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2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58922-95AC-4E52-AB0A-3F27D6FEAC61}"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4F25D-387D-48CB-BCF1-2A79744C117E}" type="slidenum">
              <a:rPr lang="en-US" smtClean="0"/>
              <a:t>‹#›</a:t>
            </a:fld>
            <a:endParaRPr lang="en-US"/>
          </a:p>
        </p:txBody>
      </p:sp>
    </p:spTree>
    <p:extLst>
      <p:ext uri="{BB962C8B-B14F-4D97-AF65-F5344CB8AC3E}">
        <p14:creationId xmlns:p14="http://schemas.microsoft.com/office/powerpoint/2010/main" val="1368548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A888E-2609-8540-8D8B-1534FDBA52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D002E-7E27-C627-6BC4-D0D7EB6E68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83FF3-0C4E-A7A0-70E4-9FC8D330AA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5B7359-4C55-1ECF-2717-8C1ABD0C50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B2C3B1C-0DD0-495E-B35E-4315FF44B3A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57556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11DF84-C4EC-09D6-7B10-4DF0A704A46F}"/>
              </a:ext>
            </a:extLst>
          </p:cNvPr>
          <p:cNvPicPr>
            <a:picLocks noGrp="1" noRot="1" noChangeAspec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rcRect/>
          <a:stretch/>
        </p:blipFill>
        <p:spPr>
          <a:xfrm>
            <a:off x="538" y="410"/>
            <a:ext cx="12190925" cy="6857180"/>
          </a:xfrm>
          <a:prstGeom prst="rect">
            <a:avLst/>
          </a:prstGeom>
        </p:spPr>
      </p:pic>
      <p:sp>
        <p:nvSpPr>
          <p:cNvPr id="2" name="Title 1">
            <a:extLst>
              <a:ext uri="{FF2B5EF4-FFF2-40B4-BE49-F238E27FC236}">
                <a16:creationId xmlns:a16="http://schemas.microsoft.com/office/drawing/2014/main" id="{141D0713-93FB-536A-DA94-13AC6808D38F}"/>
              </a:ext>
            </a:extLst>
          </p:cNvPr>
          <p:cNvSpPr>
            <a:spLocks noGrp="1"/>
          </p:cNvSpPr>
          <p:nvPr>
            <p:ph type="ctrTitle" hasCustomPrompt="1"/>
          </p:nvPr>
        </p:nvSpPr>
        <p:spPr>
          <a:xfrm>
            <a:off x="1524000" y="2180135"/>
            <a:ext cx="9144000" cy="576263"/>
          </a:xfrm>
        </p:spPr>
        <p:txBody>
          <a:bodyPr anchor="b">
            <a:normAutofit/>
          </a:bodyPr>
          <a:lstStyle>
            <a:lvl1pPr algn="ctr">
              <a:defRPr sz="3200" b="1">
                <a:solidFill>
                  <a:srgbClr val="ED1B24"/>
                </a:solidFill>
                <a:latin typeface="Cambria" panose="02040503050406030204" pitchFamily="18" charset="0"/>
                <a:ea typeface="Cambria" panose="02040503050406030204" pitchFamily="18" charset="0"/>
              </a:defRPr>
            </a:lvl1pPr>
          </a:lstStyle>
          <a:p>
            <a:r>
              <a:rPr lang="en-US"/>
              <a:t>TIÊU ĐỀ</a:t>
            </a:r>
          </a:p>
        </p:txBody>
      </p:sp>
      <p:sp>
        <p:nvSpPr>
          <p:cNvPr id="3" name="Subtitle 2">
            <a:extLst>
              <a:ext uri="{FF2B5EF4-FFF2-40B4-BE49-F238E27FC236}">
                <a16:creationId xmlns:a16="http://schemas.microsoft.com/office/drawing/2014/main" id="{FFACF87D-4C5E-CA5C-60D6-C82EABA78BA0}"/>
              </a:ext>
            </a:extLst>
          </p:cNvPr>
          <p:cNvSpPr>
            <a:spLocks noGrp="1"/>
          </p:cNvSpPr>
          <p:nvPr>
            <p:ph type="subTitle" idx="1" hasCustomPrompt="1"/>
          </p:nvPr>
        </p:nvSpPr>
        <p:spPr>
          <a:xfrm>
            <a:off x="1524000" y="2823168"/>
            <a:ext cx="9144000" cy="424732"/>
          </a:xfrm>
        </p:spPr>
        <p:txBody>
          <a:bodyPr vert="horz" lIns="91440" tIns="45720" rIns="91440" bIns="45720" rtlCol="0">
            <a:noAutofit/>
          </a:bodyPr>
          <a:lstStyle>
            <a:lvl1pPr>
              <a:defRPr lang="en-US" sz="2500" b="1" dirty="0">
                <a:solidFill>
                  <a:srgbClr val="096FB9"/>
                </a:solidFill>
              </a:defRPr>
            </a:lvl1pPr>
          </a:lstStyle>
          <a:p>
            <a:pPr marL="0" lvl="0" indent="0" algn="ctr">
              <a:buNone/>
            </a:pPr>
            <a:r>
              <a:rPr lang="vi-VN" dirty="0"/>
              <a:t>ĐƠN VỊ</a:t>
            </a:r>
            <a:endParaRPr lang="en-US" dirty="0"/>
          </a:p>
        </p:txBody>
      </p:sp>
      <p:sp>
        <p:nvSpPr>
          <p:cNvPr id="34" name="Text Placeholder 33">
            <a:extLst>
              <a:ext uri="{FF2B5EF4-FFF2-40B4-BE49-F238E27FC236}">
                <a16:creationId xmlns:a16="http://schemas.microsoft.com/office/drawing/2014/main" id="{1195C7A2-58A3-F884-5D6C-932C2B29824A}"/>
              </a:ext>
            </a:extLst>
          </p:cNvPr>
          <p:cNvSpPr>
            <a:spLocks noGrp="1"/>
          </p:cNvSpPr>
          <p:nvPr>
            <p:ph type="body" sz="quarter" idx="10" hasCustomPrompt="1"/>
          </p:nvPr>
        </p:nvSpPr>
        <p:spPr>
          <a:xfrm>
            <a:off x="1460500" y="5311463"/>
            <a:ext cx="9271000" cy="355600"/>
          </a:xfrm>
        </p:spPr>
        <p:txBody>
          <a:bodyPr anchor="ctr">
            <a:normAutofit/>
          </a:bodyPr>
          <a:lstStyle>
            <a:lvl1pPr marL="0" indent="0" algn="ctr">
              <a:buNone/>
              <a:defRPr sz="1400" b="1">
                <a:solidFill>
                  <a:srgbClr val="096FB9"/>
                </a:solidFill>
                <a:latin typeface="Cambria" panose="02040503050406030204" pitchFamily="18" charset="0"/>
                <a:ea typeface="Cambria" panose="02040503050406030204" pitchFamily="18" charset="0"/>
              </a:defRPr>
            </a:lvl1pPr>
            <a:lvl2pPr marL="457200" indent="0">
              <a:buNone/>
              <a:defRPr/>
            </a:lvl2pPr>
          </a:lstStyle>
          <a:p>
            <a:pPr lvl="0"/>
            <a:r>
              <a:rPr lang="en-US"/>
              <a:t>…, ngày … tháng … năm …</a:t>
            </a:r>
          </a:p>
        </p:txBody>
      </p:sp>
    </p:spTree>
    <p:extLst>
      <p:ext uri="{BB962C8B-B14F-4D97-AF65-F5344CB8AC3E}">
        <p14:creationId xmlns:p14="http://schemas.microsoft.com/office/powerpoint/2010/main" val="1305662969"/>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102FFF-D690-9AD5-38E9-F42602AF7967}"/>
              </a:ext>
            </a:extLst>
          </p:cNvPr>
          <p:cNvPicPr>
            <a:picLocks noGrp="1" noRot="1" noChangeAspec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rcRect/>
          <a:stretch/>
        </p:blipFill>
        <p:spPr>
          <a:xfrm>
            <a:off x="1529" y="0"/>
            <a:ext cx="12188942" cy="6858000"/>
          </a:xfrm>
          <a:prstGeom prst="rect">
            <a:avLst/>
          </a:prstGeom>
        </p:spPr>
      </p:pic>
      <p:sp>
        <p:nvSpPr>
          <p:cNvPr id="2" name="Title 1">
            <a:extLst>
              <a:ext uri="{FF2B5EF4-FFF2-40B4-BE49-F238E27FC236}">
                <a16:creationId xmlns:a16="http://schemas.microsoft.com/office/drawing/2014/main" id="{DD64095F-1CA0-44FE-3A94-66EC72941C44}"/>
              </a:ext>
            </a:extLst>
          </p:cNvPr>
          <p:cNvSpPr>
            <a:spLocks noGrp="1"/>
          </p:cNvSpPr>
          <p:nvPr>
            <p:ph type="title" hasCustomPrompt="1"/>
          </p:nvPr>
        </p:nvSpPr>
        <p:spPr>
          <a:xfrm>
            <a:off x="2295524" y="0"/>
            <a:ext cx="9896475" cy="752475"/>
          </a:xfrm>
        </p:spPr>
        <p:txBody>
          <a:bodyPr>
            <a:normAutofit/>
          </a:bodyPr>
          <a:lstStyle>
            <a:lvl1pPr algn="ctr">
              <a:defRPr sz="2000" b="1">
                <a:solidFill>
                  <a:srgbClr val="096FB9"/>
                </a:solidFill>
                <a:latin typeface="Cambria" panose="02040503050406030204" pitchFamily="18" charset="0"/>
                <a:ea typeface="Cambria" panose="02040503050406030204" pitchFamily="18" charset="0"/>
              </a:defRPr>
            </a:lvl1pPr>
          </a:lstStyle>
          <a:p>
            <a:r>
              <a:rPr lang="en-US" dirty="0"/>
              <a:t>TIÊU ĐỀ</a:t>
            </a:r>
          </a:p>
        </p:txBody>
      </p:sp>
      <p:sp>
        <p:nvSpPr>
          <p:cNvPr id="3" name="Content Placeholder 2">
            <a:extLst>
              <a:ext uri="{FF2B5EF4-FFF2-40B4-BE49-F238E27FC236}">
                <a16:creationId xmlns:a16="http://schemas.microsoft.com/office/drawing/2014/main" id="{5F123766-5360-2C86-149A-CE37870D8E4C}"/>
              </a:ext>
            </a:extLst>
          </p:cNvPr>
          <p:cNvSpPr>
            <a:spLocks noGrp="1"/>
          </p:cNvSpPr>
          <p:nvPr>
            <p:ph idx="1"/>
          </p:nvPr>
        </p:nvSpPr>
        <p:spPr>
          <a:xfrm>
            <a:off x="609600" y="1244600"/>
            <a:ext cx="10744200" cy="4932363"/>
          </a:xfrm>
        </p:spPr>
        <p:txBody>
          <a:bodyPr>
            <a:normAutofit/>
          </a:bodyPr>
          <a:lstStyle>
            <a:lvl1pPr marL="0" indent="0">
              <a:buClr>
                <a:srgbClr val="00529C"/>
              </a:buClr>
              <a:buSzPct val="75000"/>
              <a:buFont typeface="Arial" panose="020B0604020202020204" pitchFamily="34" charset="0"/>
              <a:buNone/>
              <a:defRPr sz="1800">
                <a:latin typeface="Cambria" panose="02040503050406030204" pitchFamily="18" charset="0"/>
                <a:ea typeface="Cambria" panose="02040503050406030204" pitchFamily="18" charset="0"/>
              </a:defRPr>
            </a:lvl1pPr>
            <a:lvl2pPr marL="685800" indent="-228600">
              <a:buClr>
                <a:srgbClr val="00529C"/>
              </a:buClr>
              <a:buSzPct val="75000"/>
              <a:buFont typeface="Arial" panose="020B0604020202020204" pitchFamily="34" charset="0"/>
              <a:buChar char="►"/>
              <a:defRPr>
                <a:latin typeface="Cambria (Headings)"/>
              </a:defRPr>
            </a:lvl2pPr>
            <a:lvl3pPr marL="1143000" indent="-228600">
              <a:buClr>
                <a:srgbClr val="00529C"/>
              </a:buClr>
              <a:buSzPct val="75000"/>
              <a:buFont typeface="Arial" panose="020B0604020202020204" pitchFamily="34" charset="0"/>
              <a:buChar char="►"/>
              <a:defRPr>
                <a:latin typeface="Cambria (Headings)"/>
              </a:defRPr>
            </a:lvl3pPr>
            <a:lvl4pPr marL="1600200" indent="-228600">
              <a:buClr>
                <a:srgbClr val="00529C"/>
              </a:buClr>
              <a:buSzPct val="75000"/>
              <a:buFont typeface="Arial" panose="020B0604020202020204" pitchFamily="34" charset="0"/>
              <a:buChar char="►"/>
              <a:defRPr>
                <a:latin typeface="Cambria (Headings)"/>
              </a:defRPr>
            </a:lvl4pPr>
            <a:lvl5pPr marL="2057400" indent="-228600">
              <a:buClr>
                <a:srgbClr val="00529C"/>
              </a:buClr>
              <a:buSzPct val="75000"/>
              <a:buFont typeface="Arial" panose="020B0604020202020204" pitchFamily="34" charset="0"/>
              <a:buChar char="►"/>
              <a:defRPr>
                <a:latin typeface="Cambria (Headings)"/>
              </a:defRPr>
            </a:lvl5pPr>
          </a:lstStyle>
          <a:p>
            <a:pPr lvl="0"/>
            <a:endParaRPr lang="en-US" dirty="0"/>
          </a:p>
        </p:txBody>
      </p:sp>
    </p:spTree>
    <p:extLst>
      <p:ext uri="{BB962C8B-B14F-4D97-AF65-F5344CB8AC3E}">
        <p14:creationId xmlns:p14="http://schemas.microsoft.com/office/powerpoint/2010/main" val="5752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8EDB90-E478-4476-C256-0288E3BCDB8D}"/>
              </a:ext>
            </a:extLst>
          </p:cNvPr>
          <p:cNvPicPr>
            <a:picLocks noGrp="1" noRot="1" noChangeAspec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rcRect/>
          <a:stretch/>
        </p:blipFill>
        <p:spPr>
          <a:xfrm>
            <a:off x="538" y="410"/>
            <a:ext cx="12190925" cy="6857180"/>
          </a:xfrm>
          <a:prstGeom prst="rect">
            <a:avLst/>
          </a:prstGeom>
        </p:spPr>
      </p:pic>
      <p:sp>
        <p:nvSpPr>
          <p:cNvPr id="3" name="Title Placeholder 1">
            <a:extLst>
              <a:ext uri="{FF2B5EF4-FFF2-40B4-BE49-F238E27FC236}">
                <a16:creationId xmlns:a16="http://schemas.microsoft.com/office/drawing/2014/main" id="{322E000E-E442-DB1A-9152-32710E94AE0E}"/>
              </a:ext>
            </a:extLst>
          </p:cNvPr>
          <p:cNvSpPr>
            <a:spLocks noGrp="1"/>
          </p:cNvSpPr>
          <p:nvPr>
            <p:ph type="title" hasCustomPrompt="1"/>
          </p:nvPr>
        </p:nvSpPr>
        <p:spPr>
          <a:xfrm>
            <a:off x="838200" y="2519166"/>
            <a:ext cx="10515600" cy="559978"/>
          </a:xfrm>
          <a:prstGeom prst="rect">
            <a:avLst/>
          </a:prstGeom>
        </p:spPr>
        <p:txBody>
          <a:bodyPr vert="horz" lIns="91440" tIns="45720" rIns="91440" bIns="45720" rtlCol="0" anchor="ctr">
            <a:normAutofit/>
          </a:bodyPr>
          <a:lstStyle>
            <a:lvl1pPr algn="ctr">
              <a:defRPr sz="3200" b="1">
                <a:solidFill>
                  <a:srgbClr val="096FB9"/>
                </a:solidFill>
                <a:latin typeface="Cambria" panose="02040503050406030204" pitchFamily="18" charset="0"/>
                <a:ea typeface="Cambria" panose="02040503050406030204" pitchFamily="18" charset="0"/>
              </a:defRPr>
            </a:lvl1pPr>
          </a:lstStyle>
          <a:p>
            <a:r>
              <a:rPr lang="en-US" dirty="0"/>
              <a:t>TRÂN TRỌNG CẢM ƠN</a:t>
            </a:r>
          </a:p>
        </p:txBody>
      </p:sp>
    </p:spTree>
    <p:extLst>
      <p:ext uri="{BB962C8B-B14F-4D97-AF65-F5344CB8AC3E}">
        <p14:creationId xmlns:p14="http://schemas.microsoft.com/office/powerpoint/2010/main" val="28126748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Tiêu đề">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10F4677-8C3C-4D70-A91E-C3A921FEDEAD}"/>
              </a:ext>
            </a:extLst>
          </p:cNvPr>
          <p:cNvSpPr txBox="1"/>
          <p:nvPr userDrawn="1"/>
        </p:nvSpPr>
        <p:spPr>
          <a:xfrm>
            <a:off x="11066606" y="6573903"/>
            <a:ext cx="1125414" cy="284097"/>
          </a:xfrm>
          <a:prstGeom prst="rect">
            <a:avLst/>
          </a:prstGeom>
          <a:noFill/>
        </p:spPr>
        <p:txBody>
          <a:bodyPr wrap="square" lIns="112502" tIns="56251" rIns="112502" bIns="56251" rtlCol="0">
            <a:spAutoFit/>
          </a:bodyPr>
          <a:lstStyle/>
          <a:p>
            <a:pPr algn="r" defTabSz="990025" fontAlgn="base">
              <a:spcBef>
                <a:spcPct val="0"/>
              </a:spcBef>
              <a:spcAft>
                <a:spcPct val="0"/>
              </a:spcAft>
            </a:pPr>
            <a:fld id="{CF8D635B-6674-4CB4-B055-E981C59CB7D2}" type="slidenum">
              <a:rPr lang="en-US" sz="1108">
                <a:solidFill>
                  <a:prstClr val="black"/>
                </a:solidFill>
                <a:latin typeface="Cambria" panose="02040503050406030204" pitchFamily="18" charset="0"/>
                <a:cs typeface="Arial" charset="0"/>
              </a:rPr>
              <a:pPr algn="r" defTabSz="990025" fontAlgn="base">
                <a:spcBef>
                  <a:spcPct val="0"/>
                </a:spcBef>
                <a:spcAft>
                  <a:spcPct val="0"/>
                </a:spcAft>
              </a:pPr>
              <a:t>‹#›</a:t>
            </a:fld>
            <a:endParaRPr lang="en-US" sz="1108" dirty="0">
              <a:solidFill>
                <a:prstClr val="black"/>
              </a:solidFill>
              <a:latin typeface="Cambria" panose="02040503050406030204" pitchFamily="18" charset="0"/>
              <a:cs typeface="Arial" charset="0"/>
            </a:endParaRPr>
          </a:p>
        </p:txBody>
      </p:sp>
      <p:sp>
        <p:nvSpPr>
          <p:cNvPr id="10" name="Title 9">
            <a:extLst>
              <a:ext uri="{FF2B5EF4-FFF2-40B4-BE49-F238E27FC236}">
                <a16:creationId xmlns:a16="http://schemas.microsoft.com/office/drawing/2014/main" id="{3361DC0C-6995-49C8-B9D6-4200E21BB6A7}"/>
              </a:ext>
            </a:extLst>
          </p:cNvPr>
          <p:cNvSpPr>
            <a:spLocks noGrp="1"/>
          </p:cNvSpPr>
          <p:nvPr>
            <p:ph type="title"/>
          </p:nvPr>
        </p:nvSpPr>
        <p:spPr>
          <a:xfrm>
            <a:off x="2714324" y="1"/>
            <a:ext cx="9477675" cy="720000"/>
          </a:xfrm>
          <a:prstGeom prst="rect">
            <a:avLst/>
          </a:prstGeom>
        </p:spPr>
        <p:txBody>
          <a:bodyPr anchor="ctr">
            <a:normAutofit/>
          </a:bodyPr>
          <a:lstStyle>
            <a:lvl1pPr algn="ctr">
              <a:lnSpc>
                <a:spcPct val="100000"/>
              </a:lnSpc>
              <a:defRPr sz="2200" b="1">
                <a:solidFill>
                  <a:srgbClr val="00529C"/>
                </a:solidFill>
                <a:latin typeface="Cambria" panose="02040503050406030204" pitchFamily="18" charset="0"/>
                <a:ea typeface="Cambria" panose="02040503050406030204" pitchFamily="18"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79984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A3F36E-6469-3C33-3713-CD2D0F0A9549}"/>
              </a:ext>
            </a:extLst>
          </p:cNvPr>
          <p:cNvPicPr>
            <a:picLocks noGrp="1" noRot="1" noChangeAspec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rcRect/>
          <a:stretch/>
        </p:blipFill>
        <p:spPr>
          <a:xfrm>
            <a:off x="1529" y="0"/>
            <a:ext cx="12188942" cy="6858000"/>
          </a:xfrm>
          <a:prstGeom prst="rect">
            <a:avLst/>
          </a:prstGeom>
        </p:spPr>
      </p:pic>
      <p:sp>
        <p:nvSpPr>
          <p:cNvPr id="2" name="Title 1">
            <a:extLst>
              <a:ext uri="{FF2B5EF4-FFF2-40B4-BE49-F238E27FC236}">
                <a16:creationId xmlns:a16="http://schemas.microsoft.com/office/drawing/2014/main" id="{DD64095F-1CA0-44FE-3A94-66EC72941C44}"/>
              </a:ext>
            </a:extLst>
          </p:cNvPr>
          <p:cNvSpPr>
            <a:spLocks noGrp="1"/>
          </p:cNvSpPr>
          <p:nvPr>
            <p:ph type="title" hasCustomPrompt="1"/>
          </p:nvPr>
        </p:nvSpPr>
        <p:spPr>
          <a:xfrm>
            <a:off x="2295524" y="0"/>
            <a:ext cx="9896475" cy="752475"/>
          </a:xfrm>
        </p:spPr>
        <p:txBody>
          <a:bodyPr>
            <a:normAutofit/>
          </a:bodyPr>
          <a:lstStyle>
            <a:lvl1pPr algn="ctr">
              <a:defRPr sz="2000" b="1">
                <a:solidFill>
                  <a:srgbClr val="096FB9"/>
                </a:solidFill>
                <a:latin typeface="Cambria" panose="02040503050406030204" pitchFamily="18" charset="0"/>
                <a:ea typeface="Cambria" panose="02040503050406030204" pitchFamily="18" charset="0"/>
              </a:defRPr>
            </a:lvl1pPr>
          </a:lstStyle>
          <a:p>
            <a:r>
              <a:rPr lang="en-US" dirty="0"/>
              <a:t>TIÊU ĐỀ</a:t>
            </a:r>
          </a:p>
        </p:txBody>
      </p:sp>
    </p:spTree>
    <p:extLst>
      <p:ext uri="{BB962C8B-B14F-4D97-AF65-F5344CB8AC3E}">
        <p14:creationId xmlns:p14="http://schemas.microsoft.com/office/powerpoint/2010/main" val="270632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9561FCFB-4FF3-4DFC-B250-8FE8603E8464}"/>
              </a:ext>
            </a:extLst>
          </p:cNvPr>
          <p:cNvSpPr>
            <a:spLocks noGrp="1"/>
          </p:cNvSpPr>
          <p:nvPr>
            <p:ph type="body" sz="quarter" idx="13" hasCustomPrompt="1"/>
          </p:nvPr>
        </p:nvSpPr>
        <p:spPr>
          <a:xfrm>
            <a:off x="2514599" y="-6691"/>
            <a:ext cx="9677401" cy="731520"/>
          </a:xfrm>
          <a:prstGeom prst="rect">
            <a:avLst/>
          </a:prstGeom>
        </p:spPr>
        <p:txBody>
          <a:bodyPr anchor="ctr" anchorCtr="0"/>
          <a:lstStyle>
            <a:lvl1pPr marL="0" indent="0" algn="ctr">
              <a:lnSpc>
                <a:spcPct val="100000"/>
              </a:lnSpc>
              <a:spcBef>
                <a:spcPts val="601"/>
              </a:spcBef>
              <a:spcAft>
                <a:spcPts val="0"/>
              </a:spcAft>
              <a:buNone/>
              <a:defRPr sz="2000" b="1" baseline="0">
                <a:solidFill>
                  <a:srgbClr val="05469B"/>
                </a:solidFill>
                <a:latin typeface="Cambria" panose="02040503050406030204" pitchFamily="18" charset="0"/>
                <a:ea typeface="Cambria" panose="02040503050406030204" pitchFamily="18" charset="0"/>
              </a:defRPr>
            </a:lvl1pPr>
          </a:lstStyle>
          <a:p>
            <a:pPr lvl="0"/>
            <a:r>
              <a:rPr lang="en-US" dirty="0"/>
              <a:t>CLICK TO EDIT MASTER TEXT STYLES</a:t>
            </a:r>
          </a:p>
        </p:txBody>
      </p:sp>
      <p:sp>
        <p:nvSpPr>
          <p:cNvPr id="4" name="Slide Number Placeholder 5">
            <a:extLst>
              <a:ext uri="{FF2B5EF4-FFF2-40B4-BE49-F238E27FC236}">
                <a16:creationId xmlns:a16="http://schemas.microsoft.com/office/drawing/2014/main" id="{88DA37F6-03C7-4B32-AEBD-4A0476FA1B67}"/>
              </a:ext>
            </a:extLst>
          </p:cNvPr>
          <p:cNvSpPr>
            <a:spLocks noGrp="1"/>
          </p:cNvSpPr>
          <p:nvPr>
            <p:ph type="sldNum" sz="quarter" idx="4"/>
          </p:nvPr>
        </p:nvSpPr>
        <p:spPr>
          <a:xfrm>
            <a:off x="9448800" y="6492877"/>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499617E0-E7A2-4756-B8B1-D813610C163A}" type="slidenum">
              <a:rPr lang="en-US" smtClean="0">
                <a:solidFill>
                  <a:prstClr val="black">
                    <a:tint val="75000"/>
                  </a:prstClr>
                </a:solidFill>
                <a:latin typeface="Arial" panose="020B0604020202020204" pitchFamily="34" charset="0"/>
                <a:cs typeface="Arial" panose="020B0604020202020204" pitchFamily="34" charset="0"/>
              </a:rPr>
              <a:pPr eaLnBrk="0" fontAlgn="base" hangingPunct="0">
                <a:spcBef>
                  <a:spcPct val="0"/>
                </a:spcBef>
                <a:spcAft>
                  <a:spcPct val="0"/>
                </a:spcAft>
              </a:pPr>
              <a:t>‹#›</a:t>
            </a:fld>
            <a:endParaRPr lang="en-US">
              <a:solidFill>
                <a:prstClr val="black">
                  <a:tint val="75000"/>
                </a:prstClr>
              </a:solidFill>
              <a:latin typeface="Arial" panose="020B0604020202020204" pitchFamily="34" charset="0"/>
              <a:cs typeface="Arial" panose="020B0604020202020204" pitchFamily="34" charset="0"/>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251" y="0"/>
            <a:ext cx="12262585" cy="6897619"/>
          </a:xfrm>
          <a:prstGeom prst="rect">
            <a:avLst/>
          </a:prstGeom>
        </p:spPr>
      </p:pic>
      <p:sp>
        <p:nvSpPr>
          <p:cNvPr id="2" name="Rectangle 1"/>
          <p:cNvSpPr/>
          <p:nvPr userDrawn="1"/>
        </p:nvSpPr>
        <p:spPr>
          <a:xfrm>
            <a:off x="96253" y="144379"/>
            <a:ext cx="2666198" cy="442762"/>
          </a:xfrm>
          <a:prstGeom prst="rect">
            <a:avLst/>
          </a:prstGeom>
          <a:solidFill>
            <a:srgbClr val="086E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pic>
        <p:nvPicPr>
          <p:cNvPr id="5" name="Picture 4">
            <a:extLst>
              <a:ext uri="{FF2B5EF4-FFF2-40B4-BE49-F238E27FC236}">
                <a16:creationId xmlns:a16="http://schemas.microsoft.com/office/drawing/2014/main" id="{9B8B1A89-2B75-E055-C1D5-6562021BE95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 y="1"/>
            <a:ext cx="12243335" cy="748938"/>
          </a:xfrm>
          <a:prstGeom prst="rect">
            <a:avLst/>
          </a:prstGeom>
        </p:spPr>
      </p:pic>
    </p:spTree>
    <p:extLst>
      <p:ext uri="{BB962C8B-B14F-4D97-AF65-F5344CB8AC3E}">
        <p14:creationId xmlns:p14="http://schemas.microsoft.com/office/powerpoint/2010/main" val="95783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E102FFF-D690-9AD5-38E9-F42602AF7967}"/>
              </a:ext>
            </a:extLst>
          </p:cNvPr>
          <p:cNvPicPr>
            <a:picLocks noGrp="1" noRot="1" noChangeAspec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rcRect/>
          <a:stretch/>
        </p:blipFill>
        <p:spPr>
          <a:xfrm>
            <a:off x="1529" y="0"/>
            <a:ext cx="12188942" cy="6858000"/>
          </a:xfrm>
          <a:prstGeom prst="rect">
            <a:avLst/>
          </a:prstGeom>
        </p:spPr>
      </p:pic>
      <p:sp>
        <p:nvSpPr>
          <p:cNvPr id="2" name="Title 1">
            <a:extLst>
              <a:ext uri="{FF2B5EF4-FFF2-40B4-BE49-F238E27FC236}">
                <a16:creationId xmlns:a16="http://schemas.microsoft.com/office/drawing/2014/main" id="{DD64095F-1CA0-44FE-3A94-66EC72941C44}"/>
              </a:ext>
            </a:extLst>
          </p:cNvPr>
          <p:cNvSpPr>
            <a:spLocks noGrp="1"/>
          </p:cNvSpPr>
          <p:nvPr>
            <p:ph type="title" hasCustomPrompt="1"/>
          </p:nvPr>
        </p:nvSpPr>
        <p:spPr>
          <a:xfrm>
            <a:off x="2295524" y="0"/>
            <a:ext cx="9896475" cy="752475"/>
          </a:xfrm>
        </p:spPr>
        <p:txBody>
          <a:bodyPr>
            <a:normAutofit/>
          </a:bodyPr>
          <a:lstStyle>
            <a:lvl1pPr algn="ctr">
              <a:defRPr sz="2000" b="1">
                <a:solidFill>
                  <a:srgbClr val="096FB9"/>
                </a:solidFill>
                <a:latin typeface="Cambria" panose="02040503050406030204" pitchFamily="18" charset="0"/>
                <a:ea typeface="Cambria" panose="02040503050406030204" pitchFamily="18" charset="0"/>
              </a:defRPr>
            </a:lvl1pPr>
          </a:lstStyle>
          <a:p>
            <a:r>
              <a:rPr lang="en-US" dirty="0"/>
              <a:t>TIÊU ĐỀ</a:t>
            </a:r>
          </a:p>
        </p:txBody>
      </p:sp>
      <p:sp>
        <p:nvSpPr>
          <p:cNvPr id="5" name="TextBox 4">
            <a:extLst>
              <a:ext uri="{FF2B5EF4-FFF2-40B4-BE49-F238E27FC236}">
                <a16:creationId xmlns:a16="http://schemas.microsoft.com/office/drawing/2014/main" id="{826673CB-7D3F-4970-AE18-DB6E11883AAE}"/>
              </a:ext>
            </a:extLst>
          </p:cNvPr>
          <p:cNvSpPr txBox="1"/>
          <p:nvPr userDrawn="1"/>
        </p:nvSpPr>
        <p:spPr>
          <a:xfrm>
            <a:off x="11066606" y="6544407"/>
            <a:ext cx="1125415" cy="313655"/>
          </a:xfrm>
          <a:prstGeom prst="rect">
            <a:avLst/>
          </a:prstGeom>
          <a:noFill/>
        </p:spPr>
        <p:txBody>
          <a:bodyPr wrap="square" lIns="112503" tIns="56251" rIns="112503" bIns="56251" rtlCol="0">
            <a:spAutoFit/>
          </a:bodyPr>
          <a:lstStyle/>
          <a:p>
            <a:pPr marL="0" marR="0" lvl="0" indent="0" algn="r" defTabSz="990001" rtl="0" eaLnBrk="1" fontAlgn="base" latinLnBrk="0" hangingPunct="1">
              <a:lnSpc>
                <a:spcPct val="100000"/>
              </a:lnSpc>
              <a:spcBef>
                <a:spcPct val="0"/>
              </a:spcBef>
              <a:spcAft>
                <a:spcPct val="0"/>
              </a:spcAft>
              <a:buClrTx/>
              <a:buSzTx/>
              <a:buFontTx/>
              <a:buNone/>
              <a:tabLst/>
              <a:defRPr/>
            </a:pPr>
            <a:fld id="{CF8D635B-6674-4CB4-B055-E981C59CB7D2}" type="slidenum">
              <a:rPr kumimoji="0" lang="en-US" sz="1300" b="0" i="0" u="none" strike="noStrike" kern="1200" cap="none" spc="0" normalizeH="0" baseline="0" noProof="0">
                <a:ln>
                  <a:noFill/>
                </a:ln>
                <a:solidFill>
                  <a:prstClr val="black"/>
                </a:solidFill>
                <a:effectLst/>
                <a:uLnTx/>
                <a:uFillTx/>
                <a:latin typeface="Cambria" panose="02040503050406030204" pitchFamily="18" charset="0"/>
                <a:ea typeface="+mn-ea"/>
                <a:cs typeface="Arial" charset="0"/>
              </a:rPr>
              <a:pPr marL="0" marR="0" lvl="0" indent="0" algn="r" defTabSz="990001" rtl="0" eaLnBrk="1" fontAlgn="base" latinLnBrk="0" hangingPunct="1">
                <a:lnSpc>
                  <a:spcPct val="100000"/>
                </a:lnSpc>
                <a:spcBef>
                  <a:spcPct val="0"/>
                </a:spcBef>
                <a:spcAft>
                  <a:spcPct val="0"/>
                </a:spcAft>
                <a:buClrTx/>
                <a:buSzTx/>
                <a:buFontTx/>
                <a:buNone/>
                <a:tabLst/>
                <a:defRPr/>
              </a:pPr>
              <a:t>‹#›</a:t>
            </a:fld>
            <a:endParaRPr kumimoji="0" lang="en-US" sz="1300" b="0" i="0" u="none" strike="noStrike" kern="1200" cap="none" spc="0" normalizeH="0" baseline="0" noProof="0">
              <a:ln>
                <a:noFill/>
              </a:ln>
              <a:solidFill>
                <a:prstClr val="black"/>
              </a:solidFill>
              <a:effectLst/>
              <a:uLnTx/>
              <a:uFillTx/>
              <a:latin typeface="Cambria" panose="02040503050406030204" pitchFamily="18" charset="0"/>
              <a:ea typeface="+mn-ea"/>
              <a:cs typeface="Arial" charset="0"/>
            </a:endParaRPr>
          </a:p>
        </p:txBody>
      </p:sp>
    </p:spTree>
    <p:extLst>
      <p:ext uri="{BB962C8B-B14F-4D97-AF65-F5344CB8AC3E}">
        <p14:creationId xmlns:p14="http://schemas.microsoft.com/office/powerpoint/2010/main" val="2226763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Slide tiêu đề cấp Tổng công t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D7DB966-9D95-4F0D-B3F5-179D2E6F4A45}"/>
              </a:ext>
            </a:extLst>
          </p:cNvPr>
          <p:cNvSpPr/>
          <p:nvPr userDrawn="1"/>
        </p:nvSpPr>
        <p:spPr>
          <a:xfrm>
            <a:off x="0" y="0"/>
            <a:ext cx="12192000" cy="68874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1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7" name="TextBox 6">
            <a:extLst>
              <a:ext uri="{FF2B5EF4-FFF2-40B4-BE49-F238E27FC236}">
                <a16:creationId xmlns:a16="http://schemas.microsoft.com/office/drawing/2014/main" id="{CD2BC47C-FD18-42D3-8FFF-6BC7D9BFB1E6}"/>
              </a:ext>
            </a:extLst>
          </p:cNvPr>
          <p:cNvSpPr txBox="1"/>
          <p:nvPr userDrawn="1"/>
        </p:nvSpPr>
        <p:spPr>
          <a:xfrm>
            <a:off x="11066606" y="6544407"/>
            <a:ext cx="1125415" cy="313655"/>
          </a:xfrm>
          <a:prstGeom prst="rect">
            <a:avLst/>
          </a:prstGeom>
          <a:noFill/>
        </p:spPr>
        <p:txBody>
          <a:bodyPr wrap="square" lIns="112503" tIns="56251" rIns="112503" bIns="56251" rtlCol="0">
            <a:spAutoFit/>
          </a:bodyPr>
          <a:lstStyle/>
          <a:p>
            <a:pPr marL="0" marR="0" lvl="0" indent="0" algn="r" defTabSz="990001" rtl="0" eaLnBrk="1" fontAlgn="base" latinLnBrk="0" hangingPunct="1">
              <a:lnSpc>
                <a:spcPct val="100000"/>
              </a:lnSpc>
              <a:spcBef>
                <a:spcPct val="0"/>
              </a:spcBef>
              <a:spcAft>
                <a:spcPct val="0"/>
              </a:spcAft>
              <a:buClrTx/>
              <a:buSzTx/>
              <a:buFontTx/>
              <a:buNone/>
              <a:tabLst/>
              <a:defRPr/>
            </a:pPr>
            <a:fld id="{CF8D635B-6674-4CB4-B055-E981C59CB7D2}" type="slidenum">
              <a:rPr kumimoji="0" lang="en-US" sz="1300" b="0" i="0" u="none" strike="noStrike" kern="1200" cap="none" spc="0" normalizeH="0" baseline="0" noProof="0">
                <a:ln>
                  <a:noFill/>
                </a:ln>
                <a:solidFill>
                  <a:prstClr val="black"/>
                </a:solidFill>
                <a:effectLst/>
                <a:uLnTx/>
                <a:uFillTx/>
                <a:latin typeface="Cambria" panose="02040503050406030204" pitchFamily="18" charset="0"/>
                <a:ea typeface="+mn-ea"/>
                <a:cs typeface="Arial" charset="0"/>
              </a:rPr>
              <a:pPr marL="0" marR="0" lvl="0" indent="0" algn="r" defTabSz="990001" rtl="0" eaLnBrk="1" fontAlgn="base" latinLnBrk="0" hangingPunct="1">
                <a:lnSpc>
                  <a:spcPct val="100000"/>
                </a:lnSpc>
                <a:spcBef>
                  <a:spcPct val="0"/>
                </a:spcBef>
                <a:spcAft>
                  <a:spcPct val="0"/>
                </a:spcAft>
                <a:buClrTx/>
                <a:buSzTx/>
                <a:buFontTx/>
                <a:buNone/>
                <a:tabLst/>
                <a:defRPr/>
              </a:pPr>
              <a:t>‹#›</a:t>
            </a:fld>
            <a:endParaRPr kumimoji="0" lang="en-US" sz="1300" b="0" i="0" u="none" strike="noStrike" kern="1200" cap="none" spc="0" normalizeH="0" baseline="0" noProof="0">
              <a:ln>
                <a:noFill/>
              </a:ln>
              <a:solidFill>
                <a:prstClr val="black"/>
              </a:solidFill>
              <a:effectLst/>
              <a:uLnTx/>
              <a:uFillTx/>
              <a:latin typeface="Cambria" panose="02040503050406030204" pitchFamily="18" charset="0"/>
              <a:ea typeface="+mn-ea"/>
              <a:cs typeface="Arial" charset="0"/>
            </a:endParaRPr>
          </a:p>
        </p:txBody>
      </p:sp>
    </p:spTree>
    <p:extLst>
      <p:ext uri="{BB962C8B-B14F-4D97-AF65-F5344CB8AC3E}">
        <p14:creationId xmlns:p14="http://schemas.microsoft.com/office/powerpoint/2010/main" val="286421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82F2B8-CA94-A809-85A8-ABD099B994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endParaRPr lang="en-US"/>
          </a:p>
        </p:txBody>
      </p:sp>
      <p:sp>
        <p:nvSpPr>
          <p:cNvPr id="3" name="Text Placeholder 2">
            <a:extLst>
              <a:ext uri="{FF2B5EF4-FFF2-40B4-BE49-F238E27FC236}">
                <a16:creationId xmlns:a16="http://schemas.microsoft.com/office/drawing/2014/main" id="{E7489622-EB81-3B35-9C49-5EE3FFBD82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5B811-A5D1-F5E6-7CA3-9DC291B0AE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ambria" panose="02040503050406030204" pitchFamily="18" charset="0"/>
                <a:ea typeface="Cambria" panose="02040503050406030204" pitchFamily="18" charset="0"/>
              </a:defRPr>
            </a:lvl1pPr>
          </a:lstStyle>
          <a:p>
            <a:fld id="{6E1368C6-94F6-4C2A-ABF3-73F25288E066}" type="datetimeFigureOut">
              <a:rPr lang="en-US" smtClean="0"/>
              <a:pPr/>
              <a:t>5/12/2025</a:t>
            </a:fld>
            <a:endParaRPr lang="en-US"/>
          </a:p>
        </p:txBody>
      </p:sp>
      <p:sp>
        <p:nvSpPr>
          <p:cNvPr id="5" name="Footer Placeholder 4">
            <a:extLst>
              <a:ext uri="{FF2B5EF4-FFF2-40B4-BE49-F238E27FC236}">
                <a16:creationId xmlns:a16="http://schemas.microsoft.com/office/drawing/2014/main" id="{46C98F32-560C-AC33-6A80-AC6BB1AECE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D340E09B-7120-C6D4-C1AB-AF661135F5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mbria" panose="02040503050406030204" pitchFamily="18" charset="0"/>
                <a:ea typeface="Cambria" panose="02040503050406030204" pitchFamily="18" charset="0"/>
              </a:defRPr>
            </a:lvl1pPr>
          </a:lstStyle>
          <a:p>
            <a:fld id="{0D6D2578-36BB-4CE1-BE5A-CCE6420BF3F5}" type="slidenum">
              <a:rPr lang="en-US" smtClean="0"/>
              <a:pPr/>
              <a:t>‹#›</a:t>
            </a:fld>
            <a:endParaRPr lang="en-US"/>
          </a:p>
        </p:txBody>
      </p:sp>
    </p:spTree>
    <p:extLst>
      <p:ext uri="{BB962C8B-B14F-4D97-AF65-F5344CB8AC3E}">
        <p14:creationId xmlns:p14="http://schemas.microsoft.com/office/powerpoint/2010/main" val="40522651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5C3AC-97A1-BF23-59F0-3F31814BF4B4}"/>
            </a:ext>
          </a:extLst>
        </p:cNvPr>
        <p:cNvGrpSpPr/>
        <p:nvPr/>
      </p:nvGrpSpPr>
      <p:grpSpPr>
        <a:xfrm>
          <a:off x="0" y="0"/>
          <a:ext cx="0" cy="0"/>
          <a:chOff x="0" y="0"/>
          <a:chExt cx="0" cy="0"/>
        </a:xfrm>
      </p:grpSpPr>
      <p:sp>
        <p:nvSpPr>
          <p:cNvPr id="249" name="Title 1">
            <a:extLst>
              <a:ext uri="{FF2B5EF4-FFF2-40B4-BE49-F238E27FC236}">
                <a16:creationId xmlns:a16="http://schemas.microsoft.com/office/drawing/2014/main" id="{2CA68A37-9C1C-497E-98AE-1588C4435540}"/>
              </a:ext>
            </a:extLst>
          </p:cNvPr>
          <p:cNvSpPr txBox="1">
            <a:spLocks/>
          </p:cNvSpPr>
          <p:nvPr/>
        </p:nvSpPr>
        <p:spPr>
          <a:xfrm>
            <a:off x="2295525" y="0"/>
            <a:ext cx="9896475" cy="75247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b="1" kern="1200">
                <a:solidFill>
                  <a:srgbClr val="096FB9"/>
                </a:solidFill>
                <a:latin typeface="Cambria" panose="02040503050406030204" pitchFamily="18" charset="0"/>
                <a:ea typeface="Cambria" panose="02040503050406030204" pitchFamily="18" charset="0"/>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200" b="1" i="0" u="none" strike="noStrike" kern="1200" cap="none" spc="0" normalizeH="0" baseline="0" noProof="0">
                <a:ln>
                  <a:noFill/>
                </a:ln>
                <a:solidFill>
                  <a:srgbClr val="096FB9"/>
                </a:solidFill>
                <a:effectLst/>
                <a:uLnTx/>
                <a:uFillTx/>
                <a:latin typeface="Cambria" panose="02040503050406030204" pitchFamily="18" charset="0"/>
                <a:ea typeface="Cambria" panose="02040503050406030204" pitchFamily="18" charset="0"/>
                <a:cs typeface="+mj-cs"/>
              </a:rPr>
              <a:t>DỰ ÁN</a:t>
            </a:r>
            <a:br>
              <a:rPr kumimoji="0" lang="en-US" sz="2200" b="1" i="0" u="none" strike="noStrike" kern="1200" cap="none" spc="0" normalizeH="0" baseline="0" noProof="0">
                <a:ln>
                  <a:noFill/>
                </a:ln>
                <a:solidFill>
                  <a:srgbClr val="096FB9"/>
                </a:solidFill>
                <a:effectLst/>
                <a:uLnTx/>
                <a:uFillTx/>
                <a:latin typeface="Cambria" panose="02040503050406030204" pitchFamily="18" charset="0"/>
                <a:ea typeface="Cambria" panose="02040503050406030204" pitchFamily="18" charset="0"/>
                <a:cs typeface="+mj-cs"/>
              </a:rPr>
            </a:br>
            <a:r>
              <a:rPr kumimoji="0" lang="en-US" sz="2200" b="1" i="0" u="none" strike="noStrike" kern="1200" cap="none" spc="0" normalizeH="0" baseline="0" noProof="0">
                <a:ln>
                  <a:noFill/>
                </a:ln>
                <a:solidFill>
                  <a:srgbClr val="FF0000"/>
                </a:solidFill>
                <a:effectLst/>
                <a:uLnTx/>
                <a:uFillTx/>
                <a:latin typeface="Cambria" panose="02040503050406030204" pitchFamily="18" charset="0"/>
                <a:ea typeface="Cambria" panose="02040503050406030204" pitchFamily="18" charset="0"/>
                <a:cs typeface="Tahoma" pitchFamily="34" charset="0"/>
              </a:rPr>
              <a:t>KẾ HOẠCH ÁP DỤNG PHẦN MỀM ERP CƠ BẢN (GĐ 1) – KHỐI KINH DOANH</a:t>
            </a:r>
            <a:endParaRPr kumimoji="0" lang="en-US" sz="2200" b="1" i="0" u="none" strike="noStrike" kern="1200" cap="none" spc="0" normalizeH="0" baseline="0" noProof="0">
              <a:ln>
                <a:noFill/>
              </a:ln>
              <a:solidFill>
                <a:srgbClr val="FF0000"/>
              </a:solidFill>
              <a:effectLst/>
              <a:uLnTx/>
              <a:uFillTx/>
              <a:latin typeface="Cambria" panose="02040503050406030204" pitchFamily="18" charset="0"/>
              <a:ea typeface="Cambria" panose="02040503050406030204" pitchFamily="18" charset="0"/>
              <a:cs typeface="+mj-cs"/>
            </a:endParaRPr>
          </a:p>
        </p:txBody>
      </p:sp>
      <p:graphicFrame>
        <p:nvGraphicFramePr>
          <p:cNvPr id="47" name="Table 46">
            <a:extLst>
              <a:ext uri="{FF2B5EF4-FFF2-40B4-BE49-F238E27FC236}">
                <a16:creationId xmlns:a16="http://schemas.microsoft.com/office/drawing/2014/main" id="{F90899CE-631C-49C7-9ACC-3B0D845FE2A4}"/>
              </a:ext>
            </a:extLst>
          </p:cNvPr>
          <p:cNvGraphicFramePr>
            <a:graphicFrameLocks noGrp="1"/>
          </p:cNvGraphicFramePr>
          <p:nvPr>
            <p:extLst>
              <p:ext uri="{D42A27DB-BD31-4B8C-83A1-F6EECF244321}">
                <p14:modId xmlns:p14="http://schemas.microsoft.com/office/powerpoint/2010/main" val="3295241011"/>
              </p:ext>
            </p:extLst>
          </p:nvPr>
        </p:nvGraphicFramePr>
        <p:xfrm>
          <a:off x="59848" y="854731"/>
          <a:ext cx="12077453" cy="2591602"/>
        </p:xfrm>
        <a:graphic>
          <a:graphicData uri="http://schemas.openxmlformats.org/drawingml/2006/table">
            <a:tbl>
              <a:tblPr firstRow="1" bandRow="1">
                <a:tableStyleId>{5940675A-B579-460E-94D1-54222C63F5DA}</a:tableStyleId>
              </a:tblPr>
              <a:tblGrid>
                <a:gridCol w="352724">
                  <a:extLst>
                    <a:ext uri="{9D8B030D-6E8A-4147-A177-3AD203B41FA5}">
                      <a16:colId xmlns:a16="http://schemas.microsoft.com/office/drawing/2014/main" val="20000"/>
                    </a:ext>
                  </a:extLst>
                </a:gridCol>
                <a:gridCol w="2404938">
                  <a:extLst>
                    <a:ext uri="{9D8B030D-6E8A-4147-A177-3AD203B41FA5}">
                      <a16:colId xmlns:a16="http://schemas.microsoft.com/office/drawing/2014/main" val="20001"/>
                    </a:ext>
                  </a:extLst>
                </a:gridCol>
                <a:gridCol w="1064768">
                  <a:extLst>
                    <a:ext uri="{9D8B030D-6E8A-4147-A177-3AD203B41FA5}">
                      <a16:colId xmlns:a16="http://schemas.microsoft.com/office/drawing/2014/main" val="1405424603"/>
                    </a:ext>
                  </a:extLst>
                </a:gridCol>
                <a:gridCol w="1064768">
                  <a:extLst>
                    <a:ext uri="{9D8B030D-6E8A-4147-A177-3AD203B41FA5}">
                      <a16:colId xmlns:a16="http://schemas.microsoft.com/office/drawing/2014/main" val="733637284"/>
                    </a:ext>
                  </a:extLst>
                </a:gridCol>
                <a:gridCol w="1064768">
                  <a:extLst>
                    <a:ext uri="{9D8B030D-6E8A-4147-A177-3AD203B41FA5}">
                      <a16:colId xmlns:a16="http://schemas.microsoft.com/office/drawing/2014/main" val="580031906"/>
                    </a:ext>
                  </a:extLst>
                </a:gridCol>
                <a:gridCol w="1064768">
                  <a:extLst>
                    <a:ext uri="{9D8B030D-6E8A-4147-A177-3AD203B41FA5}">
                      <a16:colId xmlns:a16="http://schemas.microsoft.com/office/drawing/2014/main" val="4167869852"/>
                    </a:ext>
                  </a:extLst>
                </a:gridCol>
                <a:gridCol w="1064768">
                  <a:extLst>
                    <a:ext uri="{9D8B030D-6E8A-4147-A177-3AD203B41FA5}">
                      <a16:colId xmlns:a16="http://schemas.microsoft.com/office/drawing/2014/main" val="1250435435"/>
                    </a:ext>
                  </a:extLst>
                </a:gridCol>
                <a:gridCol w="1064768">
                  <a:extLst>
                    <a:ext uri="{9D8B030D-6E8A-4147-A177-3AD203B41FA5}">
                      <a16:colId xmlns:a16="http://schemas.microsoft.com/office/drawing/2014/main" val="1978563671"/>
                    </a:ext>
                  </a:extLst>
                </a:gridCol>
                <a:gridCol w="1064768">
                  <a:extLst>
                    <a:ext uri="{9D8B030D-6E8A-4147-A177-3AD203B41FA5}">
                      <a16:colId xmlns:a16="http://schemas.microsoft.com/office/drawing/2014/main" val="3466773747"/>
                    </a:ext>
                  </a:extLst>
                </a:gridCol>
                <a:gridCol w="1064768">
                  <a:extLst>
                    <a:ext uri="{9D8B030D-6E8A-4147-A177-3AD203B41FA5}">
                      <a16:colId xmlns:a16="http://schemas.microsoft.com/office/drawing/2014/main" val="2099982991"/>
                    </a:ext>
                  </a:extLst>
                </a:gridCol>
                <a:gridCol w="801647">
                  <a:extLst>
                    <a:ext uri="{9D8B030D-6E8A-4147-A177-3AD203B41FA5}">
                      <a16:colId xmlns:a16="http://schemas.microsoft.com/office/drawing/2014/main" val="1082682051"/>
                    </a:ext>
                  </a:extLst>
                </a:gridCol>
              </a:tblGrid>
              <a:tr h="235097">
                <a:tc rowSpan="2">
                  <a:txBody>
                    <a:bodyPr/>
                    <a:lstStyle/>
                    <a:p>
                      <a:pPr algn="ctr"/>
                      <a:r>
                        <a:rPr lang="en-US" sz="1400" b="1" noProof="1">
                          <a:solidFill>
                            <a:schemeClr val="bg1"/>
                          </a:solidFill>
                          <a:latin typeface="Cambria" panose="02040503050406030204" pitchFamily="18" charset="0"/>
                          <a:ea typeface="Cambria" panose="02040503050406030204" pitchFamily="18" charset="0"/>
                        </a:rPr>
                        <a:t>Stt</a:t>
                      </a:r>
                      <a:r>
                        <a:rPr lang="en-US" sz="1400" b="1" baseline="0" noProof="1">
                          <a:solidFill>
                            <a:schemeClr val="bg1"/>
                          </a:solidFill>
                          <a:latin typeface="Cambria" panose="02040503050406030204" pitchFamily="18" charset="0"/>
                          <a:ea typeface="Cambria" panose="02040503050406030204" pitchFamily="18" charset="0"/>
                        </a:rPr>
                        <a:t> </a:t>
                      </a:r>
                      <a:endParaRPr lang="en-US" sz="1400" b="1" noProof="1">
                        <a:solidFill>
                          <a:schemeClr val="bg1"/>
                        </a:solidFill>
                        <a:latin typeface="Cambria" panose="02040503050406030204" pitchFamily="18" charset="0"/>
                        <a:ea typeface="Cambria" panose="02040503050406030204" pitchFamily="18" charset="0"/>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6EB8"/>
                    </a:solidFill>
                  </a:tcPr>
                </a:tc>
                <a:tc rowSpan="2">
                  <a:txBody>
                    <a:bodyPr/>
                    <a:lstStyle/>
                    <a:p>
                      <a:pPr algn="ctr"/>
                      <a:r>
                        <a:rPr lang="en-US" sz="1400" b="1" noProof="1">
                          <a:solidFill>
                            <a:schemeClr val="bg1"/>
                          </a:solidFill>
                          <a:latin typeface="Cambria" panose="02040503050406030204" pitchFamily="18" charset="0"/>
                          <a:ea typeface="Cambria" panose="02040503050406030204" pitchFamily="18" charset="0"/>
                        </a:rPr>
                        <a:t>Dự án</a:t>
                      </a: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86EB8"/>
                    </a:solidFill>
                  </a:tcPr>
                </a:tc>
                <a:tc gridSpan="8">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endParaRPr lang="en-US" sz="1400" b="1" kern="120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086EB8"/>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endParaRPr lang="en-US" sz="1400" b="1" kern="1200">
                        <a:solidFill>
                          <a:schemeClr val="bg1"/>
                        </a:solidFill>
                        <a:latin typeface="Cambria" panose="02040503050406030204" pitchFamily="18" charset="0"/>
                        <a:ea typeface="Cambria" panose="02040503050406030204" pitchFamily="18" charset="0"/>
                        <a:cs typeface="+mn-cs"/>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86EB8"/>
                    </a:solidFill>
                  </a:tcPr>
                </a:tc>
                <a:tc hMerge="1">
                  <a:txBody>
                    <a:bodyPr/>
                    <a:lstStyle/>
                    <a:p>
                      <a:endParaRPr lang="en-US"/>
                    </a:p>
                  </a:txBody>
                  <a:tcPr/>
                </a:tc>
                <a:tc hMerge="1">
                  <a:txBody>
                    <a:bodyPr/>
                    <a:lstStyle/>
                    <a:p>
                      <a:endParaRPr lang="en-US"/>
                    </a:p>
                  </a:txBody>
                  <a:tcPr/>
                </a:tc>
                <a:tc hMerge="1">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endParaRPr lang="en-US" sz="1400" b="1" kern="1200">
                        <a:solidFill>
                          <a:schemeClr val="bg1"/>
                        </a:solidFill>
                        <a:latin typeface="Cambria" panose="02040503050406030204" pitchFamily="18" charset="0"/>
                        <a:ea typeface="Cambria" panose="02040503050406030204" pitchFamily="18" charset="0"/>
                        <a:cs typeface="+mn-cs"/>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086EB8"/>
                    </a:solidFill>
                  </a:tcPr>
                </a:tc>
                <a:tc rowSpan="2">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dirty="0" err="1">
                          <a:solidFill>
                            <a:schemeClr val="bg1"/>
                          </a:solidFill>
                          <a:latin typeface="Cambria" panose="02040503050406030204" pitchFamily="18" charset="0"/>
                          <a:ea typeface="Cambria" panose="02040503050406030204" pitchFamily="18" charset="0"/>
                          <a:cs typeface="+mn-cs"/>
                        </a:rPr>
                        <a:t>Ghi</a:t>
                      </a:r>
                      <a:r>
                        <a:rPr lang="en-US" sz="1400" b="1" kern="1200" dirty="0">
                          <a:solidFill>
                            <a:schemeClr val="bg1"/>
                          </a:solidFill>
                          <a:latin typeface="Cambria" panose="02040503050406030204" pitchFamily="18" charset="0"/>
                          <a:ea typeface="Cambria" panose="02040503050406030204" pitchFamily="18" charset="0"/>
                          <a:cs typeface="+mn-cs"/>
                        </a:rPr>
                        <a:t> </a:t>
                      </a:r>
                      <a:r>
                        <a:rPr lang="en-US" sz="1400" b="1" kern="1200" dirty="0" err="1">
                          <a:solidFill>
                            <a:schemeClr val="bg1"/>
                          </a:solidFill>
                          <a:latin typeface="Cambria" panose="02040503050406030204" pitchFamily="18" charset="0"/>
                          <a:ea typeface="Cambria" panose="02040503050406030204" pitchFamily="18" charset="0"/>
                          <a:cs typeface="+mn-cs"/>
                        </a:rPr>
                        <a:t>chú</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extLst>
                  <a:ext uri="{0D108BD9-81ED-4DB2-BD59-A6C34878D82A}">
                    <a16:rowId xmlns:a16="http://schemas.microsoft.com/office/drawing/2014/main" val="10000"/>
                  </a:ext>
                </a:extLst>
              </a:tr>
              <a:tr h="235097">
                <a:tc vMerge="1">
                  <a:txBody>
                    <a:bodyPr/>
                    <a:lstStyle/>
                    <a:p>
                      <a:pPr algn="ctr"/>
                      <a:endParaRPr lang="en-US" sz="1200"/>
                    </a:p>
                  </a:txBody>
                  <a:tcPr marL="0" marR="0" marT="0" marB="0" anchor="ctr">
                    <a:lnT w="6350" cap="flat" cmpd="sng" algn="ctr">
                      <a:solidFill>
                        <a:schemeClr val="bg1">
                          <a:lumMod val="50000"/>
                        </a:schemeClr>
                      </a:solidFill>
                      <a:prstDash val="solid"/>
                      <a:round/>
                      <a:headEnd type="none" w="med" len="med"/>
                      <a:tailEnd type="none" w="med" len="med"/>
                    </a:lnT>
                  </a:tcPr>
                </a:tc>
                <a:tc vMerge="1">
                  <a:txBody>
                    <a:bodyPr/>
                    <a:lstStyle/>
                    <a:p>
                      <a:pPr algn="ctr"/>
                      <a:endParaRPr lang="en-US" sz="1200"/>
                    </a:p>
                  </a:txBody>
                  <a:tcPr marL="0" marR="0" marT="0" marB="0" anchor="ctr">
                    <a:lnT w="6350" cap="flat" cmpd="sng" algn="ctr">
                      <a:solidFill>
                        <a:schemeClr val="bg1">
                          <a:lumMod val="50000"/>
                        </a:schemeClr>
                      </a:solidFill>
                      <a:prstDash val="solid"/>
                      <a:round/>
                      <a:headEnd type="none" w="med" len="med"/>
                      <a:tailEnd type="none" w="med" len="med"/>
                    </a:lnT>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Q.I</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T4</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T5</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T6</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T7</a:t>
                      </a:r>
                      <a:endParaRPr lang="en-US" sz="1400" b="1" kern="1200" dirty="0">
                        <a:solidFill>
                          <a:schemeClr val="bg1"/>
                        </a:solidFill>
                        <a:latin typeface="Cambria" panose="02040503050406030204" pitchFamily="18" charset="0"/>
                        <a:ea typeface="Cambria" panose="02040503050406030204" pitchFamily="18" charset="0"/>
                        <a:cs typeface="+mn-cs"/>
                      </a:endParaRP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T8</a:t>
                      </a: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T9</a:t>
                      </a: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a:txBody>
                    <a:bodyPr/>
                    <a:lstStyle/>
                    <a:p>
                      <a:pPr marL="0" marR="0" lvl="0" indent="0" algn="ctr" defTabSz="1125281" rtl="0" eaLnBrk="1" fontAlgn="auto" latinLnBrk="0" hangingPunct="1">
                        <a:lnSpc>
                          <a:spcPct val="100000"/>
                        </a:lnSpc>
                        <a:spcBef>
                          <a:spcPts val="0"/>
                        </a:spcBef>
                        <a:spcAft>
                          <a:spcPts val="0"/>
                        </a:spcAft>
                        <a:buClrTx/>
                        <a:buSzTx/>
                        <a:buFontTx/>
                        <a:buNone/>
                        <a:tabLst/>
                        <a:defRPr/>
                      </a:pPr>
                      <a:r>
                        <a:rPr lang="en-US" sz="1400" b="1" kern="1200">
                          <a:solidFill>
                            <a:schemeClr val="bg1"/>
                          </a:solidFill>
                          <a:latin typeface="Cambria" panose="02040503050406030204" pitchFamily="18" charset="0"/>
                          <a:ea typeface="Cambria" panose="02040503050406030204" pitchFamily="18" charset="0"/>
                          <a:cs typeface="+mn-cs"/>
                        </a:rPr>
                        <a:t>QUÝ III</a:t>
                      </a:r>
                    </a:p>
                  </a:txBody>
                  <a:tcPr marL="0" marR="0" marT="0" marB="0"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86EB8"/>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vi-VN" sz="1400"/>
                    </a:p>
                  </a:txBody>
                  <a:tcPr marL="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086EB8"/>
                    </a:solidFill>
                  </a:tcPr>
                </a:tc>
                <a:extLst>
                  <a:ext uri="{0D108BD9-81ED-4DB2-BD59-A6C34878D82A}">
                    <a16:rowId xmlns:a16="http://schemas.microsoft.com/office/drawing/2014/main" val="10001"/>
                  </a:ext>
                </a:extLst>
              </a:tr>
              <a:tr h="2121408">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i="0" noProof="1">
                          <a:solidFill>
                            <a:schemeClr val="tx1"/>
                          </a:solidFill>
                          <a:latin typeface="Cambria" panose="02040503050406030204" pitchFamily="18" charset="0"/>
                          <a:ea typeface="Cambria" panose="02040503050406030204" pitchFamily="18" charset="0"/>
                        </a:rPr>
                        <a:t>1</a:t>
                      </a:r>
                    </a:p>
                  </a:txBody>
                  <a:tcPr marL="45720" marR="4572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1" i="0" u="none" strike="noStrike" kern="1200" cap="none" spc="0" normalizeH="0" baseline="0" noProof="1">
                          <a:ln>
                            <a:noFill/>
                          </a:ln>
                          <a:solidFill>
                            <a:schemeClr val="tx1"/>
                          </a:solidFill>
                          <a:effectLst/>
                          <a:uLnTx/>
                          <a:uFillTx/>
                          <a:latin typeface="Cambria"/>
                          <a:ea typeface="Cambria" panose="02040503050406030204" pitchFamily="18" charset="0"/>
                          <a:cs typeface="+mn-cs"/>
                        </a:rPr>
                        <a:t>ÁP DỤNG PHẦN MỀM ERP</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1">
                          <a:ln>
                            <a:noFill/>
                          </a:ln>
                          <a:solidFill>
                            <a:schemeClr val="tx1"/>
                          </a:solidFill>
                          <a:effectLst/>
                          <a:uLnTx/>
                          <a:uFillTx/>
                          <a:latin typeface="Cambria"/>
                          <a:ea typeface="Cambria" panose="02040503050406030204" pitchFamily="18" charset="0"/>
                          <a:cs typeface="+mn-cs"/>
                        </a:rPr>
                        <a:t>(KHỐI KINH DOANH)</a:t>
                      </a:r>
                    </a:p>
                  </a:txBody>
                  <a:tcPr marL="72000" marR="72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noProof="1">
                        <a:latin typeface="Cambria" panose="02040503050406030204" pitchFamily="18" charset="0"/>
                        <a:ea typeface="Cambria" panose="020405030504060302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722454"/>
                  </a:ext>
                </a:extLst>
              </a:tr>
            </a:tbl>
          </a:graphicData>
        </a:graphic>
      </p:graphicFrame>
      <p:grpSp>
        <p:nvGrpSpPr>
          <p:cNvPr id="32" name="Group 66">
            <a:extLst>
              <a:ext uri="{FF2B5EF4-FFF2-40B4-BE49-F238E27FC236}">
                <a16:creationId xmlns:a16="http://schemas.microsoft.com/office/drawing/2014/main" id="{7D85B7BE-F6A2-4545-ADDD-F9381464600D}"/>
              </a:ext>
            </a:extLst>
          </p:cNvPr>
          <p:cNvGrpSpPr>
            <a:grpSpLocks/>
          </p:cNvGrpSpPr>
          <p:nvPr/>
        </p:nvGrpSpPr>
        <p:grpSpPr bwMode="auto">
          <a:xfrm>
            <a:off x="5114117" y="1139401"/>
            <a:ext cx="569475" cy="2369288"/>
            <a:chOff x="8255168" y="1765000"/>
            <a:chExt cx="417607" cy="4384854"/>
          </a:xfrm>
        </p:grpSpPr>
        <p:sp>
          <p:nvSpPr>
            <p:cNvPr id="33" name="AutoShape 256">
              <a:extLst>
                <a:ext uri="{FF2B5EF4-FFF2-40B4-BE49-F238E27FC236}">
                  <a16:creationId xmlns:a16="http://schemas.microsoft.com/office/drawing/2014/main" id="{2BD447B7-D34D-49D1-9C14-6F7EDCA5D2D3}"/>
                </a:ext>
              </a:extLst>
            </p:cNvPr>
            <p:cNvSpPr>
              <a:spLocks noChangeAspect="1" noChangeArrowheads="1"/>
            </p:cNvSpPr>
            <p:nvPr/>
          </p:nvSpPr>
          <p:spPr bwMode="auto">
            <a:xfrm rot="10800000">
              <a:off x="8255168" y="1765000"/>
              <a:ext cx="417607" cy="270351"/>
            </a:xfrm>
            <a:prstGeom prst="triangle">
              <a:avLst>
                <a:gd name="adj" fmla="val 50000"/>
              </a:avLst>
            </a:prstGeom>
            <a:solidFill>
              <a:srgbClr val="FF0000"/>
            </a:solidFill>
            <a:ln w="9525">
              <a:solidFill>
                <a:srgbClr val="FF0000"/>
              </a:solidFill>
              <a:miter lim="800000"/>
              <a:headEnd/>
              <a:tailEnd/>
            </a:ln>
          </p:spPr>
          <p:txBody>
            <a:bodyPr rot="10800000" wrap="none" lIns="0" tIns="0" rIns="0" bIns="0" anchor="ct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altLang="ko-KR" sz="1200" b="0" i="0" u="none" strike="noStrike" kern="1200" cap="none" spc="0" normalizeH="0" baseline="0" noProof="0" dirty="0">
                  <a:ln>
                    <a:noFill/>
                  </a:ln>
                  <a:solidFill>
                    <a:srgbClr val="FFFFFF"/>
                  </a:solidFill>
                  <a:effectLst/>
                  <a:uLnTx/>
                  <a:uFillTx/>
                  <a:latin typeface="Cambria"/>
                  <a:ea typeface="Cambria" panose="02040503050406030204" pitchFamily="18" charset="0"/>
                  <a:cs typeface="+mn-cs"/>
                  <a:sym typeface="Arial"/>
                  <a:rtl val="0"/>
                </a:rPr>
                <a:t>Now</a:t>
              </a:r>
              <a:endParaRPr kumimoji="0" lang="ko-KR" altLang="en-US" sz="1200" b="0" i="0" u="none" strike="noStrike" kern="1200" cap="none" spc="0" normalizeH="0" baseline="0" noProof="0" dirty="0">
                <a:ln>
                  <a:noFill/>
                </a:ln>
                <a:solidFill>
                  <a:srgbClr val="FFFFFF"/>
                </a:solidFill>
                <a:effectLst/>
                <a:uLnTx/>
                <a:uFillTx/>
                <a:latin typeface="Cambria"/>
                <a:ea typeface="Gulim" pitchFamily="34" charset="-127"/>
                <a:cs typeface="+mn-cs"/>
                <a:sym typeface="Arial"/>
                <a:rtl val="0"/>
              </a:endParaRPr>
            </a:p>
          </p:txBody>
        </p:sp>
        <p:sp>
          <p:nvSpPr>
            <p:cNvPr id="35" name="Line 227">
              <a:extLst>
                <a:ext uri="{FF2B5EF4-FFF2-40B4-BE49-F238E27FC236}">
                  <a16:creationId xmlns:a16="http://schemas.microsoft.com/office/drawing/2014/main" id="{3523FE70-276E-4137-9315-B578018C255B}"/>
                </a:ext>
              </a:extLst>
            </p:cNvPr>
            <p:cNvSpPr>
              <a:spLocks noChangeShapeType="1"/>
            </p:cNvSpPr>
            <p:nvPr/>
          </p:nvSpPr>
          <p:spPr bwMode="auto">
            <a:xfrm flipH="1">
              <a:off x="8461458" y="2035347"/>
              <a:ext cx="1192" cy="4114507"/>
            </a:xfrm>
            <a:prstGeom prst="line">
              <a:avLst/>
            </a:prstGeom>
            <a:noFill/>
            <a:ln w="12700">
              <a:solidFill>
                <a:srgbClr val="FF0000"/>
              </a:solidFill>
              <a:prstDash val="dash"/>
              <a:round/>
              <a:headEnd/>
              <a:tailEnd type="none" w="lg" len="lg"/>
            </a:ln>
            <a:extLst>
              <a:ext uri="{909E8E84-426E-40DD-AFC4-6F175D3DCCD1}">
                <a14:hiddenFill xmlns:a14="http://schemas.microsoft.com/office/drawing/2010/main">
                  <a:noFill/>
                </a14:hiddenFill>
              </a:ext>
            </a:extLst>
          </p:spPr>
          <p:txBody>
            <a:bodyPr wrap="none"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sym typeface="Arial"/>
                <a:rtl val="0"/>
              </a:endParaRPr>
            </a:p>
          </p:txBody>
        </p:sp>
      </p:grpSp>
      <p:sp>
        <p:nvSpPr>
          <p:cNvPr id="2" name="Line 182">
            <a:extLst>
              <a:ext uri="{FF2B5EF4-FFF2-40B4-BE49-F238E27FC236}">
                <a16:creationId xmlns:a16="http://schemas.microsoft.com/office/drawing/2014/main" id="{63F986B1-6FBE-B9E4-EC37-A5B9DAAB0A14}"/>
              </a:ext>
            </a:extLst>
          </p:cNvPr>
          <p:cNvSpPr>
            <a:spLocks noChangeShapeType="1"/>
          </p:cNvSpPr>
          <p:nvPr/>
        </p:nvSpPr>
        <p:spPr bwMode="auto">
          <a:xfrm>
            <a:off x="2812869" y="2548301"/>
            <a:ext cx="3232331" cy="0"/>
          </a:xfrm>
          <a:prstGeom prst="line">
            <a:avLst/>
          </a:prstGeom>
          <a:noFill/>
          <a:ln w="76200">
            <a:solidFill>
              <a:srgbClr val="0070C0"/>
            </a:solidFill>
            <a:round/>
            <a:headEnd type="none" w="med" len="med"/>
            <a:tailEnd type="none" w="med" len="med"/>
          </a:ln>
          <a:effectLst/>
        </p:spPr>
        <p:txBody>
          <a:bodyPr wrap="square">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ko-KR" altLang="en-US" sz="900" b="1" i="0" u="none" strike="noStrike" kern="1200" cap="none" spc="0" normalizeH="0" baseline="0" noProof="0" dirty="0">
              <a:ln w="19050">
                <a:solidFill>
                  <a:prstClr val="black"/>
                </a:solidFill>
              </a:ln>
              <a:solidFill>
                <a:prstClr val="black"/>
              </a:solidFill>
              <a:effectLst>
                <a:outerShdw blurRad="38100" dist="38100" dir="2700000" algn="tl">
                  <a:srgbClr val="000000">
                    <a:alpha val="43137"/>
                  </a:srgbClr>
                </a:outerShdw>
              </a:effectLst>
              <a:uLnTx/>
              <a:uFillTx/>
              <a:latin typeface="Cambria"/>
              <a:ea typeface="맑은 고딕" panose="020B0503020000020004" pitchFamily="34" charset="-127"/>
              <a:cs typeface="Segoe UI" panose="020B0502040204020203" pitchFamily="34" charset="0"/>
            </a:endParaRPr>
          </a:p>
        </p:txBody>
      </p:sp>
      <p:sp>
        <p:nvSpPr>
          <p:cNvPr id="6" name="Oval 5">
            <a:extLst>
              <a:ext uri="{FF2B5EF4-FFF2-40B4-BE49-F238E27FC236}">
                <a16:creationId xmlns:a16="http://schemas.microsoft.com/office/drawing/2014/main" id="{63B850F2-6B44-4FAA-B7F0-B80F1CA8BECA}"/>
              </a:ext>
            </a:extLst>
          </p:cNvPr>
          <p:cNvSpPr/>
          <p:nvPr/>
        </p:nvSpPr>
        <p:spPr bwMode="auto">
          <a:xfrm>
            <a:off x="3271994" y="2482500"/>
            <a:ext cx="115804" cy="12065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80464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mbria"/>
              <a:ea typeface="Cambria" panose="02040503050406030204" pitchFamily="18" charset="0"/>
              <a:cs typeface="Arial" panose="020B0604020202020204" pitchFamily="34" charset="0"/>
            </a:endParaRPr>
          </a:p>
        </p:txBody>
      </p:sp>
      <p:sp>
        <p:nvSpPr>
          <p:cNvPr id="7" name="Rectangle 6">
            <a:extLst>
              <a:ext uri="{FF2B5EF4-FFF2-40B4-BE49-F238E27FC236}">
                <a16:creationId xmlns:a16="http://schemas.microsoft.com/office/drawing/2014/main" id="{A364B707-5623-0107-2AA3-FD8F4B952375}"/>
              </a:ext>
            </a:extLst>
          </p:cNvPr>
          <p:cNvSpPr>
            <a:spLocks noChangeArrowheads="1"/>
          </p:cNvSpPr>
          <p:nvPr/>
        </p:nvSpPr>
        <p:spPr bwMode="auto">
          <a:xfrm>
            <a:off x="3217976" y="2635444"/>
            <a:ext cx="389154" cy="15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52661" rtl="0" eaLnBrk="1" fontAlgn="auto" latinLnBrk="0" hangingPunct="1">
              <a:lnSpc>
                <a:spcPct val="100000"/>
              </a:lnSpc>
              <a:spcBef>
                <a:spcPts val="0"/>
              </a:spcBef>
              <a:spcAft>
                <a:spcPts val="0"/>
              </a:spcAft>
              <a:buClrTx/>
              <a:buSzTx/>
              <a:buFontTx/>
              <a:buNone/>
              <a:tabLst/>
              <a:defRPr/>
            </a:pPr>
            <a:r>
              <a:rPr lang="en-US" altLang="en-US" sz="900" b="1">
                <a:solidFill>
                  <a:prstClr val="black"/>
                </a:solidFill>
                <a:latin typeface="Cambria"/>
                <a:ea typeface="Cambria" panose="02040503050406030204" pitchFamily="18" charset="0"/>
              </a:rPr>
              <a:t>12</a:t>
            </a:r>
            <a:r>
              <a:rPr kumimoji="0" lang="en-US" altLang="en-US" sz="900" b="1" i="0" u="none" strike="noStrike" kern="1200" cap="none" spc="0" normalizeH="0" baseline="0" noProof="0">
                <a:ln>
                  <a:noFill/>
                </a:ln>
                <a:solidFill>
                  <a:prstClr val="black"/>
                </a:solidFill>
                <a:effectLst/>
                <a:uLnTx/>
                <a:uFillTx/>
                <a:latin typeface="Cambria"/>
                <a:ea typeface="Cambria" panose="02040503050406030204" pitchFamily="18" charset="0"/>
                <a:cs typeface="+mn-cs"/>
              </a:rPr>
              <a:t>/3</a:t>
            </a:r>
            <a:endParaRPr kumimoji="0" lang="en-US" altLang="en-US" sz="900" b="1" i="0" u="none" strike="noStrike" kern="1200" cap="none" spc="0" normalizeH="0" baseline="0" noProof="0" dirty="0">
              <a:ln>
                <a:noFill/>
              </a:ln>
              <a:solidFill>
                <a:prstClr val="black"/>
              </a:solidFill>
              <a:effectLst/>
              <a:uLnTx/>
              <a:uFillTx/>
              <a:latin typeface="Cambria"/>
              <a:ea typeface="Cambria" panose="02040503050406030204" pitchFamily="18" charset="0"/>
              <a:cs typeface="+mn-cs"/>
            </a:endParaRPr>
          </a:p>
        </p:txBody>
      </p:sp>
      <p:sp>
        <p:nvSpPr>
          <p:cNvPr id="8" name="Text Box 198">
            <a:extLst>
              <a:ext uri="{FF2B5EF4-FFF2-40B4-BE49-F238E27FC236}">
                <a16:creationId xmlns:a16="http://schemas.microsoft.com/office/drawing/2014/main" id="{6A58EDBA-41C8-82BE-9815-62CEBEC80F75}"/>
              </a:ext>
            </a:extLst>
          </p:cNvPr>
          <p:cNvSpPr txBox="1">
            <a:spLocks noChangeArrowheads="1"/>
          </p:cNvSpPr>
          <p:nvPr/>
        </p:nvSpPr>
        <p:spPr bwMode="auto">
          <a:xfrm>
            <a:off x="3083462" y="2056053"/>
            <a:ext cx="650193" cy="138499"/>
          </a:xfrm>
          <a:prstGeom prst="rect">
            <a:avLst/>
          </a:prstGeom>
          <a:solidFill>
            <a:schemeClr val="bg1"/>
          </a:solidFill>
          <a:ln>
            <a:noFill/>
          </a:ln>
        </p:spPr>
        <p:txBody>
          <a:bodyPr wrap="squar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03275" rtl="0" eaLnBrk="1" fontAlgn="auto" latinLnBrk="0" hangingPunct="1">
              <a:lnSpc>
                <a:spcPct val="100000"/>
              </a:lnSpc>
              <a:spcBef>
                <a:spcPts val="0"/>
              </a:spcBef>
              <a:spcAft>
                <a:spcPts val="0"/>
              </a:spcAft>
              <a:buClrTx/>
              <a:buSzTx/>
              <a:buFontTx/>
              <a:buNone/>
              <a:tabLst/>
              <a:defRPr/>
            </a:pPr>
            <a:endParaRPr kumimoji="1" lang="en-US" altLang="ko-KR" sz="900" b="0" i="0" u="none" strike="noStrike" kern="1200" cap="none" spc="0" normalizeH="0" baseline="0" noProof="0" dirty="0">
              <a:ln>
                <a:noFill/>
              </a:ln>
              <a:solidFill>
                <a:prstClr val="black"/>
              </a:solidFill>
              <a:effectLst/>
              <a:uLnTx/>
              <a:uFillTx/>
              <a:latin typeface="Cambria"/>
              <a:ea typeface="Cambria" panose="02040503050406030204" pitchFamily="18" charset="0"/>
              <a:cs typeface="Arial" panose="020B0604020202020204" pitchFamily="34" charset="0"/>
            </a:endParaRPr>
          </a:p>
        </p:txBody>
      </p:sp>
      <p:sp>
        <p:nvSpPr>
          <p:cNvPr id="12" name="5-Point Star 27">
            <a:extLst>
              <a:ext uri="{FF2B5EF4-FFF2-40B4-BE49-F238E27FC236}">
                <a16:creationId xmlns:a16="http://schemas.microsoft.com/office/drawing/2014/main" id="{A4F134D7-C52F-4843-C7AB-F799F867E8FC}"/>
              </a:ext>
            </a:extLst>
          </p:cNvPr>
          <p:cNvSpPr>
            <a:spLocks noChangeAspect="1"/>
          </p:cNvSpPr>
          <p:nvPr/>
        </p:nvSpPr>
        <p:spPr bwMode="auto">
          <a:xfrm>
            <a:off x="5953925" y="2464468"/>
            <a:ext cx="159512" cy="138682"/>
          </a:xfrm>
          <a:prstGeom prst="star5">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653777" rtl="0" eaLnBrk="1" fontAlgn="auto" latinLnBrk="0" hangingPunct="1">
              <a:lnSpc>
                <a:spcPct val="100000"/>
              </a:lnSpc>
              <a:spcBef>
                <a:spcPts val="0"/>
              </a:spcBef>
              <a:spcAft>
                <a:spcPts val="0"/>
              </a:spcAft>
              <a:buClrTx/>
              <a:buSzTx/>
              <a:buFontTx/>
              <a:buNone/>
              <a:tabLst/>
              <a:defRPr/>
            </a:pPr>
            <a:endParaRPr kumimoji="0" lang="en-US" sz="900" b="0" i="0" u="none" strike="noStrike" kern="0" cap="none" spc="0" normalizeH="0" baseline="0" noProof="0">
              <a:ln>
                <a:noFill/>
              </a:ln>
              <a:solidFill>
                <a:srgbClr val="0034CC"/>
              </a:solidFill>
              <a:effectLst/>
              <a:uLnTx/>
              <a:uFillTx/>
              <a:latin typeface="Cambria"/>
              <a:ea typeface="Cambria" panose="02040503050406030204" pitchFamily="18" charset="0"/>
              <a:cs typeface="Arial" panose="020B0604020202020204" pitchFamily="34" charset="0"/>
            </a:endParaRPr>
          </a:p>
        </p:txBody>
      </p:sp>
      <p:grpSp>
        <p:nvGrpSpPr>
          <p:cNvPr id="13" name="Group 12">
            <a:extLst>
              <a:ext uri="{FF2B5EF4-FFF2-40B4-BE49-F238E27FC236}">
                <a16:creationId xmlns:a16="http://schemas.microsoft.com/office/drawing/2014/main" id="{7FCF254F-48A8-D510-3A65-54FF808B557A}"/>
              </a:ext>
            </a:extLst>
          </p:cNvPr>
          <p:cNvGrpSpPr/>
          <p:nvPr/>
        </p:nvGrpSpPr>
        <p:grpSpPr>
          <a:xfrm>
            <a:off x="5930014" y="2402735"/>
            <a:ext cx="1205658" cy="376059"/>
            <a:chOff x="9285280" y="2183389"/>
            <a:chExt cx="1205658" cy="376059"/>
          </a:xfrm>
        </p:grpSpPr>
        <p:sp>
          <p:nvSpPr>
            <p:cNvPr id="14" name="Text Box 198">
              <a:extLst>
                <a:ext uri="{FF2B5EF4-FFF2-40B4-BE49-F238E27FC236}">
                  <a16:creationId xmlns:a16="http://schemas.microsoft.com/office/drawing/2014/main" id="{5F55401F-0A84-E3DE-8BCC-785A4147F5B4}"/>
                </a:ext>
              </a:extLst>
            </p:cNvPr>
            <p:cNvSpPr txBox="1">
              <a:spLocks noChangeArrowheads="1"/>
            </p:cNvSpPr>
            <p:nvPr/>
          </p:nvSpPr>
          <p:spPr bwMode="auto">
            <a:xfrm>
              <a:off x="9482137" y="2420949"/>
              <a:ext cx="799089"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52645" rtl="0" eaLnBrk="1" fontAlgn="auto" latinLnBrk="0" hangingPunct="1">
                <a:lnSpc>
                  <a:spcPct val="100000"/>
                </a:lnSpc>
                <a:spcBef>
                  <a:spcPts val="0"/>
                </a:spcBef>
                <a:spcAft>
                  <a:spcPts val="0"/>
                </a:spcAft>
                <a:buClrTx/>
                <a:buSzTx/>
                <a:buFontTx/>
                <a:buNone/>
                <a:tabLst/>
                <a:defRPr/>
              </a:pPr>
              <a:r>
                <a:rPr kumimoji="1" lang="en-US" altLang="ko-KR" sz="900" b="1" i="0" u="none" strike="noStrike" kern="1200" cap="none" spc="0" normalizeH="0" baseline="0" noProof="0">
                  <a:ln>
                    <a:noFill/>
                  </a:ln>
                  <a:solidFill>
                    <a:srgbClr val="FF0000"/>
                  </a:solidFill>
                  <a:effectLst/>
                  <a:uLnTx/>
                  <a:uFillTx/>
                  <a:latin typeface="Cambria"/>
                  <a:ea typeface="Cambria" panose="02040503050406030204" pitchFamily="18" charset="0"/>
                  <a:cs typeface="Arial" panose="020B0604020202020204" pitchFamily="34" charset="0"/>
                  <a:sym typeface="Arial"/>
                </a:rPr>
                <a:t>31/05/2025</a:t>
              </a:r>
              <a:endParaRPr kumimoji="1" lang="en-US" altLang="ko-KR" sz="900" b="1" i="0" u="none" strike="noStrike" kern="1200" cap="none" spc="0" normalizeH="0" baseline="0" noProof="0" dirty="0">
                <a:ln>
                  <a:noFill/>
                </a:ln>
                <a:solidFill>
                  <a:srgbClr val="FF0000"/>
                </a:solidFill>
                <a:effectLst/>
                <a:uLnTx/>
                <a:uFillTx/>
                <a:latin typeface="Cambria"/>
                <a:ea typeface="Cambria" panose="02040503050406030204" pitchFamily="18" charset="0"/>
                <a:cs typeface="Arial" panose="020B0604020202020204" pitchFamily="34" charset="0"/>
                <a:sym typeface="Arial"/>
              </a:endParaRPr>
            </a:p>
          </p:txBody>
        </p:sp>
        <p:sp>
          <p:nvSpPr>
            <p:cNvPr id="15" name="Text Box 198">
              <a:extLst>
                <a:ext uri="{FF2B5EF4-FFF2-40B4-BE49-F238E27FC236}">
                  <a16:creationId xmlns:a16="http://schemas.microsoft.com/office/drawing/2014/main" id="{4ACDFD2A-1752-FFC7-E182-003D9A68E06C}"/>
                </a:ext>
              </a:extLst>
            </p:cNvPr>
            <p:cNvSpPr txBox="1">
              <a:spLocks noChangeArrowheads="1"/>
            </p:cNvSpPr>
            <p:nvPr/>
          </p:nvSpPr>
          <p:spPr bwMode="auto">
            <a:xfrm>
              <a:off x="9285280" y="2183389"/>
              <a:ext cx="120565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652645" rtl="0" eaLnBrk="1" fontAlgn="auto" latinLnBrk="0" hangingPunct="1">
                <a:lnSpc>
                  <a:spcPct val="100000"/>
                </a:lnSpc>
                <a:spcBef>
                  <a:spcPts val="0"/>
                </a:spcBef>
                <a:spcAft>
                  <a:spcPts val="0"/>
                </a:spcAft>
                <a:buClrTx/>
                <a:buSzTx/>
                <a:buFontTx/>
                <a:buNone/>
                <a:tabLst/>
                <a:defRPr/>
              </a:pPr>
              <a:r>
                <a:rPr kumimoji="1" lang="en-US" altLang="ko-KR" sz="900" b="1" i="0" u="none" strike="noStrike" kern="1200" cap="none" spc="0" normalizeH="0" baseline="0" noProof="0">
                  <a:ln>
                    <a:noFill/>
                  </a:ln>
                  <a:solidFill>
                    <a:srgbClr val="FF0000"/>
                  </a:solidFill>
                  <a:effectLst/>
                  <a:uLnTx/>
                  <a:uFillTx/>
                  <a:latin typeface="Cambria"/>
                  <a:ea typeface="Cambria" panose="02040503050406030204" pitchFamily="18" charset="0"/>
                  <a:cs typeface="Arial" panose="020B0604020202020204" pitchFamily="34" charset="0"/>
                  <a:sym typeface="Arial"/>
                </a:rPr>
                <a:t>Hoàn thiện</a:t>
              </a:r>
              <a:endParaRPr kumimoji="1" lang="en-US" altLang="ko-KR" sz="900" b="1" i="0" u="none" strike="noStrike" kern="1200" cap="none" spc="0" normalizeH="0" baseline="0" noProof="0" dirty="0">
                <a:ln>
                  <a:noFill/>
                </a:ln>
                <a:solidFill>
                  <a:srgbClr val="FF0000"/>
                </a:solidFill>
                <a:effectLst/>
                <a:uLnTx/>
                <a:uFillTx/>
                <a:latin typeface="Cambria"/>
                <a:ea typeface="Cambria" panose="02040503050406030204" pitchFamily="18" charset="0"/>
                <a:cs typeface="Arial" panose="020B0604020202020204" pitchFamily="34" charset="0"/>
                <a:sym typeface="Arial"/>
              </a:endParaRPr>
            </a:p>
          </p:txBody>
        </p:sp>
      </p:grpSp>
      <p:sp>
        <p:nvSpPr>
          <p:cNvPr id="18" name="Text Box 198">
            <a:extLst>
              <a:ext uri="{FF2B5EF4-FFF2-40B4-BE49-F238E27FC236}">
                <a16:creationId xmlns:a16="http://schemas.microsoft.com/office/drawing/2014/main" id="{B60A46E4-9577-6B07-1427-A4434AAE790F}"/>
              </a:ext>
            </a:extLst>
          </p:cNvPr>
          <p:cNvSpPr txBox="1">
            <a:spLocks noChangeArrowheads="1"/>
          </p:cNvSpPr>
          <p:nvPr/>
        </p:nvSpPr>
        <p:spPr bwMode="auto">
          <a:xfrm>
            <a:off x="2904280" y="1848303"/>
            <a:ext cx="842199" cy="553998"/>
          </a:xfrm>
          <a:prstGeom prst="rect">
            <a:avLst/>
          </a:prstGeom>
          <a:solidFill>
            <a:schemeClr val="bg1"/>
          </a:solidFill>
          <a:ln>
            <a:noFill/>
          </a:ln>
        </p:spPr>
        <p:txBody>
          <a:bodyPr wrap="square" lIns="0" tIns="0" rIns="0" bIns="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900" b="0" i="0" u="none" strike="noStrike" kern="1200" cap="none" spc="0" normalizeH="0" baseline="0" noProof="0">
                <a:ln>
                  <a:noFill/>
                </a:ln>
                <a:solidFill>
                  <a:prstClr val="black"/>
                </a:solidFill>
                <a:effectLst/>
                <a:uLnTx/>
                <a:uFillTx/>
                <a:latin typeface="Cambria"/>
                <a:ea typeface="Cambria" panose="02040503050406030204" pitchFamily="18" charset="0"/>
                <a:cs typeface="Arial" panose="020B0604020202020204" pitchFamily="34" charset="0"/>
              </a:rPr>
              <a:t>Tham gia lớp đào tạo hướng dẫn sử dụng phần mềm ERP</a:t>
            </a:r>
            <a:endParaRPr kumimoji="1" lang="en-US" altLang="ko-KR" sz="900" b="0" i="0" u="none" strike="noStrike" kern="1200" cap="none" spc="0" normalizeH="0" baseline="0" noProof="0" dirty="0">
              <a:ln>
                <a:noFill/>
              </a:ln>
              <a:solidFill>
                <a:prstClr val="black"/>
              </a:solidFill>
              <a:effectLst/>
              <a:uLnTx/>
              <a:uFillTx/>
              <a:latin typeface="Cambria"/>
              <a:ea typeface="Cambria" panose="02040503050406030204" pitchFamily="18" charset="0"/>
              <a:cs typeface="Arial" panose="020B0604020202020204" pitchFamily="34" charset="0"/>
            </a:endParaRPr>
          </a:p>
        </p:txBody>
      </p:sp>
      <p:sp>
        <p:nvSpPr>
          <p:cNvPr id="26" name="Oval 25">
            <a:extLst>
              <a:ext uri="{FF2B5EF4-FFF2-40B4-BE49-F238E27FC236}">
                <a16:creationId xmlns:a16="http://schemas.microsoft.com/office/drawing/2014/main" id="{BF23E552-6776-47FA-8468-6670FDE83310}"/>
              </a:ext>
            </a:extLst>
          </p:cNvPr>
          <p:cNvSpPr/>
          <p:nvPr/>
        </p:nvSpPr>
        <p:spPr bwMode="auto">
          <a:xfrm>
            <a:off x="4199654" y="2485109"/>
            <a:ext cx="115804" cy="12065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80464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mbria"/>
              <a:ea typeface="Cambria" panose="02040503050406030204" pitchFamily="18" charset="0"/>
              <a:cs typeface="Arial" panose="020B0604020202020204" pitchFamily="34" charset="0"/>
            </a:endParaRPr>
          </a:p>
        </p:txBody>
      </p:sp>
      <p:sp>
        <p:nvSpPr>
          <p:cNvPr id="27" name="Rectangle 26">
            <a:extLst>
              <a:ext uri="{FF2B5EF4-FFF2-40B4-BE49-F238E27FC236}">
                <a16:creationId xmlns:a16="http://schemas.microsoft.com/office/drawing/2014/main" id="{CB9B4B01-1A98-4AD8-8E1E-35E377B58326}"/>
              </a:ext>
            </a:extLst>
          </p:cNvPr>
          <p:cNvSpPr>
            <a:spLocks noChangeArrowheads="1"/>
          </p:cNvSpPr>
          <p:nvPr/>
        </p:nvSpPr>
        <p:spPr bwMode="auto">
          <a:xfrm>
            <a:off x="4035975" y="2643041"/>
            <a:ext cx="389154" cy="15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52661" rtl="0" eaLnBrk="1" fontAlgn="auto" latinLnBrk="0" hangingPunct="1">
              <a:lnSpc>
                <a:spcPct val="100000"/>
              </a:lnSpc>
              <a:spcBef>
                <a:spcPts val="0"/>
              </a:spcBef>
              <a:spcAft>
                <a:spcPts val="0"/>
              </a:spcAft>
              <a:buClrTx/>
              <a:buSzTx/>
              <a:buFontTx/>
              <a:buNone/>
              <a:tabLst/>
              <a:defRPr/>
            </a:pPr>
            <a:r>
              <a:rPr lang="en-US" altLang="en-US" sz="900" b="1">
                <a:solidFill>
                  <a:prstClr val="black"/>
                </a:solidFill>
                <a:latin typeface="Cambria"/>
                <a:ea typeface="Cambria" panose="02040503050406030204" pitchFamily="18" charset="0"/>
              </a:rPr>
              <a:t>10</a:t>
            </a:r>
            <a:r>
              <a:rPr kumimoji="0" lang="en-US" altLang="en-US" sz="900" b="1" i="0" u="none" strike="noStrike" kern="1200" cap="none" spc="0" normalizeH="0" baseline="0" noProof="0">
                <a:ln>
                  <a:noFill/>
                </a:ln>
                <a:solidFill>
                  <a:prstClr val="black"/>
                </a:solidFill>
                <a:effectLst/>
                <a:uLnTx/>
                <a:uFillTx/>
                <a:latin typeface="Cambria"/>
                <a:ea typeface="Cambria" panose="02040503050406030204" pitchFamily="18" charset="0"/>
                <a:cs typeface="+mn-cs"/>
              </a:rPr>
              <a:t>/4</a:t>
            </a:r>
            <a:endParaRPr kumimoji="0" lang="en-US" altLang="en-US" sz="900" b="1" i="0" u="none" strike="noStrike" kern="1200" cap="none" spc="0" normalizeH="0" baseline="0" noProof="0" dirty="0">
              <a:ln>
                <a:noFill/>
              </a:ln>
              <a:solidFill>
                <a:prstClr val="black"/>
              </a:solidFill>
              <a:effectLst/>
              <a:uLnTx/>
              <a:uFillTx/>
              <a:latin typeface="Cambria"/>
              <a:ea typeface="Cambria" panose="02040503050406030204" pitchFamily="18" charset="0"/>
              <a:cs typeface="+mn-cs"/>
            </a:endParaRPr>
          </a:p>
        </p:txBody>
      </p:sp>
      <p:sp>
        <p:nvSpPr>
          <p:cNvPr id="31" name="Rectangle 30">
            <a:extLst>
              <a:ext uri="{FF2B5EF4-FFF2-40B4-BE49-F238E27FC236}">
                <a16:creationId xmlns:a16="http://schemas.microsoft.com/office/drawing/2014/main" id="{34464326-3F21-4A84-8926-34E4447E6A20}"/>
              </a:ext>
            </a:extLst>
          </p:cNvPr>
          <p:cNvSpPr>
            <a:spLocks noChangeArrowheads="1"/>
          </p:cNvSpPr>
          <p:nvPr/>
        </p:nvSpPr>
        <p:spPr bwMode="auto">
          <a:xfrm>
            <a:off x="4542047" y="2635444"/>
            <a:ext cx="389154" cy="15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52661" rtl="0" eaLnBrk="1" fontAlgn="auto" latinLnBrk="0" hangingPunct="1">
              <a:lnSpc>
                <a:spcPct val="100000"/>
              </a:lnSpc>
              <a:spcBef>
                <a:spcPts val="0"/>
              </a:spcBef>
              <a:spcAft>
                <a:spcPts val="0"/>
              </a:spcAft>
              <a:buClrTx/>
              <a:buSzTx/>
              <a:buFontTx/>
              <a:buNone/>
              <a:tabLst/>
              <a:defRPr/>
            </a:pPr>
            <a:r>
              <a:rPr lang="en-US" altLang="en-US" sz="900" b="1">
                <a:solidFill>
                  <a:prstClr val="black"/>
                </a:solidFill>
                <a:latin typeface="Cambria"/>
                <a:ea typeface="Cambria" panose="02040503050406030204" pitchFamily="18" charset="0"/>
              </a:rPr>
              <a:t>22/4</a:t>
            </a:r>
            <a:endParaRPr kumimoji="0" lang="en-US" altLang="en-US" sz="900" b="1" i="0" u="none" strike="noStrike" kern="1200" cap="none" spc="0" normalizeH="0" baseline="0" noProof="0" dirty="0">
              <a:ln>
                <a:noFill/>
              </a:ln>
              <a:solidFill>
                <a:prstClr val="black"/>
              </a:solidFill>
              <a:effectLst/>
              <a:uLnTx/>
              <a:uFillTx/>
              <a:latin typeface="Cambria"/>
              <a:ea typeface="Cambria" panose="02040503050406030204" pitchFamily="18" charset="0"/>
              <a:cs typeface="+mn-cs"/>
            </a:endParaRPr>
          </a:p>
        </p:txBody>
      </p:sp>
      <p:sp>
        <p:nvSpPr>
          <p:cNvPr id="36" name="Oval 35">
            <a:extLst>
              <a:ext uri="{FF2B5EF4-FFF2-40B4-BE49-F238E27FC236}">
                <a16:creationId xmlns:a16="http://schemas.microsoft.com/office/drawing/2014/main" id="{BB6E96E5-B4E3-43A9-A01A-3CB6EC677506}"/>
              </a:ext>
            </a:extLst>
          </p:cNvPr>
          <p:cNvSpPr/>
          <p:nvPr/>
        </p:nvSpPr>
        <p:spPr bwMode="auto">
          <a:xfrm>
            <a:off x="4622465" y="2487976"/>
            <a:ext cx="115804" cy="12065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80464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mbria"/>
              <a:ea typeface="Cambria" panose="02040503050406030204" pitchFamily="18" charset="0"/>
              <a:cs typeface="Arial" panose="020B0604020202020204" pitchFamily="34" charset="0"/>
            </a:endParaRPr>
          </a:p>
        </p:txBody>
      </p:sp>
      <p:sp>
        <p:nvSpPr>
          <p:cNvPr id="29" name="TextBox 28">
            <a:extLst>
              <a:ext uri="{FF2B5EF4-FFF2-40B4-BE49-F238E27FC236}">
                <a16:creationId xmlns:a16="http://schemas.microsoft.com/office/drawing/2014/main" id="{107ADFB6-4742-4650-A2E0-4C96F20B9BE5}"/>
              </a:ext>
            </a:extLst>
          </p:cNvPr>
          <p:cNvSpPr txBox="1"/>
          <p:nvPr/>
        </p:nvSpPr>
        <p:spPr>
          <a:xfrm>
            <a:off x="4394641" y="1300602"/>
            <a:ext cx="800520" cy="1200329"/>
          </a:xfrm>
          <a:prstGeom prst="rect">
            <a:avLst/>
          </a:prstGeom>
          <a:noFill/>
        </p:spPr>
        <p:txBody>
          <a:bodyPr wrap="square">
            <a:spAutoFit/>
          </a:bodyPr>
          <a:lstStyle/>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900">
                <a:solidFill>
                  <a:prstClr val="black"/>
                </a:solidFill>
                <a:latin typeface="Cambria"/>
                <a:ea typeface="Cambria" panose="02040503050406030204" pitchFamily="18" charset="0"/>
                <a:cs typeface="Arial" panose="020B0604020202020204" pitchFamily="34" charset="0"/>
              </a:rPr>
              <a:t>Tiến hành </a:t>
            </a:r>
          </a:p>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900">
                <a:solidFill>
                  <a:prstClr val="black"/>
                </a:solidFill>
                <a:latin typeface="Cambria"/>
                <a:ea typeface="Cambria" panose="02040503050406030204" pitchFamily="18" charset="0"/>
                <a:cs typeface="Arial" panose="020B0604020202020204" pitchFamily="34" charset="0"/>
              </a:rPr>
              <a:t>nhập Kế hoạch doanh thu kế hoạch tại NM Nhíp và Nhà máy ML Tải, bus</a:t>
            </a:r>
            <a:endParaRPr kumimoji="1" lang="en-US" altLang="ko-KR" sz="900" dirty="0">
              <a:solidFill>
                <a:prstClr val="black"/>
              </a:solidFill>
              <a:latin typeface="Cambria"/>
              <a:ea typeface="Cambria" panose="02040503050406030204" pitchFamily="18" charset="0"/>
              <a:cs typeface="Arial" panose="020B0604020202020204" pitchFamily="34" charset="0"/>
            </a:endParaRPr>
          </a:p>
        </p:txBody>
      </p:sp>
      <p:sp>
        <p:nvSpPr>
          <p:cNvPr id="38" name="TextBox 37">
            <a:extLst>
              <a:ext uri="{FF2B5EF4-FFF2-40B4-BE49-F238E27FC236}">
                <a16:creationId xmlns:a16="http://schemas.microsoft.com/office/drawing/2014/main" id="{1C2D5872-1EF1-43EE-B78D-A6158BFE5F98}"/>
              </a:ext>
            </a:extLst>
          </p:cNvPr>
          <p:cNvSpPr txBox="1"/>
          <p:nvPr/>
        </p:nvSpPr>
        <p:spPr>
          <a:xfrm>
            <a:off x="3680008" y="1699076"/>
            <a:ext cx="924560" cy="738664"/>
          </a:xfrm>
          <a:prstGeom prst="rect">
            <a:avLst/>
          </a:prstGeom>
          <a:noFill/>
        </p:spPr>
        <p:txBody>
          <a:bodyPr wrap="square">
            <a:spAutoFit/>
          </a:bodyPr>
          <a:lstStyle/>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1050" b="0" i="0" u="none" strike="noStrike" kern="1200" cap="none" spc="0" normalizeH="0" baseline="0" noProof="0">
                <a:ln>
                  <a:noFill/>
                </a:ln>
                <a:solidFill>
                  <a:prstClr val="black"/>
                </a:solidFill>
                <a:effectLst/>
                <a:uLnTx/>
                <a:uFillTx/>
                <a:latin typeface="Cambria"/>
                <a:ea typeface="Cambria" panose="02040503050406030204" pitchFamily="18" charset="0"/>
                <a:cs typeface="Arial" panose="020B0604020202020204" pitchFamily="34" charset="0"/>
              </a:rPr>
              <a:t>Phân quyền nhân sự nhập </a:t>
            </a:r>
          </a:p>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1050" b="0" i="0" u="none" strike="noStrike" kern="1200" cap="none" spc="0" normalizeH="0" baseline="0" noProof="0">
                <a:ln>
                  <a:noFill/>
                </a:ln>
                <a:solidFill>
                  <a:prstClr val="black"/>
                </a:solidFill>
                <a:effectLst/>
                <a:uLnTx/>
                <a:uFillTx/>
                <a:latin typeface="Cambria"/>
                <a:ea typeface="Cambria" panose="02040503050406030204" pitchFamily="18" charset="0"/>
                <a:cs typeface="Arial" panose="020B0604020202020204" pitchFamily="34" charset="0"/>
              </a:rPr>
              <a:t>dữ liệu</a:t>
            </a:r>
            <a:endParaRPr kumimoji="1" lang="en-US" altLang="ko-KR" sz="1050" b="0" i="0" u="none" strike="noStrike" kern="1200" cap="none" spc="0" normalizeH="0" baseline="0" noProof="0" dirty="0">
              <a:ln>
                <a:noFill/>
              </a:ln>
              <a:solidFill>
                <a:prstClr val="black"/>
              </a:solidFill>
              <a:effectLst/>
              <a:uLnTx/>
              <a:uFillTx/>
              <a:latin typeface="Cambria"/>
              <a:ea typeface="Cambria" panose="02040503050406030204" pitchFamily="18" charset="0"/>
              <a:cs typeface="Arial" panose="020B0604020202020204" pitchFamily="34" charset="0"/>
            </a:endParaRPr>
          </a:p>
        </p:txBody>
      </p:sp>
      <p:sp>
        <p:nvSpPr>
          <p:cNvPr id="39" name="Rectangle 38">
            <a:extLst>
              <a:ext uri="{FF2B5EF4-FFF2-40B4-BE49-F238E27FC236}">
                <a16:creationId xmlns:a16="http://schemas.microsoft.com/office/drawing/2014/main" id="{069F500F-854C-42E0-900A-5B652C2E5BFB}"/>
              </a:ext>
            </a:extLst>
          </p:cNvPr>
          <p:cNvSpPr>
            <a:spLocks noChangeArrowheads="1"/>
          </p:cNvSpPr>
          <p:nvPr/>
        </p:nvSpPr>
        <p:spPr bwMode="auto">
          <a:xfrm>
            <a:off x="5113337" y="2628898"/>
            <a:ext cx="389154" cy="15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rIns="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52661" rtl="0" eaLnBrk="1" fontAlgn="auto" latinLnBrk="0" hangingPunct="1">
              <a:lnSpc>
                <a:spcPct val="100000"/>
              </a:lnSpc>
              <a:spcBef>
                <a:spcPts val="0"/>
              </a:spcBef>
              <a:spcAft>
                <a:spcPts val="0"/>
              </a:spcAft>
              <a:buClrTx/>
              <a:buSzTx/>
              <a:buFontTx/>
              <a:buNone/>
              <a:tabLst/>
              <a:defRPr/>
            </a:pPr>
            <a:r>
              <a:rPr lang="en-US" altLang="en-US" sz="900" b="1">
                <a:solidFill>
                  <a:prstClr val="black"/>
                </a:solidFill>
                <a:latin typeface="Cambria"/>
                <a:ea typeface="Cambria" panose="02040503050406030204" pitchFamily="18" charset="0"/>
              </a:rPr>
              <a:t>05/5</a:t>
            </a:r>
            <a:endParaRPr kumimoji="0" lang="en-US" altLang="en-US" sz="900" b="1" i="0" u="none" strike="noStrike" kern="1200" cap="none" spc="0" normalizeH="0" baseline="0" noProof="0" dirty="0">
              <a:ln>
                <a:noFill/>
              </a:ln>
              <a:solidFill>
                <a:prstClr val="black"/>
              </a:solidFill>
              <a:effectLst/>
              <a:uLnTx/>
              <a:uFillTx/>
              <a:latin typeface="Cambria"/>
              <a:ea typeface="Cambria" panose="02040503050406030204" pitchFamily="18" charset="0"/>
              <a:cs typeface="+mn-cs"/>
            </a:endParaRPr>
          </a:p>
        </p:txBody>
      </p:sp>
      <p:sp>
        <p:nvSpPr>
          <p:cNvPr id="40" name="Oval 39">
            <a:extLst>
              <a:ext uri="{FF2B5EF4-FFF2-40B4-BE49-F238E27FC236}">
                <a16:creationId xmlns:a16="http://schemas.microsoft.com/office/drawing/2014/main" id="{6948B2DC-34CC-4B52-AFEF-AFD67BFD94E7}"/>
              </a:ext>
            </a:extLst>
          </p:cNvPr>
          <p:cNvSpPr/>
          <p:nvPr/>
        </p:nvSpPr>
        <p:spPr bwMode="auto">
          <a:xfrm>
            <a:off x="5086691" y="2487976"/>
            <a:ext cx="115804" cy="120650"/>
          </a:xfrm>
          <a:prstGeom prst="ellipse">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804649"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prstClr val="white"/>
              </a:solidFill>
              <a:effectLst/>
              <a:uLnTx/>
              <a:uFillTx/>
              <a:latin typeface="Cambria"/>
              <a:ea typeface="Cambria" panose="02040503050406030204" pitchFamily="18" charset="0"/>
              <a:cs typeface="Arial" panose="020B0604020202020204" pitchFamily="34" charset="0"/>
            </a:endParaRPr>
          </a:p>
        </p:txBody>
      </p:sp>
      <p:sp>
        <p:nvSpPr>
          <p:cNvPr id="41" name="TextBox 40">
            <a:extLst>
              <a:ext uri="{FF2B5EF4-FFF2-40B4-BE49-F238E27FC236}">
                <a16:creationId xmlns:a16="http://schemas.microsoft.com/office/drawing/2014/main" id="{3956C55F-B4D8-47D0-A41A-A4ECE077F86B}"/>
              </a:ext>
            </a:extLst>
          </p:cNvPr>
          <p:cNvSpPr txBox="1"/>
          <p:nvPr/>
        </p:nvSpPr>
        <p:spPr>
          <a:xfrm>
            <a:off x="5047591" y="1344438"/>
            <a:ext cx="800520" cy="1200329"/>
          </a:xfrm>
          <a:prstGeom prst="rect">
            <a:avLst/>
          </a:prstGeom>
          <a:noFill/>
        </p:spPr>
        <p:txBody>
          <a:bodyPr wrap="square">
            <a:spAutoFit/>
          </a:bodyPr>
          <a:lstStyle/>
          <a:p>
            <a:pPr marL="0" marR="0" lvl="0" indent="0" algn="ctr" defTabSz="803275" rtl="0" eaLnBrk="1" fontAlgn="auto" latinLnBrk="0" hangingPunct="1">
              <a:lnSpc>
                <a:spcPct val="100000"/>
              </a:lnSpc>
              <a:spcBef>
                <a:spcPts val="0"/>
              </a:spcBef>
              <a:spcAft>
                <a:spcPts val="0"/>
              </a:spcAft>
              <a:buClrTx/>
              <a:buSzTx/>
              <a:buFontTx/>
              <a:buNone/>
              <a:tabLst/>
              <a:defRPr/>
            </a:pPr>
            <a:r>
              <a:rPr kumimoji="1" lang="en-US" altLang="ko-KR" sz="900">
                <a:solidFill>
                  <a:prstClr val="black"/>
                </a:solidFill>
                <a:latin typeface="Cambria"/>
                <a:ea typeface="Cambria" panose="02040503050406030204" pitchFamily="18" charset="0"/>
                <a:cs typeface="Arial" panose="020B0604020202020204" pitchFamily="34" charset="0"/>
              </a:rPr>
              <a:t>Làm việc với Phòng TC-KT và Phòng CNTT rà soát nhập dữ liệu báo giá lên phần mềm</a:t>
            </a:r>
            <a:endParaRPr kumimoji="1" lang="en-US" altLang="ko-KR" sz="900" dirty="0">
              <a:solidFill>
                <a:prstClr val="black"/>
              </a:solidFill>
              <a:latin typeface="Cambria"/>
              <a:ea typeface="Cambria" panose="02040503050406030204" pitchFamily="18" charset="0"/>
              <a:cs typeface="Arial" panose="020B0604020202020204" pitchFamily="34" charset="0"/>
            </a:endParaRPr>
          </a:p>
        </p:txBody>
      </p:sp>
      <p:graphicFrame>
        <p:nvGraphicFramePr>
          <p:cNvPr id="42" name="Table 41">
            <a:extLst>
              <a:ext uri="{FF2B5EF4-FFF2-40B4-BE49-F238E27FC236}">
                <a16:creationId xmlns:a16="http://schemas.microsoft.com/office/drawing/2014/main" id="{F6A5D10C-609B-4136-924F-6A0ACFF58288}"/>
              </a:ext>
            </a:extLst>
          </p:cNvPr>
          <p:cNvGraphicFramePr>
            <a:graphicFrameLocks noGrp="1"/>
          </p:cNvGraphicFramePr>
          <p:nvPr>
            <p:extLst>
              <p:ext uri="{D42A27DB-BD31-4B8C-83A1-F6EECF244321}">
                <p14:modId xmlns:p14="http://schemas.microsoft.com/office/powerpoint/2010/main" val="3198215485"/>
              </p:ext>
            </p:extLst>
          </p:nvPr>
        </p:nvGraphicFramePr>
        <p:xfrm>
          <a:off x="56458" y="3517127"/>
          <a:ext cx="12079083" cy="3182057"/>
        </p:xfrm>
        <a:graphic>
          <a:graphicData uri="http://schemas.openxmlformats.org/drawingml/2006/table">
            <a:tbl>
              <a:tblPr firstRow="1" firstCol="1" bandRow="1"/>
              <a:tblGrid>
                <a:gridCol w="384289">
                  <a:extLst>
                    <a:ext uri="{9D8B030D-6E8A-4147-A177-3AD203B41FA5}">
                      <a16:colId xmlns:a16="http://schemas.microsoft.com/office/drawing/2014/main" val="2041639547"/>
                    </a:ext>
                  </a:extLst>
                </a:gridCol>
                <a:gridCol w="1718978">
                  <a:extLst>
                    <a:ext uri="{9D8B030D-6E8A-4147-A177-3AD203B41FA5}">
                      <a16:colId xmlns:a16="http://schemas.microsoft.com/office/drawing/2014/main" val="2452533896"/>
                    </a:ext>
                  </a:extLst>
                </a:gridCol>
                <a:gridCol w="4322112">
                  <a:extLst>
                    <a:ext uri="{9D8B030D-6E8A-4147-A177-3AD203B41FA5}">
                      <a16:colId xmlns:a16="http://schemas.microsoft.com/office/drawing/2014/main" val="3145678409"/>
                    </a:ext>
                  </a:extLst>
                </a:gridCol>
                <a:gridCol w="4322112">
                  <a:extLst>
                    <a:ext uri="{9D8B030D-6E8A-4147-A177-3AD203B41FA5}">
                      <a16:colId xmlns:a16="http://schemas.microsoft.com/office/drawing/2014/main" val="3724982075"/>
                    </a:ext>
                  </a:extLst>
                </a:gridCol>
                <a:gridCol w="1331592">
                  <a:extLst>
                    <a:ext uri="{9D8B030D-6E8A-4147-A177-3AD203B41FA5}">
                      <a16:colId xmlns:a16="http://schemas.microsoft.com/office/drawing/2014/main" val="1062489372"/>
                    </a:ext>
                  </a:extLst>
                </a:gridCol>
              </a:tblGrid>
              <a:tr h="377023">
                <a:tc>
                  <a:txBody>
                    <a:bodyPr/>
                    <a:lstStyle/>
                    <a:p>
                      <a:pPr algn="ctr">
                        <a:lnSpc>
                          <a:spcPct val="115000"/>
                        </a:lnSpc>
                        <a:spcAft>
                          <a:spcPts val="1000"/>
                        </a:spcAft>
                      </a:pPr>
                      <a:r>
                        <a:rPr lang="en-US" sz="1100" b="1">
                          <a:solidFill>
                            <a:srgbClr val="FF0000"/>
                          </a:solidFill>
                          <a:effectLst/>
                          <a:latin typeface="+mj-lt"/>
                          <a:ea typeface="Cambria" panose="02040503050406030204" pitchFamily="18" charset="0"/>
                          <a:cs typeface="Times New Roman" panose="02020603050405020304" pitchFamily="18" charset="0"/>
                        </a:rPr>
                        <a:t>TT</a:t>
                      </a:r>
                      <a:endParaRPr lang="en-US" sz="1100" dirty="0">
                        <a:solidFill>
                          <a:srgbClr val="FF0000"/>
                        </a:solidFill>
                        <a:effectLst/>
                        <a:latin typeface="+mj-lt"/>
                        <a:ea typeface="Cambria" panose="02040503050406030204" pitchFamily="18" charset="0"/>
                        <a:cs typeface="Times New Roman" panose="020206030504050203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CD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a:solidFill>
                            <a:srgbClr val="FF0000"/>
                          </a:solidFill>
                          <a:latin typeface="+mj-lt"/>
                          <a:ea typeface="Cambria" panose="02040503050406030204" pitchFamily="18" charset="0"/>
                          <a:cs typeface="+mn-cs"/>
                        </a:rPr>
                        <a:t>HẠNG MỤC</a:t>
                      </a:r>
                      <a:endParaRPr lang="en-US" sz="1100" b="1" kern="1200" dirty="0">
                        <a:solidFill>
                          <a:srgbClr val="FF0000"/>
                        </a:solidFill>
                        <a:latin typeface="+mj-lt"/>
                        <a:ea typeface="Cambria" panose="02040503050406030204" pitchFamily="18" charset="0"/>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CD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a:solidFill>
                            <a:srgbClr val="FF0000"/>
                          </a:solidFill>
                          <a:latin typeface="+mj-lt"/>
                          <a:ea typeface="Cambria" panose="02040503050406030204" pitchFamily="18" charset="0"/>
                          <a:cs typeface="+mn-cs"/>
                        </a:rPr>
                        <a:t>BẤT CẬP</a:t>
                      </a:r>
                      <a:endParaRPr lang="en-US" sz="1100" b="1" kern="1200" dirty="0">
                        <a:solidFill>
                          <a:srgbClr val="FF0000"/>
                        </a:solidFill>
                        <a:latin typeface="+mj-lt"/>
                        <a:ea typeface="Cambria" panose="02040503050406030204" pitchFamily="18" charset="0"/>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CD7"/>
                    </a:solidFill>
                  </a:tcPr>
                </a:tc>
                <a:tc>
                  <a:txBody>
                    <a:bodyPr/>
                    <a:lstStyle/>
                    <a:p>
                      <a:pPr algn="ctr">
                        <a:lnSpc>
                          <a:spcPct val="115000"/>
                        </a:lnSpc>
                        <a:spcAft>
                          <a:spcPts val="1000"/>
                        </a:spcAft>
                      </a:pPr>
                      <a:r>
                        <a:rPr lang="en-US" sz="1100" b="1">
                          <a:solidFill>
                            <a:srgbClr val="FF0000"/>
                          </a:solidFill>
                          <a:effectLst/>
                          <a:latin typeface="+mj-lt"/>
                          <a:ea typeface="Cambria" panose="02040503050406030204" pitchFamily="18" charset="0"/>
                          <a:cs typeface="Times New Roman" panose="02020603050405020304" pitchFamily="18" charset="0"/>
                        </a:rPr>
                        <a:t>ĐỀ XUẤT</a:t>
                      </a:r>
                      <a:endParaRPr lang="en-US" sz="1100" b="1" dirty="0">
                        <a:solidFill>
                          <a:srgbClr val="FF0000"/>
                        </a:solidFill>
                        <a:effectLst/>
                        <a:latin typeface="+mj-lt"/>
                        <a:ea typeface="Cambria" panose="02040503050406030204" pitchFamily="18" charset="0"/>
                        <a:cs typeface="Times New Roman" panose="020206030504050203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CD7"/>
                    </a:solidFill>
                  </a:tcPr>
                </a:tc>
                <a:tc>
                  <a:txBody>
                    <a:bodyPr/>
                    <a:lstStyle/>
                    <a:p>
                      <a:pPr algn="ctr">
                        <a:lnSpc>
                          <a:spcPct val="115000"/>
                        </a:lnSpc>
                        <a:spcAft>
                          <a:spcPts val="1000"/>
                        </a:spcAft>
                      </a:pPr>
                      <a:r>
                        <a:rPr lang="en-US" sz="1100" b="1">
                          <a:solidFill>
                            <a:srgbClr val="FF0000"/>
                          </a:solidFill>
                          <a:effectLst/>
                          <a:latin typeface="+mj-lt"/>
                          <a:ea typeface="Cambria" panose="02040503050406030204" pitchFamily="18" charset="0"/>
                          <a:cs typeface="Times New Roman" panose="02020603050405020304" pitchFamily="18" charset="0"/>
                        </a:rPr>
                        <a:t>TRÁCH NHIỆM</a:t>
                      </a:r>
                      <a:endParaRPr lang="en-US" sz="1100" b="1" dirty="0">
                        <a:solidFill>
                          <a:srgbClr val="FF0000"/>
                        </a:solidFill>
                        <a:effectLst/>
                        <a:latin typeface="+mj-lt"/>
                        <a:ea typeface="Cambria" panose="02040503050406030204" pitchFamily="18" charset="0"/>
                        <a:cs typeface="Times New Roman" panose="02020603050405020304" pitchFamily="18"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CD7"/>
                    </a:solidFill>
                  </a:tcPr>
                </a:tc>
                <a:extLst>
                  <a:ext uri="{0D108BD9-81ED-4DB2-BD59-A6C34878D82A}">
                    <a16:rowId xmlns:a16="http://schemas.microsoft.com/office/drawing/2014/main" val="1517975713"/>
                  </a:ext>
                </a:extLst>
              </a:tr>
              <a:tr h="821582">
                <a:tc>
                  <a:txBody>
                    <a:bodyPr/>
                    <a:lstStyle/>
                    <a:p>
                      <a:pPr algn="ctr">
                        <a:lnSpc>
                          <a:spcPct val="115000"/>
                        </a:lnSpc>
                        <a:spcAft>
                          <a:spcPts val="1000"/>
                        </a:spcAft>
                      </a:pPr>
                      <a:r>
                        <a:rPr lang="en-US" sz="1100" dirty="0">
                          <a:effectLst/>
                          <a:latin typeface="+mj-lt"/>
                          <a:ea typeface="Cambria" panose="02040503050406030204" pitchFamily="18" charset="0"/>
                          <a:cs typeface="Times New Roman" panose="02020603050405020304" pitchFamily="18" charset="0"/>
                        </a:rPr>
                        <a:t>1</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rowSpan="2">
                  <a:txBody>
                    <a:bodyPr/>
                    <a:lstStyle/>
                    <a:p>
                      <a:pPr marL="0" marR="0" lvl="0" indent="0" algn="ctr" defTabSz="914400" rtl="0" eaLnBrk="1" fontAlgn="auto" latinLnBrk="0" hangingPunct="1">
                        <a:lnSpc>
                          <a:spcPct val="115000"/>
                        </a:lnSpc>
                        <a:spcBef>
                          <a:spcPts val="0"/>
                        </a:spcBef>
                        <a:spcAft>
                          <a:spcPts val="1000"/>
                        </a:spcAft>
                        <a:buClrTx/>
                        <a:buSzTx/>
                        <a:buFontTx/>
                        <a:buNone/>
                        <a:tabLst/>
                        <a:defRPr/>
                      </a:pPr>
                      <a:r>
                        <a:rPr lang="en-US" sz="1100">
                          <a:solidFill>
                            <a:schemeClr val="tx1"/>
                          </a:solidFill>
                          <a:effectLst/>
                          <a:latin typeface="+mn-lt"/>
                          <a:ea typeface="Cambria" panose="02040503050406030204" pitchFamily="18" charset="0"/>
                        </a:rPr>
                        <a:t>Module Báo giá, triển khai </a:t>
                      </a:r>
                      <a:br>
                        <a:rPr lang="en-US" sz="1100">
                          <a:solidFill>
                            <a:schemeClr val="tx1"/>
                          </a:solidFill>
                          <a:effectLst/>
                          <a:latin typeface="+mn-lt"/>
                          <a:ea typeface="Cambria" panose="02040503050406030204" pitchFamily="18" charset="0"/>
                        </a:rPr>
                      </a:br>
                      <a:r>
                        <a:rPr lang="en-US" sz="1100">
                          <a:solidFill>
                            <a:schemeClr val="tx1"/>
                          </a:solidFill>
                          <a:effectLst/>
                          <a:latin typeface="+mn-lt"/>
                          <a:ea typeface="Cambria" panose="02040503050406030204" pitchFamily="18" charset="0"/>
                        </a:rPr>
                        <a:t>đơn hàng</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just">
                        <a:lnSpc>
                          <a:spcPct val="115000"/>
                        </a:lnSpc>
                        <a:spcAft>
                          <a:spcPts val="1000"/>
                        </a:spcAft>
                      </a:pPr>
                      <a:r>
                        <a:rPr lang="en-US" sz="1100">
                          <a:solidFill>
                            <a:schemeClr val="tx1"/>
                          </a:solidFill>
                          <a:latin typeface="+mn-lt"/>
                          <a:ea typeface="Cambria"/>
                          <a:cs typeface="Cambria"/>
                          <a:sym typeface="Cambria"/>
                        </a:rPr>
                        <a:t>Hiện tại module Báo giá/Triển khai đơn hàng mỗi lần thay đổi đơn vị tiếp nhận thì phải cấu hình duyệt lại.</a:t>
                      </a:r>
                    </a:p>
                    <a:p>
                      <a:pPr algn="just">
                        <a:lnSpc>
                          <a:spcPct val="115000"/>
                        </a:lnSpc>
                        <a:spcAft>
                          <a:spcPts val="1000"/>
                        </a:spcAft>
                      </a:pPr>
                      <a:r>
                        <a:rPr lang="en-US" sz="1100">
                          <a:solidFill>
                            <a:schemeClr val="tx1"/>
                          </a:solidFill>
                          <a:latin typeface="+mn-lt"/>
                          <a:ea typeface="Cambria"/>
                          <a:cs typeface="Cambria"/>
                          <a:sym typeface="Wingdings" panose="05000000000000000000" pitchFamily="2" charset="2"/>
                        </a:rPr>
                        <a:t></a:t>
                      </a:r>
                      <a:r>
                        <a:rPr lang="en-US" sz="1100">
                          <a:solidFill>
                            <a:schemeClr val="tx1"/>
                          </a:solidFill>
                          <a:latin typeface="+mn-lt"/>
                          <a:ea typeface="Cambria"/>
                          <a:cs typeface="Cambria"/>
                          <a:sym typeface="Cambria"/>
                        </a:rPr>
                        <a:t> </a:t>
                      </a:r>
                      <a:r>
                        <a:rPr lang="en-US" sz="1100" b="1">
                          <a:solidFill>
                            <a:schemeClr val="tx1"/>
                          </a:solidFill>
                          <a:latin typeface="+mn-lt"/>
                          <a:ea typeface="Cambria"/>
                          <a:cs typeface="Cambria"/>
                          <a:sym typeface="Cambria"/>
                        </a:rPr>
                        <a:t>Tốn nhiều thời gian và dễ sai sót</a:t>
                      </a:r>
                      <a:endParaRPr lang="en-US" sz="1100" b="1" dirty="0">
                        <a:solidFill>
                          <a:schemeClr val="tx1"/>
                        </a:solidFill>
                        <a:effectLst/>
                        <a:latin typeface="+mj-lt"/>
                        <a:ea typeface="Cambria" panose="02040503050406030204" pitchFamily="18" charset="0"/>
                        <a:cs typeface="Times New Roman" panose="020206030504050203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b="0" i="0" u="none" strike="noStrike" kern="1200">
                          <a:solidFill>
                            <a:schemeClr val="tx1"/>
                          </a:solidFill>
                          <a:effectLst/>
                          <a:latin typeface="+mn-lt"/>
                          <a:ea typeface="+mn-ea"/>
                          <a:cs typeface="+mn-cs"/>
                        </a:rPr>
                        <a:t>Ban CNTT điều chỉnh lại phần cấu hình, luồng duyệt bắt buộc, các trường đơn vị, nhân sự tiếp nhận thông tin được thay đổi tùy theo báo giá. Hoặc có thể import nhiều cấu hình duyệt.</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latin typeface="+mj-lt"/>
                          <a:ea typeface="Cambria" panose="02040503050406030204" pitchFamily="18" charset="0"/>
                        </a:rPr>
                        <a:t>CNTT</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496042"/>
                  </a:ext>
                </a:extLst>
              </a:tr>
              <a:tr h="612662">
                <a:tc>
                  <a:txBody>
                    <a:bodyPr/>
                    <a:lstStyle/>
                    <a:p>
                      <a:pPr algn="ctr">
                        <a:lnSpc>
                          <a:spcPct val="115000"/>
                        </a:lnSpc>
                        <a:spcAft>
                          <a:spcPts val="1000"/>
                        </a:spcAft>
                      </a:pPr>
                      <a:r>
                        <a:rPr lang="en-US" sz="1100" dirty="0">
                          <a:effectLst/>
                          <a:latin typeface="+mj-lt"/>
                          <a:ea typeface="Cambria" panose="02040503050406030204" pitchFamily="18" charset="0"/>
                          <a:cs typeface="Times New Roman" panose="02020603050405020304" pitchFamily="18" charset="0"/>
                        </a:rPr>
                        <a:t>2</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vMerge="1">
                  <a:txBody>
                    <a:bodyPr/>
                    <a:lstStyle/>
                    <a:p>
                      <a:pPr algn="just">
                        <a:lnSpc>
                          <a:spcPct val="115000"/>
                        </a:lnSpc>
                        <a:spcAft>
                          <a:spcPts val="1000"/>
                        </a:spcAft>
                      </a:pPr>
                      <a:endParaRPr lang="en-US" sz="1600" dirty="0">
                        <a:solidFill>
                          <a:schemeClr val="tx1"/>
                        </a:solidFill>
                        <a:effectLst/>
                        <a:latin typeface="+mj-lt"/>
                        <a:ea typeface="Cambria" panose="02040503050406030204" pitchFamily="18" charset="0"/>
                        <a:cs typeface="Times New Roman" panose="020206030504050203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just">
                        <a:lnSpc>
                          <a:spcPct val="115000"/>
                        </a:lnSpc>
                        <a:spcAft>
                          <a:spcPts val="1000"/>
                        </a:spcAft>
                      </a:pPr>
                      <a:r>
                        <a:rPr lang="en-US" sz="1100">
                          <a:solidFill>
                            <a:schemeClr val="tx1"/>
                          </a:solidFill>
                          <a:latin typeface="+mn-lt"/>
                          <a:ea typeface="Cambria"/>
                          <a:cs typeface="Cambria"/>
                          <a:sym typeface="Cambria"/>
                        </a:rPr>
                        <a:t>Chốt cấu hình nhân sự duyệt báo giá trước khi gửi qửi qua Phòng giá thành, Nhà máy.</a:t>
                      </a:r>
                      <a:endParaRPr lang="en-US" sz="1100" dirty="0">
                        <a:solidFill>
                          <a:schemeClr val="tx1"/>
                        </a:solidFill>
                        <a:effectLst/>
                        <a:latin typeface="+mj-lt"/>
                        <a:ea typeface="Cambria" panose="02040503050406030204" pitchFamily="18" charset="0"/>
                        <a:cs typeface="Times New Roman" panose="020206030504050203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u="none" strike="noStrike" kern="1200">
                          <a:solidFill>
                            <a:schemeClr val="tx1"/>
                          </a:solidFill>
                          <a:effectLst/>
                          <a:latin typeface="+mn-lt"/>
                          <a:ea typeface="+mn-ea"/>
                          <a:cs typeface="+mn-cs"/>
                        </a:rPr>
                        <a:t>Đề xuất 2 phương án:</a:t>
                      </a:r>
                    </a:p>
                    <a:p>
                      <a:pPr marL="227013" marR="0" lvl="0" indent="-227013" algn="l" defTabSz="914400" rtl="0" eaLnBrk="1" fontAlgn="auto" latinLnBrk="0" hangingPunct="1">
                        <a:lnSpc>
                          <a:spcPct val="100000"/>
                        </a:lnSpc>
                        <a:spcBef>
                          <a:spcPts val="0"/>
                        </a:spcBef>
                        <a:spcAft>
                          <a:spcPts val="0"/>
                        </a:spcAft>
                        <a:buClrTx/>
                        <a:buSzTx/>
                        <a:buFontTx/>
                        <a:buChar char="-"/>
                        <a:tabLst/>
                        <a:defRPr/>
                      </a:pPr>
                      <a:r>
                        <a:rPr lang="en-US" sz="1100" b="0" i="0" u="none" strike="noStrike" kern="1200">
                          <a:solidFill>
                            <a:schemeClr val="tx1"/>
                          </a:solidFill>
                          <a:effectLst/>
                          <a:latin typeface="+mn-lt"/>
                          <a:ea typeface="+mn-ea"/>
                          <a:cs typeface="+mn-cs"/>
                        </a:rPr>
                        <a:t>CVBH -&gt; TP duyệt (CC Lãnh đạo Ban/Phòng)</a:t>
                      </a:r>
                      <a:endParaRPr lang="en-US" sz="1100" kern="1200">
                        <a:solidFill>
                          <a:schemeClr val="tx1"/>
                        </a:solidFill>
                        <a:latin typeface="+mn-lt"/>
                        <a:ea typeface="Cambria" panose="02040503050406030204" pitchFamily="18" charset="0"/>
                        <a:cs typeface="+mn-cs"/>
                      </a:endParaRPr>
                    </a:p>
                    <a:p>
                      <a:pPr marL="227013" marR="0" lvl="0" indent="-227013" algn="l" defTabSz="914400" rtl="0" eaLnBrk="1" fontAlgn="auto" latinLnBrk="0" hangingPunct="1">
                        <a:lnSpc>
                          <a:spcPct val="100000"/>
                        </a:lnSpc>
                        <a:spcBef>
                          <a:spcPts val="0"/>
                        </a:spcBef>
                        <a:spcAft>
                          <a:spcPts val="0"/>
                        </a:spcAft>
                        <a:buClrTx/>
                        <a:buSzTx/>
                        <a:buFontTx/>
                        <a:buChar char="-"/>
                        <a:tabLst/>
                        <a:defRPr/>
                      </a:pPr>
                      <a:r>
                        <a:rPr lang="en-US" sz="1100" b="0" i="0" u="none" strike="noStrike" kern="1200">
                          <a:solidFill>
                            <a:schemeClr val="tx1"/>
                          </a:solidFill>
                          <a:effectLst/>
                          <a:latin typeface="+mn-lt"/>
                          <a:ea typeface="+mn-ea"/>
                          <a:cs typeface="+mn-cs"/>
                        </a:rPr>
                        <a:t>CVBH -&gt; TP-&gt; GĐ duyệt</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latin typeface="+mj-lt"/>
                          <a:ea typeface="Cambria" panose="02040503050406030204" pitchFamily="18" charset="0"/>
                        </a:rPr>
                        <a:t>CNTT</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373093"/>
                  </a:ext>
                </a:extLst>
              </a:tr>
              <a:tr h="456930">
                <a:tc>
                  <a:txBody>
                    <a:bodyPr/>
                    <a:lstStyle/>
                    <a:p>
                      <a:pPr algn="ctr">
                        <a:lnSpc>
                          <a:spcPct val="115000"/>
                        </a:lnSpc>
                        <a:spcAft>
                          <a:spcPts val="1000"/>
                        </a:spcAft>
                      </a:pPr>
                      <a:r>
                        <a:rPr lang="en-US" sz="1100" dirty="0">
                          <a:effectLst/>
                          <a:latin typeface="+mj-lt"/>
                          <a:ea typeface="Cambria" panose="02040503050406030204" pitchFamily="18" charset="0"/>
                          <a:cs typeface="Times New Roman" panose="02020603050405020304" pitchFamily="18" charset="0"/>
                        </a:rPr>
                        <a:t>3</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a:solidFill>
                            <a:schemeClr val="tx1"/>
                          </a:solidFill>
                          <a:latin typeface="+mj-lt"/>
                          <a:ea typeface="Cambria" panose="02040503050406030204" pitchFamily="18" charset="0"/>
                        </a:rPr>
                        <a:t>Module doanh thu</a:t>
                      </a:r>
                      <a:endParaRPr lang="en-US" sz="1100" dirty="0">
                        <a:solidFill>
                          <a:schemeClr val="tx1"/>
                        </a:solidFill>
                        <a:latin typeface="+mj-lt"/>
                        <a:ea typeface="Cambria" panose="020405030504060302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100">
                          <a:solidFill>
                            <a:schemeClr val="tx1"/>
                          </a:solidFill>
                          <a:latin typeface="+mn-lt"/>
                          <a:ea typeface="Cambria"/>
                          <a:cs typeface="Cambria"/>
                          <a:sym typeface="Cambria"/>
                        </a:rPr>
                        <a:t>Danh mục sản phẩm theo doanh thu kế hoạch/ Số liệu doanh thu theo kế hoạch: </a:t>
                      </a:r>
                      <a:r>
                        <a:rPr lang="en-US" sz="1100" b="1">
                          <a:solidFill>
                            <a:schemeClr val="tx1"/>
                          </a:solidFill>
                          <a:latin typeface="+mn-lt"/>
                          <a:ea typeface="Cambria"/>
                          <a:cs typeface="Cambria"/>
                          <a:sym typeface="Cambria"/>
                        </a:rPr>
                        <a:t>Chưa thống được Bộ phận nào sẽ import dữ liệu.</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latin typeface="+mj-lt"/>
                          <a:ea typeface="Cambria" panose="02040503050406030204" pitchFamily="18" charset="0"/>
                        </a:rPr>
                        <a:t>Họp và thống nhất với Ban TCKT. </a:t>
                      </a:r>
                      <a:r>
                        <a:rPr lang="en-US" sz="1100" b="1">
                          <a:latin typeface="+mj-lt"/>
                          <a:ea typeface="Cambria" panose="02040503050406030204" pitchFamily="18" charset="0"/>
                        </a:rPr>
                        <a:t>Đề xuất Kế hoạch </a:t>
                      </a:r>
                    </a:p>
                    <a:p>
                      <a:pPr algn="ctr"/>
                      <a:r>
                        <a:rPr lang="en-US" sz="1100" b="1">
                          <a:latin typeface="+mj-lt"/>
                          <a:ea typeface="Cambria" panose="02040503050406030204" pitchFamily="18" charset="0"/>
                        </a:rPr>
                        <a:t>Nhà máy nhập doanh thu kế hoạch</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100">
                          <a:latin typeface="+mj-lt"/>
                          <a:ea typeface="Cambria" panose="02040503050406030204" pitchFamily="18" charset="0"/>
                        </a:rPr>
                        <a:t>Công ty/ Đơn vị</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02626"/>
                  </a:ext>
                </a:extLst>
              </a:tr>
              <a:tr h="456930">
                <a:tc>
                  <a:txBody>
                    <a:bodyPr/>
                    <a:lstStyle/>
                    <a:p>
                      <a:pPr algn="ctr">
                        <a:lnSpc>
                          <a:spcPct val="115000"/>
                        </a:lnSpc>
                        <a:spcAft>
                          <a:spcPts val="1000"/>
                        </a:spcAft>
                      </a:pPr>
                      <a:r>
                        <a:rPr lang="en-US" sz="1100" dirty="0">
                          <a:effectLst/>
                          <a:latin typeface="+mj-lt"/>
                          <a:ea typeface="Cambria" panose="02040503050406030204" pitchFamily="18" charset="0"/>
                          <a:cs typeface="Times New Roman" panose="02020603050405020304" pitchFamily="18" charset="0"/>
                        </a:rPr>
                        <a:t>4</a:t>
                      </a: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a:solidFill>
                            <a:schemeClr val="tx1"/>
                          </a:solidFill>
                          <a:latin typeface="+mj-lt"/>
                          <a:ea typeface="Cambria" panose="02040503050406030204" pitchFamily="18" charset="0"/>
                        </a:rPr>
                        <a:t>Báo cáo</a:t>
                      </a:r>
                      <a:endParaRPr lang="en-US" sz="1100" dirty="0">
                        <a:solidFill>
                          <a:schemeClr val="tx1"/>
                        </a:solidFill>
                        <a:latin typeface="+mj-lt"/>
                        <a:ea typeface="Cambria" panose="020405030504060302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just"/>
                      <a:r>
                        <a:rPr lang="en-US" sz="1100">
                          <a:solidFill>
                            <a:schemeClr val="tx1"/>
                          </a:solidFill>
                          <a:latin typeface="+mn-lt"/>
                          <a:ea typeface="Cambria"/>
                          <a:cs typeface="Cambria"/>
                          <a:sym typeface="Cambria"/>
                        </a:rPr>
                        <a:t>Các mẫu báo cáo: Đã gửi ban CNTT nhưng vẫn </a:t>
                      </a:r>
                      <a:r>
                        <a:rPr lang="en-US" sz="1100" b="1">
                          <a:solidFill>
                            <a:schemeClr val="tx1"/>
                          </a:solidFill>
                          <a:latin typeface="+mn-lt"/>
                          <a:ea typeface="Cambria"/>
                          <a:cs typeface="Cambria"/>
                          <a:sym typeface="Cambria"/>
                        </a:rPr>
                        <a:t>chưa cập nhật được trên phần mềm</a:t>
                      </a:r>
                      <a:r>
                        <a:rPr lang="en-US" sz="1100">
                          <a:solidFill>
                            <a:schemeClr val="tx1"/>
                          </a:solidFill>
                          <a:latin typeface="+mn-lt"/>
                          <a:ea typeface="Cambria"/>
                          <a:cs typeface="Cambria"/>
                          <a:sym typeface="Cambria"/>
                        </a:rPr>
                        <a:t>.</a:t>
                      </a:r>
                      <a:endParaRPr lang="en-US" sz="1100" dirty="0">
                        <a:solidFill>
                          <a:schemeClr val="tx1"/>
                        </a:solidFill>
                        <a:latin typeface="+mj-lt"/>
                        <a:ea typeface="Cambria" panose="020405030504060302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a:latin typeface="+mj-lt"/>
                          <a:ea typeface="Cambria" panose="02040503050406030204" pitchFamily="18" charset="0"/>
                        </a:rPr>
                        <a:t>Ban CNTT tiến hành cập nhật theo các biểu mẫu Khối KD đã gửi</a:t>
                      </a:r>
                      <a:endParaRPr lang="en-US" sz="1100"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latin typeface="+mn-lt"/>
                          <a:ea typeface="Cambria" panose="02040503050406030204" pitchFamily="18" charset="0"/>
                          <a:cs typeface="+mn-cs"/>
                        </a:rPr>
                        <a:t>CNTT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908391"/>
                  </a:ext>
                </a:extLst>
              </a:tr>
              <a:tr h="456930">
                <a:tc>
                  <a:txBody>
                    <a:bodyPr/>
                    <a:lstStyle/>
                    <a:p>
                      <a:pPr algn="ctr">
                        <a:lnSpc>
                          <a:spcPct val="115000"/>
                        </a:lnSpc>
                        <a:spcAft>
                          <a:spcPts val="1000"/>
                        </a:spcAft>
                      </a:pPr>
                      <a:r>
                        <a:rPr lang="en-US" sz="1100">
                          <a:effectLst/>
                          <a:latin typeface="+mj-lt"/>
                          <a:ea typeface="Cambria" panose="02040503050406030204" pitchFamily="18" charset="0"/>
                          <a:cs typeface="Times New Roman" panose="02020603050405020304" pitchFamily="18" charset="0"/>
                        </a:rPr>
                        <a:t>5</a:t>
                      </a:r>
                      <a:endParaRPr lang="en-US" sz="1100" dirty="0">
                        <a:effectLst/>
                        <a:latin typeface="+mj-lt"/>
                        <a:ea typeface="Cambria" panose="02040503050406030204" pitchFamily="18" charset="0"/>
                        <a:cs typeface="Times New Roman" panose="020206030504050203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a:solidFill>
                            <a:schemeClr val="tx1"/>
                          </a:solidFill>
                          <a:latin typeface="+mj-lt"/>
                          <a:ea typeface="Cambria" panose="02040503050406030204" pitchFamily="18" charset="0"/>
                        </a:rPr>
                        <a:t>Chung</a:t>
                      </a:r>
                      <a:endParaRPr lang="en-US" sz="1100" dirty="0">
                        <a:solidFill>
                          <a:schemeClr val="tx1"/>
                        </a:solidFill>
                        <a:latin typeface="+mj-lt"/>
                        <a:ea typeface="Cambria" panose="02040503050406030204" pitchFamily="18" charset="0"/>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vi-VN" sz="1100">
                          <a:solidFill>
                            <a:schemeClr val="tx1"/>
                          </a:solidFill>
                          <a:latin typeface="+mn-lt"/>
                          <a:ea typeface="Cambria"/>
                          <a:cs typeface="Cambria"/>
                          <a:sym typeface="Cambria"/>
                        </a:rPr>
                        <a:t>Vấn đề bảo mật trong </a:t>
                      </a:r>
                      <a:r>
                        <a:rPr lang="en-US" sz="1100">
                          <a:solidFill>
                            <a:schemeClr val="tx1"/>
                          </a:solidFill>
                          <a:latin typeface="+mn-lt"/>
                          <a:ea typeface="Cambria"/>
                          <a:cs typeface="Cambria"/>
                          <a:sym typeface="Cambria"/>
                        </a:rPr>
                        <a:t>phần mềm QTKD: </a:t>
                      </a:r>
                      <a:r>
                        <a:rPr lang="en-US" sz="1100" b="1">
                          <a:solidFill>
                            <a:schemeClr val="tx1"/>
                          </a:solidFill>
                          <a:latin typeface="+mn-lt"/>
                          <a:ea typeface="Cambria"/>
                          <a:cs typeface="Cambria"/>
                          <a:sym typeface="Cambria"/>
                        </a:rPr>
                        <a:t>Chưa phân quyền được nhân sự nào xem và tải </a:t>
                      </a:r>
                      <a:r>
                        <a:rPr lang="en-US" sz="1100">
                          <a:solidFill>
                            <a:schemeClr val="tx1"/>
                          </a:solidFill>
                          <a:latin typeface="+mn-lt"/>
                          <a:ea typeface="Cambria"/>
                          <a:cs typeface="Cambria"/>
                          <a:sym typeface="Cambria"/>
                        </a:rPr>
                        <a:t>được các dữ liệu (thị trường/Phòng /Ban)</a:t>
                      </a:r>
                      <a:endParaRPr lang="vi-VN" sz="1100">
                        <a:solidFill>
                          <a:schemeClr val="tx1"/>
                        </a:solidFill>
                        <a:latin typeface="+mn-lt"/>
                        <a:ea typeface="Cambria"/>
                        <a:cs typeface="Cambria"/>
                        <a:sym typeface="Cambria"/>
                      </a:endParaRPr>
                    </a:p>
                  </a:txBody>
                  <a:tcPr marL="68580" marR="6858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r>
                        <a:rPr lang="en-US" sz="1100" kern="1200">
                          <a:solidFill>
                            <a:schemeClr val="tx1"/>
                          </a:solidFill>
                          <a:latin typeface="+mn-lt"/>
                          <a:ea typeface="Cambria" panose="02040503050406030204" pitchFamily="18" charset="0"/>
                          <a:cs typeface="+mn-cs"/>
                        </a:rPr>
                        <a:t>Ban CNTT chốt lại có thể thực hiện phân quyền </a:t>
                      </a:r>
                      <a:r>
                        <a:rPr lang="en-US" sz="1100" b="1" kern="1200">
                          <a:solidFill>
                            <a:schemeClr val="tx1"/>
                          </a:solidFill>
                          <a:latin typeface="+mn-lt"/>
                          <a:ea typeface="Cambria" panose="02040503050406030204" pitchFamily="18" charset="0"/>
                          <a:cs typeface="+mn-cs"/>
                        </a:rPr>
                        <a:t>Theo thị trường hoặc Ban/Phòng</a:t>
                      </a:r>
                      <a:endParaRPr lang="en-US" sz="1100" b="1" dirty="0">
                        <a:latin typeface="+mj-lt"/>
                        <a:ea typeface="Cambria" panose="020405030504060302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latin typeface="+mn-lt"/>
                          <a:ea typeface="Cambria" panose="02040503050406030204" pitchFamily="18" charset="0"/>
                          <a:cs typeface="+mn-cs"/>
                        </a:rPr>
                        <a:t>CNTT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766943"/>
                  </a:ext>
                </a:extLst>
              </a:tr>
            </a:tbl>
          </a:graphicData>
        </a:graphic>
      </p:graphicFrame>
    </p:spTree>
    <p:extLst>
      <p:ext uri="{BB962C8B-B14F-4D97-AF65-F5344CB8AC3E}">
        <p14:creationId xmlns:p14="http://schemas.microsoft.com/office/powerpoint/2010/main" val="638066497"/>
      </p:ext>
    </p:extLst>
  </p:cSld>
  <p:clrMapOvr>
    <a:masterClrMapping/>
  </p:clrMapOvr>
</p:sld>
</file>

<file path=ppt/theme/theme1.xml><?xml version="1.0" encoding="utf-8"?>
<a:theme xmlns:a="http://schemas.openxmlformats.org/drawingml/2006/main" name="THACO INDUSTRIES_ĐƠN VỊ, PHÒNG, BA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399</Words>
  <Application>Microsoft Office PowerPoint</Application>
  <PresentationFormat>Widescreen</PresentationFormat>
  <Paragraphs>62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vt:lpstr>
      <vt:lpstr>Cambria (Headings)</vt:lpstr>
      <vt:lpstr>THACO INDUSTRIES_ĐƠN VỊ, PHÒNG, BAN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Tran Minh Vy</dc:creator>
  <cp:lastModifiedBy>Đan Linh Trần</cp:lastModifiedBy>
  <cp:revision>27</cp:revision>
  <dcterms:created xsi:type="dcterms:W3CDTF">2025-05-12T04:25:23Z</dcterms:created>
  <dcterms:modified xsi:type="dcterms:W3CDTF">2025-05-12T08:32:06Z</dcterms:modified>
</cp:coreProperties>
</file>