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E17D-F906-424C-B95E-635C444E02F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C4C8-683E-3A4B-952F-190F897A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5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E17D-F906-424C-B95E-635C444E02F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C4C8-683E-3A4B-952F-190F897A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E17D-F906-424C-B95E-635C444E02F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C4C8-683E-3A4B-952F-190F897A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E17D-F906-424C-B95E-635C444E02F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C4C8-683E-3A4B-952F-190F897A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E17D-F906-424C-B95E-635C444E02F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C4C8-683E-3A4B-952F-190F897A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1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E17D-F906-424C-B95E-635C444E02F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C4C8-683E-3A4B-952F-190F897A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3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E17D-F906-424C-B95E-635C444E02F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C4C8-683E-3A4B-952F-190F897A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E17D-F906-424C-B95E-635C444E02F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C4C8-683E-3A4B-952F-190F897A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E17D-F906-424C-B95E-635C444E02F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C4C8-683E-3A4B-952F-190F897A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E17D-F906-424C-B95E-635C444E02F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C4C8-683E-3A4B-952F-190F897A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E17D-F906-424C-B95E-635C444E02F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C4C8-683E-3A4B-952F-190F897A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E17D-F906-424C-B95E-635C444E02F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7C4C8-683E-3A4B-952F-190F897A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Predict if a client will take up a term deposit with the bank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42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&amp; 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which attributes can help to identify clients who will eventually take up term-deposits</a:t>
            </a:r>
          </a:p>
          <a:p>
            <a:r>
              <a:rPr lang="en-US" dirty="0" smtClean="0"/>
              <a:t>Future campaign resources can be channeled in targeting this group of clients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of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lient demographics: </a:t>
            </a:r>
            <a:r>
              <a:rPr lang="en-US" dirty="0" smtClean="0"/>
              <a:t>age, job, marital, education</a:t>
            </a:r>
          </a:p>
          <a:p>
            <a:r>
              <a:rPr lang="en-US" b="1" dirty="0" smtClean="0"/>
              <a:t>Client banking history: </a:t>
            </a:r>
            <a:r>
              <a:rPr lang="en-US" dirty="0" smtClean="0"/>
              <a:t>default? housing loan? personal loan?</a:t>
            </a:r>
          </a:p>
          <a:p>
            <a:r>
              <a:rPr lang="en-US" b="1" dirty="0" smtClean="0"/>
              <a:t>Outcome of last campaign: </a:t>
            </a:r>
            <a:r>
              <a:rPr lang="en-US" dirty="0" smtClean="0"/>
              <a:t>mode of contact? contacted month/day? duration of contact? no. of contacts done? no. of days that has passed since client was last contacted for a campaign? outcome of previous campaign?</a:t>
            </a:r>
          </a:p>
          <a:p>
            <a:r>
              <a:rPr lang="en-US" b="1" dirty="0" smtClean="0"/>
              <a:t>Social/Economic indicators: </a:t>
            </a:r>
            <a:r>
              <a:rPr lang="en-US" dirty="0" smtClean="0"/>
              <a:t>consumer price/confidence index, no. of employees, employment variation rate</a:t>
            </a:r>
          </a:p>
          <a:p>
            <a:r>
              <a:rPr lang="en-US" b="1" dirty="0" smtClean="0"/>
              <a:t>Target variable, y: </a:t>
            </a:r>
            <a:r>
              <a:rPr lang="en-US" dirty="0" smtClean="0"/>
              <a:t>if the client took up a term deposit with the bank?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null values (none for numerical </a:t>
            </a:r>
            <a:r>
              <a:rPr lang="en-US" dirty="0" err="1" smtClean="0"/>
              <a:t>Xs</a:t>
            </a:r>
            <a:r>
              <a:rPr lang="en-US" dirty="0" smtClean="0"/>
              <a:t>; coded as unknown for categorical </a:t>
            </a:r>
            <a:r>
              <a:rPr lang="en-US" dirty="0" err="1" smtClean="0"/>
              <a:t>Xs</a:t>
            </a:r>
            <a:r>
              <a:rPr lang="en-US" dirty="0" smtClean="0"/>
              <a:t>), duplicated records (remove them!)</a:t>
            </a:r>
          </a:p>
          <a:p>
            <a:r>
              <a:rPr lang="en-US" dirty="0" err="1" smtClean="0"/>
              <a:t>get_dummies</a:t>
            </a:r>
            <a:r>
              <a:rPr lang="en-US" dirty="0" smtClean="0"/>
              <a:t> on nominal categorical </a:t>
            </a:r>
            <a:r>
              <a:rPr lang="en-US" dirty="0" err="1" smtClean="0"/>
              <a:t>Xs</a:t>
            </a:r>
            <a:r>
              <a:rPr lang="en-US" dirty="0" smtClean="0"/>
              <a:t> (dropping 1 category) and scale dataset (numerical/ordinal </a:t>
            </a:r>
            <a:r>
              <a:rPr lang="en-US" dirty="0" err="1" smtClean="0"/>
              <a:t>Xs</a:t>
            </a:r>
            <a:r>
              <a:rPr lang="en-US" dirty="0" smtClean="0"/>
              <a:t>) into range (0,1), using </a:t>
            </a:r>
            <a:r>
              <a:rPr lang="en-US" dirty="0" err="1" smtClean="0"/>
              <a:t>MinMaxScalar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Imbalance class labels for target variable y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Treat imbalance problem with </a:t>
            </a:r>
            <a:r>
              <a:rPr lang="en-US" dirty="0" err="1" smtClean="0"/>
              <a:t>SMOTETomek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353"/>
              </p:ext>
            </p:extLst>
          </p:nvPr>
        </p:nvGraphicFramePr>
        <p:xfrm>
          <a:off x="1708955" y="4959339"/>
          <a:ext cx="234061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755"/>
                <a:gridCol w="8718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labels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36,537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4,639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3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Modeling (CV, fold=3) + Results (all features)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669223"/>
              </p:ext>
            </p:extLst>
          </p:nvPr>
        </p:nvGraphicFramePr>
        <p:xfrm>
          <a:off x="838200" y="1321128"/>
          <a:ext cx="6779706" cy="52768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7068"/>
                <a:gridCol w="3004249"/>
                <a:gridCol w="1838389"/>
              </a:tblGrid>
              <a:tr h="3120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Modeling Technique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Results</a:t>
                      </a:r>
                      <a:r>
                        <a:rPr lang="en-US" sz="1400" baseline="0" dirty="0" smtClean="0"/>
                        <a:t> (all features)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Assessment</a:t>
                      </a:r>
                      <a:endParaRPr lang="en-US" sz="1400" dirty="0"/>
                    </a:p>
                  </a:txBody>
                  <a:tcPr/>
                </a:tc>
              </a:tr>
              <a:tr h="99296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Logistic Regression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Accuracy</a:t>
                      </a:r>
                      <a:r>
                        <a:rPr lang="en-US" sz="1400" baseline="0" dirty="0" smtClean="0"/>
                        <a:t> of training set: 0.749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Accuracy of test set: 0.811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AUC of test set: 0.738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Recall of test set: 0.644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Results</a:t>
                      </a:r>
                      <a:r>
                        <a:rPr lang="en-US" sz="1400" baseline="0" dirty="0" smtClean="0"/>
                        <a:t> are acceptable</a:t>
                      </a:r>
                      <a:endParaRPr lang="en-US" sz="1400" dirty="0"/>
                    </a:p>
                  </a:txBody>
                  <a:tcPr/>
                </a:tc>
              </a:tr>
              <a:tr h="99296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K</a:t>
                      </a:r>
                      <a:r>
                        <a:rPr lang="en-US" sz="1400" b="1" baseline="0" dirty="0" smtClean="0"/>
                        <a:t>NN (</a:t>
                      </a:r>
                      <a:r>
                        <a:rPr lang="en-US" sz="1400" b="1" baseline="0" dirty="0" smtClean="0"/>
                        <a:t>k=5)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Accuracy</a:t>
                      </a:r>
                      <a:r>
                        <a:rPr lang="en-US" sz="1400" baseline="0" dirty="0" smtClean="0"/>
                        <a:t> of training set: </a:t>
                      </a:r>
                      <a:r>
                        <a:rPr lang="en-US" sz="1400" baseline="0" dirty="0" smtClean="0"/>
                        <a:t>0.919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Accuracy of test set</a:t>
                      </a:r>
                      <a:r>
                        <a:rPr lang="en-US" sz="1400" baseline="0" dirty="0" smtClean="0"/>
                        <a:t>: 0.783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AUC of test set: </a:t>
                      </a:r>
                      <a:r>
                        <a:rPr lang="en-US" sz="1400" baseline="0" dirty="0" smtClean="0"/>
                        <a:t>0.668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Recall of test set: </a:t>
                      </a:r>
                      <a:r>
                        <a:rPr lang="en-US" sz="1400" baseline="0" dirty="0" smtClean="0"/>
                        <a:t>0.52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Signs of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overfitting</a:t>
                      </a:r>
                      <a:endParaRPr lang="en-US" sz="1400" dirty="0"/>
                    </a:p>
                  </a:txBody>
                  <a:tcPr/>
                </a:tc>
              </a:tr>
              <a:tr h="99296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SVM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Accuracy</a:t>
                      </a:r>
                      <a:r>
                        <a:rPr lang="en-US" sz="1400" baseline="0" dirty="0" smtClean="0"/>
                        <a:t> of training set: 0.759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Accuracy of test set: 0.829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AUC of test set: 0.739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Recall of test set: 0.623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Results</a:t>
                      </a:r>
                      <a:r>
                        <a:rPr lang="en-US" sz="1400" baseline="0" dirty="0" smtClean="0"/>
                        <a:t> are acceptable</a:t>
                      </a:r>
                      <a:endParaRPr lang="en-US" sz="1400" dirty="0" smtClean="0"/>
                    </a:p>
                  </a:txBody>
                  <a:tcPr/>
                </a:tc>
              </a:tr>
              <a:tr h="99296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CART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Accuracy</a:t>
                      </a:r>
                      <a:r>
                        <a:rPr lang="en-US" sz="1400" baseline="0" dirty="0" smtClean="0"/>
                        <a:t> of training set: </a:t>
                      </a:r>
                      <a:r>
                        <a:rPr lang="en-US" sz="1400" baseline="0" dirty="0" smtClean="0"/>
                        <a:t>0.799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Accuracy of test set: </a:t>
                      </a:r>
                      <a:r>
                        <a:rPr lang="en-US" sz="1400" baseline="0" dirty="0" smtClean="0"/>
                        <a:t>0.864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AUC of test set: </a:t>
                      </a:r>
                      <a:r>
                        <a:rPr lang="en-US" sz="1400" baseline="0" dirty="0" smtClean="0"/>
                        <a:t>0.729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Recall of test set: </a:t>
                      </a:r>
                      <a:r>
                        <a:rPr lang="en-US" sz="1400" baseline="0" dirty="0" smtClean="0"/>
                        <a:t>0.554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Results</a:t>
                      </a:r>
                      <a:r>
                        <a:rPr lang="en-US" sz="1400" baseline="0" dirty="0" smtClean="0"/>
                        <a:t> are acceptable, but Recall can be improved</a:t>
                      </a:r>
                      <a:endParaRPr lang="en-US" sz="1400" dirty="0" smtClean="0"/>
                    </a:p>
                  </a:txBody>
                  <a:tcPr/>
                </a:tc>
              </a:tr>
              <a:tr h="99296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Random</a:t>
                      </a:r>
                      <a:r>
                        <a:rPr lang="en-US" sz="1400" b="1" baseline="0" dirty="0" smtClean="0"/>
                        <a:t> Forest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Accuracy</a:t>
                      </a:r>
                      <a:r>
                        <a:rPr lang="en-US" sz="1400" baseline="0" dirty="0" smtClean="0"/>
                        <a:t> of training set: 0.994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Accuracy of test set: 0.885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AUC of test set: 0.645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Recall of test set: 0.336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Signs of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overfitting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2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selection using </a:t>
            </a:r>
            <a:r>
              <a:rPr lang="en-US" b="1" dirty="0" err="1" smtClean="0"/>
              <a:t>Regularisation</a:t>
            </a:r>
            <a:r>
              <a:rPr lang="en-US" b="1" dirty="0" smtClean="0"/>
              <a:t> (</a:t>
            </a:r>
            <a:r>
              <a:rPr lang="en-US" b="1" dirty="0" err="1" smtClean="0"/>
              <a:t>ElasticNet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69438" cy="5167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25947" y="2070340"/>
            <a:ext cx="3811487" cy="29746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6 Important features </a:t>
            </a:r>
            <a:r>
              <a:rPr lang="en-US" b="1" u="sng" smtClean="0"/>
              <a:t>were identified:</a:t>
            </a:r>
            <a:endParaRPr lang="en-US" b="1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Outcome of previous marketing campaign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Number of employees employed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Consumer price index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Consumer confidence index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Employment variation rate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days that passed </a:t>
            </a:r>
            <a:r>
              <a:rPr lang="en-US" dirty="0" smtClean="0"/>
              <a:t>since the </a:t>
            </a:r>
            <a:r>
              <a:rPr lang="en-US" dirty="0"/>
              <a:t>client was last </a:t>
            </a:r>
            <a:r>
              <a:rPr lang="en-US" dirty="0" smtClean="0"/>
              <a:t>contacted from previous campaign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b="1" dirty="0" smtClean="0"/>
              <a:t>Modeling </a:t>
            </a:r>
            <a:r>
              <a:rPr lang="en-US" b="1" dirty="0"/>
              <a:t>(CV, fold=3) </a:t>
            </a:r>
            <a:r>
              <a:rPr lang="en-US" b="1" dirty="0" smtClean="0"/>
              <a:t>+ </a:t>
            </a:r>
            <a:r>
              <a:rPr lang="en-US" b="1" dirty="0" smtClean="0">
                <a:solidFill>
                  <a:srgbClr val="FF0000"/>
                </a:solidFill>
              </a:rPr>
              <a:t>Results (selected features)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438831"/>
              </p:ext>
            </p:extLst>
          </p:nvPr>
        </p:nvGraphicFramePr>
        <p:xfrm>
          <a:off x="239112" y="1321128"/>
          <a:ext cx="11596244" cy="52768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5389"/>
                <a:gridCol w="2691067"/>
                <a:gridCol w="1838389"/>
                <a:gridCol w="2730754"/>
                <a:gridCol w="2620645"/>
              </a:tblGrid>
              <a:tr h="3120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Modeling Technique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Results</a:t>
                      </a:r>
                      <a:r>
                        <a:rPr lang="en-US" sz="1400" baseline="0" dirty="0" smtClean="0"/>
                        <a:t> (all features)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Results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(selected features)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Assessment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9296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Logistic Regression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Accuracy</a:t>
                      </a:r>
                      <a:r>
                        <a:rPr lang="en-US" sz="1400" baseline="0" dirty="0" smtClean="0"/>
                        <a:t> of training set: 0.749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Accuracy of test set: 0.811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AUC of test set: 0.738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Recall of test set: 0.644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Results</a:t>
                      </a:r>
                      <a:r>
                        <a:rPr lang="en-US" sz="1400" baseline="0" dirty="0" smtClean="0"/>
                        <a:t> are acceptable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Accuracy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of training set: 0.727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Accuracy of test set: 0.767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AUC of test set: 0.727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Recall of test set: 0.675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Recall improves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9296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K</a:t>
                      </a:r>
                      <a:r>
                        <a:rPr lang="en-US" sz="1400" b="1" baseline="0" dirty="0" smtClean="0"/>
                        <a:t>NN (</a:t>
                      </a:r>
                      <a:r>
                        <a:rPr lang="en-US" sz="1400" b="1" baseline="0" dirty="0" smtClean="0"/>
                        <a:t>k=5)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Accuracy</a:t>
                      </a:r>
                      <a:r>
                        <a:rPr lang="en-US" sz="1400" baseline="0" dirty="0" smtClean="0"/>
                        <a:t> of training set: 0.919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Accuracy of test set: 0.783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AUC of test set: 0.668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Recall of test set: 0.52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Signs of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overfitting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Accuracy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of training set: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0.648</a:t>
                      </a:r>
                      <a:endParaRPr lang="en-US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Accuracy of test set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: 0.843</a:t>
                      </a:r>
                      <a:endParaRPr lang="en-US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AUC of test set: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0.635</a:t>
                      </a:r>
                      <a:endParaRPr lang="en-US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Recall of test set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: 0.37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Eliminate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FF0000"/>
                          </a:solidFill>
                        </a:rPr>
                        <a:t>overfitting</a:t>
                      </a:r>
                      <a:endParaRPr lang="en-US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Accuracy of test set improves</a:t>
                      </a:r>
                    </a:p>
                  </a:txBody>
                  <a:tcPr/>
                </a:tc>
              </a:tr>
              <a:tr h="99296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SVM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Accuracy</a:t>
                      </a:r>
                      <a:r>
                        <a:rPr lang="en-US" sz="1400" baseline="0" dirty="0" smtClean="0"/>
                        <a:t> of training set: 0.759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Accuracy of test set: 0.829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AUC of test set: 0.739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Recall of test set: 0.623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Results</a:t>
                      </a:r>
                      <a:r>
                        <a:rPr lang="en-US" sz="1400" baseline="0" dirty="0" smtClean="0"/>
                        <a:t> are acceptable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Accuracy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of training set: 0.726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Accuracy of test set: 0.768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AUC of test set: 0.727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Recall of test set: 0.674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Recall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improves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9296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CART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Accuracy</a:t>
                      </a:r>
                      <a:r>
                        <a:rPr lang="en-US" sz="1400" baseline="0" dirty="0" smtClean="0"/>
                        <a:t> of training set: 0.799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Accuracy of test set: 0.864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AUC of test set: 0.729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Recall of test set: 0.554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Results</a:t>
                      </a:r>
                      <a:r>
                        <a:rPr lang="en-US" sz="1400" baseline="0" dirty="0" smtClean="0"/>
                        <a:t> are acceptable, but Recall can be improved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Accuracy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of training set: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0.738 </a:t>
                      </a:r>
                      <a:endParaRPr lang="en-US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Accuracy of test set: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0.837</a:t>
                      </a:r>
                      <a:endParaRPr lang="en-US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AUC of test set: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0.734</a:t>
                      </a:r>
                      <a:endParaRPr lang="en-US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Recall of test set: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0.602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Recall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improves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9296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Random</a:t>
                      </a:r>
                      <a:r>
                        <a:rPr lang="en-US" sz="1400" b="1" baseline="0" dirty="0" smtClean="0"/>
                        <a:t> Forest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Accuracy</a:t>
                      </a:r>
                      <a:r>
                        <a:rPr lang="en-US" sz="1400" baseline="0" dirty="0" smtClean="0"/>
                        <a:t> of training set: 0.994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Accuracy of test set: 0.885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AUC of test set: 0.645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Recall of test set: 0.336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Signs of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overfitting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Accuracy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of training set: 0.744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Accuracy of test set: 0.846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AUC of test set: 0.732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Recall of test set: 0.585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Eliminate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FF0000"/>
                          </a:solidFill>
                        </a:rPr>
                        <a:t>overfitting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Recall improves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0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Interpretation (Logistic Regression)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860" y="1825625"/>
            <a:ext cx="6663361" cy="476495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Successful outcome </a:t>
            </a:r>
            <a:r>
              <a:rPr lang="en-US" dirty="0"/>
              <a:t>of previous marketing </a:t>
            </a:r>
            <a:r>
              <a:rPr lang="en-US" dirty="0" smtClean="0"/>
              <a:t>campaign (’</a:t>
            </a:r>
            <a:r>
              <a:rPr lang="en-US" b="1" dirty="0" err="1" smtClean="0"/>
              <a:t>poutcome_success</a:t>
            </a:r>
            <a:r>
              <a:rPr lang="en-US" dirty="0" smtClean="0"/>
              <a:t>’), higher Consumer price(‘</a:t>
            </a:r>
            <a:r>
              <a:rPr lang="en-US" b="1" dirty="0" err="1" smtClean="0"/>
              <a:t>cons.price.idx</a:t>
            </a:r>
            <a:r>
              <a:rPr lang="en-US" dirty="0" smtClean="0"/>
              <a:t>’)/confidence index</a:t>
            </a:r>
            <a:r>
              <a:rPr lang="en-US" dirty="0"/>
              <a:t> (‘</a:t>
            </a:r>
            <a:r>
              <a:rPr lang="en-US" b="1" dirty="0" err="1" smtClean="0"/>
              <a:t>cons.conf.idx</a:t>
            </a:r>
            <a:r>
              <a:rPr lang="en-US" dirty="0" smtClean="0"/>
              <a:t>’) will lead to </a:t>
            </a:r>
            <a:r>
              <a:rPr lang="en-US" dirty="0" smtClean="0"/>
              <a:t>a higher </a:t>
            </a:r>
            <a:r>
              <a:rPr lang="en-US" dirty="0" smtClean="0"/>
              <a:t>likelihood </a:t>
            </a:r>
            <a:r>
              <a:rPr lang="en-US" dirty="0" smtClean="0"/>
              <a:t>that a </a:t>
            </a:r>
            <a:r>
              <a:rPr lang="en-US" dirty="0" smtClean="0"/>
              <a:t>client will take up a term deposit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Unsuccessful </a:t>
            </a:r>
            <a:r>
              <a:rPr lang="en-US" dirty="0"/>
              <a:t>outcome of previous marketing campaign (</a:t>
            </a:r>
            <a:r>
              <a:rPr lang="en-US" dirty="0" smtClean="0"/>
              <a:t>’</a:t>
            </a:r>
            <a:r>
              <a:rPr lang="en-US" b="1" dirty="0" err="1" smtClean="0"/>
              <a:t>poutcome_failure</a:t>
            </a:r>
            <a:r>
              <a:rPr lang="en-US" dirty="0" smtClean="0"/>
              <a:t>’), Lower </a:t>
            </a:r>
            <a:r>
              <a:rPr lang="en-US" dirty="0" smtClean="0"/>
              <a:t>no. of employees(‘</a:t>
            </a:r>
            <a:r>
              <a:rPr lang="en-US" b="1" dirty="0" err="1" smtClean="0"/>
              <a:t>nr_employed</a:t>
            </a:r>
            <a:r>
              <a:rPr lang="en-US" dirty="0" smtClean="0"/>
              <a:t>’), Employment variation rate(‘</a:t>
            </a:r>
            <a:r>
              <a:rPr lang="en-US" b="1" dirty="0" err="1" smtClean="0"/>
              <a:t>emp.var.rate</a:t>
            </a:r>
            <a:r>
              <a:rPr lang="en-US" dirty="0" smtClean="0"/>
              <a:t>’), Number </a:t>
            </a:r>
            <a:r>
              <a:rPr lang="en-US" dirty="0"/>
              <a:t>of days that passed </a:t>
            </a:r>
            <a:r>
              <a:rPr lang="en-US" dirty="0" smtClean="0"/>
              <a:t>since client was last contacted from previous campaign (‘</a:t>
            </a:r>
            <a:r>
              <a:rPr lang="en-US" b="1" dirty="0" err="1" smtClean="0"/>
              <a:t>pdays</a:t>
            </a:r>
            <a:r>
              <a:rPr lang="en-US" dirty="0" smtClean="0"/>
              <a:t>’) will </a:t>
            </a:r>
            <a:r>
              <a:rPr lang="en-US" dirty="0"/>
              <a:t>lead to </a:t>
            </a:r>
            <a:r>
              <a:rPr lang="en-US" dirty="0" smtClean="0"/>
              <a:t>a </a:t>
            </a:r>
            <a:r>
              <a:rPr lang="en-US" dirty="0" smtClean="0"/>
              <a:t>higher</a:t>
            </a:r>
            <a:r>
              <a:rPr lang="en-US" dirty="0" smtClean="0"/>
              <a:t> </a:t>
            </a:r>
            <a:r>
              <a:rPr lang="en-US" dirty="0"/>
              <a:t>likelihood that </a:t>
            </a:r>
            <a:r>
              <a:rPr lang="en-US" dirty="0" smtClean="0"/>
              <a:t>a client </a:t>
            </a:r>
            <a:r>
              <a:rPr lang="en-US" dirty="0"/>
              <a:t>will take up a term deposit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75" y="1825624"/>
            <a:ext cx="4445000" cy="443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28" y="3034753"/>
            <a:ext cx="10515600" cy="1325563"/>
          </a:xfrm>
        </p:spPr>
        <p:txBody>
          <a:bodyPr/>
          <a:lstStyle/>
          <a:p>
            <a:pPr algn="ctr"/>
            <a:r>
              <a:rPr lang="en-US" b="1" smtClean="0"/>
              <a:t>Thank you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86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841</Words>
  <Application>Microsoft Macintosh PowerPoint</Application>
  <PresentationFormat>Widescreen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Courier New</vt:lpstr>
      <vt:lpstr>Arial</vt:lpstr>
      <vt:lpstr>Office Theme</vt:lpstr>
      <vt:lpstr>Predict if a client will take up a term deposit with the bank</vt:lpstr>
      <vt:lpstr>Background &amp; Objective</vt:lpstr>
      <vt:lpstr>Overview of Dataset</vt:lpstr>
      <vt:lpstr>Exploratory Data Analysis</vt:lpstr>
      <vt:lpstr>Modeling (CV, fold=3) + Results (all features)</vt:lpstr>
      <vt:lpstr>Feature selection using Regularisation (ElasticNet)</vt:lpstr>
      <vt:lpstr>Modeling (CV, fold=3) + Results (selected features)</vt:lpstr>
      <vt:lpstr>Model Interpretation (Logistic Regression)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if a client will take up a term deposit with the bank</dc:title>
  <dc:creator>Tan Hong Yue</dc:creator>
  <cp:lastModifiedBy>Tan Hong Yue</cp:lastModifiedBy>
  <cp:revision>33</cp:revision>
  <dcterms:created xsi:type="dcterms:W3CDTF">2018-07-18T13:40:09Z</dcterms:created>
  <dcterms:modified xsi:type="dcterms:W3CDTF">2018-07-20T17:24:33Z</dcterms:modified>
</cp:coreProperties>
</file>