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9BBB9580-3393-485D-8576-6C150F351339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344C4-4F34-8078-786B-85AE876A7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AA8FB1-A81B-9C9F-54B5-8DFFC11A4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A74B9-11B0-ABD7-5AF4-92204A54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0588-3BA9-4A06-BA0B-792D16A49616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0F318-E269-84BC-FF10-DF34E36E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A6ED6-8CE5-524E-A853-DD0F4731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9E65-6EE8-4F58-B5AF-C36AC47A9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1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518DB-8254-8B88-BECE-FF769762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503759-2112-63DD-9816-613F8E0B0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34A29-B72D-910A-1FBC-4CFA40D1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0588-3BA9-4A06-BA0B-792D16A49616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5512B-4982-16A2-069F-4665CB75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80E53-4D87-2F43-9FE7-0D6A24EF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9E65-6EE8-4F58-B5AF-C36AC47A9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73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3BB698-E3E0-A601-B9CF-4CC4E9B70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C5A5C5-46A0-C1E2-339A-93ADE443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B5E7F-6F67-DC8C-D4F3-BD0E3214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0588-3BA9-4A06-BA0B-792D16A49616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3FD08-F146-33A3-E408-7A71DCEE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7A5E6-A0E0-C25A-03A4-237EB4E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9E65-6EE8-4F58-B5AF-C36AC47A9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6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432F1-173D-6243-08BD-59420625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40961-DDDF-BD54-0FBC-77D40271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B6781-5C67-D5A7-AB19-F9DAA90C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0588-3BA9-4A06-BA0B-792D16A49616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3C21F-88E7-9EB9-E4F1-978EBD93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C19D6-B18E-CC8D-AAE5-810AF7E3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9E65-6EE8-4F58-B5AF-C36AC47A9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C8AB4-5FBB-411C-38E6-F3D6A438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AD80F-ECC3-8A84-4380-6170FBD1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E448F-75BB-6CFE-4BDF-314169DF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0588-3BA9-4A06-BA0B-792D16A49616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3ED6C-DD0A-28BB-6D61-12B1E124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E41FA-C12E-51C9-3EB4-E147F695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9E65-6EE8-4F58-B5AF-C36AC47A9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1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735F3-2EDD-4E67-BF01-D60CCC41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5CEEA-261F-F401-B0D1-6E4818275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A9833-95EE-F308-907A-A8C9B715D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D2AFA-E897-3EF9-A7C6-A4C38FF0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0588-3BA9-4A06-BA0B-792D16A49616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3DA77-83E2-49E9-3E53-3FDDFDD6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D9D57-30B2-75ED-554B-49035E9F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9E65-6EE8-4F58-B5AF-C36AC47A9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76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3E27-7409-65BF-16CE-A2CA0BB3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8A1FFE-6517-FA14-9571-6046EAF8B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E3A135-7FE2-CD3B-04BA-D2C8580F2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071603-19AE-3FDD-E1B1-C92B9FFAF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666E7C-F40E-97FB-A8E4-0D89F9C38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07DCF5-8B9F-FC25-4DEB-4C39DD76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0588-3BA9-4A06-BA0B-792D16A49616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ADCFE7-1A12-9202-5458-D7821D5A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11522D-35A6-55E9-A947-F340EE1F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9E65-6EE8-4F58-B5AF-C36AC47A9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3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96F41-CBB3-CECC-0BE8-C180ADC3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46F749-DB7A-0EC6-FA35-A4473084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0588-3BA9-4A06-BA0B-792D16A49616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F0EBC-D539-E841-FDCD-9EB3B6A9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3492B8-3872-C550-8EEB-D178DF68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9E65-6EE8-4F58-B5AF-C36AC47A9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CC44D0-92C2-BECA-3B37-85C4665B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0588-3BA9-4A06-BA0B-792D16A49616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D208DE-6FEF-E82F-D191-FE27391E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7B2D41-C91B-A65F-1EA4-B01DF70B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9E65-6EE8-4F58-B5AF-C36AC47A9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6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A465B-85F3-5E2B-E8E2-CBA4772D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8F18D-D29F-5E46-BA13-6751C30C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EA5B6-32E4-4DC2-1AE9-026765B0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5F410-B9A2-8260-1F69-08ED9F0A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0588-3BA9-4A06-BA0B-792D16A49616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2A2EC-C6C4-2B1C-9948-340ECC5D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35B4A-EDE8-E5AF-706D-03C757BF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9E65-6EE8-4F58-B5AF-C36AC47A9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9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5E2BB-2016-6698-D753-B903BE39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6EC729-B28A-0119-EFE8-4CC462458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2F1C46-6DCD-D4E0-5BF5-969961F4C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05B969-57F0-D277-B538-1445938D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0588-3BA9-4A06-BA0B-792D16A49616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294EA-6D93-FC95-D379-22FF94D5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7E929-751F-673A-E1D5-8B2AAA3D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9E65-6EE8-4F58-B5AF-C36AC47A9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6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E0F024-CF2A-E4A1-28E2-E1C07EB1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74E67-759D-99A5-7622-E96AF99BA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00BE6-B377-97D7-E747-95A5B40E6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40588-3BA9-4A06-BA0B-792D16A49616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9F8EE-9042-F807-34D4-E7D4B1C88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16F2F-52C1-05B0-6C94-18C020233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9E65-6EE8-4F58-B5AF-C36AC47A9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2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53ABA6E6-4939-FEF0-3DDD-1131770A4A84}"/>
              </a:ext>
            </a:extLst>
          </p:cNvPr>
          <p:cNvGrpSpPr/>
          <p:nvPr/>
        </p:nvGrpSpPr>
        <p:grpSpPr>
          <a:xfrm>
            <a:off x="1459464" y="1365812"/>
            <a:ext cx="3344029" cy="3617033"/>
            <a:chOff x="1065925" y="1944210"/>
            <a:chExt cx="3852908" cy="374637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C492A9B-7A60-0222-11F2-0993F5110A96}"/>
                </a:ext>
              </a:extLst>
            </p:cNvPr>
            <p:cNvSpPr/>
            <p:nvPr/>
          </p:nvSpPr>
          <p:spPr>
            <a:xfrm>
              <a:off x="1065925" y="1944210"/>
              <a:ext cx="3852908" cy="374637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DED20CB-194F-17B5-10F0-AEBFE6FD9321}"/>
                </a:ext>
              </a:extLst>
            </p:cNvPr>
            <p:cNvSpPr txBox="1"/>
            <p:nvPr/>
          </p:nvSpPr>
          <p:spPr>
            <a:xfrm>
              <a:off x="2310954" y="1944210"/>
              <a:ext cx="1558152" cy="45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SeqFormer</a:t>
              </a:r>
              <a:endParaRPr lang="zh-CN" altLang="en-US" b="1" dirty="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50D2E8A-09F9-0757-1F26-8A6E731A19D4}"/>
                </a:ext>
              </a:extLst>
            </p:cNvPr>
            <p:cNvGrpSpPr/>
            <p:nvPr/>
          </p:nvGrpSpPr>
          <p:grpSpPr>
            <a:xfrm>
              <a:off x="1278988" y="4463821"/>
              <a:ext cx="3426781" cy="1157064"/>
              <a:chOff x="1278988" y="4073203"/>
              <a:chExt cx="3426781" cy="1157064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C009471-413D-EA7F-2A63-26CE96C2D9D4}"/>
                  </a:ext>
                </a:extLst>
              </p:cNvPr>
              <p:cNvSpPr txBox="1"/>
              <p:nvPr/>
            </p:nvSpPr>
            <p:spPr>
              <a:xfrm>
                <a:off x="1657777" y="4092384"/>
                <a:ext cx="2669200" cy="113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TransformerEncoder</a:t>
                </a:r>
                <a:br>
                  <a:rPr lang="en-US" altLang="zh-CN" b="1" dirty="0"/>
                </a:br>
                <a:r>
                  <a:rPr lang="en-US" altLang="zh-CN" sz="1200" dirty="0" err="1"/>
                  <a:t>d_model</a:t>
                </a:r>
                <a:r>
                  <a:rPr lang="en-US" altLang="zh-CN" sz="1200" dirty="0"/>
                  <a:t>=15 </a:t>
                </a:r>
                <a:br>
                  <a:rPr lang="en-US" altLang="zh-CN" sz="1200" dirty="0"/>
                </a:br>
                <a:r>
                  <a:rPr lang="en-US" altLang="zh-CN" sz="1200" dirty="0" err="1"/>
                  <a:t>dim_feedforword</a:t>
                </a:r>
                <a:r>
                  <a:rPr lang="en-US" altLang="zh-CN" sz="1200" dirty="0"/>
                  <a:t>=512</a:t>
                </a:r>
                <a:br>
                  <a:rPr lang="en-US" altLang="zh-CN" sz="1200" dirty="0"/>
                </a:br>
                <a:r>
                  <a:rPr lang="en-US" altLang="zh-CN" sz="1200" dirty="0" err="1"/>
                  <a:t>nhead</a:t>
                </a:r>
                <a:r>
                  <a:rPr lang="en-US" altLang="zh-CN" sz="1200" dirty="0"/>
                  <a:t>=1</a:t>
                </a:r>
                <a:endParaRPr lang="zh-CN" altLang="en-US" dirty="0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FF2773B7-77E4-E8DA-BEAF-59FF32A42C7D}"/>
                  </a:ext>
                </a:extLst>
              </p:cNvPr>
              <p:cNvSpPr/>
              <p:nvPr/>
            </p:nvSpPr>
            <p:spPr>
              <a:xfrm>
                <a:off x="1278988" y="4073203"/>
                <a:ext cx="3426781" cy="1027945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箭头: 上 11">
              <a:extLst>
                <a:ext uri="{FF2B5EF4-FFF2-40B4-BE49-F238E27FC236}">
                  <a16:creationId xmlns:a16="http://schemas.microsoft.com/office/drawing/2014/main" id="{5A680EBC-5D63-C21B-DDB2-71F848C667BE}"/>
                </a:ext>
              </a:extLst>
            </p:cNvPr>
            <p:cNvSpPr/>
            <p:nvPr/>
          </p:nvSpPr>
          <p:spPr>
            <a:xfrm>
              <a:off x="2894724" y="3817398"/>
              <a:ext cx="195308" cy="468297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C8CCB3D-0319-D110-A2BE-7B640DF562D7}"/>
                </a:ext>
              </a:extLst>
            </p:cNvPr>
            <p:cNvSpPr txBox="1"/>
            <p:nvPr/>
          </p:nvSpPr>
          <p:spPr>
            <a:xfrm>
              <a:off x="3090031" y="3934250"/>
              <a:ext cx="1615736" cy="34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仅取根节点的结果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66F20AD-2212-7BEF-EDB3-0EE8385CD434}"/>
                </a:ext>
              </a:extLst>
            </p:cNvPr>
            <p:cNvGrpSpPr/>
            <p:nvPr/>
          </p:nvGrpSpPr>
          <p:grpSpPr>
            <a:xfrm>
              <a:off x="1262540" y="2409190"/>
              <a:ext cx="3459689" cy="1294581"/>
              <a:chOff x="1262540" y="4073203"/>
              <a:chExt cx="3459689" cy="942511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2F460F-F2A5-952D-07B4-E13D4007C636}"/>
                  </a:ext>
                </a:extLst>
              </p:cNvPr>
              <p:cNvSpPr txBox="1"/>
              <p:nvPr/>
            </p:nvSpPr>
            <p:spPr>
              <a:xfrm>
                <a:off x="1262540" y="4092384"/>
                <a:ext cx="3459689" cy="765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mlp</a:t>
                </a:r>
                <a:r>
                  <a:rPr lang="zh-CN" altLang="en-US" b="1" dirty="0"/>
                  <a:t>：</a:t>
                </a:r>
                <a:br>
                  <a:rPr lang="en-US" altLang="zh-CN" b="1" dirty="0"/>
                </a:br>
                <a:r>
                  <a:rPr lang="en-US" altLang="zh-CN" sz="1400" dirty="0"/>
                  <a:t>Linear(512,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128)</a:t>
                </a:r>
                <a:r>
                  <a:rPr lang="zh-CN" altLang="en-US" sz="1400" dirty="0"/>
                  <a:t>→</a:t>
                </a:r>
                <a:r>
                  <a:rPr lang="en-US" altLang="zh-CN" sz="1400" dirty="0"/>
                  <a:t>Dropout</a:t>
                </a:r>
                <a:r>
                  <a:rPr lang="zh-CN" altLang="en-US" sz="1400" dirty="0"/>
                  <a:t>→</a:t>
                </a:r>
                <a:r>
                  <a:rPr lang="en-US" altLang="zh-CN" sz="1400" dirty="0" err="1"/>
                  <a:t>ReLU</a:t>
                </a:r>
                <a:r>
                  <a:rPr lang="zh-CN" altLang="en-US" sz="1400" dirty="0"/>
                  <a:t>→</a:t>
                </a:r>
                <a:br>
                  <a:rPr lang="en-US" altLang="zh-CN" sz="1400" dirty="0"/>
                </a:br>
                <a:r>
                  <a:rPr lang="en-US" altLang="zh-CN" sz="1400" dirty="0"/>
                  <a:t>Linear(128,64)</a:t>
                </a:r>
                <a:r>
                  <a:rPr lang="zh-CN" altLang="en-US" sz="1400" dirty="0"/>
                  <a:t>→</a:t>
                </a:r>
                <a:r>
                  <a:rPr lang="en-US" altLang="zh-CN" sz="1400" dirty="0"/>
                  <a:t>Dropout</a:t>
                </a:r>
                <a:r>
                  <a:rPr lang="zh-CN" altLang="en-US" sz="1400" dirty="0"/>
                  <a:t>→</a:t>
                </a:r>
                <a:r>
                  <a:rPr lang="en-US" altLang="zh-CN" sz="1400" dirty="0" err="1"/>
                  <a:t>ReLU</a:t>
                </a:r>
                <a:r>
                  <a:rPr lang="zh-CN" altLang="en-US" sz="1400" dirty="0"/>
                  <a:t>→</a:t>
                </a:r>
                <a:br>
                  <a:rPr lang="en-US" altLang="zh-CN" sz="1400" dirty="0"/>
                </a:br>
                <a:r>
                  <a:rPr lang="en-US" altLang="zh-CN" sz="1400" dirty="0"/>
                  <a:t>Linear(64,16)</a:t>
                </a:r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ADAF127E-151D-A897-7FFA-93D1CB24D68E}"/>
                  </a:ext>
                </a:extLst>
              </p:cNvPr>
              <p:cNvSpPr/>
              <p:nvPr/>
            </p:nvSpPr>
            <p:spPr>
              <a:xfrm>
                <a:off x="1278988" y="4073203"/>
                <a:ext cx="3426781" cy="942511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CF7B8281-9846-1561-BAEE-DFCD96E7B30E}"/>
              </a:ext>
            </a:extLst>
          </p:cNvPr>
          <p:cNvSpPr/>
          <p:nvPr/>
        </p:nvSpPr>
        <p:spPr>
          <a:xfrm>
            <a:off x="2438322" y="5478073"/>
            <a:ext cx="1540887" cy="842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42B81F-6FB8-A138-C339-93C4157D20CC}"/>
              </a:ext>
            </a:extLst>
          </p:cNvPr>
          <p:cNvSpPr txBox="1"/>
          <p:nvPr/>
        </p:nvSpPr>
        <p:spPr>
          <a:xfrm>
            <a:off x="2225790" y="6320770"/>
            <a:ext cx="206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计划的节点个数</a:t>
            </a:r>
            <a:r>
              <a:rPr lang="en-US" altLang="zh-CN" sz="1400" dirty="0"/>
              <a:t>(</a:t>
            </a:r>
            <a:r>
              <a:rPr lang="zh-CN" altLang="en-US" sz="1400" dirty="0"/>
              <a:t>恒为</a:t>
            </a:r>
            <a:r>
              <a:rPr lang="en-US" altLang="zh-CN" sz="1400" dirty="0"/>
              <a:t>40)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860F38-2E23-7154-4926-0FA4EE0DFF72}"/>
              </a:ext>
            </a:extLst>
          </p:cNvPr>
          <p:cNvSpPr txBox="1"/>
          <p:nvPr/>
        </p:nvSpPr>
        <p:spPr>
          <a:xfrm>
            <a:off x="772839" y="5579502"/>
            <a:ext cx="206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对节点类型进行</a:t>
            </a:r>
            <a:br>
              <a:rPr lang="en-US" altLang="zh-CN" sz="1400" dirty="0"/>
            </a:br>
            <a:r>
              <a:rPr lang="zh-CN" altLang="en-US" sz="1400" dirty="0"/>
              <a:t>独热编码，共</a:t>
            </a:r>
            <a:r>
              <a:rPr lang="en-US" altLang="zh-CN" sz="1400" dirty="0"/>
              <a:t>15</a:t>
            </a:r>
            <a:r>
              <a:rPr lang="zh-CN" altLang="en-US" sz="1400" dirty="0"/>
              <a:t>位</a:t>
            </a:r>
          </a:p>
        </p:txBody>
      </p:sp>
      <p:sp>
        <p:nvSpPr>
          <p:cNvPr id="21" name="箭头: 上 20">
            <a:extLst>
              <a:ext uri="{FF2B5EF4-FFF2-40B4-BE49-F238E27FC236}">
                <a16:creationId xmlns:a16="http://schemas.microsoft.com/office/drawing/2014/main" id="{CACA1AFD-F8B4-85EA-E756-6F9B98FE27D3}"/>
              </a:ext>
            </a:extLst>
          </p:cNvPr>
          <p:cNvSpPr/>
          <p:nvPr/>
        </p:nvSpPr>
        <p:spPr>
          <a:xfrm>
            <a:off x="3046719" y="5029046"/>
            <a:ext cx="169514" cy="3701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693AE49-DD66-61E0-F35C-D32C67F4796F}"/>
              </a:ext>
            </a:extLst>
          </p:cNvPr>
          <p:cNvGrpSpPr/>
          <p:nvPr/>
        </p:nvGrpSpPr>
        <p:grpSpPr>
          <a:xfrm>
            <a:off x="6096000" y="2911155"/>
            <a:ext cx="3073277" cy="1249886"/>
            <a:chOff x="5828433" y="5399204"/>
            <a:chExt cx="3073277" cy="1249886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AF82E2A-E8B4-58EF-1A43-03876EB3AAA7}"/>
                </a:ext>
              </a:extLst>
            </p:cNvPr>
            <p:cNvSpPr txBox="1"/>
            <p:nvPr/>
          </p:nvSpPr>
          <p:spPr>
            <a:xfrm>
              <a:off x="5828433" y="5424640"/>
              <a:ext cx="307327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err="1"/>
                <a:t>mlp</a:t>
              </a:r>
              <a:r>
                <a:rPr lang="zh-CN" altLang="en-US" b="1" dirty="0"/>
                <a:t>：</a:t>
              </a:r>
              <a:br>
                <a:rPr lang="en-US" altLang="zh-CN" b="1" dirty="0"/>
              </a:br>
              <a:r>
                <a:rPr lang="en-US" altLang="zh-CN" sz="1400" dirty="0"/>
                <a:t>Linear(16+2,128)</a:t>
              </a:r>
              <a:r>
                <a:rPr lang="zh-CN" altLang="en-US" sz="1400" dirty="0"/>
                <a:t>→</a:t>
              </a:r>
              <a:r>
                <a:rPr lang="en-US" altLang="zh-CN" sz="1400" dirty="0"/>
                <a:t>Dropout</a:t>
              </a:r>
              <a:r>
                <a:rPr lang="zh-CN" altLang="en-US" sz="1400" dirty="0"/>
                <a:t>→</a:t>
              </a:r>
              <a:r>
                <a:rPr lang="en-US" altLang="zh-CN" sz="1400" dirty="0" err="1"/>
                <a:t>ReLU</a:t>
              </a:r>
              <a:r>
                <a:rPr lang="zh-CN" altLang="en-US" sz="1400" dirty="0"/>
                <a:t>→</a:t>
              </a:r>
              <a:br>
                <a:rPr lang="en-US" altLang="zh-CN" sz="1400" dirty="0"/>
              </a:br>
              <a:r>
                <a:rPr lang="en-US" altLang="zh-CN" sz="1400" dirty="0"/>
                <a:t>Linear(128,64)</a:t>
              </a:r>
              <a:r>
                <a:rPr lang="zh-CN" altLang="en-US" sz="1400" dirty="0"/>
                <a:t>→</a:t>
              </a:r>
              <a:r>
                <a:rPr lang="en-US" altLang="zh-CN" sz="1400" dirty="0"/>
                <a:t>Dropout</a:t>
              </a:r>
              <a:r>
                <a:rPr lang="zh-CN" altLang="en-US" sz="1400" dirty="0"/>
                <a:t>→</a:t>
              </a:r>
              <a:r>
                <a:rPr lang="en-US" altLang="zh-CN" sz="1400" dirty="0" err="1"/>
                <a:t>ReLU</a:t>
              </a:r>
              <a:r>
                <a:rPr lang="zh-CN" altLang="en-US" sz="1400" dirty="0"/>
                <a:t>→</a:t>
              </a:r>
              <a:br>
                <a:rPr lang="en-US" altLang="zh-CN" sz="1400" dirty="0"/>
              </a:br>
              <a:r>
                <a:rPr lang="en-US" altLang="zh-CN" sz="1400" dirty="0"/>
                <a:t>Linear(64,1)</a:t>
              </a:r>
              <a:endParaRPr lang="zh-CN" altLang="en-US" dirty="0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31E87995-F507-40FC-F78D-082D104C0BAF}"/>
                </a:ext>
              </a:extLst>
            </p:cNvPr>
            <p:cNvSpPr/>
            <p:nvPr/>
          </p:nvSpPr>
          <p:spPr>
            <a:xfrm>
              <a:off x="5877975" y="5399204"/>
              <a:ext cx="2974183" cy="124988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379E6C2C-BD25-3053-A8A2-39CEB52BE5B7}"/>
              </a:ext>
            </a:extLst>
          </p:cNvPr>
          <p:cNvSpPr/>
          <p:nvPr/>
        </p:nvSpPr>
        <p:spPr>
          <a:xfrm>
            <a:off x="6527965" y="5066174"/>
            <a:ext cx="1318962" cy="201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上 47">
            <a:extLst>
              <a:ext uri="{FF2B5EF4-FFF2-40B4-BE49-F238E27FC236}">
                <a16:creationId xmlns:a16="http://schemas.microsoft.com/office/drawing/2014/main" id="{AB47E2ED-7237-65F2-3D39-24F20CE8093B}"/>
              </a:ext>
            </a:extLst>
          </p:cNvPr>
          <p:cNvSpPr/>
          <p:nvPr/>
        </p:nvSpPr>
        <p:spPr>
          <a:xfrm rot="5400000">
            <a:off x="4811198" y="2203833"/>
            <a:ext cx="169512" cy="4521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手杖形 48">
            <a:extLst>
              <a:ext uri="{FF2B5EF4-FFF2-40B4-BE49-F238E27FC236}">
                <a16:creationId xmlns:a16="http://schemas.microsoft.com/office/drawing/2014/main" id="{CE91FEAF-7947-7A12-0EA8-A4BBBF3BC601}"/>
              </a:ext>
            </a:extLst>
          </p:cNvPr>
          <p:cNvSpPr/>
          <p:nvPr/>
        </p:nvSpPr>
        <p:spPr>
          <a:xfrm rot="10800000" flipH="1">
            <a:off x="5036845" y="2429897"/>
            <a:ext cx="2300318" cy="3727835"/>
          </a:xfrm>
          <a:prstGeom prst="uturnArrow">
            <a:avLst>
              <a:gd name="adj1" fmla="val 5040"/>
              <a:gd name="adj2" fmla="val 5040"/>
              <a:gd name="adj3" fmla="val 11497"/>
              <a:gd name="adj4" fmla="val 50000"/>
              <a:gd name="adj5" fmla="val 18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9A91599-9AEC-471D-043E-8752629B3EF1}"/>
              </a:ext>
            </a:extLst>
          </p:cNvPr>
          <p:cNvSpPr/>
          <p:nvPr/>
        </p:nvSpPr>
        <p:spPr>
          <a:xfrm>
            <a:off x="8144857" y="5066174"/>
            <a:ext cx="484293" cy="201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C64C1B2-3020-2F6F-A2C0-69AB626E30D2}"/>
              </a:ext>
            </a:extLst>
          </p:cNvPr>
          <p:cNvSpPr txBox="1"/>
          <p:nvPr/>
        </p:nvSpPr>
        <p:spPr>
          <a:xfrm>
            <a:off x="8150663" y="5582106"/>
            <a:ext cx="2064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规划器提供的信息</a:t>
            </a:r>
            <a:br>
              <a:rPr lang="en-US" altLang="zh-CN" sz="1400" dirty="0"/>
            </a:br>
            <a:r>
              <a:rPr lang="zh-CN" altLang="en-US" sz="1400" dirty="0"/>
              <a:t>包括预估代价和预估行数</a:t>
            </a:r>
          </a:p>
        </p:txBody>
      </p:sp>
      <p:sp>
        <p:nvSpPr>
          <p:cNvPr id="53" name="箭头: 上 52">
            <a:extLst>
              <a:ext uri="{FF2B5EF4-FFF2-40B4-BE49-F238E27FC236}">
                <a16:creationId xmlns:a16="http://schemas.microsoft.com/office/drawing/2014/main" id="{539D166E-1413-616F-91B3-2B3A993CC121}"/>
              </a:ext>
            </a:extLst>
          </p:cNvPr>
          <p:cNvSpPr/>
          <p:nvPr/>
        </p:nvSpPr>
        <p:spPr>
          <a:xfrm>
            <a:off x="7509296" y="4244370"/>
            <a:ext cx="208094" cy="54652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4D019E3-1EBC-EC56-B762-85C62C7E649D}"/>
              </a:ext>
            </a:extLst>
          </p:cNvPr>
          <p:cNvSpPr/>
          <p:nvPr/>
        </p:nvSpPr>
        <p:spPr>
          <a:xfrm>
            <a:off x="6420354" y="4982845"/>
            <a:ext cx="2300319" cy="3701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BC3D3E3-33F5-AA75-257C-C1E08BF92BEC}"/>
              </a:ext>
            </a:extLst>
          </p:cNvPr>
          <p:cNvCxnSpPr/>
          <p:nvPr/>
        </p:nvCxnSpPr>
        <p:spPr>
          <a:xfrm>
            <a:off x="8387003" y="5267428"/>
            <a:ext cx="124170" cy="31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B0EDFDD-9090-89D8-5A6F-9A9569D345F5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6137748" y="5167924"/>
            <a:ext cx="282606" cy="18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ABD8D233-E9D3-1BCF-9B87-C339B77FF6C7}"/>
              </a:ext>
            </a:extLst>
          </p:cNvPr>
          <p:cNvSpPr txBox="1"/>
          <p:nvPr/>
        </p:nvSpPr>
        <p:spPr>
          <a:xfrm>
            <a:off x="5298260" y="5366819"/>
            <a:ext cx="206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将结果进行拼接</a:t>
            </a:r>
            <a:br>
              <a:rPr lang="en-US" altLang="zh-CN" sz="1400" dirty="0"/>
            </a:br>
            <a:r>
              <a:rPr lang="zh-CN" altLang="en-US" sz="1400" dirty="0"/>
              <a:t>维度变为</a:t>
            </a:r>
            <a:r>
              <a:rPr lang="en-US" altLang="zh-CN" sz="1400" dirty="0"/>
              <a:t>16+2</a:t>
            </a:r>
            <a:endParaRPr lang="zh-CN" altLang="en-US" sz="1400" dirty="0"/>
          </a:p>
        </p:txBody>
      </p:sp>
      <p:sp>
        <p:nvSpPr>
          <p:cNvPr id="64" name="箭头: 上 63">
            <a:extLst>
              <a:ext uri="{FF2B5EF4-FFF2-40B4-BE49-F238E27FC236}">
                <a16:creationId xmlns:a16="http://schemas.microsoft.com/office/drawing/2014/main" id="{7D6600C2-4A83-FA2D-2339-BEB6E35E3AF1}"/>
              </a:ext>
            </a:extLst>
          </p:cNvPr>
          <p:cNvSpPr/>
          <p:nvPr/>
        </p:nvSpPr>
        <p:spPr>
          <a:xfrm>
            <a:off x="7509296" y="2393510"/>
            <a:ext cx="169514" cy="3701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2AA729B-CBD8-B0F9-3488-D9FDCBD1C8D4}"/>
              </a:ext>
            </a:extLst>
          </p:cNvPr>
          <p:cNvSpPr/>
          <p:nvPr/>
        </p:nvSpPr>
        <p:spPr>
          <a:xfrm>
            <a:off x="6659460" y="1523337"/>
            <a:ext cx="1837694" cy="774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最终结果</a:t>
            </a:r>
            <a:br>
              <a:rPr lang="en-US" altLang="zh-CN" dirty="0"/>
            </a:br>
            <a:r>
              <a:rPr lang="zh-CN" altLang="en-US" dirty="0"/>
              <a:t>模型预测的代价</a:t>
            </a:r>
          </a:p>
        </p:txBody>
      </p:sp>
    </p:spTree>
    <p:extLst>
      <p:ext uri="{BB962C8B-B14F-4D97-AF65-F5344CB8AC3E}">
        <p14:creationId xmlns:p14="http://schemas.microsoft.com/office/powerpoint/2010/main" val="156123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C0B724-677E-DE51-F2B8-C92C8A8D6A61}"/>
              </a:ext>
            </a:extLst>
          </p:cNvPr>
          <p:cNvSpPr/>
          <p:nvPr/>
        </p:nvSpPr>
        <p:spPr>
          <a:xfrm>
            <a:off x="1278383" y="887767"/>
            <a:ext cx="8336134" cy="4873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7A7017-A657-3DAF-EB4B-11ADB1E107CA}"/>
              </a:ext>
            </a:extLst>
          </p:cNvPr>
          <p:cNvSpPr/>
          <p:nvPr/>
        </p:nvSpPr>
        <p:spPr>
          <a:xfrm>
            <a:off x="1438182" y="1988598"/>
            <a:ext cx="6152225" cy="36502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Type_feature</a:t>
            </a:r>
            <a:br>
              <a:rPr lang="en-US" altLang="zh-CN" dirty="0"/>
            </a:br>
            <a:r>
              <a:rPr lang="en-US" altLang="zh-CN" dirty="0"/>
              <a:t>n*15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为节点个数）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A5A953-3205-9C55-2A32-953299D59B53}"/>
              </a:ext>
            </a:extLst>
          </p:cNvPr>
          <p:cNvSpPr/>
          <p:nvPr/>
        </p:nvSpPr>
        <p:spPr>
          <a:xfrm>
            <a:off x="7590407" y="1020932"/>
            <a:ext cx="1908700" cy="96766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Info_feature</a:t>
            </a:r>
            <a:br>
              <a:rPr lang="en-US" altLang="zh-CN" dirty="0"/>
            </a:br>
            <a:r>
              <a:rPr lang="en-US" altLang="zh-CN" dirty="0"/>
              <a:t>2*2</a:t>
            </a:r>
            <a:r>
              <a:rPr lang="zh-CN" altLang="en-US" dirty="0"/>
              <a:t>（分别存储</a:t>
            </a:r>
            <a:r>
              <a:rPr lang="en-US" altLang="zh-CN" dirty="0"/>
              <a:t>cost</a:t>
            </a:r>
            <a:r>
              <a:rPr lang="zh-CN" altLang="en-US" dirty="0"/>
              <a:t>和</a:t>
            </a:r>
            <a:r>
              <a:rPr lang="en-US" altLang="zh-CN" dirty="0"/>
              <a:t>rows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3D7C1A-D9A2-66A3-BB77-C363C8D26A68}"/>
              </a:ext>
            </a:extLst>
          </p:cNvPr>
          <p:cNvSpPr txBox="1"/>
          <p:nvPr/>
        </p:nvSpPr>
        <p:spPr>
          <a:xfrm>
            <a:off x="5051394" y="578556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N+2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809994-8063-353C-C9AC-E42FDF868FA7}"/>
              </a:ext>
            </a:extLst>
          </p:cNvPr>
          <p:cNvSpPr txBox="1"/>
          <p:nvPr/>
        </p:nvSpPr>
        <p:spPr>
          <a:xfrm>
            <a:off x="770162" y="31400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51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Junming Chen</dc:creator>
  <cp:lastModifiedBy>Junming Chen</cp:lastModifiedBy>
  <cp:revision>1</cp:revision>
  <dcterms:created xsi:type="dcterms:W3CDTF">2023-11-24T14:52:17Z</dcterms:created>
  <dcterms:modified xsi:type="dcterms:W3CDTF">2023-11-24T14:52:30Z</dcterms:modified>
</cp:coreProperties>
</file>