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1" r:id="rId8"/>
    <p:sldId id="260" r:id="rId9"/>
    <p:sldId id="262" r:id="rId10"/>
    <p:sldId id="263" r:id="rId11"/>
    <p:sldId id="264" r:id="rId12"/>
    <p:sldId id="265" r:id="rId13"/>
    <p:sldId id="266" r:id="rId14"/>
    <p:sldId id="267" r:id="rId15"/>
    <p:sldId id="268" r:id="rId16"/>
    <p:sldId id="269" r:id="rId17"/>
    <p:sldId id="270" r:id="rId18"/>
    <p:sldId id="271" r:id="rId19"/>
    <p:sldId id="273" r:id="rId20"/>
    <p:sldId id="274" r:id="rId21"/>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949" autoAdjust="0"/>
    <p:restoredTop sz="94660"/>
  </p:normalViewPr>
  <p:slideViewPr>
    <p:cSldViewPr snapToGrid="0">
      <p:cViewPr>
        <p:scale>
          <a:sx n="75" d="100"/>
          <a:sy n="75" d="100"/>
        </p:scale>
        <p:origin x="1344" y="2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gs" Target="tags/tag25.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[introduction 3 min + framework  5 min + experiment 5 min]</a:t>
            </a:r>
            <a:endParaRPr lang="en-US" altLang="zh-CN"/>
          </a:p>
          <a:p>
            <a:r>
              <a:rPr lang="en-US" altLang="zh-CN"/>
              <a:t>[5 s]</a:t>
            </a:r>
            <a:endParaRPr lang="zh-CN" altLang="en-US"/>
          </a:p>
          <a:p>
            <a:r>
              <a:rPr lang="zh-CN" altLang="en-US"/>
              <a:t>Esteemed audience,</a:t>
            </a:r>
            <a:endParaRPr lang="zh-CN" altLang="en-US"/>
          </a:p>
          <a:p>
            <a:r>
              <a:rPr lang="zh-CN" altLang="en-US"/>
              <a:t>Thank you for being here today. It is my great honor to present to you </a:t>
            </a:r>
            <a:r>
              <a:rPr lang="en-US" altLang="zh-CN"/>
              <a:t>this </a:t>
            </a:r>
            <a:r>
              <a:rPr lang="zh-CN" altLang="en-US"/>
              <a:t>paper</a:t>
            </a:r>
            <a:r>
              <a:rPr lang="en-US" altLang="zh-CN"/>
              <a:t>.</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[30 s]</a:t>
            </a:r>
            <a:endParaRPr lang="en-US" altLang="zh-CN"/>
          </a:p>
          <a:p>
            <a:r>
              <a:rPr lang="zh-CN" altLang="en-US"/>
              <a:t>In terms of </a:t>
            </a:r>
            <a:r>
              <a:rPr lang="en-US" altLang="zh-CN"/>
              <a:t>p</a:t>
            </a:r>
            <a:r>
              <a:rPr lang="zh-CN" altLang="en-US"/>
              <a:t>recision, based on the provided </a:t>
            </a:r>
            <a:r>
              <a:rPr lang="en-US" altLang="zh-CN"/>
              <a:t>table</a:t>
            </a:r>
            <a:r>
              <a:rPr lang="zh-CN" altLang="en-US"/>
              <a:t>, we can draw the following conclusions:</a:t>
            </a:r>
            <a:endParaRPr lang="zh-CN" altLang="en-US"/>
          </a:p>
          <a:p>
            <a:endParaRPr lang="zh-CN" altLang="en-US"/>
          </a:p>
          <a:p>
            <a:r>
              <a:rPr lang="en-US" altLang="zh-CN"/>
              <a:t>1. The first result is the cardinality. From the table above, it can be seen that the average and maximum metrics of BICE on the four workloads are significantly higher than the optimal model (i.e., QueryFormer)</a:t>
            </a:r>
            <a:endParaRPr lang="en-US" altLang="zh-CN"/>
          </a:p>
          <a:p>
            <a:endParaRPr lang="en-US" altLang="zh-CN"/>
          </a:p>
          <a:p>
            <a:r>
              <a:rPr lang="en-US" altLang="zh-CN"/>
              <a:t>2. The second result is in terms of cost. From the table in the lower part, it can be seen that although BICE is slightly inferior to QueryFormer in Synthesis, it is much higher than QueryFormer in the other three workloads</a:t>
            </a:r>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sym typeface="+mn-ea"/>
              </a:rPr>
              <a:t>[40 </a:t>
            </a:r>
            <a:r>
              <a:rPr lang="en-US" altLang="zh-CN">
                <a:sym typeface="+mn-ea"/>
              </a:rPr>
              <a:t>s]</a:t>
            </a:r>
            <a:endParaRPr lang="zh-CN" altLang="en-US">
              <a:sym typeface="+mn-ea"/>
            </a:endParaRPr>
          </a:p>
          <a:p>
            <a:r>
              <a:rPr lang="zh-CN" altLang="en-US">
                <a:sym typeface="+mn-ea"/>
              </a:rPr>
              <a:t>In terms of </a:t>
            </a:r>
            <a:r>
              <a:rPr lang="en-US" altLang="zh-CN">
                <a:sym typeface="+mn-ea"/>
              </a:rPr>
              <a:t>time</a:t>
            </a:r>
            <a:r>
              <a:rPr lang="zh-CN" altLang="en-US">
                <a:sym typeface="+mn-ea"/>
              </a:rPr>
              <a:t>, based on the provided </a:t>
            </a:r>
            <a:r>
              <a:rPr lang="en-US" altLang="zh-CN">
                <a:sym typeface="+mn-ea"/>
              </a:rPr>
              <a:t>table and </a:t>
            </a:r>
            <a:r>
              <a:rPr lang="zh-CN" altLang="en-US">
                <a:sym typeface="+mn-ea"/>
              </a:rPr>
              <a:t>charts, we can draw the following conclusions:</a:t>
            </a:r>
            <a:endParaRPr lang="zh-CN" altLang="en-US"/>
          </a:p>
          <a:p>
            <a:endParaRPr lang="zh-CN" altLang="en-US"/>
          </a:p>
          <a:p>
            <a:r>
              <a:rPr lang="zh-CN" altLang="en-US"/>
              <a:t>The aggregated results, shown in Table II, indicate that BICE exhibits the most significant improvement and the shortest plan time, except for TrueCard.</a:t>
            </a:r>
            <a:endParaRPr lang="zh-CN" altLang="en-US"/>
          </a:p>
          <a:p>
            <a:endParaRPr lang="zh-CN" altLang="en-US"/>
          </a:p>
          <a:p>
            <a:r>
              <a:rPr lang="en-US" altLang="zh-CN"/>
              <a:t>In BICE, the encoding is made as simple and efficient as possible by the feature extractor, the compressor reduces the learning difficulty of the estimation model, and the bidirectional LSTMs can compute in parallel. Furthermore, only lightweight networks need to be updated when building the ensemble model. Thus the computational efficiency of BICE is better </a:t>
            </a:r>
            <a:r>
              <a:rPr lang="en-US" altLang="zh-CN"/>
              <a:t>than some models.</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[20 s]</a:t>
            </a:r>
            <a:endParaRPr lang="zh-CN" altLang="en-US"/>
          </a:p>
          <a:p>
            <a:r>
              <a:rPr lang="zh-CN" altLang="en-US"/>
              <a:t>The following is the specific content of ablation study, aiming to analyze and evaluate the contribution and importance of each component in the model, and observe changes in performance by gradually removing or modifying a part of the model. The charts here show the results of ablation studies on all workloads</a:t>
            </a:r>
            <a:r>
              <a:rPr lang="en-US" altLang="zh-CN"/>
              <a:t>.</a:t>
            </a:r>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[45 s]</a:t>
            </a:r>
            <a:endParaRPr lang="zh-CN" altLang="en-US"/>
          </a:p>
          <a:p>
            <a:r>
              <a:rPr lang="zh-CN" altLang="en-US"/>
              <a:t>Firstly, the content of ablation research on feature extractors. Including three contents</a:t>
            </a:r>
            <a:endParaRPr lang="zh-CN" altLang="en-US"/>
          </a:p>
          <a:p>
            <a:r>
              <a:rPr lang="zh-CN" altLang="en-US"/>
              <a:t>NoJoin: This feature extractor uses one hot encoding, which does not consider the relationships between columns.</a:t>
            </a:r>
            <a:endParaRPr lang="zh-CN" altLang="en-US"/>
          </a:p>
          <a:p>
            <a:r>
              <a:rPr lang="zh-CN" altLang="en-US"/>
              <a:t>NoPre: This feature extractor uses the filter encoding method in Tpool, </a:t>
            </a:r>
            <a:r>
              <a:rPr lang="en-US" altLang="zh-CN"/>
              <a:t>and </a:t>
            </a:r>
            <a:r>
              <a:rPr lang="zh-CN" altLang="en-US"/>
              <a:t>it has sparsity </a:t>
            </a:r>
            <a:r>
              <a:rPr lang="en-US" altLang="zh-CN"/>
              <a:t>problem</a:t>
            </a:r>
            <a:r>
              <a:rPr lang="zh-CN" altLang="en-US"/>
              <a:t>.</a:t>
            </a:r>
            <a:endParaRPr lang="zh-CN" altLang="en-US"/>
          </a:p>
          <a:p>
            <a:r>
              <a:rPr lang="zh-CN" altLang="en-US"/>
              <a:t>NoInfo: This feature extractor does not have an information encoder.</a:t>
            </a:r>
            <a:endParaRPr lang="zh-CN" altLang="en-US"/>
          </a:p>
          <a:p>
            <a:r>
              <a:rPr lang="zh-CN" altLang="en-US"/>
              <a:t>From the chart</a:t>
            </a:r>
            <a:r>
              <a:rPr lang="en-US" altLang="zh-CN"/>
              <a:t>s below</a:t>
            </a:r>
            <a:r>
              <a:rPr lang="zh-CN" altLang="en-US"/>
              <a:t>, it can be observed that the performance of the three indicators  is much worse</a:t>
            </a:r>
            <a:r>
              <a:rPr lang="en-US" altLang="zh-CN"/>
              <a:t> than that of of</a:t>
            </a:r>
            <a:r>
              <a:rPr lang="zh-CN" altLang="en-US"/>
              <a:t> BICE, indicating that the </a:t>
            </a:r>
            <a:r>
              <a:rPr lang="en-US" altLang="zh-CN"/>
              <a:t>join encoder, filter encoder and information encoder</a:t>
            </a:r>
            <a:r>
              <a:rPr lang="zh-CN" altLang="en-US"/>
              <a:t> used by BICE in the feature extractor, play an important role in prediction.</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[40 s]</a:t>
            </a:r>
            <a:endParaRPr lang="zh-CN" altLang="en-US"/>
          </a:p>
          <a:p>
            <a:r>
              <a:rPr lang="zh-CN" altLang="en-US">
                <a:sym typeface="+mn-ea"/>
              </a:rPr>
              <a:t>Next is the content about </a:t>
            </a:r>
            <a:r>
              <a:rPr lang="en-US" altLang="zh-CN">
                <a:sym typeface="+mn-ea"/>
              </a:rPr>
              <a:t>Compressor. </a:t>
            </a:r>
            <a:r>
              <a:rPr lang="zh-CN" altLang="en-US">
                <a:sym typeface="+mn-ea"/>
              </a:rPr>
              <a:t>There are two different configurations</a:t>
            </a:r>
            <a:r>
              <a:rPr lang="en-US" altLang="zh-CN">
                <a:sym typeface="+mn-ea"/>
              </a:rPr>
              <a:t>.</a:t>
            </a:r>
            <a:endParaRPr lang="en-US" altLang="zh-CN">
              <a:sym typeface="+mn-ea"/>
            </a:endParaRPr>
          </a:p>
          <a:p>
            <a:endParaRPr lang="zh-CN" altLang="en-US"/>
          </a:p>
          <a:p>
            <a:r>
              <a:rPr lang="zh-CN" altLang="en-US"/>
              <a:t>BICE-LSTM: This </a:t>
            </a:r>
            <a:r>
              <a:rPr lang="en-US" altLang="zh-CN"/>
              <a:t>configuration </a:t>
            </a:r>
            <a:r>
              <a:rPr lang="zh-CN" altLang="en-US"/>
              <a:t>uses a single-layer LSTM and does not use a compressor.</a:t>
            </a:r>
            <a:endParaRPr lang="zh-CN" altLang="en-US"/>
          </a:p>
          <a:p>
            <a:r>
              <a:rPr lang="zh-CN" altLang="en-US"/>
              <a:t>BICE-LSTM2: This </a:t>
            </a:r>
            <a:r>
              <a:rPr lang="en-US" altLang="zh-CN"/>
              <a:t>configuration</a:t>
            </a:r>
            <a:r>
              <a:rPr lang="zh-CN" altLang="en-US"/>
              <a:t> uses a two-layer unidirectional LSTM, but also does not use a compressor.</a:t>
            </a:r>
            <a:endParaRPr lang="zh-CN" altLang="en-US"/>
          </a:p>
          <a:p>
            <a:endParaRPr lang="zh-CN" altLang="en-US">
              <a:sym typeface="+mn-ea"/>
            </a:endParaRPr>
          </a:p>
          <a:p>
            <a:r>
              <a:rPr lang="zh-CN" altLang="en-US">
                <a:sym typeface="+mn-ea"/>
              </a:rPr>
              <a:t>From the chart</a:t>
            </a:r>
            <a:r>
              <a:rPr lang="en-US" altLang="zh-CN">
                <a:sym typeface="+mn-ea"/>
              </a:rPr>
              <a:t>s below</a:t>
            </a:r>
            <a:r>
              <a:rPr lang="zh-CN" altLang="en-US">
                <a:sym typeface="+mn-ea"/>
              </a:rPr>
              <a:t>, it can be observed that the performance of the </a:t>
            </a:r>
            <a:r>
              <a:rPr lang="en-US" altLang="zh-CN">
                <a:sym typeface="+mn-ea"/>
              </a:rPr>
              <a:t>two </a:t>
            </a:r>
            <a:r>
              <a:rPr lang="zh-CN" altLang="en-US">
                <a:sym typeface="+mn-ea"/>
              </a:rPr>
              <a:t>indicators  is much worse</a:t>
            </a:r>
            <a:r>
              <a:rPr lang="en-US" altLang="zh-CN">
                <a:sym typeface="+mn-ea"/>
              </a:rPr>
              <a:t> than that of of</a:t>
            </a:r>
            <a:r>
              <a:rPr lang="zh-CN" altLang="en-US">
                <a:sym typeface="+mn-ea"/>
              </a:rPr>
              <a:t> BICE, indicating that the </a:t>
            </a:r>
            <a:r>
              <a:rPr lang="en-US" altLang="zh-CN">
                <a:sym typeface="+mn-ea"/>
              </a:rPr>
              <a:t>Compressor based bidirectional</a:t>
            </a:r>
            <a:r>
              <a:rPr lang="zh-CN" altLang="en-US">
                <a:sym typeface="+mn-ea"/>
              </a:rPr>
              <a:t> by BICE in the </a:t>
            </a:r>
            <a:r>
              <a:rPr lang="en-US" altLang="zh-CN">
                <a:sym typeface="+mn-ea"/>
              </a:rPr>
              <a:t>Compressor</a:t>
            </a:r>
            <a:r>
              <a:rPr lang="zh-CN" altLang="en-US">
                <a:sym typeface="+mn-ea"/>
              </a:rPr>
              <a:t>, play an important role in prediction.</a:t>
            </a:r>
            <a:endParaRPr lang="zh-CN" altLang="en-US"/>
          </a:p>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[35 s]</a:t>
            </a:r>
            <a:endParaRPr lang="zh-CN" altLang="en-US"/>
          </a:p>
          <a:p>
            <a:r>
              <a:rPr lang="zh-CN" altLang="en-US"/>
              <a:t>Next is the content about batch training</a:t>
            </a:r>
            <a:r>
              <a:rPr lang="en-US" altLang="zh-CN"/>
              <a:t>. </a:t>
            </a:r>
            <a:r>
              <a:rPr lang="zh-CN" altLang="en-US"/>
              <a:t>There are two different configurations: BICE</a:t>
            </a:r>
            <a:r>
              <a:rPr lang="en-US" altLang="zh-CN"/>
              <a:t>-</a:t>
            </a:r>
            <a:r>
              <a:rPr lang="zh-CN" altLang="en-US"/>
              <a:t>SeqBatch and BICE.</a:t>
            </a:r>
            <a:endParaRPr lang="zh-CN" altLang="en-US"/>
          </a:p>
          <a:p>
            <a:endParaRPr lang="zh-CN" altLang="en-US"/>
          </a:p>
          <a:p>
            <a:r>
              <a:rPr lang="zh-CN" altLang="en-US"/>
              <a:t>In the BICE</a:t>
            </a:r>
            <a:r>
              <a:rPr lang="en-US" altLang="zh-CN"/>
              <a:t>-</a:t>
            </a:r>
            <a:r>
              <a:rPr lang="zh-CN" altLang="en-US"/>
              <a:t>SeqBatch method, we classify sequences based on their length and perform batch training on sequences of the same length</a:t>
            </a:r>
            <a:r>
              <a:rPr lang="en-US" altLang="zh-CN"/>
              <a:t>.</a:t>
            </a:r>
            <a:endParaRPr lang="zh-CN" altLang="en-US"/>
          </a:p>
          <a:p>
            <a:r>
              <a:rPr lang="zh-CN" altLang="en-US"/>
              <a:t>In the method used in the final model, we obtain a fixed length sequence by filling in unequal sequences</a:t>
            </a:r>
            <a:r>
              <a:rPr lang="en-US" altLang="zh-CN"/>
              <a:t>.</a:t>
            </a:r>
            <a:endParaRPr lang="en-US" altLang="zh-CN"/>
          </a:p>
          <a:p>
            <a:endParaRPr lang="en-US" altLang="zh-CN"/>
          </a:p>
          <a:p>
            <a:r>
              <a:rPr lang="zh-CN" altLang="en-US">
                <a:sym typeface="+mn-ea"/>
              </a:rPr>
              <a:t>From the chart</a:t>
            </a:r>
            <a:r>
              <a:rPr lang="en-US" altLang="zh-CN">
                <a:sym typeface="+mn-ea"/>
              </a:rPr>
              <a:t>s below</a:t>
            </a:r>
            <a:r>
              <a:rPr lang="zh-CN" altLang="en-US">
                <a:sym typeface="+mn-ea"/>
              </a:rPr>
              <a:t>, it can be observed that the performance of the </a:t>
            </a:r>
            <a:r>
              <a:rPr lang="en-US" altLang="zh-CN">
                <a:sym typeface="+mn-ea"/>
              </a:rPr>
              <a:t>SeqBatch method</a:t>
            </a:r>
            <a:r>
              <a:rPr lang="zh-CN" altLang="en-US">
                <a:sym typeface="+mn-ea"/>
              </a:rPr>
              <a:t>  is worse</a:t>
            </a:r>
            <a:r>
              <a:rPr lang="en-US" altLang="zh-CN">
                <a:sym typeface="+mn-ea"/>
              </a:rPr>
              <a:t> than that of</a:t>
            </a:r>
            <a:r>
              <a:rPr lang="zh-CN" altLang="en-US">
                <a:sym typeface="+mn-ea"/>
              </a:rPr>
              <a:t> BICE, indicating that the </a:t>
            </a:r>
            <a:r>
              <a:rPr lang="en-US" altLang="zh-CN">
                <a:sym typeface="+mn-ea"/>
              </a:rPr>
              <a:t>pdding-based batch training method is better in estimation.</a:t>
            </a:r>
            <a:endParaRPr lang="en-US" altLang="zh-CN">
              <a:sym typeface="+mn-ea"/>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sym typeface="+mn-ea"/>
              </a:rPr>
              <a:t>[20 s]</a:t>
            </a:r>
            <a:endParaRPr lang="zh-CN" altLang="en-US"/>
          </a:p>
          <a:p>
            <a:r>
              <a:rPr lang="zh-CN" altLang="en-US">
                <a:sym typeface="+mn-ea"/>
              </a:rPr>
              <a:t>Next is the specific content about Ensemble Model,</a:t>
            </a:r>
            <a:endParaRPr lang="zh-CN" altLang="en-US"/>
          </a:p>
          <a:p>
            <a:endParaRPr lang="zh-CN" altLang="en-US"/>
          </a:p>
          <a:p>
            <a:r>
              <a:rPr lang="zh-CN" altLang="en-US">
                <a:sym typeface="+mn-ea"/>
              </a:rPr>
              <a:t>For the BICE NoAl term, the data was not sampled through active learning and no integrated model was constructed. From the chart, it can be observed that BICE NoAl is significantly worse than </a:t>
            </a:r>
            <a:r>
              <a:rPr lang="en-US" altLang="zh-CN">
                <a:sym typeface="+mn-ea"/>
              </a:rPr>
              <a:t>BICE</a:t>
            </a:r>
            <a:r>
              <a:rPr lang="zh-CN" altLang="en-US">
                <a:sym typeface="+mn-ea"/>
              </a:rPr>
              <a:t>.</a:t>
            </a:r>
            <a:r>
              <a:rPr lang="en-US" altLang="zh-CN">
                <a:sym typeface="+mn-ea"/>
              </a:rPr>
              <a:t> </a:t>
            </a:r>
            <a:r>
              <a:rPr lang="zh-CN" altLang="en-US">
                <a:sym typeface="+mn-ea"/>
              </a:rPr>
              <a:t>This indicates that integrated models are crucial in prediction</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[40 s]</a:t>
            </a:r>
            <a:endParaRPr lang="zh-CN" altLang="en-US"/>
          </a:p>
          <a:p>
            <a:r>
              <a:rPr lang="zh-CN" altLang="en-US"/>
              <a:t>Next is the specific content about Analysis of Data Sampling</a:t>
            </a:r>
            <a:r>
              <a:rPr lang="en-US" altLang="zh-CN"/>
              <a:t>.</a:t>
            </a:r>
            <a:endParaRPr lang="zh-CN" altLang="en-US"/>
          </a:p>
          <a:p>
            <a:r>
              <a:rPr lang="zh-CN" altLang="en-US"/>
              <a:t>Optimal k value: Based on the provided information, the optimal k value for achieving the best performance lies between 20% and 40%. This means that retaining approximately the top 20% to 40% of the data during sampling yields the best results.</a:t>
            </a:r>
            <a:endParaRPr lang="zh-CN" altLang="en-US"/>
          </a:p>
          <a:p>
            <a:endParaRPr lang="zh-CN" altLang="en-US"/>
          </a:p>
          <a:p>
            <a:r>
              <a:rPr lang="zh-CN" altLang="en-US"/>
              <a:t>Different data sampling strategies: Different data sampling strategies were attempted in the study. Table III presents the impact of using various strategies on estimation results. For BICE</a:t>
            </a:r>
            <a:r>
              <a:rPr lang="en-US" altLang="zh-CN"/>
              <a:t>_</a:t>
            </a:r>
            <a:r>
              <a:rPr lang="zh-CN" altLang="en-US"/>
              <a:t>strategy12 using strategies 1 and 2</a:t>
            </a:r>
            <a:r>
              <a:rPr lang="en-US" altLang="zh-CN"/>
              <a:t>, </a:t>
            </a:r>
            <a:r>
              <a:rPr lang="zh-CN" altLang="en-US"/>
              <a:t>and for BICE</a:t>
            </a:r>
            <a:r>
              <a:rPr lang="en-US" altLang="zh-CN"/>
              <a:t>_</a:t>
            </a:r>
            <a:r>
              <a:rPr lang="zh-CN" altLang="en-US"/>
              <a:t>strategy13 using strategies </a:t>
            </a:r>
            <a:r>
              <a:rPr lang="en-US" altLang="zh-CN"/>
              <a:t>1</a:t>
            </a:r>
            <a:r>
              <a:rPr lang="zh-CN" altLang="en-US"/>
              <a:t> and 3. The results indicate that</a:t>
            </a:r>
            <a:r>
              <a:rPr lang="en-US" altLang="zh-CN"/>
              <a:t> the sampling strategy designed in this paper positively impacts estimation accuracy.</a:t>
            </a: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This study proposes an ensemble learning framework based on bidirectional compressors for cardinality and cost estimation tasks. The following are the key points of this study:</a:t>
            </a:r>
            <a:endParaRPr lang="zh-CN" altLang="en-US"/>
          </a:p>
          <a:p>
            <a:pPr marL="0" lvl="1"/>
            <a:r>
              <a:rPr lang="zh-CN" altLang="en-US"/>
              <a:t>Feature Encoder: </a:t>
            </a:r>
            <a:r>
              <a:rPr lang="en-US" altLang="zh-CN" dirty="0">
                <a:sym typeface="+mn-ea"/>
              </a:rPr>
              <a:t>Encoding query plan trees using a feature encoder.</a:t>
            </a:r>
            <a:endParaRPr lang="en-US" altLang="zh-CN" dirty="0">
              <a:sym typeface="+mn-ea"/>
            </a:endParaRPr>
          </a:p>
          <a:p>
            <a:pPr marL="0" lvl="1"/>
            <a:r>
              <a:rPr lang="en-US" altLang="zh-CN" dirty="0">
                <a:sym typeface="+mn-ea"/>
              </a:rPr>
              <a:t>Compressor: Obtaining compressed embeddings using a bidirectional LSTM based compressor.</a:t>
            </a:r>
            <a:endParaRPr lang="en-US" altLang="zh-CN" dirty="0"/>
          </a:p>
          <a:p>
            <a:pPr marL="0" lvl="1"/>
            <a:r>
              <a:rPr lang="zh-CN" altLang="en-US"/>
              <a:t>Ensemble model: </a:t>
            </a:r>
            <a:r>
              <a:rPr lang="en-US" altLang="zh-CN" dirty="0">
                <a:sym typeface="+mn-ea"/>
              </a:rPr>
              <a:t>Ensemble model incorporating Bayesian neural networks, active learning, and transfer learning.</a:t>
            </a:r>
            <a:endParaRPr lang="en-US" altLang="zh-CN" dirty="0"/>
          </a:p>
          <a:p>
            <a:pPr marL="0" lvl="1"/>
            <a:r>
              <a:rPr lang="zh-CN" altLang="en-US"/>
              <a:t>Empirical research: this study </a:t>
            </a:r>
            <a:r>
              <a:rPr lang="en-US" altLang="zh-CN" dirty="0">
                <a:sym typeface="+mn-ea"/>
              </a:rPr>
              <a:t>showcasing enhanced accuracy and computational efficiency compared to the state of the art.</a:t>
            </a:r>
            <a:endParaRPr lang="en-US" altLang="zh-CN" dirty="0"/>
          </a:p>
          <a:p>
            <a:r>
              <a:rPr lang="zh-CN" altLang="en-US"/>
              <a:t>This indicates that the framework has better performance in cardinality and cost estimation tasks.</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[1 min 30 </a:t>
            </a:r>
            <a:r>
              <a:rPr lang="en-US" altLang="zh-CN"/>
              <a:t>s]</a:t>
            </a:r>
            <a:endParaRPr lang="zh-CN" altLang="en-US"/>
          </a:p>
          <a:p>
            <a:r>
              <a:rPr lang="zh-CN" altLang="en-US"/>
              <a:t>Traditional approaches to cardinality and cost estimation rely on histograms, assuming specific data distributions and independent attributes. However, real-world datasets often deviate from these assumptions.</a:t>
            </a:r>
            <a:endParaRPr lang="zh-CN" altLang="en-US"/>
          </a:p>
          <a:p>
            <a:endParaRPr lang="zh-CN" altLang="en-US"/>
          </a:p>
          <a:p>
            <a:r>
              <a:rPr lang="zh-CN" altLang="en-US"/>
              <a:t>Recent years have witnessed the development of learning models as advanced cardinality and cost estimation</a:t>
            </a:r>
            <a:r>
              <a:rPr lang="en-US" altLang="zh-CN"/>
              <a:t> </a:t>
            </a:r>
            <a:r>
              <a:rPr lang="zh-CN" altLang="en-US"/>
              <a:t>tools.</a:t>
            </a:r>
            <a:r>
              <a:rPr lang="en-US" altLang="zh-CN"/>
              <a:t> Learning models can be divided into data-driven methods and query-driven methods. The former is usually more precise, such as Naru, NeuroCard, QuickSel. The latter typically has faster computational efficiency, less storage space, and can seamlessly integrate with query optimizer.  In this work, we will focus on query-driven models.</a:t>
            </a:r>
            <a:endParaRPr lang="en-US" altLang="zh-CN"/>
          </a:p>
          <a:p>
            <a:endParaRPr lang="en-US" altLang="zh-CN"/>
          </a:p>
          <a:p>
            <a:r>
              <a:rPr lang="en-US" altLang="zh-CN"/>
              <a:t>Query-driven models can be further classified into two categories: query-statement-based models and query-plan-tree-based models. The former rely on the query statement as input, while the latter utilize the query plan tree generated by a DBMS optimizer.</a:t>
            </a:r>
            <a:endParaRPr lang="en-US" altLang="zh-CN"/>
          </a:p>
          <a:p>
            <a:endParaRPr lang="en-US" altLang="zh-CN"/>
          </a:p>
          <a:p>
            <a:r>
              <a:rPr lang="en-US" altLang="zh-CN"/>
              <a:t>Although plans generated by DBMS are usually suboptimal, we can use the information embedded in them for cardinality estimation. Therefore, the learning models based on the query plan tree can utilize more helpful information and generate a more accurate cardinality estimation with little extra computational cost.</a:t>
            </a:r>
            <a:endParaRPr lang="en-US" altLang="zh-CN"/>
          </a:p>
          <a:p>
            <a:br>
              <a:rPr lang="en-US" altLang="zh-CN"/>
            </a:br>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[45 s]</a:t>
            </a:r>
            <a:endParaRPr lang="zh-CN" altLang="en-US"/>
          </a:p>
          <a:p>
            <a:r>
              <a:rPr lang="zh-CN" altLang="en-US"/>
              <a:t>Although query-based learning</a:t>
            </a:r>
            <a:r>
              <a:rPr lang="en-US" altLang="zh-CN"/>
              <a:t> </a:t>
            </a:r>
            <a:r>
              <a:rPr lang="zh-CN" altLang="en-US"/>
              <a:t>models have many advantages, some limitations prevent them</a:t>
            </a:r>
            <a:r>
              <a:rPr lang="en-US" altLang="zh-CN"/>
              <a:t> </a:t>
            </a:r>
            <a:r>
              <a:rPr lang="zh-CN" altLang="en-US"/>
              <a:t>from becoming silver bullets for query optimization</a:t>
            </a:r>
            <a:r>
              <a:rPr lang="en-US" altLang="zh-CN"/>
              <a:t>.</a:t>
            </a:r>
            <a:endParaRPr lang="en-US" altLang="zh-CN"/>
          </a:p>
          <a:p>
            <a:endParaRPr lang="en-US" altLang="zh-CN"/>
          </a:p>
          <a:p>
            <a:r>
              <a:rPr lang="en-US" altLang="zh-CN"/>
              <a:t>Firstly, existing query-plan-tree-based models often suffer from a paucity of extracted information, as models like MSCN and TPool rely on one-hot encoding and cannot leverage the rich information contained in the query plan tree. </a:t>
            </a:r>
            <a:endParaRPr lang="en-US" altLang="zh-CN"/>
          </a:p>
          <a:p>
            <a:endParaRPr lang="en-US" altLang="zh-CN"/>
          </a:p>
          <a:p>
            <a:r>
              <a:rPr lang="en-US" altLang="zh-CN"/>
              <a:t>Secondly, these models can be computationally expensive during both training and inference stages, which hinders them from applying to more realworld scenarios</a:t>
            </a:r>
            <a:endParaRPr lang="en-US" altLang="zh-CN"/>
          </a:p>
          <a:p>
            <a:endParaRPr lang="en-US" altLang="zh-CN"/>
          </a:p>
          <a:p>
            <a:r>
              <a:rPr lang="en-US" altLang="zh-CN"/>
              <a:t>Lastly, a single model may not be able to fit all kinds of queries, resulting in poor data adaptability.</a:t>
            </a:r>
            <a:endParaRPr lang="en-US" altLang="zh-CN"/>
          </a:p>
          <a:p>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dirty="0">
                <a:sym typeface="+mn-ea"/>
              </a:rPr>
              <a:t>[40s]</a:t>
            </a:r>
            <a:endParaRPr lang="en-US" altLang="zh-CN" dirty="0">
              <a:sym typeface="+mn-ea"/>
            </a:endParaRPr>
          </a:p>
          <a:p>
            <a:r>
              <a:rPr lang="en-US" altLang="zh-CN" dirty="0">
                <a:sym typeface="+mn-ea"/>
              </a:rPr>
              <a:t>In this paper, we propose a cardinality and cost estimation framework based on Bidirectional Compressor-based Ensemble Learning (BICE).</a:t>
            </a:r>
            <a:endParaRPr lang="en-US" altLang="zh-CN" dirty="0">
              <a:sym typeface="+mn-ea"/>
            </a:endParaRPr>
          </a:p>
          <a:p>
            <a:endParaRPr lang="zh-CN" altLang="en-US"/>
          </a:p>
          <a:p>
            <a:r>
              <a:rPr lang="zh-CN" altLang="en-US"/>
              <a:t>To address </a:t>
            </a:r>
            <a:r>
              <a:rPr lang="en-US" altLang="zh-CN"/>
              <a:t>limitation </a:t>
            </a:r>
            <a:r>
              <a:rPr lang="zh-CN" altLang="en-US"/>
              <a:t>one and two, we introduced four sub encoders that </a:t>
            </a:r>
            <a:r>
              <a:rPr lang="en-US" altLang="zh-CN"/>
              <a:t>e</a:t>
            </a:r>
            <a:r>
              <a:rPr lang="en-US" altLang="zh-CN" dirty="0">
                <a:sym typeface="+mn-ea"/>
              </a:rPr>
              <a:t>fficiently </a:t>
            </a:r>
            <a:r>
              <a:rPr lang="zh-CN" altLang="en-US"/>
              <a:t>encode various information in the query plan tree, and used a compressor to reduce the learning difficulty of the estimation model. </a:t>
            </a:r>
            <a:endParaRPr lang="zh-CN" altLang="en-US"/>
          </a:p>
          <a:p>
            <a:endParaRPr lang="zh-CN" altLang="en-US"/>
          </a:p>
          <a:p>
            <a:r>
              <a:rPr lang="zh-CN" altLang="en-US"/>
              <a:t>To address limitation three, we introduced ensemble models and transfer learning to enhance the model's data adaptability and efficiently obtain cost estimation models.</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sym typeface="+mn-ea"/>
              </a:rPr>
              <a:t>[1 min]</a:t>
            </a:r>
            <a:endParaRPr lang="en-US" altLang="zh-CN">
              <a:sym typeface="+mn-ea"/>
            </a:endParaRPr>
          </a:p>
          <a:p>
            <a:r>
              <a:rPr lang="zh-CN" altLang="en-US">
                <a:sym typeface="+mn-ea"/>
              </a:rPr>
              <a:t>Now let's take a detailed look at the framework of this model.</a:t>
            </a:r>
            <a:endParaRPr lang="zh-CN" altLang="en-US"/>
          </a:p>
          <a:p>
            <a:r>
              <a:rPr lang="zh-CN" altLang="en-US"/>
              <a:t>This image shows the architecture of the entire model</a:t>
            </a:r>
            <a:r>
              <a:rPr lang="en-US" altLang="zh-CN"/>
              <a:t>.</a:t>
            </a:r>
            <a:endParaRPr lang="en-US" altLang="zh-CN"/>
          </a:p>
          <a:p>
            <a:endParaRPr lang="en-US" altLang="zh-CN"/>
          </a:p>
          <a:p>
            <a:r>
              <a:rPr lang="zh-CN" altLang="en-US">
                <a:sym typeface="+mn-ea"/>
              </a:rPr>
              <a:t>Firstly, the data preparation </a:t>
            </a:r>
            <a:r>
              <a:rPr lang="en-US" altLang="zh-CN">
                <a:sym typeface="+mn-ea"/>
              </a:rPr>
              <a:t>component</a:t>
            </a:r>
            <a:r>
              <a:rPr lang="zh-CN" altLang="en-US">
                <a:sym typeface="+mn-ea"/>
              </a:rPr>
              <a:t>. Through a database management system (DBMS), we obtain the query statements based on the dataset and the corresponding query plan trees</a:t>
            </a:r>
            <a:r>
              <a:rPr lang="en-US" altLang="zh-CN">
                <a:sym typeface="+mn-ea"/>
              </a:rPr>
              <a:t>.</a:t>
            </a:r>
            <a:endParaRPr lang="en-US" altLang="zh-CN">
              <a:sym typeface="+mn-ea"/>
            </a:endParaRPr>
          </a:p>
          <a:p>
            <a:endParaRPr lang="en-US" altLang="zh-CN">
              <a:sym typeface="+mn-ea"/>
            </a:endParaRPr>
          </a:p>
          <a:p>
            <a:r>
              <a:rPr lang="zh-CN" altLang="en-US">
                <a:sym typeface="+mn-ea"/>
              </a:rPr>
              <a:t>Next is the Feature Extractor. The feature encoder consists of four sub encoders, which encode the node sequence obtained by traversing the query plan tree into a node embedding sequence.</a:t>
            </a:r>
            <a:endParaRPr lang="zh-CN" altLang="en-US">
              <a:sym typeface="+mn-ea"/>
            </a:endParaRPr>
          </a:p>
          <a:p>
            <a:endParaRPr lang="zh-CN" altLang="en-US"/>
          </a:p>
          <a:p>
            <a:pPr marL="0" lvl="1"/>
            <a:r>
              <a:rPr lang="zh-CN" altLang="en-US">
                <a:sym typeface="+mn-ea"/>
              </a:rPr>
              <a:t>Next is the compressor. We use Long Short Term Memory Networks (LSTM) to compress embedded sequences </a:t>
            </a:r>
            <a:r>
              <a:rPr lang="en-US" altLang="zh-CN" dirty="0">
                <a:sym typeface="+mn-ea"/>
              </a:rPr>
              <a:t>to handle tree structures of query plan tree.</a:t>
            </a:r>
            <a:endParaRPr lang="en-US" altLang="zh-CN" dirty="0"/>
          </a:p>
          <a:p>
            <a:endParaRPr lang="zh-CN" altLang="en-US"/>
          </a:p>
          <a:p>
            <a:r>
              <a:rPr lang="en-US" altLang="zh-CN">
                <a:sym typeface="+mn-ea"/>
              </a:rPr>
              <a:t>Finally, there </a:t>
            </a:r>
            <a:r>
              <a:rPr lang="zh-CN" altLang="en-US">
                <a:sym typeface="+mn-ea"/>
              </a:rPr>
              <a:t>is the training phase. During the training process, </a:t>
            </a:r>
            <a:r>
              <a:rPr lang="en-US" altLang="zh-CN">
                <a:sym typeface="+mn-ea"/>
              </a:rPr>
              <a:t>we</a:t>
            </a:r>
            <a:r>
              <a:rPr lang="zh-CN" altLang="en-US">
                <a:sym typeface="+mn-ea"/>
              </a:rPr>
              <a:t> employed Bayesian neural networks, active learning, and transfer learning methods.</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t>[1 min 30 s]</a:t>
            </a:r>
            <a:endParaRPr lang="en-US"/>
          </a:p>
          <a:p>
            <a:r>
              <a:t>Let's skip the data preparation and first see the feature encoder</a:t>
            </a:r>
            <a:r>
              <a:rPr lang="en-US"/>
              <a:t>, </a:t>
            </a:r>
            <a:r>
              <a:rPr lang="en-US" altLang="zh-CN">
                <a:sym typeface="+mn-ea"/>
              </a:rPr>
              <a:t>which aims to encode the query plan tree. It consists of four sub-encoders that capture rich information from the query plan tree to facilitate the learning process.</a:t>
            </a:r>
            <a:endParaRPr lang="en-US" altLang="zh-CN"/>
          </a:p>
          <a:p>
            <a:endParaRPr lang="en-US" altLang="zh-CN"/>
          </a:p>
          <a:p>
            <a:r>
              <a:rPr lang="en-US" altLang="zh-CN"/>
              <a:t>The first sub-encoder is the Join Encoder. </a:t>
            </a:r>
            <a:r>
              <a:rPr lang="en-US" altLang="zh-CN"/>
              <a:t>It processes the join operations in the query into an undirected graph, and then uses the node2vec algorithm to encode the columns. By representing the join operation as a graph structure and embedding the columns, we can capture the relevant information in the join operation. </a:t>
            </a:r>
            <a:endParaRPr lang="en-US" altLang="zh-CN"/>
          </a:p>
          <a:p>
            <a:endParaRPr lang="zh-CN" altLang="en-US"/>
          </a:p>
          <a:p>
            <a:r>
              <a:rPr lang="zh-CN" altLang="en-US"/>
              <a:t>The second sub-encoder is the Type Encoder. </a:t>
            </a:r>
            <a:r>
              <a:rPr lang="en-US" altLang="zh-CN"/>
              <a:t>It</a:t>
            </a:r>
            <a:r>
              <a:rPr lang="zh-CN" altLang="en-US"/>
              <a:t> encodes different node types using one</a:t>
            </a:r>
            <a:r>
              <a:rPr lang="en-US" altLang="zh-CN"/>
              <a:t>-</a:t>
            </a:r>
            <a:r>
              <a:rPr lang="zh-CN" altLang="en-US"/>
              <a:t>hot encoding. Each node type is represented as a vector, where only one element is 1 and the rest are 0. This encoding method can help the model distinguish different node types.</a:t>
            </a:r>
            <a:endParaRPr lang="zh-CN" altLang="en-US"/>
          </a:p>
          <a:p>
            <a:endParaRPr lang="zh-CN" altLang="en-US"/>
          </a:p>
          <a:p>
            <a:r>
              <a:rPr lang="zh-CN" altLang="en-US"/>
              <a:t>The third one is the Filter Encoder.</a:t>
            </a:r>
            <a:r>
              <a:rPr lang="en-US" altLang="zh-CN"/>
              <a:t> It</a:t>
            </a:r>
            <a:r>
              <a:rPr lang="zh-CN" altLang="en-US"/>
              <a:t> is based on range representation and parallel networks, which can effectively represent the information in the filter and reduce the learning difficulty of the model.</a:t>
            </a:r>
            <a:br>
              <a:rPr lang="zh-CN" altLang="en-US"/>
            </a:br>
            <a:endParaRPr lang="zh-CN" altLang="en-US"/>
          </a:p>
          <a:p>
            <a:r>
              <a:rPr lang="zh-CN" altLang="en-US"/>
              <a:t>Finally, </a:t>
            </a:r>
            <a:r>
              <a:rPr lang="en-US" altLang="zh-CN">
                <a:sym typeface="+mn-ea"/>
              </a:rPr>
              <a:t>the Information Encoder leverages</a:t>
            </a:r>
            <a:r>
              <a:rPr lang="zh-CN" altLang="en-US"/>
              <a:t> the estimated cardinality and cost generated by the optimizer of a DBMS. These estimated values can provide important information about the query plan</a:t>
            </a:r>
            <a:r>
              <a:rPr lang="en-US" altLang="zh-CN"/>
              <a:t>.</a:t>
            </a:r>
            <a:endParaRPr lang="en-US" altLang="zh-CN"/>
          </a:p>
          <a:p>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dirty="0">
                <a:sym typeface="+mn-ea"/>
              </a:rPr>
              <a:t>[30 s]</a:t>
            </a:r>
            <a:endParaRPr lang="en-US" altLang="zh-CN" dirty="0">
              <a:sym typeface="+mn-ea"/>
            </a:endParaRPr>
          </a:p>
          <a:p>
            <a:r>
              <a:rPr lang="en-US" altLang="zh-CN" dirty="0">
                <a:sym typeface="+mn-ea"/>
              </a:rPr>
              <a:t>The goal of the compressor is to capture rich information and temporal relationships in the node sequence. To achieve this goal, a two-layer bidirectional LSTM model was adopted in the paper.</a:t>
            </a:r>
            <a:endParaRPr lang="en-US" altLang="zh-CN" dirty="0">
              <a:sym typeface="+mn-ea"/>
            </a:endParaRPr>
          </a:p>
          <a:p>
            <a:endParaRPr lang="en-US" altLang="zh-CN" dirty="0">
              <a:sym typeface="+mn-ea"/>
            </a:endParaRPr>
          </a:p>
          <a:p>
            <a:r>
              <a:rPr lang="en-US" altLang="zh-CN" dirty="0">
                <a:sym typeface="+mn-ea"/>
              </a:rPr>
              <a:t>Through such a compressor model, we can further compress the node embedding sequence obtained during the feature extractor, in order to better handle the characteristics of tree structured data.</a:t>
            </a:r>
            <a:endParaRPr lang="en-US" altLang="zh-CN" dirty="0">
              <a:sym typeface="+mn-e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[1 min 30 s]</a:t>
            </a:r>
            <a:endParaRPr lang="zh-CN" altLang="en-US"/>
          </a:p>
          <a:p>
            <a:r>
              <a:rPr lang="zh-CN" altLang="en-US"/>
              <a:t>Next is the content of Ensemble Learning, including Bayesian neural networks, active learning, and transfer learning.</a:t>
            </a:r>
            <a:endParaRPr lang="zh-CN" altLang="en-US"/>
          </a:p>
          <a:p>
            <a:endParaRPr lang="zh-CN" altLang="en-US"/>
          </a:p>
          <a:p>
            <a:r>
              <a:rPr lang="zh-CN" altLang="en-US"/>
              <a:t>Firstly, Bayesian neural networks. BNN is a probabilistic model that can handle the randomness and uncertainty of data. It represents the weights and parameters of the neural network by introducing probability distributions, and uses Bayesian inference for model training and inference. This method can better model the uncertainty of data, improve the accuracy and robustness of estimation.</a:t>
            </a:r>
            <a:endParaRPr lang="zh-CN" altLang="en-US"/>
          </a:p>
          <a:p>
            <a:endParaRPr lang="zh-CN" altLang="en-US"/>
          </a:p>
          <a:p>
            <a:r>
              <a:rPr lang="zh-CN" altLang="en-US"/>
              <a:t>Next is active learning. Active learning is a method of actively selecting meaningful data samples for annotation. In the task of cardinality and cost estimation, data annotation is often expensive and time-consuming. Through active learning, we can select the samples that are most helpful for model training and inference for annotation, thereby improving the model's generalization ability and effectiveness. Active learning can select samples based on</a:t>
            </a:r>
            <a:r>
              <a:rPr lang="en-US" altLang="zh-CN"/>
              <a:t> d</a:t>
            </a:r>
            <a:r>
              <a:rPr lang="zh-CN" altLang="en-US"/>
              <a:t>ifferent strategies</a:t>
            </a:r>
            <a:r>
              <a:rPr lang="en-US" altLang="zh-CN"/>
              <a:t>.</a:t>
            </a:r>
            <a:endParaRPr lang="en-US" altLang="zh-CN"/>
          </a:p>
          <a:p>
            <a:endParaRPr lang="zh-CN" altLang="en-US"/>
          </a:p>
          <a:p>
            <a:r>
              <a:rPr lang="zh-CN" altLang="en-US"/>
              <a:t>Transfer learning utilizes existing models' knowledge to quickly train and adapt to target tasks. In cardinality and cost estimation, a prediction model can be initially trained for cardinality estimation, and then the learned knowledge can be transferred to the cost prediction model. This approach reduces the data requirements for the target task, speeds up model convergence, and enhances estimation accuracy.</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[40 s]</a:t>
            </a:r>
            <a:endParaRPr lang="zh-CN" altLang="en-US"/>
          </a:p>
          <a:p>
            <a:r>
              <a:rPr lang="zh-CN" altLang="en-US"/>
              <a:t>Next is the specific content of the experiment, including the dataset used, evaluation methods, and metrics.</a:t>
            </a:r>
            <a:endParaRPr lang="zh-CN" altLang="en-US"/>
          </a:p>
          <a:p>
            <a:endParaRPr lang="zh-CN" altLang="en-US"/>
          </a:p>
          <a:p>
            <a:r>
              <a:rPr lang="zh-CN" altLang="en-US"/>
              <a:t>Firstly, in the experiment, we used multiple datasets for evaluation, including:</a:t>
            </a:r>
            <a:r>
              <a:rPr lang="en-US" altLang="zh-CN"/>
              <a:t> </a:t>
            </a:r>
            <a:endParaRPr lang="zh-CN" altLang="en-US"/>
          </a:p>
          <a:p>
            <a:r>
              <a:rPr lang="zh-CN" altLang="en-US"/>
              <a:t>The JOB light</a:t>
            </a:r>
            <a:r>
              <a:rPr lang="en-US" altLang="zh-CN"/>
              <a:t>, S</a:t>
            </a:r>
            <a:r>
              <a:rPr lang="zh-CN" altLang="en-US"/>
              <a:t>cale</a:t>
            </a:r>
            <a:r>
              <a:rPr lang="en-US" altLang="zh-CN"/>
              <a:t>, </a:t>
            </a:r>
            <a:r>
              <a:rPr lang="zh-CN" altLang="en-US"/>
              <a:t>Synthesis</a:t>
            </a:r>
            <a:r>
              <a:rPr lang="en-US" altLang="zh-CN"/>
              <a:t>, </a:t>
            </a:r>
            <a:r>
              <a:rPr lang="zh-CN" altLang="en-US"/>
              <a:t>TPC-H</a:t>
            </a:r>
            <a:r>
              <a:rPr lang="en-US" altLang="zh-CN"/>
              <a:t>,  which had different numbers of queries and joins</a:t>
            </a:r>
            <a:endParaRPr lang="en-US" altLang="zh-CN"/>
          </a:p>
          <a:p>
            <a:endParaRPr lang="en-US" altLang="zh-CN"/>
          </a:p>
          <a:p>
            <a:r>
              <a:rPr lang="zh-CN" altLang="en-US"/>
              <a:t>Next is Evaluation Methods. To evaluate the performance of base and cost estimation, we used various other methods as references, including:</a:t>
            </a:r>
            <a:endParaRPr lang="zh-CN" altLang="en-US"/>
          </a:p>
          <a:p>
            <a:r>
              <a:rPr lang="zh-CN" altLang="en-US"/>
              <a:t>PostgreSQL</a:t>
            </a:r>
            <a:r>
              <a:rPr lang="en-US" altLang="zh-CN"/>
              <a:t>, MSCN, </a:t>
            </a:r>
            <a:r>
              <a:rPr lang="zh-CN" altLang="en-US"/>
              <a:t>QPPNet</a:t>
            </a:r>
            <a:r>
              <a:rPr lang="en-US"/>
              <a:t>, </a:t>
            </a:r>
            <a:r>
              <a:rPr lang="zh-CN" altLang="en-US"/>
              <a:t>TPool</a:t>
            </a:r>
            <a:r>
              <a:rPr lang="en-US" altLang="zh-CN"/>
              <a:t>, </a:t>
            </a:r>
            <a:r>
              <a:rPr lang="zh-CN" altLang="en-US"/>
              <a:t>QueryFormer，</a:t>
            </a:r>
            <a:r>
              <a:rPr lang="en-US" altLang="zh-CN"/>
              <a:t>which have different characteristics.</a:t>
            </a:r>
            <a:endParaRPr lang="en-US" altLang="zh-CN"/>
          </a:p>
          <a:p>
            <a:endParaRPr lang="zh-CN" altLang="en-US"/>
          </a:p>
          <a:p>
            <a:r>
              <a:rPr lang="en-US" altLang="zh-CN"/>
              <a:t>Finally, We use q-error to evaluate the accuracy of cardinality and cost estimation. We also evaluate the efficiency of the models, including the training and testing time.</a:t>
            </a:r>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23E403CA-BE73-409D-8812-998CDD9C193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71B18A-8C57-4341-A181-3E47EE8E2B5F}"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3E403CA-BE73-409D-8812-998CDD9C193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71B18A-8C57-4341-A181-3E47EE8E2B5F}"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3E403CA-BE73-409D-8812-998CDD9C193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71B18A-8C57-4341-A181-3E47EE8E2B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3E403CA-BE73-409D-8812-998CDD9C193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71B18A-8C57-4341-A181-3E47EE8E2B5F}"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23E403CA-BE73-409D-8812-998CDD9C193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71B18A-8C57-4341-A181-3E47EE8E2B5F}"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23E403CA-BE73-409D-8812-998CDD9C193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71B18A-8C57-4341-A181-3E47EE8E2B5F}"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23E403CA-BE73-409D-8812-998CDD9C193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071B18A-8C57-4341-A181-3E47EE8E2B5F}"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3E403CA-BE73-409D-8812-998CDD9C193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071B18A-8C57-4341-A181-3E47EE8E2B5F}"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3E403CA-BE73-409D-8812-998CDD9C193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071B18A-8C57-4341-A181-3E47EE8E2B5F}"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3E403CA-BE73-409D-8812-998CDD9C193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71B18A-8C57-4341-A181-3E47EE8E2B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3E403CA-BE73-409D-8812-998CDD9C193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71B18A-8C57-4341-A181-3E47EE8E2B5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E403CA-BE73-409D-8812-998CDD9C193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71B18A-8C57-4341-A181-3E47EE8E2B5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hyperlink" Target="mailto:yanz@cs.aau.dk" TargetMode="Externa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2.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2.xml"/><Relationship Id="rId5" Type="http://schemas.openxmlformats.org/officeDocument/2006/relationships/tags" Target="../tags/tag7.xml"/><Relationship Id="rId4" Type="http://schemas.openxmlformats.org/officeDocument/2006/relationships/tags" Target="../tags/tag6.xml"/><Relationship Id="rId3" Type="http://schemas.openxmlformats.org/officeDocument/2006/relationships/tags" Target="../tags/tag5.xml"/><Relationship Id="rId2" Type="http://schemas.openxmlformats.org/officeDocument/2006/relationships/image" Target="../media/image8.png"/><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2.xml"/><Relationship Id="rId4" Type="http://schemas.openxmlformats.org/officeDocument/2006/relationships/tags" Target="../tags/tag10.xml"/><Relationship Id="rId3" Type="http://schemas.openxmlformats.org/officeDocument/2006/relationships/tags" Target="../tags/tag9.xml"/><Relationship Id="rId2" Type="http://schemas.openxmlformats.org/officeDocument/2006/relationships/image" Target="../media/image10.png"/><Relationship Id="rId1" Type="http://schemas.openxmlformats.org/officeDocument/2006/relationships/tags" Target="../tags/tag8.xml"/></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slideLayout" Target="../slideLayouts/slideLayout2.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image" Target="../media/image10.png"/><Relationship Id="rId1" Type="http://schemas.openxmlformats.org/officeDocument/2006/relationships/tags" Target="../tags/tag11.xml"/></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15.xml"/><Relationship Id="rId6" Type="http://schemas.openxmlformats.org/officeDocument/2006/relationships/slideLayout" Target="../slideLayouts/slideLayout2.xml"/><Relationship Id="rId5" Type="http://schemas.openxmlformats.org/officeDocument/2006/relationships/tags" Target="../tags/tag18.xml"/><Relationship Id="rId4" Type="http://schemas.openxmlformats.org/officeDocument/2006/relationships/tags" Target="../tags/tag17.xml"/><Relationship Id="rId3" Type="http://schemas.openxmlformats.org/officeDocument/2006/relationships/tags" Target="../tags/tag16.xml"/><Relationship Id="rId2" Type="http://schemas.openxmlformats.org/officeDocument/2006/relationships/image" Target="../media/image10.png"/><Relationship Id="rId1" Type="http://schemas.openxmlformats.org/officeDocument/2006/relationships/tags" Target="../tags/tag15.xml"/></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16.xml"/><Relationship Id="rId6" Type="http://schemas.openxmlformats.org/officeDocument/2006/relationships/slideLayout" Target="../slideLayouts/slideLayout2.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image" Target="../media/image10.png"/><Relationship Id="rId1" Type="http://schemas.openxmlformats.org/officeDocument/2006/relationships/tags" Target="../tags/tag19.xml"/></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2.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image" Target="../media/image12.png"/><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tags" Target="../tags/tag1.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249680"/>
            <a:ext cx="12192000" cy="173259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p:nvPr>
        </p:nvSpPr>
        <p:spPr>
          <a:xfrm>
            <a:off x="0" y="1491138"/>
            <a:ext cx="12192000" cy="1193483"/>
          </a:xfrm>
        </p:spPr>
        <p:txBody>
          <a:bodyPr>
            <a:noAutofit/>
          </a:bodyPr>
          <a:lstStyle/>
          <a:p>
            <a:r>
              <a:rPr lang="en-US" altLang="zh-CN" sz="3600" b="0" i="0" dirty="0">
                <a:solidFill>
                  <a:schemeClr val="bg1"/>
                </a:solidFill>
                <a:effectLst/>
                <a:latin typeface="Arial" panose="020B0604020202020204" pitchFamily="34" charset="0"/>
              </a:rPr>
              <a:t>Efficient Cardinality and Cost Estimation with</a:t>
            </a:r>
            <a:br>
              <a:rPr lang="en-US" altLang="zh-CN" sz="3600" dirty="0">
                <a:solidFill>
                  <a:schemeClr val="bg1"/>
                </a:solidFill>
              </a:rPr>
            </a:br>
            <a:r>
              <a:rPr lang="en-US" altLang="zh-CN" sz="3600" b="0" i="0" dirty="0">
                <a:solidFill>
                  <a:schemeClr val="bg1"/>
                </a:solidFill>
                <a:effectLst/>
                <a:latin typeface="Arial" panose="020B0604020202020204" pitchFamily="34" charset="0"/>
              </a:rPr>
              <a:t>Bidirectional Compressor-based Ensemble Learning</a:t>
            </a:r>
            <a:endParaRPr lang="zh-CN" altLang="en-US" sz="3600" dirty="0">
              <a:solidFill>
                <a:schemeClr val="bg1"/>
              </a:solidFill>
            </a:endParaRPr>
          </a:p>
        </p:txBody>
      </p:sp>
      <p:sp>
        <p:nvSpPr>
          <p:cNvPr id="3" name="副标题 2"/>
          <p:cNvSpPr>
            <a:spLocks noGrp="1"/>
          </p:cNvSpPr>
          <p:nvPr>
            <p:ph type="subTitle" idx="1"/>
          </p:nvPr>
        </p:nvSpPr>
        <p:spPr>
          <a:xfrm>
            <a:off x="873760" y="3094038"/>
            <a:ext cx="10911840" cy="2951162"/>
          </a:xfrm>
        </p:spPr>
        <p:txBody>
          <a:bodyPr>
            <a:normAutofit/>
          </a:bodyPr>
          <a:lstStyle/>
          <a:p>
            <a:pPr>
              <a:lnSpc>
                <a:spcPct val="150000"/>
              </a:lnSpc>
            </a:pPr>
            <a:r>
              <a:rPr lang="en-US" altLang="zh-CN" sz="1800" b="1" i="0" dirty="0">
                <a:effectLst/>
                <a:latin typeface="Arial" panose="020B0604020202020204" pitchFamily="34" charset="0"/>
              </a:rPr>
              <a:t>ICDM 2023</a:t>
            </a:r>
            <a:endParaRPr lang="en-US" altLang="zh-CN" sz="1800" b="1" i="0" dirty="0">
              <a:effectLst/>
              <a:latin typeface="Arial" panose="020B0604020202020204" pitchFamily="34" charset="0"/>
            </a:endParaRPr>
          </a:p>
          <a:p>
            <a:pPr>
              <a:lnSpc>
                <a:spcPct val="150000"/>
              </a:lnSpc>
            </a:pPr>
            <a:r>
              <a:rPr lang="en-US" altLang="zh-CN" sz="1800" b="1" i="0" dirty="0">
                <a:effectLst/>
                <a:latin typeface="Arial" panose="020B0604020202020204" pitchFamily="34" charset="0"/>
              </a:rPr>
              <a:t>Zibo Liang</a:t>
            </a:r>
            <a:r>
              <a:rPr lang="en-US" altLang="zh-CN" sz="1800" b="1" i="0" baseline="30000" dirty="0">
                <a:effectLst/>
                <a:latin typeface="Arial" panose="020B0604020202020204" pitchFamily="34" charset="0"/>
              </a:rPr>
              <a:t>1</a:t>
            </a:r>
            <a:r>
              <a:rPr lang="en-US" altLang="zh-CN" sz="1800" b="1" i="0" dirty="0">
                <a:effectLst/>
                <a:latin typeface="Arial" panose="020B0604020202020204" pitchFamily="34" charset="0"/>
              </a:rPr>
              <a:t>, Xu Chen</a:t>
            </a:r>
            <a:r>
              <a:rPr lang="en-US" altLang="zh-CN" sz="1800" b="1" i="0" baseline="30000" dirty="0">
                <a:effectLst/>
                <a:latin typeface="Arial" panose="020B0604020202020204" pitchFamily="34" charset="0"/>
              </a:rPr>
              <a:t>1</a:t>
            </a:r>
            <a:r>
              <a:rPr lang="en-US" altLang="zh-CN" sz="1800" b="1" i="0" dirty="0">
                <a:effectLst/>
                <a:latin typeface="Arial" panose="020B0604020202020204" pitchFamily="34" charset="0"/>
              </a:rPr>
              <a:t>, Yan Zhao</a:t>
            </a:r>
            <a:r>
              <a:rPr lang="en-US" altLang="zh-CN" sz="1800" b="1" i="0" baseline="30000" dirty="0">
                <a:effectLst/>
                <a:latin typeface="Arial" panose="020B0604020202020204" pitchFamily="34" charset="0"/>
              </a:rPr>
              <a:t>2</a:t>
            </a:r>
            <a:r>
              <a:rPr lang="en-US" altLang="zh-CN" sz="1800" b="1" i="0" dirty="0">
                <a:effectLst/>
                <a:latin typeface="Arial" panose="020B0604020202020204" pitchFamily="34" charset="0"/>
              </a:rPr>
              <a:t>, </a:t>
            </a:r>
            <a:r>
              <a:rPr lang="en-US" altLang="zh-CN" sz="1800" b="1" i="0" dirty="0" err="1">
                <a:effectLst/>
                <a:latin typeface="Arial" panose="020B0604020202020204" pitchFamily="34" charset="0"/>
              </a:rPr>
              <a:t>Jiandong</a:t>
            </a:r>
            <a:r>
              <a:rPr lang="en-US" altLang="zh-CN" sz="1800" b="1" i="0" dirty="0">
                <a:effectLst/>
                <a:latin typeface="Arial" panose="020B0604020202020204" pitchFamily="34" charset="0"/>
              </a:rPr>
              <a:t> Xie</a:t>
            </a:r>
            <a:r>
              <a:rPr lang="en-US" altLang="zh-CN" sz="1800" b="1" i="0" baseline="30000" dirty="0">
                <a:effectLst/>
                <a:latin typeface="Arial" panose="020B0604020202020204" pitchFamily="34" charset="0"/>
              </a:rPr>
              <a:t>3</a:t>
            </a:r>
            <a:r>
              <a:rPr lang="en-US" altLang="zh-CN" sz="1800" b="1" i="0" dirty="0">
                <a:effectLst/>
                <a:latin typeface="Arial" panose="020B0604020202020204" pitchFamily="34" charset="0"/>
              </a:rPr>
              <a:t>, Kai Zeng</a:t>
            </a:r>
            <a:r>
              <a:rPr lang="en-US" altLang="zh-CN" sz="1800" b="1" i="0" baseline="30000" dirty="0">
                <a:effectLst/>
                <a:latin typeface="Arial" panose="020B0604020202020204" pitchFamily="34" charset="0"/>
              </a:rPr>
              <a:t>3</a:t>
            </a:r>
            <a:r>
              <a:rPr lang="en-US" altLang="zh-CN" sz="1800" b="1" i="0" dirty="0">
                <a:effectLst/>
                <a:latin typeface="Arial" panose="020B0604020202020204" pitchFamily="34" charset="0"/>
              </a:rPr>
              <a:t>, Kai Zheng</a:t>
            </a:r>
            <a:r>
              <a:rPr lang="en-US" altLang="zh-CN" sz="1800" b="1" i="0" baseline="30000" dirty="0">
                <a:effectLst/>
                <a:latin typeface="Courier New" panose="02070309020205020404" pitchFamily="49" charset="0"/>
              </a:rPr>
              <a:t>1,</a:t>
            </a:r>
            <a:r>
              <a:rPr lang="en-US" altLang="zh-CN" sz="1800" b="1" i="0" baseline="30000" dirty="0">
                <a:effectLst/>
                <a:latin typeface="Arial" panose="020B0604020202020204" pitchFamily="34" charset="0"/>
              </a:rPr>
              <a:t>∗</a:t>
            </a:r>
            <a:r>
              <a:rPr lang="en-US" altLang="zh-CN" sz="1800" b="1" i="0" baseline="30000" dirty="0">
                <a:effectLst/>
                <a:latin typeface="Courier New" panose="02070309020205020404" pitchFamily="49" charset="0"/>
              </a:rPr>
              <a:t>,</a:t>
            </a:r>
            <a:r>
              <a:rPr lang="en-US" altLang="zh-CN" sz="1800" b="1" i="0" baseline="30000" dirty="0">
                <a:effectLst/>
                <a:latin typeface="Arial" panose="020B0604020202020204" pitchFamily="34" charset="0"/>
              </a:rPr>
              <a:t>†</a:t>
            </a:r>
            <a:br>
              <a:rPr lang="en-US" altLang="zh-CN" sz="1800" b="1" dirty="0"/>
            </a:br>
            <a:r>
              <a:rPr lang="en-US" altLang="zh-CN" sz="1600" i="1" dirty="0">
                <a:latin typeface="Adobe 宋体 Std L" panose="02020300000000000000" pitchFamily="18" charset="-122"/>
                <a:ea typeface="Adobe 宋体 Std L" panose="02020300000000000000" pitchFamily="18" charset="-122"/>
              </a:rPr>
              <a:t>1: University of Electronic Science and Technology of China, China </a:t>
            </a:r>
            <a:endParaRPr lang="en-US" altLang="zh-CN" sz="1600" i="1" dirty="0">
              <a:latin typeface="Adobe 宋体 Std L" panose="02020300000000000000" pitchFamily="18" charset="-122"/>
              <a:ea typeface="Adobe 宋体 Std L" panose="02020300000000000000" pitchFamily="18" charset="-122"/>
            </a:endParaRPr>
          </a:p>
          <a:p>
            <a:pPr>
              <a:lnSpc>
                <a:spcPct val="100000"/>
              </a:lnSpc>
            </a:pPr>
            <a:r>
              <a:rPr lang="en-US" altLang="zh-CN" sz="1600" i="1" dirty="0">
                <a:latin typeface="Adobe 宋体 Std L" panose="02020300000000000000" pitchFamily="18" charset="-122"/>
                <a:ea typeface="Adobe 宋体 Std L" panose="02020300000000000000" pitchFamily="18" charset="-122"/>
              </a:rPr>
              <a:t>2: Aalborg University, Denmark</a:t>
            </a:r>
            <a:endParaRPr lang="en-US" altLang="zh-CN" sz="1600" i="1" dirty="0">
              <a:latin typeface="Adobe 宋体 Std L" panose="02020300000000000000" pitchFamily="18" charset="-122"/>
              <a:ea typeface="Adobe 宋体 Std L" panose="02020300000000000000" pitchFamily="18" charset="-122"/>
            </a:endParaRPr>
          </a:p>
          <a:p>
            <a:pPr>
              <a:lnSpc>
                <a:spcPct val="100000"/>
              </a:lnSpc>
            </a:pPr>
            <a:r>
              <a:rPr lang="en-US" altLang="zh-CN" sz="1600" i="1" dirty="0">
                <a:latin typeface="Adobe 宋体 Std L" panose="02020300000000000000" pitchFamily="18" charset="-122"/>
                <a:ea typeface="Adobe 宋体 Std L" panose="02020300000000000000" pitchFamily="18" charset="-122"/>
              </a:rPr>
              <a:t>3: Huawei Technologies Co., Ltd., China</a:t>
            </a:r>
            <a:endParaRPr lang="en-US" altLang="zh-CN" sz="1600" i="1" dirty="0">
              <a:latin typeface="Adobe 宋体 Std L" panose="02020300000000000000" pitchFamily="18" charset="-122"/>
              <a:ea typeface="Adobe 宋体 Std L" panose="02020300000000000000" pitchFamily="18" charset="-122"/>
            </a:endParaRPr>
          </a:p>
          <a:p>
            <a:pPr>
              <a:lnSpc>
                <a:spcPct val="100000"/>
              </a:lnSpc>
            </a:pPr>
            <a:r>
              <a:rPr lang="en-US" altLang="zh-CN" sz="1600" i="1" dirty="0">
                <a:latin typeface="Adobe 宋体 Std L" panose="02020300000000000000" pitchFamily="18" charset="-122"/>
                <a:ea typeface="Adobe 宋体 Std L" panose="02020300000000000000" pitchFamily="18" charset="-122"/>
              </a:rPr>
              <a:t>{</a:t>
            </a:r>
            <a:r>
              <a:rPr lang="en-US" altLang="zh-CN" sz="1600" i="1" dirty="0" err="1">
                <a:latin typeface="Adobe 宋体 Std L" panose="02020300000000000000" pitchFamily="18" charset="-122"/>
                <a:ea typeface="Adobe 宋体 Std L" panose="02020300000000000000" pitchFamily="18" charset="-122"/>
              </a:rPr>
              <a:t>zbliang</a:t>
            </a:r>
            <a:r>
              <a:rPr lang="en-US" altLang="zh-CN" sz="1600" i="1" dirty="0">
                <a:latin typeface="Adobe 宋体 Std L" panose="02020300000000000000" pitchFamily="18" charset="-122"/>
                <a:ea typeface="Adobe 宋体 Std L" panose="02020300000000000000" pitchFamily="18" charset="-122"/>
              </a:rPr>
              <a:t>, </a:t>
            </a:r>
            <a:r>
              <a:rPr lang="en-US" altLang="zh-CN" sz="1600" i="1" dirty="0" err="1">
                <a:latin typeface="Adobe 宋体 Std L" panose="02020300000000000000" pitchFamily="18" charset="-122"/>
                <a:ea typeface="Adobe 宋体 Std L" panose="02020300000000000000" pitchFamily="18" charset="-122"/>
              </a:rPr>
              <a:t>xuchen</a:t>
            </a:r>
            <a:r>
              <a:rPr lang="en-US" altLang="zh-CN" sz="1600" i="1" dirty="0">
                <a:latin typeface="Adobe 宋体 Std L" panose="02020300000000000000" pitchFamily="18" charset="-122"/>
                <a:ea typeface="Adobe 宋体 Std L" panose="02020300000000000000" pitchFamily="18" charset="-122"/>
              </a:rPr>
              <a:t>}@std.uestc.edu.cn, </a:t>
            </a:r>
            <a:r>
              <a:rPr lang="en-US" altLang="zh-CN" sz="1600" i="1" dirty="0">
                <a:latin typeface="Adobe 宋体 Std L" panose="02020300000000000000" pitchFamily="18" charset="-122"/>
                <a:ea typeface="Adobe 宋体 Std L" panose="02020300000000000000" pitchFamily="18" charset="-122"/>
                <a:hlinkClick r:id="rId1"/>
              </a:rPr>
              <a:t>yanz@cs.aau.dk</a:t>
            </a:r>
            <a:r>
              <a:rPr lang="en-US" altLang="zh-CN" sz="1600" i="1" dirty="0">
                <a:latin typeface="Adobe 宋体 Std L" panose="02020300000000000000" pitchFamily="18" charset="-122"/>
                <a:ea typeface="Adobe 宋体 Std L" panose="02020300000000000000" pitchFamily="18" charset="-122"/>
              </a:rPr>
              <a:t>,</a:t>
            </a:r>
            <a:endParaRPr lang="en-US" altLang="zh-CN" sz="1600" i="1" dirty="0">
              <a:latin typeface="Adobe 宋体 Std L" panose="02020300000000000000" pitchFamily="18" charset="-122"/>
              <a:ea typeface="Adobe 宋体 Std L" panose="02020300000000000000" pitchFamily="18" charset="-122"/>
            </a:endParaRPr>
          </a:p>
          <a:p>
            <a:pPr>
              <a:lnSpc>
                <a:spcPct val="100000"/>
              </a:lnSpc>
            </a:pPr>
            <a:r>
              <a:rPr lang="en-US" altLang="zh-CN" sz="1600" i="1" dirty="0">
                <a:latin typeface="Adobe 宋体 Std L" panose="02020300000000000000" pitchFamily="18" charset="-122"/>
                <a:ea typeface="Adobe 宋体 Std L" panose="02020300000000000000" pitchFamily="18" charset="-122"/>
              </a:rPr>
              <a:t>{</a:t>
            </a:r>
            <a:r>
              <a:rPr lang="en-US" altLang="zh-CN" sz="1600" i="1" dirty="0" err="1">
                <a:latin typeface="Adobe 宋体 Std L" panose="02020300000000000000" pitchFamily="18" charset="-122"/>
                <a:ea typeface="Adobe 宋体 Std L" panose="02020300000000000000" pitchFamily="18" charset="-122"/>
              </a:rPr>
              <a:t>xiejiandong</a:t>
            </a:r>
            <a:r>
              <a:rPr lang="en-US" altLang="zh-CN" sz="1600" i="1" dirty="0">
                <a:latin typeface="Adobe 宋体 Std L" panose="02020300000000000000" pitchFamily="18" charset="-122"/>
                <a:ea typeface="Adobe 宋体 Std L" panose="02020300000000000000" pitchFamily="18" charset="-122"/>
              </a:rPr>
              <a:t>, </a:t>
            </a:r>
            <a:r>
              <a:rPr lang="en-US" altLang="zh-CN" sz="1600" i="1" dirty="0" err="1">
                <a:latin typeface="Adobe 宋体 Std L" panose="02020300000000000000" pitchFamily="18" charset="-122"/>
                <a:ea typeface="Adobe 宋体 Std L" panose="02020300000000000000" pitchFamily="18" charset="-122"/>
              </a:rPr>
              <a:t>kai.zeng</a:t>
            </a:r>
            <a:r>
              <a:rPr lang="en-US" altLang="zh-CN" sz="1600" i="1" dirty="0">
                <a:latin typeface="Adobe 宋体 Std L" panose="02020300000000000000" pitchFamily="18" charset="-122"/>
                <a:ea typeface="Adobe 宋体 Std L" panose="02020300000000000000" pitchFamily="18" charset="-122"/>
              </a:rPr>
              <a:t>}@huawei.com, zhengkai@uestc.edu.cn</a:t>
            </a:r>
            <a:endParaRPr lang="en-US" altLang="zh-CN" sz="1600" i="1" dirty="0">
              <a:latin typeface="Adobe 宋体 Std L" panose="02020300000000000000" pitchFamily="18" charset="-122"/>
              <a:ea typeface="Adobe 宋体 Std L" panose="02020300000000000000" pitchFamily="18" charset="-122"/>
            </a:endParaRPr>
          </a:p>
          <a:p>
            <a:pPr>
              <a:lnSpc>
                <a:spcPct val="150000"/>
              </a:lnSpc>
            </a:pPr>
            <a:endParaRPr lang="zh-CN" altLang="en-US" sz="1400" i="1" dirty="0">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0"/>
            <a:ext cx="12192000" cy="8026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标题 8"/>
          <p:cNvSpPr>
            <a:spLocks noGrp="1"/>
          </p:cNvSpPr>
          <p:nvPr>
            <p:ph type="title"/>
          </p:nvPr>
        </p:nvSpPr>
        <p:spPr>
          <a:xfrm>
            <a:off x="0" y="60802"/>
            <a:ext cx="12192000" cy="681036"/>
          </a:xfrm>
        </p:spPr>
        <p:txBody>
          <a:bodyPr>
            <a:normAutofit fontScale="90000"/>
          </a:bodyPr>
          <a:lstStyle/>
          <a:p>
            <a:r>
              <a:rPr lang="en-US" altLang="zh-CN" sz="4000" dirty="0">
                <a:solidFill>
                  <a:schemeClr val="bg1"/>
                </a:solidFill>
              </a:rPr>
              <a:t>	Experiment-Precision</a:t>
            </a:r>
            <a:endParaRPr lang="zh-CN" altLang="en-US" sz="4000" dirty="0">
              <a:solidFill>
                <a:schemeClr val="bg1"/>
              </a:solidFill>
            </a:endParaRPr>
          </a:p>
        </p:txBody>
      </p:sp>
      <p:sp>
        <p:nvSpPr>
          <p:cNvPr id="10" name="内容占位符 9"/>
          <p:cNvSpPr>
            <a:spLocks noGrp="1"/>
          </p:cNvSpPr>
          <p:nvPr>
            <p:ph idx="1"/>
          </p:nvPr>
        </p:nvSpPr>
        <p:spPr>
          <a:xfrm>
            <a:off x="376175" y="5191846"/>
            <a:ext cx="11439645" cy="953664"/>
          </a:xfrm>
        </p:spPr>
        <p:txBody>
          <a:bodyPr>
            <a:normAutofit/>
          </a:bodyPr>
          <a:lstStyle/>
          <a:p>
            <a:r>
              <a:rPr lang="en-US" altLang="zh-CN" sz="1900" dirty="0"/>
              <a:t>Cardinality: outperform </a:t>
            </a:r>
            <a:r>
              <a:rPr lang="en-US" altLang="zh-CN" sz="1900" dirty="0" err="1"/>
              <a:t>QueryFormer</a:t>
            </a:r>
            <a:r>
              <a:rPr lang="en-US" altLang="zh-CN" sz="1900" dirty="0"/>
              <a:t>(optimal model) in the mean metric and max metric.</a:t>
            </a:r>
            <a:endParaRPr lang="en-US" altLang="zh-CN" sz="1900" dirty="0"/>
          </a:p>
          <a:p>
            <a:r>
              <a:rPr lang="en-US" altLang="zh-CN" sz="1900" dirty="0"/>
              <a:t>Cost: outperform </a:t>
            </a:r>
            <a:r>
              <a:rPr lang="en-US" altLang="zh-CN" sz="1900" dirty="0" err="1"/>
              <a:t>QueryFormer</a:t>
            </a:r>
            <a:r>
              <a:rPr lang="en-US" altLang="zh-CN" sz="1900" dirty="0"/>
              <a:t> on JOB-light, Scale, and TPC-H (test)  in the mean metric and max metric.</a:t>
            </a:r>
            <a:endParaRPr lang="en-US" altLang="zh-CN" sz="1900" dirty="0"/>
          </a:p>
          <a:p>
            <a:endParaRPr lang="en-US" altLang="zh-CN" sz="1900" dirty="0"/>
          </a:p>
        </p:txBody>
      </p:sp>
      <p:pic>
        <p:nvPicPr>
          <p:cNvPr id="3" name="图片 2"/>
          <p:cNvPicPr>
            <a:picLocks noChangeAspect="1"/>
          </p:cNvPicPr>
          <p:nvPr/>
        </p:nvPicPr>
        <p:blipFill>
          <a:blip r:embed="rId1"/>
          <a:stretch>
            <a:fillRect/>
          </a:stretch>
        </p:blipFill>
        <p:spPr>
          <a:xfrm>
            <a:off x="376177" y="863442"/>
            <a:ext cx="11439646" cy="4024533"/>
          </a:xfrm>
          <a:prstGeom prst="rect">
            <a:avLst/>
          </a:prstGeom>
        </p:spPr>
      </p:pic>
      <p:sp>
        <p:nvSpPr>
          <p:cNvPr id="4" name="矩形: 圆角 3"/>
          <p:cNvSpPr/>
          <p:nvPr/>
        </p:nvSpPr>
        <p:spPr>
          <a:xfrm>
            <a:off x="376176" y="4948777"/>
            <a:ext cx="11439645" cy="1186286"/>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custDataLst>
              <p:tags r:id="rId2"/>
            </p:custDataLst>
          </p:nvPr>
        </p:nvSpPr>
        <p:spPr>
          <a:xfrm>
            <a:off x="375920" y="2662555"/>
            <a:ext cx="11439525" cy="528320"/>
          </a:xfrm>
          <a:prstGeom prst="rect">
            <a:avLst/>
          </a:prstGeom>
          <a:solidFill>
            <a:schemeClr val="accent1">
              <a:alpha val="44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solidFill>
                <a:srgbClr val="FF0000">
                  <a:alpha val="47000"/>
                </a:srgbClr>
              </a:solidFill>
            </a:endParaRPr>
          </a:p>
        </p:txBody>
      </p:sp>
      <p:sp>
        <p:nvSpPr>
          <p:cNvPr id="5" name="矩形 4"/>
          <p:cNvSpPr/>
          <p:nvPr>
            <p:custDataLst>
              <p:tags r:id="rId3"/>
            </p:custDataLst>
          </p:nvPr>
        </p:nvSpPr>
        <p:spPr>
          <a:xfrm>
            <a:off x="375920" y="4290695"/>
            <a:ext cx="3542665" cy="528320"/>
          </a:xfrm>
          <a:prstGeom prst="rect">
            <a:avLst/>
          </a:prstGeom>
          <a:solidFill>
            <a:schemeClr val="accent1">
              <a:alpha val="44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solidFill>
                <a:srgbClr val="FF0000">
                  <a:alpha val="47000"/>
                </a:srgbClr>
              </a:solidFill>
            </a:endParaRPr>
          </a:p>
        </p:txBody>
      </p:sp>
      <p:sp>
        <p:nvSpPr>
          <p:cNvPr id="6" name="矩形 5"/>
          <p:cNvSpPr/>
          <p:nvPr>
            <p:custDataLst>
              <p:tags r:id="rId4"/>
            </p:custDataLst>
          </p:nvPr>
        </p:nvSpPr>
        <p:spPr>
          <a:xfrm>
            <a:off x="6530975" y="4290695"/>
            <a:ext cx="5285105" cy="528320"/>
          </a:xfrm>
          <a:prstGeom prst="rect">
            <a:avLst/>
          </a:prstGeom>
          <a:solidFill>
            <a:schemeClr val="accent1">
              <a:alpha val="44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solidFill>
                <a:srgbClr val="FF0000">
                  <a:alpha val="47000"/>
                </a:srgb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2" y="0"/>
            <a:ext cx="12192000" cy="8026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标题 8"/>
          <p:cNvSpPr>
            <a:spLocks noGrp="1"/>
          </p:cNvSpPr>
          <p:nvPr>
            <p:ph type="title"/>
          </p:nvPr>
        </p:nvSpPr>
        <p:spPr>
          <a:xfrm>
            <a:off x="0" y="60802"/>
            <a:ext cx="12192000" cy="681036"/>
          </a:xfrm>
        </p:spPr>
        <p:txBody>
          <a:bodyPr>
            <a:normAutofit fontScale="90000"/>
          </a:bodyPr>
          <a:lstStyle/>
          <a:p>
            <a:r>
              <a:rPr lang="en-US" altLang="zh-CN" sz="4000" dirty="0">
                <a:solidFill>
                  <a:schemeClr val="bg1"/>
                </a:solidFill>
              </a:rPr>
              <a:t>	Experiment-Time</a:t>
            </a:r>
            <a:endParaRPr lang="zh-CN" altLang="en-US" sz="4000" dirty="0">
              <a:solidFill>
                <a:schemeClr val="bg1"/>
              </a:solidFill>
            </a:endParaRPr>
          </a:p>
        </p:txBody>
      </p:sp>
      <p:pic>
        <p:nvPicPr>
          <p:cNvPr id="5" name="图片 4"/>
          <p:cNvPicPr>
            <a:picLocks noChangeAspect="1"/>
          </p:cNvPicPr>
          <p:nvPr/>
        </p:nvPicPr>
        <p:blipFill>
          <a:blip r:embed="rId1"/>
          <a:stretch>
            <a:fillRect/>
          </a:stretch>
        </p:blipFill>
        <p:spPr>
          <a:xfrm>
            <a:off x="3066959" y="3313254"/>
            <a:ext cx="6058079" cy="2929726"/>
          </a:xfrm>
          <a:prstGeom prst="rect">
            <a:avLst/>
          </a:prstGeom>
        </p:spPr>
      </p:pic>
      <p:pic>
        <p:nvPicPr>
          <p:cNvPr id="8" name="图片 7"/>
          <p:cNvPicPr>
            <a:picLocks noChangeAspect="1"/>
          </p:cNvPicPr>
          <p:nvPr/>
        </p:nvPicPr>
        <p:blipFill>
          <a:blip r:embed="rId2"/>
          <a:stretch>
            <a:fillRect/>
          </a:stretch>
        </p:blipFill>
        <p:spPr>
          <a:xfrm>
            <a:off x="3178848" y="863442"/>
            <a:ext cx="5834302" cy="2194898"/>
          </a:xfrm>
          <a:prstGeom prst="rect">
            <a:avLst/>
          </a:prstGeom>
        </p:spPr>
      </p:pic>
      <p:sp>
        <p:nvSpPr>
          <p:cNvPr id="3" name="椭圆 2"/>
          <p:cNvSpPr/>
          <p:nvPr/>
        </p:nvSpPr>
        <p:spPr>
          <a:xfrm>
            <a:off x="4192905" y="4472305"/>
            <a:ext cx="254000" cy="958850"/>
          </a:xfrm>
          <a:prstGeom prst="ellipse">
            <a:avLst/>
          </a:prstGeom>
          <a:noFill/>
          <a:ln w="28575" cmpd="sng">
            <a:solidFill>
              <a:schemeClr val="accent1">
                <a:shade val="50000"/>
              </a:schemeClr>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椭圆 5"/>
          <p:cNvSpPr/>
          <p:nvPr>
            <p:custDataLst>
              <p:tags r:id="rId3"/>
            </p:custDataLst>
          </p:nvPr>
        </p:nvSpPr>
        <p:spPr>
          <a:xfrm>
            <a:off x="5532120" y="4773295"/>
            <a:ext cx="254000" cy="657860"/>
          </a:xfrm>
          <a:prstGeom prst="ellipse">
            <a:avLst/>
          </a:prstGeom>
          <a:noFill/>
          <a:ln w="28575" cmpd="sng">
            <a:solidFill>
              <a:schemeClr val="accent1">
                <a:shade val="50000"/>
              </a:schemeClr>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 name="椭圆 6"/>
          <p:cNvSpPr/>
          <p:nvPr>
            <p:custDataLst>
              <p:tags r:id="rId4"/>
            </p:custDataLst>
          </p:nvPr>
        </p:nvSpPr>
        <p:spPr>
          <a:xfrm>
            <a:off x="7298055" y="4773295"/>
            <a:ext cx="254000" cy="657860"/>
          </a:xfrm>
          <a:prstGeom prst="ellipse">
            <a:avLst/>
          </a:prstGeom>
          <a:noFill/>
          <a:ln w="28575" cmpd="sng">
            <a:solidFill>
              <a:schemeClr val="accent1">
                <a:shade val="50000"/>
              </a:schemeClr>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椭圆 9"/>
          <p:cNvSpPr/>
          <p:nvPr>
            <p:custDataLst>
              <p:tags r:id="rId5"/>
            </p:custDataLst>
          </p:nvPr>
        </p:nvSpPr>
        <p:spPr>
          <a:xfrm>
            <a:off x="8627745" y="4853940"/>
            <a:ext cx="254000" cy="577215"/>
          </a:xfrm>
          <a:prstGeom prst="ellipse">
            <a:avLst/>
          </a:prstGeom>
          <a:noFill/>
          <a:ln w="28575" cmpd="sng">
            <a:solidFill>
              <a:schemeClr val="accent1">
                <a:shade val="50000"/>
              </a:schemeClr>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2" y="0"/>
            <a:ext cx="12192000" cy="8026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标题 8"/>
          <p:cNvSpPr>
            <a:spLocks noGrp="1"/>
          </p:cNvSpPr>
          <p:nvPr>
            <p:ph type="title"/>
          </p:nvPr>
        </p:nvSpPr>
        <p:spPr>
          <a:xfrm>
            <a:off x="0" y="60802"/>
            <a:ext cx="12192000" cy="681036"/>
          </a:xfrm>
        </p:spPr>
        <p:txBody>
          <a:bodyPr>
            <a:normAutofit/>
          </a:bodyPr>
          <a:lstStyle/>
          <a:p>
            <a:r>
              <a:rPr lang="en-US" altLang="zh-CN" sz="4000" dirty="0">
                <a:solidFill>
                  <a:schemeClr val="bg1"/>
                </a:solidFill>
              </a:rPr>
              <a:t>	Experiment-Ablation Study</a:t>
            </a:r>
            <a:endParaRPr lang="zh-CN" altLang="en-US" sz="4000" dirty="0">
              <a:solidFill>
                <a:schemeClr val="bg1"/>
              </a:solidFill>
            </a:endParaRPr>
          </a:p>
        </p:txBody>
      </p:sp>
      <p:pic>
        <p:nvPicPr>
          <p:cNvPr id="7" name="图片 6"/>
          <p:cNvPicPr>
            <a:picLocks noChangeAspect="1"/>
          </p:cNvPicPr>
          <p:nvPr/>
        </p:nvPicPr>
        <p:blipFill>
          <a:blip r:embed="rId1"/>
          <a:stretch>
            <a:fillRect/>
          </a:stretch>
        </p:blipFill>
        <p:spPr>
          <a:xfrm>
            <a:off x="719271" y="863442"/>
            <a:ext cx="10753454" cy="531924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2" y="0"/>
            <a:ext cx="12192000" cy="8026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标题 8"/>
          <p:cNvSpPr>
            <a:spLocks noGrp="1"/>
          </p:cNvSpPr>
          <p:nvPr>
            <p:ph type="title"/>
          </p:nvPr>
        </p:nvSpPr>
        <p:spPr>
          <a:xfrm>
            <a:off x="0" y="60802"/>
            <a:ext cx="12192000" cy="681036"/>
          </a:xfrm>
        </p:spPr>
        <p:txBody>
          <a:bodyPr>
            <a:normAutofit fontScale="90000"/>
          </a:bodyPr>
          <a:lstStyle/>
          <a:p>
            <a:r>
              <a:rPr lang="en-US" altLang="zh-CN" sz="4000" dirty="0">
                <a:solidFill>
                  <a:schemeClr val="bg1"/>
                </a:solidFill>
              </a:rPr>
              <a:t>	Experiment-Ablation Study</a:t>
            </a:r>
            <a:endParaRPr lang="zh-CN" altLang="en-US" sz="4000" dirty="0">
              <a:solidFill>
                <a:schemeClr val="bg1"/>
              </a:solidFill>
            </a:endParaRPr>
          </a:p>
        </p:txBody>
      </p:sp>
      <p:sp>
        <p:nvSpPr>
          <p:cNvPr id="4" name="内容占位符 9"/>
          <p:cNvSpPr>
            <a:spLocks noGrp="1"/>
          </p:cNvSpPr>
          <p:nvPr>
            <p:ph idx="1"/>
          </p:nvPr>
        </p:nvSpPr>
        <p:spPr>
          <a:xfrm>
            <a:off x="561338" y="961945"/>
            <a:ext cx="11069320" cy="4934109"/>
          </a:xfrm>
        </p:spPr>
        <p:txBody>
          <a:bodyPr/>
          <a:lstStyle/>
          <a:p>
            <a:r>
              <a:rPr lang="en-US" altLang="zh-CN" dirty="0"/>
              <a:t>Feature Extractor:</a:t>
            </a:r>
            <a:endParaRPr lang="en-US" altLang="zh-CN" dirty="0"/>
          </a:p>
          <a:p>
            <a:pPr lvl="1"/>
            <a:r>
              <a:rPr lang="en-US" altLang="zh-CN" sz="2000" dirty="0" err="1"/>
              <a:t>NoJoin</a:t>
            </a:r>
            <a:endParaRPr lang="en-US" altLang="zh-CN" sz="2000" dirty="0"/>
          </a:p>
          <a:p>
            <a:pPr lvl="2"/>
            <a:r>
              <a:rPr lang="en-US" altLang="zh-CN" sz="1800" dirty="0"/>
              <a:t>Use one-hot encoding.</a:t>
            </a:r>
            <a:endParaRPr lang="en-US" altLang="zh-CN" sz="1800" dirty="0"/>
          </a:p>
          <a:p>
            <a:pPr lvl="2"/>
            <a:r>
              <a:rPr lang="en-US" altLang="zh-CN" sz="1800" dirty="0"/>
              <a:t>Not consider the relationships between columns.</a:t>
            </a:r>
            <a:endParaRPr lang="en-US" altLang="zh-CN" sz="1800" dirty="0"/>
          </a:p>
          <a:p>
            <a:pPr lvl="1"/>
            <a:r>
              <a:rPr lang="en-US" altLang="zh-CN" sz="2000" dirty="0" err="1"/>
              <a:t>NoPre</a:t>
            </a:r>
            <a:endParaRPr lang="en-US" altLang="zh-CN" sz="2000" dirty="0"/>
          </a:p>
          <a:p>
            <a:pPr lvl="2"/>
            <a:r>
              <a:rPr lang="en-US" altLang="zh-CN" sz="1800" dirty="0"/>
              <a:t>Uses the filter encoding method in </a:t>
            </a:r>
            <a:r>
              <a:rPr lang="en-US" altLang="zh-CN" sz="1800" dirty="0" err="1"/>
              <a:t>Tpool</a:t>
            </a:r>
            <a:r>
              <a:rPr lang="en-US" altLang="zh-CN" sz="1800" dirty="0"/>
              <a:t>.</a:t>
            </a:r>
            <a:endParaRPr lang="en-US" altLang="zh-CN" sz="1800" dirty="0"/>
          </a:p>
          <a:p>
            <a:pPr lvl="2"/>
            <a:r>
              <a:rPr lang="en-US" altLang="zh-CN" sz="1800" dirty="0"/>
              <a:t>Has the sparsity problem.</a:t>
            </a:r>
            <a:endParaRPr lang="en-US" altLang="zh-CN" sz="1800" dirty="0"/>
          </a:p>
          <a:p>
            <a:pPr lvl="1"/>
            <a:r>
              <a:rPr lang="en-US" altLang="zh-CN" sz="2000" dirty="0" err="1"/>
              <a:t>NoInfo</a:t>
            </a:r>
            <a:r>
              <a:rPr lang="zh-CN" altLang="en-US" sz="2000" dirty="0"/>
              <a:t>：</a:t>
            </a:r>
            <a:r>
              <a:rPr lang="en-US" altLang="zh-CN" sz="2000" dirty="0"/>
              <a:t>no information encoder</a:t>
            </a:r>
            <a:endParaRPr lang="en-US" altLang="zh-CN" sz="2000" dirty="0"/>
          </a:p>
          <a:p>
            <a:pPr lvl="1"/>
            <a:endParaRPr lang="en-US" altLang="zh-CN" sz="2000" dirty="0"/>
          </a:p>
        </p:txBody>
      </p:sp>
      <p:pic>
        <p:nvPicPr>
          <p:cNvPr id="8" name="图片 7"/>
          <p:cNvPicPr>
            <a:picLocks noChangeAspect="1"/>
          </p:cNvPicPr>
          <p:nvPr>
            <p:custDataLst>
              <p:tags r:id="rId1"/>
            </p:custDataLst>
          </p:nvPr>
        </p:nvPicPr>
        <p:blipFill>
          <a:blip r:embed="rId2"/>
          <a:srcRect t="1588" b="53356"/>
          <a:stretch>
            <a:fillRect/>
          </a:stretch>
        </p:blipFill>
        <p:spPr>
          <a:xfrm>
            <a:off x="1829435" y="3667760"/>
            <a:ext cx="3394710" cy="3153410"/>
          </a:xfrm>
          <a:prstGeom prst="rect">
            <a:avLst/>
          </a:prstGeom>
        </p:spPr>
      </p:pic>
      <p:pic>
        <p:nvPicPr>
          <p:cNvPr id="10" name="图片 9"/>
          <p:cNvPicPr>
            <a:picLocks noChangeAspect="1"/>
          </p:cNvPicPr>
          <p:nvPr>
            <p:custDataLst>
              <p:tags r:id="rId3"/>
            </p:custDataLst>
          </p:nvPr>
        </p:nvPicPr>
        <p:blipFill>
          <a:blip r:embed="rId2"/>
          <a:srcRect t="52346" b="1861"/>
          <a:stretch>
            <a:fillRect/>
          </a:stretch>
        </p:blipFill>
        <p:spPr>
          <a:xfrm>
            <a:off x="5974715" y="3575685"/>
            <a:ext cx="3437255" cy="3245485"/>
          </a:xfrm>
          <a:prstGeom prst="rect">
            <a:avLst/>
          </a:prstGeom>
        </p:spPr>
      </p:pic>
      <p:sp>
        <p:nvSpPr>
          <p:cNvPr id="12" name="矩形 11"/>
          <p:cNvSpPr/>
          <p:nvPr/>
        </p:nvSpPr>
        <p:spPr>
          <a:xfrm>
            <a:off x="3725545" y="3573780"/>
            <a:ext cx="1000125" cy="2631440"/>
          </a:xfrm>
          <a:prstGeom prst="rect">
            <a:avLst/>
          </a:prstGeom>
          <a:solidFill>
            <a:schemeClr val="accent1">
              <a:alpha val="44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solidFill>
                <a:srgbClr val="FF0000">
                  <a:alpha val="47000"/>
                </a:srgbClr>
              </a:solidFill>
            </a:endParaRPr>
          </a:p>
        </p:txBody>
      </p:sp>
      <p:sp>
        <p:nvSpPr>
          <p:cNvPr id="13" name="矩形 12"/>
          <p:cNvSpPr/>
          <p:nvPr>
            <p:custDataLst>
              <p:tags r:id="rId4"/>
            </p:custDataLst>
          </p:nvPr>
        </p:nvSpPr>
        <p:spPr>
          <a:xfrm>
            <a:off x="7825740" y="3575685"/>
            <a:ext cx="1000125" cy="2631440"/>
          </a:xfrm>
          <a:prstGeom prst="rect">
            <a:avLst/>
          </a:prstGeom>
          <a:solidFill>
            <a:schemeClr val="accent1">
              <a:alpha val="44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solidFill>
                <a:srgbClr val="FF0000">
                  <a:alpha val="47000"/>
                </a:srgbClr>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2" y="0"/>
            <a:ext cx="12192000" cy="8026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标题 8"/>
          <p:cNvSpPr>
            <a:spLocks noGrp="1"/>
          </p:cNvSpPr>
          <p:nvPr>
            <p:ph type="title"/>
          </p:nvPr>
        </p:nvSpPr>
        <p:spPr>
          <a:xfrm>
            <a:off x="0" y="60802"/>
            <a:ext cx="12192000" cy="681036"/>
          </a:xfrm>
        </p:spPr>
        <p:txBody>
          <a:bodyPr>
            <a:normAutofit fontScale="90000"/>
          </a:bodyPr>
          <a:lstStyle/>
          <a:p>
            <a:r>
              <a:rPr lang="en-US" altLang="zh-CN" sz="4000" dirty="0">
                <a:solidFill>
                  <a:schemeClr val="bg1"/>
                </a:solidFill>
              </a:rPr>
              <a:t>	Experiment-Ablation Study</a:t>
            </a:r>
            <a:endParaRPr lang="zh-CN" altLang="en-US" sz="4000" dirty="0">
              <a:solidFill>
                <a:schemeClr val="bg1"/>
              </a:solidFill>
            </a:endParaRPr>
          </a:p>
        </p:txBody>
      </p:sp>
      <p:sp>
        <p:nvSpPr>
          <p:cNvPr id="4" name="内容占位符 9"/>
          <p:cNvSpPr>
            <a:spLocks noGrp="1"/>
          </p:cNvSpPr>
          <p:nvPr>
            <p:ph idx="1"/>
          </p:nvPr>
        </p:nvSpPr>
        <p:spPr>
          <a:xfrm>
            <a:off x="561338" y="961945"/>
            <a:ext cx="11069320" cy="4934109"/>
          </a:xfrm>
        </p:spPr>
        <p:txBody>
          <a:bodyPr/>
          <a:lstStyle/>
          <a:p>
            <a:r>
              <a:rPr lang="en-US" altLang="zh-CN" dirty="0"/>
              <a:t>Compressor:</a:t>
            </a:r>
            <a:endParaRPr lang="en-US" altLang="zh-CN" dirty="0"/>
          </a:p>
          <a:p>
            <a:pPr lvl="1"/>
            <a:r>
              <a:rPr lang="en-US" altLang="zh-CN" dirty="0"/>
              <a:t>BICE-LSTM: uses a single LSTM without the compressor.</a:t>
            </a:r>
            <a:endParaRPr lang="en-US" altLang="zh-CN" dirty="0"/>
          </a:p>
          <a:p>
            <a:pPr lvl="1"/>
            <a:r>
              <a:rPr lang="en-US" altLang="zh-CN" dirty="0"/>
              <a:t>BICE-LSTM2: uses two-layer unidirectional LSTMs without the compressor.</a:t>
            </a:r>
            <a:endParaRPr lang="en-US" altLang="zh-CN" dirty="0"/>
          </a:p>
          <a:p>
            <a:pPr lvl="1"/>
            <a:endParaRPr lang="en-US" altLang="zh-CN" dirty="0"/>
          </a:p>
        </p:txBody>
      </p:sp>
      <p:pic>
        <p:nvPicPr>
          <p:cNvPr id="5" name="图片 4"/>
          <p:cNvPicPr>
            <a:picLocks noChangeAspect="1"/>
          </p:cNvPicPr>
          <p:nvPr>
            <p:custDataLst>
              <p:tags r:id="rId1"/>
            </p:custDataLst>
          </p:nvPr>
        </p:nvPicPr>
        <p:blipFill>
          <a:blip r:embed="rId2"/>
          <a:srcRect b="53356"/>
          <a:stretch>
            <a:fillRect/>
          </a:stretch>
        </p:blipFill>
        <p:spPr>
          <a:xfrm>
            <a:off x="1678305" y="3013075"/>
            <a:ext cx="3394710" cy="3264535"/>
          </a:xfrm>
          <a:prstGeom prst="rect">
            <a:avLst/>
          </a:prstGeom>
        </p:spPr>
      </p:pic>
      <p:pic>
        <p:nvPicPr>
          <p:cNvPr id="7" name="图片 6"/>
          <p:cNvPicPr>
            <a:picLocks noChangeAspect="1"/>
          </p:cNvPicPr>
          <p:nvPr>
            <p:custDataLst>
              <p:tags r:id="rId3"/>
            </p:custDataLst>
          </p:nvPr>
        </p:nvPicPr>
        <p:blipFill>
          <a:blip r:embed="rId2"/>
          <a:srcRect t="52346" b="1861"/>
          <a:stretch>
            <a:fillRect/>
          </a:stretch>
        </p:blipFill>
        <p:spPr>
          <a:xfrm>
            <a:off x="7146925" y="3032125"/>
            <a:ext cx="3437255" cy="3245485"/>
          </a:xfrm>
          <a:prstGeom prst="rect">
            <a:avLst/>
          </a:prstGeom>
        </p:spPr>
      </p:pic>
      <p:sp>
        <p:nvSpPr>
          <p:cNvPr id="12" name="矩形 11"/>
          <p:cNvSpPr/>
          <p:nvPr>
            <p:custDataLst>
              <p:tags r:id="rId4"/>
            </p:custDataLst>
          </p:nvPr>
        </p:nvSpPr>
        <p:spPr>
          <a:xfrm>
            <a:off x="2875280" y="3013075"/>
            <a:ext cx="657860" cy="2631440"/>
          </a:xfrm>
          <a:prstGeom prst="rect">
            <a:avLst/>
          </a:prstGeom>
          <a:solidFill>
            <a:schemeClr val="accent1">
              <a:alpha val="44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solidFill>
                <a:srgbClr val="FF0000">
                  <a:alpha val="47000"/>
                </a:srgbClr>
              </a:solidFill>
            </a:endParaRPr>
          </a:p>
        </p:txBody>
      </p:sp>
      <p:sp>
        <p:nvSpPr>
          <p:cNvPr id="2" name="矩形 1"/>
          <p:cNvSpPr/>
          <p:nvPr>
            <p:custDataLst>
              <p:tags r:id="rId5"/>
            </p:custDataLst>
          </p:nvPr>
        </p:nvSpPr>
        <p:spPr>
          <a:xfrm>
            <a:off x="8265795" y="3013075"/>
            <a:ext cx="657860" cy="2631440"/>
          </a:xfrm>
          <a:prstGeom prst="rect">
            <a:avLst/>
          </a:prstGeom>
          <a:solidFill>
            <a:schemeClr val="accent1">
              <a:alpha val="44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solidFill>
                <a:srgbClr val="FF0000">
                  <a:alpha val="47000"/>
                </a:srgbClr>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2" y="0"/>
            <a:ext cx="12192000" cy="8026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标题 8"/>
          <p:cNvSpPr>
            <a:spLocks noGrp="1"/>
          </p:cNvSpPr>
          <p:nvPr>
            <p:ph type="title"/>
          </p:nvPr>
        </p:nvSpPr>
        <p:spPr>
          <a:xfrm>
            <a:off x="0" y="60802"/>
            <a:ext cx="12192000" cy="681036"/>
          </a:xfrm>
        </p:spPr>
        <p:txBody>
          <a:bodyPr>
            <a:normAutofit fontScale="90000"/>
          </a:bodyPr>
          <a:lstStyle/>
          <a:p>
            <a:r>
              <a:rPr lang="en-US" altLang="zh-CN" sz="4000" dirty="0">
                <a:solidFill>
                  <a:schemeClr val="bg1"/>
                </a:solidFill>
              </a:rPr>
              <a:t>	Experiment-Ablation Study</a:t>
            </a:r>
            <a:endParaRPr lang="zh-CN" altLang="en-US" sz="4000" dirty="0">
              <a:solidFill>
                <a:schemeClr val="bg1"/>
              </a:solidFill>
            </a:endParaRPr>
          </a:p>
        </p:txBody>
      </p:sp>
      <p:sp>
        <p:nvSpPr>
          <p:cNvPr id="4" name="内容占位符 9"/>
          <p:cNvSpPr>
            <a:spLocks noGrp="1"/>
          </p:cNvSpPr>
          <p:nvPr>
            <p:ph idx="1"/>
          </p:nvPr>
        </p:nvSpPr>
        <p:spPr>
          <a:xfrm>
            <a:off x="561338" y="961945"/>
            <a:ext cx="11069320" cy="4934109"/>
          </a:xfrm>
        </p:spPr>
        <p:txBody>
          <a:bodyPr/>
          <a:lstStyle/>
          <a:p>
            <a:r>
              <a:rPr lang="en-US" altLang="zh-CN" dirty="0"/>
              <a:t>Batch Training</a:t>
            </a:r>
            <a:r>
              <a:rPr lang="zh-CN" altLang="en-US" dirty="0"/>
              <a:t>：</a:t>
            </a:r>
            <a:endParaRPr lang="en-US" altLang="zh-CN" dirty="0"/>
          </a:p>
          <a:p>
            <a:pPr lvl="1"/>
            <a:r>
              <a:rPr lang="en-US" altLang="zh-CN" dirty="0"/>
              <a:t>BICE-</a:t>
            </a:r>
            <a:r>
              <a:rPr lang="en-US" altLang="zh-CN" dirty="0" err="1"/>
              <a:t>SeqBatch</a:t>
            </a:r>
            <a:r>
              <a:rPr lang="en-US" altLang="zh-CN" dirty="0"/>
              <a:t>:</a:t>
            </a:r>
            <a:r>
              <a:rPr lang="zh-CN" altLang="en-US" dirty="0"/>
              <a:t> </a:t>
            </a:r>
            <a:r>
              <a:rPr lang="en-US" altLang="zh-CN" dirty="0"/>
              <a:t>sequence-based batch training.</a:t>
            </a:r>
            <a:endParaRPr lang="en-US" altLang="zh-CN" dirty="0"/>
          </a:p>
          <a:p>
            <a:pPr lvl="1"/>
            <a:r>
              <a:rPr lang="en-US" altLang="zh-CN" dirty="0"/>
              <a:t>BICE: padding-based batch training.</a:t>
            </a:r>
            <a:endParaRPr lang="en-US" altLang="zh-CN" dirty="0"/>
          </a:p>
          <a:p>
            <a:pPr lvl="1"/>
            <a:endParaRPr lang="en-US" altLang="zh-CN" dirty="0"/>
          </a:p>
        </p:txBody>
      </p:sp>
      <p:pic>
        <p:nvPicPr>
          <p:cNvPr id="5" name="图片 4"/>
          <p:cNvPicPr>
            <a:picLocks noChangeAspect="1"/>
          </p:cNvPicPr>
          <p:nvPr>
            <p:custDataLst>
              <p:tags r:id="rId1"/>
            </p:custDataLst>
          </p:nvPr>
        </p:nvPicPr>
        <p:blipFill>
          <a:blip r:embed="rId2"/>
          <a:srcRect b="53356"/>
          <a:stretch>
            <a:fillRect/>
          </a:stretch>
        </p:blipFill>
        <p:spPr>
          <a:xfrm>
            <a:off x="1678305" y="3013075"/>
            <a:ext cx="3394710" cy="3264535"/>
          </a:xfrm>
          <a:prstGeom prst="rect">
            <a:avLst/>
          </a:prstGeom>
        </p:spPr>
      </p:pic>
      <p:pic>
        <p:nvPicPr>
          <p:cNvPr id="7" name="图片 6"/>
          <p:cNvPicPr>
            <a:picLocks noChangeAspect="1"/>
          </p:cNvPicPr>
          <p:nvPr>
            <p:custDataLst>
              <p:tags r:id="rId3"/>
            </p:custDataLst>
          </p:nvPr>
        </p:nvPicPr>
        <p:blipFill>
          <a:blip r:embed="rId2"/>
          <a:srcRect t="52346" b="1861"/>
          <a:stretch>
            <a:fillRect/>
          </a:stretch>
        </p:blipFill>
        <p:spPr>
          <a:xfrm>
            <a:off x="7146925" y="3032125"/>
            <a:ext cx="3437255" cy="3245485"/>
          </a:xfrm>
          <a:prstGeom prst="rect">
            <a:avLst/>
          </a:prstGeom>
        </p:spPr>
      </p:pic>
      <p:sp>
        <p:nvSpPr>
          <p:cNvPr id="2" name="矩形 1"/>
          <p:cNvSpPr/>
          <p:nvPr>
            <p:custDataLst>
              <p:tags r:id="rId4"/>
            </p:custDataLst>
          </p:nvPr>
        </p:nvSpPr>
        <p:spPr>
          <a:xfrm>
            <a:off x="2534285" y="3032125"/>
            <a:ext cx="317500" cy="2631440"/>
          </a:xfrm>
          <a:prstGeom prst="rect">
            <a:avLst/>
          </a:prstGeom>
          <a:solidFill>
            <a:schemeClr val="accent1">
              <a:alpha val="44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solidFill>
                <a:srgbClr val="FF0000">
                  <a:alpha val="47000"/>
                </a:srgbClr>
              </a:solidFill>
            </a:endParaRPr>
          </a:p>
        </p:txBody>
      </p:sp>
      <p:sp>
        <p:nvSpPr>
          <p:cNvPr id="3" name="矩形 2"/>
          <p:cNvSpPr/>
          <p:nvPr>
            <p:custDataLst>
              <p:tags r:id="rId5"/>
            </p:custDataLst>
          </p:nvPr>
        </p:nvSpPr>
        <p:spPr>
          <a:xfrm>
            <a:off x="7924800" y="3013075"/>
            <a:ext cx="317500" cy="2631440"/>
          </a:xfrm>
          <a:prstGeom prst="rect">
            <a:avLst/>
          </a:prstGeom>
          <a:solidFill>
            <a:schemeClr val="accent1">
              <a:alpha val="44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solidFill>
                <a:srgbClr val="FF0000">
                  <a:alpha val="47000"/>
                </a:srgbClr>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2" y="0"/>
            <a:ext cx="12192000" cy="8026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标题 8"/>
          <p:cNvSpPr>
            <a:spLocks noGrp="1"/>
          </p:cNvSpPr>
          <p:nvPr>
            <p:ph type="title"/>
          </p:nvPr>
        </p:nvSpPr>
        <p:spPr>
          <a:xfrm>
            <a:off x="0" y="60802"/>
            <a:ext cx="12192000" cy="681036"/>
          </a:xfrm>
        </p:spPr>
        <p:txBody>
          <a:bodyPr>
            <a:normAutofit fontScale="90000"/>
          </a:bodyPr>
          <a:lstStyle/>
          <a:p>
            <a:r>
              <a:rPr lang="en-US" altLang="zh-CN" sz="4000" dirty="0">
                <a:solidFill>
                  <a:schemeClr val="bg1"/>
                </a:solidFill>
              </a:rPr>
              <a:t>	Experiment-Ablation Study</a:t>
            </a:r>
            <a:endParaRPr lang="zh-CN" altLang="en-US" sz="4000" dirty="0">
              <a:solidFill>
                <a:schemeClr val="bg1"/>
              </a:solidFill>
            </a:endParaRPr>
          </a:p>
        </p:txBody>
      </p:sp>
      <p:sp>
        <p:nvSpPr>
          <p:cNvPr id="4" name="内容占位符 9"/>
          <p:cNvSpPr>
            <a:spLocks noGrp="1"/>
          </p:cNvSpPr>
          <p:nvPr>
            <p:ph idx="1"/>
          </p:nvPr>
        </p:nvSpPr>
        <p:spPr>
          <a:xfrm>
            <a:off x="561338" y="961945"/>
            <a:ext cx="11069320" cy="4934109"/>
          </a:xfrm>
        </p:spPr>
        <p:txBody>
          <a:bodyPr/>
          <a:lstStyle/>
          <a:p>
            <a:r>
              <a:rPr lang="en-US" altLang="zh-CN" dirty="0"/>
              <a:t>Ensemble Model</a:t>
            </a:r>
            <a:r>
              <a:rPr lang="zh-CN" altLang="en-US" dirty="0"/>
              <a:t>：</a:t>
            </a:r>
            <a:endParaRPr lang="zh-CN" altLang="en-US" dirty="0"/>
          </a:p>
          <a:p>
            <a:pPr lvl="1"/>
            <a:r>
              <a:rPr lang="en-US" altLang="zh-CN" dirty="0"/>
              <a:t>BICE-</a:t>
            </a:r>
            <a:r>
              <a:rPr lang="en-US" altLang="zh-CN" dirty="0" err="1"/>
              <a:t>NoAl</a:t>
            </a:r>
            <a:r>
              <a:rPr lang="en-US" altLang="zh-CN" dirty="0"/>
              <a:t>: Do not sample data through active learning and without building an ensemble model.</a:t>
            </a:r>
            <a:endParaRPr lang="en-US" altLang="zh-CN" dirty="0"/>
          </a:p>
        </p:txBody>
      </p:sp>
      <p:pic>
        <p:nvPicPr>
          <p:cNvPr id="2" name="图片 1"/>
          <p:cNvPicPr>
            <a:picLocks noChangeAspect="1"/>
          </p:cNvPicPr>
          <p:nvPr>
            <p:custDataLst>
              <p:tags r:id="rId1"/>
            </p:custDataLst>
          </p:nvPr>
        </p:nvPicPr>
        <p:blipFill>
          <a:blip r:embed="rId2"/>
          <a:srcRect b="53356"/>
          <a:stretch>
            <a:fillRect/>
          </a:stretch>
        </p:blipFill>
        <p:spPr>
          <a:xfrm>
            <a:off x="1678305" y="3013075"/>
            <a:ext cx="3394710" cy="3264535"/>
          </a:xfrm>
          <a:prstGeom prst="rect">
            <a:avLst/>
          </a:prstGeom>
        </p:spPr>
      </p:pic>
      <p:pic>
        <p:nvPicPr>
          <p:cNvPr id="7" name="图片 6"/>
          <p:cNvPicPr>
            <a:picLocks noChangeAspect="1"/>
          </p:cNvPicPr>
          <p:nvPr>
            <p:custDataLst>
              <p:tags r:id="rId3"/>
            </p:custDataLst>
          </p:nvPr>
        </p:nvPicPr>
        <p:blipFill>
          <a:blip r:embed="rId2"/>
          <a:srcRect t="52346" b="1861"/>
          <a:stretch>
            <a:fillRect/>
          </a:stretch>
        </p:blipFill>
        <p:spPr>
          <a:xfrm>
            <a:off x="7146925" y="3032125"/>
            <a:ext cx="3437255" cy="3245485"/>
          </a:xfrm>
          <a:prstGeom prst="rect">
            <a:avLst/>
          </a:prstGeom>
        </p:spPr>
      </p:pic>
      <p:sp>
        <p:nvSpPr>
          <p:cNvPr id="3" name="矩形 2"/>
          <p:cNvSpPr/>
          <p:nvPr>
            <p:custDataLst>
              <p:tags r:id="rId4"/>
            </p:custDataLst>
          </p:nvPr>
        </p:nvSpPr>
        <p:spPr>
          <a:xfrm>
            <a:off x="7571105" y="3032125"/>
            <a:ext cx="317500" cy="2631440"/>
          </a:xfrm>
          <a:prstGeom prst="rect">
            <a:avLst/>
          </a:prstGeom>
          <a:solidFill>
            <a:schemeClr val="accent1">
              <a:alpha val="44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solidFill>
                <a:srgbClr val="FF0000">
                  <a:alpha val="47000"/>
                </a:srgbClr>
              </a:solidFill>
            </a:endParaRPr>
          </a:p>
        </p:txBody>
      </p:sp>
      <p:sp>
        <p:nvSpPr>
          <p:cNvPr id="6" name="矩形 5"/>
          <p:cNvSpPr/>
          <p:nvPr>
            <p:custDataLst>
              <p:tags r:id="rId5"/>
            </p:custDataLst>
          </p:nvPr>
        </p:nvSpPr>
        <p:spPr>
          <a:xfrm>
            <a:off x="2195195" y="3032125"/>
            <a:ext cx="317500" cy="2631440"/>
          </a:xfrm>
          <a:prstGeom prst="rect">
            <a:avLst/>
          </a:prstGeom>
          <a:solidFill>
            <a:schemeClr val="accent1">
              <a:alpha val="44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solidFill>
                <a:srgbClr val="FF0000">
                  <a:alpha val="47000"/>
                </a:srgbClr>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2" y="0"/>
            <a:ext cx="12192000" cy="8026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标题 8"/>
          <p:cNvSpPr>
            <a:spLocks noGrp="1"/>
          </p:cNvSpPr>
          <p:nvPr>
            <p:ph type="title"/>
          </p:nvPr>
        </p:nvSpPr>
        <p:spPr>
          <a:xfrm>
            <a:off x="0" y="60802"/>
            <a:ext cx="12192000" cy="681036"/>
          </a:xfrm>
        </p:spPr>
        <p:txBody>
          <a:bodyPr>
            <a:normAutofit fontScale="90000"/>
          </a:bodyPr>
          <a:lstStyle/>
          <a:p>
            <a:r>
              <a:rPr lang="en-US" altLang="zh-CN" sz="4000" dirty="0">
                <a:solidFill>
                  <a:schemeClr val="bg1"/>
                </a:solidFill>
              </a:rPr>
              <a:t>	Experiment-Ablation Study</a:t>
            </a:r>
            <a:endParaRPr lang="zh-CN" altLang="en-US" sz="4000" dirty="0">
              <a:solidFill>
                <a:schemeClr val="bg1"/>
              </a:solidFill>
            </a:endParaRPr>
          </a:p>
        </p:txBody>
      </p:sp>
      <p:sp>
        <p:nvSpPr>
          <p:cNvPr id="4" name="内容占位符 9"/>
          <p:cNvSpPr>
            <a:spLocks noGrp="1"/>
          </p:cNvSpPr>
          <p:nvPr>
            <p:ph idx="1"/>
          </p:nvPr>
        </p:nvSpPr>
        <p:spPr>
          <a:xfrm>
            <a:off x="561338" y="961945"/>
            <a:ext cx="11186966" cy="4934109"/>
          </a:xfrm>
        </p:spPr>
        <p:txBody>
          <a:bodyPr/>
          <a:lstStyle/>
          <a:p>
            <a:r>
              <a:rPr lang="en-US" altLang="zh-CN" dirty="0"/>
              <a:t>Analysis of Data Sampling</a:t>
            </a:r>
            <a:r>
              <a:rPr lang="zh-CN" altLang="en-US" dirty="0"/>
              <a:t>：</a:t>
            </a:r>
            <a:endParaRPr lang="en-US" altLang="zh-CN" dirty="0"/>
          </a:p>
          <a:p>
            <a:pPr lvl="1"/>
            <a:r>
              <a:rPr lang="en-US" altLang="zh-CN" dirty="0"/>
              <a:t>select the top </a:t>
            </a:r>
            <a:r>
              <a:rPr lang="en-US" altLang="zh-CN" b="1" i="1" dirty="0"/>
              <a:t>k </a:t>
            </a:r>
            <a:r>
              <a:rPr lang="en-US" altLang="zh-CN" dirty="0"/>
              <a:t>% of the data to obtain a data sampling set.</a:t>
            </a:r>
            <a:endParaRPr lang="en-US" altLang="zh-CN" dirty="0"/>
          </a:p>
          <a:p>
            <a:pPr lvl="2"/>
            <a:r>
              <a:rPr lang="en-US" altLang="zh-CN" dirty="0"/>
              <a:t>Reaching optimality when k is between 20 and 40.</a:t>
            </a:r>
            <a:endParaRPr lang="en-US" altLang="zh-CN" dirty="0"/>
          </a:p>
          <a:p>
            <a:pPr lvl="1"/>
            <a:r>
              <a:rPr lang="en-US" altLang="zh-CN" dirty="0"/>
              <a:t>Different data sampling strategies.</a:t>
            </a:r>
            <a:endParaRPr lang="en-US" altLang="zh-CN" dirty="0"/>
          </a:p>
        </p:txBody>
      </p:sp>
      <p:pic>
        <p:nvPicPr>
          <p:cNvPr id="2" name="图片 1"/>
          <p:cNvPicPr>
            <a:picLocks noChangeAspect="1"/>
          </p:cNvPicPr>
          <p:nvPr/>
        </p:nvPicPr>
        <p:blipFill>
          <a:blip r:embed="rId1"/>
          <a:stretch>
            <a:fillRect/>
          </a:stretch>
        </p:blipFill>
        <p:spPr>
          <a:xfrm>
            <a:off x="369785" y="3383267"/>
            <a:ext cx="6059265" cy="2905436"/>
          </a:xfrm>
          <a:prstGeom prst="rect">
            <a:avLst/>
          </a:prstGeom>
        </p:spPr>
      </p:pic>
      <p:pic>
        <p:nvPicPr>
          <p:cNvPr id="7" name="图片 6"/>
          <p:cNvPicPr>
            <a:picLocks noChangeAspect="1"/>
          </p:cNvPicPr>
          <p:nvPr/>
        </p:nvPicPr>
        <p:blipFill>
          <a:blip r:embed="rId2"/>
          <a:stretch>
            <a:fillRect/>
          </a:stretch>
        </p:blipFill>
        <p:spPr>
          <a:xfrm>
            <a:off x="6620603" y="3510961"/>
            <a:ext cx="5319254" cy="2777742"/>
          </a:xfrm>
          <a:prstGeom prst="rect">
            <a:avLst/>
          </a:prstGeom>
        </p:spPr>
      </p:pic>
      <p:sp>
        <p:nvSpPr>
          <p:cNvPr id="3" name="矩形 2"/>
          <p:cNvSpPr/>
          <p:nvPr>
            <p:custDataLst>
              <p:tags r:id="rId3"/>
            </p:custDataLst>
          </p:nvPr>
        </p:nvSpPr>
        <p:spPr>
          <a:xfrm>
            <a:off x="1181100" y="2995930"/>
            <a:ext cx="532130" cy="2631440"/>
          </a:xfrm>
          <a:prstGeom prst="rect">
            <a:avLst/>
          </a:prstGeom>
          <a:solidFill>
            <a:schemeClr val="accent1">
              <a:alpha val="44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solidFill>
                <a:srgbClr val="FF0000">
                  <a:alpha val="47000"/>
                </a:srgbClr>
              </a:solidFill>
            </a:endParaRPr>
          </a:p>
        </p:txBody>
      </p:sp>
      <p:sp>
        <p:nvSpPr>
          <p:cNvPr id="5" name="矩形 4"/>
          <p:cNvSpPr/>
          <p:nvPr>
            <p:custDataLst>
              <p:tags r:id="rId4"/>
            </p:custDataLst>
          </p:nvPr>
        </p:nvSpPr>
        <p:spPr>
          <a:xfrm>
            <a:off x="4446270" y="2995930"/>
            <a:ext cx="532130" cy="2631440"/>
          </a:xfrm>
          <a:prstGeom prst="rect">
            <a:avLst/>
          </a:prstGeom>
          <a:solidFill>
            <a:schemeClr val="accent1">
              <a:alpha val="44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solidFill>
                <a:srgbClr val="FF0000">
                  <a:alpha val="47000"/>
                </a:srgbClr>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2" y="0"/>
            <a:ext cx="12192000" cy="8026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标题 8"/>
          <p:cNvSpPr>
            <a:spLocks noGrp="1"/>
          </p:cNvSpPr>
          <p:nvPr>
            <p:ph type="title"/>
          </p:nvPr>
        </p:nvSpPr>
        <p:spPr>
          <a:xfrm>
            <a:off x="0" y="60802"/>
            <a:ext cx="12192000" cy="681036"/>
          </a:xfrm>
        </p:spPr>
        <p:txBody>
          <a:bodyPr>
            <a:normAutofit/>
          </a:bodyPr>
          <a:lstStyle/>
          <a:p>
            <a:r>
              <a:rPr lang="en-US" altLang="zh-CN" sz="4000" dirty="0">
                <a:solidFill>
                  <a:schemeClr val="bg1"/>
                </a:solidFill>
              </a:rPr>
              <a:t>	Summaries</a:t>
            </a:r>
            <a:endParaRPr lang="zh-CN" altLang="en-US" sz="4000" dirty="0">
              <a:solidFill>
                <a:schemeClr val="bg1"/>
              </a:solidFill>
            </a:endParaRPr>
          </a:p>
        </p:txBody>
      </p:sp>
      <p:sp>
        <p:nvSpPr>
          <p:cNvPr id="4" name="内容占位符 9"/>
          <p:cNvSpPr>
            <a:spLocks noGrp="1"/>
          </p:cNvSpPr>
          <p:nvPr>
            <p:ph idx="1"/>
          </p:nvPr>
        </p:nvSpPr>
        <p:spPr>
          <a:xfrm>
            <a:off x="561338" y="961945"/>
            <a:ext cx="11186966" cy="4934109"/>
          </a:xfrm>
        </p:spPr>
        <p:txBody>
          <a:bodyPr/>
          <a:lstStyle/>
          <a:p>
            <a:r>
              <a:rPr lang="en-US" altLang="zh-CN" dirty="0"/>
              <a:t>Bidirectional compressor-based ensemble learning framework.</a:t>
            </a:r>
            <a:endParaRPr lang="en-US" altLang="zh-CN" dirty="0"/>
          </a:p>
          <a:p>
            <a:pPr lvl="1"/>
            <a:r>
              <a:rPr lang="en-US" altLang="zh-CN" dirty="0"/>
              <a:t>Encoding query plan trees using a feature encoder.</a:t>
            </a:r>
            <a:endParaRPr lang="en-US" altLang="zh-CN" dirty="0"/>
          </a:p>
          <a:p>
            <a:pPr lvl="1"/>
            <a:r>
              <a:rPr lang="en-US" altLang="zh-CN" dirty="0"/>
              <a:t>Obtaining compressed embeddings using a bidirectional LSTM based compressor.</a:t>
            </a:r>
            <a:endParaRPr lang="en-US" altLang="zh-CN" dirty="0"/>
          </a:p>
          <a:p>
            <a:pPr lvl="1"/>
            <a:r>
              <a:rPr lang="en-US" altLang="zh-CN" dirty="0"/>
              <a:t>Ensemble model incorporating Bayesian neural networks, active learning, and transfer learning.</a:t>
            </a:r>
            <a:endParaRPr lang="en-US" altLang="zh-CN" dirty="0"/>
          </a:p>
          <a:p>
            <a:pPr lvl="1"/>
            <a:r>
              <a:rPr lang="en-US" altLang="zh-CN" dirty="0"/>
              <a:t>Empirical studies showcasing enhanced accuracy and computational efficiency compared to the state of the art.</a:t>
            </a:r>
            <a:endParaRPr lang="en-US" altLang="zh-C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0"/>
            <a:ext cx="12192000" cy="8026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标题 8"/>
          <p:cNvSpPr>
            <a:spLocks noGrp="1"/>
          </p:cNvSpPr>
          <p:nvPr>
            <p:ph type="title"/>
          </p:nvPr>
        </p:nvSpPr>
        <p:spPr>
          <a:xfrm>
            <a:off x="0" y="60802"/>
            <a:ext cx="12192000" cy="681036"/>
          </a:xfrm>
        </p:spPr>
        <p:txBody>
          <a:bodyPr>
            <a:normAutofit fontScale="90000"/>
          </a:bodyPr>
          <a:lstStyle/>
          <a:p>
            <a:r>
              <a:rPr lang="en-US" altLang="zh-CN" dirty="0">
                <a:solidFill>
                  <a:schemeClr val="bg1"/>
                </a:solidFill>
              </a:rPr>
              <a:t>	Introduction</a:t>
            </a:r>
            <a:endParaRPr lang="zh-CN" altLang="en-US" dirty="0">
              <a:solidFill>
                <a:schemeClr val="bg1"/>
              </a:solidFill>
            </a:endParaRPr>
          </a:p>
        </p:txBody>
      </p:sp>
      <p:sp>
        <p:nvSpPr>
          <p:cNvPr id="10" name="内容占位符 9"/>
          <p:cNvSpPr>
            <a:spLocks noGrp="1"/>
          </p:cNvSpPr>
          <p:nvPr>
            <p:ph idx="1"/>
          </p:nvPr>
        </p:nvSpPr>
        <p:spPr>
          <a:xfrm>
            <a:off x="561340" y="961945"/>
            <a:ext cx="11069320" cy="5631895"/>
          </a:xfrm>
        </p:spPr>
        <p:txBody>
          <a:bodyPr/>
          <a:lstStyle/>
          <a:p>
            <a:r>
              <a:rPr lang="en-US" altLang="zh-CN" dirty="0"/>
              <a:t>Cardinality and cost estimation</a:t>
            </a:r>
            <a:endParaRPr lang="en-US" altLang="zh-CN" dirty="0"/>
          </a:p>
          <a:p>
            <a:pPr lvl="1"/>
            <a:r>
              <a:rPr lang="en-US" altLang="zh-CN" sz="2000" dirty="0"/>
              <a:t>Traditional method: </a:t>
            </a:r>
            <a:r>
              <a:rPr lang="en-US" altLang="zh-CN" sz="2000" b="1" dirty="0"/>
              <a:t>histogram-based cardinality</a:t>
            </a:r>
            <a:r>
              <a:rPr lang="en-US" altLang="zh-CN" sz="2000" dirty="0"/>
              <a:t>.</a:t>
            </a:r>
            <a:endParaRPr lang="en-US" altLang="zh-CN" sz="2000" dirty="0"/>
          </a:p>
          <a:p>
            <a:pPr lvl="1"/>
            <a:r>
              <a:rPr lang="en-US" altLang="zh-CN" sz="2000" dirty="0"/>
              <a:t>It based generally on the assumptions that the </a:t>
            </a:r>
            <a:r>
              <a:rPr lang="en-US" altLang="zh-CN" sz="2000" b="1" dirty="0"/>
              <a:t>data follow a certain statistical distribution</a:t>
            </a:r>
            <a:r>
              <a:rPr lang="en-US" altLang="zh-CN" sz="2000" dirty="0"/>
              <a:t> and </a:t>
            </a:r>
            <a:r>
              <a:rPr lang="en-US" altLang="zh-CN" sz="2000" b="1" dirty="0"/>
              <a:t>all attributes are independent of each other</a:t>
            </a:r>
            <a:r>
              <a:rPr lang="en-US" altLang="zh-CN" sz="2000" dirty="0"/>
              <a:t>.</a:t>
            </a:r>
            <a:endParaRPr lang="en-US" altLang="zh-CN" sz="2000" dirty="0"/>
          </a:p>
          <a:p>
            <a:pPr lvl="1"/>
            <a:r>
              <a:rPr lang="en-US" altLang="zh-CN" sz="2000" dirty="0"/>
              <a:t>In practice, a dataset is often </a:t>
            </a:r>
            <a:r>
              <a:rPr lang="en-US" altLang="zh-CN" sz="2000" b="1" dirty="0"/>
              <a:t>highly random</a:t>
            </a:r>
            <a:r>
              <a:rPr lang="en-US" altLang="zh-CN" sz="2000" dirty="0"/>
              <a:t> without following any distributions.</a:t>
            </a:r>
            <a:endParaRPr lang="en-US" altLang="zh-CN" sz="2000" dirty="0"/>
          </a:p>
          <a:p>
            <a:endParaRPr lang="en-US" altLang="zh-CN" dirty="0"/>
          </a:p>
          <a:p>
            <a:r>
              <a:rPr lang="en-US" altLang="zh-CN" dirty="0"/>
              <a:t>Learning Model</a:t>
            </a:r>
            <a:endParaRPr lang="en-US" altLang="zh-CN" dirty="0"/>
          </a:p>
          <a:p>
            <a:pPr lvl="1"/>
            <a:r>
              <a:rPr lang="en-US" altLang="zh-CN" sz="2000" dirty="0"/>
              <a:t>Data-driven methods: Higher accuracy.</a:t>
            </a:r>
            <a:endParaRPr lang="en-US" altLang="zh-CN" sz="2000" dirty="0"/>
          </a:p>
          <a:p>
            <a:pPr lvl="2"/>
            <a:r>
              <a:rPr lang="en-US" altLang="zh-CN" sz="1600" dirty="0"/>
              <a:t>~</a:t>
            </a:r>
            <a:r>
              <a:rPr lang="en-US" altLang="zh-CN" sz="1600" dirty="0" err="1"/>
              <a:t>Naru</a:t>
            </a:r>
            <a:r>
              <a:rPr lang="en-US" altLang="zh-CN" sz="1600" dirty="0"/>
              <a:t>(VLDB 2019)	~</a:t>
            </a:r>
            <a:r>
              <a:rPr lang="en-US" altLang="zh-CN" sz="1600" dirty="0" err="1"/>
              <a:t>NeuroCard</a:t>
            </a:r>
            <a:r>
              <a:rPr lang="en-US" altLang="zh-CN" sz="1600" dirty="0"/>
              <a:t>(VLDB 2020)	~</a:t>
            </a:r>
            <a:r>
              <a:rPr lang="en-US" altLang="zh-CN" sz="1400" dirty="0" err="1"/>
              <a:t>Quicksel</a:t>
            </a:r>
            <a:r>
              <a:rPr lang="en-US" altLang="zh-CN" sz="1400" dirty="0"/>
              <a:t>(SIGMOD 2020)</a:t>
            </a:r>
            <a:endParaRPr lang="en-US" altLang="zh-CN" sz="1600" dirty="0"/>
          </a:p>
          <a:p>
            <a:pPr lvl="1"/>
            <a:r>
              <a:rPr lang="en-US" altLang="zh-CN" sz="2000" b="1" dirty="0"/>
              <a:t>Query-driven methods</a:t>
            </a:r>
            <a:r>
              <a:rPr lang="en-US" altLang="zh-CN" sz="2000" dirty="0"/>
              <a:t>: faster computing efficiency, less storage space and seamless integration with query optimizer. </a:t>
            </a:r>
            <a:endParaRPr lang="en-US" altLang="zh-CN" sz="1600" dirty="0"/>
          </a:p>
          <a:p>
            <a:pPr lvl="2"/>
            <a:r>
              <a:rPr lang="en-US" altLang="zh-CN" sz="1600" dirty="0"/>
              <a:t>Query-statement-based models: takes a query statement as input.</a:t>
            </a:r>
            <a:endParaRPr lang="en-US" altLang="zh-CN" sz="1600" dirty="0"/>
          </a:p>
          <a:p>
            <a:pPr lvl="2"/>
            <a:r>
              <a:rPr lang="en-US" altLang="zh-CN" sz="1600" b="1" dirty="0"/>
              <a:t>Query-plan-tree-based-models</a:t>
            </a:r>
            <a:r>
              <a:rPr lang="en-US" altLang="zh-CN" sz="1600" dirty="0"/>
              <a:t>: takes a query plan tree as input.</a:t>
            </a:r>
            <a:endParaRPr lang="en-US" altLang="zh-CN" sz="1600" dirty="0"/>
          </a:p>
          <a:p>
            <a:pPr lvl="1"/>
            <a:endParaRPr lang="en-US" altLang="zh-CN" sz="2000" dirty="0"/>
          </a:p>
          <a:p>
            <a:endParaRPr lang="en-US"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0"/>
            <a:ext cx="12192000" cy="8026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标题 8"/>
          <p:cNvSpPr>
            <a:spLocks noGrp="1"/>
          </p:cNvSpPr>
          <p:nvPr>
            <p:ph type="title"/>
          </p:nvPr>
        </p:nvSpPr>
        <p:spPr>
          <a:xfrm>
            <a:off x="0" y="60802"/>
            <a:ext cx="12192000" cy="681036"/>
          </a:xfrm>
        </p:spPr>
        <p:txBody>
          <a:bodyPr>
            <a:normAutofit fontScale="90000"/>
          </a:bodyPr>
          <a:lstStyle/>
          <a:p>
            <a:r>
              <a:rPr lang="en-US" altLang="zh-CN" dirty="0">
                <a:solidFill>
                  <a:schemeClr val="bg1"/>
                </a:solidFill>
              </a:rPr>
              <a:t>	Introduction</a:t>
            </a:r>
            <a:endParaRPr lang="zh-CN" altLang="en-US" dirty="0">
              <a:solidFill>
                <a:schemeClr val="bg1"/>
              </a:solidFill>
            </a:endParaRPr>
          </a:p>
        </p:txBody>
      </p:sp>
      <p:sp>
        <p:nvSpPr>
          <p:cNvPr id="10" name="内容占位符 9"/>
          <p:cNvSpPr>
            <a:spLocks noGrp="1"/>
          </p:cNvSpPr>
          <p:nvPr>
            <p:ph idx="1"/>
          </p:nvPr>
        </p:nvSpPr>
        <p:spPr>
          <a:xfrm>
            <a:off x="561340" y="961945"/>
            <a:ext cx="11069320" cy="4934109"/>
          </a:xfrm>
        </p:spPr>
        <p:txBody>
          <a:bodyPr/>
          <a:lstStyle/>
          <a:p>
            <a:r>
              <a:rPr lang="en-US" altLang="zh-CN" dirty="0"/>
              <a:t>Limitation of query-plan-tree-based-models</a:t>
            </a:r>
            <a:endParaRPr lang="en-US" altLang="zh-CN" dirty="0"/>
          </a:p>
          <a:p>
            <a:pPr lvl="1"/>
            <a:r>
              <a:rPr lang="en-US" altLang="zh-CN" dirty="0"/>
              <a:t>Limitation I: paucity of extracted information.</a:t>
            </a:r>
            <a:endParaRPr lang="en-US" altLang="zh-CN" dirty="0"/>
          </a:p>
          <a:p>
            <a:pPr lvl="2"/>
            <a:r>
              <a:rPr lang="en-US" altLang="zh-CN"/>
              <a:t>A. Kripf et al.(ArXiv 2019)'s </a:t>
            </a:r>
            <a:r>
              <a:rPr lang="en-US" altLang="zh-CN" b="1"/>
              <a:t>MSCN </a:t>
            </a:r>
            <a:r>
              <a:rPr lang="en-US" altLang="zh-CN"/>
              <a:t>model and </a:t>
            </a:r>
            <a:r>
              <a:rPr lang="en-US" altLang="zh-CN" dirty="0">
                <a:sym typeface="+mn-ea"/>
              </a:rPr>
              <a:t>J. Sun et al.(</a:t>
            </a:r>
            <a:r>
              <a:rPr lang="en-US" altLang="zh-CN" dirty="0" err="1">
                <a:sym typeface="+mn-ea"/>
              </a:rPr>
              <a:t>ArXiv</a:t>
            </a:r>
            <a:r>
              <a:rPr lang="en-US" altLang="zh-CN" dirty="0">
                <a:sym typeface="+mn-ea"/>
              </a:rPr>
              <a:t> 2019)’s </a:t>
            </a:r>
            <a:r>
              <a:rPr lang="en-US" altLang="zh-CN" b="1" dirty="0">
                <a:sym typeface="+mn-ea"/>
              </a:rPr>
              <a:t>TPool </a:t>
            </a:r>
            <a:r>
              <a:rPr lang="en-US" altLang="zh-CN" dirty="0">
                <a:sym typeface="+mn-ea"/>
              </a:rPr>
              <a:t>model </a:t>
            </a:r>
            <a:r>
              <a:rPr lang="en-US" altLang="zh-CN"/>
              <a:t>rely </a:t>
            </a:r>
            <a:r>
              <a:rPr lang="en-US" altLang="zh-CN"/>
              <a:t>on one-hot encoding.</a:t>
            </a:r>
            <a:endParaRPr lang="en-US" altLang="zh-CN"/>
          </a:p>
          <a:p>
            <a:pPr lvl="2"/>
            <a:r>
              <a:rPr lang="en-US" altLang="zh-CN" dirty="0"/>
              <a:t>These models cannot leverage the rich informaion contained in the query plan tree.</a:t>
            </a:r>
            <a:endParaRPr lang="en-US" altLang="zh-CN" dirty="0"/>
          </a:p>
          <a:p>
            <a:pPr lvl="1"/>
            <a:r>
              <a:rPr lang="en-US" altLang="zh-CN" dirty="0"/>
              <a:t>Limitation II: high computational cost.</a:t>
            </a:r>
            <a:endParaRPr lang="en-US" altLang="zh-CN" dirty="0"/>
          </a:p>
          <a:p>
            <a:pPr lvl="2"/>
            <a:r>
              <a:rPr lang="en-US" altLang="zh-CN" dirty="0"/>
              <a:t>Many current models (For example, </a:t>
            </a:r>
            <a:r>
              <a:rPr lang="en-US" altLang="zh-CN" b="1" dirty="0"/>
              <a:t>MSCN</a:t>
            </a:r>
            <a:r>
              <a:rPr lang="en-US" altLang="zh-CN" dirty="0"/>
              <a:t>, </a:t>
            </a:r>
            <a:r>
              <a:rPr lang="en-US" altLang="zh-CN" b="1" dirty="0" err="1"/>
              <a:t>TPool</a:t>
            </a:r>
            <a:r>
              <a:rPr lang="en-US" altLang="zh-CN" dirty="0"/>
              <a:t>, </a:t>
            </a:r>
            <a:r>
              <a:rPr lang="en-US" altLang="zh-CN" b="1" dirty="0" err="1"/>
              <a:t>QPPNet</a:t>
            </a:r>
            <a:r>
              <a:rPr lang="en-US" altLang="zh-CN" dirty="0"/>
              <a:t>) require high training and inference cost.</a:t>
            </a:r>
            <a:endParaRPr lang="en-US" altLang="zh-CN" dirty="0"/>
          </a:p>
          <a:p>
            <a:pPr lvl="1"/>
            <a:r>
              <a:rPr lang="en-US" altLang="zh-CN" dirty="0"/>
              <a:t>Limitation III: poor data adaptability.</a:t>
            </a:r>
            <a:endParaRPr lang="en-US" altLang="zh-CN" dirty="0"/>
          </a:p>
          <a:p>
            <a:pPr lvl="2"/>
            <a:r>
              <a:rPr lang="en-US" altLang="zh-CN" dirty="0"/>
              <a:t>A single model cannot fit all kinds of queries.</a:t>
            </a:r>
            <a:endParaRPr lang="en-US" alt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0"/>
            <a:ext cx="12192000" cy="8026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标题 8"/>
          <p:cNvSpPr>
            <a:spLocks noGrp="1"/>
          </p:cNvSpPr>
          <p:nvPr>
            <p:ph type="title"/>
          </p:nvPr>
        </p:nvSpPr>
        <p:spPr>
          <a:xfrm>
            <a:off x="0" y="60802"/>
            <a:ext cx="12192000" cy="681036"/>
          </a:xfrm>
        </p:spPr>
        <p:txBody>
          <a:bodyPr>
            <a:normAutofit fontScale="90000"/>
          </a:bodyPr>
          <a:lstStyle/>
          <a:p>
            <a:r>
              <a:rPr lang="en-US" altLang="zh-CN" dirty="0">
                <a:solidFill>
                  <a:schemeClr val="bg1"/>
                </a:solidFill>
              </a:rPr>
              <a:t>	Introduction</a:t>
            </a:r>
            <a:endParaRPr lang="zh-CN" altLang="en-US" dirty="0">
              <a:solidFill>
                <a:schemeClr val="bg1"/>
              </a:solidFill>
            </a:endParaRPr>
          </a:p>
        </p:txBody>
      </p:sp>
      <p:sp>
        <p:nvSpPr>
          <p:cNvPr id="10" name="内容占位符 9"/>
          <p:cNvSpPr>
            <a:spLocks noGrp="1"/>
          </p:cNvSpPr>
          <p:nvPr>
            <p:ph idx="1"/>
          </p:nvPr>
        </p:nvSpPr>
        <p:spPr>
          <a:xfrm>
            <a:off x="561340" y="961945"/>
            <a:ext cx="11069320" cy="4934109"/>
          </a:xfrm>
        </p:spPr>
        <p:txBody>
          <a:bodyPr/>
          <a:lstStyle/>
          <a:p>
            <a:r>
              <a:rPr lang="en-US" altLang="zh-CN" dirty="0"/>
              <a:t>In this paper, we propose a cardinality and cost estimation framework based on Bidirectional Compressor-based Ensemble Learning (BICE).</a:t>
            </a:r>
            <a:endParaRPr lang="en-US" altLang="zh-CN" dirty="0"/>
          </a:p>
          <a:p>
            <a:pPr lvl="1"/>
            <a:r>
              <a:rPr lang="en-US" altLang="zh-CN" dirty="0"/>
              <a:t>For </a:t>
            </a:r>
            <a:r>
              <a:rPr lang="en-US" altLang="zh-CN" dirty="0" err="1"/>
              <a:t>limitationⅠand</a:t>
            </a:r>
            <a:r>
              <a:rPr lang="en-US" altLang="zh-CN" dirty="0"/>
              <a:t> Ⅱ:</a:t>
            </a:r>
            <a:endParaRPr lang="en-US" altLang="zh-CN" dirty="0"/>
          </a:p>
          <a:p>
            <a:pPr lvl="2"/>
            <a:r>
              <a:rPr lang="en-US" altLang="zh-CN" b="1" dirty="0"/>
              <a:t>Four sub-encoders</a:t>
            </a:r>
            <a:r>
              <a:rPr lang="en-US" altLang="zh-CN" dirty="0"/>
              <a:t>: Efficiently encode various information in the query plan tree.</a:t>
            </a:r>
            <a:endParaRPr lang="en-US" altLang="zh-CN" dirty="0"/>
          </a:p>
          <a:p>
            <a:pPr lvl="2"/>
            <a:r>
              <a:rPr lang="en-US" altLang="zh-CN" b="1" dirty="0"/>
              <a:t>Compressor</a:t>
            </a:r>
            <a:r>
              <a:rPr lang="en-US" altLang="zh-CN" dirty="0"/>
              <a:t>: Reduces the learning difficulty of the estimation model.</a:t>
            </a:r>
            <a:endParaRPr lang="en-US" altLang="zh-CN" dirty="0"/>
          </a:p>
          <a:p>
            <a:pPr lvl="1"/>
            <a:r>
              <a:rPr lang="en-US" altLang="zh-CN" dirty="0"/>
              <a:t>For limitation Ⅲ:</a:t>
            </a:r>
            <a:endParaRPr lang="en-US" altLang="zh-CN" dirty="0"/>
          </a:p>
          <a:p>
            <a:pPr lvl="2"/>
            <a:r>
              <a:rPr lang="en-US" altLang="zh-CN" b="1" dirty="0"/>
              <a:t>Ensemble model</a:t>
            </a:r>
            <a:r>
              <a:rPr lang="en-US" altLang="zh-CN" dirty="0"/>
              <a:t>: Enhance the data adaptation of the model.</a:t>
            </a:r>
            <a:endParaRPr lang="en-US" altLang="zh-CN" dirty="0"/>
          </a:p>
          <a:p>
            <a:pPr lvl="2"/>
            <a:r>
              <a:rPr lang="en-US" altLang="zh-CN" b="1" dirty="0"/>
              <a:t>Transfer learning</a:t>
            </a:r>
            <a:r>
              <a:rPr lang="en-US" altLang="zh-CN" dirty="0"/>
              <a:t>: Efficiently obtains the cost estimation model.</a:t>
            </a:r>
            <a:endParaRPr lang="en-US" altLang="zh-CN" dirty="0"/>
          </a:p>
          <a:p>
            <a:pPr lvl="1"/>
            <a:endParaRPr lang="en-US" alt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0"/>
            <a:ext cx="12192000" cy="8026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标题 8"/>
          <p:cNvSpPr>
            <a:spLocks noGrp="1"/>
          </p:cNvSpPr>
          <p:nvPr>
            <p:ph type="title"/>
          </p:nvPr>
        </p:nvSpPr>
        <p:spPr>
          <a:xfrm>
            <a:off x="0" y="60802"/>
            <a:ext cx="12192000" cy="681036"/>
          </a:xfrm>
        </p:spPr>
        <p:txBody>
          <a:bodyPr>
            <a:normAutofit/>
          </a:bodyPr>
          <a:lstStyle/>
          <a:p>
            <a:r>
              <a:rPr lang="en-US" altLang="zh-CN" sz="4000" dirty="0">
                <a:solidFill>
                  <a:schemeClr val="bg1"/>
                </a:solidFill>
              </a:rPr>
              <a:t>	Framework</a:t>
            </a:r>
            <a:endParaRPr lang="zh-CN" altLang="en-US" sz="4000" dirty="0">
              <a:solidFill>
                <a:schemeClr val="bg1"/>
              </a:solidFill>
            </a:endParaRPr>
          </a:p>
        </p:txBody>
      </p:sp>
      <p:sp>
        <p:nvSpPr>
          <p:cNvPr id="10" name="内容占位符 9"/>
          <p:cNvSpPr>
            <a:spLocks noGrp="1"/>
          </p:cNvSpPr>
          <p:nvPr>
            <p:ph idx="1"/>
          </p:nvPr>
        </p:nvSpPr>
        <p:spPr>
          <a:xfrm>
            <a:off x="561340" y="961945"/>
            <a:ext cx="11069320" cy="4934109"/>
          </a:xfrm>
        </p:spPr>
        <p:txBody>
          <a:bodyPr>
            <a:normAutofit/>
          </a:bodyPr>
          <a:lstStyle/>
          <a:p>
            <a:r>
              <a:rPr lang="en-US" altLang="zh-CN" sz="2400" dirty="0"/>
              <a:t>Data Preparation</a:t>
            </a:r>
            <a:endParaRPr lang="en-US" altLang="zh-CN" sz="2400" dirty="0"/>
          </a:p>
          <a:p>
            <a:pPr lvl="1"/>
            <a:r>
              <a:rPr lang="en-US" altLang="zh-CN" sz="2000" dirty="0"/>
              <a:t>Obtain the query plan trees through the DBMS.</a:t>
            </a:r>
            <a:endParaRPr lang="en-US" altLang="zh-CN" sz="2000" dirty="0"/>
          </a:p>
          <a:p>
            <a:r>
              <a:rPr lang="en-US" altLang="zh-CN" sz="2400" dirty="0"/>
              <a:t>Feature Extractor</a:t>
            </a:r>
            <a:endParaRPr lang="en-US" altLang="zh-CN" sz="2400" dirty="0"/>
          </a:p>
          <a:p>
            <a:pPr lvl="1"/>
            <a:r>
              <a:rPr lang="en-US" altLang="zh-CN" sz="2000" dirty="0"/>
              <a:t>The feature encoder consists of a four-sub encoder that encodes a sequence of nodes, obtained through traversal, into a sequence of node embeddings.</a:t>
            </a:r>
            <a:endParaRPr lang="en-US" altLang="zh-CN" sz="2000" dirty="0"/>
          </a:p>
          <a:p>
            <a:r>
              <a:rPr lang="en-US" altLang="zh-CN" sz="2400" dirty="0"/>
              <a:t>Compressor</a:t>
            </a:r>
            <a:endParaRPr lang="en-US" altLang="zh-CN" sz="2400" dirty="0"/>
          </a:p>
          <a:p>
            <a:pPr lvl="1"/>
            <a:r>
              <a:rPr lang="en-US" altLang="zh-CN" sz="2000" dirty="0"/>
              <a:t>Use LSTM to compress the embedded sequence to handle tree structures of query plan tree.</a:t>
            </a:r>
            <a:endParaRPr lang="en-US" altLang="zh-CN" sz="2000" dirty="0"/>
          </a:p>
          <a:p>
            <a:r>
              <a:rPr lang="en-US" altLang="zh-CN" sz="2400" dirty="0"/>
              <a:t>Training</a:t>
            </a:r>
            <a:endParaRPr lang="en-US" altLang="zh-CN" sz="2400" dirty="0"/>
          </a:p>
          <a:p>
            <a:pPr lvl="1"/>
            <a:r>
              <a:rPr lang="en-US" altLang="zh-CN" sz="2000" dirty="0"/>
              <a:t>Bayesian neural networks + active learning + transfer learning.</a:t>
            </a:r>
            <a:endParaRPr lang="en-US" altLang="zh-CN" sz="2000" dirty="0"/>
          </a:p>
        </p:txBody>
      </p:sp>
      <p:pic>
        <p:nvPicPr>
          <p:cNvPr id="3" name="图片 2"/>
          <p:cNvPicPr>
            <a:picLocks noChangeAspect="1"/>
          </p:cNvPicPr>
          <p:nvPr/>
        </p:nvPicPr>
        <p:blipFill>
          <a:blip r:embed="rId1"/>
          <a:stretch>
            <a:fillRect/>
          </a:stretch>
        </p:blipFill>
        <p:spPr>
          <a:xfrm>
            <a:off x="728203" y="4525701"/>
            <a:ext cx="10902457" cy="210080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0"/>
            <a:ext cx="12192000" cy="8026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标题 8"/>
          <p:cNvSpPr>
            <a:spLocks noGrp="1"/>
          </p:cNvSpPr>
          <p:nvPr>
            <p:ph type="title"/>
          </p:nvPr>
        </p:nvSpPr>
        <p:spPr>
          <a:xfrm>
            <a:off x="0" y="60802"/>
            <a:ext cx="12192000" cy="681036"/>
          </a:xfrm>
        </p:spPr>
        <p:txBody>
          <a:bodyPr>
            <a:normAutofit/>
          </a:bodyPr>
          <a:lstStyle/>
          <a:p>
            <a:r>
              <a:rPr lang="en-US" altLang="zh-CN" sz="4000" dirty="0">
                <a:solidFill>
                  <a:schemeClr val="bg1"/>
                </a:solidFill>
              </a:rPr>
              <a:t>	Framework-Feature Encoder</a:t>
            </a:r>
            <a:endParaRPr lang="zh-CN" altLang="en-US" sz="4000" dirty="0">
              <a:solidFill>
                <a:schemeClr val="bg1"/>
              </a:solidFill>
            </a:endParaRPr>
          </a:p>
        </p:txBody>
      </p:sp>
      <p:sp>
        <p:nvSpPr>
          <p:cNvPr id="10" name="内容占位符 9"/>
          <p:cNvSpPr>
            <a:spLocks noGrp="1"/>
          </p:cNvSpPr>
          <p:nvPr>
            <p:ph idx="1"/>
          </p:nvPr>
        </p:nvSpPr>
        <p:spPr>
          <a:xfrm>
            <a:off x="561340" y="962025"/>
            <a:ext cx="7747635" cy="4933950"/>
          </a:xfrm>
        </p:spPr>
        <p:txBody>
          <a:bodyPr/>
          <a:lstStyle/>
          <a:p>
            <a:r>
              <a:rPr lang="en-US" altLang="zh-CN" dirty="0"/>
              <a:t>Four sub-encoder: </a:t>
            </a:r>
            <a:endParaRPr lang="en-US" altLang="zh-CN" dirty="0"/>
          </a:p>
          <a:p>
            <a:pPr lvl="1"/>
            <a:r>
              <a:rPr lang="en-US" altLang="zh-CN" sz="2000" b="1" dirty="0"/>
              <a:t>Join Encoder</a:t>
            </a:r>
            <a:r>
              <a:rPr lang="en-US" altLang="zh-CN" sz="2000" dirty="0"/>
              <a:t>: Process the join of the query as an undirected graph, and then use the node2vec algorithm to encode the columns.</a:t>
            </a:r>
            <a:endParaRPr lang="en-US" altLang="zh-CN" sz="2000" dirty="0"/>
          </a:p>
          <a:p>
            <a:pPr lvl="1"/>
            <a:r>
              <a:rPr lang="en-US" altLang="zh-CN" sz="2000" b="1" dirty="0"/>
              <a:t>Type Encoder</a:t>
            </a:r>
            <a:r>
              <a:rPr lang="en-US" altLang="zh-CN" sz="2000" dirty="0"/>
              <a:t>: Encoding different node types using one hot.</a:t>
            </a:r>
            <a:endParaRPr lang="en-US" altLang="zh-CN" sz="2000" dirty="0"/>
          </a:p>
          <a:p>
            <a:pPr lvl="1"/>
            <a:r>
              <a:rPr lang="en-US" altLang="zh-CN" sz="2000" b="1" dirty="0"/>
              <a:t>Filter Encoder</a:t>
            </a:r>
            <a:r>
              <a:rPr lang="en-US" altLang="zh-CN" sz="2000" dirty="0"/>
              <a:t>: Be based on range representations and parallel networks, which can represent the information in the filter well and reduce the learning difficulty of the model.</a:t>
            </a:r>
            <a:endParaRPr lang="en-US" altLang="zh-CN" sz="2000" dirty="0"/>
          </a:p>
          <a:p>
            <a:pPr lvl="1"/>
            <a:r>
              <a:rPr lang="en-US" altLang="zh-CN" sz="2000" b="1" dirty="0"/>
              <a:t>Information Encoder</a:t>
            </a:r>
            <a:r>
              <a:rPr lang="en-US" altLang="zh-CN" sz="2000" dirty="0"/>
              <a:t>: The estimated cardinality and cost of the query plan (including sub-plans) by the DBMS.</a:t>
            </a:r>
            <a:endParaRPr lang="en-US" altLang="zh-CN" sz="2000" dirty="0"/>
          </a:p>
          <a:p>
            <a:pPr lvl="1"/>
            <a:endParaRPr lang="en-US" altLang="zh-CN" sz="2000" dirty="0"/>
          </a:p>
        </p:txBody>
      </p:sp>
      <p:pic>
        <p:nvPicPr>
          <p:cNvPr id="5" name="图片 4"/>
          <p:cNvPicPr>
            <a:picLocks noChangeAspect="1"/>
          </p:cNvPicPr>
          <p:nvPr/>
        </p:nvPicPr>
        <p:blipFill>
          <a:blip r:embed="rId1"/>
          <a:stretch>
            <a:fillRect/>
          </a:stretch>
        </p:blipFill>
        <p:spPr>
          <a:xfrm>
            <a:off x="280670" y="4493494"/>
            <a:ext cx="11630660" cy="1827496"/>
          </a:xfrm>
          <a:prstGeom prst="rect">
            <a:avLst/>
          </a:prstGeom>
        </p:spPr>
      </p:pic>
      <p:pic>
        <p:nvPicPr>
          <p:cNvPr id="2" name="图片 1"/>
          <p:cNvPicPr>
            <a:picLocks noChangeAspect="1"/>
          </p:cNvPicPr>
          <p:nvPr>
            <p:custDataLst>
              <p:tags r:id="rId2"/>
            </p:custDataLst>
          </p:nvPr>
        </p:nvPicPr>
        <p:blipFill>
          <a:blip r:embed="rId3"/>
          <a:stretch>
            <a:fillRect/>
          </a:stretch>
        </p:blipFill>
        <p:spPr>
          <a:xfrm>
            <a:off x="8444230" y="1489075"/>
            <a:ext cx="3467100" cy="128841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0"/>
            <a:ext cx="12192000" cy="8026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标题 8"/>
          <p:cNvSpPr>
            <a:spLocks noGrp="1"/>
          </p:cNvSpPr>
          <p:nvPr>
            <p:ph type="title"/>
          </p:nvPr>
        </p:nvSpPr>
        <p:spPr>
          <a:xfrm>
            <a:off x="0" y="60802"/>
            <a:ext cx="12192000" cy="681036"/>
          </a:xfrm>
        </p:spPr>
        <p:txBody>
          <a:bodyPr>
            <a:normAutofit/>
          </a:bodyPr>
          <a:lstStyle/>
          <a:p>
            <a:r>
              <a:rPr lang="en-US" altLang="zh-CN" sz="4000" dirty="0">
                <a:solidFill>
                  <a:schemeClr val="bg1"/>
                </a:solidFill>
              </a:rPr>
              <a:t>	Framework-Compressor</a:t>
            </a:r>
            <a:endParaRPr lang="zh-CN" altLang="en-US" sz="4000" dirty="0">
              <a:solidFill>
                <a:schemeClr val="bg1"/>
              </a:solidFill>
            </a:endParaRPr>
          </a:p>
        </p:txBody>
      </p:sp>
      <p:sp>
        <p:nvSpPr>
          <p:cNvPr id="10" name="内容占位符 9"/>
          <p:cNvSpPr>
            <a:spLocks noGrp="1"/>
          </p:cNvSpPr>
          <p:nvPr>
            <p:ph idx="1"/>
          </p:nvPr>
        </p:nvSpPr>
        <p:spPr>
          <a:xfrm>
            <a:off x="561340" y="961945"/>
            <a:ext cx="11069320" cy="4934109"/>
          </a:xfrm>
        </p:spPr>
        <p:txBody>
          <a:bodyPr/>
          <a:lstStyle/>
          <a:p>
            <a:r>
              <a:rPr lang="en-US" altLang="zh-CN" dirty="0"/>
              <a:t>Compressor</a:t>
            </a:r>
            <a:endParaRPr lang="en-US" altLang="zh-CN" dirty="0"/>
          </a:p>
          <a:p>
            <a:pPr lvl="1"/>
            <a:r>
              <a:rPr lang="en-US" altLang="zh-CN" dirty="0"/>
              <a:t>Capture rich information and temporal relationship in the node sequence.</a:t>
            </a:r>
            <a:endParaRPr lang="en-US" altLang="zh-CN" dirty="0"/>
          </a:p>
          <a:p>
            <a:pPr lvl="1"/>
            <a:r>
              <a:rPr lang="en-US" altLang="zh-CN" dirty="0"/>
              <a:t>Two-layer bidirectional LSTM model.</a:t>
            </a:r>
            <a:endParaRPr lang="en-US" altLang="zh-CN" dirty="0"/>
          </a:p>
          <a:p>
            <a:pPr lvl="1"/>
            <a:endParaRPr lang="en-US" altLang="zh-CN" dirty="0"/>
          </a:p>
        </p:txBody>
      </p:sp>
      <p:pic>
        <p:nvPicPr>
          <p:cNvPr id="4" name="图片 3"/>
          <p:cNvPicPr>
            <a:picLocks noChangeAspect="1"/>
          </p:cNvPicPr>
          <p:nvPr/>
        </p:nvPicPr>
        <p:blipFill>
          <a:blip r:embed="rId1"/>
          <a:stretch>
            <a:fillRect/>
          </a:stretch>
        </p:blipFill>
        <p:spPr>
          <a:xfrm>
            <a:off x="4221087" y="2835951"/>
            <a:ext cx="3448884" cy="321940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0"/>
            <a:ext cx="12192000" cy="8026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标题 8"/>
          <p:cNvSpPr>
            <a:spLocks noGrp="1"/>
          </p:cNvSpPr>
          <p:nvPr>
            <p:ph type="title"/>
          </p:nvPr>
        </p:nvSpPr>
        <p:spPr>
          <a:xfrm>
            <a:off x="0" y="60802"/>
            <a:ext cx="12192000" cy="681036"/>
          </a:xfrm>
        </p:spPr>
        <p:txBody>
          <a:bodyPr>
            <a:normAutofit/>
          </a:bodyPr>
          <a:lstStyle/>
          <a:p>
            <a:r>
              <a:rPr lang="en-US" altLang="zh-CN" sz="4000" dirty="0">
                <a:solidFill>
                  <a:schemeClr val="bg1"/>
                </a:solidFill>
              </a:rPr>
              <a:t>	Framework-Ensemble Model</a:t>
            </a:r>
            <a:endParaRPr lang="zh-CN" altLang="en-US" sz="4000" dirty="0">
              <a:solidFill>
                <a:schemeClr val="bg1"/>
              </a:solidFill>
            </a:endParaRPr>
          </a:p>
        </p:txBody>
      </p:sp>
      <p:sp>
        <p:nvSpPr>
          <p:cNvPr id="10" name="内容占位符 9"/>
          <p:cNvSpPr>
            <a:spLocks noGrp="1"/>
          </p:cNvSpPr>
          <p:nvPr>
            <p:ph idx="1"/>
          </p:nvPr>
        </p:nvSpPr>
        <p:spPr>
          <a:xfrm>
            <a:off x="561340" y="961945"/>
            <a:ext cx="11069320" cy="4934109"/>
          </a:xfrm>
        </p:spPr>
        <p:txBody>
          <a:bodyPr/>
          <a:lstStyle/>
          <a:p>
            <a:r>
              <a:rPr lang="en-US" altLang="zh-CN" dirty="0"/>
              <a:t>Ensemble Learning</a:t>
            </a:r>
            <a:endParaRPr lang="en-US" altLang="zh-CN" dirty="0"/>
          </a:p>
          <a:p>
            <a:pPr lvl="1"/>
            <a:r>
              <a:rPr lang="en-US" altLang="zh-CN" dirty="0"/>
              <a:t>Bayesian Neural Network: Handle Data Randomness.</a:t>
            </a:r>
            <a:endParaRPr lang="en-US" altLang="zh-CN" dirty="0"/>
          </a:p>
          <a:p>
            <a:pPr lvl="1"/>
            <a:r>
              <a:rPr lang="en-US" altLang="zh-CN" dirty="0"/>
              <a:t>Active learning: Select meaningful data samples for training.</a:t>
            </a:r>
            <a:endParaRPr lang="en-US" altLang="zh-CN" dirty="0"/>
          </a:p>
          <a:p>
            <a:pPr lvl="1"/>
            <a:r>
              <a:rPr lang="en-US" altLang="zh-CN" dirty="0"/>
              <a:t>Transfer Learning</a:t>
            </a:r>
            <a:endParaRPr lang="en-US" altLang="zh-CN" dirty="0"/>
          </a:p>
          <a:p>
            <a:pPr lvl="1"/>
            <a:endParaRPr lang="en-US" altLang="zh-CN" dirty="0"/>
          </a:p>
        </p:txBody>
      </p:sp>
      <p:pic>
        <p:nvPicPr>
          <p:cNvPr id="3" name="图片 2"/>
          <p:cNvPicPr>
            <a:picLocks noChangeAspect="1"/>
          </p:cNvPicPr>
          <p:nvPr/>
        </p:nvPicPr>
        <p:blipFill>
          <a:blip r:embed="rId1"/>
          <a:stretch>
            <a:fillRect/>
          </a:stretch>
        </p:blipFill>
        <p:spPr>
          <a:xfrm>
            <a:off x="2546430" y="2825871"/>
            <a:ext cx="7820507" cy="362701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0"/>
            <a:ext cx="12192000" cy="8026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标题 8"/>
          <p:cNvSpPr>
            <a:spLocks noGrp="1"/>
          </p:cNvSpPr>
          <p:nvPr>
            <p:ph type="title"/>
          </p:nvPr>
        </p:nvSpPr>
        <p:spPr>
          <a:xfrm>
            <a:off x="0" y="60802"/>
            <a:ext cx="12192000" cy="681036"/>
          </a:xfrm>
        </p:spPr>
        <p:txBody>
          <a:bodyPr>
            <a:normAutofit/>
          </a:bodyPr>
          <a:lstStyle/>
          <a:p>
            <a:r>
              <a:rPr lang="en-US" altLang="zh-CN" sz="4000" dirty="0">
                <a:solidFill>
                  <a:schemeClr val="bg1"/>
                </a:solidFill>
              </a:rPr>
              <a:t>	Experiment</a:t>
            </a:r>
            <a:endParaRPr lang="zh-CN" altLang="en-US" sz="4000" dirty="0">
              <a:solidFill>
                <a:schemeClr val="bg1"/>
              </a:solidFill>
            </a:endParaRPr>
          </a:p>
        </p:txBody>
      </p:sp>
      <p:sp>
        <p:nvSpPr>
          <p:cNvPr id="10" name="内容占位符 9"/>
          <p:cNvSpPr>
            <a:spLocks noGrp="1"/>
          </p:cNvSpPr>
          <p:nvPr>
            <p:ph idx="1"/>
          </p:nvPr>
        </p:nvSpPr>
        <p:spPr>
          <a:xfrm>
            <a:off x="561340" y="961945"/>
            <a:ext cx="11069320" cy="4934109"/>
          </a:xfrm>
        </p:spPr>
        <p:txBody>
          <a:bodyPr>
            <a:normAutofit lnSpcReduction="10000"/>
          </a:bodyPr>
          <a:lstStyle/>
          <a:p>
            <a:r>
              <a:rPr lang="en-US" altLang="zh-CN" dirty="0"/>
              <a:t>Dataset: </a:t>
            </a:r>
            <a:endParaRPr lang="en-US" altLang="zh-CN" dirty="0"/>
          </a:p>
          <a:p>
            <a:pPr marL="457200" lvl="1" indent="0">
              <a:buNone/>
            </a:pPr>
            <a:r>
              <a:rPr lang="en-US" altLang="zh-CN" dirty="0"/>
              <a:t>~JOB-light (70 queries, 1-4 joins)	~Scale (500 queries, 0-4 joins)</a:t>
            </a:r>
            <a:endParaRPr lang="en-US" altLang="zh-CN" dirty="0"/>
          </a:p>
          <a:p>
            <a:pPr marL="457200" lvl="1" indent="0">
              <a:buNone/>
            </a:pPr>
            <a:r>
              <a:rPr lang="en-US" altLang="zh-CN" dirty="0"/>
              <a:t>~Synthesis (5000 queries, 0-2 joins) 	~TPC-H (2200 queries, 1-8 joins)</a:t>
            </a:r>
            <a:endParaRPr lang="en-US" altLang="zh-CN" dirty="0"/>
          </a:p>
          <a:p>
            <a:pPr marL="457200" lvl="1" indent="0">
              <a:buNone/>
            </a:pPr>
            <a:endParaRPr lang="en-US" altLang="zh-CN" dirty="0"/>
          </a:p>
          <a:p>
            <a:r>
              <a:rPr lang="en-US" altLang="zh-CN" dirty="0"/>
              <a:t>Evaluation Methods:</a:t>
            </a:r>
            <a:endParaRPr lang="en-US" altLang="zh-CN" dirty="0"/>
          </a:p>
          <a:p>
            <a:pPr marL="457200" lvl="1" indent="0">
              <a:buNone/>
            </a:pPr>
            <a:r>
              <a:rPr lang="en-US" altLang="zh-CN" dirty="0"/>
              <a:t>~PostgreSQL</a:t>
            </a:r>
            <a:endParaRPr lang="en-US" altLang="zh-CN" dirty="0"/>
          </a:p>
          <a:p>
            <a:pPr marL="457200" lvl="1" indent="0">
              <a:buNone/>
            </a:pPr>
            <a:r>
              <a:rPr lang="en-US" altLang="zh-CN" dirty="0"/>
              <a:t>~MSCN(query-statement-based)		</a:t>
            </a:r>
            <a:endParaRPr lang="en-US" altLang="zh-CN" dirty="0"/>
          </a:p>
          <a:p>
            <a:pPr marL="457200" lvl="1" indent="0">
              <a:buNone/>
            </a:pPr>
            <a:r>
              <a:rPr lang="en-US" altLang="zh-CN" dirty="0"/>
              <a:t>~</a:t>
            </a:r>
            <a:r>
              <a:rPr lang="en-US" altLang="zh-CN" dirty="0" err="1"/>
              <a:t>QPPNet(query-plan-tree-based)</a:t>
            </a:r>
            <a:endParaRPr lang="en-US" altLang="zh-CN" dirty="0"/>
          </a:p>
          <a:p>
            <a:pPr marL="457200" lvl="1" indent="0">
              <a:buNone/>
            </a:pPr>
            <a:r>
              <a:rPr lang="en-US" altLang="zh-CN" dirty="0"/>
              <a:t>~</a:t>
            </a:r>
            <a:r>
              <a:rPr lang="en-US" altLang="zh-CN" dirty="0" err="1"/>
              <a:t>Tpool(</a:t>
            </a:r>
            <a:r>
              <a:rPr lang="zh-CN" altLang="en-US">
                <a:sym typeface="+mn-ea"/>
              </a:rPr>
              <a:t>feature extraction algorithm</a:t>
            </a:r>
            <a:r>
              <a:rPr lang="en-US" altLang="zh-CN">
                <a:sym typeface="+mn-ea"/>
              </a:rPr>
              <a:t> </a:t>
            </a:r>
            <a:r>
              <a:rPr lang="zh-CN" altLang="en-US">
                <a:sym typeface="+mn-ea"/>
              </a:rPr>
              <a:t>based on the binary tree</a:t>
            </a:r>
            <a:r>
              <a:rPr lang="en-US" altLang="zh-CN" dirty="0" err="1"/>
              <a:t>)</a:t>
            </a:r>
            <a:endParaRPr lang="en-US" altLang="zh-CN" dirty="0" err="1"/>
          </a:p>
          <a:p>
            <a:pPr marL="457200" lvl="1" indent="0">
              <a:buNone/>
            </a:pPr>
            <a:r>
              <a:rPr lang="en-US" altLang="zh-CN" dirty="0"/>
              <a:t>~</a:t>
            </a:r>
            <a:r>
              <a:rPr lang="en-US" altLang="zh-CN" dirty="0" err="1"/>
              <a:t>QueryFormer(</a:t>
            </a:r>
            <a:r>
              <a:rPr lang="zh-CN" altLang="en-US">
                <a:sym typeface="+mn-ea"/>
              </a:rPr>
              <a:t>tree-structured model combined with the</a:t>
            </a:r>
            <a:r>
              <a:rPr lang="en-US" altLang="zh-CN">
                <a:sym typeface="+mn-ea"/>
              </a:rPr>
              <a:t> </a:t>
            </a:r>
            <a:r>
              <a:rPr lang="zh-CN" altLang="en-US">
                <a:sym typeface="+mn-ea"/>
              </a:rPr>
              <a:t>attention mechanism</a:t>
            </a:r>
            <a:r>
              <a:rPr lang="en-US" altLang="zh-CN" dirty="0" err="1"/>
              <a:t>)</a:t>
            </a:r>
            <a:endParaRPr lang="en-US" altLang="zh-CN" dirty="0"/>
          </a:p>
          <a:p>
            <a:endParaRPr lang="en-US" altLang="zh-CN" dirty="0"/>
          </a:p>
          <a:p>
            <a:r>
              <a:rPr lang="en-US" altLang="zh-CN" dirty="0"/>
              <a:t>Metrics: q-error.</a:t>
            </a:r>
            <a:endParaRPr lang="en-US" altLang="zh-CN" dirty="0"/>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commondata" val="eyJoZGlkIjoiNGE0NGY3YTk3YmFhODIwMWRhMWYwYzg5YWU1ZjJlYzEifQ=="/>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5165</Words>
  <Application>WPS 演示</Application>
  <PresentationFormat>宽屏</PresentationFormat>
  <Paragraphs>154</Paragraphs>
  <Slides>18</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18</vt:i4>
      </vt:variant>
    </vt:vector>
  </HeadingPairs>
  <TitlesOfParts>
    <vt:vector size="29" baseType="lpstr">
      <vt:lpstr>Arial</vt:lpstr>
      <vt:lpstr>宋体</vt:lpstr>
      <vt:lpstr>Wingdings</vt:lpstr>
      <vt:lpstr>Courier New</vt:lpstr>
      <vt:lpstr>Adobe 宋体 Std L</vt:lpstr>
      <vt:lpstr>等线</vt:lpstr>
      <vt:lpstr>等线 Light</vt:lpstr>
      <vt:lpstr>微软雅黑</vt:lpstr>
      <vt:lpstr>Arial Unicode MS</vt:lpstr>
      <vt:lpstr>Calibri</vt:lpstr>
      <vt:lpstr>Office 主题​​</vt:lpstr>
      <vt:lpstr>Efficient Cardinality and Cost Estimation with Bidirectional Compressor-based Ensemble Learning</vt:lpstr>
      <vt:lpstr>	Introduction</vt:lpstr>
      <vt:lpstr>	Introduction</vt:lpstr>
      <vt:lpstr>	Introduction</vt:lpstr>
      <vt:lpstr>	Framework</vt:lpstr>
      <vt:lpstr>	Framework-Feature Encoder</vt:lpstr>
      <vt:lpstr>	Framework-Compressor</vt:lpstr>
      <vt:lpstr>	Framework-Ensemble Model</vt:lpstr>
      <vt:lpstr>	Experiment</vt:lpstr>
      <vt:lpstr>	Experiment-Precision</vt:lpstr>
      <vt:lpstr>	Experiment-Time</vt:lpstr>
      <vt:lpstr>	Experiment-Ablation Study</vt:lpstr>
      <vt:lpstr>	Experiment-Ablation Study</vt:lpstr>
      <vt:lpstr>	Experiment-Ablation Study</vt:lpstr>
      <vt:lpstr>	Experiment-Ablation Study</vt:lpstr>
      <vt:lpstr>	Experiment-Ablation Study</vt:lpstr>
      <vt:lpstr>	Experiment-Ablation Study</vt:lpstr>
      <vt:lpstr>	Summaries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Efficient Cardinality and Cost Estimation with Bidirectional Compressor-based Ensemble Learning</dc:title>
  <dc:creator>Junming Chen</dc:creator>
  <cp:lastModifiedBy>18927942938</cp:lastModifiedBy>
  <cp:revision>39</cp:revision>
  <dcterms:created xsi:type="dcterms:W3CDTF">2023-11-24T14:56:00Z</dcterms:created>
  <dcterms:modified xsi:type="dcterms:W3CDTF">2023-11-28T07:06:10Z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27534DBD2CAE4A46B5A51539A8367588_12</vt:lpwstr>
  </property>
  <property fmtid="{D5CDD505-2E9C-101B-9397-08002B2CF9AE}" pid="3" name="KSOProductBuildVer">
    <vt:lpwstr>2052-12.1.0.15712</vt:lpwstr>
  </property>
</Properties>
</file>