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Titillium Web"/>
      <p:regular r:id="rId49"/>
      <p:bold r:id="rId50"/>
      <p:italic r:id="rId51"/>
      <p:boldItalic r:id="rId52"/>
    </p:embeddedFont>
    <p:embeddedFont>
      <p:font typeface="Titillium Web Extra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D5737B1-DDEF-4B5A-AAB4-6E445F2C9FCD}">
  <a:tblStyle styleId="{0D5737B1-DDEF-4B5A-AAB4-6E445F2C9F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TitilliumWeb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TitilliumWeb-italic.fntdata"/><Relationship Id="rId50" Type="http://schemas.openxmlformats.org/officeDocument/2006/relationships/font" Target="fonts/TitilliumWeb-bold.fntdata"/><Relationship Id="rId53" Type="http://schemas.openxmlformats.org/officeDocument/2006/relationships/font" Target="fonts/TitilliumWebExtraLight-regular.fntdata"/><Relationship Id="rId52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55" Type="http://schemas.openxmlformats.org/officeDocument/2006/relationships/font" Target="fonts/TitilliumWebExtraLight-italic.fntdata"/><Relationship Id="rId10" Type="http://schemas.openxmlformats.org/officeDocument/2006/relationships/slide" Target="slides/slide5.xml"/><Relationship Id="rId54" Type="http://schemas.openxmlformats.org/officeDocument/2006/relationships/font" Target="fonts/TitilliumWebExtra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TitilliumWebExtra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8326dab807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8326dab80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326dab807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326dab8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326dab807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326dab80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326dab807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326dab8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Sharp peak at 1996, it was the year where alot of accidents relating to paranormal </a:t>
            </a:r>
            <a:r>
              <a:rPr lang="en"/>
              <a:t>activities</a:t>
            </a:r>
            <a:r>
              <a:rPr lang="en"/>
              <a:t> were reported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73058961ee_1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73058961ee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73058961ee_1_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73058961e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 that most datas are in the United States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73058961ee_1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73058961ee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refers to the number of injuries.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has more compared to green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8326dab807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8326dab8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8326dab807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8326dab8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83098999f9_3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83098999f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326dab807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326dab80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3098999f9_3_8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3098999f9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3098999f9_3_9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3098999f9_3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side without reciprocating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731f2cfc9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731f2cf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8326dab807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8326dab80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83098999f9_3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83098999f9_3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8326dab80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3" name="Google Shape;963;g8326dab80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3098999f9_7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83098999f9_7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3098999f9_7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g83098999f9_7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83098999f9_3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83098999f9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83098999f9_7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83098999f9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73058961ee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73058961e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83098999f9_7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83098999f9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3098999f9_7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3098999f9_7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83098999f9_7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83098999f9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83098999f9_7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83098999f9_7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83098999f9_7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83098999f9_7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83098999f9_7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83098999f9_7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83098999f9_7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83098999f9_7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3098999f9_7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3098999f9_7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83098999f9_7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83098999f9_7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83098999f9_7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83098999f9_7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73058961ee_1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73058961ee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73058961ee_1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73058961ee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73058961ee_1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73058961e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83098999f9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83098999f9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833bbdf43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833bbdf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83098999f9_3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83098999f9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73058961ee_1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73058961ee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Unable to clean latitude and longitude as the data is very specific and thus hard to give a rough gauge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3058961ee_1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73058961e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8326dab807_1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8326dab80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no graph">
  <p:cSld name="TITLE_ONLY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1"/>
          <p:cNvSpPr/>
          <p:nvPr/>
        </p:nvSpPr>
        <p:spPr>
          <a:xfrm>
            <a:off x="-25" y="-11875"/>
            <a:ext cx="9144000" cy="8232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1"/>
          <p:cNvSpPr txBox="1"/>
          <p:nvPr>
            <p:ph type="title"/>
          </p:nvPr>
        </p:nvSpPr>
        <p:spPr>
          <a:xfrm>
            <a:off x="739675" y="-1"/>
            <a:ext cx="76860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0" name="Google Shape;560;p1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2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12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564" name="Google Shape;564;p12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2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2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2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2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2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2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2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2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2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7" name="Google Shape;597;p12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598" name="Google Shape;598;p12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2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2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2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2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2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2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2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2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2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2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2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2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2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2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2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2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2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2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2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2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2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2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2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2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12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12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6" name="Google Shape;666;p1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graphs">
  <p:cSld name="BLANK_2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69" name="Google Shape;669;p1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670" name="Google Shape;670;p1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3" name="Google Shape;703;p1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704" name="Google Shape;704;p1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0" name="Google Shape;770;p1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4"/>
          <p:cNvSpPr/>
          <p:nvPr/>
        </p:nvSpPr>
        <p:spPr>
          <a:xfrm>
            <a:off x="-25" y="4329000"/>
            <a:ext cx="9144000" cy="814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14"/>
          <p:cNvSpPr txBox="1"/>
          <p:nvPr>
            <p:ph idx="1" type="body"/>
          </p:nvPr>
        </p:nvSpPr>
        <p:spPr>
          <a:xfrm>
            <a:off x="553650" y="4496202"/>
            <a:ext cx="80367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774" name="Google Shape;774;p1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117" name="Google Shape;117;p3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151" name="Google Shape;151;p3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0" name="Google Shape;220;p3"/>
          <p:cNvSpPr txBox="1"/>
          <p:nvPr>
            <p:ph idx="2" type="body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21" name="Google Shape;221;p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AND_BODY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"/>
          <p:cNvSpPr txBox="1"/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/>
          <p:nvPr/>
        </p:nvSpPr>
        <p:spPr>
          <a:xfrm flipH="1" rot="10800000">
            <a:off x="-25" y="1079400"/>
            <a:ext cx="9144000" cy="40641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"/>
          <p:cNvSpPr txBox="1"/>
          <p:nvPr>
            <p:ph idx="1" type="body"/>
          </p:nvPr>
        </p:nvSpPr>
        <p:spPr>
          <a:xfrm>
            <a:off x="1669850" y="1857000"/>
            <a:ext cx="5804400" cy="27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3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0" y="401188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46557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6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/>
        </p:txBody>
      </p:sp>
      <p:grpSp>
        <p:nvGrpSpPr>
          <p:cNvPr id="235" name="Google Shape;235;p6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236" name="Google Shape;236;p6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270" name="Google Shape;270;p6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9" name="Google Shape;339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40" name="Google Shape;340;p7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4" name="Google Shape;374;p7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7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2" name="Google Shape;442;p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7" name="Google Shape;447;p9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448" name="Google Shape;448;p9"/>
            <p:cNvSpPr/>
            <p:nvPr/>
          </p:nvSpPr>
          <p:spPr>
            <a:xfrm>
              <a:off x="300032" y="4491616"/>
              <a:ext cx="228608" cy="651872"/>
            </a:xfrm>
            <a:custGeom>
              <a:rect b="b" l="l" r="r" t="t"/>
              <a:pathLst>
                <a:path extrusionOk="0" h="20371" w="7144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28544" y="4220160"/>
              <a:ext cx="228640" cy="923328"/>
            </a:xfrm>
            <a:custGeom>
              <a:rect b="b" l="l" r="r" t="t"/>
              <a:pathLst>
                <a:path extrusionOk="0" h="28854" w="7145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76832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53664" y="4120128"/>
              <a:ext cx="230400" cy="1023360"/>
            </a:xfrm>
            <a:custGeom>
              <a:rect b="b" l="l" r="r" t="t"/>
              <a:pathLst>
                <a:path extrusionOk="0" h="31980" w="720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1130496" y="4627328"/>
              <a:ext cx="230400" cy="516160"/>
            </a:xfrm>
            <a:custGeom>
              <a:rect b="b" l="l" r="r" t="t"/>
              <a:pathLst>
                <a:path extrusionOk="0" h="16130" w="720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1409088" y="3821888"/>
              <a:ext cx="228640" cy="1321600"/>
            </a:xfrm>
            <a:custGeom>
              <a:rect b="b" l="l" r="r" t="t"/>
              <a:pathLst>
                <a:path extrusionOk="0" h="41300" w="7145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1685920" y="4175488"/>
              <a:ext cx="230400" cy="968000"/>
            </a:xfrm>
            <a:custGeom>
              <a:rect b="b" l="l" r="r" t="t"/>
              <a:pathLst>
                <a:path extrusionOk="0" h="30250" w="720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96272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2239552" y="4355872"/>
              <a:ext cx="230400" cy="787616"/>
            </a:xfrm>
            <a:custGeom>
              <a:rect b="b" l="l" r="r" t="t"/>
              <a:pathLst>
                <a:path extrusionOk="0" h="24613" w="720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25163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2794976" y="4175488"/>
              <a:ext cx="228640" cy="968000"/>
            </a:xfrm>
            <a:custGeom>
              <a:rect b="b" l="l" r="r" t="t"/>
              <a:pathLst>
                <a:path extrusionOk="0" h="30250" w="7145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071808" y="3659360"/>
              <a:ext cx="230400" cy="1484128"/>
            </a:xfrm>
            <a:custGeom>
              <a:rect b="b" l="l" r="r" t="t"/>
              <a:pathLst>
                <a:path extrusionOk="0" h="46379" w="720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3348608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3625440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04032" y="4491616"/>
              <a:ext cx="228640" cy="651872"/>
            </a:xfrm>
            <a:custGeom>
              <a:rect b="b" l="l" r="r" t="t"/>
              <a:pathLst>
                <a:path extrusionOk="0" h="20371" w="7145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180864" y="4284448"/>
              <a:ext cx="230432" cy="859040"/>
            </a:xfrm>
            <a:custGeom>
              <a:rect b="b" l="l" r="r" t="t"/>
              <a:pathLst>
                <a:path extrusionOk="0" h="26845" w="7201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457696" y="4004032"/>
              <a:ext cx="230400" cy="1139456"/>
            </a:xfrm>
            <a:custGeom>
              <a:rect b="b" l="l" r="r" t="t"/>
              <a:pathLst>
                <a:path extrusionOk="0" h="35608" w="720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734496" y="3821888"/>
              <a:ext cx="230432" cy="1321600"/>
            </a:xfrm>
            <a:custGeom>
              <a:rect b="b" l="l" r="r" t="t"/>
              <a:pathLst>
                <a:path extrusionOk="0" h="41300" w="7201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0113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289920" y="3939744"/>
              <a:ext cx="228640" cy="1203744"/>
            </a:xfrm>
            <a:custGeom>
              <a:rect b="b" l="l" r="r" t="t"/>
              <a:pathLst>
                <a:path extrusionOk="0" h="37617" w="7145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566752" y="3704000"/>
              <a:ext cx="230432" cy="1439488"/>
            </a:xfrm>
            <a:custGeom>
              <a:rect b="b" l="l" r="r" t="t"/>
              <a:pathLst>
                <a:path extrusionOk="0" h="44984" w="7201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43584" y="3821888"/>
              <a:ext cx="230400" cy="1321600"/>
            </a:xfrm>
            <a:custGeom>
              <a:rect b="b" l="l" r="r" t="t"/>
              <a:pathLst>
                <a:path extrusionOk="0" h="41300" w="720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6120384" y="4329088"/>
              <a:ext cx="230432" cy="814400"/>
            </a:xfrm>
            <a:custGeom>
              <a:rect b="b" l="l" r="r" t="t"/>
              <a:pathLst>
                <a:path extrusionOk="0" h="25450" w="7201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6399008" y="4120128"/>
              <a:ext cx="228608" cy="1023360"/>
            </a:xfrm>
            <a:custGeom>
              <a:rect b="b" l="l" r="r" t="t"/>
              <a:pathLst>
                <a:path extrusionOk="0" h="31980" w="7144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6675808" y="4538048"/>
              <a:ext cx="230432" cy="605440"/>
            </a:xfrm>
            <a:custGeom>
              <a:rect b="b" l="l" r="r" t="t"/>
              <a:pathLst>
                <a:path extrusionOk="0" h="18920" w="7201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6952640" y="3939744"/>
              <a:ext cx="230432" cy="1203744"/>
            </a:xfrm>
            <a:custGeom>
              <a:rect b="b" l="l" r="r" t="t"/>
              <a:pathLst>
                <a:path extrusionOk="0" h="37617" w="7201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7229472" y="4220160"/>
              <a:ext cx="230400" cy="923328"/>
            </a:xfrm>
            <a:custGeom>
              <a:rect b="b" l="l" r="r" t="t"/>
              <a:pathLst>
                <a:path extrusionOk="0" h="28854" w="720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7506272" y="3768288"/>
              <a:ext cx="230432" cy="1375200"/>
            </a:xfrm>
            <a:custGeom>
              <a:rect b="b" l="l" r="r" t="t"/>
              <a:pathLst>
                <a:path extrusionOk="0" h="42975" w="7201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7784896" y="4004032"/>
              <a:ext cx="228608" cy="1139456"/>
            </a:xfrm>
            <a:custGeom>
              <a:rect b="b" l="l" r="r" t="t"/>
              <a:pathLst>
                <a:path extrusionOk="0" h="35608" w="7144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061696" y="3596864"/>
              <a:ext cx="230432" cy="1546624"/>
            </a:xfrm>
            <a:custGeom>
              <a:rect b="b" l="l" r="r" t="t"/>
              <a:pathLst>
                <a:path extrusionOk="0" h="48332" w="7201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338528" y="3514688"/>
              <a:ext cx="230400" cy="1628800"/>
            </a:xfrm>
            <a:custGeom>
              <a:rect b="b" l="l" r="r" t="t"/>
              <a:pathLst>
                <a:path extrusionOk="0" h="50900" w="720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615360" y="3939744"/>
              <a:ext cx="230400" cy="1203744"/>
            </a:xfrm>
            <a:custGeom>
              <a:rect b="b" l="l" r="r" t="t"/>
              <a:pathLst>
                <a:path extrusionOk="0" h="37617" w="720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893952" y="3596864"/>
              <a:ext cx="228640" cy="1546624"/>
            </a:xfrm>
            <a:custGeom>
              <a:rect b="b" l="l" r="r" t="t"/>
              <a:pathLst>
                <a:path extrusionOk="0" h="48332" w="7145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9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482" name="Google Shape;482;p9"/>
            <p:cNvSpPr/>
            <p:nvPr/>
          </p:nvSpPr>
          <p:spPr>
            <a:xfrm>
              <a:off x="435744" y="4782720"/>
              <a:ext cx="92896" cy="360768"/>
            </a:xfrm>
            <a:custGeom>
              <a:rect b="b" l="l" r="r" t="t"/>
              <a:pathLst>
                <a:path extrusionOk="0" h="11274" w="2903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00032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64288" y="4571968"/>
              <a:ext cx="92896" cy="571520"/>
            </a:xfrm>
            <a:custGeom>
              <a:rect b="b" l="l" r="r" t="t"/>
              <a:pathLst>
                <a:path extrusionOk="0" h="17860" w="2903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8544" y="4739840"/>
              <a:ext cx="92928" cy="403648"/>
            </a:xfrm>
            <a:custGeom>
              <a:rect b="b" l="l" r="r" t="t"/>
              <a:pathLst>
                <a:path extrusionOk="0" h="12614" w="2904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1257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76832" y="4752352"/>
              <a:ext cx="94688" cy="391136"/>
            </a:xfrm>
            <a:custGeom>
              <a:rect b="b" l="l" r="r" t="t"/>
              <a:pathLst>
                <a:path extrusionOk="0" h="12223" w="2959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989408" y="4386240"/>
              <a:ext cx="94656" cy="757248"/>
            </a:xfrm>
            <a:custGeom>
              <a:rect b="b" l="l" r="r" t="t"/>
              <a:pathLst>
                <a:path extrusionOk="0" h="23664" w="2958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53664" y="4500544"/>
              <a:ext cx="94688" cy="642944"/>
            </a:xfrm>
            <a:custGeom>
              <a:rect b="b" l="l" r="r" t="t"/>
              <a:pathLst>
                <a:path extrusionOk="0" h="20092" w="2959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6208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130496" y="4518400"/>
              <a:ext cx="94688" cy="625088"/>
            </a:xfrm>
            <a:custGeom>
              <a:rect b="b" l="l" r="r" t="t"/>
              <a:pathLst>
                <a:path extrusionOk="0" h="19534" w="2959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5430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4072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821632" y="4457664"/>
              <a:ext cx="92896" cy="685824"/>
            </a:xfrm>
            <a:custGeom>
              <a:rect b="b" l="l" r="r" t="t"/>
              <a:pathLst>
                <a:path extrusionOk="0" h="21432" w="2903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685920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098464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96272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375296" y="4711264"/>
              <a:ext cx="94656" cy="432224"/>
            </a:xfrm>
            <a:custGeom>
              <a:rect b="b" l="l" r="r" t="t"/>
              <a:pathLst>
                <a:path extrusionOk="0" h="13507" w="2958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39552" y="4536256"/>
              <a:ext cx="94688" cy="607232"/>
            </a:xfrm>
            <a:custGeom>
              <a:rect b="b" l="l" r="r" t="t"/>
              <a:pathLst>
                <a:path extrusionOk="0" h="18976" w="2959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652096" y="4704128"/>
              <a:ext cx="94688" cy="439360"/>
            </a:xfrm>
            <a:custGeom>
              <a:rect b="b" l="l" r="r" t="t"/>
              <a:pathLst>
                <a:path extrusionOk="0" h="13730" w="2959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516384" y="4764864"/>
              <a:ext cx="94688" cy="378624"/>
            </a:xfrm>
            <a:custGeom>
              <a:rect b="b" l="l" r="r" t="t"/>
              <a:pathLst>
                <a:path extrusionOk="0" h="11832" w="2959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930720" y="4421952"/>
              <a:ext cx="92896" cy="721536"/>
            </a:xfrm>
            <a:custGeom>
              <a:rect b="b" l="l" r="r" t="t"/>
              <a:pathLst>
                <a:path extrusionOk="0" h="22548" w="2903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794976" y="4638048"/>
              <a:ext cx="92896" cy="505440"/>
            </a:xfrm>
            <a:custGeom>
              <a:rect b="b" l="l" r="r" t="t"/>
              <a:pathLst>
                <a:path extrusionOk="0" h="15795" w="2903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320752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30718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3484352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3348608" y="4314784"/>
              <a:ext cx="94688" cy="828704"/>
            </a:xfrm>
            <a:custGeom>
              <a:rect b="b" l="l" r="r" t="t"/>
              <a:pathLst>
                <a:path extrusionOk="0" h="25897" w="2959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3761184" y="4739840"/>
              <a:ext cx="94656" cy="403648"/>
            </a:xfrm>
            <a:custGeom>
              <a:rect b="b" l="l" r="r" t="t"/>
              <a:pathLst>
                <a:path extrusionOk="0" h="12614" w="2958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625440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37984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902272" y="4836288"/>
              <a:ext cx="94656" cy="307200"/>
            </a:xfrm>
            <a:custGeom>
              <a:rect b="b" l="l" r="r" t="t"/>
              <a:pathLst>
                <a:path extrusionOk="0" h="9600" w="2958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16608" y="4638048"/>
              <a:ext cx="94688" cy="505440"/>
            </a:xfrm>
            <a:custGeom>
              <a:rect b="b" l="l" r="r" t="t"/>
              <a:pathLst>
                <a:path extrusionOk="0" h="15795" w="2959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8086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593408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57696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870240" y="4386240"/>
              <a:ext cx="94688" cy="757248"/>
            </a:xfrm>
            <a:custGeom>
              <a:rect b="b" l="l" r="r" t="t"/>
              <a:pathLst>
                <a:path extrusionOk="0" h="23664" w="2959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734496" y="4457664"/>
              <a:ext cx="94688" cy="685824"/>
            </a:xfrm>
            <a:custGeom>
              <a:rect b="b" l="l" r="r" t="t"/>
              <a:pathLst>
                <a:path extrusionOk="0" h="21432" w="2959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5147072" y="4157632"/>
              <a:ext cx="94656" cy="985856"/>
            </a:xfrm>
            <a:custGeom>
              <a:rect b="b" l="l" r="r" t="t"/>
              <a:pathLst>
                <a:path extrusionOk="0" h="30808" w="2958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011328" y="4229088"/>
              <a:ext cx="94688" cy="914400"/>
            </a:xfrm>
            <a:custGeom>
              <a:rect b="b" l="l" r="r" t="t"/>
              <a:pathLst>
                <a:path extrusionOk="0" h="28575" w="2959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5425664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5289920" y="4277280"/>
              <a:ext cx="94688" cy="866208"/>
            </a:xfrm>
            <a:custGeom>
              <a:rect b="b" l="l" r="r" t="t"/>
              <a:pathLst>
                <a:path extrusionOk="0" h="27069" w="2959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5702496" y="4721984"/>
              <a:ext cx="94688" cy="421504"/>
            </a:xfrm>
            <a:custGeom>
              <a:rect b="b" l="l" r="r" t="t"/>
              <a:pathLst>
                <a:path extrusionOk="0" h="13172" w="2959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5566752" y="4416608"/>
              <a:ext cx="94688" cy="726880"/>
            </a:xfrm>
            <a:custGeom>
              <a:rect b="b" l="l" r="r" t="t"/>
              <a:pathLst>
                <a:path extrusionOk="0" h="22715" w="2959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5979296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5843584" y="4813088"/>
              <a:ext cx="94688" cy="330400"/>
            </a:xfrm>
            <a:custGeom>
              <a:rect b="b" l="l" r="r" t="t"/>
              <a:pathLst>
                <a:path extrusionOk="0" h="10325" w="2959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6256128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120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6534720" y="4505888"/>
              <a:ext cx="92896" cy="637600"/>
            </a:xfrm>
            <a:custGeom>
              <a:rect b="b" l="l" r="r" t="t"/>
              <a:pathLst>
                <a:path extrusionOk="0" h="19925" w="2903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6399008" y="4739840"/>
              <a:ext cx="92896" cy="403648"/>
            </a:xfrm>
            <a:custGeom>
              <a:rect b="b" l="l" r="r" t="t"/>
              <a:pathLst>
                <a:path extrusionOk="0" h="12614" w="2903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6811552" y="4807712"/>
              <a:ext cx="94688" cy="335776"/>
            </a:xfrm>
            <a:custGeom>
              <a:rect b="b" l="l" r="r" t="t"/>
              <a:pathLst>
                <a:path extrusionOk="0" h="10493" w="2959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6675808" y="4614848"/>
              <a:ext cx="94688" cy="528640"/>
            </a:xfrm>
            <a:custGeom>
              <a:rect b="b" l="l" r="r" t="t"/>
              <a:pathLst>
                <a:path extrusionOk="0" h="16520" w="2959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70883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6952640" y="4530912"/>
              <a:ext cx="94688" cy="612576"/>
            </a:xfrm>
            <a:custGeom>
              <a:rect b="b" l="l" r="r" t="t"/>
              <a:pathLst>
                <a:path extrusionOk="0" h="19143" w="2959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365184" y="4739840"/>
              <a:ext cx="94688" cy="403648"/>
            </a:xfrm>
            <a:custGeom>
              <a:rect b="b" l="l" r="r" t="t"/>
              <a:pathLst>
                <a:path extrusionOk="0" h="12614" w="2959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229472" y="4825568"/>
              <a:ext cx="94688" cy="317920"/>
            </a:xfrm>
            <a:custGeom>
              <a:rect b="b" l="l" r="r" t="t"/>
              <a:pathLst>
                <a:path extrusionOk="0" h="9935" w="2959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7643808" y="4632704"/>
              <a:ext cx="92896" cy="510784"/>
            </a:xfrm>
            <a:custGeom>
              <a:rect b="b" l="l" r="r" t="t"/>
              <a:pathLst>
                <a:path extrusionOk="0" h="15962" w="2903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7506272" y="4963104"/>
              <a:ext cx="94688" cy="180384"/>
            </a:xfrm>
            <a:custGeom>
              <a:rect b="b" l="l" r="r" t="t"/>
              <a:pathLst>
                <a:path extrusionOk="0" h="5637" w="2959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7920608" y="4909504"/>
              <a:ext cx="94688" cy="233984"/>
            </a:xfrm>
            <a:custGeom>
              <a:rect b="b" l="l" r="r" t="t"/>
              <a:pathLst>
                <a:path extrusionOk="0" h="7312" w="2959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7848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8197440" y="4571968"/>
              <a:ext cx="94688" cy="571520"/>
            </a:xfrm>
            <a:custGeom>
              <a:rect b="b" l="l" r="r" t="t"/>
              <a:pathLst>
                <a:path extrusionOk="0" h="17860" w="2959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061696" y="4777344"/>
              <a:ext cx="94688" cy="366144"/>
            </a:xfrm>
            <a:custGeom>
              <a:rect b="b" l="l" r="r" t="t"/>
              <a:pathLst>
                <a:path extrusionOk="0" h="11442" w="2959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8474272" y="4721984"/>
              <a:ext cx="94656" cy="421504"/>
            </a:xfrm>
            <a:custGeom>
              <a:rect b="b" l="l" r="r" t="t"/>
              <a:pathLst>
                <a:path extrusionOk="0" h="13172" w="2958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8338528" y="4488032"/>
              <a:ext cx="94688" cy="655456"/>
            </a:xfrm>
            <a:custGeom>
              <a:rect b="b" l="l" r="r" t="t"/>
              <a:pathLst>
                <a:path extrusionOk="0" h="20483" w="2959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8751072" y="4409440"/>
              <a:ext cx="94688" cy="734048"/>
            </a:xfrm>
            <a:custGeom>
              <a:rect b="b" l="l" r="r" t="t"/>
              <a:pathLst>
                <a:path extrusionOk="0" h="22939" w="2959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8615360" y="4295168"/>
              <a:ext cx="94688" cy="848320"/>
            </a:xfrm>
            <a:custGeom>
              <a:rect b="b" l="l" r="r" t="t"/>
              <a:pathLst>
                <a:path extrusionOk="0" h="26510" w="2959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9029696" y="4409440"/>
              <a:ext cx="92896" cy="734048"/>
            </a:xfrm>
            <a:custGeom>
              <a:rect b="b" l="l" r="r" t="t"/>
              <a:pathLst>
                <a:path extrusionOk="0" h="22939" w="2903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8893952" y="4180864"/>
              <a:ext cx="92896" cy="962624"/>
            </a:xfrm>
            <a:custGeom>
              <a:rect b="b" l="l" r="r" t="t"/>
              <a:pathLst>
                <a:path extrusionOk="0" h="30082" w="2903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8" name="Google Shape;548;p9"/>
          <p:cNvSpPr/>
          <p:nvPr/>
        </p:nvSpPr>
        <p:spPr>
          <a:xfrm>
            <a:off x="0" y="3579000"/>
            <a:ext cx="9144000" cy="1293056"/>
          </a:xfrm>
          <a:custGeom>
            <a:rect b="b" l="l" r="r" t="t"/>
            <a:pathLst>
              <a:path extrusionOk="0" h="40408" w="28575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9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0" name="Google Shape;550;p9"/>
          <p:cNvSpPr txBox="1"/>
          <p:nvPr>
            <p:ph idx="1" type="body"/>
          </p:nvPr>
        </p:nvSpPr>
        <p:spPr>
          <a:xfrm>
            <a:off x="739675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1" name="Google Shape;551;p9"/>
          <p:cNvSpPr txBox="1"/>
          <p:nvPr>
            <p:ph idx="2" type="body"/>
          </p:nvPr>
        </p:nvSpPr>
        <p:spPr>
          <a:xfrm>
            <a:off x="3344038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2" name="Google Shape;552;p9"/>
          <p:cNvSpPr txBox="1"/>
          <p:nvPr>
            <p:ph idx="3" type="body"/>
          </p:nvPr>
        </p:nvSpPr>
        <p:spPr>
          <a:xfrm>
            <a:off x="5948402" y="1235873"/>
            <a:ext cx="2477400" cy="28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53" name="Google Shape;553;p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frame">
  <p:cSld name="BLANK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"/>
          <p:cNvSpPr/>
          <p:nvPr/>
        </p:nvSpPr>
        <p:spPr>
          <a:xfrm>
            <a:off x="-175" y="0"/>
            <a:ext cx="9144000" cy="5143500"/>
          </a:xfrm>
          <a:prstGeom prst="frame">
            <a:avLst>
              <a:gd fmla="val 5397" name="adj1"/>
            </a:avLst>
          </a:pr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46557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rect b="b" l="l" r="r" t="t"/>
            <a:pathLst>
              <a:path extrusionOk="0" h="160734" w="28575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3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b="0" i="0" sz="3000" u="none" cap="none" strike="noStrike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b="0" i="0" sz="2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OlVSc4cu-uall-AFIU61gacdI_sjO3Qv/view" TargetMode="External"/><Relationship Id="rId4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/>
          <p:nvPr>
            <p:ph type="ctrTitle"/>
          </p:nvPr>
        </p:nvSpPr>
        <p:spPr>
          <a:xfrm>
            <a:off x="696525" y="283891"/>
            <a:ext cx="77292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CZ1015 DSAI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/>
              <a:t>Mini Project </a:t>
            </a:r>
            <a:endParaRPr/>
          </a:p>
        </p:txBody>
      </p:sp>
      <p:sp>
        <p:nvSpPr>
          <p:cNvPr id="780" name="Google Shape;780;p15"/>
          <p:cNvSpPr txBox="1"/>
          <p:nvPr/>
        </p:nvSpPr>
        <p:spPr>
          <a:xfrm>
            <a:off x="907825" y="2558100"/>
            <a:ext cx="3938100" cy="2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Done by: </a:t>
            </a:r>
            <a:endParaRPr sz="2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Chan Si Min, Rachel</a:t>
            </a:r>
            <a:endParaRPr sz="2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Isaac Soh Wei Yang</a:t>
            </a:r>
            <a:endParaRPr sz="2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Lim Yi Keong</a:t>
            </a:r>
            <a:endParaRPr sz="2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Tan Jun Hong</a:t>
            </a:r>
            <a:endParaRPr sz="2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7" name="Google Shape;8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825" y="259550"/>
            <a:ext cx="6614383" cy="48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3" name="Google Shape;863;p25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over the years (for cleansing of data)</a:t>
            </a:r>
            <a:endParaRPr/>
          </a:p>
        </p:txBody>
      </p:sp>
      <p:sp>
        <p:nvSpPr>
          <p:cNvPr id="864" name="Google Shape;864;p2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pic>
        <p:nvPicPr>
          <p:cNvPr id="865" name="Google Shape;8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5" y="1083575"/>
            <a:ext cx="7918704" cy="405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1" name="Google Shape;871;p26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over the years from 1982 onwards</a:t>
            </a:r>
            <a:endParaRPr/>
          </a:p>
        </p:txBody>
      </p:sp>
      <p:sp>
        <p:nvSpPr>
          <p:cNvPr id="872" name="Google Shape;872;p2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pic>
        <p:nvPicPr>
          <p:cNvPr id="873" name="Google Shape;8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775" y="1085005"/>
            <a:ext cx="7919800" cy="40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27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Injuries over the years</a:t>
            </a:r>
            <a:endParaRPr/>
          </a:p>
        </p:txBody>
      </p:sp>
      <p:sp>
        <p:nvSpPr>
          <p:cNvPr id="880" name="Google Shape;880;p27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t/>
            </a:r>
            <a:endParaRPr/>
          </a:p>
        </p:txBody>
      </p:sp>
      <p:pic>
        <p:nvPicPr>
          <p:cNvPr id="881" name="Google Shape;8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325" y="1083575"/>
            <a:ext cx="7918703" cy="405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7" name="Google Shape;887;p28"/>
          <p:cNvSpPr txBox="1"/>
          <p:nvPr>
            <p:ph idx="1" type="body"/>
          </p:nvPr>
        </p:nvSpPr>
        <p:spPr>
          <a:xfrm>
            <a:off x="5917399" y="1152525"/>
            <a:ext cx="29628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Most Aircraft Damage: Substantial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In America: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Alaska: Substantial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United States: Destroyed</a:t>
            </a:r>
            <a:endParaRPr/>
          </a:p>
        </p:txBody>
      </p:sp>
      <p:sp>
        <p:nvSpPr>
          <p:cNvPr id="888" name="Google Shape;888;p28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Animated Map (Rachel)</a:t>
            </a:r>
            <a:endParaRPr/>
          </a:p>
        </p:txBody>
      </p:sp>
      <p:pic>
        <p:nvPicPr>
          <p:cNvPr id="889" name="Google Shape;889;p28" title="WhatsApp Video 2020-04-08 at 20.23.2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25" y="1378900"/>
            <a:ext cx="5612600" cy="3086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5" name="Google Shape;895;p29"/>
          <p:cNvSpPr txBox="1"/>
          <p:nvPr>
            <p:ph idx="1" type="body"/>
          </p:nvPr>
        </p:nvSpPr>
        <p:spPr>
          <a:xfrm>
            <a:off x="5861453" y="1152525"/>
            <a:ext cx="25641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Colors based on Injuries Count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Least: Green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Most:    Red</a:t>
            </a:r>
            <a:endParaRPr/>
          </a:p>
        </p:txBody>
      </p:sp>
      <p:sp>
        <p:nvSpPr>
          <p:cNvPr id="896" name="Google Shape;896;p29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</a:t>
            </a:r>
            <a:r>
              <a:rPr lang="en"/>
              <a:t>Map (Rachel)</a:t>
            </a:r>
            <a:endParaRPr/>
          </a:p>
        </p:txBody>
      </p:sp>
      <p:pic>
        <p:nvPicPr>
          <p:cNvPr id="897" name="Google Shape;897;p29"/>
          <p:cNvPicPr preferRelativeResize="0"/>
          <p:nvPr/>
        </p:nvPicPr>
        <p:blipFill rotWithShape="1">
          <a:blip r:embed="rId3">
            <a:alphaModFix/>
          </a:blip>
          <a:srcRect b="16446" l="3755" r="24302" t="6666"/>
          <a:stretch/>
        </p:blipFill>
        <p:spPr>
          <a:xfrm>
            <a:off x="739675" y="1250150"/>
            <a:ext cx="4796726" cy="32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3" name="Google Shape;903;p30"/>
          <p:cNvSpPr txBox="1"/>
          <p:nvPr>
            <p:ph idx="1" type="body"/>
          </p:nvPr>
        </p:nvSpPr>
        <p:spPr>
          <a:xfrm>
            <a:off x="5861453" y="1152525"/>
            <a:ext cx="25641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Most Injuries: San </a:t>
            </a:r>
            <a:r>
              <a:rPr lang="en"/>
              <a:t>Francisco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Most Accidents in: East of United States</a:t>
            </a:r>
            <a:endParaRPr/>
          </a:p>
        </p:txBody>
      </p:sp>
      <p:sp>
        <p:nvSpPr>
          <p:cNvPr id="904" name="Google Shape;904;p30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Bubble Map</a:t>
            </a:r>
            <a:endParaRPr/>
          </a:p>
        </p:txBody>
      </p:sp>
      <p:pic>
        <p:nvPicPr>
          <p:cNvPr id="905" name="Google Shape;905;p30"/>
          <p:cNvPicPr preferRelativeResize="0"/>
          <p:nvPr/>
        </p:nvPicPr>
        <p:blipFill rotWithShape="1">
          <a:blip r:embed="rId3">
            <a:alphaModFix/>
          </a:blip>
          <a:srcRect b="18409" l="3899" r="27319" t="5924"/>
          <a:stretch/>
        </p:blipFill>
        <p:spPr>
          <a:xfrm>
            <a:off x="739675" y="1350378"/>
            <a:ext cx="4808650" cy="34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" name="Google Shape;9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63" y="1132450"/>
            <a:ext cx="7760219" cy="3869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3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2" name="Google Shape;912;p31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Fatalities per group (Yi Keong)</a:t>
            </a:r>
            <a:endParaRPr/>
          </a:p>
        </p:txBody>
      </p:sp>
      <p:pic>
        <p:nvPicPr>
          <p:cNvPr id="913" name="Google Shape;9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000" y="1339500"/>
            <a:ext cx="1955400" cy="30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9" name="Google Shape;919;p32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of Fatalities by group</a:t>
            </a:r>
            <a:endParaRPr/>
          </a:p>
        </p:txBody>
      </p:sp>
      <p:pic>
        <p:nvPicPr>
          <p:cNvPr id="920" name="Google Shape;9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50" y="1091375"/>
            <a:ext cx="4206299" cy="405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6" name="Google Shape;9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179" y="0"/>
            <a:ext cx="55567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16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787" name="Google Shape;787;p16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Problem statement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Objective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Data Cleansing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Exploratory Data Analysis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Machine Learning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Learning Outcome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2" name="Google Shape;9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368" y="0"/>
            <a:ext cx="55595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8" name="Google Shape;9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800" y="1063975"/>
            <a:ext cx="4053831" cy="407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600" y="1063987"/>
            <a:ext cx="4050793" cy="4078224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5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engine with highest accidents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6" name="Google Shape;946;p36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(Reciprocating) over the years</a:t>
            </a:r>
            <a:endParaRPr/>
          </a:p>
        </p:txBody>
      </p:sp>
      <p:pic>
        <p:nvPicPr>
          <p:cNvPr id="947" name="Google Shape;9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325" y="1088125"/>
            <a:ext cx="6671275" cy="40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37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weather with highest accidents</a:t>
            </a:r>
            <a:endParaRPr/>
          </a:p>
        </p:txBody>
      </p:sp>
      <p:pic>
        <p:nvPicPr>
          <p:cNvPr id="954" name="Google Shape;95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25" y="1092200"/>
            <a:ext cx="6190679" cy="40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0" name="Google Shape;96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00" y="0"/>
            <a:ext cx="4531899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39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966" name="Google Shape;966;p39"/>
          <p:cNvSpPr/>
          <p:nvPr/>
        </p:nvSpPr>
        <p:spPr>
          <a:xfrm>
            <a:off x="6898679" y="1890725"/>
            <a:ext cx="1974485" cy="27054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4</a:t>
            </a:r>
          </a:p>
        </p:txBody>
      </p:sp>
      <p:sp>
        <p:nvSpPr>
          <p:cNvPr id="967" name="Google Shape;967;p39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Done By: Jun Hong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3" name="Google Shape;973;p40"/>
          <p:cNvSpPr txBox="1"/>
          <p:nvPr/>
        </p:nvSpPr>
        <p:spPr>
          <a:xfrm>
            <a:off x="641250" y="1101625"/>
            <a:ext cx="6999600" cy="40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 using Scikit-Learn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●"/>
            </a:pP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Predictor: Year, Response: Number of accidents</a:t>
            </a:r>
            <a:endParaRPr sz="1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 using Keras</a:t>
            </a:r>
            <a:endParaRPr sz="24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Neural-Network using Keras</a:t>
            </a:r>
            <a:endParaRPr sz="2400"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using Decision Tree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●"/>
            </a:pP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Same predictors and response used as classification using Keras</a:t>
            </a:r>
            <a:endParaRPr sz="1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Clustering using DBSCAN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●"/>
            </a:pP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 where accidents are</a:t>
            </a:r>
            <a:endParaRPr sz="15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Anomaly Detection using IsolationForest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Titillium Web"/>
              <a:buChar char="●"/>
            </a:pPr>
            <a:r>
              <a:rPr lang="en" sz="15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Check  what the weird location of accidents are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4" name="Google Shape;974;p40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we did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1"/>
          <p:cNvSpPr txBox="1"/>
          <p:nvPr>
            <p:ph type="title"/>
          </p:nvPr>
        </p:nvSpPr>
        <p:spPr>
          <a:xfrm>
            <a:off x="686025" y="374700"/>
            <a:ext cx="49458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</a:t>
            </a:r>
            <a:r>
              <a:rPr lang="en"/>
              <a:t>eras (Jun Hong)</a:t>
            </a:r>
            <a:endParaRPr/>
          </a:p>
        </p:txBody>
      </p:sp>
      <p:sp>
        <p:nvSpPr>
          <p:cNvPr id="980" name="Google Shape;980;p41"/>
          <p:cNvSpPr txBox="1"/>
          <p:nvPr>
            <p:ph idx="1" type="body"/>
          </p:nvPr>
        </p:nvSpPr>
        <p:spPr>
          <a:xfrm>
            <a:off x="686025" y="1082300"/>
            <a:ext cx="42945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to predict the number of injuries for accidents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to predict if accident is fatal or not</a:t>
            </a:r>
            <a:endParaRPr/>
          </a:p>
        </p:txBody>
      </p:sp>
      <p:pic>
        <p:nvPicPr>
          <p:cNvPr id="981" name="Google Shape;98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50" y="0"/>
            <a:ext cx="29103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4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8" name="Google Shape;9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00" y="1092100"/>
            <a:ext cx="7006527" cy="40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42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5" name="Google Shape;9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3800"/>
            <a:ext cx="8839200" cy="2844122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43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</a:t>
            </a:r>
            <a:endParaRPr/>
          </a:p>
        </p:txBody>
      </p:sp>
      <p:sp>
        <p:nvSpPr>
          <p:cNvPr id="997" name="Google Shape;997;p43"/>
          <p:cNvSpPr txBox="1"/>
          <p:nvPr/>
        </p:nvSpPr>
        <p:spPr>
          <a:xfrm>
            <a:off x="641250" y="1101625"/>
            <a:ext cx="29154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One Hot Encoding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98" name="Google Shape;998;p43"/>
          <p:cNvSpPr txBox="1"/>
          <p:nvPr/>
        </p:nvSpPr>
        <p:spPr>
          <a:xfrm>
            <a:off x="545700" y="4569675"/>
            <a:ext cx="43569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*We did standard scaling as well</a:t>
            </a:r>
            <a:endParaRPr sz="3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7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Finding A Problem</a:t>
            </a:r>
            <a:endParaRPr/>
          </a:p>
        </p:txBody>
      </p:sp>
      <p:sp>
        <p:nvSpPr>
          <p:cNvPr id="793" name="Google Shape;793;p17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Dataset: Aviation Accident Database &amp; Synopses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4" name="Google Shape;794;p17"/>
          <p:cNvSpPr/>
          <p:nvPr/>
        </p:nvSpPr>
        <p:spPr>
          <a:xfrm>
            <a:off x="6898679" y="1890725"/>
            <a:ext cx="1408000" cy="2701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1</a:t>
            </a:r>
          </a:p>
        </p:txBody>
      </p:sp>
      <p:pic>
        <p:nvPicPr>
          <p:cNvPr id="795" name="Google Shape;7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75" y="2280875"/>
            <a:ext cx="6155101" cy="16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4" name="Google Shape;1004;p44"/>
          <p:cNvSpPr txBox="1"/>
          <p:nvPr/>
        </p:nvSpPr>
        <p:spPr>
          <a:xfrm>
            <a:off x="342925" y="1189550"/>
            <a:ext cx="3057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distribution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 skewed!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 of the data is between 1 to 20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05" name="Google Shape;10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100" y="1189527"/>
            <a:ext cx="5468574" cy="33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6" name="Google Shape;1006;p44"/>
          <p:cNvSpPr txBox="1"/>
          <p:nvPr>
            <p:ph type="title"/>
          </p:nvPr>
        </p:nvSpPr>
        <p:spPr>
          <a:xfrm>
            <a:off x="342925" y="111925"/>
            <a:ext cx="857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the number of injuries for accidents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2" name="Google Shape;1012;p45"/>
          <p:cNvSpPr txBox="1"/>
          <p:nvPr/>
        </p:nvSpPr>
        <p:spPr>
          <a:xfrm>
            <a:off x="342925" y="1189550"/>
            <a:ext cx="31995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distribution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(&gt;20)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Much better!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13" name="Google Shape;101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137" y="1141825"/>
            <a:ext cx="5362463" cy="33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45"/>
          <p:cNvSpPr txBox="1"/>
          <p:nvPr>
            <p:ph type="title"/>
          </p:nvPr>
        </p:nvSpPr>
        <p:spPr>
          <a:xfrm>
            <a:off x="342925" y="111925"/>
            <a:ext cx="857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the number of injuries for accidents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0" name="Google Shape;1020;p46"/>
          <p:cNvSpPr txBox="1"/>
          <p:nvPr/>
        </p:nvSpPr>
        <p:spPr>
          <a:xfrm>
            <a:off x="342925" y="1189550"/>
            <a:ext cx="79248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Randomly split into 75% Train, 25% Test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defined a keras model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 layers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Adam optimizer, and mean squared error loss function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Epoch of 200 and batch size of 1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21" name="Google Shape;1021;p46"/>
          <p:cNvSpPr txBox="1"/>
          <p:nvPr>
            <p:ph type="title"/>
          </p:nvPr>
        </p:nvSpPr>
        <p:spPr>
          <a:xfrm>
            <a:off x="342925" y="111925"/>
            <a:ext cx="85725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the number of injuries for accidents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27" name="Google Shape;1027;p47"/>
          <p:cNvGraphicFramePr/>
          <p:nvPr/>
        </p:nvGraphicFramePr>
        <p:xfrm>
          <a:off x="502425" y="123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{0D5737B1-DDEF-4B5A-AAB4-6E445F2C9FCD}</a:tableStyleId>
              </a:tblPr>
              <a:tblGrid>
                <a:gridCol w="2750550"/>
                <a:gridCol w="2750550"/>
                <a:gridCol w="2750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Train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Test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Explained Variance (R^2)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0.7471219691410051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0.9332693694940938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 Squared Error (MSE)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1179.1644753938235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370.8683178897451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Root Mean Squared Error (RMSE)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34.33896439023494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19.257941683620945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28" name="Google Shape;1028;p47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4" name="Google Shape;10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63" y="1141825"/>
            <a:ext cx="7708884" cy="384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48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1" name="Google Shape;1041;p49"/>
          <p:cNvSpPr txBox="1"/>
          <p:nvPr/>
        </p:nvSpPr>
        <p:spPr>
          <a:xfrm>
            <a:off x="739675" y="1157350"/>
            <a:ext cx="3057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distribution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Too skewed!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Most of the accidents are not fatal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42" name="Google Shape;10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75" y="1157350"/>
            <a:ext cx="4028310" cy="384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49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if accident is fatal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0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9" name="Google Shape;1049;p50"/>
          <p:cNvSpPr txBox="1"/>
          <p:nvPr/>
        </p:nvSpPr>
        <p:spPr>
          <a:xfrm>
            <a:off x="739675" y="1189550"/>
            <a:ext cx="3057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Undersampling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Make sure the algorithm does not favour non-fatal</a:t>
            </a:r>
            <a:endParaRPr sz="20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050" name="Google Shape;10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825" y="1189550"/>
            <a:ext cx="4027745" cy="384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1" name="Google Shape;1051;p50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if accident is fatal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7" name="Google Shape;1057;p51"/>
          <p:cNvSpPr txBox="1"/>
          <p:nvPr/>
        </p:nvSpPr>
        <p:spPr>
          <a:xfrm>
            <a:off x="739675" y="1189550"/>
            <a:ext cx="80031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Randomly split into 75% Train, 25% Test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We defined a keras model as well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layers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Adam optimizer, and binary cross entrophy loss function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itillium Web"/>
              <a:buChar char="▫"/>
            </a:pPr>
            <a:r>
              <a:rPr lang="en"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Epoch of 200 and batch size of 1</a:t>
            </a:r>
            <a:endParaRPr sz="20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58" name="Google Shape;1058;p51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 predict if accident is fatal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2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4" name="Google Shape;1064;p52"/>
          <p:cNvSpPr txBox="1"/>
          <p:nvPr>
            <p:ph type="title"/>
          </p:nvPr>
        </p:nvSpPr>
        <p:spPr>
          <a:xfrm>
            <a:off x="342925" y="1320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065" name="Google Shape;1065;p52"/>
          <p:cNvGraphicFramePr/>
          <p:nvPr/>
        </p:nvGraphicFramePr>
        <p:xfrm>
          <a:off x="137963" y="11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{0D5737B1-DDEF-4B5A-AAB4-6E445F2C9FCD}</a:tableStyleId>
              </a:tblPr>
              <a:tblGrid>
                <a:gridCol w="2956025"/>
                <a:gridCol w="2956025"/>
                <a:gridCol w="2956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Train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Test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Classification Accuracy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0.8441497292631248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0.838512241054614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True Positive Rate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0.8481519265479086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0.842984934086629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True Negative Rate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0.840147531978341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0.8340395480225988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False Positive Rate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0.15985246802165895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0.16596045197740114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False Negative Rate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0.15184807345209134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0.157015065913371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F1 Score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0.8447709863998749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0.8392313100539021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5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1" name="Google Shape;1071;p53"/>
          <p:cNvSpPr txBox="1"/>
          <p:nvPr>
            <p:ph type="title"/>
          </p:nvPr>
        </p:nvSpPr>
        <p:spPr>
          <a:xfrm>
            <a:off x="342925" y="1320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072" name="Google Shape;10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74" y="1554650"/>
            <a:ext cx="4048751" cy="33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303" y="1554650"/>
            <a:ext cx="3949670" cy="333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53"/>
          <p:cNvSpPr txBox="1"/>
          <p:nvPr/>
        </p:nvSpPr>
        <p:spPr>
          <a:xfrm>
            <a:off x="1283600" y="989425"/>
            <a:ext cx="1926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Train Data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75" name="Google Shape;1075;p53"/>
          <p:cNvSpPr txBox="1"/>
          <p:nvPr/>
        </p:nvSpPr>
        <p:spPr>
          <a:xfrm>
            <a:off x="5806688" y="989425"/>
            <a:ext cx="19269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Data</a:t>
            </a:r>
            <a:endParaRPr sz="24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8"/>
          <p:cNvSpPr txBox="1"/>
          <p:nvPr>
            <p:ph idx="4294967295" type="ctrTitle"/>
          </p:nvPr>
        </p:nvSpPr>
        <p:spPr>
          <a:xfrm>
            <a:off x="641050" y="2240150"/>
            <a:ext cx="568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</a:pPr>
            <a:r>
              <a:rPr lang="en" sz="9200"/>
              <a:t>Problem Statement</a:t>
            </a:r>
            <a:endParaRPr b="0" i="0" sz="9200" u="none" cap="none" strike="noStrike">
              <a:solidFill>
                <a:srgbClr val="FFFFFF"/>
              </a:solidFill>
              <a:latin typeface="Titillium Web ExtraLight"/>
              <a:ea typeface="Titillium Web ExtraLight"/>
              <a:cs typeface="Titillium Web ExtraLight"/>
              <a:sym typeface="Titillium Web ExtraLight"/>
            </a:endParaRPr>
          </a:p>
        </p:txBody>
      </p:sp>
      <p:sp>
        <p:nvSpPr>
          <p:cNvPr id="801" name="Google Shape;801;p18"/>
          <p:cNvSpPr txBox="1"/>
          <p:nvPr>
            <p:ph idx="4294967295" type="subTitle"/>
          </p:nvPr>
        </p:nvSpPr>
        <p:spPr>
          <a:xfrm>
            <a:off x="641049" y="3411552"/>
            <a:ext cx="5178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None/>
            </a:pPr>
            <a:r>
              <a:rPr lang="en" sz="1800"/>
              <a:t>Which factors are the biggest contribution that </a:t>
            </a:r>
            <a:r>
              <a:rPr lang="en" sz="1800"/>
              <a:t>leads</a:t>
            </a:r>
            <a:r>
              <a:rPr lang="en" sz="1800"/>
              <a:t> to aircraft accidents?</a:t>
            </a:r>
            <a:endParaRPr b="0" i="0" sz="1800" u="none" cap="none" strike="noStrike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pSp>
        <p:nvGrpSpPr>
          <p:cNvPr id="802" name="Google Shape;802;p18"/>
          <p:cNvGrpSpPr/>
          <p:nvPr/>
        </p:nvGrpSpPr>
        <p:grpSpPr>
          <a:xfrm>
            <a:off x="6386446" y="535981"/>
            <a:ext cx="2049541" cy="2049503"/>
            <a:chOff x="6643075" y="3664250"/>
            <a:chExt cx="407950" cy="407975"/>
          </a:xfrm>
        </p:grpSpPr>
        <p:sp>
          <p:nvSpPr>
            <p:cNvPr id="803" name="Google Shape;803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5" name="Google Shape;805;p18"/>
          <p:cNvGrpSpPr/>
          <p:nvPr/>
        </p:nvGrpSpPr>
        <p:grpSpPr>
          <a:xfrm rot="-587398">
            <a:off x="6265771" y="2852332"/>
            <a:ext cx="842620" cy="842572"/>
            <a:chOff x="576250" y="4319400"/>
            <a:chExt cx="442075" cy="442050"/>
          </a:xfrm>
        </p:grpSpPr>
        <p:sp>
          <p:nvSpPr>
            <p:cNvPr id="806" name="Google Shape;806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18"/>
          <p:cNvSpPr/>
          <p:nvPr/>
        </p:nvSpPr>
        <p:spPr>
          <a:xfrm>
            <a:off x="5895981" y="1009302"/>
            <a:ext cx="320368" cy="30589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8"/>
          <p:cNvSpPr/>
          <p:nvPr/>
        </p:nvSpPr>
        <p:spPr>
          <a:xfrm rot="2697547">
            <a:off x="8007055" y="2575333"/>
            <a:ext cx="486304" cy="46434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8"/>
          <p:cNvSpPr/>
          <p:nvPr/>
        </p:nvSpPr>
        <p:spPr>
          <a:xfrm>
            <a:off x="8391773" y="2310235"/>
            <a:ext cx="194803" cy="186077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18"/>
          <p:cNvSpPr/>
          <p:nvPr/>
        </p:nvSpPr>
        <p:spPr>
          <a:xfrm rot="1280241">
            <a:off x="5674027" y="1931958"/>
            <a:ext cx="194750" cy="186035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8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4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1" name="Google Shape;1081;p54"/>
          <p:cNvSpPr txBox="1"/>
          <p:nvPr>
            <p:ph type="title"/>
          </p:nvPr>
        </p:nvSpPr>
        <p:spPr>
          <a:xfrm>
            <a:off x="729000" y="1548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beyond the course?</a:t>
            </a:r>
            <a:endParaRPr/>
          </a:p>
        </p:txBody>
      </p:sp>
      <p:sp>
        <p:nvSpPr>
          <p:cNvPr id="1082" name="Google Shape;1082;p54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Animated Map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Bubble Map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Ggplot from plotnine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Keras Neural Network Model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One-hot encoding, under sampling etc.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55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8" name="Google Shape;1088;p55"/>
          <p:cNvSpPr txBox="1"/>
          <p:nvPr>
            <p:ph type="title"/>
          </p:nvPr>
        </p:nvSpPr>
        <p:spPr>
          <a:xfrm>
            <a:off x="729000" y="15480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</a:t>
            </a:r>
            <a:endParaRPr/>
          </a:p>
        </p:txBody>
      </p:sp>
      <p:sp>
        <p:nvSpPr>
          <p:cNvPr id="1089" name="Google Shape;1089;p55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We learned </a:t>
            </a:r>
            <a:r>
              <a:rPr lang="en"/>
              <a:t>how </a:t>
            </a:r>
            <a:r>
              <a:rPr lang="en"/>
              <a:t>to prepare our data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Data Cleansing, Undersampling, Random Sampling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We learned how to improve our model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By configuring with epoch, batch size etc.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We learned the different visualization methods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We gained useful insights from the data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56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5" name="Google Shape;1095;p56"/>
          <p:cNvSpPr txBox="1"/>
          <p:nvPr>
            <p:ph type="title"/>
          </p:nvPr>
        </p:nvSpPr>
        <p:spPr>
          <a:xfrm>
            <a:off x="739675" y="69050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096" name="Google Shape;1096;p56"/>
          <p:cNvSpPr txBox="1"/>
          <p:nvPr>
            <p:ph idx="1" type="body"/>
          </p:nvPr>
        </p:nvSpPr>
        <p:spPr>
          <a:xfrm>
            <a:off x="739675" y="1152524"/>
            <a:ext cx="76860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Statement: All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Data Cleansing: Isaac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Exploratory Data Analysis: Rachel &amp; Yi Keong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Machine Learning: Jun Hong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7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2" name="Google Shape;11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20727" y="-595312"/>
            <a:ext cx="3902550" cy="63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9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0" name="Google Shape;820;p19"/>
          <p:cNvSpPr txBox="1"/>
          <p:nvPr>
            <p:ph type="title"/>
          </p:nvPr>
        </p:nvSpPr>
        <p:spPr>
          <a:xfrm>
            <a:off x="739675" y="111925"/>
            <a:ext cx="76860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21" name="Google Shape;821;p19"/>
          <p:cNvSpPr txBox="1"/>
          <p:nvPr>
            <p:ph idx="1" type="body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To create a model to accurately predict if an accident is fatal or not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To create a model to predict the number of injuries in an accident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/>
              <a:t>Use various visualization methods to analyse the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0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827" name="Google Shape;827;p20"/>
          <p:cNvSpPr/>
          <p:nvPr/>
        </p:nvSpPr>
        <p:spPr>
          <a:xfrm>
            <a:off x="6898679" y="1890725"/>
            <a:ext cx="1756921" cy="27546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2</a:t>
            </a:r>
          </a:p>
        </p:txBody>
      </p:sp>
      <p:sp>
        <p:nvSpPr>
          <p:cNvPr id="828" name="Google Shape;828;p20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FFFFFF"/>
                </a:solidFill>
              </a:rPr>
              <a:t>Done By: Isaac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21"/>
          <p:cNvSpPr txBox="1"/>
          <p:nvPr>
            <p:ph type="title"/>
          </p:nvPr>
        </p:nvSpPr>
        <p:spPr>
          <a:xfrm>
            <a:off x="729000" y="111925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 Cleansing</a:t>
            </a:r>
            <a:endParaRPr/>
          </a:p>
        </p:txBody>
      </p:sp>
      <p:sp>
        <p:nvSpPr>
          <p:cNvPr id="834" name="Google Shape;834;p21"/>
          <p:cNvSpPr txBox="1"/>
          <p:nvPr>
            <p:ph idx="1" type="body"/>
          </p:nvPr>
        </p:nvSpPr>
        <p:spPr>
          <a:xfrm>
            <a:off x="4436550" y="1235874"/>
            <a:ext cx="24774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500"/>
              <a:t>Event Date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Split into Year, Month and Date</a:t>
            </a:r>
            <a:endParaRPr sz="1400"/>
          </a:p>
        </p:txBody>
      </p:sp>
      <p:sp>
        <p:nvSpPr>
          <p:cNvPr id="835" name="Google Shape;835;p21"/>
          <p:cNvSpPr txBox="1"/>
          <p:nvPr>
            <p:ph idx="2" type="body"/>
          </p:nvPr>
        </p:nvSpPr>
        <p:spPr>
          <a:xfrm>
            <a:off x="4436538" y="2603274"/>
            <a:ext cx="24774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500"/>
              <a:t>Injuries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Sum of Number of Injuries with NANs replaced by 0</a:t>
            </a:r>
            <a:endParaRPr sz="1400"/>
          </a:p>
        </p:txBody>
      </p:sp>
      <p:sp>
        <p:nvSpPr>
          <p:cNvPr id="836" name="Google Shape;836;p21"/>
          <p:cNvSpPr txBox="1"/>
          <p:nvPr>
            <p:ph idx="3" type="body"/>
          </p:nvPr>
        </p:nvSpPr>
        <p:spPr>
          <a:xfrm>
            <a:off x="739676" y="2603274"/>
            <a:ext cx="24774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500"/>
              <a:t>Data Types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Changed data types to match corresponding data</a:t>
            </a:r>
            <a:endParaRPr sz="1200"/>
          </a:p>
        </p:txBody>
      </p:sp>
      <p:sp>
        <p:nvSpPr>
          <p:cNvPr id="837" name="Google Shape;837;p21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21"/>
          <p:cNvSpPr txBox="1"/>
          <p:nvPr>
            <p:ph idx="1" type="body"/>
          </p:nvPr>
        </p:nvSpPr>
        <p:spPr>
          <a:xfrm>
            <a:off x="729000" y="1235875"/>
            <a:ext cx="22869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2500"/>
              <a:t>Null Values</a:t>
            </a:r>
            <a:endParaRPr b="1" sz="25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With Existing Data or Fill in with Unknowns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2"/>
          <p:cNvSpPr txBox="1"/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Exploratory</a:t>
            </a:r>
            <a:r>
              <a:rPr lang="en"/>
              <a:t> Data Analysis</a:t>
            </a:r>
            <a:endParaRPr/>
          </a:p>
        </p:txBody>
      </p:sp>
      <p:sp>
        <p:nvSpPr>
          <p:cNvPr id="844" name="Google Shape;844;p22"/>
          <p:cNvSpPr/>
          <p:nvPr/>
        </p:nvSpPr>
        <p:spPr>
          <a:xfrm>
            <a:off x="6898679" y="1890725"/>
            <a:ext cx="1806181" cy="280385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6E86B6"/>
                </a:solidFill>
                <a:latin typeface="Titillium Web"/>
              </a:rPr>
              <a:t>3</a:t>
            </a:r>
          </a:p>
        </p:txBody>
      </p:sp>
      <p:sp>
        <p:nvSpPr>
          <p:cNvPr id="845" name="Google Shape;845;p22"/>
          <p:cNvSpPr txBox="1"/>
          <p:nvPr>
            <p:ph idx="1" type="subTitle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FFFFF"/>
                </a:solidFill>
              </a:rPr>
              <a:t>Done By: Yi Keong &amp; Rachel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3"/>
          <p:cNvSpPr txBox="1"/>
          <p:nvPr>
            <p:ph idx="12" type="sldNum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304800"/>
            <a:ext cx="679033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