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Proxima Nova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335D13-E7C6-45CF-BBBC-7FC8EB7AB8AD}">
  <a:tblStyle styleId="{DA335D13-E7C6-45CF-BBBC-7FC8EB7AB8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ProximaNova-bold.fntdata"/><Relationship Id="rId41" Type="http://schemas.openxmlformats.org/officeDocument/2006/relationships/slide" Target="slides/slide35.xml"/><Relationship Id="rId85" Type="http://schemas.openxmlformats.org/officeDocument/2006/relationships/font" Target="fonts/ProximaNova-regular.fntdata"/><Relationship Id="rId44" Type="http://schemas.openxmlformats.org/officeDocument/2006/relationships/slide" Target="slides/slide38.xml"/><Relationship Id="rId88" Type="http://schemas.openxmlformats.org/officeDocument/2006/relationships/font" Target="fonts/ProximaNova-boldItalic.fntdata"/><Relationship Id="rId43" Type="http://schemas.openxmlformats.org/officeDocument/2006/relationships/slide" Target="slides/slide37.xml"/><Relationship Id="rId87" Type="http://schemas.openxmlformats.org/officeDocument/2006/relationships/font" Target="fonts/ProximaNova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6ad5b06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6ad5b06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6ad5b064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6ad5b064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6ad5b06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6ad5b06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6ad5b064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6ad5b06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6ad5b064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6ad5b064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6ad5b064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6ad5b064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6ad5b064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6ad5b064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6ad5b064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6ad5b064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6ad5b064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6ad5b064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6ad5b064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96ad5b064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ad5b064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6ad5b064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e7dab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e7dab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6ad5b064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6ad5b064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6ad5b064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6ad5b064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6ad5b064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6ad5b064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6ad5b064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6ad5b064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6ad5b064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6ad5b064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6ad5b064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6ad5b064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6ad5b064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6ad5b064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6ad5b064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6ad5b064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6ad5b064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96ad5b064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6ad5b064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6ad5b064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76deab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76deab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6ad5b064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6ad5b064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96ad5b064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96ad5b064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6ad5b064b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6ad5b064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6ad5b064b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6ad5b064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6ad5b064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6ad5b064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96ad5b064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96ad5b064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6ad5b064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6ad5b064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6ad5b064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6ad5b064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6ad5b064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6ad5b064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8e7dabd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8e7dabd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7ea3e8d0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7ea3e8d0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8e7dabde5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8e7dabde5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8e7dabde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8e7dabde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8e7dabde5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8e7dabde5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8e7dabde5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98e7dabde5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8e7dabde5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98e7dabde5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8e7dabde5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8e7dabde5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98e7dabde5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98e7dabde5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98e7dabde5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98e7dabde5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8e7dabde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8e7dabde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8e7dabde5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8e7dabde5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87ea3e8d0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87ea3e8d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87ea3e8d0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87ea3e8d0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87ea3e8d0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87ea3e8d0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87ea3e8d0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987ea3e8d0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987ea3e8d0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987ea3e8d0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987ea3e8d0_4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987ea3e8d0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987ea3e8d0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987ea3e8d0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987ea3e8d0_4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987ea3e8d0_4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987ea3e8d0_4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987ea3e8d0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987ea3e8d0_4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987ea3e8d0_4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ad5b0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ad5b0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987ea3e8d0_4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987ea3e8d0_4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987ea3e8d0_4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987ea3e8d0_4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87ea3e8d0_4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87ea3e8d0_4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987ea3e8d0_4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987ea3e8d0_4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87ea3e8d0_4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87ea3e8d0_4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987ea3e8d0_4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987ea3e8d0_4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98e7dabde5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98e7dabde5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987ea3e8d0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987ea3e8d0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87ea3e8d0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87ea3e8d0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87ea3e8d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987ea3e8d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6ad5b06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6ad5b06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8e7dabde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98e7dabde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87ea3e8d0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87ea3e8d0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98e7dabde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98e7dabde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987ea3e8d0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987ea3e8d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987ea3e8d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987ea3e8d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976c591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976c591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987ea3e8d0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987ea3e8d0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987ea3e8d0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987ea3e8d0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76c591b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76c591b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6ad5b06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6ad5b06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ad5b06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ad5b06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CE2001/CZ2001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 Project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029950"/>
            <a:ext cx="81231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members: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Woon Yoke Min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Tan Yap Siang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Gordon Tan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Tey Yi Heng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Tan Jun Hong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(Preprocessing Step)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2 </a:t>
            </a:r>
            <a:r>
              <a:rPr lang="en-GB">
                <a:solidFill>
                  <a:schemeClr val="dk1"/>
                </a:solidFill>
              </a:rPr>
              <a:t>-&gt; </a:t>
            </a:r>
            <a:r>
              <a:rPr lang="en-GB">
                <a:solidFill>
                  <a:srgbClr val="000000"/>
                </a:solidFill>
              </a:rPr>
              <a:t>3;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Compare </a:t>
            </a:r>
            <a:r>
              <a:rPr lang="en-GB">
                <a:solidFill>
                  <a:srgbClr val="000000"/>
                </a:solidFill>
                <a:highlight>
                  <a:srgbClr val="93C47D"/>
                </a:highlight>
              </a:rPr>
              <a:t>next index</a:t>
            </a:r>
            <a:r>
              <a:rPr lang="en-GB">
                <a:solidFill>
                  <a:srgbClr val="000000"/>
                </a:solidFill>
              </a:rPr>
              <a:t> with </a:t>
            </a:r>
            <a:r>
              <a:rPr lang="en-GB">
                <a:solidFill>
                  <a:srgbClr val="000000"/>
                </a:solidFill>
                <a:highlight>
                  <a:srgbClr val="6D9EEB"/>
                </a:highlight>
              </a:rPr>
              <a:t>matchedLength’s index</a:t>
            </a:r>
            <a:endParaRPr>
              <a:solidFill>
                <a:srgbClr val="000000"/>
              </a:solidFill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(1) </a:t>
            </a:r>
            <a:r>
              <a:rPr lang="en-GB">
                <a:solidFill>
                  <a:srgbClr val="000000"/>
                </a:solidFill>
              </a:rPr>
              <a:t>If the same: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matchLength increments by one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Append matchedLength to array at that index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952475" y="2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22"/>
          <p:cNvSpPr/>
          <p:nvPr/>
        </p:nvSpPr>
        <p:spPr>
          <a:xfrm>
            <a:off x="5154750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103500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(Preprocessing Step)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3 </a:t>
            </a:r>
            <a:r>
              <a:rPr lang="en-GB">
                <a:solidFill>
                  <a:schemeClr val="dk1"/>
                </a:solidFill>
              </a:rPr>
              <a:t>-&gt; </a:t>
            </a:r>
            <a:r>
              <a:rPr lang="en-GB">
                <a:solidFill>
                  <a:srgbClr val="000000"/>
                </a:solidFill>
              </a:rPr>
              <a:t>2;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Compare </a:t>
            </a:r>
            <a:r>
              <a:rPr lang="en-GB">
                <a:solidFill>
                  <a:srgbClr val="000000"/>
                </a:solidFill>
                <a:highlight>
                  <a:srgbClr val="93C47D"/>
                </a:highlight>
              </a:rPr>
              <a:t>next index</a:t>
            </a:r>
            <a:r>
              <a:rPr lang="en-GB">
                <a:solidFill>
                  <a:srgbClr val="000000"/>
                </a:solidFill>
              </a:rPr>
              <a:t> with </a:t>
            </a:r>
            <a:r>
              <a:rPr lang="en-GB">
                <a:solidFill>
                  <a:srgbClr val="000000"/>
                </a:solidFill>
                <a:highlight>
                  <a:srgbClr val="6D9EEB"/>
                </a:highlight>
              </a:rPr>
              <a:t>matchedLength’s index</a:t>
            </a:r>
            <a:endParaRPr>
              <a:solidFill>
                <a:srgbClr val="000000"/>
              </a:solidFill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(3) If not the same &amp; matchedLength != 0: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Use previous index as matchLength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Compare the same index again!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952475" y="2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3"/>
          <p:cNvSpPr/>
          <p:nvPr/>
        </p:nvSpPr>
        <p:spPr>
          <a:xfrm>
            <a:off x="6208575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4135800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(Preprocessing Step)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0955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2 </a:t>
            </a:r>
            <a:r>
              <a:rPr lang="en-GB">
                <a:solidFill>
                  <a:schemeClr val="dk1"/>
                </a:solidFill>
              </a:rPr>
              <a:t>-&gt;</a:t>
            </a:r>
            <a:r>
              <a:rPr lang="en-GB">
                <a:solidFill>
                  <a:srgbClr val="000000"/>
                </a:solidFill>
              </a:rPr>
              <a:t>1;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Compare </a:t>
            </a:r>
            <a:r>
              <a:rPr lang="en-GB">
                <a:solidFill>
                  <a:srgbClr val="000000"/>
                </a:solidFill>
                <a:highlight>
                  <a:srgbClr val="93C47D"/>
                </a:highlight>
              </a:rPr>
              <a:t>the same</a:t>
            </a:r>
            <a:r>
              <a:rPr lang="en-GB">
                <a:solidFill>
                  <a:srgbClr val="000000"/>
                </a:solidFill>
                <a:highlight>
                  <a:srgbClr val="93C47D"/>
                </a:highlight>
              </a:rPr>
              <a:t> index</a:t>
            </a:r>
            <a:r>
              <a:rPr lang="en-GB">
                <a:solidFill>
                  <a:srgbClr val="000000"/>
                </a:solidFill>
              </a:rPr>
              <a:t> with </a:t>
            </a:r>
            <a:r>
              <a:rPr lang="en-GB">
                <a:solidFill>
                  <a:srgbClr val="000000"/>
                </a:solidFill>
                <a:highlight>
                  <a:srgbClr val="6D9EEB"/>
                </a:highlight>
              </a:rPr>
              <a:t>matchedLength’s index</a:t>
            </a:r>
            <a:endParaRPr>
              <a:solidFill>
                <a:srgbClr val="000000"/>
              </a:solidFill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(3) </a:t>
            </a:r>
            <a:r>
              <a:rPr lang="en-GB">
                <a:solidFill>
                  <a:schemeClr val="dk1"/>
                </a:solidFill>
              </a:rPr>
              <a:t>If not the same &amp; matchedLength != 0: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Use previous index as matchLength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Compare the same index again!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952475" y="2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4"/>
          <p:cNvSpPr/>
          <p:nvPr/>
        </p:nvSpPr>
        <p:spPr>
          <a:xfrm>
            <a:off x="6208575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102900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(Preprocessing Step)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1 </a:t>
            </a:r>
            <a:r>
              <a:rPr lang="en-GB">
                <a:solidFill>
                  <a:schemeClr val="dk1"/>
                </a:solidFill>
              </a:rPr>
              <a:t>-&gt; </a:t>
            </a:r>
            <a:r>
              <a:rPr lang="en-GB">
                <a:solidFill>
                  <a:srgbClr val="000000"/>
                </a:solidFill>
              </a:rPr>
              <a:t>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Compare </a:t>
            </a:r>
            <a:r>
              <a:rPr lang="en-GB">
                <a:solidFill>
                  <a:srgbClr val="000000"/>
                </a:solidFill>
                <a:highlight>
                  <a:srgbClr val="93C47D"/>
                </a:highlight>
              </a:rPr>
              <a:t>the same index</a:t>
            </a:r>
            <a:r>
              <a:rPr lang="en-GB">
                <a:solidFill>
                  <a:srgbClr val="000000"/>
                </a:solidFill>
              </a:rPr>
              <a:t> with </a:t>
            </a:r>
            <a:r>
              <a:rPr lang="en-GB">
                <a:solidFill>
                  <a:srgbClr val="000000"/>
                </a:solidFill>
                <a:highlight>
                  <a:srgbClr val="6D9EEB"/>
                </a:highlight>
              </a:rPr>
              <a:t>matchedLength’s index</a:t>
            </a:r>
            <a:endParaRPr>
              <a:solidFill>
                <a:srgbClr val="000000"/>
              </a:solidFill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(3) </a:t>
            </a:r>
            <a:r>
              <a:rPr lang="en-GB">
                <a:solidFill>
                  <a:schemeClr val="dk1"/>
                </a:solidFill>
              </a:rPr>
              <a:t>If not the same &amp; matchedLength != 0: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Use previous index as matchLength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Compare the same index again!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952475" y="2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5" name="Google Shape;155;p25"/>
          <p:cNvSpPr/>
          <p:nvPr/>
        </p:nvSpPr>
        <p:spPr>
          <a:xfrm>
            <a:off x="6208575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2083975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(Preprocessing Step)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Compare </a:t>
            </a:r>
            <a:r>
              <a:rPr lang="en-GB">
                <a:solidFill>
                  <a:srgbClr val="000000"/>
                </a:solidFill>
                <a:highlight>
                  <a:srgbClr val="93C47D"/>
                </a:highlight>
              </a:rPr>
              <a:t>the same index</a:t>
            </a:r>
            <a:r>
              <a:rPr lang="en-GB">
                <a:solidFill>
                  <a:srgbClr val="000000"/>
                </a:solidFill>
              </a:rPr>
              <a:t> with </a:t>
            </a:r>
            <a:r>
              <a:rPr lang="en-GB">
                <a:solidFill>
                  <a:srgbClr val="000000"/>
                </a:solidFill>
                <a:highlight>
                  <a:srgbClr val="6D9EEB"/>
                </a:highlight>
              </a:rPr>
              <a:t>matchedLength’s index</a:t>
            </a:r>
            <a:endParaRPr>
              <a:solidFill>
                <a:srgbClr val="000000"/>
              </a:solidFill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(2) If not the same &amp; matchedLength = 0: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Append matchedLength to array at that index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3" name="Google Shape;163;p26"/>
          <p:cNvGraphicFramePr/>
          <p:nvPr/>
        </p:nvGraphicFramePr>
        <p:xfrm>
          <a:off x="952475" y="2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" name="Google Shape;164;p26"/>
          <p:cNvSpPr/>
          <p:nvPr/>
        </p:nvSpPr>
        <p:spPr>
          <a:xfrm>
            <a:off x="6208575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1037125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(Preprocessing Step)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0 -&gt; 1;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</a:t>
            </a:r>
            <a:r>
              <a:rPr lang="en-GB">
                <a:solidFill>
                  <a:schemeClr val="dk1"/>
                </a:solidFill>
              </a:rPr>
              <a:t>Compare </a:t>
            </a:r>
            <a:r>
              <a:rPr lang="en-GB">
                <a:solidFill>
                  <a:schemeClr val="dk1"/>
                </a:solidFill>
                <a:highlight>
                  <a:srgbClr val="93C47D"/>
                </a:highlight>
              </a:rPr>
              <a:t>next index</a:t>
            </a:r>
            <a:r>
              <a:rPr lang="en-GB">
                <a:solidFill>
                  <a:schemeClr val="dk1"/>
                </a:solidFill>
              </a:rPr>
              <a:t> with </a:t>
            </a:r>
            <a:r>
              <a:rPr lang="en-GB">
                <a:solidFill>
                  <a:schemeClr val="dk1"/>
                </a:solidFill>
                <a:highlight>
                  <a:srgbClr val="6D9EEB"/>
                </a:highlight>
              </a:rPr>
              <a:t>matchedLength’s index</a:t>
            </a:r>
            <a:endParaRPr>
              <a:solidFill>
                <a:srgbClr val="000000"/>
              </a:solidFill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(1) If the same: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matchLength increments by one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Append matchedLength to array at that index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952475" y="2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27"/>
          <p:cNvSpPr/>
          <p:nvPr/>
        </p:nvSpPr>
        <p:spPr>
          <a:xfrm>
            <a:off x="7241450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1037125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Sequence: c a b a b a b c a b a b a c a 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Query: a b a b a c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Initialize: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Do the preprocessing step to create the failureFunction[]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Add a null character in the front of the failureFunction[]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i = 0, index of character in the sequence we want to search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j =0, index of character in the query we are looking at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81" name="Google Shape;181;p28"/>
          <p:cNvGraphicFramePr/>
          <p:nvPr/>
        </p:nvGraphicFramePr>
        <p:xfrm>
          <a:off x="2585275" y="1532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 possible comparison cases: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(2) If not the same &amp; failureFunction[]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(3) If not the same &amp; failureFunction[] != 0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88" name="Google Shape;188;p29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Google Shape;189;p29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90" name="Google Shape;190;p29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29"/>
          <p:cNvSpPr/>
          <p:nvPr/>
        </p:nvSpPr>
        <p:spPr>
          <a:xfrm>
            <a:off x="1345025" y="101772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9"/>
          <p:cNvGrpSpPr/>
          <p:nvPr/>
        </p:nvGrpSpPr>
        <p:grpSpPr>
          <a:xfrm>
            <a:off x="1851900" y="1888250"/>
            <a:ext cx="1235700" cy="1301400"/>
            <a:chOff x="3944025" y="2321500"/>
            <a:chExt cx="1235700" cy="1301400"/>
          </a:xfrm>
        </p:grpSpPr>
        <p:sp>
          <p:nvSpPr>
            <p:cNvPr id="193" name="Google Shape;193;p29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possible search cases: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j = length of the query: </a:t>
            </a:r>
            <a:r>
              <a:rPr lang="en-GB">
                <a:solidFill>
                  <a:schemeClr val="dk1"/>
                </a:solidFill>
              </a:rPr>
              <a:t>Query is found at (i-j+1) index of sequence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(2) If i = length </a:t>
            </a:r>
            <a:r>
              <a:rPr lang="en-GB">
                <a:solidFill>
                  <a:schemeClr val="dk1"/>
                </a:solidFill>
              </a:rPr>
              <a:t>o</a:t>
            </a:r>
            <a:r>
              <a:rPr lang="en-GB">
                <a:solidFill>
                  <a:schemeClr val="dk1"/>
                </a:solidFill>
              </a:rPr>
              <a:t>f the sequence - 1: Search ends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03" name="Google Shape;203;p30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p30"/>
          <p:cNvSpPr/>
          <p:nvPr/>
        </p:nvSpPr>
        <p:spPr>
          <a:xfrm>
            <a:off x="1345025" y="101772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30"/>
          <p:cNvGrpSpPr/>
          <p:nvPr/>
        </p:nvGrpSpPr>
        <p:grpSpPr>
          <a:xfrm>
            <a:off x="1851900" y="1888250"/>
            <a:ext cx="1235700" cy="1301400"/>
            <a:chOff x="3944025" y="2321500"/>
            <a:chExt cx="1235700" cy="1301400"/>
          </a:xfrm>
        </p:grpSpPr>
        <p:sp>
          <p:nvSpPr>
            <p:cNvPr id="206" name="Google Shape;206;p30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(2) If not the same &amp; failureFunction[] =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Change index j to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14" name="Google Shape;214;p31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1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-&gt;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31"/>
          <p:cNvSpPr/>
          <p:nvPr/>
        </p:nvSpPr>
        <p:spPr>
          <a:xfrm>
            <a:off x="1345025" y="101772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31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pSp>
        <p:nvGrpSpPr>
          <p:cNvPr id="218" name="Google Shape;218;p31"/>
          <p:cNvGrpSpPr/>
          <p:nvPr/>
        </p:nvGrpSpPr>
        <p:grpSpPr>
          <a:xfrm>
            <a:off x="1851900" y="1888250"/>
            <a:ext cx="1235700" cy="1301400"/>
            <a:chOff x="3944025" y="2321500"/>
            <a:chExt cx="1235700" cy="1301400"/>
          </a:xfrm>
        </p:grpSpPr>
        <p:sp>
          <p:nvSpPr>
            <p:cNvPr id="219" name="Google Shape;219;p31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Brute force (Naive) Algorithm: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Average t</a:t>
            </a:r>
            <a:r>
              <a:rPr lang="en-GB"/>
              <a:t>ime complexity = </a:t>
            </a:r>
            <a:r>
              <a:rPr lang="en-GB">
                <a:solidFill>
                  <a:srgbClr val="FF0000"/>
                </a:solidFill>
              </a:rPr>
              <a:t>O(m*n)</a:t>
            </a:r>
            <a:r>
              <a:rPr lang="en-GB"/>
              <a:t>, where n is the size of sequence string and m is size of query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Check each character in the sequence. If there is a mismatch, go to next index of the sequence, go to index 0 of query and check again. Therefore, The time complexity for best case is </a:t>
            </a:r>
            <a:r>
              <a:rPr lang="en-GB">
                <a:solidFill>
                  <a:srgbClr val="FF0000"/>
                </a:solidFill>
              </a:rPr>
              <a:t>O(n)</a:t>
            </a:r>
            <a:r>
              <a:rPr lang="en-GB"/>
              <a:t>, worst case is </a:t>
            </a:r>
            <a:r>
              <a:rPr lang="en-GB">
                <a:solidFill>
                  <a:srgbClr val="FF0000"/>
                </a:solidFill>
              </a:rPr>
              <a:t>O(m*n)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27" name="Google Shape;227;p32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32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32"/>
          <p:cNvSpPr/>
          <p:nvPr/>
        </p:nvSpPr>
        <p:spPr>
          <a:xfrm>
            <a:off x="1795050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32"/>
          <p:cNvGrpSpPr/>
          <p:nvPr/>
        </p:nvGrpSpPr>
        <p:grpSpPr>
          <a:xfrm>
            <a:off x="1851900" y="1888250"/>
            <a:ext cx="1235700" cy="1301400"/>
            <a:chOff x="3944025" y="2321500"/>
            <a:chExt cx="1235700" cy="1301400"/>
          </a:xfrm>
        </p:grpSpPr>
        <p:sp>
          <p:nvSpPr>
            <p:cNvPr id="231" name="Google Shape;231;p32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33" name="Google Shape;233;p32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33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33"/>
          <p:cNvSpPr/>
          <p:nvPr/>
        </p:nvSpPr>
        <p:spPr>
          <a:xfrm>
            <a:off x="2224725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33"/>
          <p:cNvGrpSpPr/>
          <p:nvPr/>
        </p:nvGrpSpPr>
        <p:grpSpPr>
          <a:xfrm>
            <a:off x="2461500" y="1888250"/>
            <a:ext cx="1235700" cy="1301400"/>
            <a:chOff x="3944025" y="2321500"/>
            <a:chExt cx="1235700" cy="1301400"/>
          </a:xfrm>
        </p:grpSpPr>
        <p:sp>
          <p:nvSpPr>
            <p:cNvPr id="244" name="Google Shape;244;p33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46" name="Google Shape;246;p33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53" name="Google Shape;253;p34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34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34"/>
          <p:cNvSpPr/>
          <p:nvPr/>
        </p:nvSpPr>
        <p:spPr>
          <a:xfrm>
            <a:off x="2640425" y="101772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34"/>
          <p:cNvGrpSpPr/>
          <p:nvPr/>
        </p:nvGrpSpPr>
        <p:grpSpPr>
          <a:xfrm>
            <a:off x="3071100" y="1888250"/>
            <a:ext cx="1235700" cy="1301400"/>
            <a:chOff x="3944025" y="2321500"/>
            <a:chExt cx="1235700" cy="1301400"/>
          </a:xfrm>
        </p:grpSpPr>
        <p:sp>
          <p:nvSpPr>
            <p:cNvPr id="257" name="Google Shape;257;p34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59" name="Google Shape;259;p34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66" name="Google Shape;266;p35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35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35"/>
          <p:cNvSpPr/>
          <p:nvPr/>
        </p:nvSpPr>
        <p:spPr>
          <a:xfrm>
            <a:off x="3084075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35"/>
          <p:cNvGrpSpPr/>
          <p:nvPr/>
        </p:nvGrpSpPr>
        <p:grpSpPr>
          <a:xfrm>
            <a:off x="3703475" y="1888263"/>
            <a:ext cx="1235700" cy="1301400"/>
            <a:chOff x="3944025" y="2321500"/>
            <a:chExt cx="1235700" cy="1301400"/>
          </a:xfrm>
        </p:grpSpPr>
        <p:sp>
          <p:nvSpPr>
            <p:cNvPr id="270" name="Google Shape;270;p35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72" name="Google Shape;272;p35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79" name="Google Shape;279;p36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36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36"/>
          <p:cNvSpPr/>
          <p:nvPr/>
        </p:nvSpPr>
        <p:spPr>
          <a:xfrm>
            <a:off x="3513750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36"/>
          <p:cNvGrpSpPr/>
          <p:nvPr/>
        </p:nvGrpSpPr>
        <p:grpSpPr>
          <a:xfrm>
            <a:off x="4313075" y="1888263"/>
            <a:ext cx="1235700" cy="1301400"/>
            <a:chOff x="3944025" y="2321500"/>
            <a:chExt cx="1235700" cy="1301400"/>
          </a:xfrm>
        </p:grpSpPr>
        <p:sp>
          <p:nvSpPr>
            <p:cNvPr id="283" name="Google Shape;283;p36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85" name="Google Shape;285;p36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291" name="Google Shape;291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(3) If not the same &amp; failureFunction[] !=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Change index j to the value of failureFunction[] at j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92" name="Google Shape;292;p37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Google Shape;293;p37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5 -&gt;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37"/>
          <p:cNvSpPr/>
          <p:nvPr/>
        </p:nvSpPr>
        <p:spPr>
          <a:xfrm>
            <a:off x="3943425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37"/>
          <p:cNvGrpSpPr/>
          <p:nvPr/>
        </p:nvGrpSpPr>
        <p:grpSpPr>
          <a:xfrm>
            <a:off x="4940900" y="1888250"/>
            <a:ext cx="1235700" cy="1301400"/>
            <a:chOff x="3944025" y="2321500"/>
            <a:chExt cx="1235700" cy="1301400"/>
          </a:xfrm>
        </p:grpSpPr>
        <p:sp>
          <p:nvSpPr>
            <p:cNvPr id="296" name="Google Shape;296;p37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298" name="Google Shape;298;p37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05" name="Google Shape;305;p38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38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6 -&gt;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3 -&gt;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38"/>
          <p:cNvSpPr/>
          <p:nvPr/>
        </p:nvSpPr>
        <p:spPr>
          <a:xfrm>
            <a:off x="3943425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38"/>
          <p:cNvGrpSpPr/>
          <p:nvPr/>
        </p:nvGrpSpPr>
        <p:grpSpPr>
          <a:xfrm>
            <a:off x="3721700" y="1888250"/>
            <a:ext cx="1235700" cy="1301400"/>
            <a:chOff x="3944025" y="2321500"/>
            <a:chExt cx="1235700" cy="1301400"/>
          </a:xfrm>
        </p:grpSpPr>
        <p:sp>
          <p:nvSpPr>
            <p:cNvPr id="309" name="Google Shape;309;p38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11" name="Google Shape;311;p38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(3) If not the same &amp; failureFunction[] !=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Change index j to the value of failureFunction[] at j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18" name="Google Shape;318;p39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9" name="Google Shape;319;p39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4 -&gt; 2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320" name="Google Shape;320;p39"/>
          <p:cNvSpPr/>
          <p:nvPr/>
        </p:nvSpPr>
        <p:spPr>
          <a:xfrm>
            <a:off x="4373100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4331300" y="1888250"/>
            <a:ext cx="1235700" cy="1301400"/>
            <a:chOff x="3944025" y="2321500"/>
            <a:chExt cx="1235700" cy="1301400"/>
          </a:xfrm>
        </p:grpSpPr>
        <p:sp>
          <p:nvSpPr>
            <p:cNvPr id="322" name="Google Shape;322;p39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24" name="Google Shape;324;p39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330" name="Google Shape;330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(3) If not the same &amp; failureFunction[] !=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Change index j to the value of failureFunction[] at j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31" name="Google Shape;331;p40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40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2 -&gt;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p40"/>
          <p:cNvSpPr/>
          <p:nvPr/>
        </p:nvSpPr>
        <p:spPr>
          <a:xfrm>
            <a:off x="4373100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40"/>
          <p:cNvGrpSpPr/>
          <p:nvPr/>
        </p:nvGrpSpPr>
        <p:grpSpPr>
          <a:xfrm>
            <a:off x="3087500" y="1888263"/>
            <a:ext cx="1235700" cy="1301400"/>
            <a:chOff x="3944025" y="2321500"/>
            <a:chExt cx="1235700" cy="1301400"/>
          </a:xfrm>
        </p:grpSpPr>
        <p:sp>
          <p:nvSpPr>
            <p:cNvPr id="335" name="Google Shape;335;p40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37" name="Google Shape;337;p40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(2) If not the same &amp; failureFunction[] =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Change index j to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44" name="Google Shape;344;p41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41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7 -&gt;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41"/>
          <p:cNvSpPr/>
          <p:nvPr/>
        </p:nvSpPr>
        <p:spPr>
          <a:xfrm>
            <a:off x="4373100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41"/>
          <p:cNvGrpSpPr/>
          <p:nvPr/>
        </p:nvGrpSpPr>
        <p:grpSpPr>
          <a:xfrm>
            <a:off x="1851900" y="1888263"/>
            <a:ext cx="1235700" cy="1301400"/>
            <a:chOff x="3944025" y="2321500"/>
            <a:chExt cx="1235700" cy="1301400"/>
          </a:xfrm>
        </p:grpSpPr>
        <p:sp>
          <p:nvSpPr>
            <p:cNvPr id="348" name="Google Shape;348;p41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50" name="Google Shape;350;p41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Brute force (Naive) Algorithm: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Average time complexity = </a:t>
            </a:r>
            <a:r>
              <a:rPr lang="en-GB">
                <a:solidFill>
                  <a:srgbClr val="FF0000"/>
                </a:solidFill>
              </a:rPr>
              <a:t>O(m*n)</a:t>
            </a:r>
            <a:r>
              <a:rPr lang="en-GB"/>
              <a:t>, where n is the size of sequence string and m is size of query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KMP (Knuth-Morris-Pratt) Algorithm: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Average time complexity = </a:t>
            </a:r>
            <a:r>
              <a:rPr lang="en-GB">
                <a:solidFill>
                  <a:srgbClr val="FF0000"/>
                </a:solidFill>
              </a:rPr>
              <a:t>O(m+n)</a:t>
            </a:r>
            <a:r>
              <a:rPr lang="en-GB"/>
              <a:t>,  where n is the size of sequence string and m is size of query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Optimized KMP: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Same average time complexity as KMP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57" name="Google Shape;357;p42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p42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8 -&gt; 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0 -&gt;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42"/>
          <p:cNvSpPr/>
          <p:nvPr/>
        </p:nvSpPr>
        <p:spPr>
          <a:xfrm>
            <a:off x="4802775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42"/>
          <p:cNvGrpSpPr/>
          <p:nvPr/>
        </p:nvGrpSpPr>
        <p:grpSpPr>
          <a:xfrm>
            <a:off x="1851900" y="1888263"/>
            <a:ext cx="1235700" cy="1301400"/>
            <a:chOff x="3944025" y="2321500"/>
            <a:chExt cx="1235700" cy="1301400"/>
          </a:xfrm>
        </p:grpSpPr>
        <p:sp>
          <p:nvSpPr>
            <p:cNvPr id="361" name="Google Shape;361;p42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63" name="Google Shape;363;p42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70" name="Google Shape;370;p43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1" name="Google Shape;371;p43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-GB" sz="1300">
                          <a:solidFill>
                            <a:schemeClr val="dk1"/>
                          </a:solidFill>
                        </a:rPr>
                        <a:t> -&gt; 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-&gt;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372" name="Google Shape;372;p43"/>
          <p:cNvSpPr/>
          <p:nvPr/>
        </p:nvSpPr>
        <p:spPr>
          <a:xfrm>
            <a:off x="5232450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43"/>
          <p:cNvGrpSpPr/>
          <p:nvPr/>
        </p:nvGrpSpPr>
        <p:grpSpPr>
          <a:xfrm>
            <a:off x="2461500" y="1888263"/>
            <a:ext cx="1235700" cy="1301400"/>
            <a:chOff x="3944025" y="2321500"/>
            <a:chExt cx="1235700" cy="1301400"/>
          </a:xfrm>
        </p:grpSpPr>
        <p:sp>
          <p:nvSpPr>
            <p:cNvPr id="374" name="Google Shape;374;p43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76" name="Google Shape;376;p43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83" name="Google Shape;383;p44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4" name="Google Shape;384;p44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-&gt; 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-&gt;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385" name="Google Shape;385;p44"/>
          <p:cNvSpPr/>
          <p:nvPr/>
        </p:nvSpPr>
        <p:spPr>
          <a:xfrm>
            <a:off x="5662125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3071100" y="1888263"/>
            <a:ext cx="1235700" cy="1301400"/>
            <a:chOff x="3944025" y="2321500"/>
            <a:chExt cx="1235700" cy="1301400"/>
          </a:xfrm>
        </p:grpSpPr>
        <p:sp>
          <p:nvSpPr>
            <p:cNvPr id="387" name="Google Shape;387;p44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89" name="Google Shape;389;p44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395" name="Google Shape;395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96" name="Google Shape;396;p45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45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11 -&gt; 12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-&gt;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398" name="Google Shape;398;p45"/>
          <p:cNvSpPr/>
          <p:nvPr/>
        </p:nvSpPr>
        <p:spPr>
          <a:xfrm>
            <a:off x="6091800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45"/>
          <p:cNvGrpSpPr/>
          <p:nvPr/>
        </p:nvGrpSpPr>
        <p:grpSpPr>
          <a:xfrm>
            <a:off x="3703475" y="1888263"/>
            <a:ext cx="1235700" cy="1301400"/>
            <a:chOff x="3944025" y="2321500"/>
            <a:chExt cx="1235700" cy="1301400"/>
          </a:xfrm>
        </p:grpSpPr>
        <p:sp>
          <p:nvSpPr>
            <p:cNvPr id="400" name="Google Shape;400;p45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02" name="Google Shape;402;p45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408" name="Google Shape;408;p4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09" name="Google Shape;409;p46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0" name="Google Shape;410;p46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12 -&gt; 13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-&gt;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411" name="Google Shape;411;p46"/>
          <p:cNvSpPr/>
          <p:nvPr/>
        </p:nvSpPr>
        <p:spPr>
          <a:xfrm>
            <a:off x="6521475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46"/>
          <p:cNvGrpSpPr/>
          <p:nvPr/>
        </p:nvGrpSpPr>
        <p:grpSpPr>
          <a:xfrm>
            <a:off x="4313075" y="1888263"/>
            <a:ext cx="1235700" cy="1301400"/>
            <a:chOff x="3944025" y="2321500"/>
            <a:chExt cx="1235700" cy="1301400"/>
          </a:xfrm>
        </p:grpSpPr>
        <p:sp>
          <p:nvSpPr>
            <p:cNvPr id="413" name="Google Shape;413;p46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15" name="Google Shape;415;p46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421" name="Google Shape;42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Check if the character at i is the same as the next character at j (i.e. character at j+1)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22" name="Google Shape;422;p47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3" name="Google Shape;423;p47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13 -&gt; 14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-&gt;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424" name="Google Shape;424;p47"/>
          <p:cNvSpPr/>
          <p:nvPr/>
        </p:nvSpPr>
        <p:spPr>
          <a:xfrm>
            <a:off x="6951150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47"/>
          <p:cNvGrpSpPr/>
          <p:nvPr/>
        </p:nvGrpSpPr>
        <p:grpSpPr>
          <a:xfrm>
            <a:off x="4922675" y="1888263"/>
            <a:ext cx="1235700" cy="1301400"/>
            <a:chOff x="3944025" y="2321500"/>
            <a:chExt cx="1235700" cy="1301400"/>
          </a:xfrm>
        </p:grpSpPr>
        <p:sp>
          <p:nvSpPr>
            <p:cNvPr id="426" name="Google Shape;426;p47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28" name="Google Shape;428;p47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434" name="Google Shape;434;p4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Check if the character at i is the same as the next character at j (i.e. character at j+1)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(1) If the same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 ++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j ++</a:t>
            </a:r>
            <a:endParaRPr sz="1700">
              <a:solidFill>
                <a:srgbClr val="000000"/>
              </a:solidFill>
            </a:endParaRPr>
          </a:p>
        </p:txBody>
      </p:sp>
      <p:graphicFrame>
        <p:nvGraphicFramePr>
          <p:cNvPr id="435" name="Google Shape;435;p48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6" name="Google Shape;436;p48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14 -&gt; 15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6 -&gt; 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48"/>
          <p:cNvSpPr/>
          <p:nvPr/>
        </p:nvSpPr>
        <p:spPr>
          <a:xfrm>
            <a:off x="7380825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48"/>
          <p:cNvGrpSpPr/>
          <p:nvPr/>
        </p:nvGrpSpPr>
        <p:grpSpPr>
          <a:xfrm>
            <a:off x="5558700" y="1888263"/>
            <a:ext cx="1235700" cy="1301400"/>
            <a:chOff x="3944025" y="2321500"/>
            <a:chExt cx="1235700" cy="1301400"/>
          </a:xfrm>
        </p:grpSpPr>
        <p:sp>
          <p:nvSpPr>
            <p:cNvPr id="439" name="Google Shape;439;p48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8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441" name="Google Shape;441;p48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(Search case 1) If j = length of the query: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Query is found at (i-j+1) character of sequence string (14-7+1 = 8th character)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graphicFrame>
        <p:nvGraphicFramePr>
          <p:cNvPr id="448" name="Google Shape;448;p49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9" name="Google Shape;449;p49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14 -&gt; 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7 -&gt;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49"/>
          <p:cNvSpPr/>
          <p:nvPr/>
        </p:nvSpPr>
        <p:spPr>
          <a:xfrm>
            <a:off x="7380825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9"/>
          <p:cNvSpPr/>
          <p:nvPr/>
        </p:nvSpPr>
        <p:spPr>
          <a:xfrm>
            <a:off x="6168300" y="1888263"/>
            <a:ext cx="617700" cy="130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2" name="Google Shape;452;p49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(Searching Step)</a:t>
            </a:r>
            <a:endParaRPr/>
          </a:p>
        </p:txBody>
      </p:sp>
      <p:sp>
        <p:nvSpPr>
          <p:cNvPr id="458" name="Google Shape;458;p5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(Search case </a:t>
            </a:r>
            <a:r>
              <a:rPr lang="en-GB">
                <a:solidFill>
                  <a:schemeClr val="dk1"/>
                </a:solidFill>
              </a:rPr>
              <a:t>2) If i = length of the sequence - 1: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Search ends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graphicFrame>
        <p:nvGraphicFramePr>
          <p:cNvPr id="459" name="Google Shape;459;p50"/>
          <p:cNvGraphicFramePr/>
          <p:nvPr/>
        </p:nvGraphicFramePr>
        <p:xfrm>
          <a:off x="402425" y="1888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449475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  <a:gridCol w="617800"/>
              </a:tblGrid>
              <a:tr h="334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j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\0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failureFunction[]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0" name="Google Shape;460;p50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50"/>
          <p:cNvSpPr/>
          <p:nvPr/>
        </p:nvSpPr>
        <p:spPr>
          <a:xfrm>
            <a:off x="7810500" y="102177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2" name="Google Shape;462;p50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pSp>
        <p:nvGrpSpPr>
          <p:cNvPr id="463" name="Google Shape;463;p50"/>
          <p:cNvGrpSpPr/>
          <p:nvPr/>
        </p:nvGrpSpPr>
        <p:grpSpPr>
          <a:xfrm>
            <a:off x="2469700" y="1921050"/>
            <a:ext cx="1235700" cy="1301400"/>
            <a:chOff x="3944025" y="2321500"/>
            <a:chExt cx="1235700" cy="1301400"/>
          </a:xfrm>
        </p:grpSpPr>
        <p:sp>
          <p:nvSpPr>
            <p:cNvPr id="464" name="Google Shape;464;p50"/>
            <p:cNvSpPr/>
            <p:nvPr/>
          </p:nvSpPr>
          <p:spPr>
            <a:xfrm>
              <a:off x="3944025" y="2321500"/>
              <a:ext cx="617700" cy="1301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4562025" y="2713900"/>
              <a:ext cx="617700" cy="39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471" name="Google Shape;471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Firstly, we create the </a:t>
            </a:r>
            <a:r>
              <a:rPr lang="en-GB">
                <a:solidFill>
                  <a:schemeClr val="dk1"/>
                </a:solidFill>
              </a:rPr>
              <a:t>failureFunction[] for the array (similar to KMP preprocessing step)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And, we take note of every </a:t>
            </a:r>
            <a:r>
              <a:rPr lang="en-GB">
                <a:solidFill>
                  <a:srgbClr val="000000"/>
                </a:solidFill>
              </a:rPr>
              <a:t>unique</a:t>
            </a:r>
            <a:r>
              <a:rPr lang="en-GB">
                <a:solidFill>
                  <a:srgbClr val="000000"/>
                </a:solidFill>
              </a:rPr>
              <a:t> character.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every unique character, we create an array of the length of the query for the failureTable[][]: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72" name="Google Shape;472;p51"/>
          <p:cNvGraphicFramePr/>
          <p:nvPr/>
        </p:nvGraphicFramePr>
        <p:xfrm>
          <a:off x="952475" y="206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3" name="Google Shape;473;p51"/>
          <p:cNvGraphicFramePr/>
          <p:nvPr/>
        </p:nvGraphicFramePr>
        <p:xfrm>
          <a:off x="2695300" y="378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9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4" name="Google Shape;474;p51"/>
          <p:cNvSpPr txBox="1"/>
          <p:nvPr/>
        </p:nvSpPr>
        <p:spPr>
          <a:xfrm>
            <a:off x="2212100" y="3784638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‘a’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725" y="222650"/>
            <a:ext cx="2996375" cy="45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402100" y="4055675"/>
            <a:ext cx="3375900" cy="88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480" name="Google Shape;480;p5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Query(Q) 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Let t be the character where we mismatched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Let i = 0, index of character in the query we are looking at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Match Q[failureFunction[i]] and t for every unique character in query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3 possible cases for matching: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(1) </a:t>
            </a:r>
            <a:r>
              <a:rPr lang="en-GB">
                <a:solidFill>
                  <a:schemeClr val="dk1"/>
                </a:solidFill>
              </a:rPr>
              <a:t>If the same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(2) </a:t>
            </a:r>
            <a:r>
              <a:rPr lang="en-GB">
                <a:solidFill>
                  <a:schemeClr val="dk1"/>
                </a:solidFill>
              </a:rPr>
              <a:t>If not the same &amp; failureFunction[i] = 0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(3) </a:t>
            </a:r>
            <a:r>
              <a:rPr lang="en-GB">
                <a:solidFill>
                  <a:schemeClr val="dk1"/>
                </a:solidFill>
              </a:rPr>
              <a:t>If not the same &amp; failureFunction[i] != 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81" name="Google Shape;481;p52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2" name="Google Shape;482;p52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488" name="Google Shape;488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</a:t>
            </a:r>
            <a:r>
              <a:rPr lang="en-GB">
                <a:solidFill>
                  <a:srgbClr val="000000"/>
                </a:solidFill>
              </a:rPr>
              <a:t>(Q) </a:t>
            </a:r>
            <a:r>
              <a:rPr lang="en-GB">
                <a:solidFill>
                  <a:srgbClr val="000000"/>
                </a:solidFill>
              </a:rPr>
              <a:t>: a b a b a c </a:t>
            </a:r>
            <a:r>
              <a:rPr lang="en-GB">
                <a:solidFill>
                  <a:srgbClr val="000000"/>
                </a:solidFill>
              </a:rPr>
              <a:t>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</a:t>
            </a:r>
            <a:r>
              <a:rPr lang="en-GB">
                <a:solidFill>
                  <a:srgbClr val="000000"/>
                </a:solidFill>
              </a:rPr>
              <a:t>ailureTable[][]: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*</a:t>
            </a:r>
            <a:r>
              <a:rPr lang="en-GB">
                <a:solidFill>
                  <a:srgbClr val="000000"/>
                </a:solidFill>
              </a:rPr>
              <a:t>Match Q[failureFunction[i]] and t* =&gt; match Q[0] and ‘a’ =&gt; match ‘a’ and ‘a’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(1) </a:t>
            </a:r>
            <a:r>
              <a:rPr lang="en-GB">
                <a:solidFill>
                  <a:schemeClr val="dk1"/>
                </a:solidFill>
              </a:rPr>
              <a:t>If the same: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*failureTable[t][i] = failureFunction[i] + 1*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failureTable[‘a’][0] = failureFunction[0] + 1 = 0 + 1 =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i++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489" name="Google Shape;489;p53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90" name="Google Shape;490;p53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0 -&gt; 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sp>
        <p:nvSpPr>
          <p:cNvPr id="491" name="Google Shape;491;p53"/>
          <p:cNvSpPr/>
          <p:nvPr/>
        </p:nvSpPr>
        <p:spPr>
          <a:xfrm>
            <a:off x="2122375" y="1444400"/>
            <a:ext cx="7851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2" name="Google Shape;492;p53"/>
          <p:cNvGraphicFramePr/>
          <p:nvPr/>
        </p:nvGraphicFramePr>
        <p:xfrm>
          <a:off x="2122375" y="23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3" name="Google Shape;493;p53"/>
          <p:cNvSpPr txBox="1"/>
          <p:nvPr/>
        </p:nvSpPr>
        <p:spPr>
          <a:xfrm>
            <a:off x="1773275" y="2315825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‘a’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499" name="Google Shape;499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Query(Q) 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failureTable[][]: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*Match Q[failureFunction[i]] and t* </a:t>
            </a:r>
            <a:r>
              <a:rPr lang="en-GB">
                <a:solidFill>
                  <a:srgbClr val="000000"/>
                </a:solidFill>
              </a:rPr>
              <a:t>=&gt; match Q[0] and ‘a’ =&gt; match ‘a’ and ‘a’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(1) </a:t>
            </a:r>
            <a:r>
              <a:rPr lang="en-GB">
                <a:solidFill>
                  <a:schemeClr val="dk1"/>
                </a:solidFill>
              </a:rPr>
              <a:t>If the same: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*failureTable[t][i] = failureFunction[i] + 1*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failureTable[‘a’][1] = failureFunction[1] + 1 = 0 + 1 =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i++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00" name="Google Shape;500;p54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1" name="Google Shape;501;p54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1 -&gt; 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2" name="Google Shape;502;p54"/>
          <p:cNvGraphicFramePr/>
          <p:nvPr/>
        </p:nvGraphicFramePr>
        <p:xfrm>
          <a:off x="2122375" y="23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3" name="Google Shape;503;p54"/>
          <p:cNvSpPr txBox="1"/>
          <p:nvPr/>
        </p:nvSpPr>
        <p:spPr>
          <a:xfrm>
            <a:off x="1773275" y="2315825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54"/>
          <p:cNvSpPr/>
          <p:nvPr/>
        </p:nvSpPr>
        <p:spPr>
          <a:xfrm>
            <a:off x="2907550" y="1444400"/>
            <a:ext cx="7851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510" name="Google Shape;51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Query(Q) 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failureTable[][]: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*Match Q[failureFunction[i]] and t* =&gt; match Q[</a:t>
            </a:r>
            <a:r>
              <a:rPr lang="en-GB">
                <a:solidFill>
                  <a:srgbClr val="000000"/>
                </a:solidFill>
              </a:rPr>
              <a:t>1</a:t>
            </a:r>
            <a:r>
              <a:rPr lang="en-GB">
                <a:solidFill>
                  <a:srgbClr val="000000"/>
                </a:solidFill>
              </a:rPr>
              <a:t>] and ‘a’ =&gt; match ‘</a:t>
            </a:r>
            <a:r>
              <a:rPr lang="en-GB">
                <a:solidFill>
                  <a:srgbClr val="000000"/>
                </a:solidFill>
              </a:rPr>
              <a:t>b</a:t>
            </a:r>
            <a:r>
              <a:rPr lang="en-GB">
                <a:solidFill>
                  <a:srgbClr val="000000"/>
                </a:solidFill>
              </a:rPr>
              <a:t>’ and ‘a’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(3) </a:t>
            </a:r>
            <a:r>
              <a:rPr lang="en-GB">
                <a:solidFill>
                  <a:schemeClr val="dk1"/>
                </a:solidFill>
              </a:rPr>
              <a:t>If not the same &amp; failureFunction[i] != 0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*failureTable[t][i] = failureTable[t][failureFunction[i]-1]*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failureTable[‘a’][2] = failureTable[‘a’][failureFunction[2]-1] = failureTable[‘a’][1-1] =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i++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11" name="Google Shape;511;p55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2" name="Google Shape;512;p55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2 -&gt; 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Google Shape;513;p55"/>
          <p:cNvGraphicFramePr/>
          <p:nvPr/>
        </p:nvGraphicFramePr>
        <p:xfrm>
          <a:off x="2122375" y="23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4" name="Google Shape;514;p55"/>
          <p:cNvSpPr txBox="1"/>
          <p:nvPr/>
        </p:nvSpPr>
        <p:spPr>
          <a:xfrm>
            <a:off x="1773275" y="2315825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‘a’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5" name="Google Shape;515;p55"/>
          <p:cNvSpPr/>
          <p:nvPr/>
        </p:nvSpPr>
        <p:spPr>
          <a:xfrm>
            <a:off x="3692725" y="1444400"/>
            <a:ext cx="7851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521" name="Google Shape;52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Query(Q) 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failureTable[][]: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*Match Q[failureFunction[i]] and t* =&gt; match Q[2] and ‘a’ =&gt; match ‘a’ and ‘a’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</a:t>
            </a:r>
            <a:r>
              <a:rPr lang="en-GB">
                <a:solidFill>
                  <a:srgbClr val="000000"/>
                </a:solidFill>
              </a:rPr>
              <a:t>1) </a:t>
            </a:r>
            <a:r>
              <a:rPr lang="en-GB">
                <a:solidFill>
                  <a:schemeClr val="dk1"/>
                </a:solidFill>
              </a:rPr>
              <a:t>If the same: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*failureTable[t][i] = failureFunction[i] +1*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failureTable[‘a’][3] = failureFunction[3] + 1 =  2 + 1 = 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i++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22" name="Google Shape;522;p56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23" name="Google Shape;523;p56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-&gt; 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4" name="Google Shape;524;p56"/>
          <p:cNvGraphicFramePr/>
          <p:nvPr/>
        </p:nvGraphicFramePr>
        <p:xfrm>
          <a:off x="2122375" y="23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5" name="Google Shape;525;p56"/>
          <p:cNvSpPr txBox="1"/>
          <p:nvPr/>
        </p:nvSpPr>
        <p:spPr>
          <a:xfrm>
            <a:off x="1773275" y="2315825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‘a’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56"/>
          <p:cNvSpPr/>
          <p:nvPr/>
        </p:nvSpPr>
        <p:spPr>
          <a:xfrm>
            <a:off x="4477938" y="1444400"/>
            <a:ext cx="7851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532" name="Google Shape;532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Query(Q) 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failureTable[][]: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*Match Q[failureFunction[i]] and t* =&gt; match Q[3] and ‘a’ =&gt; match ‘b’ and ‘a’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</a:t>
            </a:r>
            <a:r>
              <a:rPr lang="en-GB">
                <a:solidFill>
                  <a:srgbClr val="000000"/>
                </a:solidFill>
              </a:rPr>
              <a:t>3) </a:t>
            </a:r>
            <a:r>
              <a:rPr lang="en-GB">
                <a:solidFill>
                  <a:schemeClr val="dk1"/>
                </a:solidFill>
              </a:rPr>
              <a:t>If not the same &amp; failureFunction[i] != 0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*failureTable[t][i] = failureTable[t][failureFunction[i]-1]*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failureTable[‘a’][4] = failureTable[‘a’][failureFunction[4]-1] = failureTable[‘a’][3-1] =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i++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33" name="Google Shape;533;p57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4" name="Google Shape;534;p57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4 -&gt; 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Google Shape;535;p57"/>
          <p:cNvGraphicFramePr/>
          <p:nvPr/>
        </p:nvGraphicFramePr>
        <p:xfrm>
          <a:off x="2122375" y="23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6" name="Google Shape;536;p57"/>
          <p:cNvSpPr txBox="1"/>
          <p:nvPr/>
        </p:nvSpPr>
        <p:spPr>
          <a:xfrm>
            <a:off x="1773275" y="2315825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‘a’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7" name="Google Shape;537;p57"/>
          <p:cNvSpPr/>
          <p:nvPr/>
        </p:nvSpPr>
        <p:spPr>
          <a:xfrm>
            <a:off x="5263063" y="1444400"/>
            <a:ext cx="7851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543" name="Google Shape;543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Query(Q) 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failureTable[][]: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*Match Q[failureFunction[i]] and t* =&gt; match Q[5] and ‘a’ =&gt; match ‘a’ and ‘a’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</a:t>
            </a:r>
            <a:r>
              <a:rPr lang="en-GB">
                <a:solidFill>
                  <a:srgbClr val="000000"/>
                </a:solidFill>
              </a:rPr>
              <a:t>1) </a:t>
            </a:r>
            <a:r>
              <a:rPr lang="en-GB">
                <a:solidFill>
                  <a:schemeClr val="dk1"/>
                </a:solidFill>
              </a:rPr>
              <a:t>If the same: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*failureTable[t][i] = failureFunction[i] +1*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failureTable[‘a’][5] = failureFunction[5] + 1 =  0 + 1 =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i++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44" name="Google Shape;544;p58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5" name="Google Shape;545;p58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5 -&gt; 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6" name="Google Shape;546;p58"/>
          <p:cNvGraphicFramePr/>
          <p:nvPr/>
        </p:nvGraphicFramePr>
        <p:xfrm>
          <a:off x="2122375" y="23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7" name="Google Shape;547;p58"/>
          <p:cNvSpPr txBox="1"/>
          <p:nvPr/>
        </p:nvSpPr>
        <p:spPr>
          <a:xfrm>
            <a:off x="1773275" y="2315825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‘a’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8" name="Google Shape;548;p58"/>
          <p:cNvSpPr/>
          <p:nvPr/>
        </p:nvSpPr>
        <p:spPr>
          <a:xfrm>
            <a:off x="6048238" y="1444400"/>
            <a:ext cx="7851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554" name="Google Shape;554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Query(Q) 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failureTable[][]: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*Match Q[failureFunction[i]] and t* =&gt; match Q[6] and ‘a’ =&gt; match ‘b’ and ‘a’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</a:t>
            </a:r>
            <a:r>
              <a:rPr lang="en-GB">
                <a:solidFill>
                  <a:srgbClr val="000000"/>
                </a:solidFill>
              </a:rPr>
              <a:t>3) </a:t>
            </a:r>
            <a:r>
              <a:rPr lang="en-GB">
                <a:solidFill>
                  <a:schemeClr val="dk1"/>
                </a:solidFill>
              </a:rPr>
              <a:t>If not the same &amp; failureFunction[i] != 0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*failureTable[t][i] = failureTable[t][failureFunction[i]-1]*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failureTable[‘a’][6] = failureTable[‘a’][failureFunction[6]-1] = failureTable[‘a’][1-1] =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(reach end of query length -&gt; repeat for next unique character)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55" name="Google Shape;555;p59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6" name="Google Shape;556;p59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‘a’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7" name="Google Shape;557;p59"/>
          <p:cNvGraphicFramePr/>
          <p:nvPr/>
        </p:nvGraphicFramePr>
        <p:xfrm>
          <a:off x="2122375" y="23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8" name="Google Shape;558;p59"/>
          <p:cNvSpPr txBox="1"/>
          <p:nvPr/>
        </p:nvSpPr>
        <p:spPr>
          <a:xfrm>
            <a:off x="1773275" y="2315825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‘a’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9" name="Google Shape;559;p59"/>
          <p:cNvSpPr/>
          <p:nvPr/>
        </p:nvSpPr>
        <p:spPr>
          <a:xfrm>
            <a:off x="6833413" y="1444400"/>
            <a:ext cx="7851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565" name="Google Shape;565;p6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Query(Q) 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failureTable[][]: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*Match Q[failureFunction[i]] and t* =&gt; match Q[0] and ‘b’ =&gt; match ‘a’ and ‘b’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(2) </a:t>
            </a:r>
            <a:r>
              <a:rPr lang="en-GB">
                <a:solidFill>
                  <a:schemeClr val="dk1"/>
                </a:solidFill>
              </a:rPr>
              <a:t>If not the same &amp; failureFunction[i] = 0 </a:t>
            </a:r>
            <a:endParaRPr sz="1150">
              <a:solidFill>
                <a:srgbClr val="000000"/>
              </a:solidFill>
              <a:highlight>
                <a:srgbClr val="E0E0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*failureTable[t][i] = 0*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failureTable[‘b’][0] =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i++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66" name="Google Shape;566;p60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7" name="Google Shape;567;p60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‘b’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0 -&gt; 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8" name="Google Shape;568;p60"/>
          <p:cNvGraphicFramePr/>
          <p:nvPr/>
        </p:nvGraphicFramePr>
        <p:xfrm>
          <a:off x="2122375" y="23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9" name="Google Shape;569;p60"/>
          <p:cNvSpPr txBox="1"/>
          <p:nvPr/>
        </p:nvSpPr>
        <p:spPr>
          <a:xfrm>
            <a:off x="1773275" y="2315825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‘a’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2122363" y="1444400"/>
            <a:ext cx="7851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(Preprocessing Step)</a:t>
            </a:r>
            <a:endParaRPr/>
          </a:p>
        </p:txBody>
      </p:sp>
      <p:sp>
        <p:nvSpPr>
          <p:cNvPr id="576" name="Google Shape;576;p6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Query(Q) 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failureFunction[]: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failureTable[][]: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Applying the same principles for the remaining characters and cases , we end up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with this failureTable[][].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77" name="Google Shape;577;p61"/>
          <p:cNvGraphicFramePr/>
          <p:nvPr/>
        </p:nvGraphicFramePr>
        <p:xfrm>
          <a:off x="2122375" y="14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8" name="Google Shape;578;p61"/>
          <p:cNvGraphicFramePr/>
          <p:nvPr/>
        </p:nvGraphicFramePr>
        <p:xfrm>
          <a:off x="7730450" y="14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597425"/>
                <a:gridCol w="5974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9" name="Google Shape;579;p61"/>
          <p:cNvGraphicFramePr/>
          <p:nvPr/>
        </p:nvGraphicFramePr>
        <p:xfrm>
          <a:off x="2122375" y="23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85175"/>
                <a:gridCol w="785175"/>
                <a:gridCol w="785175"/>
                <a:gridCol w="785175"/>
                <a:gridCol w="785175"/>
                <a:gridCol w="785175"/>
                <a:gridCol w="785175"/>
              </a:tblGrid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0" name="Google Shape;580;p61"/>
          <p:cNvSpPr txBox="1"/>
          <p:nvPr/>
        </p:nvSpPr>
        <p:spPr>
          <a:xfrm>
            <a:off x="1773275" y="2315825"/>
            <a:ext cx="411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‘a’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‘b’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‘c’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	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Sequence: c a b a b a b c a b a b a c a a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KMP Algorithm (Searching Step)</a:t>
            </a:r>
            <a:endParaRPr/>
          </a:p>
        </p:txBody>
      </p:sp>
      <p:sp>
        <p:nvSpPr>
          <p:cNvPr id="586" name="Google Shape;586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Sequence: c a b a b a b c a b a b a c a a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Query: a b a b a c 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Initialize: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Do the preprocessing step to create the failureFunction[]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chemeClr val="dk1"/>
                </a:solidFill>
              </a:rPr>
              <a:t>Add a null character in the front of the failureFunction[]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i = 0, index of character in the sequence we want to search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>
                <a:solidFill>
                  <a:srgbClr val="000000"/>
                </a:solidFill>
              </a:rPr>
              <a:t>j =0, index of character in the query we are looking at</a:t>
            </a:r>
            <a:endParaRPr sz="1500">
              <a:solidFill>
                <a:srgbClr val="000000"/>
              </a:solidFill>
            </a:endParaRPr>
          </a:p>
        </p:txBody>
      </p:sp>
      <p:graphicFrame>
        <p:nvGraphicFramePr>
          <p:cNvPr id="587" name="Google Shape;587;p62"/>
          <p:cNvGraphicFramePr/>
          <p:nvPr/>
        </p:nvGraphicFramePr>
        <p:xfrm>
          <a:off x="4219775" y="1076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191650"/>
                <a:gridCol w="409825"/>
                <a:gridCol w="409825"/>
                <a:gridCol w="409825"/>
                <a:gridCol w="409825"/>
                <a:gridCol w="409825"/>
                <a:gridCol w="409825"/>
                <a:gridCol w="40982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3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594" name="Google Shape;594;p63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595" name="Google Shape;595;p63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0 -&gt;1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0 -&gt;0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596" name="Google Shape;596;p63"/>
          <p:cNvSpPr/>
          <p:nvPr/>
        </p:nvSpPr>
        <p:spPr>
          <a:xfrm>
            <a:off x="1345025" y="1017725"/>
            <a:ext cx="4545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97" name="Google Shape;597;p63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8" name="Google Shape;598;p63"/>
          <p:cNvSpPr/>
          <p:nvPr/>
        </p:nvSpPr>
        <p:spPr>
          <a:xfrm>
            <a:off x="1757350" y="2496425"/>
            <a:ext cx="576561" cy="196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4"/>
          <p:cNvSpPr txBox="1"/>
          <p:nvPr>
            <p:ph idx="1" type="body"/>
          </p:nvPr>
        </p:nvSpPr>
        <p:spPr>
          <a:xfrm>
            <a:off x="1277900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05" name="Google Shape;605;p64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06" name="Google Shape;606;p64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1-&gt;2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0-&gt;1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sp>
        <p:nvSpPr>
          <p:cNvPr id="607" name="Google Shape;607;p64"/>
          <p:cNvSpPr/>
          <p:nvPr/>
        </p:nvSpPr>
        <p:spPr>
          <a:xfrm>
            <a:off x="1795050" y="1021775"/>
            <a:ext cx="4167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8" name="Google Shape;608;p64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9" name="Google Shape;609;p64"/>
          <p:cNvSpPr/>
          <p:nvPr/>
        </p:nvSpPr>
        <p:spPr>
          <a:xfrm>
            <a:off x="1757350" y="2496425"/>
            <a:ext cx="576561" cy="196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5"/>
          <p:cNvSpPr txBox="1"/>
          <p:nvPr>
            <p:ph idx="1" type="body"/>
          </p:nvPr>
        </p:nvSpPr>
        <p:spPr>
          <a:xfrm>
            <a:off x="1164225" y="102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16" name="Google Shape;616;p65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17" name="Google Shape;617;p65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2-&gt;3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1-&gt;2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8" name="Google Shape;618;p65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9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9" name="Google Shape;619;p65"/>
          <p:cNvSpPr/>
          <p:nvPr/>
        </p:nvSpPr>
        <p:spPr>
          <a:xfrm>
            <a:off x="2224725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5"/>
          <p:cNvSpPr/>
          <p:nvPr/>
        </p:nvSpPr>
        <p:spPr>
          <a:xfrm>
            <a:off x="2334825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6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27" name="Google Shape;627;p66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28" name="Google Shape;628;p66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3-</a:t>
                      </a:r>
                      <a:r>
                        <a:rPr lang="en-GB"/>
                        <a:t>&gt;4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2-&gt;3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" name="Google Shape;629;p66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0" name="Google Shape;630;p66"/>
          <p:cNvSpPr/>
          <p:nvPr/>
        </p:nvSpPr>
        <p:spPr>
          <a:xfrm>
            <a:off x="2654400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6"/>
          <p:cNvSpPr/>
          <p:nvPr/>
        </p:nvSpPr>
        <p:spPr>
          <a:xfrm>
            <a:off x="2912300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7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38" name="Google Shape;638;p67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39" name="Google Shape;639;p67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-&gt;5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r>
                        <a:rPr lang="en-GB"/>
                        <a:t>-&gt;4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0" name="Google Shape;640;p67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1" name="Google Shape;641;p67"/>
          <p:cNvSpPr/>
          <p:nvPr/>
        </p:nvSpPr>
        <p:spPr>
          <a:xfrm>
            <a:off x="3084075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7"/>
          <p:cNvSpPr/>
          <p:nvPr/>
        </p:nvSpPr>
        <p:spPr>
          <a:xfrm>
            <a:off x="3489775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8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49" name="Google Shape;649;p68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50" name="Google Shape;650;p68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r>
                        <a:rPr lang="en-GB"/>
                        <a:t>-&gt;6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-&gt;5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1" name="Google Shape;651;p68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p68"/>
          <p:cNvSpPr/>
          <p:nvPr/>
        </p:nvSpPr>
        <p:spPr>
          <a:xfrm>
            <a:off x="3513750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8"/>
          <p:cNvSpPr/>
          <p:nvPr/>
        </p:nvSpPr>
        <p:spPr>
          <a:xfrm>
            <a:off x="4067250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9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60" name="Google Shape;660;p69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61" name="Google Shape;661;p69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6-&gt;7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5-&gt;4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2" name="Google Shape;662;p69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3" name="Google Shape;663;p69"/>
          <p:cNvSpPr/>
          <p:nvPr/>
        </p:nvSpPr>
        <p:spPr>
          <a:xfrm>
            <a:off x="3943425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9"/>
          <p:cNvSpPr/>
          <p:nvPr/>
        </p:nvSpPr>
        <p:spPr>
          <a:xfrm>
            <a:off x="4644725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0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71" name="Google Shape;671;p70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72" name="Google Shape;672;p70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7-&gt;8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4-</a:t>
                      </a:r>
                      <a:r>
                        <a:rPr lang="en-GB"/>
                        <a:t>&gt;0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3" name="Google Shape;673;p70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4" name="Google Shape;674;p70"/>
          <p:cNvSpPr/>
          <p:nvPr/>
        </p:nvSpPr>
        <p:spPr>
          <a:xfrm>
            <a:off x="4373100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0"/>
          <p:cNvSpPr/>
          <p:nvPr/>
        </p:nvSpPr>
        <p:spPr>
          <a:xfrm>
            <a:off x="4067250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82" name="Google Shape;682;p71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83" name="Google Shape;683;p71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8-&gt;9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0-&gt;1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4" name="Google Shape;684;p71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5" name="Google Shape;685;p71"/>
          <p:cNvSpPr/>
          <p:nvPr/>
        </p:nvSpPr>
        <p:spPr>
          <a:xfrm>
            <a:off x="4802775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71"/>
          <p:cNvSpPr/>
          <p:nvPr/>
        </p:nvSpPr>
        <p:spPr>
          <a:xfrm>
            <a:off x="1757350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</a:t>
            </a:r>
            <a:r>
              <a:rPr lang="en-GB"/>
              <a:t>Preprocessing</a:t>
            </a:r>
            <a:r>
              <a:rPr lang="en-GB"/>
              <a:t> Step)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First index should be 0 (first character not repeated)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3 possible cases: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(1) </a:t>
            </a:r>
            <a:r>
              <a:rPr lang="en-GB">
                <a:solidFill>
                  <a:schemeClr val="dk1"/>
                </a:solidFill>
              </a:rPr>
              <a:t>If the same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(2) </a:t>
            </a:r>
            <a:r>
              <a:rPr lang="en-GB">
                <a:solidFill>
                  <a:schemeClr val="dk1"/>
                </a:solidFill>
              </a:rPr>
              <a:t>If not the same &amp; matchedLength = 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(3) </a:t>
            </a:r>
            <a:r>
              <a:rPr lang="en-GB">
                <a:solidFill>
                  <a:schemeClr val="dk1"/>
                </a:solidFill>
              </a:rPr>
              <a:t>If not the same &amp; matchedLength != 0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952475" y="205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2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693" name="Google Shape;693;p72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694" name="Google Shape;694;p72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706500"/>
                <a:gridCol w="706500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r>
                        <a:rPr lang="en-GB"/>
                        <a:t>-&gt;10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1-&gt;2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5" name="Google Shape;695;p72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6" name="Google Shape;696;p72"/>
          <p:cNvSpPr/>
          <p:nvPr/>
        </p:nvSpPr>
        <p:spPr>
          <a:xfrm>
            <a:off x="5232450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2"/>
          <p:cNvSpPr/>
          <p:nvPr/>
        </p:nvSpPr>
        <p:spPr>
          <a:xfrm>
            <a:off x="2334825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3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04" name="Google Shape;704;p73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705" name="Google Shape;705;p73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801275"/>
                <a:gridCol w="801275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r>
                        <a:rPr lang="en-GB"/>
                        <a:t>-&gt;11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2-&gt;3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6" name="Google Shape;706;p73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7" name="Google Shape;707;p73"/>
          <p:cNvSpPr/>
          <p:nvPr/>
        </p:nvSpPr>
        <p:spPr>
          <a:xfrm>
            <a:off x="5662125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3"/>
          <p:cNvSpPr/>
          <p:nvPr/>
        </p:nvSpPr>
        <p:spPr>
          <a:xfrm>
            <a:off x="2912300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4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15" name="Google Shape;715;p74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716" name="Google Shape;716;p74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801275"/>
                <a:gridCol w="801275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11-&gt;12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r>
                        <a:rPr lang="en-GB"/>
                        <a:t>-&gt;4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" name="Google Shape;717;p74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8" name="Google Shape;718;p74"/>
          <p:cNvSpPr/>
          <p:nvPr/>
        </p:nvSpPr>
        <p:spPr>
          <a:xfrm>
            <a:off x="6091800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4"/>
          <p:cNvSpPr/>
          <p:nvPr/>
        </p:nvSpPr>
        <p:spPr>
          <a:xfrm>
            <a:off x="3489775" y="2496425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5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26" name="Google Shape;726;p75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727" name="Google Shape;727;p75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801275"/>
                <a:gridCol w="801275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12-&gt;13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r>
                        <a:rPr lang="en-GB"/>
                        <a:t>-&gt;5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8" name="Google Shape;728;p75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9" name="Google Shape;729;p75"/>
          <p:cNvSpPr/>
          <p:nvPr/>
        </p:nvSpPr>
        <p:spPr>
          <a:xfrm>
            <a:off x="6521475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5"/>
          <p:cNvSpPr/>
          <p:nvPr/>
        </p:nvSpPr>
        <p:spPr>
          <a:xfrm>
            <a:off x="4067250" y="2496350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6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37" name="Google Shape;737;p76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738" name="Google Shape;738;p76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801275"/>
                <a:gridCol w="801275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13-&gt;14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r>
                        <a:rPr lang="en-GB"/>
                        <a:t>-&gt;6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9" name="Google Shape;739;p76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0" name="Google Shape;740;p76"/>
          <p:cNvSpPr/>
          <p:nvPr/>
        </p:nvSpPr>
        <p:spPr>
          <a:xfrm>
            <a:off x="6951150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6"/>
          <p:cNvSpPr/>
          <p:nvPr/>
        </p:nvSpPr>
        <p:spPr>
          <a:xfrm>
            <a:off x="4644725" y="2496350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(Searching Step)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7"/>
          <p:cNvSpPr txBox="1"/>
          <p:nvPr>
            <p:ph idx="1" type="body"/>
          </p:nvPr>
        </p:nvSpPr>
        <p:spPr>
          <a:xfrm>
            <a:off x="1164225" y="107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48" name="Google Shape;748;p77"/>
          <p:cNvGraphicFramePr/>
          <p:nvPr/>
        </p:nvGraphicFramePr>
        <p:xfrm>
          <a:off x="4024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962950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  <a:gridCol w="429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Index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sequence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749" name="Google Shape;749;p77"/>
          <p:cNvGraphicFramePr/>
          <p:nvPr/>
        </p:nvGraphicFramePr>
        <p:xfrm>
          <a:off x="6876425" y="2132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801275"/>
                <a:gridCol w="801275"/>
              </a:tblGrid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0" name="Google Shape;750;p77"/>
          <p:cNvGraphicFramePr/>
          <p:nvPr/>
        </p:nvGraphicFramePr>
        <p:xfrm>
          <a:off x="402425" y="213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354925"/>
                <a:gridCol w="577475"/>
                <a:gridCol w="577475"/>
                <a:gridCol w="577475"/>
                <a:gridCol w="577475"/>
                <a:gridCol w="577475"/>
                <a:gridCol w="577475"/>
                <a:gridCol w="577475"/>
              </a:tblGrid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j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Query 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‘a’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‘b’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failureFunction[] ‘c’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1" name="Google Shape;751;p77"/>
          <p:cNvSpPr/>
          <p:nvPr/>
        </p:nvSpPr>
        <p:spPr>
          <a:xfrm>
            <a:off x="7380825" y="1021775"/>
            <a:ext cx="429600" cy="77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7"/>
          <p:cNvSpPr/>
          <p:nvPr/>
        </p:nvSpPr>
        <p:spPr>
          <a:xfrm>
            <a:off x="5232450" y="2496350"/>
            <a:ext cx="577500" cy="199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vs KMP Algorithm</a:t>
            </a:r>
            <a:endParaRPr/>
          </a:p>
        </p:txBody>
      </p:sp>
      <p:sp>
        <p:nvSpPr>
          <p:cNvPr id="758" name="Google Shape;758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759" name="Google Shape;759;p78"/>
          <p:cNvGraphicFramePr/>
          <p:nvPr/>
        </p:nvGraphicFramePr>
        <p:xfrm>
          <a:off x="952500" y="156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3619500"/>
                <a:gridCol w="3619500"/>
              </a:tblGrid>
              <a:tr h="60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Optimized</a:t>
                      </a:r>
                      <a:r>
                        <a:rPr b="1" lang="en-GB" u="sng"/>
                        <a:t> KMP 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KMP 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9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Able to skip characters in sequence that are not in query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Conducts searching as per usual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5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When there is a mismatch, it is able to skip directly to correct starting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When there is a mismatch, it might have to conduct multiple comparisons before ending up at the correct starting index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</a:t>
            </a:r>
            <a:r>
              <a:rPr lang="en-GB"/>
              <a:t> KMP Algorithm vs KMP Algorithm</a:t>
            </a:r>
            <a:endParaRPr/>
          </a:p>
        </p:txBody>
      </p:sp>
      <p:pic>
        <p:nvPicPr>
          <p:cNvPr id="765" name="Google Shape;76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60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Preprocessing: construction failure function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2" name="Google Shape;77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99675"/>
            <a:ext cx="643457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80"/>
          <p:cNvSpPr/>
          <p:nvPr/>
        </p:nvSpPr>
        <p:spPr>
          <a:xfrm rot="-1388427">
            <a:off x="6454653" y="2127146"/>
            <a:ext cx="815295" cy="36906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80"/>
          <p:cNvSpPr txBox="1"/>
          <p:nvPr/>
        </p:nvSpPr>
        <p:spPr>
          <a:xfrm>
            <a:off x="7309750" y="1586325"/>
            <a:ext cx="15552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Loop (M-1) times, where M is size of the query string (what we want to find)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5" name="Google Shape;775;p80"/>
          <p:cNvSpPr txBox="1"/>
          <p:nvPr/>
        </p:nvSpPr>
        <p:spPr>
          <a:xfrm>
            <a:off x="6989400" y="2941900"/>
            <a:ext cx="20766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analysis</a:t>
            </a:r>
            <a:endParaRPr/>
          </a:p>
        </p:txBody>
      </p:sp>
      <p:sp>
        <p:nvSpPr>
          <p:cNvPr id="781" name="Google Shape;781;p81"/>
          <p:cNvSpPr txBox="1"/>
          <p:nvPr>
            <p:ph idx="1" type="body"/>
          </p:nvPr>
        </p:nvSpPr>
        <p:spPr>
          <a:xfrm>
            <a:off x="254000" y="1057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Searching: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0" y="1533950"/>
            <a:ext cx="5367950" cy="35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81"/>
          <p:cNvSpPr/>
          <p:nvPr/>
        </p:nvSpPr>
        <p:spPr>
          <a:xfrm rot="-1388421">
            <a:off x="5452256" y="2174617"/>
            <a:ext cx="1356541" cy="36906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81"/>
          <p:cNvSpPr txBox="1"/>
          <p:nvPr/>
        </p:nvSpPr>
        <p:spPr>
          <a:xfrm>
            <a:off x="6826825" y="1624775"/>
            <a:ext cx="1990200" cy="21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Loop n times, where n is the size of the sequence string (the large text file we are opening to find)</a:t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(Preprocessing Step)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0;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Compare </a:t>
            </a:r>
            <a:r>
              <a:rPr lang="en-GB">
                <a:solidFill>
                  <a:srgbClr val="000000"/>
                </a:solidFill>
                <a:highlight>
                  <a:srgbClr val="93C47D"/>
                </a:highlight>
              </a:rPr>
              <a:t>next index</a:t>
            </a:r>
            <a:r>
              <a:rPr lang="en-GB">
                <a:solidFill>
                  <a:srgbClr val="000000"/>
                </a:solidFill>
              </a:rPr>
              <a:t> with </a:t>
            </a:r>
            <a:r>
              <a:rPr lang="en-GB">
                <a:solidFill>
                  <a:srgbClr val="000000"/>
                </a:solidFill>
                <a:highlight>
                  <a:srgbClr val="6D9EEB"/>
                </a:highlight>
              </a:rPr>
              <a:t>matchedLength’s index</a:t>
            </a:r>
            <a:endParaRPr>
              <a:solidFill>
                <a:srgbClr val="000000"/>
              </a:solidFill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rgbClr val="000000"/>
                </a:solidFill>
              </a:rPr>
              <a:t>(2) If not the same &amp; matchedLength = 0: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Append matchedLength to array at that index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475" y="2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9"/>
          <p:cNvSpPr/>
          <p:nvPr/>
        </p:nvSpPr>
        <p:spPr>
          <a:xfrm>
            <a:off x="2072750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024775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case scenario</a:t>
            </a:r>
            <a:endParaRPr/>
          </a:p>
        </p:txBody>
      </p:sp>
      <p:sp>
        <p:nvSpPr>
          <p:cNvPr id="790" name="Google Shape;790;p82"/>
          <p:cNvSpPr txBox="1"/>
          <p:nvPr>
            <p:ph idx="1" type="body"/>
          </p:nvPr>
        </p:nvSpPr>
        <p:spPr>
          <a:xfrm>
            <a:off x="180075" y="117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Query(want to find): 1 alphabet “B”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Sequence: string containing many “A”s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* </a:t>
            </a:r>
            <a:r>
              <a:rPr lang="en-GB">
                <a:solidFill>
                  <a:srgbClr val="FF0000"/>
                </a:solidFill>
              </a:rPr>
              <a:t>Note that x is on a logarithmic axis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** Notice that graphs for KMP and Optimized KMP overlaps each other → time complexity are almost the same.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1" name="Google Shape;791;p82"/>
          <p:cNvPicPr preferRelativeResize="0"/>
          <p:nvPr/>
        </p:nvPicPr>
        <p:blipFill rotWithShape="1">
          <a:blip r:embed="rId3">
            <a:alphaModFix/>
          </a:blip>
          <a:srcRect b="5552" l="3381" r="0" t="9028"/>
          <a:stretch/>
        </p:blipFill>
        <p:spPr>
          <a:xfrm>
            <a:off x="4125400" y="256150"/>
            <a:ext cx="4971325" cy="21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case scenario (KMP)</a:t>
            </a:r>
            <a:endParaRPr/>
          </a:p>
        </p:txBody>
      </p:sp>
      <p:sp>
        <p:nvSpPr>
          <p:cNvPr id="797" name="Google Shape;797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8" name="Google Shape;79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5538"/>
            <a:ext cx="6278325" cy="32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83"/>
          <p:cNvSpPr/>
          <p:nvPr/>
        </p:nvSpPr>
        <p:spPr>
          <a:xfrm>
            <a:off x="346100" y="1682450"/>
            <a:ext cx="4980000" cy="1817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83"/>
          <p:cNvSpPr/>
          <p:nvPr/>
        </p:nvSpPr>
        <p:spPr>
          <a:xfrm>
            <a:off x="3711025" y="3907700"/>
            <a:ext cx="1470900" cy="49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Case (KMP)</a:t>
            </a:r>
            <a:endParaRPr/>
          </a:p>
        </p:txBody>
      </p:sp>
      <p:sp>
        <p:nvSpPr>
          <p:cNvPr id="806" name="Google Shape;806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Query(want to find): many “A” + 1 “B” at the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VS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Sequence: all characters “A”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Eg. Query string: AAAAAAAAAB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Sequence String: AAAAAAAAAAA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07" name="Google Shape;807;p84"/>
          <p:cNvPicPr preferRelativeResize="0"/>
          <p:nvPr/>
        </p:nvPicPr>
        <p:blipFill rotWithShape="1">
          <a:blip r:embed="rId3">
            <a:alphaModFix/>
          </a:blip>
          <a:srcRect b="6722" l="3390" r="0" t="10083"/>
          <a:stretch/>
        </p:blipFill>
        <p:spPr>
          <a:xfrm>
            <a:off x="3777850" y="1873900"/>
            <a:ext cx="5144125" cy="17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Worst Case (KMP)</a:t>
            </a:r>
            <a:endParaRPr/>
          </a:p>
        </p:txBody>
      </p:sp>
      <p:sp>
        <p:nvSpPr>
          <p:cNvPr id="813" name="Google Shape;813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4" name="Google Shape;81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5" y="1211575"/>
            <a:ext cx="7469650" cy="35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85"/>
          <p:cNvSpPr txBox="1"/>
          <p:nvPr/>
        </p:nvSpPr>
        <p:spPr>
          <a:xfrm>
            <a:off x="6825950" y="3730250"/>
            <a:ext cx="1778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6" name="Google Shape;816;p85"/>
          <p:cNvSpPr/>
          <p:nvPr/>
        </p:nvSpPr>
        <p:spPr>
          <a:xfrm>
            <a:off x="894100" y="2278525"/>
            <a:ext cx="6066300" cy="263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Case (KMP)</a:t>
            </a:r>
            <a:endParaRPr/>
          </a:p>
        </p:txBody>
      </p:sp>
      <p:sp>
        <p:nvSpPr>
          <p:cNvPr id="822" name="Google Shape;822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3" name="Google Shape;82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25" y="1193800"/>
            <a:ext cx="77343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86"/>
          <p:cNvSpPr/>
          <p:nvPr/>
        </p:nvSpPr>
        <p:spPr>
          <a:xfrm>
            <a:off x="1345975" y="1605550"/>
            <a:ext cx="6809700" cy="1490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86"/>
          <p:cNvSpPr/>
          <p:nvPr/>
        </p:nvSpPr>
        <p:spPr>
          <a:xfrm>
            <a:off x="5528050" y="3787925"/>
            <a:ext cx="1921200" cy="87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for Optimized KMP</a:t>
            </a:r>
            <a:endParaRPr/>
          </a:p>
        </p:txBody>
      </p:sp>
      <p:sp>
        <p:nvSpPr>
          <p:cNvPr id="831" name="Google Shape;831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difference between KMP and optimized KMP algorithms is in the preparation of the failure function.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differences are minimal and barely affects time complexity. Hence, the time complexity for optimized KMP is also </a:t>
            </a:r>
            <a:r>
              <a:rPr lang="en-GB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O(M+N)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Complexity Analysis</a:t>
            </a:r>
            <a:endParaRPr/>
          </a:p>
        </p:txBody>
      </p:sp>
      <p:sp>
        <p:nvSpPr>
          <p:cNvPr id="837" name="Google Shape;837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Preprocessing: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KMP Algorithm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Array created for failure function is dependent on size of query (M)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O(M)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Optimized KMP Algorithm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Array created for failure function is dependent on size of query (M) * no. of unique characters (4 for DNA sequences)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O(4M) = O(M)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Space Complexity Analysis</a:t>
            </a:r>
            <a:endParaRPr/>
          </a:p>
        </p:txBody>
      </p:sp>
      <p:sp>
        <p:nvSpPr>
          <p:cNvPr id="843" name="Google Shape;843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Searching</a:t>
            </a:r>
            <a:r>
              <a:rPr b="1" lang="en-GB"/>
              <a:t>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assume no space taken if you ‘return’ the indexes of the occurrences using a print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indexes are stored in a separate array to be returned at the end of the search, it will depend on no. of occurrences.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Therefore, space complexity = O(M) for BOTH KMP and optimized KMP.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Naive only needs constant space (O(1)) as there is no pre-processed arrays.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90"/>
          <p:cNvSpPr txBox="1"/>
          <p:nvPr>
            <p:ph idx="1" type="body"/>
          </p:nvPr>
        </p:nvSpPr>
        <p:spPr>
          <a:xfrm>
            <a:off x="2929450" y="1824600"/>
            <a:ext cx="3593700" cy="19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9000"/>
              <a:t>Demo</a:t>
            </a:r>
            <a:endParaRPr sz="9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(Preprocessing Step)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0 -&gt; 1;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Compare </a:t>
            </a:r>
            <a:r>
              <a:rPr lang="en-GB">
                <a:solidFill>
                  <a:srgbClr val="000000"/>
                </a:solidFill>
                <a:highlight>
                  <a:srgbClr val="93C47D"/>
                </a:highlight>
              </a:rPr>
              <a:t>next index</a:t>
            </a:r>
            <a:r>
              <a:rPr lang="en-GB">
                <a:solidFill>
                  <a:srgbClr val="000000"/>
                </a:solidFill>
              </a:rPr>
              <a:t> with </a:t>
            </a:r>
            <a:r>
              <a:rPr lang="en-GB">
                <a:solidFill>
                  <a:srgbClr val="000000"/>
                </a:solidFill>
                <a:highlight>
                  <a:srgbClr val="6D9EEB"/>
                </a:highlight>
              </a:rPr>
              <a:t>matchedLength’s index</a:t>
            </a:r>
            <a:endParaRPr>
              <a:solidFill>
                <a:srgbClr val="000000"/>
              </a:solidFill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(1) </a:t>
            </a:r>
            <a:r>
              <a:rPr lang="en-GB">
                <a:solidFill>
                  <a:srgbClr val="000000"/>
                </a:solidFill>
              </a:rPr>
              <a:t>If the same: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matchLength increments by one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Append matchedLength to array at that index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952475" y="2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20"/>
          <p:cNvSpPr/>
          <p:nvPr/>
        </p:nvSpPr>
        <p:spPr>
          <a:xfrm>
            <a:off x="3107900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024775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KMP Algorithm (Preprocessing Step)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Query: a b a b a c 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matchedLength = 1 </a:t>
            </a:r>
            <a:r>
              <a:rPr lang="en-GB">
                <a:solidFill>
                  <a:schemeClr val="dk1"/>
                </a:solidFill>
              </a:rPr>
              <a:t>-&gt; </a:t>
            </a:r>
            <a:r>
              <a:rPr lang="en-GB">
                <a:solidFill>
                  <a:srgbClr val="000000"/>
                </a:solidFill>
              </a:rPr>
              <a:t>2;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Compare </a:t>
            </a:r>
            <a:r>
              <a:rPr lang="en-GB">
                <a:solidFill>
                  <a:srgbClr val="000000"/>
                </a:solidFill>
                <a:highlight>
                  <a:srgbClr val="93C47D"/>
                </a:highlight>
              </a:rPr>
              <a:t>next index</a:t>
            </a:r>
            <a:r>
              <a:rPr lang="en-GB">
                <a:solidFill>
                  <a:srgbClr val="000000"/>
                </a:solidFill>
              </a:rPr>
              <a:t> with </a:t>
            </a:r>
            <a:r>
              <a:rPr lang="en-GB">
                <a:solidFill>
                  <a:srgbClr val="000000"/>
                </a:solidFill>
                <a:highlight>
                  <a:srgbClr val="6D9EEB"/>
                </a:highlight>
              </a:rPr>
              <a:t>matchedLength’s index</a:t>
            </a:r>
            <a:endParaRPr>
              <a:solidFill>
                <a:srgbClr val="000000"/>
              </a:solidFill>
              <a:highlight>
                <a:srgbClr val="6D9EEB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(1) </a:t>
            </a:r>
            <a:r>
              <a:rPr lang="en-GB">
                <a:solidFill>
                  <a:srgbClr val="000000"/>
                </a:solidFill>
              </a:rPr>
              <a:t>If the same: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matchLength increments by one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GB">
                <a:solidFill>
                  <a:srgbClr val="000000"/>
                </a:solidFill>
              </a:rPr>
              <a:t>Append matchedLength to array at that index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952475" y="24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{DA335D13-E7C6-45CF-BBBC-7FC8EB7AB8AD}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23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1"/>
          <p:cNvSpPr/>
          <p:nvPr/>
        </p:nvSpPr>
        <p:spPr>
          <a:xfrm>
            <a:off x="4135800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2063650" y="2382800"/>
            <a:ext cx="872400" cy="102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