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Proxima Nova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BFB7BA-B38A-4FE3-91A9-44331ED276C6}">
  <a:tblStyle styleId="{B4BFB7BA-B38A-4FE3-91A9-44331ED276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roximaNova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fb36f7b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fb36f7b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f18b6029f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f18b6029f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f18b6029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f18b6029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18b6029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f18b6029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f18b6029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f18b6029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f18b6029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f18b6029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f18b6029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f18b6029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fb36f7bc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fb36f7b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f18b6029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f18b6029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f18b6029f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f18b6029f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67ce553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67ce553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f18b6029f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f18b6029f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f18b6029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f18b6029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eed29a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eed29a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eed29ad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eed29ad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248ed1a635795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f248ed1a63579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eed29ad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eed29ad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eed29ad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9eed29ad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18b6029f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f18b6029f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9f18b6029f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9f18b6029f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fb36f7bc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fb36f7bc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ed29ad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ed29ad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f18b6029f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f18b6029f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f18b6029f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f18b6029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fb36f7bc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fb36f7bc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18b6029f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18b6029f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9f18b6029f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9f18b6029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f18b6029f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f18b6029f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f18b6029f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9f18b6029f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f18b6029f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f18b6029f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67c87df6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67c87df6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67c87df6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67c87df6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b36f7b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b36f7b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9fb36f7bc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9fb36f7bc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a67c87df6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a67c87df6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67c87df6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67c87df6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a67c87df6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a67c87df6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9eed29ad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9eed29ad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f0ad179a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f0ad179a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95c7276a352785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95c7276a352785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9fb36f7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9fb36f7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fb36f7b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fb36f7b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18b60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18b60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b36f7b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b36f7b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fb36f7bc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fb36f7b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f18b6029f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f18b6029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CE2001/CZ2001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Project 2: Graphs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members: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Woon Yoke Min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Tan Yap Siang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Gordon Tan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Tey Yi Heng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Tan Jun Hong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45025"/>
            <a:ext cx="29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01025" y="893250"/>
            <a:ext cx="450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BFS.java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4. If the neighbour node is not visited, we will add to the previousNodes </a:t>
            </a:r>
            <a:r>
              <a:rPr b="1" lang="en">
                <a:solidFill>
                  <a:srgbClr val="000000"/>
                </a:solidFill>
              </a:rPr>
              <a:t>hash map</a:t>
            </a:r>
            <a:r>
              <a:rPr lang="en">
                <a:solidFill>
                  <a:srgbClr val="000000"/>
                </a:solidFill>
              </a:rPr>
              <a:t> and add to the </a:t>
            </a:r>
            <a:r>
              <a:rPr b="1" lang="en">
                <a:solidFill>
                  <a:srgbClr val="000000"/>
                </a:solidFill>
              </a:rPr>
              <a:t>queue</a:t>
            </a:r>
            <a:r>
              <a:rPr lang="en">
                <a:solidFill>
                  <a:srgbClr val="000000"/>
                </a:solidFill>
              </a:rPr>
              <a:t> as well.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868500" y="2730950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868500" y="2705938"/>
            <a:ext cx="2586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6" name="Google Shape;186;p22"/>
          <p:cNvGraphicFramePr/>
          <p:nvPr/>
        </p:nvGraphicFramePr>
        <p:xfrm>
          <a:off x="3237025" y="335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9675"/>
                <a:gridCol w="6769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2"/>
          <p:cNvSpPr txBox="1"/>
          <p:nvPr/>
        </p:nvSpPr>
        <p:spPr>
          <a:xfrm>
            <a:off x="3237025" y="3030100"/>
            <a:ext cx="223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2"/>
          <p:cNvSpPr/>
          <p:nvPr/>
        </p:nvSpPr>
        <p:spPr>
          <a:xfrm rot="-5400000">
            <a:off x="1767625" y="3048175"/>
            <a:ext cx="384300" cy="220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4572000" y="3271375"/>
            <a:ext cx="714900" cy="68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5674225" y="1486000"/>
            <a:ext cx="20652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Eg. In this case, the neighbour of hospital node 6, which is 3, is added to the hashmap and the queue.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1" name="Google Shape;191;p22"/>
          <p:cNvGraphicFramePr/>
          <p:nvPr/>
        </p:nvGraphicFramePr>
        <p:xfrm>
          <a:off x="868500" y="31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2"/>
          <p:cNvSpPr txBox="1"/>
          <p:nvPr/>
        </p:nvSpPr>
        <p:spPr>
          <a:xfrm>
            <a:off x="444850" y="4371150"/>
            <a:ext cx="1650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Key:Current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035100" y="4371150"/>
            <a:ext cx="2338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Previous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11700" y="445025"/>
            <a:ext cx="29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01025" y="893250"/>
            <a:ext cx="450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BFS.java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4.</a:t>
            </a:r>
            <a:r>
              <a:rPr lang="en">
                <a:solidFill>
                  <a:srgbClr val="000000"/>
                </a:solidFill>
              </a:rPr>
              <a:t> If the neighbour node is not visited, we will add to the previousNodes </a:t>
            </a:r>
            <a:r>
              <a:rPr b="1" lang="en">
                <a:solidFill>
                  <a:srgbClr val="000000"/>
                </a:solidFill>
              </a:rPr>
              <a:t>hash map</a:t>
            </a:r>
            <a:r>
              <a:rPr lang="en">
                <a:solidFill>
                  <a:srgbClr val="000000"/>
                </a:solidFill>
              </a:rPr>
              <a:t> and add to the </a:t>
            </a:r>
            <a:r>
              <a:rPr b="1" lang="en">
                <a:solidFill>
                  <a:srgbClr val="000000"/>
                </a:solidFill>
              </a:rPr>
              <a:t>queue</a:t>
            </a:r>
            <a:r>
              <a:rPr lang="en">
                <a:solidFill>
                  <a:srgbClr val="000000"/>
                </a:solidFill>
              </a:rPr>
              <a:t> as well.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868500" y="2730950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868500" y="2705938"/>
            <a:ext cx="2586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3237025" y="335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9675"/>
                <a:gridCol w="6769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23"/>
          <p:cNvSpPr txBox="1"/>
          <p:nvPr/>
        </p:nvSpPr>
        <p:spPr>
          <a:xfrm>
            <a:off x="3237025" y="3030100"/>
            <a:ext cx="223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23"/>
          <p:cNvSpPr/>
          <p:nvPr/>
        </p:nvSpPr>
        <p:spPr>
          <a:xfrm rot="-5400000">
            <a:off x="1767625" y="3048175"/>
            <a:ext cx="384300" cy="220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4572000" y="3271375"/>
            <a:ext cx="714900" cy="68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5674225" y="1486000"/>
            <a:ext cx="20652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Eg. In this case, the neighbour of hospital node 6, which is 3, is added to the hashmap and the queue.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868500" y="31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23"/>
          <p:cNvSpPr txBox="1"/>
          <p:nvPr/>
        </p:nvSpPr>
        <p:spPr>
          <a:xfrm>
            <a:off x="493100" y="4371150"/>
            <a:ext cx="1650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Key:Current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2083350" y="4371150"/>
            <a:ext cx="2338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Previous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445025"/>
            <a:ext cx="29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01025" y="893250"/>
            <a:ext cx="44181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BFS.java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617600" y="1277738"/>
            <a:ext cx="2586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7" name="Google Shape;217;p24"/>
          <p:cNvGraphicFramePr/>
          <p:nvPr/>
        </p:nvGraphicFramePr>
        <p:xfrm>
          <a:off x="2986125" y="19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9675"/>
                <a:gridCol w="6769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p24"/>
          <p:cNvSpPr txBox="1"/>
          <p:nvPr/>
        </p:nvSpPr>
        <p:spPr>
          <a:xfrm>
            <a:off x="2986125" y="1601900"/>
            <a:ext cx="223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3261700" y="2491625"/>
            <a:ext cx="125400" cy="47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2721325" y="3010275"/>
            <a:ext cx="1938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 is done and left the queue, now for node 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7052600" y="2682700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6627448" y="3227051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7559040" y="3227051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6274027" y="3883886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7897178" y="3883878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7179141" y="3823384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5817150" y="4488761"/>
            <a:ext cx="506400" cy="4713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228" name="Google Shape;228;p24"/>
          <p:cNvSpPr/>
          <p:nvPr/>
        </p:nvSpPr>
        <p:spPr>
          <a:xfrm>
            <a:off x="7494585" y="4419730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229" name="Google Shape;229;p24"/>
          <p:cNvCxnSpPr>
            <a:stCxn id="222" idx="3"/>
            <a:endCxn id="224" idx="0"/>
          </p:cNvCxnSpPr>
          <p:nvPr/>
        </p:nvCxnSpPr>
        <p:spPr>
          <a:xfrm flipH="1">
            <a:off x="6527309" y="3629331"/>
            <a:ext cx="174300" cy="25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4"/>
          <p:cNvCxnSpPr>
            <a:stCxn id="224" idx="3"/>
            <a:endCxn id="227" idx="0"/>
          </p:cNvCxnSpPr>
          <p:nvPr/>
        </p:nvCxnSpPr>
        <p:spPr>
          <a:xfrm flipH="1">
            <a:off x="6070388" y="4286166"/>
            <a:ext cx="2778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4"/>
          <p:cNvCxnSpPr>
            <a:stCxn id="228" idx="2"/>
          </p:cNvCxnSpPr>
          <p:nvPr/>
        </p:nvCxnSpPr>
        <p:spPr>
          <a:xfrm flipH="1">
            <a:off x="6323685" y="4655380"/>
            <a:ext cx="1170900" cy="12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4"/>
          <p:cNvCxnSpPr>
            <a:stCxn id="223" idx="5"/>
            <a:endCxn id="225" idx="0"/>
          </p:cNvCxnSpPr>
          <p:nvPr/>
        </p:nvCxnSpPr>
        <p:spPr>
          <a:xfrm>
            <a:off x="7991279" y="3629331"/>
            <a:ext cx="159000" cy="25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4"/>
          <p:cNvCxnSpPr>
            <a:stCxn id="221" idx="5"/>
            <a:endCxn id="223" idx="1"/>
          </p:cNvCxnSpPr>
          <p:nvPr/>
        </p:nvCxnSpPr>
        <p:spPr>
          <a:xfrm>
            <a:off x="7484839" y="3084980"/>
            <a:ext cx="148500" cy="2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4"/>
          <p:cNvCxnSpPr>
            <a:stCxn id="226" idx="5"/>
            <a:endCxn id="228" idx="0"/>
          </p:cNvCxnSpPr>
          <p:nvPr/>
        </p:nvCxnSpPr>
        <p:spPr>
          <a:xfrm>
            <a:off x="7611380" y="4225663"/>
            <a:ext cx="136500" cy="19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4"/>
          <p:cNvCxnSpPr>
            <a:stCxn id="221" idx="3"/>
            <a:endCxn id="222" idx="0"/>
          </p:cNvCxnSpPr>
          <p:nvPr/>
        </p:nvCxnSpPr>
        <p:spPr>
          <a:xfrm flipH="1">
            <a:off x="6880760" y="3084980"/>
            <a:ext cx="246000" cy="14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4"/>
          <p:cNvCxnSpPr>
            <a:stCxn id="228" idx="1"/>
            <a:endCxn id="224" idx="5"/>
          </p:cNvCxnSpPr>
          <p:nvPr/>
        </p:nvCxnSpPr>
        <p:spPr>
          <a:xfrm rot="10800000">
            <a:off x="6706245" y="4286250"/>
            <a:ext cx="8625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4"/>
          <p:cNvSpPr/>
          <p:nvPr/>
        </p:nvSpPr>
        <p:spPr>
          <a:xfrm rot="-8100000">
            <a:off x="8464877" y="3520074"/>
            <a:ext cx="125582" cy="47305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8281500" y="3010275"/>
            <a:ext cx="862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Visited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39" name="Google Shape;239;p24"/>
          <p:cNvGraphicFramePr/>
          <p:nvPr/>
        </p:nvGraphicFramePr>
        <p:xfrm>
          <a:off x="617600" y="1780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311700" y="445025"/>
            <a:ext cx="29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101025" y="893250"/>
            <a:ext cx="44181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BFS.java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617600" y="1302750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617600" y="1277738"/>
            <a:ext cx="2586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48" name="Google Shape;248;p25"/>
          <p:cNvGraphicFramePr/>
          <p:nvPr/>
        </p:nvGraphicFramePr>
        <p:xfrm>
          <a:off x="2986125" y="19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9675"/>
                <a:gridCol w="6769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4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25"/>
          <p:cNvSpPr txBox="1"/>
          <p:nvPr/>
        </p:nvSpPr>
        <p:spPr>
          <a:xfrm>
            <a:off x="2986125" y="1601900"/>
            <a:ext cx="223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3261700" y="2491625"/>
            <a:ext cx="125400" cy="47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7052600" y="2682700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6627448" y="3227051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7559040" y="3227051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6274027" y="3883886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897178" y="3883878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7179141" y="3823384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5817150" y="4488761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258" name="Google Shape;258;p25"/>
          <p:cNvSpPr/>
          <p:nvPr/>
        </p:nvSpPr>
        <p:spPr>
          <a:xfrm>
            <a:off x="7494585" y="4419730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259" name="Google Shape;259;p25"/>
          <p:cNvCxnSpPr>
            <a:stCxn id="252" idx="3"/>
            <a:endCxn id="254" idx="0"/>
          </p:cNvCxnSpPr>
          <p:nvPr/>
        </p:nvCxnSpPr>
        <p:spPr>
          <a:xfrm flipH="1">
            <a:off x="6527309" y="3629331"/>
            <a:ext cx="174300" cy="25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5"/>
          <p:cNvCxnSpPr>
            <a:stCxn id="254" idx="3"/>
            <a:endCxn id="257" idx="0"/>
          </p:cNvCxnSpPr>
          <p:nvPr/>
        </p:nvCxnSpPr>
        <p:spPr>
          <a:xfrm flipH="1">
            <a:off x="6070388" y="4286166"/>
            <a:ext cx="2778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5"/>
          <p:cNvCxnSpPr>
            <a:stCxn id="258" idx="2"/>
          </p:cNvCxnSpPr>
          <p:nvPr/>
        </p:nvCxnSpPr>
        <p:spPr>
          <a:xfrm flipH="1">
            <a:off x="6323685" y="4655380"/>
            <a:ext cx="1170900" cy="12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5"/>
          <p:cNvCxnSpPr>
            <a:stCxn id="253" idx="5"/>
            <a:endCxn id="255" idx="0"/>
          </p:cNvCxnSpPr>
          <p:nvPr/>
        </p:nvCxnSpPr>
        <p:spPr>
          <a:xfrm>
            <a:off x="7991279" y="3629331"/>
            <a:ext cx="159000" cy="25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5"/>
          <p:cNvCxnSpPr>
            <a:stCxn id="251" idx="5"/>
            <a:endCxn id="253" idx="1"/>
          </p:cNvCxnSpPr>
          <p:nvPr/>
        </p:nvCxnSpPr>
        <p:spPr>
          <a:xfrm>
            <a:off x="7484839" y="3084980"/>
            <a:ext cx="148500" cy="2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5"/>
          <p:cNvCxnSpPr>
            <a:stCxn id="256" idx="5"/>
            <a:endCxn id="258" idx="0"/>
          </p:cNvCxnSpPr>
          <p:nvPr/>
        </p:nvCxnSpPr>
        <p:spPr>
          <a:xfrm>
            <a:off x="7611380" y="4225663"/>
            <a:ext cx="136500" cy="19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5"/>
          <p:cNvCxnSpPr>
            <a:stCxn id="251" idx="3"/>
            <a:endCxn id="252" idx="0"/>
          </p:cNvCxnSpPr>
          <p:nvPr/>
        </p:nvCxnSpPr>
        <p:spPr>
          <a:xfrm flipH="1">
            <a:off x="6880760" y="3084980"/>
            <a:ext cx="246000" cy="14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5"/>
          <p:cNvCxnSpPr>
            <a:stCxn id="258" idx="1"/>
            <a:endCxn id="254" idx="5"/>
          </p:cNvCxnSpPr>
          <p:nvPr/>
        </p:nvCxnSpPr>
        <p:spPr>
          <a:xfrm rot="10800000">
            <a:off x="6706245" y="4286250"/>
            <a:ext cx="8625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5"/>
          <p:cNvSpPr txBox="1"/>
          <p:nvPr/>
        </p:nvSpPr>
        <p:spPr>
          <a:xfrm>
            <a:off x="8096425" y="2373925"/>
            <a:ext cx="862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5"/>
          <p:cNvSpPr/>
          <p:nvPr/>
        </p:nvSpPr>
        <p:spPr>
          <a:xfrm rot="-5400000">
            <a:off x="1311950" y="2267025"/>
            <a:ext cx="802500" cy="219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 rot="-5400000">
            <a:off x="4738200" y="1392715"/>
            <a:ext cx="586200" cy="157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0" name="Google Shape;270;p25"/>
          <p:cNvGraphicFramePr/>
          <p:nvPr/>
        </p:nvGraphicFramePr>
        <p:xfrm>
          <a:off x="617600" y="1780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311700" y="445025"/>
            <a:ext cx="29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101025" y="893250"/>
            <a:ext cx="44181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BFS.java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617600" y="1302750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617600" y="1277738"/>
            <a:ext cx="2586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79" name="Google Shape;279;p26"/>
          <p:cNvGraphicFramePr/>
          <p:nvPr/>
        </p:nvGraphicFramePr>
        <p:xfrm>
          <a:off x="2986125" y="19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9675"/>
                <a:gridCol w="6769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4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0" name="Google Shape;280;p26"/>
          <p:cNvSpPr txBox="1"/>
          <p:nvPr/>
        </p:nvSpPr>
        <p:spPr>
          <a:xfrm>
            <a:off x="2986125" y="1601900"/>
            <a:ext cx="223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7052600" y="2682700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6627448" y="3227051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7559040" y="3227051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6274027" y="3883886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7897178" y="3883878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7179141" y="3823384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5817150" y="4488761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288" name="Google Shape;288;p26"/>
          <p:cNvSpPr/>
          <p:nvPr/>
        </p:nvSpPr>
        <p:spPr>
          <a:xfrm>
            <a:off x="7494585" y="4419730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289" name="Google Shape;289;p26"/>
          <p:cNvCxnSpPr>
            <a:stCxn id="282" idx="3"/>
            <a:endCxn id="284" idx="0"/>
          </p:cNvCxnSpPr>
          <p:nvPr/>
        </p:nvCxnSpPr>
        <p:spPr>
          <a:xfrm flipH="1">
            <a:off x="6527309" y="3629331"/>
            <a:ext cx="174300" cy="25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6"/>
          <p:cNvCxnSpPr>
            <a:stCxn id="284" idx="3"/>
            <a:endCxn id="287" idx="0"/>
          </p:cNvCxnSpPr>
          <p:nvPr/>
        </p:nvCxnSpPr>
        <p:spPr>
          <a:xfrm flipH="1">
            <a:off x="6070388" y="4286166"/>
            <a:ext cx="2778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6"/>
          <p:cNvCxnSpPr>
            <a:stCxn id="288" idx="2"/>
          </p:cNvCxnSpPr>
          <p:nvPr/>
        </p:nvCxnSpPr>
        <p:spPr>
          <a:xfrm flipH="1">
            <a:off x="6323685" y="4655380"/>
            <a:ext cx="1170900" cy="12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6"/>
          <p:cNvCxnSpPr>
            <a:stCxn id="283" idx="5"/>
            <a:endCxn id="285" idx="0"/>
          </p:cNvCxnSpPr>
          <p:nvPr/>
        </p:nvCxnSpPr>
        <p:spPr>
          <a:xfrm>
            <a:off x="7991279" y="3629331"/>
            <a:ext cx="159000" cy="25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6"/>
          <p:cNvCxnSpPr>
            <a:stCxn id="281" idx="5"/>
            <a:endCxn id="283" idx="1"/>
          </p:cNvCxnSpPr>
          <p:nvPr/>
        </p:nvCxnSpPr>
        <p:spPr>
          <a:xfrm>
            <a:off x="7484839" y="3084980"/>
            <a:ext cx="148500" cy="2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6"/>
          <p:cNvCxnSpPr>
            <a:stCxn id="286" idx="5"/>
            <a:endCxn id="288" idx="0"/>
          </p:cNvCxnSpPr>
          <p:nvPr/>
        </p:nvCxnSpPr>
        <p:spPr>
          <a:xfrm>
            <a:off x="7611380" y="4225663"/>
            <a:ext cx="136500" cy="19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6"/>
          <p:cNvCxnSpPr>
            <a:stCxn id="281" idx="3"/>
            <a:endCxn id="282" idx="0"/>
          </p:cNvCxnSpPr>
          <p:nvPr/>
        </p:nvCxnSpPr>
        <p:spPr>
          <a:xfrm flipH="1">
            <a:off x="6880760" y="3084980"/>
            <a:ext cx="246000" cy="14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6"/>
          <p:cNvCxnSpPr>
            <a:stCxn id="288" idx="1"/>
            <a:endCxn id="284" idx="5"/>
          </p:cNvCxnSpPr>
          <p:nvPr/>
        </p:nvCxnSpPr>
        <p:spPr>
          <a:xfrm rot="10800000">
            <a:off x="6706245" y="4286250"/>
            <a:ext cx="8625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6"/>
          <p:cNvSpPr txBox="1"/>
          <p:nvPr/>
        </p:nvSpPr>
        <p:spPr>
          <a:xfrm>
            <a:off x="8096425" y="2373925"/>
            <a:ext cx="862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3261700" y="2491625"/>
            <a:ext cx="125400" cy="47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 rot="-5400000">
            <a:off x="1504550" y="2863025"/>
            <a:ext cx="410100" cy="218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 rot="-5400000">
            <a:off x="5042150" y="1799625"/>
            <a:ext cx="666000" cy="79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1" name="Google Shape;301;p26"/>
          <p:cNvGraphicFramePr/>
          <p:nvPr/>
        </p:nvGraphicFramePr>
        <p:xfrm>
          <a:off x="617600" y="1780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321325" y="230225"/>
            <a:ext cx="29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110650" y="678450"/>
            <a:ext cx="44181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BFS.java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255575" y="1831475"/>
            <a:ext cx="280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09" name="Google Shape;309;p27"/>
          <p:cNvGraphicFramePr/>
          <p:nvPr/>
        </p:nvGraphicFramePr>
        <p:xfrm>
          <a:off x="2861125" y="366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9675"/>
                <a:gridCol w="6769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4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27"/>
          <p:cNvSpPr txBox="1"/>
          <p:nvPr/>
        </p:nvSpPr>
        <p:spPr>
          <a:xfrm>
            <a:off x="2861125" y="3341825"/>
            <a:ext cx="223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3136700" y="4231550"/>
            <a:ext cx="125400" cy="47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321325" y="926613"/>
            <a:ext cx="3671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5.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If the neighbour node is visited, we ignore it and continue to the next neighbour if any.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6335475" y="844475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910323" y="1388826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841915" y="1388826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5556902" y="2045661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180053" y="2045653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6462016" y="1985159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5100025" y="2650536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320" name="Google Shape;320;p27"/>
          <p:cNvSpPr/>
          <p:nvPr/>
        </p:nvSpPr>
        <p:spPr>
          <a:xfrm>
            <a:off x="6777460" y="2581505"/>
            <a:ext cx="506400" cy="47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321" name="Google Shape;321;p27"/>
          <p:cNvCxnSpPr>
            <a:stCxn id="314" idx="3"/>
            <a:endCxn id="316" idx="0"/>
          </p:cNvCxnSpPr>
          <p:nvPr/>
        </p:nvCxnSpPr>
        <p:spPr>
          <a:xfrm flipH="1">
            <a:off x="5810184" y="1791106"/>
            <a:ext cx="174300" cy="25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7"/>
          <p:cNvCxnSpPr>
            <a:stCxn id="316" idx="3"/>
            <a:endCxn id="319" idx="0"/>
          </p:cNvCxnSpPr>
          <p:nvPr/>
        </p:nvCxnSpPr>
        <p:spPr>
          <a:xfrm flipH="1">
            <a:off x="5353263" y="2447941"/>
            <a:ext cx="2778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7"/>
          <p:cNvCxnSpPr>
            <a:stCxn id="320" idx="2"/>
          </p:cNvCxnSpPr>
          <p:nvPr/>
        </p:nvCxnSpPr>
        <p:spPr>
          <a:xfrm flipH="1">
            <a:off x="5606560" y="2817155"/>
            <a:ext cx="1170900" cy="12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7"/>
          <p:cNvCxnSpPr>
            <a:stCxn id="315" idx="5"/>
            <a:endCxn id="317" idx="0"/>
          </p:cNvCxnSpPr>
          <p:nvPr/>
        </p:nvCxnSpPr>
        <p:spPr>
          <a:xfrm>
            <a:off x="7274154" y="1791106"/>
            <a:ext cx="159000" cy="25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7"/>
          <p:cNvCxnSpPr>
            <a:stCxn id="313" idx="5"/>
            <a:endCxn id="315" idx="1"/>
          </p:cNvCxnSpPr>
          <p:nvPr/>
        </p:nvCxnSpPr>
        <p:spPr>
          <a:xfrm>
            <a:off x="6767714" y="1246755"/>
            <a:ext cx="148500" cy="2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7"/>
          <p:cNvCxnSpPr>
            <a:stCxn id="318" idx="5"/>
            <a:endCxn id="320" idx="0"/>
          </p:cNvCxnSpPr>
          <p:nvPr/>
        </p:nvCxnSpPr>
        <p:spPr>
          <a:xfrm>
            <a:off x="6894255" y="2387438"/>
            <a:ext cx="136500" cy="19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7"/>
          <p:cNvCxnSpPr>
            <a:stCxn id="313" idx="3"/>
            <a:endCxn id="314" idx="0"/>
          </p:cNvCxnSpPr>
          <p:nvPr/>
        </p:nvCxnSpPr>
        <p:spPr>
          <a:xfrm flipH="1">
            <a:off x="6163635" y="1246755"/>
            <a:ext cx="246000" cy="14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7"/>
          <p:cNvCxnSpPr>
            <a:stCxn id="320" idx="1"/>
            <a:endCxn id="316" idx="5"/>
          </p:cNvCxnSpPr>
          <p:nvPr/>
        </p:nvCxnSpPr>
        <p:spPr>
          <a:xfrm rot="10800000">
            <a:off x="5989120" y="2448025"/>
            <a:ext cx="8625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7"/>
          <p:cNvSpPr txBox="1"/>
          <p:nvPr/>
        </p:nvSpPr>
        <p:spPr>
          <a:xfrm>
            <a:off x="7379300" y="535700"/>
            <a:ext cx="862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27"/>
          <p:cNvSpPr/>
          <p:nvPr/>
        </p:nvSpPr>
        <p:spPr>
          <a:xfrm rot="8755769">
            <a:off x="5429514" y="1637374"/>
            <a:ext cx="125310" cy="47277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4615175" y="1315775"/>
            <a:ext cx="12750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Current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27"/>
          <p:cNvSpPr/>
          <p:nvPr/>
        </p:nvSpPr>
        <p:spPr>
          <a:xfrm rot="-5400000">
            <a:off x="1113775" y="3653751"/>
            <a:ext cx="398100" cy="218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 rot="7056334">
            <a:off x="4791027" y="2385335"/>
            <a:ext cx="125598" cy="47314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3429334" y="2020088"/>
            <a:ext cx="1506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Neighbour is visited, ignore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27"/>
          <p:cNvSpPr/>
          <p:nvPr/>
        </p:nvSpPr>
        <p:spPr>
          <a:xfrm rot="-5400000">
            <a:off x="4943675" y="3559275"/>
            <a:ext cx="605700" cy="81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6" name="Google Shape;336;p27"/>
          <p:cNvGraphicFramePr/>
          <p:nvPr/>
        </p:nvGraphicFramePr>
        <p:xfrm>
          <a:off x="220225" y="219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7" name="Google Shape;337;p27"/>
          <p:cNvSpPr/>
          <p:nvPr/>
        </p:nvSpPr>
        <p:spPr>
          <a:xfrm rot="-2414665">
            <a:off x="7370554" y="2962493"/>
            <a:ext cx="125377" cy="47261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 txBox="1"/>
          <p:nvPr/>
        </p:nvSpPr>
        <p:spPr>
          <a:xfrm>
            <a:off x="6877400" y="3298975"/>
            <a:ext cx="18663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Already in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311700" y="445025"/>
            <a:ext cx="263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44" name="Google Shape;344;p28"/>
          <p:cNvSpPr txBox="1"/>
          <p:nvPr>
            <p:ph idx="1" type="body"/>
          </p:nvPr>
        </p:nvSpPr>
        <p:spPr>
          <a:xfrm>
            <a:off x="168325" y="944675"/>
            <a:ext cx="39369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BFS.java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6. This </a:t>
            </a:r>
            <a:r>
              <a:rPr b="1" lang="en">
                <a:solidFill>
                  <a:srgbClr val="000000"/>
                </a:solidFill>
              </a:rPr>
              <a:t>continues until the queue is empty</a:t>
            </a:r>
            <a:r>
              <a:rPr lang="en">
                <a:solidFill>
                  <a:srgbClr val="000000"/>
                </a:solidFill>
              </a:rPr>
              <a:t>, all nodes have been visited and we obtain the following hashmap.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 txBox="1"/>
          <p:nvPr/>
        </p:nvSpPr>
        <p:spPr>
          <a:xfrm>
            <a:off x="4572000" y="445013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4572000" y="491063"/>
            <a:ext cx="280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2197525" y="2789375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1772373" y="3333726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2703965" y="3333726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1418952" y="3990561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042103" y="3990553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2324066" y="3930059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962075" y="4595436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354" name="Google Shape;354;p28"/>
          <p:cNvSpPr/>
          <p:nvPr/>
        </p:nvSpPr>
        <p:spPr>
          <a:xfrm>
            <a:off x="2639510" y="4526405"/>
            <a:ext cx="506400" cy="4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355" name="Google Shape;355;p28"/>
          <p:cNvCxnSpPr>
            <a:stCxn id="348" idx="3"/>
            <a:endCxn id="350" idx="0"/>
          </p:cNvCxnSpPr>
          <p:nvPr/>
        </p:nvCxnSpPr>
        <p:spPr>
          <a:xfrm flipH="1">
            <a:off x="1672234" y="3736006"/>
            <a:ext cx="174300" cy="25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8"/>
          <p:cNvCxnSpPr>
            <a:stCxn id="350" idx="3"/>
            <a:endCxn id="353" idx="0"/>
          </p:cNvCxnSpPr>
          <p:nvPr/>
        </p:nvCxnSpPr>
        <p:spPr>
          <a:xfrm flipH="1">
            <a:off x="1215313" y="4392841"/>
            <a:ext cx="2778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8"/>
          <p:cNvCxnSpPr>
            <a:stCxn id="354" idx="2"/>
          </p:cNvCxnSpPr>
          <p:nvPr/>
        </p:nvCxnSpPr>
        <p:spPr>
          <a:xfrm flipH="1">
            <a:off x="1468610" y="4762055"/>
            <a:ext cx="1170900" cy="12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8"/>
          <p:cNvCxnSpPr>
            <a:stCxn id="349" idx="5"/>
            <a:endCxn id="351" idx="0"/>
          </p:cNvCxnSpPr>
          <p:nvPr/>
        </p:nvCxnSpPr>
        <p:spPr>
          <a:xfrm>
            <a:off x="3136204" y="3736006"/>
            <a:ext cx="159000" cy="25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8"/>
          <p:cNvCxnSpPr>
            <a:stCxn id="347" idx="5"/>
            <a:endCxn id="349" idx="1"/>
          </p:cNvCxnSpPr>
          <p:nvPr/>
        </p:nvCxnSpPr>
        <p:spPr>
          <a:xfrm>
            <a:off x="2629764" y="3191655"/>
            <a:ext cx="148500" cy="2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8"/>
          <p:cNvCxnSpPr>
            <a:stCxn id="352" idx="5"/>
            <a:endCxn id="354" idx="0"/>
          </p:cNvCxnSpPr>
          <p:nvPr/>
        </p:nvCxnSpPr>
        <p:spPr>
          <a:xfrm>
            <a:off x="2756305" y="4332338"/>
            <a:ext cx="136500" cy="19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8"/>
          <p:cNvCxnSpPr>
            <a:stCxn id="347" idx="3"/>
            <a:endCxn id="348" idx="0"/>
          </p:cNvCxnSpPr>
          <p:nvPr/>
        </p:nvCxnSpPr>
        <p:spPr>
          <a:xfrm flipH="1">
            <a:off x="2025685" y="3191655"/>
            <a:ext cx="246000" cy="14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8"/>
          <p:cNvCxnSpPr>
            <a:stCxn id="354" idx="1"/>
            <a:endCxn id="350" idx="5"/>
          </p:cNvCxnSpPr>
          <p:nvPr/>
        </p:nvCxnSpPr>
        <p:spPr>
          <a:xfrm rot="10800000">
            <a:off x="1851170" y="4392925"/>
            <a:ext cx="8625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8"/>
          <p:cNvSpPr txBox="1"/>
          <p:nvPr/>
        </p:nvSpPr>
        <p:spPr>
          <a:xfrm>
            <a:off x="427075" y="3991375"/>
            <a:ext cx="862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64" name="Google Shape;364;p28"/>
          <p:cNvGraphicFramePr/>
          <p:nvPr/>
        </p:nvGraphicFramePr>
        <p:xfrm>
          <a:off x="4528875" y="89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Google Shape;365;p28"/>
          <p:cNvSpPr txBox="1"/>
          <p:nvPr/>
        </p:nvSpPr>
        <p:spPr>
          <a:xfrm>
            <a:off x="4008625" y="4037825"/>
            <a:ext cx="1650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Key:Current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5598875" y="4037825"/>
            <a:ext cx="2338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Previous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311700" y="445025"/>
            <a:ext cx="28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72" name="Google Shape;372;p29"/>
          <p:cNvSpPr txBox="1"/>
          <p:nvPr>
            <p:ph idx="1" type="body"/>
          </p:nvPr>
        </p:nvSpPr>
        <p:spPr>
          <a:xfrm>
            <a:off x="219850" y="1152475"/>
            <a:ext cx="50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ResultWriter.java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BFS is done, we will use </a:t>
            </a:r>
            <a:r>
              <a:rPr b="1" lang="en"/>
              <a:t>backtracking</a:t>
            </a:r>
            <a:r>
              <a:rPr lang="en"/>
              <a:t> to obtain previous nodes from hash table until we reach a hospital.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Eg. We will do for node 2 in this case and see the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5446875" y="319450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5646000" y="445025"/>
            <a:ext cx="280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29"/>
          <p:cNvSpPr/>
          <p:nvPr/>
        </p:nvSpPr>
        <p:spPr>
          <a:xfrm rot="-5400000">
            <a:off x="6555000" y="2447550"/>
            <a:ext cx="375000" cy="219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6" name="Google Shape;376;p29"/>
          <p:cNvGraphicFramePr/>
          <p:nvPr/>
        </p:nvGraphicFramePr>
        <p:xfrm>
          <a:off x="5646000" y="100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Google Shape;377;p29"/>
          <p:cNvSpPr txBox="1"/>
          <p:nvPr/>
        </p:nvSpPr>
        <p:spPr>
          <a:xfrm>
            <a:off x="1542350" y="3687750"/>
            <a:ext cx="3473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2 → 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29"/>
          <p:cNvSpPr txBox="1"/>
          <p:nvPr/>
        </p:nvSpPr>
        <p:spPr>
          <a:xfrm>
            <a:off x="5122200" y="4141350"/>
            <a:ext cx="1650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Key:Current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6712450" y="4141350"/>
            <a:ext cx="2338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Previous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311700" y="445025"/>
            <a:ext cx="27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85" name="Google Shape;385;p30"/>
          <p:cNvSpPr txBox="1"/>
          <p:nvPr>
            <p:ph idx="1" type="body"/>
          </p:nvPr>
        </p:nvSpPr>
        <p:spPr>
          <a:xfrm>
            <a:off x="219850" y="1152475"/>
            <a:ext cx="5043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ResultWriter.java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3047700" y="445025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5646000" y="445025"/>
            <a:ext cx="280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30"/>
          <p:cNvSpPr/>
          <p:nvPr/>
        </p:nvSpPr>
        <p:spPr>
          <a:xfrm rot="-5400000">
            <a:off x="6547950" y="1277400"/>
            <a:ext cx="375000" cy="217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9" name="Google Shape;389;p30"/>
          <p:cNvGraphicFramePr/>
          <p:nvPr/>
        </p:nvGraphicFramePr>
        <p:xfrm>
          <a:off x="5646000" y="100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30"/>
          <p:cNvSpPr txBox="1"/>
          <p:nvPr/>
        </p:nvSpPr>
        <p:spPr>
          <a:xfrm>
            <a:off x="1542350" y="3687750"/>
            <a:ext cx="3473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2 → 4 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lang="en" sz="2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311700" y="445025"/>
            <a:ext cx="27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219850" y="1152475"/>
            <a:ext cx="5043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Once key = value, hospital is reached.</a:t>
            </a:r>
            <a:endParaRPr b="1"/>
          </a:p>
        </p:txBody>
      </p:sp>
      <p:sp>
        <p:nvSpPr>
          <p:cNvPr id="397" name="Google Shape;397;p31"/>
          <p:cNvSpPr txBox="1"/>
          <p:nvPr/>
        </p:nvSpPr>
        <p:spPr>
          <a:xfrm>
            <a:off x="3047700" y="445025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5646000" y="445025"/>
            <a:ext cx="280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31"/>
          <p:cNvSpPr/>
          <p:nvPr/>
        </p:nvSpPr>
        <p:spPr>
          <a:xfrm rot="-5400000">
            <a:off x="6555000" y="485550"/>
            <a:ext cx="375000" cy="219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0" name="Google Shape;400;p31"/>
          <p:cNvGraphicFramePr/>
          <p:nvPr/>
        </p:nvGraphicFramePr>
        <p:xfrm>
          <a:off x="5646000" y="100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" name="Google Shape;401;p31"/>
          <p:cNvSpPr txBox="1"/>
          <p:nvPr/>
        </p:nvSpPr>
        <p:spPr>
          <a:xfrm>
            <a:off x="1542350" y="3687750"/>
            <a:ext cx="3473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2 → 4 →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 and B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Unweighted and undirected graph → </a:t>
            </a:r>
            <a:r>
              <a:rPr b="1" lang="en"/>
              <a:t>Breadth First Search</a:t>
            </a:r>
            <a:r>
              <a:rPr lang="en"/>
              <a:t> (</a:t>
            </a:r>
            <a:r>
              <a:rPr b="1" lang="en"/>
              <a:t>BFS Search)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Expands each node at the present depth before moving to next node, total depth is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Marks every visited node that is explored and add unexplored neighbors to the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Repeats until every node is visited, then uses backtracking to obtain the shortest path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311700" y="445025"/>
            <a:ext cx="27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407" name="Google Shape;407;p32"/>
          <p:cNvSpPr txBox="1"/>
          <p:nvPr>
            <p:ph idx="1" type="body"/>
          </p:nvPr>
        </p:nvSpPr>
        <p:spPr>
          <a:xfrm>
            <a:off x="219850" y="1152475"/>
            <a:ext cx="5043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ResultWriter.java</a:t>
            </a:r>
            <a:endParaRPr b="1"/>
          </a:p>
        </p:txBody>
      </p:sp>
      <p:sp>
        <p:nvSpPr>
          <p:cNvPr id="408" name="Google Shape;408;p32"/>
          <p:cNvSpPr txBox="1"/>
          <p:nvPr/>
        </p:nvSpPr>
        <p:spPr>
          <a:xfrm>
            <a:off x="3047700" y="445025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5646000" y="445025"/>
            <a:ext cx="280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1542350" y="3687750"/>
            <a:ext cx="3473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2 → 4 → 7</a:t>
            </a:r>
            <a:endParaRPr/>
          </a:p>
        </p:txBody>
      </p:sp>
      <p:graphicFrame>
        <p:nvGraphicFramePr>
          <p:cNvPr id="411" name="Google Shape;411;p32"/>
          <p:cNvGraphicFramePr/>
          <p:nvPr/>
        </p:nvGraphicFramePr>
        <p:xfrm>
          <a:off x="5650275" y="100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92225"/>
                <a:gridCol w="1092225"/>
              </a:tblGrid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2" name="Google Shape;412;p32"/>
          <p:cNvSpPr/>
          <p:nvPr/>
        </p:nvSpPr>
        <p:spPr>
          <a:xfrm>
            <a:off x="2881826" y="965450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2395497" y="1615582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3461141" y="1615582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1991220" y="2400057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3847935" y="2400047"/>
            <a:ext cx="579300" cy="563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3026576" y="2327797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1468600" y="3122474"/>
            <a:ext cx="579300" cy="563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419" name="Google Shape;419;p32"/>
          <p:cNvSpPr/>
          <p:nvPr/>
        </p:nvSpPr>
        <p:spPr>
          <a:xfrm>
            <a:off x="3387411" y="3040028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420" name="Google Shape;420;p32"/>
          <p:cNvCxnSpPr>
            <a:stCxn id="419" idx="2"/>
          </p:cNvCxnSpPr>
          <p:nvPr/>
        </p:nvCxnSpPr>
        <p:spPr>
          <a:xfrm flipH="1">
            <a:off x="2047911" y="3321578"/>
            <a:ext cx="1339500" cy="15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2"/>
          <p:cNvCxnSpPr>
            <a:stCxn id="414" idx="5"/>
            <a:endCxn id="416" idx="0"/>
          </p:cNvCxnSpPr>
          <p:nvPr/>
        </p:nvCxnSpPr>
        <p:spPr>
          <a:xfrm>
            <a:off x="3955604" y="2096218"/>
            <a:ext cx="182100" cy="30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2"/>
          <p:cNvCxnSpPr>
            <a:stCxn id="412" idx="5"/>
            <a:endCxn id="414" idx="1"/>
          </p:cNvCxnSpPr>
          <p:nvPr/>
        </p:nvCxnSpPr>
        <p:spPr>
          <a:xfrm>
            <a:off x="3376289" y="1446086"/>
            <a:ext cx="169800" cy="25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2"/>
          <p:cNvCxnSpPr>
            <a:stCxn id="417" idx="5"/>
            <a:endCxn id="419" idx="0"/>
          </p:cNvCxnSpPr>
          <p:nvPr/>
        </p:nvCxnSpPr>
        <p:spPr>
          <a:xfrm>
            <a:off x="3521039" y="2808433"/>
            <a:ext cx="156000" cy="23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2"/>
          <p:cNvCxnSpPr>
            <a:stCxn id="412" idx="3"/>
            <a:endCxn id="413" idx="0"/>
          </p:cNvCxnSpPr>
          <p:nvPr/>
        </p:nvCxnSpPr>
        <p:spPr>
          <a:xfrm flipH="1">
            <a:off x="2685262" y="1446086"/>
            <a:ext cx="281400" cy="16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2"/>
          <p:cNvCxnSpPr>
            <a:stCxn id="419" idx="1"/>
            <a:endCxn id="415" idx="5"/>
          </p:cNvCxnSpPr>
          <p:nvPr/>
        </p:nvCxnSpPr>
        <p:spPr>
          <a:xfrm rot="10800000">
            <a:off x="2485547" y="2880692"/>
            <a:ext cx="986700" cy="24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32"/>
          <p:cNvSpPr/>
          <p:nvPr/>
        </p:nvSpPr>
        <p:spPr>
          <a:xfrm rot="9582040">
            <a:off x="1401105" y="2687824"/>
            <a:ext cx="125387" cy="47279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 rot="-8100000">
            <a:off x="4506559" y="2011856"/>
            <a:ext cx="125582" cy="47263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"/>
          <p:cNvSpPr txBox="1"/>
          <p:nvPr/>
        </p:nvSpPr>
        <p:spPr>
          <a:xfrm>
            <a:off x="925375" y="2178675"/>
            <a:ext cx="849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Hospital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32"/>
          <p:cNvSpPr txBox="1"/>
          <p:nvPr/>
        </p:nvSpPr>
        <p:spPr>
          <a:xfrm>
            <a:off x="4357850" y="1528550"/>
            <a:ext cx="849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Hospital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0" name="Google Shape;430;p32"/>
          <p:cNvCxnSpPr>
            <a:stCxn id="413" idx="3"/>
            <a:endCxn id="415" idx="0"/>
          </p:cNvCxnSpPr>
          <p:nvPr/>
        </p:nvCxnSpPr>
        <p:spPr>
          <a:xfrm flipH="1">
            <a:off x="2280833" y="2096218"/>
            <a:ext cx="1995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2"/>
          <p:cNvCxnSpPr>
            <a:stCxn id="415" idx="3"/>
            <a:endCxn id="418" idx="0"/>
          </p:cNvCxnSpPr>
          <p:nvPr/>
        </p:nvCxnSpPr>
        <p:spPr>
          <a:xfrm flipH="1">
            <a:off x="1758356" y="2880693"/>
            <a:ext cx="3177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437" name="Google Shape;437;p33"/>
          <p:cNvSpPr txBox="1"/>
          <p:nvPr>
            <p:ph idx="1" type="body"/>
          </p:nvPr>
        </p:nvSpPr>
        <p:spPr>
          <a:xfrm>
            <a:off x="219850" y="1152475"/>
            <a:ext cx="752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ResultWriter.java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Nodes visited will form the shortest path and </a:t>
            </a:r>
            <a:r>
              <a:rPr b="1" lang="en"/>
              <a:t>distance will be computed in terms of number of edges</a:t>
            </a:r>
            <a:r>
              <a:rPr lang="en"/>
              <a:t> and we will return the shortest distance.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 for all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 txBox="1"/>
          <p:nvPr/>
        </p:nvSpPr>
        <p:spPr>
          <a:xfrm>
            <a:off x="2211225" y="2800125"/>
            <a:ext cx="3827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Route </a:t>
            </a:r>
            <a:r>
              <a:rPr lang="en" sz="2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2→ 4 → 7  </a:t>
            </a:r>
            <a:endParaRPr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Distance: 2 edges</a:t>
            </a:r>
            <a:endParaRPr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Time Complexity</a:t>
            </a:r>
            <a:endParaRPr/>
          </a:p>
        </p:txBody>
      </p:sp>
      <p:sp>
        <p:nvSpPr>
          <p:cNvPr id="444" name="Google Shape;444;p34"/>
          <p:cNvSpPr txBox="1"/>
          <p:nvPr>
            <p:ph idx="1" type="body"/>
          </p:nvPr>
        </p:nvSpPr>
        <p:spPr>
          <a:xfrm>
            <a:off x="4862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list executeBFS() → Worst case happens when there is path from any vertex to any other vertex: O( |V| + |E| ), where V is the number of vertices and E is the number of edges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</a:t>
            </a:r>
            <a:r>
              <a:rPr b="1" lang="en"/>
              <a:t>ime complexity </a:t>
            </a:r>
            <a:r>
              <a:rPr b="1" lang="en">
                <a:solidFill>
                  <a:srgbClr val="000000"/>
                </a:solidFill>
              </a:rPr>
              <a:t>= </a:t>
            </a:r>
            <a:r>
              <a:rPr b="1" lang="en">
                <a:solidFill>
                  <a:srgbClr val="FF0000"/>
                </a:solidFill>
              </a:rPr>
              <a:t>O(|V| + |E|)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Space Complexity</a:t>
            </a:r>
            <a:endParaRPr/>
          </a:p>
        </p:txBody>
      </p:sp>
      <p:sp>
        <p:nvSpPr>
          <p:cNvPr id="450" name="Google Shape;45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HashMap&lt;Integer, ArrayList&lt;Integer&gt;&gt;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store nodes and its neighbours, using the concept of adjacency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otal space complexity to store graph is </a:t>
            </a:r>
            <a:r>
              <a:rPr lang="en">
                <a:solidFill>
                  <a:srgbClr val="FF0000"/>
                </a:solidFill>
              </a:rPr>
              <a:t>O(|V| + |E|)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HashMap&lt;Integer, Integer&gt; previousNodes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store the edges of paths that lead to a hospital.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case space complexity is </a:t>
            </a:r>
            <a:r>
              <a:rPr lang="en">
                <a:solidFill>
                  <a:srgbClr val="FF0000"/>
                </a:solidFill>
              </a:rPr>
              <a:t>O(|E|)</a:t>
            </a:r>
            <a:r>
              <a:rPr lang="en"/>
              <a:t>, where every edge in the graph is part of a route to a hospital.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 is implemented with a linked list, with a maximum of </a:t>
            </a:r>
            <a:r>
              <a:rPr lang="en">
                <a:solidFill>
                  <a:srgbClr val="FF0000"/>
                </a:solidFill>
              </a:rPr>
              <a:t>|V|</a:t>
            </a:r>
            <a:r>
              <a:rPr lang="en"/>
              <a:t> elements.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space complexity is </a:t>
            </a:r>
            <a:r>
              <a:rPr lang="en">
                <a:solidFill>
                  <a:srgbClr val="FF0000"/>
                </a:solidFill>
              </a:rPr>
              <a:t>O(|V| + |E|)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result</a:t>
            </a:r>
            <a:endParaRPr/>
          </a:p>
        </p:txBody>
      </p:sp>
      <p:sp>
        <p:nvSpPr>
          <p:cNvPr id="456" name="Google Shape;456;p36"/>
          <p:cNvSpPr txBox="1"/>
          <p:nvPr>
            <p:ph idx="1" type="body"/>
          </p:nvPr>
        </p:nvSpPr>
        <p:spPr>
          <a:xfrm>
            <a:off x="142956" y="3430897"/>
            <a:ext cx="85206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number of hospital increase from 0.1M to 1M (10x), the time increase is only from 2 to 3 seconds (1.5x) which is negligible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taken does not depends on no. of hospitals → Results are consistent with our analysis</a:t>
            </a:r>
            <a:endParaRPr/>
          </a:p>
        </p:txBody>
      </p:sp>
      <p:pic>
        <p:nvPicPr>
          <p:cNvPr id="457" name="Google Shape;4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09" y="1017715"/>
            <a:ext cx="5715375" cy="20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 and D</a:t>
            </a:r>
            <a:endParaRPr/>
          </a:p>
        </p:txBody>
      </p:sp>
      <p:sp>
        <p:nvSpPr>
          <p:cNvPr id="463" name="Google Shape;46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Task A and B, we still use </a:t>
            </a:r>
            <a:r>
              <a:rPr b="1" lang="en"/>
              <a:t>BFS and backtracking </a:t>
            </a:r>
            <a:r>
              <a:rPr lang="en"/>
              <a:t>but user can type in the k value to find top-k nearest hospital. The file used is </a:t>
            </a:r>
            <a:r>
              <a:rPr b="1" lang="en"/>
              <a:t>ModifiedBFS.java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also </a:t>
            </a:r>
            <a:r>
              <a:rPr b="1" lang="en"/>
              <a:t>differences in how we store the data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example, we will assume k =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9" name="Google Shape;469;p38"/>
          <p:cNvSpPr txBox="1"/>
          <p:nvPr>
            <p:ph idx="1" type="body"/>
          </p:nvPr>
        </p:nvSpPr>
        <p:spPr>
          <a:xfrm>
            <a:off x="173925" y="1017725"/>
            <a:ext cx="85206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Storing data used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Queue</a:t>
            </a:r>
            <a:r>
              <a:rPr lang="en"/>
              <a:t> that stores current node and hospital the node is from (using linked list of arrays of size 2 to store it)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0" name="Google Shape;470;p38"/>
          <p:cNvGraphicFramePr/>
          <p:nvPr/>
        </p:nvGraphicFramePr>
        <p:xfrm>
          <a:off x="173925" y="24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 #1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Hospital node that node #1 is from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1" name="Google Shape;471;p38"/>
          <p:cNvSpPr/>
          <p:nvPr/>
        </p:nvSpPr>
        <p:spPr>
          <a:xfrm rot="5660230">
            <a:off x="5935917" y="25987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 rot="5660230">
            <a:off x="2825417" y="25987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77675" y="2097450"/>
            <a:ext cx="2605500" cy="148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rot="10800000">
            <a:off x="943622" y="4069850"/>
            <a:ext cx="7256766" cy="245250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Google Shape;475;p38"/>
          <p:cNvSpPr txBox="1"/>
          <p:nvPr/>
        </p:nvSpPr>
        <p:spPr>
          <a:xfrm>
            <a:off x="3264225" y="4533050"/>
            <a:ext cx="31554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roxima Nova"/>
                <a:ea typeface="Proxima Nova"/>
                <a:cs typeface="Proxima Nova"/>
                <a:sym typeface="Proxima Nova"/>
              </a:rPr>
              <a:t>Queue (LinkedList)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1124475" y="3666475"/>
            <a:ext cx="672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77" name="Google Shape;477;p38"/>
          <p:cNvGraphicFramePr/>
          <p:nvPr/>
        </p:nvGraphicFramePr>
        <p:xfrm>
          <a:off x="3227725" y="24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Hospital node that node #2 is from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8" name="Google Shape;478;p38"/>
          <p:cNvGraphicFramePr/>
          <p:nvPr/>
        </p:nvGraphicFramePr>
        <p:xfrm>
          <a:off x="6419625" y="24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 #3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Hospital node that node #3 is from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4" name="Google Shape;484;p39"/>
          <p:cNvSpPr txBox="1"/>
          <p:nvPr>
            <p:ph idx="1" type="body"/>
          </p:nvPr>
        </p:nvSpPr>
        <p:spPr>
          <a:xfrm>
            <a:off x="173925" y="1017725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Storing data used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Partial Minimum Distance Spanning Tree (PMDST), </a:t>
            </a:r>
            <a:r>
              <a:rPr lang="en"/>
              <a:t>hash table with hospital as key and another hash table as value. Nested hash table has node as a key and previous node as value, representing the individual edges to the hospital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2228651" y="2376700"/>
            <a:ext cx="1540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PMDST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3245254" y="4369978"/>
            <a:ext cx="736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p39"/>
          <p:cNvSpPr/>
          <p:nvPr/>
        </p:nvSpPr>
        <p:spPr>
          <a:xfrm>
            <a:off x="1681488" y="2691344"/>
            <a:ext cx="2634800" cy="245250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39"/>
          <p:cNvSpPr/>
          <p:nvPr/>
        </p:nvSpPr>
        <p:spPr>
          <a:xfrm flipH="1" rot="10800000">
            <a:off x="1672875" y="4457402"/>
            <a:ext cx="84577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9" name="Google Shape;489;p39"/>
          <p:cNvSpPr/>
          <p:nvPr/>
        </p:nvSpPr>
        <p:spPr>
          <a:xfrm flipH="1" rot="10800000">
            <a:off x="2576038" y="4457402"/>
            <a:ext cx="1756885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0" name="Google Shape;490;p39"/>
          <p:cNvSpPr txBox="1"/>
          <p:nvPr/>
        </p:nvSpPr>
        <p:spPr>
          <a:xfrm>
            <a:off x="1322550" y="4610225"/>
            <a:ext cx="1196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1" name="Google Shape;491;p39"/>
          <p:cNvSpPr txBox="1"/>
          <p:nvPr/>
        </p:nvSpPr>
        <p:spPr>
          <a:xfrm>
            <a:off x="2687400" y="4610225"/>
            <a:ext cx="2383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Nested hash table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39"/>
          <p:cNvSpPr/>
          <p:nvPr/>
        </p:nvSpPr>
        <p:spPr>
          <a:xfrm>
            <a:off x="2503925" y="2957500"/>
            <a:ext cx="1901100" cy="147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 rot="5209895">
            <a:off x="4904770" y="3401401"/>
            <a:ext cx="417939" cy="69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 flipH="1" rot="10800000">
            <a:off x="5740900" y="4400365"/>
            <a:ext cx="84577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5" name="Google Shape;495;p39"/>
          <p:cNvSpPr/>
          <p:nvPr/>
        </p:nvSpPr>
        <p:spPr>
          <a:xfrm flipH="1" rot="10800000">
            <a:off x="6616150" y="4400365"/>
            <a:ext cx="84577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6" name="Google Shape;496;p39"/>
          <p:cNvSpPr txBox="1"/>
          <p:nvPr/>
        </p:nvSpPr>
        <p:spPr>
          <a:xfrm>
            <a:off x="5294550" y="4558025"/>
            <a:ext cx="1321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7" name="Google Shape;497;p39"/>
          <p:cNvSpPr txBox="1"/>
          <p:nvPr/>
        </p:nvSpPr>
        <p:spPr>
          <a:xfrm>
            <a:off x="6481350" y="4558025"/>
            <a:ext cx="2350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Previous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98" name="Google Shape;498;p39"/>
          <p:cNvGraphicFramePr/>
          <p:nvPr/>
        </p:nvGraphicFramePr>
        <p:xfrm>
          <a:off x="5622000" y="2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977025"/>
                <a:gridCol w="977025"/>
              </a:tblGrid>
              <a:tr h="4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9" name="Google Shape;499;p39"/>
          <p:cNvGraphicFramePr/>
          <p:nvPr/>
        </p:nvGraphicFramePr>
        <p:xfrm>
          <a:off x="1681500" y="30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878275"/>
                <a:gridCol w="878275"/>
                <a:gridCol w="878275"/>
              </a:tblGrid>
              <a:tr h="4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5" name="Google Shape;505;p40"/>
          <p:cNvSpPr txBox="1"/>
          <p:nvPr>
            <p:ph idx="1" type="body"/>
          </p:nvPr>
        </p:nvSpPr>
        <p:spPr>
          <a:xfrm>
            <a:off x="173925" y="1017725"/>
            <a:ext cx="85206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Storing data used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3. </a:t>
            </a:r>
            <a:r>
              <a:rPr b="1" lang="en"/>
              <a:t>Visited Order, </a:t>
            </a:r>
            <a:r>
              <a:rPr lang="en"/>
              <a:t>hash table with node as key and linked list of hospitals visited as value.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6" name="Google Shape;506;p40"/>
          <p:cNvGraphicFramePr/>
          <p:nvPr/>
        </p:nvGraphicFramePr>
        <p:xfrm>
          <a:off x="2766000" y="24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907825"/>
                <a:gridCol w="907825"/>
              </a:tblGrid>
              <a:tr h="6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" name="Google Shape;507;p40"/>
          <p:cNvSpPr txBox="1"/>
          <p:nvPr/>
        </p:nvSpPr>
        <p:spPr>
          <a:xfrm>
            <a:off x="2673075" y="2016725"/>
            <a:ext cx="3309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visitedOrder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8" name="Google Shape;508;p40"/>
          <p:cNvSpPr/>
          <p:nvPr/>
        </p:nvSpPr>
        <p:spPr>
          <a:xfrm flipH="1" rot="10800000">
            <a:off x="2828050" y="4516952"/>
            <a:ext cx="84577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9" name="Google Shape;509;p40"/>
          <p:cNvSpPr/>
          <p:nvPr/>
        </p:nvSpPr>
        <p:spPr>
          <a:xfrm flipH="1" rot="10800000">
            <a:off x="3735875" y="4516952"/>
            <a:ext cx="84577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0" name="Google Shape;510;p40"/>
          <p:cNvSpPr txBox="1"/>
          <p:nvPr/>
        </p:nvSpPr>
        <p:spPr>
          <a:xfrm>
            <a:off x="2592875" y="4665025"/>
            <a:ext cx="987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3628450" y="4640275"/>
            <a:ext cx="2702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Linked list of hospitals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3580175" y="2382288"/>
            <a:ext cx="1131900" cy="770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Hospital 1</a:t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 rot="5657181">
            <a:off x="5020409" y="2528226"/>
            <a:ext cx="152527" cy="51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5481150" y="2595300"/>
            <a:ext cx="1080900" cy="48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Hospital 2          </a:t>
            </a:r>
            <a:endParaRPr/>
          </a:p>
        </p:txBody>
      </p:sp>
      <p:sp>
        <p:nvSpPr>
          <p:cNvPr id="515" name="Google Shape;515;p40"/>
          <p:cNvSpPr/>
          <p:nvPr/>
        </p:nvSpPr>
        <p:spPr>
          <a:xfrm rot="5657181">
            <a:off x="6813334" y="2528226"/>
            <a:ext cx="152527" cy="51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0"/>
          <p:cNvSpPr/>
          <p:nvPr/>
        </p:nvSpPr>
        <p:spPr>
          <a:xfrm>
            <a:off x="7274075" y="2595300"/>
            <a:ext cx="1080900" cy="48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Hospital 3          </a:t>
            </a:r>
            <a:endParaRPr/>
          </a:p>
        </p:txBody>
      </p:sp>
      <p:sp>
        <p:nvSpPr>
          <p:cNvPr id="517" name="Google Shape;517;p40"/>
          <p:cNvSpPr/>
          <p:nvPr/>
        </p:nvSpPr>
        <p:spPr>
          <a:xfrm rot="5657181">
            <a:off x="8606259" y="2582401"/>
            <a:ext cx="152527" cy="51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"/>
          <p:cNvSpPr txBox="1"/>
          <p:nvPr/>
        </p:nvSpPr>
        <p:spPr>
          <a:xfrm>
            <a:off x="8533200" y="2994300"/>
            <a:ext cx="6108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etc.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24" name="Google Shape;524;p41"/>
          <p:cNvSpPr txBox="1"/>
          <p:nvPr>
            <p:ph idx="1" type="body"/>
          </p:nvPr>
        </p:nvSpPr>
        <p:spPr>
          <a:xfrm>
            <a:off x="219850" y="1152475"/>
            <a:ext cx="85206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Initialization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Add [current hospital: current hospital] array to the queue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5" name="Google Shape;525;p41"/>
          <p:cNvGraphicFramePr/>
          <p:nvPr/>
        </p:nvGraphicFramePr>
        <p:xfrm>
          <a:off x="173925" y="24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6" name="Google Shape;526;p41"/>
          <p:cNvSpPr/>
          <p:nvPr/>
        </p:nvSpPr>
        <p:spPr>
          <a:xfrm rot="5660230">
            <a:off x="5935917" y="25987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"/>
          <p:cNvSpPr/>
          <p:nvPr/>
        </p:nvSpPr>
        <p:spPr>
          <a:xfrm rot="5660230">
            <a:off x="2825417" y="25987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1"/>
          <p:cNvSpPr txBox="1"/>
          <p:nvPr/>
        </p:nvSpPr>
        <p:spPr>
          <a:xfrm>
            <a:off x="1124475" y="3666475"/>
            <a:ext cx="672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29" name="Google Shape;529;p41"/>
          <p:cNvGraphicFramePr/>
          <p:nvPr/>
        </p:nvGraphicFramePr>
        <p:xfrm>
          <a:off x="3227725" y="24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0" name="Google Shape;530;p41"/>
          <p:cNvGraphicFramePr/>
          <p:nvPr/>
        </p:nvGraphicFramePr>
        <p:xfrm>
          <a:off x="6419625" y="24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Main.java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ask user for graph, hospital, node txt filename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of these filenames will be done by different methods of </a:t>
            </a:r>
            <a:r>
              <a:rPr b="1" lang="en"/>
              <a:t>GraphReader.java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852" y="2167500"/>
            <a:ext cx="3906624" cy="297601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4366850" y="2911600"/>
            <a:ext cx="2788200" cy="1203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36" name="Google Shape;536;p42"/>
          <p:cNvSpPr txBox="1"/>
          <p:nvPr>
            <p:ph idx="1" type="body"/>
          </p:nvPr>
        </p:nvSpPr>
        <p:spPr>
          <a:xfrm>
            <a:off x="123350" y="1017725"/>
            <a:ext cx="85206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Initialization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Create hashmap called previousNodes to be used as value for PMDST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7" name="Google Shape;537;p42"/>
          <p:cNvGraphicFramePr/>
          <p:nvPr/>
        </p:nvGraphicFramePr>
        <p:xfrm>
          <a:off x="3673100" y="347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543575"/>
                <a:gridCol w="543575"/>
              </a:tblGrid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8" name="Google Shape;538;p42"/>
          <p:cNvSpPr txBox="1"/>
          <p:nvPr/>
        </p:nvSpPr>
        <p:spPr>
          <a:xfrm>
            <a:off x="2412025" y="2571750"/>
            <a:ext cx="36093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Nested Hashmap previousNodes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44" name="Google Shape;544;p43"/>
          <p:cNvSpPr txBox="1"/>
          <p:nvPr>
            <p:ph idx="1" type="body"/>
          </p:nvPr>
        </p:nvSpPr>
        <p:spPr>
          <a:xfrm>
            <a:off x="181250" y="980725"/>
            <a:ext cx="88182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Hospital will be added to visitedOrder as a </a:t>
            </a:r>
            <a:r>
              <a:rPr lang="en"/>
              <a:t>key and an element inside the linked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5" name="Google Shape;545;p43"/>
          <p:cNvGraphicFramePr/>
          <p:nvPr/>
        </p:nvGraphicFramePr>
        <p:xfrm>
          <a:off x="2766000" y="24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799275"/>
                <a:gridCol w="799275"/>
              </a:tblGrid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6" name="Google Shape;546;p43"/>
          <p:cNvSpPr txBox="1"/>
          <p:nvPr/>
        </p:nvSpPr>
        <p:spPr>
          <a:xfrm>
            <a:off x="2673075" y="2016725"/>
            <a:ext cx="3309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visitedOrder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3565275" y="4027450"/>
            <a:ext cx="97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LinkedList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2957025" y="4027450"/>
            <a:ext cx="5025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54" name="Google Shape;554;p44"/>
          <p:cNvSpPr txBox="1"/>
          <p:nvPr>
            <p:ph idx="1" type="body"/>
          </p:nvPr>
        </p:nvSpPr>
        <p:spPr>
          <a:xfrm>
            <a:off x="418200" y="1271319"/>
            <a:ext cx="8520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ModifiedBFS.java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Queue will indicate which node to visit. </a:t>
            </a:r>
            <a:endParaRPr/>
          </a:p>
        </p:txBody>
      </p:sp>
      <p:sp>
        <p:nvSpPr>
          <p:cNvPr id="555" name="Google Shape;555;p44"/>
          <p:cNvSpPr txBox="1"/>
          <p:nvPr/>
        </p:nvSpPr>
        <p:spPr>
          <a:xfrm>
            <a:off x="4323225" y="3522275"/>
            <a:ext cx="1650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6506676" y="2069525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557" name="Google Shape;557;p44"/>
          <p:cNvSpPr/>
          <p:nvPr/>
        </p:nvSpPr>
        <p:spPr>
          <a:xfrm>
            <a:off x="6020347" y="2719657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>
            <a:off x="7085991" y="2719657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>
            <a:off x="5616070" y="3504132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560" name="Google Shape;560;p44"/>
          <p:cNvSpPr/>
          <p:nvPr/>
        </p:nvSpPr>
        <p:spPr>
          <a:xfrm>
            <a:off x="7472785" y="3504122"/>
            <a:ext cx="579300" cy="563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561" name="Google Shape;561;p44"/>
          <p:cNvSpPr/>
          <p:nvPr/>
        </p:nvSpPr>
        <p:spPr>
          <a:xfrm>
            <a:off x="6651426" y="3431872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562" name="Google Shape;562;p44"/>
          <p:cNvSpPr/>
          <p:nvPr/>
        </p:nvSpPr>
        <p:spPr>
          <a:xfrm>
            <a:off x="5093450" y="4226549"/>
            <a:ext cx="579300" cy="563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563" name="Google Shape;563;p44"/>
          <p:cNvSpPr/>
          <p:nvPr/>
        </p:nvSpPr>
        <p:spPr>
          <a:xfrm>
            <a:off x="7012261" y="4144103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564" name="Google Shape;564;p44"/>
          <p:cNvCxnSpPr>
            <a:stCxn id="557" idx="3"/>
            <a:endCxn id="559" idx="0"/>
          </p:cNvCxnSpPr>
          <p:nvPr/>
        </p:nvCxnSpPr>
        <p:spPr>
          <a:xfrm flipH="1">
            <a:off x="5905683" y="3200293"/>
            <a:ext cx="199500" cy="30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44"/>
          <p:cNvCxnSpPr>
            <a:stCxn id="559" idx="3"/>
            <a:endCxn id="562" idx="0"/>
          </p:cNvCxnSpPr>
          <p:nvPr/>
        </p:nvCxnSpPr>
        <p:spPr>
          <a:xfrm flipH="1">
            <a:off x="5383206" y="3984768"/>
            <a:ext cx="317700" cy="24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4"/>
          <p:cNvCxnSpPr>
            <a:stCxn id="563" idx="2"/>
          </p:cNvCxnSpPr>
          <p:nvPr/>
        </p:nvCxnSpPr>
        <p:spPr>
          <a:xfrm flipH="1">
            <a:off x="5672761" y="4425653"/>
            <a:ext cx="1339500" cy="15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4"/>
          <p:cNvCxnSpPr>
            <a:stCxn id="558" idx="5"/>
            <a:endCxn id="560" idx="0"/>
          </p:cNvCxnSpPr>
          <p:nvPr/>
        </p:nvCxnSpPr>
        <p:spPr>
          <a:xfrm>
            <a:off x="7580454" y="3200293"/>
            <a:ext cx="182100" cy="30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4"/>
          <p:cNvCxnSpPr>
            <a:stCxn id="556" idx="5"/>
            <a:endCxn id="558" idx="1"/>
          </p:cNvCxnSpPr>
          <p:nvPr/>
        </p:nvCxnSpPr>
        <p:spPr>
          <a:xfrm>
            <a:off x="7001139" y="2550161"/>
            <a:ext cx="169800" cy="25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4"/>
          <p:cNvCxnSpPr>
            <a:stCxn id="561" idx="5"/>
            <a:endCxn id="563" idx="0"/>
          </p:cNvCxnSpPr>
          <p:nvPr/>
        </p:nvCxnSpPr>
        <p:spPr>
          <a:xfrm>
            <a:off x="7145889" y="3912508"/>
            <a:ext cx="156000" cy="23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4"/>
          <p:cNvCxnSpPr>
            <a:stCxn id="556" idx="3"/>
            <a:endCxn id="557" idx="0"/>
          </p:cNvCxnSpPr>
          <p:nvPr/>
        </p:nvCxnSpPr>
        <p:spPr>
          <a:xfrm flipH="1">
            <a:off x="6310112" y="2550161"/>
            <a:ext cx="281400" cy="16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4"/>
          <p:cNvCxnSpPr>
            <a:stCxn id="563" idx="1"/>
            <a:endCxn id="559" idx="5"/>
          </p:cNvCxnSpPr>
          <p:nvPr/>
        </p:nvCxnSpPr>
        <p:spPr>
          <a:xfrm rot="10800000">
            <a:off x="6110397" y="3984767"/>
            <a:ext cx="986700" cy="24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44"/>
          <p:cNvSpPr/>
          <p:nvPr/>
        </p:nvSpPr>
        <p:spPr>
          <a:xfrm rot="9582040">
            <a:off x="5025955" y="3791899"/>
            <a:ext cx="125387" cy="47279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4"/>
          <p:cNvSpPr/>
          <p:nvPr/>
        </p:nvSpPr>
        <p:spPr>
          <a:xfrm rot="-8100000">
            <a:off x="8131409" y="3115931"/>
            <a:ext cx="125582" cy="47263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4"/>
          <p:cNvSpPr txBox="1"/>
          <p:nvPr/>
        </p:nvSpPr>
        <p:spPr>
          <a:xfrm>
            <a:off x="4550225" y="3282750"/>
            <a:ext cx="849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Hospital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5" name="Google Shape;575;p44"/>
          <p:cNvSpPr txBox="1"/>
          <p:nvPr/>
        </p:nvSpPr>
        <p:spPr>
          <a:xfrm>
            <a:off x="7982700" y="2632625"/>
            <a:ext cx="849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Hospital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44"/>
          <p:cNvSpPr/>
          <p:nvPr/>
        </p:nvSpPr>
        <p:spPr>
          <a:xfrm>
            <a:off x="7337625" y="3469971"/>
            <a:ext cx="849600" cy="59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577" name="Google Shape;577;p44"/>
          <p:cNvGraphicFramePr/>
          <p:nvPr/>
        </p:nvGraphicFramePr>
        <p:xfrm>
          <a:off x="143150" y="226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8" name="Google Shape;578;p44"/>
          <p:cNvSpPr/>
          <p:nvPr/>
        </p:nvSpPr>
        <p:spPr>
          <a:xfrm rot="5660230">
            <a:off x="2794642" y="2465512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9" name="Google Shape;579;p44"/>
          <p:cNvGraphicFramePr/>
          <p:nvPr/>
        </p:nvGraphicFramePr>
        <p:xfrm>
          <a:off x="3196950" y="226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0" name="Google Shape;580;p44"/>
          <p:cNvSpPr/>
          <p:nvPr/>
        </p:nvSpPr>
        <p:spPr>
          <a:xfrm>
            <a:off x="924850" y="2243824"/>
            <a:ext cx="792900" cy="42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86" name="Google Shape;586;p45"/>
          <p:cNvSpPr txBox="1"/>
          <p:nvPr>
            <p:ph idx="1" type="body"/>
          </p:nvPr>
        </p:nvSpPr>
        <p:spPr>
          <a:xfrm>
            <a:off x="418200" y="1271320"/>
            <a:ext cx="85206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ModifiedBFS.java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Check if adjacent nodes have been visited before. If not, initialise a new linked list for the node and add it to the visitedOrder hash table.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7" name="Google Shape;587;p45"/>
          <p:cNvGraphicFramePr/>
          <p:nvPr/>
        </p:nvGraphicFramePr>
        <p:xfrm>
          <a:off x="942125" y="29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799275"/>
                <a:gridCol w="799275"/>
              </a:tblGrid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8" name="Google Shape;588;p45"/>
          <p:cNvSpPr txBox="1"/>
          <p:nvPr/>
        </p:nvSpPr>
        <p:spPr>
          <a:xfrm>
            <a:off x="849200" y="2548200"/>
            <a:ext cx="3309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visitedOrder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9" name="Google Shape;589;p45"/>
          <p:cNvSpPr txBox="1"/>
          <p:nvPr/>
        </p:nvSpPr>
        <p:spPr>
          <a:xfrm>
            <a:off x="4641700" y="3668599"/>
            <a:ext cx="15336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6670934" y="2383575"/>
            <a:ext cx="538500" cy="49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591" name="Google Shape;591;p45"/>
          <p:cNvSpPr/>
          <p:nvPr/>
        </p:nvSpPr>
        <p:spPr>
          <a:xfrm>
            <a:off x="6218954" y="2958646"/>
            <a:ext cx="538500" cy="49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592" name="Google Shape;592;p45"/>
          <p:cNvSpPr/>
          <p:nvPr/>
        </p:nvSpPr>
        <p:spPr>
          <a:xfrm>
            <a:off x="7209332" y="2958646"/>
            <a:ext cx="538500" cy="49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593" name="Google Shape;593;p45"/>
          <p:cNvSpPr/>
          <p:nvPr/>
        </p:nvSpPr>
        <p:spPr>
          <a:xfrm>
            <a:off x="5843232" y="3652551"/>
            <a:ext cx="538500" cy="49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594" name="Google Shape;594;p45"/>
          <p:cNvSpPr/>
          <p:nvPr/>
        </p:nvSpPr>
        <p:spPr>
          <a:xfrm>
            <a:off x="7568807" y="3652542"/>
            <a:ext cx="538500" cy="498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595" name="Google Shape;595;p45"/>
          <p:cNvSpPr/>
          <p:nvPr/>
        </p:nvSpPr>
        <p:spPr>
          <a:xfrm>
            <a:off x="6805460" y="3588633"/>
            <a:ext cx="538500" cy="49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596" name="Google Shape;596;p45"/>
          <p:cNvSpPr/>
          <p:nvPr/>
        </p:nvSpPr>
        <p:spPr>
          <a:xfrm>
            <a:off x="5357524" y="4291562"/>
            <a:ext cx="538500" cy="498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597" name="Google Shape;597;p45"/>
          <p:cNvSpPr/>
          <p:nvPr/>
        </p:nvSpPr>
        <p:spPr>
          <a:xfrm>
            <a:off x="7140810" y="4218635"/>
            <a:ext cx="538500" cy="49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598" name="Google Shape;598;p45"/>
          <p:cNvCxnSpPr>
            <a:stCxn id="591" idx="3"/>
            <a:endCxn id="593" idx="0"/>
          </p:cNvCxnSpPr>
          <p:nvPr/>
        </p:nvCxnSpPr>
        <p:spPr>
          <a:xfrm flipH="1">
            <a:off x="6112416" y="3383716"/>
            <a:ext cx="185400" cy="26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45"/>
          <p:cNvCxnSpPr>
            <a:stCxn id="593" idx="3"/>
            <a:endCxn id="596" idx="0"/>
          </p:cNvCxnSpPr>
          <p:nvPr/>
        </p:nvCxnSpPr>
        <p:spPr>
          <a:xfrm flipH="1">
            <a:off x="5626893" y="4077620"/>
            <a:ext cx="295200" cy="21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45"/>
          <p:cNvCxnSpPr>
            <a:stCxn id="597" idx="2"/>
          </p:cNvCxnSpPr>
          <p:nvPr/>
        </p:nvCxnSpPr>
        <p:spPr>
          <a:xfrm flipH="1">
            <a:off x="5895810" y="4467635"/>
            <a:ext cx="1245000" cy="13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45"/>
          <p:cNvCxnSpPr>
            <a:stCxn id="592" idx="5"/>
            <a:endCxn id="594" idx="0"/>
          </p:cNvCxnSpPr>
          <p:nvPr/>
        </p:nvCxnSpPr>
        <p:spPr>
          <a:xfrm>
            <a:off x="7668971" y="3383716"/>
            <a:ext cx="169200" cy="26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5"/>
          <p:cNvCxnSpPr>
            <a:stCxn id="590" idx="5"/>
            <a:endCxn id="592" idx="1"/>
          </p:cNvCxnSpPr>
          <p:nvPr/>
        </p:nvCxnSpPr>
        <p:spPr>
          <a:xfrm>
            <a:off x="7130573" y="2808644"/>
            <a:ext cx="157500" cy="22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45"/>
          <p:cNvCxnSpPr>
            <a:stCxn id="595" idx="5"/>
            <a:endCxn id="597" idx="0"/>
          </p:cNvCxnSpPr>
          <p:nvPr/>
        </p:nvCxnSpPr>
        <p:spPr>
          <a:xfrm>
            <a:off x="7265099" y="4013703"/>
            <a:ext cx="144900" cy="2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45"/>
          <p:cNvCxnSpPr>
            <a:stCxn id="590" idx="3"/>
            <a:endCxn id="591" idx="0"/>
          </p:cNvCxnSpPr>
          <p:nvPr/>
        </p:nvCxnSpPr>
        <p:spPr>
          <a:xfrm flipH="1">
            <a:off x="6488196" y="2808644"/>
            <a:ext cx="261600" cy="15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45"/>
          <p:cNvCxnSpPr>
            <a:stCxn id="597" idx="1"/>
            <a:endCxn id="593" idx="5"/>
          </p:cNvCxnSpPr>
          <p:nvPr/>
        </p:nvCxnSpPr>
        <p:spPr>
          <a:xfrm rot="10800000">
            <a:off x="6302871" y="4077665"/>
            <a:ext cx="916800" cy="21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45"/>
          <p:cNvSpPr/>
          <p:nvPr/>
        </p:nvSpPr>
        <p:spPr>
          <a:xfrm>
            <a:off x="7053775" y="2889250"/>
            <a:ext cx="849600" cy="61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7" name="Google Shape;607;p45"/>
          <p:cNvSpPr/>
          <p:nvPr/>
        </p:nvSpPr>
        <p:spPr>
          <a:xfrm>
            <a:off x="942125" y="4013700"/>
            <a:ext cx="737100" cy="40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13" name="Google Shape;613;p46"/>
          <p:cNvSpPr txBox="1"/>
          <p:nvPr>
            <p:ph idx="1" type="body"/>
          </p:nvPr>
        </p:nvSpPr>
        <p:spPr>
          <a:xfrm>
            <a:off x="505050" y="1043396"/>
            <a:ext cx="85206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ModifiedBFS.java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 Check </a:t>
            </a:r>
            <a:r>
              <a:rPr b="1" lang="en"/>
              <a:t>if k hospitals have already visited this adjacent node</a:t>
            </a:r>
            <a:r>
              <a:rPr lang="en"/>
              <a:t> and </a:t>
            </a:r>
            <a:r>
              <a:rPr b="1" lang="en"/>
              <a:t>if current hospital already exist in adjacent nodes linked list. </a:t>
            </a:r>
            <a:r>
              <a:rPr lang="en"/>
              <a:t>If not, add adjacent nodes and current hospital into visitedOrder hash table. </a:t>
            </a:r>
            <a:endParaRPr/>
          </a:p>
        </p:txBody>
      </p:sp>
      <p:graphicFrame>
        <p:nvGraphicFramePr>
          <p:cNvPr id="614" name="Google Shape;614;p46"/>
          <p:cNvGraphicFramePr/>
          <p:nvPr/>
        </p:nvGraphicFramePr>
        <p:xfrm>
          <a:off x="961425" y="30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799275"/>
                <a:gridCol w="799275"/>
              </a:tblGrid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5" name="Google Shape;615;p46"/>
          <p:cNvSpPr txBox="1"/>
          <p:nvPr/>
        </p:nvSpPr>
        <p:spPr>
          <a:xfrm>
            <a:off x="868500" y="2571750"/>
            <a:ext cx="3309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visitedOrder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6" name="Google Shape;616;p46"/>
          <p:cNvSpPr/>
          <p:nvPr/>
        </p:nvSpPr>
        <p:spPr>
          <a:xfrm>
            <a:off x="1760700" y="4003900"/>
            <a:ext cx="737100" cy="49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3020475" y="3927600"/>
            <a:ext cx="2644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 hospital node 6 to show 6 has visited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23" name="Google Shape;623;p47"/>
          <p:cNvSpPr txBox="1"/>
          <p:nvPr>
            <p:ph idx="1" type="body"/>
          </p:nvPr>
        </p:nvSpPr>
        <p:spPr>
          <a:xfrm>
            <a:off x="418200" y="1271319"/>
            <a:ext cx="85206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ModifiedBFS.java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Adjacent nodes and current hospital</a:t>
            </a:r>
            <a:r>
              <a:rPr lang="en"/>
              <a:t> will also be added to queue.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4" name="Google Shape;624;p47"/>
          <p:cNvGraphicFramePr/>
          <p:nvPr/>
        </p:nvGraphicFramePr>
        <p:xfrm>
          <a:off x="173925" y="24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5" name="Google Shape;625;p47"/>
          <p:cNvSpPr/>
          <p:nvPr/>
        </p:nvSpPr>
        <p:spPr>
          <a:xfrm rot="5660230">
            <a:off x="5935917" y="25987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7"/>
          <p:cNvSpPr/>
          <p:nvPr/>
        </p:nvSpPr>
        <p:spPr>
          <a:xfrm rot="5660230">
            <a:off x="2825417" y="25987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7" name="Google Shape;627;p47"/>
          <p:cNvGraphicFramePr/>
          <p:nvPr/>
        </p:nvGraphicFramePr>
        <p:xfrm>
          <a:off x="3227725" y="24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8" name="Google Shape;628;p47"/>
          <p:cNvGraphicFramePr/>
          <p:nvPr/>
        </p:nvGraphicFramePr>
        <p:xfrm>
          <a:off x="6419625" y="24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9" name="Google Shape;629;p47"/>
          <p:cNvSpPr/>
          <p:nvPr/>
        </p:nvSpPr>
        <p:spPr>
          <a:xfrm>
            <a:off x="7235375" y="2328350"/>
            <a:ext cx="781500" cy="104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630" name="Google Shape;630;p47"/>
          <p:cNvCxnSpPr/>
          <p:nvPr/>
        </p:nvCxnSpPr>
        <p:spPr>
          <a:xfrm flipH="1">
            <a:off x="617675" y="2219525"/>
            <a:ext cx="1341300" cy="12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7"/>
          <p:cNvCxnSpPr/>
          <p:nvPr/>
        </p:nvCxnSpPr>
        <p:spPr>
          <a:xfrm>
            <a:off x="714125" y="2182950"/>
            <a:ext cx="1148400" cy="123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47"/>
          <p:cNvSpPr txBox="1"/>
          <p:nvPr/>
        </p:nvSpPr>
        <p:spPr>
          <a:xfrm>
            <a:off x="3303000" y="3782825"/>
            <a:ext cx="2538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 6 leaves the queue, now do BFS for node 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3" name="Google Shape;633;p47"/>
          <p:cNvSpPr/>
          <p:nvPr/>
        </p:nvSpPr>
        <p:spPr>
          <a:xfrm rot="260230">
            <a:off x="4380667" y="3283312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39" name="Google Shape;639;p48"/>
          <p:cNvSpPr txBox="1"/>
          <p:nvPr>
            <p:ph idx="1" type="body"/>
          </p:nvPr>
        </p:nvSpPr>
        <p:spPr>
          <a:xfrm>
            <a:off x="398900" y="1017720"/>
            <a:ext cx="85206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ModifiedBFS.java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These edges will also be added to their PMDST of the respective hospital, with adjacent node as “current node” and current nodes as “previous node”.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0" name="Google Shape;640;p48"/>
          <p:cNvGraphicFramePr/>
          <p:nvPr/>
        </p:nvGraphicFramePr>
        <p:xfrm>
          <a:off x="1184100" y="231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925250"/>
                <a:gridCol w="925250"/>
                <a:gridCol w="925250"/>
              </a:tblGrid>
              <a:tr h="75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5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5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41" name="Google Shape;641;p48"/>
          <p:cNvSpPr/>
          <p:nvPr/>
        </p:nvSpPr>
        <p:spPr>
          <a:xfrm>
            <a:off x="2087263" y="3094200"/>
            <a:ext cx="1850400" cy="7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42" name="Google Shape;642;p48"/>
          <p:cNvSpPr txBox="1"/>
          <p:nvPr/>
        </p:nvSpPr>
        <p:spPr>
          <a:xfrm>
            <a:off x="2803229" y="4541753"/>
            <a:ext cx="736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3" name="Google Shape;643;p48"/>
          <p:cNvSpPr/>
          <p:nvPr/>
        </p:nvSpPr>
        <p:spPr>
          <a:xfrm flipH="1" rot="10800000">
            <a:off x="1230850" y="4629177"/>
            <a:ext cx="84577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4" name="Google Shape;644;p48"/>
          <p:cNvSpPr/>
          <p:nvPr/>
        </p:nvSpPr>
        <p:spPr>
          <a:xfrm flipH="1" rot="10800000">
            <a:off x="2134013" y="4629177"/>
            <a:ext cx="1756885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5" name="Google Shape;645;p48"/>
          <p:cNvSpPr txBox="1"/>
          <p:nvPr/>
        </p:nvSpPr>
        <p:spPr>
          <a:xfrm>
            <a:off x="880525" y="4782000"/>
            <a:ext cx="1196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6" name="Google Shape;646;p48"/>
          <p:cNvSpPr txBox="1"/>
          <p:nvPr/>
        </p:nvSpPr>
        <p:spPr>
          <a:xfrm>
            <a:off x="2245375" y="4782000"/>
            <a:ext cx="2383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Nested hash table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title"/>
          </p:nvPr>
        </p:nvSpPr>
        <p:spPr>
          <a:xfrm>
            <a:off x="311700" y="445025"/>
            <a:ext cx="28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52" name="Google Shape;652;p49"/>
          <p:cNvSpPr txBox="1"/>
          <p:nvPr>
            <p:ph idx="1" type="body"/>
          </p:nvPr>
        </p:nvSpPr>
        <p:spPr>
          <a:xfrm>
            <a:off x="219850" y="1152475"/>
            <a:ext cx="40068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ModifiedBFS.java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 Repeat until the queue is empty and we get the following PMDST hashmap.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node will be visited k times, in this case 2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3" name="Google Shape;653;p49"/>
          <p:cNvGraphicFramePr/>
          <p:nvPr/>
        </p:nvGraphicFramePr>
        <p:xfrm>
          <a:off x="460585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4" name="Google Shape;654;p49"/>
          <p:cNvSpPr txBox="1"/>
          <p:nvPr/>
        </p:nvSpPr>
        <p:spPr>
          <a:xfrm>
            <a:off x="5777457" y="4167775"/>
            <a:ext cx="554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5" name="Google Shape;655;p49"/>
          <p:cNvSpPr/>
          <p:nvPr/>
        </p:nvSpPr>
        <p:spPr>
          <a:xfrm flipH="1" rot="10800000">
            <a:off x="4594735" y="4255202"/>
            <a:ext cx="63604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6" name="Google Shape;656;p49"/>
          <p:cNvSpPr/>
          <p:nvPr/>
        </p:nvSpPr>
        <p:spPr>
          <a:xfrm flipH="1" rot="10800000">
            <a:off x="5274082" y="4255202"/>
            <a:ext cx="1321352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7" name="Google Shape;657;p49"/>
          <p:cNvSpPr txBox="1"/>
          <p:nvPr/>
        </p:nvSpPr>
        <p:spPr>
          <a:xfrm>
            <a:off x="4331225" y="4408024"/>
            <a:ext cx="899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8" name="Google Shape;658;p49"/>
          <p:cNvSpPr txBox="1"/>
          <p:nvPr/>
        </p:nvSpPr>
        <p:spPr>
          <a:xfrm>
            <a:off x="5357847" y="4408024"/>
            <a:ext cx="1792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Nested hash table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59" name="Google Shape;659;p49"/>
          <p:cNvGraphicFramePr/>
          <p:nvPr/>
        </p:nvGraphicFramePr>
        <p:xfrm>
          <a:off x="67675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0"/>
          <p:cNvSpPr txBox="1"/>
          <p:nvPr>
            <p:ph type="title"/>
          </p:nvPr>
        </p:nvSpPr>
        <p:spPr>
          <a:xfrm>
            <a:off x="311700" y="445025"/>
            <a:ext cx="28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65" name="Google Shape;665;p50"/>
          <p:cNvSpPr txBox="1"/>
          <p:nvPr>
            <p:ph idx="1" type="body"/>
          </p:nvPr>
        </p:nvSpPr>
        <p:spPr>
          <a:xfrm>
            <a:off x="219850" y="1152475"/>
            <a:ext cx="40068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ModifiedBFS.java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 The visitedOrder hashmap will look like this.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hospital with the shortest path will be at the start of the linked list.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0"/>
          <p:cNvSpPr txBox="1"/>
          <p:nvPr/>
        </p:nvSpPr>
        <p:spPr>
          <a:xfrm>
            <a:off x="6385407" y="3646675"/>
            <a:ext cx="554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67" name="Google Shape;667;p50"/>
          <p:cNvGraphicFramePr/>
          <p:nvPr/>
        </p:nvGraphicFramePr>
        <p:xfrm>
          <a:off x="4880475" y="50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799275"/>
                <a:gridCol w="799275"/>
              </a:tblGrid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68" name="Google Shape;668;p50"/>
          <p:cNvSpPr txBox="1"/>
          <p:nvPr/>
        </p:nvSpPr>
        <p:spPr>
          <a:xfrm>
            <a:off x="4787550" y="62600"/>
            <a:ext cx="3309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visitedOrder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9" name="Google Shape;669;p50"/>
          <p:cNvSpPr/>
          <p:nvPr/>
        </p:nvSpPr>
        <p:spPr>
          <a:xfrm rot="5660230">
            <a:off x="6608892" y="1537374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0"/>
          <p:cNvSpPr/>
          <p:nvPr/>
        </p:nvSpPr>
        <p:spPr>
          <a:xfrm rot="5660230">
            <a:off x="6608892" y="2033812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0"/>
          <p:cNvSpPr/>
          <p:nvPr/>
        </p:nvSpPr>
        <p:spPr>
          <a:xfrm rot="5660230">
            <a:off x="6608892" y="569274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0"/>
          <p:cNvSpPr/>
          <p:nvPr/>
        </p:nvSpPr>
        <p:spPr>
          <a:xfrm rot="5660230">
            <a:off x="6608892" y="10409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0"/>
          <p:cNvSpPr/>
          <p:nvPr/>
        </p:nvSpPr>
        <p:spPr>
          <a:xfrm rot="5660230">
            <a:off x="6608892" y="25178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4" name="Google Shape;674;p50"/>
          <p:cNvGraphicFramePr/>
          <p:nvPr/>
        </p:nvGraphicFramePr>
        <p:xfrm>
          <a:off x="6868250" y="5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97125"/>
              </a:tblGrid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5" name="Google Shape;675;p50"/>
          <p:cNvSpPr/>
          <p:nvPr/>
        </p:nvSpPr>
        <p:spPr>
          <a:xfrm rot="5660230">
            <a:off x="6608892" y="2985174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0"/>
          <p:cNvSpPr/>
          <p:nvPr/>
        </p:nvSpPr>
        <p:spPr>
          <a:xfrm rot="5660230">
            <a:off x="6608892" y="3498324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0"/>
          <p:cNvSpPr/>
          <p:nvPr/>
        </p:nvSpPr>
        <p:spPr>
          <a:xfrm rot="5660230">
            <a:off x="6575242" y="39947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0"/>
          <p:cNvSpPr/>
          <p:nvPr/>
        </p:nvSpPr>
        <p:spPr>
          <a:xfrm flipH="1" rot="10800000">
            <a:off x="5679747" y="4458002"/>
            <a:ext cx="1895475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9" name="Google Shape;679;p50"/>
          <p:cNvSpPr txBox="1"/>
          <p:nvPr/>
        </p:nvSpPr>
        <p:spPr>
          <a:xfrm>
            <a:off x="5944450" y="4654325"/>
            <a:ext cx="2702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Linked List of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50"/>
          <p:cNvSpPr/>
          <p:nvPr/>
        </p:nvSpPr>
        <p:spPr>
          <a:xfrm flipH="1" rot="10800000">
            <a:off x="4873204" y="4458006"/>
            <a:ext cx="726941" cy="261657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1" name="Google Shape;681;p50"/>
          <p:cNvSpPr txBox="1"/>
          <p:nvPr/>
        </p:nvSpPr>
        <p:spPr>
          <a:xfrm>
            <a:off x="4620250" y="4654325"/>
            <a:ext cx="1107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"/>
          <p:cNvSpPr txBox="1"/>
          <p:nvPr>
            <p:ph type="title"/>
          </p:nvPr>
        </p:nvSpPr>
        <p:spPr>
          <a:xfrm>
            <a:off x="311700" y="445025"/>
            <a:ext cx="30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87" name="Google Shape;687;p51"/>
          <p:cNvSpPr txBox="1"/>
          <p:nvPr>
            <p:ph idx="1" type="body"/>
          </p:nvPr>
        </p:nvSpPr>
        <p:spPr>
          <a:xfrm>
            <a:off x="219850" y="1152475"/>
            <a:ext cx="44700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visitedOrder hashmap, we can find the top k hospitals.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Eg. If we want to find </a:t>
            </a:r>
            <a:r>
              <a:rPr lang="en">
                <a:solidFill>
                  <a:srgbClr val="FF0000"/>
                </a:solidFill>
              </a:rPr>
              <a:t>node 2, </a:t>
            </a:r>
            <a:r>
              <a:rPr lang="en">
                <a:solidFill>
                  <a:srgbClr val="000000"/>
                </a:solidFill>
              </a:rPr>
              <a:t>the closest hospital is 7 followed by 6.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1"/>
          <p:cNvSpPr txBox="1"/>
          <p:nvPr/>
        </p:nvSpPr>
        <p:spPr>
          <a:xfrm>
            <a:off x="6385407" y="3646675"/>
            <a:ext cx="554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89" name="Google Shape;689;p51"/>
          <p:cNvGraphicFramePr/>
          <p:nvPr/>
        </p:nvGraphicFramePr>
        <p:xfrm>
          <a:off x="4880475" y="50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799275"/>
                <a:gridCol w="799275"/>
              </a:tblGrid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90" name="Google Shape;690;p51"/>
          <p:cNvSpPr txBox="1"/>
          <p:nvPr/>
        </p:nvSpPr>
        <p:spPr>
          <a:xfrm>
            <a:off x="4787550" y="62600"/>
            <a:ext cx="3309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visitedOrder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1" name="Google Shape;691;p51"/>
          <p:cNvSpPr/>
          <p:nvPr/>
        </p:nvSpPr>
        <p:spPr>
          <a:xfrm rot="5660230">
            <a:off x="6608892" y="1537374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1"/>
          <p:cNvSpPr/>
          <p:nvPr/>
        </p:nvSpPr>
        <p:spPr>
          <a:xfrm rot="5660230">
            <a:off x="6608892" y="2033812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 rot="5660230">
            <a:off x="6608892" y="569274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 rot="5660230">
            <a:off x="6608892" y="10409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/>
          <p:nvPr/>
        </p:nvSpPr>
        <p:spPr>
          <a:xfrm rot="5660230">
            <a:off x="6608892" y="25178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6" name="Google Shape;696;p51"/>
          <p:cNvGraphicFramePr/>
          <p:nvPr/>
        </p:nvGraphicFramePr>
        <p:xfrm>
          <a:off x="6868250" y="5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97125"/>
              </a:tblGrid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7" name="Google Shape;697;p51"/>
          <p:cNvSpPr/>
          <p:nvPr/>
        </p:nvSpPr>
        <p:spPr>
          <a:xfrm rot="5660230">
            <a:off x="6608892" y="2985174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1"/>
          <p:cNvSpPr/>
          <p:nvPr/>
        </p:nvSpPr>
        <p:spPr>
          <a:xfrm rot="5660230">
            <a:off x="6608892" y="3498324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1"/>
          <p:cNvSpPr/>
          <p:nvPr/>
        </p:nvSpPr>
        <p:spPr>
          <a:xfrm rot="5660230">
            <a:off x="6575242" y="3994749"/>
            <a:ext cx="107107" cy="4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1"/>
          <p:cNvSpPr/>
          <p:nvPr/>
        </p:nvSpPr>
        <p:spPr>
          <a:xfrm flipH="1" rot="10800000">
            <a:off x="5679747" y="4458002"/>
            <a:ext cx="1895475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1" name="Google Shape;701;p51"/>
          <p:cNvSpPr txBox="1"/>
          <p:nvPr/>
        </p:nvSpPr>
        <p:spPr>
          <a:xfrm>
            <a:off x="5944450" y="4654325"/>
            <a:ext cx="2702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Linked List of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51"/>
          <p:cNvSpPr/>
          <p:nvPr/>
        </p:nvSpPr>
        <p:spPr>
          <a:xfrm flipH="1" rot="10800000">
            <a:off x="4873204" y="4458006"/>
            <a:ext cx="726941" cy="261657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3" name="Google Shape;703;p51"/>
          <p:cNvSpPr txBox="1"/>
          <p:nvPr/>
        </p:nvSpPr>
        <p:spPr>
          <a:xfrm>
            <a:off x="4620250" y="4654325"/>
            <a:ext cx="1107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4" name="Google Shape;704;p51"/>
          <p:cNvSpPr/>
          <p:nvPr/>
        </p:nvSpPr>
        <p:spPr>
          <a:xfrm>
            <a:off x="4873200" y="3385099"/>
            <a:ext cx="2760000" cy="63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GraphReader</a:t>
            </a:r>
            <a:r>
              <a:rPr b="1" lang="en"/>
              <a:t>.java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</a:t>
            </a:r>
            <a:r>
              <a:rPr b="1" lang="en"/>
              <a:t>BufferedReader</a:t>
            </a:r>
            <a:r>
              <a:rPr lang="en"/>
              <a:t> to efficient read the txt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Storing of the edges, hospital nodes and normal nodes will be done by the </a:t>
            </a:r>
            <a:r>
              <a:rPr b="1" lang="en"/>
              <a:t>Graph.java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50" y="2176800"/>
            <a:ext cx="3386526" cy="26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5501700" y="4059700"/>
            <a:ext cx="2351400" cy="48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2"/>
          <p:cNvSpPr txBox="1"/>
          <p:nvPr>
            <p:ph type="title"/>
          </p:nvPr>
        </p:nvSpPr>
        <p:spPr>
          <a:xfrm>
            <a:off x="311700" y="445025"/>
            <a:ext cx="30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10" name="Google Shape;710;p52"/>
          <p:cNvSpPr txBox="1"/>
          <p:nvPr>
            <p:ph idx="1" type="body"/>
          </p:nvPr>
        </p:nvSpPr>
        <p:spPr>
          <a:xfrm>
            <a:off x="219850" y="1152475"/>
            <a:ext cx="43749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</a:t>
            </a:r>
            <a:r>
              <a:rPr b="1" lang="en"/>
              <a:t>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Then, </a:t>
            </a:r>
            <a:r>
              <a:rPr b="1" lang="en"/>
              <a:t>uses backtracking on PDMST </a:t>
            </a:r>
            <a:r>
              <a:rPr lang="en"/>
              <a:t>and obtain distances to k-nearest hospitals for all nodes, similar to Task A and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Eg. If we want to find node 2,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 → 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2 → 1</a:t>
            </a:r>
            <a:endParaRPr/>
          </a:p>
        </p:txBody>
      </p:sp>
      <p:graphicFrame>
        <p:nvGraphicFramePr>
          <p:cNvPr id="711" name="Google Shape;711;p52"/>
          <p:cNvGraphicFramePr/>
          <p:nvPr/>
        </p:nvGraphicFramePr>
        <p:xfrm>
          <a:off x="460585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2" name="Google Shape;712;p52"/>
          <p:cNvSpPr txBox="1"/>
          <p:nvPr/>
        </p:nvSpPr>
        <p:spPr>
          <a:xfrm>
            <a:off x="5777457" y="4167775"/>
            <a:ext cx="554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p52"/>
          <p:cNvSpPr/>
          <p:nvPr/>
        </p:nvSpPr>
        <p:spPr>
          <a:xfrm flipH="1" rot="10800000">
            <a:off x="4594735" y="4255202"/>
            <a:ext cx="63604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4" name="Google Shape;714;p52"/>
          <p:cNvSpPr/>
          <p:nvPr/>
        </p:nvSpPr>
        <p:spPr>
          <a:xfrm flipH="1" rot="10800000">
            <a:off x="5274082" y="4255202"/>
            <a:ext cx="1321352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5" name="Google Shape;715;p52"/>
          <p:cNvSpPr txBox="1"/>
          <p:nvPr/>
        </p:nvSpPr>
        <p:spPr>
          <a:xfrm>
            <a:off x="4331225" y="4408024"/>
            <a:ext cx="899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6" name="Google Shape;716;p52"/>
          <p:cNvSpPr txBox="1"/>
          <p:nvPr/>
        </p:nvSpPr>
        <p:spPr>
          <a:xfrm>
            <a:off x="5357847" y="4408024"/>
            <a:ext cx="1792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Nested hash table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17" name="Google Shape;717;p52"/>
          <p:cNvGraphicFramePr/>
          <p:nvPr/>
        </p:nvGraphicFramePr>
        <p:xfrm>
          <a:off x="67675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8" name="Google Shape;718;p52"/>
          <p:cNvSpPr/>
          <p:nvPr/>
        </p:nvSpPr>
        <p:spPr>
          <a:xfrm>
            <a:off x="5236750" y="1873625"/>
            <a:ext cx="737100" cy="49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19" name="Google Shape;719;p52"/>
          <p:cNvSpPr/>
          <p:nvPr/>
        </p:nvSpPr>
        <p:spPr>
          <a:xfrm>
            <a:off x="7398425" y="1873625"/>
            <a:ext cx="737100" cy="49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0" name="Google Shape;720;p52"/>
          <p:cNvSpPr/>
          <p:nvPr/>
        </p:nvSpPr>
        <p:spPr>
          <a:xfrm>
            <a:off x="5938450" y="1873625"/>
            <a:ext cx="737100" cy="49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1" name="Google Shape;721;p52"/>
          <p:cNvSpPr/>
          <p:nvPr/>
        </p:nvSpPr>
        <p:spPr>
          <a:xfrm>
            <a:off x="8100125" y="1873625"/>
            <a:ext cx="737100" cy="49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3"/>
          <p:cNvSpPr txBox="1"/>
          <p:nvPr>
            <p:ph type="title"/>
          </p:nvPr>
        </p:nvSpPr>
        <p:spPr>
          <a:xfrm>
            <a:off x="311700" y="445025"/>
            <a:ext cx="30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27" name="Google Shape;727;p53"/>
          <p:cNvSpPr txBox="1"/>
          <p:nvPr>
            <p:ph idx="1" type="body"/>
          </p:nvPr>
        </p:nvSpPr>
        <p:spPr>
          <a:xfrm>
            <a:off x="219850" y="1152475"/>
            <a:ext cx="44700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Eg. If we want to find node 2,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 → 4 → </a:t>
            </a:r>
            <a:r>
              <a:rPr lang="en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2 → 1 → </a:t>
            </a:r>
            <a:r>
              <a:rPr lang="en">
                <a:solidFill>
                  <a:srgbClr val="FF0000"/>
                </a:solidFill>
              </a:rPr>
              <a:t>3</a:t>
            </a:r>
            <a:endParaRPr/>
          </a:p>
        </p:txBody>
      </p:sp>
      <p:graphicFrame>
        <p:nvGraphicFramePr>
          <p:cNvPr id="728" name="Google Shape;728;p53"/>
          <p:cNvGraphicFramePr/>
          <p:nvPr/>
        </p:nvGraphicFramePr>
        <p:xfrm>
          <a:off x="460585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9" name="Google Shape;729;p53"/>
          <p:cNvSpPr txBox="1"/>
          <p:nvPr/>
        </p:nvSpPr>
        <p:spPr>
          <a:xfrm>
            <a:off x="5777457" y="4167775"/>
            <a:ext cx="554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0" name="Google Shape;730;p53"/>
          <p:cNvSpPr/>
          <p:nvPr/>
        </p:nvSpPr>
        <p:spPr>
          <a:xfrm flipH="1" rot="10800000">
            <a:off x="4594735" y="4255202"/>
            <a:ext cx="63604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1" name="Google Shape;731;p53"/>
          <p:cNvSpPr/>
          <p:nvPr/>
        </p:nvSpPr>
        <p:spPr>
          <a:xfrm flipH="1" rot="10800000">
            <a:off x="5274082" y="4255202"/>
            <a:ext cx="1321352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2" name="Google Shape;732;p53"/>
          <p:cNvSpPr txBox="1"/>
          <p:nvPr/>
        </p:nvSpPr>
        <p:spPr>
          <a:xfrm>
            <a:off x="4331225" y="4408024"/>
            <a:ext cx="899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3" name="Google Shape;733;p53"/>
          <p:cNvSpPr txBox="1"/>
          <p:nvPr/>
        </p:nvSpPr>
        <p:spPr>
          <a:xfrm>
            <a:off x="5357847" y="4408024"/>
            <a:ext cx="1792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Nested hash table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34" name="Google Shape;734;p53"/>
          <p:cNvGraphicFramePr/>
          <p:nvPr/>
        </p:nvGraphicFramePr>
        <p:xfrm>
          <a:off x="67675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5" name="Google Shape;735;p53"/>
          <p:cNvSpPr/>
          <p:nvPr/>
        </p:nvSpPr>
        <p:spPr>
          <a:xfrm>
            <a:off x="5236750" y="1397425"/>
            <a:ext cx="636000" cy="43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6" name="Google Shape;736;p53"/>
          <p:cNvSpPr/>
          <p:nvPr/>
        </p:nvSpPr>
        <p:spPr>
          <a:xfrm>
            <a:off x="7398425" y="899425"/>
            <a:ext cx="701700" cy="43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7" name="Google Shape;737;p53"/>
          <p:cNvSpPr/>
          <p:nvPr/>
        </p:nvSpPr>
        <p:spPr>
          <a:xfrm>
            <a:off x="5885700" y="1375625"/>
            <a:ext cx="737100" cy="49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8" name="Google Shape;738;p53"/>
          <p:cNvSpPr/>
          <p:nvPr/>
        </p:nvSpPr>
        <p:spPr>
          <a:xfrm>
            <a:off x="8100125" y="899425"/>
            <a:ext cx="737100" cy="49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4"/>
          <p:cNvSpPr txBox="1"/>
          <p:nvPr>
            <p:ph type="title"/>
          </p:nvPr>
        </p:nvSpPr>
        <p:spPr>
          <a:xfrm>
            <a:off x="311700" y="445025"/>
            <a:ext cx="30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44" name="Google Shape;744;p54"/>
          <p:cNvSpPr txBox="1"/>
          <p:nvPr>
            <p:ph idx="1" type="body"/>
          </p:nvPr>
        </p:nvSpPr>
        <p:spPr>
          <a:xfrm>
            <a:off x="219850" y="1152475"/>
            <a:ext cx="44700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Eg. If we want to find node 2,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 → 4 → 7 (hospital node 7 reached)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2 → 1 → 3 → </a:t>
            </a:r>
            <a:r>
              <a:rPr lang="en">
                <a:solidFill>
                  <a:srgbClr val="FF0000"/>
                </a:solidFill>
              </a:rPr>
              <a:t>6</a:t>
            </a:r>
            <a:endParaRPr/>
          </a:p>
        </p:txBody>
      </p:sp>
      <p:graphicFrame>
        <p:nvGraphicFramePr>
          <p:cNvPr id="745" name="Google Shape;745;p54"/>
          <p:cNvGraphicFramePr/>
          <p:nvPr/>
        </p:nvGraphicFramePr>
        <p:xfrm>
          <a:off x="460585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6" name="Google Shape;746;p54"/>
          <p:cNvSpPr txBox="1"/>
          <p:nvPr/>
        </p:nvSpPr>
        <p:spPr>
          <a:xfrm>
            <a:off x="5777457" y="4167775"/>
            <a:ext cx="554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54"/>
          <p:cNvSpPr/>
          <p:nvPr/>
        </p:nvSpPr>
        <p:spPr>
          <a:xfrm flipH="1" rot="10800000">
            <a:off x="4594735" y="4255202"/>
            <a:ext cx="63604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8" name="Google Shape;748;p54"/>
          <p:cNvSpPr/>
          <p:nvPr/>
        </p:nvSpPr>
        <p:spPr>
          <a:xfrm flipH="1" rot="10800000">
            <a:off x="5274082" y="4255202"/>
            <a:ext cx="1321352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9" name="Google Shape;749;p54"/>
          <p:cNvSpPr txBox="1"/>
          <p:nvPr/>
        </p:nvSpPr>
        <p:spPr>
          <a:xfrm>
            <a:off x="4331225" y="4408024"/>
            <a:ext cx="899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0" name="Google Shape;750;p54"/>
          <p:cNvSpPr txBox="1"/>
          <p:nvPr/>
        </p:nvSpPr>
        <p:spPr>
          <a:xfrm>
            <a:off x="5357847" y="4408024"/>
            <a:ext cx="1792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Nested hash table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51" name="Google Shape;751;p54"/>
          <p:cNvGraphicFramePr/>
          <p:nvPr/>
        </p:nvGraphicFramePr>
        <p:xfrm>
          <a:off x="67675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2" name="Google Shape;752;p54"/>
          <p:cNvSpPr/>
          <p:nvPr/>
        </p:nvSpPr>
        <p:spPr>
          <a:xfrm>
            <a:off x="5287300" y="930325"/>
            <a:ext cx="636000" cy="43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3" name="Google Shape;753;p54"/>
          <p:cNvSpPr/>
          <p:nvPr/>
        </p:nvSpPr>
        <p:spPr>
          <a:xfrm>
            <a:off x="5885700" y="899425"/>
            <a:ext cx="737100" cy="49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5"/>
          <p:cNvSpPr txBox="1"/>
          <p:nvPr>
            <p:ph type="title"/>
          </p:nvPr>
        </p:nvSpPr>
        <p:spPr>
          <a:xfrm>
            <a:off x="311700" y="445025"/>
            <a:ext cx="30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59" name="Google Shape;759;p55"/>
          <p:cNvSpPr txBox="1"/>
          <p:nvPr>
            <p:ph idx="1" type="body"/>
          </p:nvPr>
        </p:nvSpPr>
        <p:spPr>
          <a:xfrm>
            <a:off x="219850" y="1152475"/>
            <a:ext cx="44700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ResultWriter.java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Eg. If we want to find node 2,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 → 4 → 7 (hospital node 7 reached)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2 → 1 → 3 → 6 (hospital node 6 reached)</a:t>
            </a:r>
            <a:endParaRPr/>
          </a:p>
        </p:txBody>
      </p:sp>
      <p:graphicFrame>
        <p:nvGraphicFramePr>
          <p:cNvPr id="760" name="Google Shape;760;p55"/>
          <p:cNvGraphicFramePr/>
          <p:nvPr/>
        </p:nvGraphicFramePr>
        <p:xfrm>
          <a:off x="460585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1" name="Google Shape;761;p55"/>
          <p:cNvSpPr txBox="1"/>
          <p:nvPr/>
        </p:nvSpPr>
        <p:spPr>
          <a:xfrm>
            <a:off x="5777457" y="4167775"/>
            <a:ext cx="554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55"/>
          <p:cNvSpPr/>
          <p:nvPr/>
        </p:nvSpPr>
        <p:spPr>
          <a:xfrm flipH="1" rot="10800000">
            <a:off x="4594735" y="4255202"/>
            <a:ext cx="636041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3" name="Google Shape;763;p55"/>
          <p:cNvSpPr/>
          <p:nvPr/>
        </p:nvSpPr>
        <p:spPr>
          <a:xfrm flipH="1" rot="10800000">
            <a:off x="5274082" y="4255202"/>
            <a:ext cx="1321352" cy="196323"/>
          </a:xfrm>
          <a:custGeom>
            <a:rect b="b" l="l" r="r" t="t"/>
            <a:pathLst>
              <a:path extrusionOk="0" h="9810" w="105392">
                <a:moveTo>
                  <a:pt x="13" y="9424"/>
                </a:moveTo>
                <a:cubicBezTo>
                  <a:pt x="13" y="7427"/>
                  <a:pt x="-41" y="4832"/>
                  <a:pt x="1557" y="3634"/>
                </a:cubicBezTo>
                <a:cubicBezTo>
                  <a:pt x="6091" y="234"/>
                  <a:pt x="12951" y="3474"/>
                  <a:pt x="18541" y="4406"/>
                </a:cubicBezTo>
                <a:cubicBezTo>
                  <a:pt x="28081" y="5996"/>
                  <a:pt x="37820" y="6336"/>
                  <a:pt x="47491" y="6336"/>
                </a:cubicBezTo>
                <a:cubicBezTo>
                  <a:pt x="51202" y="6336"/>
                  <a:pt x="53234" y="-1014"/>
                  <a:pt x="56755" y="160"/>
                </a:cubicBezTo>
                <a:cubicBezTo>
                  <a:pt x="57847" y="524"/>
                  <a:pt x="57270" y="2733"/>
                  <a:pt x="58299" y="3248"/>
                </a:cubicBezTo>
                <a:cubicBezTo>
                  <a:pt x="60338" y="4268"/>
                  <a:pt x="62625" y="4731"/>
                  <a:pt x="64861" y="5178"/>
                </a:cubicBezTo>
                <a:cubicBezTo>
                  <a:pt x="78195" y="7845"/>
                  <a:pt x="99311" y="-2353"/>
                  <a:pt x="105392" y="98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4" name="Google Shape;764;p55"/>
          <p:cNvSpPr txBox="1"/>
          <p:nvPr/>
        </p:nvSpPr>
        <p:spPr>
          <a:xfrm>
            <a:off x="4331225" y="4408024"/>
            <a:ext cx="899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5" name="Google Shape;765;p55"/>
          <p:cNvSpPr txBox="1"/>
          <p:nvPr/>
        </p:nvSpPr>
        <p:spPr>
          <a:xfrm>
            <a:off x="5357847" y="4408024"/>
            <a:ext cx="1792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Nested hash table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66" name="Google Shape;766;p55"/>
          <p:cNvGraphicFramePr/>
          <p:nvPr/>
        </p:nvGraphicFramePr>
        <p:xfrm>
          <a:off x="67675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666300"/>
                <a:gridCol w="666300"/>
                <a:gridCol w="66630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Time Complexity</a:t>
            </a:r>
            <a:endParaRPr/>
          </a:p>
        </p:txBody>
      </p:sp>
      <p:sp>
        <p:nvSpPr>
          <p:cNvPr id="772" name="Google Shape;77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part A and B, initialising and adding hospitals to the queue can be excluded in the time complexity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worst case, </a:t>
            </a:r>
            <a:r>
              <a:rPr lang="en">
                <a:solidFill>
                  <a:srgbClr val="FF0000"/>
                </a:solidFill>
              </a:rPr>
              <a:t>k*|V|</a:t>
            </a:r>
            <a:r>
              <a:rPr lang="en"/>
              <a:t> nodes will be added to the </a:t>
            </a:r>
            <a:r>
              <a:rPr b="1" lang="en"/>
              <a:t>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in maximum of</a:t>
            </a:r>
            <a:r>
              <a:rPr lang="en">
                <a:solidFill>
                  <a:srgbClr val="FF0000"/>
                </a:solidFill>
              </a:rPr>
              <a:t> k*|E|</a:t>
            </a:r>
            <a:r>
              <a:rPr lang="en"/>
              <a:t> times of running the for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worst case time complexity of </a:t>
            </a:r>
            <a:r>
              <a:rPr b="1" lang="en"/>
              <a:t>executeModifiedBFS</a:t>
            </a:r>
            <a:r>
              <a:rPr lang="en"/>
              <a:t>: </a:t>
            </a:r>
            <a:r>
              <a:rPr lang="en">
                <a:solidFill>
                  <a:srgbClr val="FF0000"/>
                </a:solidFill>
              </a:rPr>
              <a:t>O(k*|V| + k*|E|)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Space Complexity</a:t>
            </a:r>
            <a:endParaRPr/>
          </a:p>
        </p:txBody>
      </p:sp>
      <p:sp>
        <p:nvSpPr>
          <p:cNvPr id="778" name="Google Shape;778;p57"/>
          <p:cNvSpPr txBox="1"/>
          <p:nvPr>
            <p:ph idx="1" type="body"/>
          </p:nvPr>
        </p:nvSpPr>
        <p:spPr>
          <a:xfrm>
            <a:off x="311700" y="113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list implemented with HashMap to store graph → </a:t>
            </a:r>
            <a:r>
              <a:rPr lang="en">
                <a:solidFill>
                  <a:srgbClr val="FF0000"/>
                </a:solidFill>
              </a:rPr>
              <a:t>O(|V| + |E|)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HashMap &lt;Hospital #, HashMap&lt;Node #, prevNode&gt;&gt; </a:t>
            </a:r>
            <a:r>
              <a:rPr b="1" lang="en"/>
              <a:t>PMDST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Nested HashMap represents all edges that are part of a path to that particular hospital.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</a:t>
            </a:r>
            <a:r>
              <a:rPr lang="en">
                <a:solidFill>
                  <a:srgbClr val="FF0000"/>
                </a:solidFill>
              </a:rPr>
              <a:t> O(k*|E|) </a:t>
            </a:r>
            <a:r>
              <a:rPr lang="en"/>
              <a:t>in the worst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HashMap &lt;Node #, LinkedList&lt;Integer&gt;&gt; </a:t>
            </a:r>
            <a:r>
              <a:rPr b="1" lang="en"/>
              <a:t>visitedOrder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store a linked list of the order in which each node visited the hospital(s).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</a:t>
            </a:r>
            <a:r>
              <a:rPr lang="en">
                <a:solidFill>
                  <a:srgbClr val="FF0000"/>
                </a:solidFill>
              </a:rPr>
              <a:t>O(k*|V|) </a:t>
            </a:r>
            <a:r>
              <a:rPr lang="en"/>
              <a:t>in the worst case.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Queue</a:t>
            </a:r>
            <a:r>
              <a:rPr lang="en"/>
              <a:t> is implemented with a LinkedList&lt;int[]&gt; → </a:t>
            </a:r>
            <a:r>
              <a:rPr lang="en">
                <a:solidFill>
                  <a:srgbClr val="FF0000"/>
                </a:solidFill>
              </a:rPr>
              <a:t>O(k*|V|)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total space complexity is </a:t>
            </a:r>
            <a:r>
              <a:rPr lang="en">
                <a:solidFill>
                  <a:srgbClr val="FF0000"/>
                </a:solidFill>
              </a:rPr>
              <a:t>O(k*(|V| + |E|))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result</a:t>
            </a:r>
            <a:endParaRPr/>
          </a:p>
        </p:txBody>
      </p:sp>
      <p:sp>
        <p:nvSpPr>
          <p:cNvPr id="784" name="Google Shape;784;p58"/>
          <p:cNvSpPr txBox="1"/>
          <p:nvPr>
            <p:ph idx="1" type="body"/>
          </p:nvPr>
        </p:nvSpPr>
        <p:spPr>
          <a:xfrm>
            <a:off x="170020" y="3266831"/>
            <a:ext cx="85206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 = 5, k = 2, keeping no. of edges constant, changing no. of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number of nodes increase from 1000 to 2000, BFS has negligible increase in time taken. ModifiedBFS has an increase of 2 times the time taken previously, proportionate to k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is consistent with our analysis</a:t>
            </a:r>
            <a:endParaRPr/>
          </a:p>
        </p:txBody>
      </p:sp>
      <p:pic>
        <p:nvPicPr>
          <p:cNvPr id="785" name="Google Shape;78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89" y="1017727"/>
            <a:ext cx="6271636" cy="21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9"/>
          <p:cNvSpPr txBox="1"/>
          <p:nvPr>
            <p:ph type="title"/>
          </p:nvPr>
        </p:nvSpPr>
        <p:spPr>
          <a:xfrm>
            <a:off x="2672200" y="1552250"/>
            <a:ext cx="5685900" cy="25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Demo</a:t>
            </a:r>
            <a:endParaRPr sz="1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26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17725"/>
            <a:ext cx="85206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Graph.java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Initialize a </a:t>
            </a:r>
            <a:r>
              <a:rPr b="1" lang="en">
                <a:solidFill>
                  <a:srgbClr val="000000"/>
                </a:solidFill>
              </a:rPr>
              <a:t>hashmap called previousNodes</a:t>
            </a:r>
            <a:r>
              <a:rPr lang="en">
                <a:solidFill>
                  <a:srgbClr val="000000"/>
                </a:solidFill>
              </a:rPr>
              <a:t> to store key-value pairs where key is the current node and value is previous node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323225" y="3522275"/>
            <a:ext cx="1650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506676" y="2069525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020347" y="2719657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085991" y="2719657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616070" y="3504132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472785" y="3504122"/>
            <a:ext cx="579300" cy="563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651426" y="3431872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093450" y="4226549"/>
            <a:ext cx="579300" cy="563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97" name="Google Shape;97;p17"/>
          <p:cNvSpPr/>
          <p:nvPr/>
        </p:nvSpPr>
        <p:spPr>
          <a:xfrm>
            <a:off x="7012261" y="4144103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98" name="Google Shape;98;p17"/>
          <p:cNvCxnSpPr>
            <a:stCxn id="91" idx="3"/>
            <a:endCxn id="93" idx="0"/>
          </p:cNvCxnSpPr>
          <p:nvPr/>
        </p:nvCxnSpPr>
        <p:spPr>
          <a:xfrm flipH="1">
            <a:off x="5905683" y="3200293"/>
            <a:ext cx="199500" cy="30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>
            <a:stCxn id="93" idx="3"/>
            <a:endCxn id="96" idx="0"/>
          </p:cNvCxnSpPr>
          <p:nvPr/>
        </p:nvCxnSpPr>
        <p:spPr>
          <a:xfrm flipH="1">
            <a:off x="5383206" y="3984768"/>
            <a:ext cx="317700" cy="24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>
            <a:stCxn id="97" idx="2"/>
          </p:cNvCxnSpPr>
          <p:nvPr/>
        </p:nvCxnSpPr>
        <p:spPr>
          <a:xfrm flipH="1">
            <a:off x="5672761" y="4425653"/>
            <a:ext cx="1339500" cy="15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>
            <a:stCxn id="92" idx="5"/>
            <a:endCxn id="94" idx="0"/>
          </p:cNvCxnSpPr>
          <p:nvPr/>
        </p:nvCxnSpPr>
        <p:spPr>
          <a:xfrm>
            <a:off x="7580454" y="3200293"/>
            <a:ext cx="182100" cy="30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stCxn id="90" idx="5"/>
            <a:endCxn id="92" idx="1"/>
          </p:cNvCxnSpPr>
          <p:nvPr/>
        </p:nvCxnSpPr>
        <p:spPr>
          <a:xfrm>
            <a:off x="7001139" y="2550161"/>
            <a:ext cx="169800" cy="25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>
            <a:stCxn id="95" idx="5"/>
            <a:endCxn id="97" idx="0"/>
          </p:cNvCxnSpPr>
          <p:nvPr/>
        </p:nvCxnSpPr>
        <p:spPr>
          <a:xfrm>
            <a:off x="7145889" y="3912508"/>
            <a:ext cx="156000" cy="23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90" idx="3"/>
            <a:endCxn id="91" idx="0"/>
          </p:cNvCxnSpPr>
          <p:nvPr/>
        </p:nvCxnSpPr>
        <p:spPr>
          <a:xfrm flipH="1">
            <a:off x="6310112" y="2550161"/>
            <a:ext cx="281400" cy="16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>
            <a:stCxn id="97" idx="1"/>
            <a:endCxn id="93" idx="5"/>
          </p:cNvCxnSpPr>
          <p:nvPr/>
        </p:nvCxnSpPr>
        <p:spPr>
          <a:xfrm rot="10800000">
            <a:off x="6110397" y="3984767"/>
            <a:ext cx="986700" cy="24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/>
          <p:nvPr/>
        </p:nvSpPr>
        <p:spPr>
          <a:xfrm rot="9582040">
            <a:off x="5025955" y="3791899"/>
            <a:ext cx="125387" cy="47279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-8100000">
            <a:off x="8131409" y="3115931"/>
            <a:ext cx="125582" cy="47263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550225" y="3282750"/>
            <a:ext cx="849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Hospital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982700" y="2632625"/>
            <a:ext cx="849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Hospital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114000" y="2264950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267825" y="2264938"/>
            <a:ext cx="2586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70300" y="3965775"/>
            <a:ext cx="1650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Key:Current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160550" y="3965775"/>
            <a:ext cx="2338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Value: Previous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1051550" y="278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169025"/>
                <a:gridCol w="116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Graph.java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56825" y="1628500"/>
            <a:ext cx="34935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2. Initializes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2 array lists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to store and get hospitals and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952475" y="27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34150"/>
                <a:gridCol w="1034150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7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Google Shape;123;p18"/>
          <p:cNvGraphicFramePr/>
          <p:nvPr/>
        </p:nvGraphicFramePr>
        <p:xfrm>
          <a:off x="952475" y="37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905950"/>
                <a:gridCol w="905950"/>
                <a:gridCol w="905950"/>
                <a:gridCol w="905950"/>
                <a:gridCol w="905950"/>
                <a:gridCol w="914400"/>
                <a:gridCol w="897475"/>
                <a:gridCol w="8974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4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5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8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18"/>
          <p:cNvSpPr txBox="1"/>
          <p:nvPr/>
        </p:nvSpPr>
        <p:spPr>
          <a:xfrm>
            <a:off x="521100" y="2374650"/>
            <a:ext cx="265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ArrayList&lt;Integers&gt; Hospitals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21100" y="3306075"/>
            <a:ext cx="2653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ArrayList&lt;Integers&gt;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to</a:t>
            </a:r>
            <a:r>
              <a:rPr b="1" lang="en"/>
              <a:t> </a:t>
            </a:r>
            <a:r>
              <a:rPr b="1" lang="en"/>
              <a:t>Main.java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BFS algorithm in </a:t>
            </a:r>
            <a:r>
              <a:rPr b="1" lang="en"/>
              <a:t>BFS.java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5" y="1965100"/>
            <a:ext cx="7345826" cy="2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833775" y="2020225"/>
            <a:ext cx="3327000" cy="113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31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01025" y="955225"/>
            <a:ext cx="4418100" cy="21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BFS.java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Add hospitals as current and previous nodes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All hospitals are added to the queue from the ArrayList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708650" y="366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43800"/>
                <a:gridCol w="1024500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0"/>
          <p:cNvSpPr txBox="1"/>
          <p:nvPr/>
        </p:nvSpPr>
        <p:spPr>
          <a:xfrm>
            <a:off x="708650" y="3295050"/>
            <a:ext cx="223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126475" y="4279375"/>
            <a:ext cx="125400" cy="47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82500" y="4689950"/>
            <a:ext cx="178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Check this first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173225" y="1002563"/>
            <a:ext cx="2586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HashMap previousNodes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118650" y="2276288"/>
            <a:ext cx="102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 value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381650" y="2276300"/>
            <a:ext cx="15741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Previous nodes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7" name="Google Shape;147;p20"/>
          <p:cNvGraphicFramePr/>
          <p:nvPr/>
        </p:nvGraphicFramePr>
        <p:xfrm>
          <a:off x="5003750" y="14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377900"/>
                <a:gridCol w="1377900"/>
              </a:tblGrid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31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01025" y="955225"/>
            <a:ext cx="4418100" cy="21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BFS.java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 For</a:t>
            </a:r>
            <a:r>
              <a:rPr lang="en">
                <a:solidFill>
                  <a:srgbClr val="000000"/>
                </a:solidFill>
              </a:rPr>
              <a:t> first node in queue, check whether nearest neighbours have been visited before using the hash table previousNodes.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708650" y="366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{B4BFB7BA-B38A-4FE3-91A9-44331ED276C6}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43800"/>
                <a:gridCol w="1024500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1"/>
          <p:cNvSpPr txBox="1"/>
          <p:nvPr/>
        </p:nvSpPr>
        <p:spPr>
          <a:xfrm>
            <a:off x="708650" y="3295050"/>
            <a:ext cx="223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126475" y="4279375"/>
            <a:ext cx="125400" cy="47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691826" y="508250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6205497" y="1158382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271141" y="1158382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5801220" y="1942857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7657935" y="1942847"/>
            <a:ext cx="579300" cy="563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6836576" y="1870597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278600" y="2665274"/>
            <a:ext cx="579300" cy="563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 sz="1000"/>
          </a:p>
        </p:txBody>
      </p:sp>
      <p:sp>
        <p:nvSpPr>
          <p:cNvPr id="164" name="Google Shape;164;p21"/>
          <p:cNvSpPr/>
          <p:nvPr/>
        </p:nvSpPr>
        <p:spPr>
          <a:xfrm>
            <a:off x="7197411" y="2582828"/>
            <a:ext cx="579300" cy="563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cxnSp>
        <p:nvCxnSpPr>
          <p:cNvPr id="165" name="Google Shape;165;p21"/>
          <p:cNvCxnSpPr>
            <a:stCxn id="158" idx="3"/>
            <a:endCxn id="160" idx="0"/>
          </p:cNvCxnSpPr>
          <p:nvPr/>
        </p:nvCxnSpPr>
        <p:spPr>
          <a:xfrm flipH="1">
            <a:off x="6090833" y="1639018"/>
            <a:ext cx="199500" cy="30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>
            <a:stCxn id="160" idx="3"/>
            <a:endCxn id="163" idx="0"/>
          </p:cNvCxnSpPr>
          <p:nvPr/>
        </p:nvCxnSpPr>
        <p:spPr>
          <a:xfrm flipH="1">
            <a:off x="5568356" y="2423493"/>
            <a:ext cx="317700" cy="24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>
            <a:stCxn id="164" idx="2"/>
          </p:cNvCxnSpPr>
          <p:nvPr/>
        </p:nvCxnSpPr>
        <p:spPr>
          <a:xfrm flipH="1">
            <a:off x="5857911" y="2864378"/>
            <a:ext cx="1339500" cy="15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1"/>
          <p:cNvCxnSpPr>
            <a:stCxn id="159" idx="5"/>
            <a:endCxn id="161" idx="0"/>
          </p:cNvCxnSpPr>
          <p:nvPr/>
        </p:nvCxnSpPr>
        <p:spPr>
          <a:xfrm>
            <a:off x="7765604" y="1639018"/>
            <a:ext cx="182100" cy="30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57" idx="5"/>
            <a:endCxn id="159" idx="1"/>
          </p:cNvCxnSpPr>
          <p:nvPr/>
        </p:nvCxnSpPr>
        <p:spPr>
          <a:xfrm>
            <a:off x="7186289" y="988886"/>
            <a:ext cx="169800" cy="25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>
            <a:stCxn id="162" idx="5"/>
            <a:endCxn id="164" idx="0"/>
          </p:cNvCxnSpPr>
          <p:nvPr/>
        </p:nvCxnSpPr>
        <p:spPr>
          <a:xfrm>
            <a:off x="7331039" y="2351233"/>
            <a:ext cx="156000" cy="23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57" idx="3"/>
            <a:endCxn id="158" idx="0"/>
          </p:cNvCxnSpPr>
          <p:nvPr/>
        </p:nvCxnSpPr>
        <p:spPr>
          <a:xfrm flipH="1">
            <a:off x="6495262" y="988886"/>
            <a:ext cx="281400" cy="16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>
            <a:stCxn id="164" idx="1"/>
            <a:endCxn id="160" idx="5"/>
          </p:cNvCxnSpPr>
          <p:nvPr/>
        </p:nvCxnSpPr>
        <p:spPr>
          <a:xfrm rot="10800000">
            <a:off x="6295547" y="2423492"/>
            <a:ext cx="986700" cy="24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1"/>
          <p:cNvSpPr/>
          <p:nvPr/>
        </p:nvSpPr>
        <p:spPr>
          <a:xfrm rot="9582040">
            <a:off x="5211105" y="2230624"/>
            <a:ext cx="125387" cy="47279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rot="-8100000">
            <a:off x="8316559" y="1554656"/>
            <a:ext cx="125582" cy="47263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4735375" y="1721475"/>
            <a:ext cx="849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Hospital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8167850" y="1071350"/>
            <a:ext cx="849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Hospital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482500" y="4689950"/>
            <a:ext cx="178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Check this first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