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7" r:id="rId2"/>
    <p:sldId id="268" r:id="rId3"/>
    <p:sldId id="260" r:id="rId4"/>
    <p:sldId id="283" r:id="rId5"/>
    <p:sldId id="273" r:id="rId6"/>
    <p:sldId id="261" r:id="rId7"/>
    <p:sldId id="284" r:id="rId8"/>
    <p:sldId id="285" r:id="rId9"/>
    <p:sldId id="266" r:id="rId10"/>
    <p:sldId id="286" r:id="rId11"/>
    <p:sldId id="262" r:id="rId12"/>
    <p:sldId id="287" r:id="rId13"/>
    <p:sldId id="271" r:id="rId14"/>
    <p:sldId id="288" r:id="rId15"/>
    <p:sldId id="289" r:id="rId16"/>
    <p:sldId id="290" r:id="rId17"/>
    <p:sldId id="291" r:id="rId18"/>
    <p:sldId id="277" r:id="rId19"/>
    <p:sldId id="292" r:id="rId20"/>
    <p:sldId id="293" r:id="rId21"/>
    <p:sldId id="294" r:id="rId22"/>
    <p:sldId id="296" r:id="rId23"/>
    <p:sldId id="295" r:id="rId24"/>
    <p:sldId id="297" r:id="rId25"/>
    <p:sldId id="298" r:id="rId26"/>
    <p:sldId id="305" r:id="rId27"/>
    <p:sldId id="304" r:id="rId28"/>
    <p:sldId id="299" r:id="rId29"/>
    <p:sldId id="300" r:id="rId30"/>
    <p:sldId id="301" r:id="rId31"/>
    <p:sldId id="302" r:id="rId32"/>
    <p:sldId id="303" r:id="rId33"/>
    <p:sldId id="263" r:id="rId34"/>
    <p:sldId id="267" r:id="rId35"/>
    <p:sldId id="264" r:id="rId36"/>
    <p:sldId id="265" r:id="rId37"/>
    <p:sldId id="269" r:id="rId38"/>
    <p:sldId id="28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56"/>
      </p:cViewPr>
      <p:guideLst>
        <p:guide orient="horz" pos="218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1E21FE0-534F-4B83-B6B5-879D037D357C}"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26CA57FD-C2C9-4C1C-A0B3-DA7524A4AA4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CA57FD-C2C9-4C1C-A0B3-DA7524A4AA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33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34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35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36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37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CA57FD-C2C9-4C1C-A0B3-DA7524A4AA44}" type="slidenum">
              <a:rPr lang="zh-CN" altLang="en-US" smtClean="0"/>
              <a:t>38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08313-7495-4456-B7D6-E9301B9D3BF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08313-7495-4456-B7D6-E9301B9D3BFD}"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76B0-BD08-474B-A851-3EC346A58AEB}"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08313-7495-4456-B7D6-E9301B9D3BFD}"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08313-7495-4456-B7D6-E9301B9D3BFD}"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Click to edit Master title style</a:t>
            </a:r>
          </a:p>
        </p:txBody>
      </p:sp>
      <p:sp>
        <p:nvSpPr>
          <p:cNvPr id="4" name="日期占位符 3"/>
          <p:cNvSpPr>
            <a:spLocks noGrp="1"/>
          </p:cNvSpPr>
          <p:nvPr>
            <p:ph type="dt" sz="half" idx="10"/>
          </p:nvPr>
        </p:nvSpPr>
        <p:spPr/>
        <p:txBody>
          <a:bodyPr/>
          <a:lstStyle/>
          <a:p>
            <a:fld id="{D480FBF6-E9C2-4AE0-90F6-8F1434B639F3}" type="datetimeFigureOut">
              <a:rPr lang="zh-CN" altLang="en-US" smtClean="0">
                <a:solidFill>
                  <a:prstClr val="black">
                    <a:tint val="75000"/>
                  </a:prstClr>
                </a:solidFill>
              </a:rPr>
              <a:t>2020/12/2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53CAB10-B577-44AE-843B-580A1449A8C2}"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5000">
        <p14:flip dir="r"/>
      </p:transition>
    </mc:Choice>
    <mc:Fallback xmlns="">
      <p:transition spd="slow"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任意多边形 5"/>
          <p:cNvSpPr/>
          <p:nvPr userDrawn="1"/>
        </p:nvSpPr>
        <p:spPr>
          <a:xfrm rot="13191939" flipV="1">
            <a:off x="9829910" y="-750499"/>
            <a:ext cx="2364990" cy="1706846"/>
          </a:xfrm>
          <a:custGeom>
            <a:avLst/>
            <a:gdLst>
              <a:gd name="connsiteX0" fmla="*/ 2364990 w 2364990"/>
              <a:gd name="connsiteY0" fmla="*/ 1706845 h 1706846"/>
              <a:gd name="connsiteX1" fmla="*/ 321138 w 2364990"/>
              <a:gd name="connsiteY1" fmla="*/ 0 h 1706846"/>
              <a:gd name="connsiteX2" fmla="*/ 0 w 2364990"/>
              <a:gd name="connsiteY2" fmla="*/ 384545 h 1706846"/>
              <a:gd name="connsiteX3" fmla="*/ 0 w 2364990"/>
              <a:gd name="connsiteY3" fmla="*/ 1706846 h 1706846"/>
            </a:gdLst>
            <a:ahLst/>
            <a:cxnLst>
              <a:cxn ang="0">
                <a:pos x="connsiteX0" y="connsiteY0"/>
              </a:cxn>
              <a:cxn ang="0">
                <a:pos x="connsiteX1" y="connsiteY1"/>
              </a:cxn>
              <a:cxn ang="0">
                <a:pos x="connsiteX2" y="connsiteY2"/>
              </a:cxn>
              <a:cxn ang="0">
                <a:pos x="connsiteX3" y="connsiteY3"/>
              </a:cxn>
            </a:cxnLst>
            <a:rect l="l" t="t" r="r" b="b"/>
            <a:pathLst>
              <a:path w="2364990" h="1706846">
                <a:moveTo>
                  <a:pt x="2364990" y="1706845"/>
                </a:moveTo>
                <a:lnTo>
                  <a:pt x="321138" y="0"/>
                </a:lnTo>
                <a:lnTo>
                  <a:pt x="0" y="384545"/>
                </a:lnTo>
                <a:lnTo>
                  <a:pt x="0" y="1706846"/>
                </a:lnTo>
                <a:close/>
              </a:path>
            </a:pathLst>
          </a:custGeom>
          <a:solidFill>
            <a:srgbClr val="155D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任意多边形 25"/>
          <p:cNvSpPr/>
          <p:nvPr userDrawn="1"/>
        </p:nvSpPr>
        <p:spPr>
          <a:xfrm rot="8100000">
            <a:off x="1922214" y="2625186"/>
            <a:ext cx="8465628" cy="8465629"/>
          </a:xfrm>
          <a:custGeom>
            <a:avLst/>
            <a:gdLst>
              <a:gd name="connsiteX0" fmla="*/ 0 w 8465628"/>
              <a:gd name="connsiteY0" fmla="*/ 475036 h 8465629"/>
              <a:gd name="connsiteX1" fmla="*/ 0 w 8465628"/>
              <a:gd name="connsiteY1" fmla="*/ 0 h 8465629"/>
              <a:gd name="connsiteX2" fmla="*/ 475036 w 8465628"/>
              <a:gd name="connsiteY2" fmla="*/ 475036 h 8465629"/>
              <a:gd name="connsiteX3" fmla="*/ 799060 w 8465628"/>
              <a:gd name="connsiteY3" fmla="*/ 1274097 h 8465629"/>
              <a:gd name="connsiteX4" fmla="*/ 799060 w 8465628"/>
              <a:gd name="connsiteY4" fmla="*/ 799060 h 8465629"/>
              <a:gd name="connsiteX5" fmla="*/ 1274096 w 8465628"/>
              <a:gd name="connsiteY5" fmla="*/ 1274097 h 8465629"/>
              <a:gd name="connsiteX6" fmla="*/ 2397178 w 8465628"/>
              <a:gd name="connsiteY6" fmla="*/ 2872214 h 8465629"/>
              <a:gd name="connsiteX7" fmla="*/ 2397178 w 8465628"/>
              <a:gd name="connsiteY7" fmla="*/ 2397179 h 8465629"/>
              <a:gd name="connsiteX8" fmla="*/ 2872214 w 8465628"/>
              <a:gd name="connsiteY8" fmla="*/ 2872214 h 8465629"/>
              <a:gd name="connsiteX9" fmla="*/ 3196238 w 8465628"/>
              <a:gd name="connsiteY9" fmla="*/ 3671274 h 8465629"/>
              <a:gd name="connsiteX10" fmla="*/ 3196238 w 8465628"/>
              <a:gd name="connsiteY10" fmla="*/ 3196238 h 8465629"/>
              <a:gd name="connsiteX11" fmla="*/ 3671274 w 8465628"/>
              <a:gd name="connsiteY11" fmla="*/ 3671274 h 8465629"/>
              <a:gd name="connsiteX12" fmla="*/ 3995298 w 8465628"/>
              <a:gd name="connsiteY12" fmla="*/ 4470334 h 8465629"/>
              <a:gd name="connsiteX13" fmla="*/ 3995298 w 8465628"/>
              <a:gd name="connsiteY13" fmla="*/ 3995299 h 8465629"/>
              <a:gd name="connsiteX14" fmla="*/ 4470334 w 8465628"/>
              <a:gd name="connsiteY14" fmla="*/ 4470334 h 8465629"/>
              <a:gd name="connsiteX15" fmla="*/ 4794356 w 8465628"/>
              <a:gd name="connsiteY15" fmla="*/ 5269392 h 8465629"/>
              <a:gd name="connsiteX16" fmla="*/ 4794356 w 8465628"/>
              <a:gd name="connsiteY16" fmla="*/ 4794357 h 8465629"/>
              <a:gd name="connsiteX17" fmla="*/ 5269392 w 8465628"/>
              <a:gd name="connsiteY17" fmla="*/ 5269392 h 8465629"/>
              <a:gd name="connsiteX18" fmla="*/ 5593416 w 8465628"/>
              <a:gd name="connsiteY18" fmla="*/ 6068452 h 8465629"/>
              <a:gd name="connsiteX19" fmla="*/ 5593416 w 8465628"/>
              <a:gd name="connsiteY19" fmla="*/ 5593416 h 8465629"/>
              <a:gd name="connsiteX20" fmla="*/ 6068452 w 8465628"/>
              <a:gd name="connsiteY20" fmla="*/ 6068452 h 8465629"/>
              <a:gd name="connsiteX21" fmla="*/ 6392475 w 8465628"/>
              <a:gd name="connsiteY21" fmla="*/ 6867511 h 8465629"/>
              <a:gd name="connsiteX22" fmla="*/ 6392474 w 8465628"/>
              <a:gd name="connsiteY22" fmla="*/ 6392475 h 8465629"/>
              <a:gd name="connsiteX23" fmla="*/ 6867511 w 8465628"/>
              <a:gd name="connsiteY23" fmla="*/ 6867511 h 8465629"/>
              <a:gd name="connsiteX24" fmla="*/ 7191534 w 8465628"/>
              <a:gd name="connsiteY24" fmla="*/ 7666570 h 8465629"/>
              <a:gd name="connsiteX25" fmla="*/ 7191533 w 8465628"/>
              <a:gd name="connsiteY25" fmla="*/ 7191534 h 8465629"/>
              <a:gd name="connsiteX26" fmla="*/ 7666570 w 8465628"/>
              <a:gd name="connsiteY26" fmla="*/ 7666570 h 8465629"/>
              <a:gd name="connsiteX27" fmla="*/ 7990593 w 8465628"/>
              <a:gd name="connsiteY27" fmla="*/ 8465629 h 8465629"/>
              <a:gd name="connsiteX28" fmla="*/ 7990593 w 8465628"/>
              <a:gd name="connsiteY28" fmla="*/ 7990593 h 8465629"/>
              <a:gd name="connsiteX29" fmla="*/ 8465628 w 8465628"/>
              <a:gd name="connsiteY29" fmla="*/ 8465629 h 8465629"/>
              <a:gd name="connsiteX30" fmla="*/ 1598119 w 8465628"/>
              <a:gd name="connsiteY30" fmla="*/ 2073156 h 8465629"/>
              <a:gd name="connsiteX31" fmla="*/ 1598119 w 8465628"/>
              <a:gd name="connsiteY31" fmla="*/ 1598120 h 8465629"/>
              <a:gd name="connsiteX32" fmla="*/ 2073155 w 8465628"/>
              <a:gd name="connsiteY32" fmla="*/ 2073156 h 846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65628" h="8465629">
                <a:moveTo>
                  <a:pt x="0" y="475036"/>
                </a:moveTo>
                <a:lnTo>
                  <a:pt x="0" y="0"/>
                </a:lnTo>
                <a:lnTo>
                  <a:pt x="475036" y="475036"/>
                </a:lnTo>
                <a:close/>
                <a:moveTo>
                  <a:pt x="799060" y="1274097"/>
                </a:moveTo>
                <a:lnTo>
                  <a:pt x="799060" y="799060"/>
                </a:lnTo>
                <a:lnTo>
                  <a:pt x="1274096" y="1274097"/>
                </a:lnTo>
                <a:close/>
                <a:moveTo>
                  <a:pt x="2397178" y="2872214"/>
                </a:moveTo>
                <a:lnTo>
                  <a:pt x="2397178" y="2397179"/>
                </a:lnTo>
                <a:lnTo>
                  <a:pt x="2872214" y="2872214"/>
                </a:lnTo>
                <a:close/>
                <a:moveTo>
                  <a:pt x="3196238" y="3671274"/>
                </a:moveTo>
                <a:lnTo>
                  <a:pt x="3196238" y="3196238"/>
                </a:lnTo>
                <a:lnTo>
                  <a:pt x="3671274" y="3671274"/>
                </a:lnTo>
                <a:close/>
                <a:moveTo>
                  <a:pt x="3995298" y="4470334"/>
                </a:moveTo>
                <a:lnTo>
                  <a:pt x="3995298" y="3995299"/>
                </a:lnTo>
                <a:lnTo>
                  <a:pt x="4470334" y="4470334"/>
                </a:lnTo>
                <a:close/>
                <a:moveTo>
                  <a:pt x="4794356" y="5269392"/>
                </a:moveTo>
                <a:lnTo>
                  <a:pt x="4794356" y="4794357"/>
                </a:lnTo>
                <a:lnTo>
                  <a:pt x="5269392" y="5269392"/>
                </a:lnTo>
                <a:close/>
                <a:moveTo>
                  <a:pt x="5593416" y="6068452"/>
                </a:moveTo>
                <a:lnTo>
                  <a:pt x="5593416" y="5593416"/>
                </a:lnTo>
                <a:lnTo>
                  <a:pt x="6068452" y="6068452"/>
                </a:lnTo>
                <a:close/>
                <a:moveTo>
                  <a:pt x="6392475" y="6867511"/>
                </a:moveTo>
                <a:lnTo>
                  <a:pt x="6392474" y="6392475"/>
                </a:lnTo>
                <a:lnTo>
                  <a:pt x="6867511" y="6867511"/>
                </a:lnTo>
                <a:close/>
                <a:moveTo>
                  <a:pt x="7191534" y="7666570"/>
                </a:moveTo>
                <a:lnTo>
                  <a:pt x="7191533" y="7191534"/>
                </a:lnTo>
                <a:lnTo>
                  <a:pt x="7666570" y="7666570"/>
                </a:lnTo>
                <a:close/>
                <a:moveTo>
                  <a:pt x="7990593" y="8465629"/>
                </a:moveTo>
                <a:lnTo>
                  <a:pt x="7990593" y="7990593"/>
                </a:lnTo>
                <a:lnTo>
                  <a:pt x="8465628" y="8465629"/>
                </a:lnTo>
                <a:close/>
                <a:moveTo>
                  <a:pt x="1598119" y="2073156"/>
                </a:moveTo>
                <a:lnTo>
                  <a:pt x="1598119" y="1598120"/>
                </a:lnTo>
                <a:lnTo>
                  <a:pt x="2073155" y="2073156"/>
                </a:lnTo>
                <a:close/>
              </a:path>
            </a:pathLst>
          </a:custGeom>
          <a:solidFill>
            <a:srgbClr val="155D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5000">
        <p14:flip dir="r"/>
      </p:transition>
    </mc:Choice>
    <mc:Fallback xmlns="">
      <p:transition spd="slow"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rgbClr val="E6E7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480FBF6-E9C2-4AE0-90F6-8F1434B639F3}" type="datetimeFigureOut">
              <a:rPr lang="zh-CN" altLang="en-US" smtClean="0">
                <a:solidFill>
                  <a:prstClr val="black">
                    <a:tint val="75000"/>
                  </a:prstClr>
                </a:solidFill>
              </a:rPr>
              <a:t>2020/12/2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053CAB10-B577-44AE-843B-580A1449A8C2}"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advTm="5000">
        <p14:flip dir="r"/>
      </p:transition>
    </mc:Choice>
    <mc:Fallback xmlns="">
      <p:transition spd="slow"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6858000 h 6858000"/>
              <a:gd name="connsiteX2" fmla="*/ 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0" y="0"/>
                </a:moveTo>
                <a:lnTo>
                  <a:pt x="12192000" y="6858000"/>
                </a:lnTo>
                <a:lnTo>
                  <a:pt x="0" y="6858000"/>
                </a:lnTo>
                <a:close/>
              </a:path>
            </a:pathLst>
          </a:custGeom>
          <a:ln>
            <a:noFill/>
          </a:ln>
        </p:spPr>
      </p:pic>
      <p:sp>
        <p:nvSpPr>
          <p:cNvPr id="6" name="直角三角形 5"/>
          <p:cNvSpPr/>
          <p:nvPr/>
        </p:nvSpPr>
        <p:spPr>
          <a:xfrm flipV="1">
            <a:off x="0" y="0"/>
            <a:ext cx="6096000" cy="3429000"/>
          </a:xfrm>
          <a:prstGeom prst="rtTriangle">
            <a:avLst/>
          </a:prstGeom>
          <a:solidFill>
            <a:srgbClr val="155D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p:cNvSpPr txBox="1"/>
          <p:nvPr/>
        </p:nvSpPr>
        <p:spPr>
          <a:xfrm>
            <a:off x="7732395" y="1818005"/>
            <a:ext cx="3890010" cy="460375"/>
          </a:xfrm>
          <a:prstGeom prst="rect">
            <a:avLst/>
          </a:prstGeom>
          <a:noFill/>
        </p:spPr>
        <p:txBody>
          <a:bodyPr wrap="square" rtlCol="0">
            <a:spAutoFit/>
          </a:bodyPr>
          <a:lstStyle/>
          <a:p>
            <a:pPr algn="dist"/>
            <a:r>
              <a:rPr lang="en-US" altLang="en-IE" sz="2400" dirty="0">
                <a:solidFill>
                  <a:prstClr val="black"/>
                </a:solidFill>
                <a:latin typeface="Arial Black" panose="020B0A04020102020204" charset="0"/>
                <a:cs typeface="Arial Black" panose="020B0A04020102020204" charset="0"/>
              </a:rPr>
              <a:t>TRAC Library System</a:t>
            </a:r>
          </a:p>
        </p:txBody>
      </p:sp>
      <p:sp>
        <p:nvSpPr>
          <p:cNvPr id="8" name="文本框 7"/>
          <p:cNvSpPr txBox="1"/>
          <p:nvPr/>
        </p:nvSpPr>
        <p:spPr>
          <a:xfrm>
            <a:off x="7732651" y="2323940"/>
            <a:ext cx="3971748" cy="1999615"/>
          </a:xfrm>
          <a:prstGeom prst="rect">
            <a:avLst/>
          </a:prstGeom>
          <a:noFill/>
        </p:spPr>
        <p:txBody>
          <a:bodyPr wrap="square" rtlCol="0">
            <a:spAutoFit/>
          </a:bodyPr>
          <a:lstStyle/>
          <a:p>
            <a:pPr algn="ctr"/>
            <a:r>
              <a:rPr lang="en-US" altLang="zh-CN" sz="2800" dirty="0">
                <a:solidFill>
                  <a:srgbClr val="3E4349"/>
                </a:solidFill>
                <a:latin typeface="Arial" panose="020B0604020202020204" pitchFamily="34" charset="0"/>
              </a:rPr>
              <a:t> </a:t>
            </a:r>
            <a:r>
              <a:rPr lang="en-US" altLang="zh-CN" sz="2400" dirty="0">
                <a:solidFill>
                  <a:srgbClr val="3E4349"/>
                </a:solidFill>
                <a:latin typeface="Arial" panose="020B0604020202020204" pitchFamily="34" charset="0"/>
              </a:rPr>
              <a:t>by: Tan Kang Hong</a:t>
            </a:r>
          </a:p>
          <a:p>
            <a:pPr algn="ctr"/>
            <a:r>
              <a:rPr lang="en-US" altLang="zh-CN" sz="2400" dirty="0">
                <a:solidFill>
                  <a:srgbClr val="3E4349"/>
                </a:solidFill>
                <a:latin typeface="Arial" panose="020B0604020202020204" pitchFamily="34" charset="0"/>
                <a:sym typeface="+mn-ea"/>
              </a:rPr>
              <a:t>     Har Chun Wai</a:t>
            </a:r>
          </a:p>
          <a:p>
            <a:pPr algn="ctr"/>
            <a:r>
              <a:rPr lang="en-US" altLang="zh-CN" sz="2400" dirty="0">
                <a:solidFill>
                  <a:srgbClr val="3E4349"/>
                </a:solidFill>
                <a:latin typeface="Arial" panose="020B0604020202020204" pitchFamily="34" charset="0"/>
              </a:rPr>
              <a:t>    Lau Jun Dian</a:t>
            </a:r>
          </a:p>
          <a:p>
            <a:pPr algn="ctr"/>
            <a:r>
              <a:rPr lang="en-US" altLang="zh-CN" sz="2400" dirty="0">
                <a:solidFill>
                  <a:srgbClr val="3E4349"/>
                </a:solidFill>
                <a:latin typeface="Arial" panose="020B0604020202020204" pitchFamily="34" charset="0"/>
              </a:rPr>
              <a:t>   Low Jun Yan</a:t>
            </a:r>
          </a:p>
          <a:p>
            <a:pPr algn="ctr"/>
            <a:r>
              <a:rPr lang="en-US" altLang="zh-CN" sz="2400" dirty="0">
                <a:solidFill>
                  <a:srgbClr val="3E4349"/>
                </a:solidFill>
                <a:latin typeface="Arial" panose="020B0604020202020204" pitchFamily="34" charset="0"/>
              </a:rPr>
              <a:t>   Ho Jing Xian</a:t>
            </a:r>
          </a:p>
        </p:txBody>
      </p:sp>
      <p:sp>
        <p:nvSpPr>
          <p:cNvPr id="9" name="矩形 8"/>
          <p:cNvSpPr/>
          <p:nvPr/>
        </p:nvSpPr>
        <p:spPr>
          <a:xfrm>
            <a:off x="7732560" y="2278662"/>
            <a:ext cx="3889308" cy="45719"/>
          </a:xfrm>
          <a:prstGeom prst="rect">
            <a:avLst/>
          </a:prstGeom>
          <a:solidFill>
            <a:srgbClr val="3E4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5470" y="1520190"/>
            <a:ext cx="5587365" cy="4465320"/>
          </a:xfrm>
          <a:prstGeom prst="rect">
            <a:avLst/>
          </a:prstGeom>
        </p:spPr>
      </p:pic>
      <p:sp>
        <p:nvSpPr>
          <p:cNvPr id="3" name="Text Box 2"/>
          <p:cNvSpPr txBox="1"/>
          <p:nvPr/>
        </p:nvSpPr>
        <p:spPr>
          <a:xfrm>
            <a:off x="817245" y="474980"/>
            <a:ext cx="4608830" cy="583565"/>
          </a:xfrm>
          <a:prstGeom prst="rect">
            <a:avLst/>
          </a:prstGeom>
          <a:noFill/>
        </p:spPr>
        <p:txBody>
          <a:bodyPr wrap="square" rtlCol="0">
            <a:spAutoFit/>
          </a:bodyPr>
          <a:lstStyle/>
          <a:p>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System Request Form</a:t>
            </a:r>
          </a:p>
        </p:txBody>
      </p:sp>
      <p:pic>
        <p:nvPicPr>
          <p:cNvPr id="4" name="Picture 3"/>
          <p:cNvPicPr>
            <a:picLocks noChangeAspect="1"/>
          </p:cNvPicPr>
          <p:nvPr/>
        </p:nvPicPr>
        <p:blipFill>
          <a:blip r:embed="rId3"/>
          <a:stretch>
            <a:fillRect/>
          </a:stretch>
        </p:blipFill>
        <p:spPr>
          <a:xfrm>
            <a:off x="6517640" y="1520190"/>
            <a:ext cx="5487035" cy="4465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组合 125"/>
          <p:cNvGrpSpPr/>
          <p:nvPr/>
        </p:nvGrpSpPr>
        <p:grpSpPr>
          <a:xfrm>
            <a:off x="1582658" y="1635030"/>
            <a:ext cx="1727967" cy="1727967"/>
            <a:chOff x="1181254" y="1249480"/>
            <a:chExt cx="1728192" cy="1728192"/>
          </a:xfrm>
          <a:solidFill>
            <a:schemeClr val="bg1"/>
          </a:solidFill>
        </p:grpSpPr>
        <p:sp>
          <p:nvSpPr>
            <p:cNvPr id="127" name="椭圆 126"/>
            <p:cNvSpPr/>
            <p:nvPr/>
          </p:nvSpPr>
          <p:spPr>
            <a:xfrm>
              <a:off x="118125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28" name="Freeform 18"/>
            <p:cNvSpPr>
              <a:spLocks noEditPoints="1"/>
            </p:cNvSpPr>
            <p:nvPr/>
          </p:nvSpPr>
          <p:spPr bwMode="black">
            <a:xfrm rot="17890021">
              <a:off x="1498965" y="1650442"/>
              <a:ext cx="1002613" cy="78687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pPr defTabSz="608965"/>
              <a:endParaRPr lang="en-US" sz="1200" dirty="0">
                <a:solidFill>
                  <a:srgbClr val="103154"/>
                </a:solidFill>
              </a:endParaRPr>
            </a:p>
          </p:txBody>
        </p:sp>
      </p:grpSp>
      <p:sp>
        <p:nvSpPr>
          <p:cNvPr id="129" name="矩形 128"/>
          <p:cNvSpPr/>
          <p:nvPr/>
        </p:nvSpPr>
        <p:spPr>
          <a:xfrm>
            <a:off x="1932658" y="3746028"/>
            <a:ext cx="1597025" cy="306705"/>
          </a:xfrm>
          <a:prstGeom prst="rect">
            <a:avLst/>
          </a:prstGeom>
        </p:spPr>
        <p:txBody>
          <a:bodyPr wrap="none">
            <a:spAutoFit/>
          </a:bodyPr>
          <a:lstStyle/>
          <a:p>
            <a:pPr algn="ctr" defTabSz="608965"/>
            <a:r>
              <a:rPr lang="en-US" sz="1400" b="1" dirty="0">
                <a:solidFill>
                  <a:srgbClr val="3B3838"/>
                </a:solidFill>
                <a:latin typeface="Arial" panose="020B0604020202020204" pitchFamily="34" charset="0"/>
                <a:ea typeface="Arial" panose="020B0604020202020204" pitchFamily="34" charset="0"/>
              </a:rPr>
              <a:t>Slow Responses</a:t>
            </a:r>
          </a:p>
        </p:txBody>
      </p:sp>
      <p:sp>
        <p:nvSpPr>
          <p:cNvPr id="130" name="矩形 129"/>
          <p:cNvSpPr/>
          <p:nvPr/>
        </p:nvSpPr>
        <p:spPr>
          <a:xfrm>
            <a:off x="5289178" y="3594897"/>
            <a:ext cx="2208530" cy="521970"/>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Insufficient information </a:t>
            </a:r>
          </a:p>
          <a:p>
            <a:pPr algn="l" defTabSz="608965"/>
            <a:r>
              <a:rPr sz="1400" b="1">
                <a:solidFill>
                  <a:srgbClr val="3B3838"/>
                </a:solidFill>
                <a:latin typeface="Arial" panose="020B0604020202020204" pitchFamily="34" charset="0"/>
                <a:ea typeface="Arial" panose="020B0604020202020204" pitchFamily="34" charset="0"/>
              </a:rPr>
              <a:t>of user needs</a:t>
            </a:r>
          </a:p>
        </p:txBody>
      </p:sp>
      <p:sp>
        <p:nvSpPr>
          <p:cNvPr id="131" name="矩形 130"/>
          <p:cNvSpPr/>
          <p:nvPr/>
        </p:nvSpPr>
        <p:spPr>
          <a:xfrm>
            <a:off x="8780273" y="3702211"/>
            <a:ext cx="2393315" cy="306705"/>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Weak internet connection </a:t>
            </a:r>
          </a:p>
        </p:txBody>
      </p:sp>
      <p:cxnSp>
        <p:nvCxnSpPr>
          <p:cNvPr id="132" name="直接连接符 131"/>
          <p:cNvCxnSpPr/>
          <p:nvPr/>
        </p:nvCxnSpPr>
        <p:spPr>
          <a:xfrm>
            <a:off x="1752921" y="405254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32006" y="405275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998297" y="405275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sp>
        <p:nvSpPr>
          <p:cNvPr id="135" name="TextBox 19"/>
          <p:cNvSpPr txBox="1"/>
          <p:nvPr/>
        </p:nvSpPr>
        <p:spPr>
          <a:xfrm>
            <a:off x="1722755" y="4220210"/>
            <a:ext cx="2017395" cy="2030095"/>
          </a:xfrm>
          <a:prstGeom prst="rect">
            <a:avLst/>
          </a:prstGeom>
          <a:noFill/>
        </p:spPr>
        <p:txBody>
          <a:bodyPr wrap="square" rtlCol="0">
            <a:spAutoFit/>
          </a:bodyPr>
          <a:lstStyle/>
          <a:p>
            <a:pPr marL="11430" algn="l" defTabSz="1218565">
              <a:lnSpc>
                <a:spcPct val="150000"/>
              </a:lnSpc>
              <a:spcBef>
                <a:spcPts val="800"/>
              </a:spcBef>
            </a:pPr>
            <a:r>
              <a:rPr lang="en-US" sz="1400" dirty="0">
                <a:solidFill>
                  <a:srgbClr val="3B3838"/>
                </a:solidFill>
                <a:effectLst/>
                <a:latin typeface="Arial" panose="020B0604020202020204" pitchFamily="34" charset="0"/>
                <a:ea typeface="Arial" panose="020B0604020202020204" pitchFamily="34" charset="0"/>
              </a:rPr>
              <a:t>S</a:t>
            </a:r>
            <a:r>
              <a:rPr sz="1400" dirty="0">
                <a:solidFill>
                  <a:srgbClr val="3B3838"/>
                </a:solidFill>
                <a:effectLst/>
                <a:latin typeface="Arial" panose="020B0604020202020204" pitchFamily="34" charset="0"/>
                <a:ea typeface="Arial" panose="020B0604020202020204" pitchFamily="34" charset="0"/>
              </a:rPr>
              <a:t>ystem may not be able to support in long-term and this will affect the overall performance of the library system. </a:t>
            </a:r>
          </a:p>
        </p:txBody>
      </p:sp>
      <p:sp>
        <p:nvSpPr>
          <p:cNvPr id="136" name="TextBox 20"/>
          <p:cNvSpPr txBox="1"/>
          <p:nvPr/>
        </p:nvSpPr>
        <p:spPr>
          <a:xfrm>
            <a:off x="5297170" y="4220210"/>
            <a:ext cx="2026285" cy="1706880"/>
          </a:xfrm>
          <a:prstGeom prst="rect">
            <a:avLst/>
          </a:prstGeom>
          <a:noFill/>
        </p:spPr>
        <p:txBody>
          <a:bodyPr wrap="square" rtlCol="0">
            <a:spAutoFit/>
          </a:bodyPr>
          <a:lstStyle/>
          <a:p>
            <a:pPr marL="11430" algn="l" defTabSz="1218565">
              <a:lnSpc>
                <a:spcPct val="150000"/>
              </a:lnSpc>
              <a:spcBef>
                <a:spcPts val="800"/>
              </a:spcBef>
            </a:pPr>
            <a:r>
              <a:rPr sz="1400" dirty="0">
                <a:solidFill>
                  <a:srgbClr val="3B3838"/>
                </a:solidFill>
                <a:latin typeface="Arial" panose="020B0604020202020204" pitchFamily="34" charset="0"/>
                <a:ea typeface="Arial" panose="020B0604020202020204" pitchFamily="34" charset="0"/>
              </a:rPr>
              <a:t>The system might produce small amount, incomplete or even wrong information to the user.</a:t>
            </a:r>
          </a:p>
        </p:txBody>
      </p:sp>
      <p:sp>
        <p:nvSpPr>
          <p:cNvPr id="137" name="TextBox 21"/>
          <p:cNvSpPr txBox="1"/>
          <p:nvPr/>
        </p:nvSpPr>
        <p:spPr>
          <a:xfrm>
            <a:off x="8998585" y="4220210"/>
            <a:ext cx="2075180" cy="1706880"/>
          </a:xfrm>
          <a:prstGeom prst="rect">
            <a:avLst/>
          </a:prstGeom>
          <a:noFill/>
        </p:spPr>
        <p:txBody>
          <a:bodyPr wrap="square" rtlCol="0">
            <a:spAutoFit/>
          </a:bodyPr>
          <a:lstStyle/>
          <a:p>
            <a:pPr marL="11430" algn="l" defTabSz="1218565">
              <a:lnSpc>
                <a:spcPct val="150000"/>
              </a:lnSpc>
              <a:spcBef>
                <a:spcPts val="800"/>
              </a:spcBef>
            </a:pPr>
            <a:r>
              <a:rPr sz="1400" dirty="0">
                <a:solidFill>
                  <a:srgbClr val="3B3838"/>
                </a:solidFill>
                <a:latin typeface="Arial" panose="020B0604020202020204" pitchFamily="34" charset="0"/>
                <a:ea typeface="Arial" panose="020B0604020202020204" pitchFamily="34" charset="0"/>
              </a:rPr>
              <a:t>The internet connection which connected to the system may not be enough to support the server.</a:t>
            </a:r>
          </a:p>
        </p:txBody>
      </p:sp>
      <p:grpSp>
        <p:nvGrpSpPr>
          <p:cNvPr id="138" name="组合 137"/>
          <p:cNvGrpSpPr/>
          <p:nvPr/>
        </p:nvGrpSpPr>
        <p:grpSpPr>
          <a:xfrm>
            <a:off x="5216170" y="1635030"/>
            <a:ext cx="1727967" cy="1727967"/>
            <a:chOff x="3708329" y="1249480"/>
            <a:chExt cx="1728192" cy="1728192"/>
          </a:xfrm>
          <a:solidFill>
            <a:schemeClr val="bg1"/>
          </a:solidFill>
        </p:grpSpPr>
        <p:sp>
          <p:nvSpPr>
            <p:cNvPr id="139" name="椭圆 138"/>
            <p:cNvSpPr/>
            <p:nvPr/>
          </p:nvSpPr>
          <p:spPr>
            <a:xfrm>
              <a:off x="3708329" y="1249480"/>
              <a:ext cx="1728192" cy="1728192"/>
            </a:xfrm>
            <a:prstGeom prst="ellipse">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grpSp>
          <p:nvGrpSpPr>
            <p:cNvPr id="140" name="组合 139"/>
            <p:cNvGrpSpPr/>
            <p:nvPr/>
          </p:nvGrpSpPr>
          <p:grpSpPr>
            <a:xfrm>
              <a:off x="4068500" y="1739607"/>
              <a:ext cx="987768" cy="751876"/>
              <a:chOff x="5326683" y="1663294"/>
              <a:chExt cx="713544" cy="543140"/>
            </a:xfrm>
            <a:grpFill/>
          </p:grpSpPr>
          <p:sp>
            <p:nvSpPr>
              <p:cNvPr id="141" name="Freeform 16"/>
              <p:cNvSpPr>
                <a:spLocks noEditPoints="1"/>
              </p:cNvSpPr>
              <p:nvPr/>
            </p:nvSpPr>
            <p:spPr bwMode="black">
              <a:xfrm>
                <a:off x="5326683" y="1663294"/>
                <a:ext cx="485405" cy="48796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sp>
            <p:nvSpPr>
              <p:cNvPr id="142" name="Freeform 18"/>
              <p:cNvSpPr>
                <a:spLocks noEditPoints="1"/>
              </p:cNvSpPr>
              <p:nvPr/>
            </p:nvSpPr>
            <p:spPr bwMode="black">
              <a:xfrm>
                <a:off x="5794006" y="1941357"/>
                <a:ext cx="246221" cy="26507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grpSp>
      </p:grpSp>
      <p:grpSp>
        <p:nvGrpSpPr>
          <p:cNvPr id="143" name="组合 142"/>
          <p:cNvGrpSpPr/>
          <p:nvPr/>
        </p:nvGrpSpPr>
        <p:grpSpPr>
          <a:xfrm>
            <a:off x="8836986" y="1635030"/>
            <a:ext cx="1727967" cy="1727967"/>
            <a:chOff x="6228184" y="1249480"/>
            <a:chExt cx="1728192" cy="1728192"/>
          </a:xfrm>
          <a:solidFill>
            <a:schemeClr val="bg1"/>
          </a:solidFill>
        </p:grpSpPr>
        <p:sp>
          <p:nvSpPr>
            <p:cNvPr id="144" name="椭圆 143"/>
            <p:cNvSpPr/>
            <p:nvPr/>
          </p:nvSpPr>
          <p:spPr>
            <a:xfrm>
              <a:off x="622818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45" name="Freeform 217"/>
            <p:cNvSpPr>
              <a:spLocks noChangeAspect="1" noEditPoints="1"/>
            </p:cNvSpPr>
            <p:nvPr/>
          </p:nvSpPr>
          <p:spPr bwMode="auto">
            <a:xfrm>
              <a:off x="6690886" y="1714233"/>
              <a:ext cx="802787" cy="798685"/>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chemeClr val="bg1"/>
            </a:solidFill>
            <a:ln>
              <a:noFill/>
            </a:ln>
          </p:spPr>
          <p:txBody>
            <a:bodyPr vert="horz" wrap="square" lIns="91428" tIns="45714" rIns="91428" bIns="45714" numCol="1" anchor="t" anchorCtr="0" compatLnSpc="1"/>
            <a:lstStyle/>
            <a:p>
              <a:pPr defTabSz="608965"/>
              <a:endParaRPr lang="en-US" sz="2400">
                <a:solidFill>
                  <a:srgbClr val="103154"/>
                </a:solidFill>
              </a:endParaRPr>
            </a:p>
          </p:txBody>
        </p:sp>
      </p:grpSp>
      <p:sp>
        <p:nvSpPr>
          <p:cNvPr id="52" name="Rectangle 39"/>
          <p:cNvSpPr>
            <a:spLocks noChangeArrowheads="1"/>
          </p:cNvSpPr>
          <p:nvPr/>
        </p:nvSpPr>
        <p:spPr bwMode="auto">
          <a:xfrm>
            <a:off x="1425575" y="386715"/>
            <a:ext cx="524319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Reason of Request</a:t>
            </a:r>
          </a:p>
        </p:txBody>
      </p:sp>
      <p:sp>
        <p:nvSpPr>
          <p:cNvPr id="24" name="矩形 23"/>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组合 125"/>
          <p:cNvGrpSpPr/>
          <p:nvPr/>
        </p:nvGrpSpPr>
        <p:grpSpPr>
          <a:xfrm>
            <a:off x="1582658" y="1635030"/>
            <a:ext cx="1727967" cy="1727967"/>
            <a:chOff x="1181254" y="1249480"/>
            <a:chExt cx="1728192" cy="1728192"/>
          </a:xfrm>
          <a:solidFill>
            <a:schemeClr val="bg1"/>
          </a:solidFill>
        </p:grpSpPr>
        <p:sp>
          <p:nvSpPr>
            <p:cNvPr id="127" name="椭圆 126"/>
            <p:cNvSpPr/>
            <p:nvPr/>
          </p:nvSpPr>
          <p:spPr>
            <a:xfrm>
              <a:off x="118125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28" name="Freeform 18"/>
            <p:cNvSpPr>
              <a:spLocks noEditPoints="1"/>
            </p:cNvSpPr>
            <p:nvPr/>
          </p:nvSpPr>
          <p:spPr bwMode="black">
            <a:xfrm rot="17890021">
              <a:off x="1498965" y="1650442"/>
              <a:ext cx="1002613" cy="78687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pPr defTabSz="608965"/>
              <a:endParaRPr lang="en-US" sz="1200" dirty="0">
                <a:solidFill>
                  <a:srgbClr val="103154"/>
                </a:solidFill>
              </a:endParaRPr>
            </a:p>
          </p:txBody>
        </p:sp>
      </p:grpSp>
      <p:sp>
        <p:nvSpPr>
          <p:cNvPr id="129" name="矩形 128"/>
          <p:cNvSpPr/>
          <p:nvPr/>
        </p:nvSpPr>
        <p:spPr>
          <a:xfrm>
            <a:off x="1670721" y="3746028"/>
            <a:ext cx="2120900" cy="306705"/>
          </a:xfrm>
          <a:prstGeom prst="rect">
            <a:avLst/>
          </a:prstGeom>
        </p:spPr>
        <p:txBody>
          <a:bodyPr wrap="none">
            <a:spAutoFit/>
          </a:bodyPr>
          <a:lstStyle/>
          <a:p>
            <a:pPr algn="ctr" defTabSz="608965"/>
            <a:r>
              <a:rPr lang="en-US" sz="1400" b="1" dirty="0">
                <a:solidFill>
                  <a:srgbClr val="3B3838"/>
                </a:solidFill>
                <a:latin typeface="Arial" panose="020B0604020202020204" pitchFamily="34" charset="0"/>
                <a:ea typeface="Arial" panose="020B0604020202020204" pitchFamily="34" charset="0"/>
              </a:rPr>
              <a:t>Improved Performance</a:t>
            </a:r>
          </a:p>
        </p:txBody>
      </p:sp>
      <p:sp>
        <p:nvSpPr>
          <p:cNvPr id="130" name="矩形 129"/>
          <p:cNvSpPr/>
          <p:nvPr/>
        </p:nvSpPr>
        <p:spPr>
          <a:xfrm>
            <a:off x="5097408" y="3702847"/>
            <a:ext cx="2426335" cy="306705"/>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Information Improvements</a:t>
            </a:r>
          </a:p>
        </p:txBody>
      </p:sp>
      <p:sp>
        <p:nvSpPr>
          <p:cNvPr id="131" name="矩形 130"/>
          <p:cNvSpPr/>
          <p:nvPr/>
        </p:nvSpPr>
        <p:spPr>
          <a:xfrm>
            <a:off x="8980933" y="3702846"/>
            <a:ext cx="2393315" cy="306705"/>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Weak internet connection </a:t>
            </a:r>
          </a:p>
        </p:txBody>
      </p:sp>
      <p:cxnSp>
        <p:nvCxnSpPr>
          <p:cNvPr id="132" name="直接连接符 131"/>
          <p:cNvCxnSpPr/>
          <p:nvPr/>
        </p:nvCxnSpPr>
        <p:spPr>
          <a:xfrm>
            <a:off x="1752921" y="405254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32006" y="405275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998297" y="4052757"/>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sp>
        <p:nvSpPr>
          <p:cNvPr id="135" name="TextBox 19"/>
          <p:cNvSpPr txBox="1"/>
          <p:nvPr/>
        </p:nvSpPr>
        <p:spPr>
          <a:xfrm>
            <a:off x="1722755" y="4220210"/>
            <a:ext cx="2017395" cy="2030095"/>
          </a:xfrm>
          <a:prstGeom prst="rect">
            <a:avLst/>
          </a:prstGeom>
          <a:noFill/>
        </p:spPr>
        <p:txBody>
          <a:bodyPr wrap="square" rtlCol="0">
            <a:spAutoFit/>
          </a:bodyPr>
          <a:lstStyle/>
          <a:p>
            <a:pPr marL="11430" algn="l" defTabSz="1218565">
              <a:lnSpc>
                <a:spcPct val="150000"/>
              </a:lnSpc>
              <a:spcBef>
                <a:spcPts val="800"/>
              </a:spcBef>
            </a:pPr>
            <a:r>
              <a:rPr sz="1400" dirty="0">
                <a:solidFill>
                  <a:srgbClr val="3B3838"/>
                </a:solidFill>
                <a:effectLst/>
                <a:latin typeface="Arial" panose="020B0604020202020204" pitchFamily="34" charset="0"/>
                <a:ea typeface="Arial" panose="020B0604020202020204" pitchFamily="34" charset="0"/>
              </a:rPr>
              <a:t>This result in a faster and better system performance that users are no longer needed to </a:t>
            </a:r>
            <a:r>
              <a:rPr lang="en-US" sz="1400" dirty="0">
                <a:solidFill>
                  <a:srgbClr val="3B3838"/>
                </a:solidFill>
                <a:effectLst/>
                <a:latin typeface="Arial" panose="020B0604020202020204" pitchFamily="34" charset="0"/>
                <a:ea typeface="Arial" panose="020B0604020202020204" pitchFamily="34" charset="0"/>
              </a:rPr>
              <a:t>wait for</a:t>
            </a:r>
            <a:r>
              <a:rPr sz="1400" dirty="0">
                <a:solidFill>
                  <a:srgbClr val="3B3838"/>
                </a:solidFill>
                <a:effectLst/>
                <a:latin typeface="Arial" panose="020B0604020202020204" pitchFamily="34" charset="0"/>
                <a:ea typeface="Arial" panose="020B0604020202020204" pitchFamily="34" charset="0"/>
              </a:rPr>
              <a:t> the service process.  </a:t>
            </a:r>
          </a:p>
        </p:txBody>
      </p:sp>
      <p:sp>
        <p:nvSpPr>
          <p:cNvPr id="136" name="TextBox 20"/>
          <p:cNvSpPr txBox="1"/>
          <p:nvPr/>
        </p:nvSpPr>
        <p:spPr>
          <a:xfrm>
            <a:off x="5297170" y="4220210"/>
            <a:ext cx="2026285" cy="1383665"/>
          </a:xfrm>
          <a:prstGeom prst="rect">
            <a:avLst/>
          </a:prstGeom>
          <a:noFill/>
        </p:spPr>
        <p:txBody>
          <a:bodyPr wrap="square" rtlCol="0">
            <a:spAutoFit/>
          </a:bodyPr>
          <a:lstStyle/>
          <a:p>
            <a:pPr marL="11430" algn="l" defTabSz="1218565">
              <a:lnSpc>
                <a:spcPct val="150000"/>
              </a:lnSpc>
              <a:spcBef>
                <a:spcPts val="800"/>
              </a:spcBef>
            </a:pPr>
            <a:r>
              <a:rPr lang="en-US" sz="1400" dirty="0">
                <a:solidFill>
                  <a:srgbClr val="3B3838"/>
                </a:solidFill>
                <a:latin typeface="Arial" panose="020B0604020202020204" pitchFamily="34" charset="0"/>
                <a:ea typeface="Arial" panose="020B0604020202020204" pitchFamily="34" charset="0"/>
              </a:rPr>
              <a:t>I</a:t>
            </a:r>
            <a:r>
              <a:rPr sz="1400" dirty="0">
                <a:solidFill>
                  <a:srgbClr val="3B3838"/>
                </a:solidFill>
                <a:latin typeface="Arial" panose="020B0604020202020204" pitchFamily="34" charset="0"/>
                <a:ea typeface="Arial" panose="020B0604020202020204" pitchFamily="34" charset="0"/>
              </a:rPr>
              <a:t>t makes the system to have a better understanding of the user’s favorite's books. </a:t>
            </a:r>
          </a:p>
        </p:txBody>
      </p:sp>
      <p:sp>
        <p:nvSpPr>
          <p:cNvPr id="137" name="TextBox 21"/>
          <p:cNvSpPr txBox="1"/>
          <p:nvPr/>
        </p:nvSpPr>
        <p:spPr>
          <a:xfrm>
            <a:off x="8998585" y="4220210"/>
            <a:ext cx="2075180" cy="1706880"/>
          </a:xfrm>
          <a:prstGeom prst="rect">
            <a:avLst/>
          </a:prstGeom>
          <a:noFill/>
        </p:spPr>
        <p:txBody>
          <a:bodyPr wrap="square" rtlCol="0">
            <a:spAutoFit/>
          </a:bodyPr>
          <a:lstStyle/>
          <a:p>
            <a:pPr marL="11430" algn="l" defTabSz="1218565">
              <a:lnSpc>
                <a:spcPct val="150000"/>
              </a:lnSpc>
              <a:spcBef>
                <a:spcPts val="800"/>
              </a:spcBef>
            </a:pPr>
            <a:r>
              <a:rPr sz="1400" dirty="0">
                <a:solidFill>
                  <a:srgbClr val="3B3838"/>
                </a:solidFill>
                <a:latin typeface="Arial" panose="020B0604020202020204" pitchFamily="34" charset="0"/>
                <a:ea typeface="Arial" panose="020B0604020202020204" pitchFamily="34" charset="0"/>
              </a:rPr>
              <a:t>To improve the efficiency of the system, a faster and smoother internet connection is needed</a:t>
            </a:r>
            <a:r>
              <a:rPr lang="en-US" sz="1400" dirty="0">
                <a:solidFill>
                  <a:srgbClr val="3B3838"/>
                </a:solidFill>
                <a:latin typeface="Arial" panose="020B0604020202020204" pitchFamily="34" charset="0"/>
                <a:ea typeface="Arial" panose="020B0604020202020204" pitchFamily="34" charset="0"/>
              </a:rPr>
              <a:t>.</a:t>
            </a:r>
          </a:p>
        </p:txBody>
      </p:sp>
      <p:grpSp>
        <p:nvGrpSpPr>
          <p:cNvPr id="138" name="组合 137"/>
          <p:cNvGrpSpPr/>
          <p:nvPr/>
        </p:nvGrpSpPr>
        <p:grpSpPr>
          <a:xfrm>
            <a:off x="5216170" y="1635030"/>
            <a:ext cx="1727967" cy="1727967"/>
            <a:chOff x="3708329" y="1249480"/>
            <a:chExt cx="1728192" cy="1728192"/>
          </a:xfrm>
          <a:solidFill>
            <a:schemeClr val="bg1"/>
          </a:solidFill>
        </p:grpSpPr>
        <p:sp>
          <p:nvSpPr>
            <p:cNvPr id="139" name="椭圆 138"/>
            <p:cNvSpPr/>
            <p:nvPr/>
          </p:nvSpPr>
          <p:spPr>
            <a:xfrm>
              <a:off x="3708329" y="1249480"/>
              <a:ext cx="1728192" cy="1728192"/>
            </a:xfrm>
            <a:prstGeom prst="ellipse">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grpSp>
          <p:nvGrpSpPr>
            <p:cNvPr id="140" name="组合 139"/>
            <p:cNvGrpSpPr/>
            <p:nvPr/>
          </p:nvGrpSpPr>
          <p:grpSpPr>
            <a:xfrm>
              <a:off x="4068500" y="1739607"/>
              <a:ext cx="987768" cy="751876"/>
              <a:chOff x="5326683" y="1663294"/>
              <a:chExt cx="713544" cy="543140"/>
            </a:xfrm>
            <a:grpFill/>
          </p:grpSpPr>
          <p:sp>
            <p:nvSpPr>
              <p:cNvPr id="141" name="Freeform 16"/>
              <p:cNvSpPr>
                <a:spLocks noEditPoints="1"/>
              </p:cNvSpPr>
              <p:nvPr/>
            </p:nvSpPr>
            <p:spPr bwMode="black">
              <a:xfrm>
                <a:off x="5326683" y="1663294"/>
                <a:ext cx="485405" cy="48796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sp>
            <p:nvSpPr>
              <p:cNvPr id="142" name="Freeform 18"/>
              <p:cNvSpPr>
                <a:spLocks noEditPoints="1"/>
              </p:cNvSpPr>
              <p:nvPr/>
            </p:nvSpPr>
            <p:spPr bwMode="black">
              <a:xfrm>
                <a:off x="5794006" y="1941357"/>
                <a:ext cx="246221" cy="26507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grpSp>
      </p:grpSp>
      <p:grpSp>
        <p:nvGrpSpPr>
          <p:cNvPr id="143" name="组合 142"/>
          <p:cNvGrpSpPr/>
          <p:nvPr/>
        </p:nvGrpSpPr>
        <p:grpSpPr>
          <a:xfrm>
            <a:off x="8836986" y="1635030"/>
            <a:ext cx="1727967" cy="1727967"/>
            <a:chOff x="6228184" y="1249480"/>
            <a:chExt cx="1728192" cy="1728192"/>
          </a:xfrm>
          <a:solidFill>
            <a:schemeClr val="bg1"/>
          </a:solidFill>
        </p:grpSpPr>
        <p:sp>
          <p:nvSpPr>
            <p:cNvPr id="144" name="椭圆 143"/>
            <p:cNvSpPr/>
            <p:nvPr/>
          </p:nvSpPr>
          <p:spPr>
            <a:xfrm>
              <a:off x="622818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45" name="Freeform 217"/>
            <p:cNvSpPr>
              <a:spLocks noChangeAspect="1" noEditPoints="1"/>
            </p:cNvSpPr>
            <p:nvPr/>
          </p:nvSpPr>
          <p:spPr bwMode="auto">
            <a:xfrm>
              <a:off x="6690886" y="1714233"/>
              <a:ext cx="802787" cy="798685"/>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chemeClr val="bg1"/>
            </a:solidFill>
            <a:ln>
              <a:noFill/>
            </a:ln>
          </p:spPr>
          <p:txBody>
            <a:bodyPr vert="horz" wrap="square" lIns="91428" tIns="45714" rIns="91428" bIns="45714" numCol="1" anchor="t" anchorCtr="0" compatLnSpc="1"/>
            <a:lstStyle/>
            <a:p>
              <a:pPr defTabSz="608965"/>
              <a:endParaRPr lang="en-US" sz="2400">
                <a:solidFill>
                  <a:srgbClr val="103154"/>
                </a:solidFill>
              </a:endParaRPr>
            </a:p>
          </p:txBody>
        </p:sp>
      </p:grpSp>
      <p:sp>
        <p:nvSpPr>
          <p:cNvPr id="2" name="Text Box 1"/>
          <p:cNvSpPr txBox="1"/>
          <p:nvPr/>
        </p:nvSpPr>
        <p:spPr>
          <a:xfrm>
            <a:off x="825500" y="456565"/>
            <a:ext cx="8283575"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Services Requested</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5704788" y="3120752"/>
            <a:ext cx="223224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Planning</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-Feasibility Study</a:t>
            </a:r>
          </a:p>
        </p:txBody>
      </p:sp>
      <p:sp>
        <p:nvSpPr>
          <p:cNvPr id="21" name="TextBox 9"/>
          <p:cNvSpPr txBox="1"/>
          <p:nvPr/>
        </p:nvSpPr>
        <p:spPr>
          <a:xfrm>
            <a:off x="4553512" y="3059197"/>
            <a:ext cx="787395"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03</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5440006" y="320311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8735" y="1183640"/>
            <a:ext cx="6035040" cy="4732020"/>
          </a:xfrm>
          <a:prstGeom prst="rect">
            <a:avLst/>
          </a:prstGeom>
        </p:spPr>
      </p:pic>
      <p:sp>
        <p:nvSpPr>
          <p:cNvPr id="3" name="Text Box 2"/>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Hardware Cost</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9160" y="400685"/>
            <a:ext cx="5386705"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Software Cost</a:t>
            </a:r>
          </a:p>
        </p:txBody>
      </p:sp>
      <p:sp>
        <p:nvSpPr>
          <p:cNvPr id="3" name="Text Box 2"/>
          <p:cNvSpPr txBox="1"/>
          <p:nvPr/>
        </p:nvSpPr>
        <p:spPr>
          <a:xfrm>
            <a:off x="899160" y="2576830"/>
            <a:ext cx="4636770"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Software Development Cost</a:t>
            </a:r>
          </a:p>
        </p:txBody>
      </p:sp>
      <p:sp>
        <p:nvSpPr>
          <p:cNvPr id="4" name="Text Box 3"/>
          <p:cNvSpPr txBox="1"/>
          <p:nvPr/>
        </p:nvSpPr>
        <p:spPr>
          <a:xfrm>
            <a:off x="899160" y="4511040"/>
            <a:ext cx="4312920"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Implementation Cost</a:t>
            </a:r>
          </a:p>
        </p:txBody>
      </p:sp>
      <p:pic>
        <p:nvPicPr>
          <p:cNvPr id="5" name="Picture 4"/>
          <p:cNvPicPr>
            <a:picLocks noChangeAspect="1"/>
          </p:cNvPicPr>
          <p:nvPr/>
        </p:nvPicPr>
        <p:blipFill>
          <a:blip r:embed="rId2"/>
          <a:stretch>
            <a:fillRect/>
          </a:stretch>
        </p:blipFill>
        <p:spPr>
          <a:xfrm>
            <a:off x="899160" y="3037205"/>
            <a:ext cx="5981700" cy="1203960"/>
          </a:xfrm>
          <a:prstGeom prst="rect">
            <a:avLst/>
          </a:prstGeom>
        </p:spPr>
      </p:pic>
      <p:pic>
        <p:nvPicPr>
          <p:cNvPr id="6" name="Picture 5"/>
          <p:cNvPicPr>
            <a:picLocks noChangeAspect="1"/>
          </p:cNvPicPr>
          <p:nvPr/>
        </p:nvPicPr>
        <p:blipFill>
          <a:blip r:embed="rId3"/>
          <a:stretch>
            <a:fillRect/>
          </a:stretch>
        </p:blipFill>
        <p:spPr>
          <a:xfrm>
            <a:off x="899160" y="861060"/>
            <a:ext cx="5966460" cy="1379220"/>
          </a:xfrm>
          <a:prstGeom prst="rect">
            <a:avLst/>
          </a:prstGeom>
        </p:spPr>
      </p:pic>
      <p:pic>
        <p:nvPicPr>
          <p:cNvPr id="7" name="Picture 6"/>
          <p:cNvPicPr>
            <a:picLocks noChangeAspect="1"/>
          </p:cNvPicPr>
          <p:nvPr/>
        </p:nvPicPr>
        <p:blipFill>
          <a:blip r:embed="rId4"/>
          <a:stretch>
            <a:fillRect/>
          </a:stretch>
        </p:blipFill>
        <p:spPr>
          <a:xfrm>
            <a:off x="899160" y="4971415"/>
            <a:ext cx="5935980" cy="990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9160" y="400685"/>
            <a:ext cx="5386705"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Operating Cost</a:t>
            </a:r>
          </a:p>
        </p:txBody>
      </p:sp>
      <p:sp>
        <p:nvSpPr>
          <p:cNvPr id="3" name="Text Box 2"/>
          <p:cNvSpPr txBox="1"/>
          <p:nvPr/>
        </p:nvSpPr>
        <p:spPr>
          <a:xfrm>
            <a:off x="899160" y="2123440"/>
            <a:ext cx="4636770"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Cost Summary</a:t>
            </a:r>
          </a:p>
        </p:txBody>
      </p:sp>
      <p:sp>
        <p:nvSpPr>
          <p:cNvPr id="4" name="Text Box 3"/>
          <p:cNvSpPr txBox="1"/>
          <p:nvPr/>
        </p:nvSpPr>
        <p:spPr>
          <a:xfrm>
            <a:off x="899160" y="4409440"/>
            <a:ext cx="4312920"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rPr>
              <a:t>Benefit Summary</a:t>
            </a:r>
          </a:p>
        </p:txBody>
      </p:sp>
      <p:pic>
        <p:nvPicPr>
          <p:cNvPr id="8" name="Picture 7"/>
          <p:cNvPicPr>
            <a:picLocks noChangeAspect="1"/>
          </p:cNvPicPr>
          <p:nvPr/>
        </p:nvPicPr>
        <p:blipFill>
          <a:blip r:embed="rId2"/>
          <a:stretch>
            <a:fillRect/>
          </a:stretch>
        </p:blipFill>
        <p:spPr>
          <a:xfrm>
            <a:off x="899160" y="861060"/>
            <a:ext cx="5981700" cy="1013460"/>
          </a:xfrm>
          <a:prstGeom prst="rect">
            <a:avLst/>
          </a:prstGeom>
        </p:spPr>
      </p:pic>
      <p:pic>
        <p:nvPicPr>
          <p:cNvPr id="9" name="Picture 8"/>
          <p:cNvPicPr>
            <a:picLocks noChangeAspect="1"/>
          </p:cNvPicPr>
          <p:nvPr/>
        </p:nvPicPr>
        <p:blipFill>
          <a:blip r:embed="rId3"/>
          <a:stretch>
            <a:fillRect/>
          </a:stretch>
        </p:blipFill>
        <p:spPr>
          <a:xfrm>
            <a:off x="899160" y="2583815"/>
            <a:ext cx="5951220" cy="1554480"/>
          </a:xfrm>
          <a:prstGeom prst="rect">
            <a:avLst/>
          </a:prstGeom>
        </p:spPr>
      </p:pic>
      <p:pic>
        <p:nvPicPr>
          <p:cNvPr id="10" name="Picture 9"/>
          <p:cNvPicPr>
            <a:picLocks noChangeAspect="1"/>
          </p:cNvPicPr>
          <p:nvPr/>
        </p:nvPicPr>
        <p:blipFill>
          <a:blip r:embed="rId4"/>
          <a:stretch>
            <a:fillRect/>
          </a:stretch>
        </p:blipFill>
        <p:spPr>
          <a:xfrm>
            <a:off x="906780" y="4869815"/>
            <a:ext cx="5974080" cy="800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组合 125"/>
          <p:cNvGrpSpPr/>
          <p:nvPr/>
        </p:nvGrpSpPr>
        <p:grpSpPr>
          <a:xfrm>
            <a:off x="1582658" y="1644555"/>
            <a:ext cx="1727967" cy="1727967"/>
            <a:chOff x="1181254" y="1249480"/>
            <a:chExt cx="1728192" cy="1728192"/>
          </a:xfrm>
          <a:solidFill>
            <a:schemeClr val="bg1"/>
          </a:solidFill>
        </p:grpSpPr>
        <p:sp>
          <p:nvSpPr>
            <p:cNvPr id="127" name="椭圆 126"/>
            <p:cNvSpPr/>
            <p:nvPr/>
          </p:nvSpPr>
          <p:spPr>
            <a:xfrm>
              <a:off x="118125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28" name="Freeform 18"/>
            <p:cNvSpPr>
              <a:spLocks noEditPoints="1"/>
            </p:cNvSpPr>
            <p:nvPr/>
          </p:nvSpPr>
          <p:spPr bwMode="black">
            <a:xfrm rot="17890021">
              <a:off x="1498965" y="1650442"/>
              <a:ext cx="1002613" cy="78687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pPr defTabSz="608965"/>
              <a:endParaRPr lang="en-US" sz="1200" dirty="0">
                <a:solidFill>
                  <a:srgbClr val="103154"/>
                </a:solidFill>
              </a:endParaRPr>
            </a:p>
          </p:txBody>
        </p:sp>
      </p:grpSp>
      <p:sp>
        <p:nvSpPr>
          <p:cNvPr id="129" name="矩形 128"/>
          <p:cNvSpPr/>
          <p:nvPr/>
        </p:nvSpPr>
        <p:spPr>
          <a:xfrm>
            <a:off x="1467521" y="3755553"/>
            <a:ext cx="2527300" cy="306705"/>
          </a:xfrm>
          <a:prstGeom prst="rect">
            <a:avLst/>
          </a:prstGeom>
        </p:spPr>
        <p:txBody>
          <a:bodyPr wrap="none">
            <a:spAutoFit/>
          </a:bodyPr>
          <a:lstStyle/>
          <a:p>
            <a:pPr algn="ctr" defTabSz="608965"/>
            <a:r>
              <a:rPr lang="en-US" sz="1400" b="1" dirty="0">
                <a:solidFill>
                  <a:srgbClr val="3B3838"/>
                </a:solidFill>
                <a:latin typeface="Arial" panose="020B0604020202020204" pitchFamily="34" charset="0"/>
                <a:ea typeface="Arial" panose="020B0604020202020204" pitchFamily="34" charset="0"/>
              </a:rPr>
              <a:t>Enhanced User Experience </a:t>
            </a:r>
          </a:p>
        </p:txBody>
      </p:sp>
      <p:sp>
        <p:nvSpPr>
          <p:cNvPr id="130" name="矩形 129"/>
          <p:cNvSpPr/>
          <p:nvPr/>
        </p:nvSpPr>
        <p:spPr>
          <a:xfrm>
            <a:off x="5097408" y="3712372"/>
            <a:ext cx="2358390" cy="306705"/>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Stronger System Security</a:t>
            </a:r>
          </a:p>
        </p:txBody>
      </p:sp>
      <p:sp>
        <p:nvSpPr>
          <p:cNvPr id="131" name="矩形 130"/>
          <p:cNvSpPr/>
          <p:nvPr/>
        </p:nvSpPr>
        <p:spPr>
          <a:xfrm>
            <a:off x="8912988" y="3712371"/>
            <a:ext cx="2127250" cy="306705"/>
          </a:xfrm>
          <a:prstGeom prst="rect">
            <a:avLst/>
          </a:prstGeom>
        </p:spPr>
        <p:txBody>
          <a:bodyPr wrap="none">
            <a:spAutoFit/>
          </a:bodyPr>
          <a:lstStyle/>
          <a:p>
            <a:pPr algn="l" defTabSz="608965"/>
            <a:r>
              <a:rPr sz="1400" b="1">
                <a:solidFill>
                  <a:srgbClr val="3B3838"/>
                </a:solidFill>
                <a:latin typeface="Arial" panose="020B0604020202020204" pitchFamily="34" charset="0"/>
                <a:ea typeface="Arial" panose="020B0604020202020204" pitchFamily="34" charset="0"/>
              </a:rPr>
              <a:t>Faster Response Time </a:t>
            </a:r>
          </a:p>
        </p:txBody>
      </p:sp>
      <p:cxnSp>
        <p:nvCxnSpPr>
          <p:cNvPr id="132" name="直接连接符 131"/>
          <p:cNvCxnSpPr/>
          <p:nvPr/>
        </p:nvCxnSpPr>
        <p:spPr>
          <a:xfrm>
            <a:off x="1752921" y="4062072"/>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32006" y="4062282"/>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998297" y="4062282"/>
            <a:ext cx="1956626" cy="0"/>
          </a:xfrm>
          <a:prstGeom prst="line">
            <a:avLst/>
          </a:prstGeom>
          <a:ln w="12700">
            <a:solidFill>
              <a:srgbClr val="2D322C"/>
            </a:solidFill>
            <a:prstDash val="dash"/>
            <a:headEnd type="oval" w="sm" len="sm"/>
          </a:ln>
        </p:spPr>
        <p:style>
          <a:lnRef idx="1">
            <a:schemeClr val="accent1"/>
          </a:lnRef>
          <a:fillRef idx="0">
            <a:schemeClr val="accent1"/>
          </a:fillRef>
          <a:effectRef idx="0">
            <a:schemeClr val="accent1"/>
          </a:effectRef>
          <a:fontRef idx="minor">
            <a:schemeClr val="tx1"/>
          </a:fontRef>
        </p:style>
      </p:cxnSp>
      <p:sp>
        <p:nvSpPr>
          <p:cNvPr id="135" name="TextBox 19"/>
          <p:cNvSpPr txBox="1"/>
          <p:nvPr/>
        </p:nvSpPr>
        <p:spPr>
          <a:xfrm>
            <a:off x="1692275" y="4181475"/>
            <a:ext cx="2017395" cy="2353310"/>
          </a:xfrm>
          <a:prstGeom prst="rect">
            <a:avLst/>
          </a:prstGeom>
          <a:noFill/>
        </p:spPr>
        <p:txBody>
          <a:bodyPr wrap="square" rtlCol="0">
            <a:spAutoFit/>
          </a:bodyPr>
          <a:lstStyle/>
          <a:p>
            <a:pPr marL="11430" algn="l" defTabSz="1218565">
              <a:lnSpc>
                <a:spcPct val="150000"/>
              </a:lnSpc>
              <a:spcBef>
                <a:spcPts val="800"/>
              </a:spcBef>
            </a:pPr>
            <a:r>
              <a:rPr lang="en-US" sz="1400" dirty="0">
                <a:solidFill>
                  <a:srgbClr val="3B3838"/>
                </a:solidFill>
                <a:effectLst/>
                <a:latin typeface="Arial" panose="020B0604020202020204" pitchFamily="34" charset="0"/>
                <a:ea typeface="Arial" panose="020B0604020202020204" pitchFamily="34" charset="0"/>
              </a:rPr>
              <a:t>T</a:t>
            </a:r>
            <a:r>
              <a:rPr sz="1400" dirty="0">
                <a:solidFill>
                  <a:srgbClr val="3B3838"/>
                </a:solidFill>
                <a:effectLst/>
                <a:latin typeface="Arial" panose="020B0604020202020204" pitchFamily="34" charset="0"/>
                <a:ea typeface="Arial" panose="020B0604020202020204" pitchFamily="34" charset="0"/>
              </a:rPr>
              <a:t>he </a:t>
            </a:r>
            <a:r>
              <a:rPr lang="en-US" sz="1400" dirty="0">
                <a:solidFill>
                  <a:srgbClr val="3B3838"/>
                </a:solidFill>
                <a:effectLst/>
                <a:latin typeface="Arial" panose="020B0604020202020204" pitchFamily="34" charset="0"/>
                <a:ea typeface="Arial" panose="020B0604020202020204" pitchFamily="34" charset="0"/>
              </a:rPr>
              <a:t>new</a:t>
            </a:r>
            <a:r>
              <a:rPr sz="1400" dirty="0">
                <a:solidFill>
                  <a:srgbClr val="3B3838"/>
                </a:solidFill>
                <a:effectLst/>
                <a:latin typeface="Arial" panose="020B0604020202020204" pitchFamily="34" charset="0"/>
                <a:ea typeface="Arial" panose="020B0604020202020204" pitchFamily="34" charset="0"/>
              </a:rPr>
              <a:t> servers and routers will make </a:t>
            </a:r>
            <a:r>
              <a:rPr lang="en-US" sz="1400" dirty="0">
                <a:solidFill>
                  <a:srgbClr val="3B3838"/>
                </a:solidFill>
                <a:effectLst/>
                <a:latin typeface="Arial" panose="020B0604020202020204" pitchFamily="34" charset="0"/>
                <a:ea typeface="Arial" panose="020B0604020202020204" pitchFamily="34" charset="0"/>
              </a:rPr>
              <a:t>the</a:t>
            </a:r>
            <a:r>
              <a:rPr sz="1400" dirty="0">
                <a:solidFill>
                  <a:srgbClr val="3B3838"/>
                </a:solidFill>
                <a:effectLst/>
                <a:latin typeface="Arial" panose="020B0604020202020204" pitchFamily="34" charset="0"/>
                <a:ea typeface="Arial" panose="020B0604020202020204" pitchFamily="34" charset="0"/>
              </a:rPr>
              <a:t> system more capable of carrying a large number of users to browse at the same time</a:t>
            </a:r>
            <a:r>
              <a:rPr lang="en-US" sz="1400" dirty="0">
                <a:solidFill>
                  <a:srgbClr val="3B3838"/>
                </a:solidFill>
                <a:effectLst/>
                <a:latin typeface="Arial" panose="020B0604020202020204" pitchFamily="34" charset="0"/>
                <a:ea typeface="Arial" panose="020B0604020202020204" pitchFamily="34" charset="0"/>
              </a:rPr>
              <a:t>.</a:t>
            </a:r>
            <a:r>
              <a:rPr sz="1400" dirty="0">
                <a:solidFill>
                  <a:srgbClr val="3B3838"/>
                </a:solidFill>
                <a:effectLst/>
                <a:latin typeface="Arial" panose="020B0604020202020204" pitchFamily="34" charset="0"/>
                <a:ea typeface="Arial" panose="020B0604020202020204" pitchFamily="34" charset="0"/>
              </a:rPr>
              <a:t>   </a:t>
            </a:r>
          </a:p>
        </p:txBody>
      </p:sp>
      <p:sp>
        <p:nvSpPr>
          <p:cNvPr id="136" name="TextBox 20"/>
          <p:cNvSpPr txBox="1"/>
          <p:nvPr/>
        </p:nvSpPr>
        <p:spPr>
          <a:xfrm>
            <a:off x="5297170" y="4229735"/>
            <a:ext cx="2026285" cy="1060450"/>
          </a:xfrm>
          <a:prstGeom prst="rect">
            <a:avLst/>
          </a:prstGeom>
          <a:noFill/>
        </p:spPr>
        <p:txBody>
          <a:bodyPr wrap="square" rtlCol="0">
            <a:spAutoFit/>
          </a:bodyPr>
          <a:lstStyle/>
          <a:p>
            <a:pPr marL="11430" algn="l" defTabSz="1218565">
              <a:lnSpc>
                <a:spcPct val="150000"/>
              </a:lnSpc>
              <a:spcBef>
                <a:spcPts val="800"/>
              </a:spcBef>
            </a:pPr>
            <a:r>
              <a:rPr lang="en-US" sz="1400" dirty="0">
                <a:solidFill>
                  <a:srgbClr val="3B3838"/>
                </a:solidFill>
                <a:latin typeface="Arial" panose="020B0604020202020204" pitchFamily="34" charset="0"/>
                <a:ea typeface="Arial" panose="020B0604020202020204" pitchFamily="34" charset="0"/>
              </a:rPr>
              <a:t>D</a:t>
            </a:r>
            <a:r>
              <a:rPr sz="1400" dirty="0">
                <a:solidFill>
                  <a:srgbClr val="3B3838"/>
                </a:solidFill>
                <a:latin typeface="Arial" panose="020B0604020202020204" pitchFamily="34" charset="0"/>
                <a:ea typeface="Arial" panose="020B0604020202020204" pitchFamily="34" charset="0"/>
              </a:rPr>
              <a:t>evelopers can greatly improve the security of their system.</a:t>
            </a:r>
          </a:p>
        </p:txBody>
      </p:sp>
      <p:sp>
        <p:nvSpPr>
          <p:cNvPr id="137" name="TextBox 21"/>
          <p:cNvSpPr txBox="1"/>
          <p:nvPr/>
        </p:nvSpPr>
        <p:spPr>
          <a:xfrm>
            <a:off x="8998585" y="4229735"/>
            <a:ext cx="2075180" cy="1383665"/>
          </a:xfrm>
          <a:prstGeom prst="rect">
            <a:avLst/>
          </a:prstGeom>
          <a:noFill/>
        </p:spPr>
        <p:txBody>
          <a:bodyPr wrap="square" rtlCol="0">
            <a:spAutoFit/>
          </a:bodyPr>
          <a:lstStyle/>
          <a:p>
            <a:pPr marL="11430" algn="l" defTabSz="1218565">
              <a:lnSpc>
                <a:spcPct val="150000"/>
              </a:lnSpc>
              <a:spcBef>
                <a:spcPts val="800"/>
              </a:spcBef>
            </a:pPr>
            <a:r>
              <a:rPr lang="en-US" sz="1400" dirty="0">
                <a:solidFill>
                  <a:srgbClr val="3B3838"/>
                </a:solidFill>
                <a:latin typeface="Arial" panose="020B0604020202020204" pitchFamily="34" charset="0"/>
                <a:ea typeface="Arial" panose="020B0604020202020204" pitchFamily="34" charset="0"/>
              </a:rPr>
              <a:t>The entire system can handle more requests at the same time than before.</a:t>
            </a:r>
          </a:p>
        </p:txBody>
      </p:sp>
      <p:grpSp>
        <p:nvGrpSpPr>
          <p:cNvPr id="138" name="组合 137"/>
          <p:cNvGrpSpPr/>
          <p:nvPr/>
        </p:nvGrpSpPr>
        <p:grpSpPr>
          <a:xfrm>
            <a:off x="5216170" y="1644555"/>
            <a:ext cx="1727967" cy="1727967"/>
            <a:chOff x="3708329" y="1249480"/>
            <a:chExt cx="1728192" cy="1728192"/>
          </a:xfrm>
          <a:solidFill>
            <a:schemeClr val="bg1"/>
          </a:solidFill>
        </p:grpSpPr>
        <p:sp>
          <p:nvSpPr>
            <p:cNvPr id="139" name="椭圆 138"/>
            <p:cNvSpPr/>
            <p:nvPr/>
          </p:nvSpPr>
          <p:spPr>
            <a:xfrm>
              <a:off x="3708329" y="1249480"/>
              <a:ext cx="1728192" cy="1728192"/>
            </a:xfrm>
            <a:prstGeom prst="ellipse">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grpSp>
          <p:nvGrpSpPr>
            <p:cNvPr id="140" name="组合 139"/>
            <p:cNvGrpSpPr/>
            <p:nvPr/>
          </p:nvGrpSpPr>
          <p:grpSpPr>
            <a:xfrm>
              <a:off x="4068500" y="1739607"/>
              <a:ext cx="987768" cy="751876"/>
              <a:chOff x="5326683" y="1663294"/>
              <a:chExt cx="713544" cy="543140"/>
            </a:xfrm>
            <a:grpFill/>
          </p:grpSpPr>
          <p:sp>
            <p:nvSpPr>
              <p:cNvPr id="141" name="Freeform 16"/>
              <p:cNvSpPr>
                <a:spLocks noEditPoints="1"/>
              </p:cNvSpPr>
              <p:nvPr/>
            </p:nvSpPr>
            <p:spPr bwMode="black">
              <a:xfrm>
                <a:off x="5326683" y="1663294"/>
                <a:ext cx="485405" cy="48796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sp>
            <p:nvSpPr>
              <p:cNvPr id="142" name="Freeform 18"/>
              <p:cNvSpPr>
                <a:spLocks noEditPoints="1"/>
              </p:cNvSpPr>
              <p:nvPr/>
            </p:nvSpPr>
            <p:spPr bwMode="black">
              <a:xfrm>
                <a:off x="5794006" y="1941357"/>
                <a:ext cx="246221" cy="26507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800">
                  <a:solidFill>
                    <a:srgbClr val="FFFFFF"/>
                  </a:solidFill>
                </a:endParaRPr>
              </a:p>
            </p:txBody>
          </p:sp>
        </p:grpSp>
      </p:grpSp>
      <p:grpSp>
        <p:nvGrpSpPr>
          <p:cNvPr id="143" name="组合 142"/>
          <p:cNvGrpSpPr/>
          <p:nvPr/>
        </p:nvGrpSpPr>
        <p:grpSpPr>
          <a:xfrm>
            <a:off x="8836986" y="1644555"/>
            <a:ext cx="1727967" cy="1727967"/>
            <a:chOff x="6228184" y="1249480"/>
            <a:chExt cx="1728192" cy="1728192"/>
          </a:xfrm>
          <a:solidFill>
            <a:schemeClr val="bg1"/>
          </a:solidFill>
        </p:grpSpPr>
        <p:sp>
          <p:nvSpPr>
            <p:cNvPr id="144" name="椭圆 143"/>
            <p:cNvSpPr/>
            <p:nvPr/>
          </p:nvSpPr>
          <p:spPr>
            <a:xfrm>
              <a:off x="6228184" y="1249480"/>
              <a:ext cx="1728192" cy="1728192"/>
            </a:xfrm>
            <a:prstGeom prst="ellipse">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965"/>
              <a:endParaRPr lang="zh-CN" altLang="en-US" sz="2400">
                <a:solidFill>
                  <a:srgbClr val="FFFFFF"/>
                </a:solidFill>
              </a:endParaRPr>
            </a:p>
          </p:txBody>
        </p:sp>
        <p:sp>
          <p:nvSpPr>
            <p:cNvPr id="145" name="Freeform 217"/>
            <p:cNvSpPr>
              <a:spLocks noChangeAspect="1" noEditPoints="1"/>
            </p:cNvSpPr>
            <p:nvPr/>
          </p:nvSpPr>
          <p:spPr bwMode="auto">
            <a:xfrm>
              <a:off x="6690886" y="1714233"/>
              <a:ext cx="802787" cy="798685"/>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chemeClr val="bg1"/>
            </a:solidFill>
            <a:ln>
              <a:noFill/>
            </a:ln>
          </p:spPr>
          <p:txBody>
            <a:bodyPr vert="horz" wrap="square" lIns="91428" tIns="45714" rIns="91428" bIns="45714" numCol="1" anchor="t" anchorCtr="0" compatLnSpc="1"/>
            <a:lstStyle/>
            <a:p>
              <a:pPr defTabSz="608965"/>
              <a:endParaRPr lang="en-US" sz="2400">
                <a:solidFill>
                  <a:srgbClr val="103154"/>
                </a:solidFill>
              </a:endParaRPr>
            </a:p>
          </p:txBody>
        </p:sp>
      </p:grpSp>
      <p:sp>
        <p:nvSpPr>
          <p:cNvPr id="2" name="Text Box 1"/>
          <p:cNvSpPr txBox="1"/>
          <p:nvPr/>
        </p:nvSpPr>
        <p:spPr>
          <a:xfrm>
            <a:off x="825500" y="466090"/>
            <a:ext cx="8283575" cy="460375"/>
          </a:xfrm>
          <a:prstGeom prst="rect">
            <a:avLst/>
          </a:prstGeom>
          <a:noFill/>
        </p:spPr>
        <p:txBody>
          <a:bodyPr wrap="square" rtlCol="0">
            <a:spAutoFit/>
            <a:scene3d>
              <a:camera prst="orthographicFront"/>
              <a:lightRig rig="threePt" dir="t"/>
            </a:scene3d>
          </a:bodyPr>
          <a:lstStyle/>
          <a:p>
            <a:r>
              <a:rPr lang="en-US" sz="2400" b="1" u="sng">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Intangible Benefits</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5751143" y="3121387"/>
            <a:ext cx="2232248"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Analysis</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-Context Diagram</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-Diagram 0 DFD</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-Diagram 1 DFD</a:t>
            </a:r>
          </a:p>
        </p:txBody>
      </p:sp>
      <p:sp>
        <p:nvSpPr>
          <p:cNvPr id="21" name="TextBox 9"/>
          <p:cNvSpPr txBox="1"/>
          <p:nvPr/>
        </p:nvSpPr>
        <p:spPr>
          <a:xfrm>
            <a:off x="4608683" y="3059832"/>
            <a:ext cx="769763"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04</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5486361" y="3203752"/>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Context Diagram</a:t>
            </a:r>
          </a:p>
        </p:txBody>
      </p:sp>
      <p:pic>
        <p:nvPicPr>
          <p:cNvPr id="5" name="Picture 4"/>
          <p:cNvPicPr>
            <a:picLocks noChangeAspect="1"/>
          </p:cNvPicPr>
          <p:nvPr/>
        </p:nvPicPr>
        <p:blipFill>
          <a:blip r:embed="rId2"/>
          <a:stretch>
            <a:fillRect/>
          </a:stretch>
        </p:blipFill>
        <p:spPr>
          <a:xfrm>
            <a:off x="2595245" y="1209040"/>
            <a:ext cx="6893560" cy="4371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矩形 47"/>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Rectangle 32"/>
          <p:cNvSpPr>
            <a:spLocks noChangeArrowheads="1"/>
          </p:cNvSpPr>
          <p:nvPr/>
        </p:nvSpPr>
        <p:spPr bwMode="auto">
          <a:xfrm>
            <a:off x="2885367" y="3689505"/>
            <a:ext cx="159767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lumMod val="65000"/>
                    <a:lumOff val="35000"/>
                  </a:schemeClr>
                </a:solidFill>
                <a:effectLst/>
                <a:ea typeface="Arial" panose="020B0604020202020204" pitchFamily="34" charset="0"/>
              </a:rPr>
              <a:t>CONTENTS</a:t>
            </a:r>
          </a:p>
        </p:txBody>
      </p:sp>
      <p:sp>
        <p:nvSpPr>
          <p:cNvPr id="19" name="Line 36"/>
          <p:cNvSpPr>
            <a:spLocks noChangeShapeType="1"/>
          </p:cNvSpPr>
          <p:nvPr/>
        </p:nvSpPr>
        <p:spPr bwMode="auto">
          <a:xfrm>
            <a:off x="2885367" y="3617497"/>
            <a:ext cx="1602441" cy="0"/>
          </a:xfrm>
          <a:prstGeom prst="line">
            <a:avLst/>
          </a:prstGeom>
          <a:noFill/>
          <a:ln w="12700" cap="flat">
            <a:solidFill>
              <a:schemeClr val="tx1">
                <a:lumMod val="65000"/>
                <a:lumOff val="3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000">
              <a:solidFill>
                <a:schemeClr val="tx1">
                  <a:lumMod val="65000"/>
                  <a:lumOff val="35000"/>
                </a:schemeClr>
              </a:solidFill>
            </a:endParaRPr>
          </a:p>
        </p:txBody>
      </p:sp>
      <p:sp>
        <p:nvSpPr>
          <p:cNvPr id="20" name="Rectangle 39"/>
          <p:cNvSpPr>
            <a:spLocks noChangeArrowheads="1"/>
          </p:cNvSpPr>
          <p:nvPr/>
        </p:nvSpPr>
        <p:spPr bwMode="auto">
          <a:xfrm>
            <a:off x="6722745" y="1649095"/>
            <a:ext cx="2759710" cy="4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Case Study Organisation</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Organisation Background</a:t>
            </a:r>
          </a:p>
        </p:txBody>
      </p:sp>
      <p:sp>
        <p:nvSpPr>
          <p:cNvPr id="21" name="TextBox 9"/>
          <p:cNvSpPr txBox="1"/>
          <p:nvPr/>
        </p:nvSpPr>
        <p:spPr>
          <a:xfrm>
            <a:off x="5613897" y="1587267"/>
            <a:ext cx="702436"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01</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6457911" y="173118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Rectangle 39"/>
          <p:cNvSpPr>
            <a:spLocks noChangeArrowheads="1"/>
          </p:cNvSpPr>
          <p:nvPr/>
        </p:nvSpPr>
        <p:spPr bwMode="auto">
          <a:xfrm>
            <a:off x="6722693" y="2708002"/>
            <a:ext cx="2232248"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Planning</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System Request</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Feasibility Study</a:t>
            </a:r>
          </a:p>
        </p:txBody>
      </p:sp>
      <p:sp>
        <p:nvSpPr>
          <p:cNvPr id="24" name="TextBox 12"/>
          <p:cNvSpPr txBox="1"/>
          <p:nvPr/>
        </p:nvSpPr>
        <p:spPr>
          <a:xfrm>
            <a:off x="5579433" y="2646447"/>
            <a:ext cx="771365"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02</a:t>
            </a:r>
            <a:endParaRPr lang="zh-CN" altLang="en-US" sz="4400" dirty="0">
              <a:solidFill>
                <a:schemeClr val="tx1">
                  <a:lumMod val="65000"/>
                  <a:lumOff val="35000"/>
                </a:schemeClr>
              </a:solidFill>
              <a:latin typeface="Arial" panose="020B0604020202020204" pitchFamily="34" charset="0"/>
            </a:endParaRPr>
          </a:p>
        </p:txBody>
      </p:sp>
      <p:cxnSp>
        <p:nvCxnSpPr>
          <p:cNvPr id="25" name="直接连接符 24"/>
          <p:cNvCxnSpPr/>
          <p:nvPr/>
        </p:nvCxnSpPr>
        <p:spPr>
          <a:xfrm>
            <a:off x="6457911" y="279036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Rectangle 39"/>
          <p:cNvSpPr>
            <a:spLocks noChangeArrowheads="1"/>
          </p:cNvSpPr>
          <p:nvPr/>
        </p:nvSpPr>
        <p:spPr bwMode="auto">
          <a:xfrm>
            <a:off x="6722693" y="3805282"/>
            <a:ext cx="2232248" cy="95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Analysis</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Context Diagram</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Diagram 0 DFD</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Diagram 1 DFD</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ERD Diagram</a:t>
            </a:r>
          </a:p>
        </p:txBody>
      </p:sp>
      <p:sp>
        <p:nvSpPr>
          <p:cNvPr id="27" name="TextBox 18"/>
          <p:cNvSpPr txBox="1"/>
          <p:nvPr/>
        </p:nvSpPr>
        <p:spPr>
          <a:xfrm>
            <a:off x="5571417" y="3743727"/>
            <a:ext cx="787396"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03</a:t>
            </a:r>
            <a:endParaRPr lang="zh-CN" altLang="en-US" sz="4400" dirty="0">
              <a:solidFill>
                <a:schemeClr val="tx1">
                  <a:lumMod val="65000"/>
                  <a:lumOff val="35000"/>
                </a:schemeClr>
              </a:solidFill>
              <a:latin typeface="Arial" panose="020B0604020202020204" pitchFamily="34" charset="0"/>
            </a:endParaRPr>
          </a:p>
        </p:txBody>
      </p:sp>
      <p:cxnSp>
        <p:nvCxnSpPr>
          <p:cNvPr id="28" name="直接连接符 27"/>
          <p:cNvCxnSpPr/>
          <p:nvPr/>
        </p:nvCxnSpPr>
        <p:spPr>
          <a:xfrm>
            <a:off x="6457911" y="388764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Rectangle 39"/>
          <p:cNvSpPr>
            <a:spLocks noChangeArrowheads="1"/>
          </p:cNvSpPr>
          <p:nvPr/>
        </p:nvSpPr>
        <p:spPr bwMode="auto">
          <a:xfrm>
            <a:off x="6722745" y="4864735"/>
            <a:ext cx="2490470" cy="95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Design</a:t>
            </a:r>
            <a:endParaRPr lang="zh-CN" altLang="en-US" b="1" dirty="0">
              <a:solidFill>
                <a:schemeClr val="tx1">
                  <a:lumMod val="65000"/>
                  <a:lumOff val="35000"/>
                </a:schemeClr>
              </a:solidFill>
              <a:latin typeface="Arial" panose="020B0604020202020204" pitchFamily="34" charset="0"/>
              <a:ea typeface="Arial" panose="020B0604020202020204" pitchFamily="34" charset="0"/>
            </a:endParaRP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Data Input Screen</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Complete ERD with Attributes and keys</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Code design</a:t>
            </a:r>
          </a:p>
          <a:p>
            <a:pPr>
              <a:buFont typeface="Arial" panose="020B0604020202020204" pitchFamily="34" charset="0"/>
              <a:buNone/>
            </a:pPr>
            <a:r>
              <a:rPr lang="en-US" altLang="zh-CN" sz="1100" dirty="0">
                <a:solidFill>
                  <a:schemeClr val="tx1">
                    <a:lumMod val="65000"/>
                    <a:lumOff val="35000"/>
                  </a:schemeClr>
                </a:solidFill>
                <a:latin typeface="Arial" panose="020B0604020202020204" pitchFamily="34" charset="0"/>
                <a:cs typeface="Arial" panose="020B0604020202020204" pitchFamily="34" charset="0"/>
              </a:rPr>
              <a:t>Reports</a:t>
            </a:r>
          </a:p>
        </p:txBody>
      </p:sp>
      <p:sp>
        <p:nvSpPr>
          <p:cNvPr id="30" name="TextBox 21"/>
          <p:cNvSpPr txBox="1"/>
          <p:nvPr/>
        </p:nvSpPr>
        <p:spPr>
          <a:xfrm>
            <a:off x="5580234" y="4802907"/>
            <a:ext cx="769763"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04</a:t>
            </a:r>
            <a:endParaRPr lang="zh-CN" altLang="en-US" sz="4400" dirty="0">
              <a:solidFill>
                <a:schemeClr val="tx1">
                  <a:lumMod val="65000"/>
                  <a:lumOff val="35000"/>
                </a:schemeClr>
              </a:solidFill>
              <a:latin typeface="Arial" panose="020B0604020202020204" pitchFamily="34" charset="0"/>
            </a:endParaRPr>
          </a:p>
        </p:txBody>
      </p:sp>
      <p:cxnSp>
        <p:nvCxnSpPr>
          <p:cNvPr id="31" name="直接连接符 30"/>
          <p:cNvCxnSpPr/>
          <p:nvPr/>
        </p:nvCxnSpPr>
        <p:spPr>
          <a:xfrm>
            <a:off x="6457911" y="494682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Diagram 0 DFD</a:t>
            </a:r>
          </a:p>
        </p:txBody>
      </p:sp>
      <p:pic>
        <p:nvPicPr>
          <p:cNvPr id="6" name="Picture 5"/>
          <p:cNvPicPr>
            <a:picLocks noChangeAspect="1"/>
          </p:cNvPicPr>
          <p:nvPr/>
        </p:nvPicPr>
        <p:blipFill>
          <a:blip r:embed="rId2"/>
          <a:stretch>
            <a:fillRect/>
          </a:stretch>
        </p:blipFill>
        <p:spPr>
          <a:xfrm>
            <a:off x="3100070" y="1022985"/>
            <a:ext cx="6080760" cy="48837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Diagram 1 DFD</a:t>
            </a:r>
          </a:p>
        </p:txBody>
      </p:sp>
      <p:pic>
        <p:nvPicPr>
          <p:cNvPr id="5" name="Picture 4"/>
          <p:cNvPicPr>
            <a:picLocks noChangeAspect="1"/>
          </p:cNvPicPr>
          <p:nvPr/>
        </p:nvPicPr>
        <p:blipFill>
          <a:blip r:embed="rId2"/>
          <a:stretch>
            <a:fillRect/>
          </a:stretch>
        </p:blipFill>
        <p:spPr>
          <a:xfrm>
            <a:off x="2809875" y="1017905"/>
            <a:ext cx="6566535" cy="4818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ERD Diagram</a:t>
            </a:r>
          </a:p>
        </p:txBody>
      </p:sp>
      <p:pic>
        <p:nvPicPr>
          <p:cNvPr id="7" name="Picture 6"/>
          <p:cNvPicPr>
            <a:picLocks noChangeAspect="1"/>
          </p:cNvPicPr>
          <p:nvPr/>
        </p:nvPicPr>
        <p:blipFill>
          <a:blip r:embed="rId2"/>
          <a:stretch>
            <a:fillRect/>
          </a:stretch>
        </p:blipFill>
        <p:spPr>
          <a:xfrm>
            <a:off x="1386205" y="1673860"/>
            <a:ext cx="8461375" cy="26866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5751143" y="3121387"/>
            <a:ext cx="2232248"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Design</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-Data Input Screen</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-Complete ERD diagram                               with attributes and keys</a:t>
            </a:r>
          </a:p>
        </p:txBody>
      </p:sp>
      <p:sp>
        <p:nvSpPr>
          <p:cNvPr id="21" name="TextBox 9"/>
          <p:cNvSpPr txBox="1"/>
          <p:nvPr/>
        </p:nvSpPr>
        <p:spPr>
          <a:xfrm>
            <a:off x="4591610" y="3059832"/>
            <a:ext cx="803910" cy="768350"/>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05</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5486361" y="3203752"/>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Data Input Screen</a:t>
            </a:r>
          </a:p>
        </p:txBody>
      </p:sp>
      <p:pic>
        <p:nvPicPr>
          <p:cNvPr id="3" name="Picture 2"/>
          <p:cNvPicPr>
            <a:picLocks noChangeAspect="1"/>
          </p:cNvPicPr>
          <p:nvPr/>
        </p:nvPicPr>
        <p:blipFill>
          <a:blip r:embed="rId2"/>
          <a:stretch>
            <a:fillRect/>
          </a:stretch>
        </p:blipFill>
        <p:spPr>
          <a:xfrm>
            <a:off x="2308225" y="1282700"/>
            <a:ext cx="6585585" cy="2682240"/>
          </a:xfrm>
          <a:prstGeom prst="rect">
            <a:avLst/>
          </a:prstGeom>
        </p:spPr>
      </p:pic>
      <p:pic>
        <p:nvPicPr>
          <p:cNvPr id="6" name="Picture 5"/>
          <p:cNvPicPr>
            <a:picLocks noChangeAspect="1"/>
          </p:cNvPicPr>
          <p:nvPr/>
        </p:nvPicPr>
        <p:blipFill>
          <a:blip r:embed="rId3"/>
          <a:stretch>
            <a:fillRect/>
          </a:stretch>
        </p:blipFill>
        <p:spPr>
          <a:xfrm>
            <a:off x="2308225" y="3829050"/>
            <a:ext cx="6585585" cy="2282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145" y="336550"/>
            <a:ext cx="6450330" cy="368300"/>
          </a:xfrm>
          <a:prstGeom prst="rect">
            <a:avLst/>
          </a:prstGeom>
          <a:noFill/>
        </p:spPr>
        <p:txBody>
          <a:bodyPr wrap="square" rtlCol="0">
            <a:spAutoFit/>
          </a:bodyPr>
          <a:lstStyle/>
          <a:p>
            <a:endParaRPr lang="en-US"/>
          </a:p>
        </p:txBody>
      </p:sp>
      <p:sp>
        <p:nvSpPr>
          <p:cNvPr id="4" name="Text Box 3"/>
          <p:cNvSpPr txBox="1"/>
          <p:nvPr/>
        </p:nvSpPr>
        <p:spPr>
          <a:xfrm>
            <a:off x="732790" y="206375"/>
            <a:ext cx="6672580" cy="706755"/>
          </a:xfrm>
          <a:prstGeom prst="rect">
            <a:avLst/>
          </a:prstGeom>
          <a:noFill/>
        </p:spPr>
        <p:txBody>
          <a:bodyPr wrap="square" rtlCol="0">
            <a:spAutoFit/>
          </a:bodyPr>
          <a:lstStyle/>
          <a:p>
            <a:r>
              <a:rPr lang="en-US" sz="4000" b="1" u="sng">
                <a:solidFill>
                  <a:schemeClr val="accent1"/>
                </a:solidFill>
                <a:effectLst>
                  <a:outerShdw blurRad="38100" dist="25400" dir="5400000" algn="ctr" rotWithShape="0">
                    <a:srgbClr val="6E747A">
                      <a:alpha val="43000"/>
                    </a:srgbClr>
                  </a:outerShdw>
                </a:effectLst>
              </a:rPr>
              <a:t>Complete ERD Diagram</a:t>
            </a:r>
          </a:p>
        </p:txBody>
      </p:sp>
      <p:pic>
        <p:nvPicPr>
          <p:cNvPr id="3" name="Picture 2"/>
          <p:cNvPicPr>
            <a:picLocks noChangeAspect="1"/>
          </p:cNvPicPr>
          <p:nvPr/>
        </p:nvPicPr>
        <p:blipFill>
          <a:blip r:embed="rId2"/>
          <a:stretch>
            <a:fillRect/>
          </a:stretch>
        </p:blipFill>
        <p:spPr>
          <a:xfrm>
            <a:off x="1640205" y="1149350"/>
            <a:ext cx="8766810" cy="4485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5751143" y="3121387"/>
            <a:ext cx="2232248"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Arial" panose="020B0604020202020204" pitchFamily="34" charset="0"/>
                <a:ea typeface="Arial" panose="020B0604020202020204" pitchFamily="34" charset="0"/>
              </a:rPr>
              <a:t>System Design</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-Code Design </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-Reports</a:t>
            </a:r>
          </a:p>
        </p:txBody>
      </p:sp>
      <p:sp>
        <p:nvSpPr>
          <p:cNvPr id="21" name="TextBox 9"/>
          <p:cNvSpPr txBox="1"/>
          <p:nvPr/>
        </p:nvSpPr>
        <p:spPr>
          <a:xfrm>
            <a:off x="4591610" y="3059832"/>
            <a:ext cx="803910" cy="768350"/>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06</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5486361" y="3203752"/>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(Book_loan_ID) in Book loan entity.</a:t>
            </a:r>
          </a:p>
        </p:txBody>
      </p:sp>
      <p:grpSp>
        <p:nvGrpSpPr>
          <p:cNvPr id="39" name="组合 56"/>
          <p:cNvGrpSpPr/>
          <p:nvPr/>
        </p:nvGrpSpPr>
        <p:grpSpPr bwMode="auto">
          <a:xfrm>
            <a:off x="7006743" y="1660799"/>
            <a:ext cx="493119" cy="493118"/>
            <a:chOff x="0" y="0"/>
            <a:chExt cx="370671" cy="370671"/>
          </a:xfrm>
        </p:grpSpPr>
        <p:sp>
          <p:nvSpPr>
            <p:cNvPr id="40"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41"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42" name="组合 57"/>
          <p:cNvGrpSpPr/>
          <p:nvPr/>
        </p:nvGrpSpPr>
        <p:grpSpPr bwMode="auto">
          <a:xfrm>
            <a:off x="7019441" y="2699947"/>
            <a:ext cx="493119" cy="493120"/>
            <a:chOff x="0" y="0"/>
            <a:chExt cx="370671" cy="370671"/>
          </a:xfrm>
        </p:grpSpPr>
        <p:sp>
          <p:nvSpPr>
            <p:cNvPr id="43"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44"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45" name="TextBox 46"/>
          <p:cNvSpPr txBox="1">
            <a:spLocks noChangeArrowheads="1"/>
          </p:cNvSpPr>
          <p:nvPr/>
        </p:nvSpPr>
        <p:spPr bwMode="auto">
          <a:xfrm>
            <a:off x="7599045" y="2623820"/>
            <a:ext cx="297624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alphabetic code (LOID) means loan id</a:t>
            </a:r>
            <a:r>
              <a:rPr lang="en-US" sz="1400" dirty="0">
                <a:solidFill>
                  <a:srgbClr val="3B3838"/>
                </a:solidFill>
                <a:latin typeface="Arial" panose="020B0604020202020204" pitchFamily="34" charset="0"/>
                <a:ea typeface="Arial" panose="020B0604020202020204" pitchFamily="34" charset="0"/>
              </a:rPr>
              <a:t>.</a:t>
            </a:r>
          </a:p>
        </p:txBody>
      </p:sp>
      <p:grpSp>
        <p:nvGrpSpPr>
          <p:cNvPr id="46" name="组合 61"/>
          <p:cNvGrpSpPr/>
          <p:nvPr/>
        </p:nvGrpSpPr>
        <p:grpSpPr bwMode="auto">
          <a:xfrm>
            <a:off x="7006743" y="3827984"/>
            <a:ext cx="493119" cy="495236"/>
            <a:chOff x="0" y="0"/>
            <a:chExt cx="370671" cy="370671"/>
          </a:xfrm>
        </p:grpSpPr>
        <p:sp>
          <p:nvSpPr>
            <p:cNvPr id="47"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48"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49" name="TextBox 46"/>
          <p:cNvSpPr txBox="1">
            <a:spLocks noChangeArrowheads="1"/>
          </p:cNvSpPr>
          <p:nvPr/>
        </p:nvSpPr>
        <p:spPr bwMode="auto">
          <a:xfrm>
            <a:off x="7625080" y="3724275"/>
            <a:ext cx="29502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equence code (00001) means the serial No. of loan.</a:t>
            </a:r>
          </a:p>
        </p:txBody>
      </p:sp>
      <p:sp>
        <p:nvSpPr>
          <p:cNvPr id="65"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Book_Loan_ID</a:t>
            </a:r>
          </a:p>
        </p:txBody>
      </p:sp>
      <p:pic>
        <p:nvPicPr>
          <p:cNvPr id="2" name="Picture 1"/>
          <p:cNvPicPr>
            <a:picLocks noChangeAspect="1"/>
          </p:cNvPicPr>
          <p:nvPr/>
        </p:nvPicPr>
        <p:blipFill>
          <a:blip r:embed="rId2"/>
          <a:stretch>
            <a:fillRect/>
          </a:stretch>
        </p:blipFill>
        <p:spPr>
          <a:xfrm>
            <a:off x="1425575" y="1552575"/>
            <a:ext cx="4713605" cy="2797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a:t>
            </a:r>
            <a:r>
              <a:rPr sz="1300" dirty="0">
                <a:solidFill>
                  <a:srgbClr val="3B3838"/>
                </a:solidFill>
                <a:latin typeface="Arial" panose="020B0604020202020204" pitchFamily="34" charset="0"/>
                <a:ea typeface="Arial" panose="020B0604020202020204" pitchFamily="34" charset="0"/>
              </a:rPr>
              <a:t>(Book_loan_item_ID)</a:t>
            </a:r>
            <a:r>
              <a:rPr sz="1400" dirty="0">
                <a:solidFill>
                  <a:srgbClr val="3B3838"/>
                </a:solidFill>
                <a:latin typeface="Arial" panose="020B0604020202020204" pitchFamily="34" charset="0"/>
                <a:ea typeface="Arial" panose="020B0604020202020204" pitchFamily="34" charset="0"/>
              </a:rPr>
              <a:t> in Book loan item entity.</a:t>
            </a:r>
          </a:p>
        </p:txBody>
      </p:sp>
      <p:grpSp>
        <p:nvGrpSpPr>
          <p:cNvPr id="17" name="组合 56"/>
          <p:cNvGrpSpPr/>
          <p:nvPr/>
        </p:nvGrpSpPr>
        <p:grpSpPr bwMode="auto">
          <a:xfrm>
            <a:off x="7006743" y="1660799"/>
            <a:ext cx="493119" cy="493118"/>
            <a:chOff x="0" y="0"/>
            <a:chExt cx="370671" cy="370671"/>
          </a:xfrm>
        </p:grpSpPr>
        <p:sp>
          <p:nvSpPr>
            <p:cNvPr id="18"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19"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20" name="组合 57"/>
          <p:cNvGrpSpPr/>
          <p:nvPr/>
        </p:nvGrpSpPr>
        <p:grpSpPr bwMode="auto">
          <a:xfrm>
            <a:off x="7019441" y="2699947"/>
            <a:ext cx="493119" cy="493120"/>
            <a:chOff x="0" y="0"/>
            <a:chExt cx="370671" cy="370671"/>
          </a:xfrm>
        </p:grpSpPr>
        <p:sp>
          <p:nvSpPr>
            <p:cNvPr id="21"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2"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23" name="TextBox 46"/>
          <p:cNvSpPr txBox="1">
            <a:spLocks noChangeArrowheads="1"/>
          </p:cNvSpPr>
          <p:nvPr/>
        </p:nvSpPr>
        <p:spPr bwMode="auto">
          <a:xfrm>
            <a:off x="7599045" y="2623820"/>
            <a:ext cx="297624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alphabetic code (LOIT) means loan item</a:t>
            </a:r>
            <a:r>
              <a:rPr lang="en-US" sz="1400" dirty="0">
                <a:solidFill>
                  <a:srgbClr val="3B3838"/>
                </a:solidFill>
                <a:latin typeface="Arial" panose="020B0604020202020204" pitchFamily="34" charset="0"/>
                <a:ea typeface="Arial" panose="020B0604020202020204" pitchFamily="34" charset="0"/>
              </a:rPr>
              <a:t>.</a:t>
            </a:r>
          </a:p>
        </p:txBody>
      </p:sp>
      <p:grpSp>
        <p:nvGrpSpPr>
          <p:cNvPr id="24" name="组合 61"/>
          <p:cNvGrpSpPr/>
          <p:nvPr/>
        </p:nvGrpSpPr>
        <p:grpSpPr bwMode="auto">
          <a:xfrm>
            <a:off x="7006743" y="3827984"/>
            <a:ext cx="493119" cy="495236"/>
            <a:chOff x="0" y="0"/>
            <a:chExt cx="370671" cy="370671"/>
          </a:xfrm>
        </p:grpSpPr>
        <p:sp>
          <p:nvSpPr>
            <p:cNvPr id="25"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6"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27" name="TextBox 46"/>
          <p:cNvSpPr txBox="1">
            <a:spLocks noChangeArrowheads="1"/>
          </p:cNvSpPr>
          <p:nvPr/>
        </p:nvSpPr>
        <p:spPr bwMode="auto">
          <a:xfrm>
            <a:off x="7625080" y="3724275"/>
            <a:ext cx="29502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equence code (00002) means the serial No. of loan item.</a:t>
            </a:r>
          </a:p>
        </p:txBody>
      </p:sp>
      <p:sp>
        <p:nvSpPr>
          <p:cNvPr id="28" name="Rectangle 39"/>
          <p:cNvSpPr>
            <a:spLocks noChangeArrowheads="1"/>
          </p:cNvSpPr>
          <p:nvPr/>
        </p:nvSpPr>
        <p:spPr bwMode="auto">
          <a:xfrm>
            <a:off x="1425575" y="386715"/>
            <a:ext cx="4086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Book_Loan_Item_ID</a:t>
            </a:r>
          </a:p>
        </p:txBody>
      </p:sp>
      <p:pic>
        <p:nvPicPr>
          <p:cNvPr id="30" name="Picture 29"/>
          <p:cNvPicPr>
            <a:picLocks noChangeAspect="1"/>
          </p:cNvPicPr>
          <p:nvPr/>
        </p:nvPicPr>
        <p:blipFill>
          <a:blip r:embed="rId2"/>
          <a:stretch>
            <a:fillRect/>
          </a:stretch>
        </p:blipFill>
        <p:spPr>
          <a:xfrm>
            <a:off x="1425575" y="1552575"/>
            <a:ext cx="4533265" cy="2950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(Book_ID) in book entity.</a:t>
            </a:r>
          </a:p>
        </p:txBody>
      </p:sp>
      <p:grpSp>
        <p:nvGrpSpPr>
          <p:cNvPr id="3" name="组合 56"/>
          <p:cNvGrpSpPr/>
          <p:nvPr/>
        </p:nvGrpSpPr>
        <p:grpSpPr bwMode="auto">
          <a:xfrm>
            <a:off x="7006743" y="1660799"/>
            <a:ext cx="493119" cy="493118"/>
            <a:chOff x="0" y="0"/>
            <a:chExt cx="370671" cy="370671"/>
          </a:xfrm>
        </p:grpSpPr>
        <p:sp>
          <p:nvSpPr>
            <p:cNvPr id="4"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5"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6" name="组合 57"/>
          <p:cNvGrpSpPr/>
          <p:nvPr/>
        </p:nvGrpSpPr>
        <p:grpSpPr bwMode="auto">
          <a:xfrm>
            <a:off x="7019441" y="2699947"/>
            <a:ext cx="493119" cy="493120"/>
            <a:chOff x="0" y="0"/>
            <a:chExt cx="370671" cy="370671"/>
          </a:xfrm>
        </p:grpSpPr>
        <p:sp>
          <p:nvSpPr>
            <p:cNvPr id="7"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8"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9" name="TextBox 46"/>
          <p:cNvSpPr txBox="1">
            <a:spLocks noChangeArrowheads="1"/>
          </p:cNvSpPr>
          <p:nvPr/>
        </p:nvSpPr>
        <p:spPr bwMode="auto">
          <a:xfrm>
            <a:off x="7599045" y="2623820"/>
            <a:ext cx="297624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alphabetic code (BO) means book</a:t>
            </a:r>
            <a:r>
              <a:rPr lang="en-US" sz="1400" dirty="0">
                <a:solidFill>
                  <a:srgbClr val="3B3838"/>
                </a:solidFill>
                <a:latin typeface="Arial" panose="020B0604020202020204" pitchFamily="34" charset="0"/>
                <a:ea typeface="Arial" panose="020B0604020202020204" pitchFamily="34" charset="0"/>
              </a:rPr>
              <a:t>.</a:t>
            </a:r>
          </a:p>
        </p:txBody>
      </p:sp>
      <p:grpSp>
        <p:nvGrpSpPr>
          <p:cNvPr id="10" name="组合 61"/>
          <p:cNvGrpSpPr/>
          <p:nvPr/>
        </p:nvGrpSpPr>
        <p:grpSpPr bwMode="auto">
          <a:xfrm>
            <a:off x="7006743" y="3827984"/>
            <a:ext cx="493119" cy="495236"/>
            <a:chOff x="0" y="0"/>
            <a:chExt cx="370671" cy="370671"/>
          </a:xfrm>
        </p:grpSpPr>
        <p:sp>
          <p:nvSpPr>
            <p:cNvPr id="11"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12"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13" name="TextBox 46"/>
          <p:cNvSpPr txBox="1">
            <a:spLocks noChangeArrowheads="1"/>
          </p:cNvSpPr>
          <p:nvPr/>
        </p:nvSpPr>
        <p:spPr bwMode="auto">
          <a:xfrm>
            <a:off x="7625080" y="3724275"/>
            <a:ext cx="29502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Se</a:t>
            </a:r>
            <a:r>
              <a:rPr sz="1400" dirty="0">
                <a:solidFill>
                  <a:srgbClr val="3B3838"/>
                </a:solidFill>
                <a:latin typeface="Arial" panose="020B0604020202020204" pitchFamily="34" charset="0"/>
                <a:ea typeface="Arial" panose="020B0604020202020204" pitchFamily="34" charset="0"/>
              </a:rPr>
              <a:t>quence code (00003) means the serial No. of book.</a:t>
            </a:r>
          </a:p>
        </p:txBody>
      </p:sp>
      <p:sp>
        <p:nvSpPr>
          <p:cNvPr id="14"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Book_ID</a:t>
            </a:r>
          </a:p>
        </p:txBody>
      </p:sp>
      <p:pic>
        <p:nvPicPr>
          <p:cNvPr id="17" name="Picture 16"/>
          <p:cNvPicPr>
            <a:picLocks noChangeAspect="1"/>
          </p:cNvPicPr>
          <p:nvPr/>
        </p:nvPicPr>
        <p:blipFill>
          <a:blip r:embed="rId2"/>
          <a:stretch>
            <a:fillRect/>
          </a:stretch>
        </p:blipFill>
        <p:spPr>
          <a:xfrm>
            <a:off x="1425575" y="1707515"/>
            <a:ext cx="4765675" cy="27597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4862195" y="2812415"/>
            <a:ext cx="365633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2400" b="1" dirty="0">
                <a:solidFill>
                  <a:schemeClr val="tx1">
                    <a:lumMod val="65000"/>
                    <a:lumOff val="35000"/>
                  </a:schemeClr>
                </a:solidFill>
                <a:latin typeface="Arial" panose="020B0604020202020204" pitchFamily="34" charset="0"/>
                <a:ea typeface="Arial" panose="020B0604020202020204" pitchFamily="34" charset="0"/>
              </a:rPr>
              <a:t>Case Study Organisation</a:t>
            </a:r>
          </a:p>
          <a:p>
            <a:pPr>
              <a:buFont typeface="Arial" panose="020B0604020202020204" pitchFamily="34" charset="0"/>
              <a:buNone/>
            </a:pPr>
            <a:r>
              <a:rPr lang="en-US" sz="1400" dirty="0">
                <a:solidFill>
                  <a:schemeClr val="tx1">
                    <a:lumMod val="65000"/>
                    <a:lumOff val="35000"/>
                  </a:schemeClr>
                </a:solidFill>
                <a:latin typeface="Arial" panose="020B0604020202020204" pitchFamily="34" charset="0"/>
                <a:cs typeface="Arial" panose="020B0604020202020204" pitchFamily="34" charset="0"/>
              </a:rPr>
              <a:t>-Organisation Background</a:t>
            </a:r>
          </a:p>
        </p:txBody>
      </p:sp>
      <p:sp>
        <p:nvSpPr>
          <p:cNvPr id="21" name="TextBox 9"/>
          <p:cNvSpPr txBox="1"/>
          <p:nvPr/>
        </p:nvSpPr>
        <p:spPr>
          <a:xfrm>
            <a:off x="3753347" y="2750587"/>
            <a:ext cx="702436"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01</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4597361" y="289450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(Student_ID) in student entity.</a:t>
            </a:r>
          </a:p>
        </p:txBody>
      </p:sp>
      <p:grpSp>
        <p:nvGrpSpPr>
          <p:cNvPr id="3" name="组合 56"/>
          <p:cNvGrpSpPr/>
          <p:nvPr/>
        </p:nvGrpSpPr>
        <p:grpSpPr bwMode="auto">
          <a:xfrm>
            <a:off x="7006743" y="1660799"/>
            <a:ext cx="493119" cy="493118"/>
            <a:chOff x="0" y="0"/>
            <a:chExt cx="370671" cy="370671"/>
          </a:xfrm>
        </p:grpSpPr>
        <p:sp>
          <p:nvSpPr>
            <p:cNvPr id="4"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5"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6" name="组合 57"/>
          <p:cNvGrpSpPr/>
          <p:nvPr/>
        </p:nvGrpSpPr>
        <p:grpSpPr bwMode="auto">
          <a:xfrm>
            <a:off x="7019441" y="2699947"/>
            <a:ext cx="493119" cy="493120"/>
            <a:chOff x="0" y="0"/>
            <a:chExt cx="370671" cy="370671"/>
          </a:xfrm>
        </p:grpSpPr>
        <p:sp>
          <p:nvSpPr>
            <p:cNvPr id="7"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8"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9" name="TextBox 46"/>
          <p:cNvSpPr txBox="1">
            <a:spLocks noChangeArrowheads="1"/>
          </p:cNvSpPr>
          <p:nvPr/>
        </p:nvSpPr>
        <p:spPr bwMode="auto">
          <a:xfrm>
            <a:off x="7599045" y="2623820"/>
            <a:ext cx="297624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D</a:t>
            </a:r>
            <a:r>
              <a:rPr sz="1400" dirty="0">
                <a:solidFill>
                  <a:srgbClr val="3B3838"/>
                </a:solidFill>
                <a:latin typeface="Arial" panose="020B0604020202020204" pitchFamily="34" charset="0"/>
                <a:ea typeface="Arial" panose="020B0604020202020204" pitchFamily="34" charset="0"/>
              </a:rPr>
              <a:t>erivation code (20) means year 2020 of the student intake, (21) means year 2021.</a:t>
            </a:r>
          </a:p>
        </p:txBody>
      </p:sp>
      <p:grpSp>
        <p:nvGrpSpPr>
          <p:cNvPr id="10" name="组合 61"/>
          <p:cNvGrpSpPr/>
          <p:nvPr/>
        </p:nvGrpSpPr>
        <p:grpSpPr bwMode="auto">
          <a:xfrm>
            <a:off x="7006743" y="3827984"/>
            <a:ext cx="493119" cy="495236"/>
            <a:chOff x="0" y="0"/>
            <a:chExt cx="370671" cy="370671"/>
          </a:xfrm>
        </p:grpSpPr>
        <p:sp>
          <p:nvSpPr>
            <p:cNvPr id="11"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12"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13" name="TextBox 46"/>
          <p:cNvSpPr txBox="1">
            <a:spLocks noChangeArrowheads="1"/>
          </p:cNvSpPr>
          <p:nvPr/>
        </p:nvSpPr>
        <p:spPr bwMode="auto">
          <a:xfrm>
            <a:off x="7625080" y="3724275"/>
            <a:ext cx="2950210"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For code (DPM) means diploma course is took by the student, it can also change as (DG) for degree or (MT) for master course.</a:t>
            </a:r>
          </a:p>
        </p:txBody>
      </p:sp>
      <p:sp>
        <p:nvSpPr>
          <p:cNvPr id="14"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Student_ID</a:t>
            </a:r>
          </a:p>
        </p:txBody>
      </p:sp>
      <p:pic>
        <p:nvPicPr>
          <p:cNvPr id="15" name="Picture 14"/>
          <p:cNvPicPr>
            <a:picLocks noChangeAspect="1"/>
          </p:cNvPicPr>
          <p:nvPr/>
        </p:nvPicPr>
        <p:blipFill>
          <a:blip r:embed="rId2"/>
          <a:stretch>
            <a:fillRect/>
          </a:stretch>
        </p:blipFill>
        <p:spPr>
          <a:xfrm>
            <a:off x="1425575" y="1552575"/>
            <a:ext cx="4802505" cy="2917825"/>
          </a:xfrm>
          <a:prstGeom prst="rect">
            <a:avLst/>
          </a:prstGeom>
        </p:spPr>
      </p:pic>
      <p:sp>
        <p:nvSpPr>
          <p:cNvPr id="16" name="TextBox 46"/>
          <p:cNvSpPr txBox="1">
            <a:spLocks noChangeArrowheads="1"/>
          </p:cNvSpPr>
          <p:nvPr/>
        </p:nvSpPr>
        <p:spPr bwMode="auto">
          <a:xfrm>
            <a:off x="7599045" y="5363210"/>
            <a:ext cx="297561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For code (256) means number 256th students in this course.</a:t>
            </a:r>
          </a:p>
        </p:txBody>
      </p:sp>
      <p:grpSp>
        <p:nvGrpSpPr>
          <p:cNvPr id="18" name="组合 56"/>
          <p:cNvGrpSpPr/>
          <p:nvPr/>
        </p:nvGrpSpPr>
        <p:grpSpPr bwMode="auto">
          <a:xfrm>
            <a:off x="7006743" y="5471434"/>
            <a:ext cx="493119" cy="493118"/>
            <a:chOff x="0" y="0"/>
            <a:chExt cx="370671" cy="370671"/>
          </a:xfrm>
        </p:grpSpPr>
        <p:sp>
          <p:nvSpPr>
            <p:cNvPr id="19"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0"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04</a:t>
              </a:r>
            </a:p>
          </p:txBody>
        </p:sp>
      </p:gr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(Fine_ID) in fine entity.</a:t>
            </a:r>
          </a:p>
        </p:txBody>
      </p:sp>
      <p:grpSp>
        <p:nvGrpSpPr>
          <p:cNvPr id="17" name="组合 56"/>
          <p:cNvGrpSpPr/>
          <p:nvPr/>
        </p:nvGrpSpPr>
        <p:grpSpPr bwMode="auto">
          <a:xfrm>
            <a:off x="7006743" y="1660799"/>
            <a:ext cx="493119" cy="493118"/>
            <a:chOff x="0" y="0"/>
            <a:chExt cx="370671" cy="370671"/>
          </a:xfrm>
        </p:grpSpPr>
        <p:sp>
          <p:nvSpPr>
            <p:cNvPr id="18"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19"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20" name="组合 57"/>
          <p:cNvGrpSpPr/>
          <p:nvPr/>
        </p:nvGrpSpPr>
        <p:grpSpPr bwMode="auto">
          <a:xfrm>
            <a:off x="7019441" y="2699947"/>
            <a:ext cx="493119" cy="493120"/>
            <a:chOff x="0" y="0"/>
            <a:chExt cx="370671" cy="370671"/>
          </a:xfrm>
        </p:grpSpPr>
        <p:sp>
          <p:nvSpPr>
            <p:cNvPr id="21"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2"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23" name="TextBox 46"/>
          <p:cNvSpPr txBox="1">
            <a:spLocks noChangeArrowheads="1"/>
          </p:cNvSpPr>
          <p:nvPr/>
        </p:nvSpPr>
        <p:spPr bwMode="auto">
          <a:xfrm>
            <a:off x="7599045" y="2623820"/>
            <a:ext cx="297624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alphabetic code (FN) means fine</a:t>
            </a:r>
            <a:r>
              <a:rPr lang="en-US" sz="1400" dirty="0">
                <a:solidFill>
                  <a:srgbClr val="3B3838"/>
                </a:solidFill>
                <a:latin typeface="Arial" panose="020B0604020202020204" pitchFamily="34" charset="0"/>
                <a:ea typeface="Arial" panose="020B0604020202020204" pitchFamily="34" charset="0"/>
              </a:rPr>
              <a:t>.</a:t>
            </a:r>
          </a:p>
        </p:txBody>
      </p:sp>
      <p:grpSp>
        <p:nvGrpSpPr>
          <p:cNvPr id="24" name="组合 61"/>
          <p:cNvGrpSpPr/>
          <p:nvPr/>
        </p:nvGrpSpPr>
        <p:grpSpPr bwMode="auto">
          <a:xfrm>
            <a:off x="7006743" y="3827984"/>
            <a:ext cx="493119" cy="495236"/>
            <a:chOff x="0" y="0"/>
            <a:chExt cx="370671" cy="370671"/>
          </a:xfrm>
        </p:grpSpPr>
        <p:sp>
          <p:nvSpPr>
            <p:cNvPr id="25"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6"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27" name="TextBox 46"/>
          <p:cNvSpPr txBox="1">
            <a:spLocks noChangeArrowheads="1"/>
          </p:cNvSpPr>
          <p:nvPr/>
        </p:nvSpPr>
        <p:spPr bwMode="auto">
          <a:xfrm>
            <a:off x="7625080" y="3724275"/>
            <a:ext cx="295021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digit code (05777) 05 means the month of getting fine and 777 means 777th student. </a:t>
            </a:r>
          </a:p>
        </p:txBody>
      </p:sp>
      <p:sp>
        <p:nvSpPr>
          <p:cNvPr id="28" name="Rectangle 39"/>
          <p:cNvSpPr>
            <a:spLocks noChangeArrowheads="1"/>
          </p:cNvSpPr>
          <p:nvPr/>
        </p:nvSpPr>
        <p:spPr bwMode="auto">
          <a:xfrm>
            <a:off x="1425575" y="386715"/>
            <a:ext cx="4086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Fine_ID</a:t>
            </a:r>
          </a:p>
        </p:txBody>
      </p:sp>
      <p:pic>
        <p:nvPicPr>
          <p:cNvPr id="2" name="Picture 1"/>
          <p:cNvPicPr>
            <a:picLocks noChangeAspect="1"/>
          </p:cNvPicPr>
          <p:nvPr/>
        </p:nvPicPr>
        <p:blipFill>
          <a:blip r:embed="rId2"/>
          <a:stretch>
            <a:fillRect/>
          </a:stretch>
        </p:blipFill>
        <p:spPr>
          <a:xfrm>
            <a:off x="1425575" y="1552575"/>
            <a:ext cx="4537075" cy="2769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6"/>
          <p:cNvSpPr txBox="1">
            <a:spLocks noChangeArrowheads="1"/>
          </p:cNvSpPr>
          <p:nvPr/>
        </p:nvSpPr>
        <p:spPr bwMode="auto">
          <a:xfrm>
            <a:off x="7599045" y="1552575"/>
            <a:ext cx="29756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This is the code design for the primary key (Categories_ ID) in categories entity.</a:t>
            </a:r>
          </a:p>
        </p:txBody>
      </p:sp>
      <p:grpSp>
        <p:nvGrpSpPr>
          <p:cNvPr id="17" name="组合 56"/>
          <p:cNvGrpSpPr/>
          <p:nvPr/>
        </p:nvGrpSpPr>
        <p:grpSpPr bwMode="auto">
          <a:xfrm>
            <a:off x="7006743" y="1660799"/>
            <a:ext cx="493119" cy="493118"/>
            <a:chOff x="0" y="0"/>
            <a:chExt cx="370671" cy="370671"/>
          </a:xfrm>
        </p:grpSpPr>
        <p:sp>
          <p:nvSpPr>
            <p:cNvPr id="18"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19" name="文本框 55"/>
            <p:cNvSpPr txBox="1">
              <a:spLocks noChangeArrowheads="1"/>
            </p:cNvSpPr>
            <p:nvPr/>
          </p:nvSpPr>
          <p:spPr bwMode="auto">
            <a:xfrm>
              <a:off x="6673" y="34999"/>
              <a:ext cx="349399" cy="2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01</a:t>
              </a:r>
            </a:p>
          </p:txBody>
        </p:sp>
      </p:grpSp>
      <p:grpSp>
        <p:nvGrpSpPr>
          <p:cNvPr id="20" name="组合 57"/>
          <p:cNvGrpSpPr/>
          <p:nvPr/>
        </p:nvGrpSpPr>
        <p:grpSpPr bwMode="auto">
          <a:xfrm>
            <a:off x="7019441" y="2699947"/>
            <a:ext cx="493119" cy="493120"/>
            <a:chOff x="0" y="0"/>
            <a:chExt cx="370671" cy="370671"/>
          </a:xfrm>
        </p:grpSpPr>
        <p:sp>
          <p:nvSpPr>
            <p:cNvPr id="21"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2" name="文本框 59"/>
            <p:cNvSpPr txBox="1">
              <a:spLocks noChangeArrowheads="1"/>
            </p:cNvSpPr>
            <p:nvPr/>
          </p:nvSpPr>
          <p:spPr bwMode="auto">
            <a:xfrm>
              <a:off x="9545" y="34999"/>
              <a:ext cx="349399" cy="29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02</a:t>
              </a:r>
            </a:p>
          </p:txBody>
        </p:sp>
      </p:grpSp>
      <p:sp>
        <p:nvSpPr>
          <p:cNvPr id="23" name="TextBox 46"/>
          <p:cNvSpPr txBox="1">
            <a:spLocks noChangeArrowheads="1"/>
          </p:cNvSpPr>
          <p:nvPr/>
        </p:nvSpPr>
        <p:spPr bwMode="auto">
          <a:xfrm>
            <a:off x="7599045" y="2623820"/>
            <a:ext cx="2976245"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lang="en-US" sz="1400" dirty="0">
                <a:solidFill>
                  <a:srgbClr val="3B3838"/>
                </a:solidFill>
                <a:latin typeface="Arial" panose="020B0604020202020204" pitchFamily="34" charset="0"/>
                <a:ea typeface="Arial" panose="020B0604020202020204" pitchFamily="34" charset="0"/>
              </a:rPr>
              <a:t>S</a:t>
            </a:r>
            <a:r>
              <a:rPr sz="1400" dirty="0">
                <a:solidFill>
                  <a:srgbClr val="3B3838"/>
                </a:solidFill>
                <a:latin typeface="Arial" panose="020B0604020202020204" pitchFamily="34" charset="0"/>
                <a:ea typeface="Arial" panose="020B0604020202020204" pitchFamily="34" charset="0"/>
              </a:rPr>
              <a:t>ignificant alphabetic code (C) can be replaced by other alphabet. For example, (H) is Horror, (F) is Fantasy, (A) is Adventure and etc.</a:t>
            </a:r>
          </a:p>
        </p:txBody>
      </p:sp>
      <p:grpSp>
        <p:nvGrpSpPr>
          <p:cNvPr id="24" name="组合 61"/>
          <p:cNvGrpSpPr/>
          <p:nvPr/>
        </p:nvGrpSpPr>
        <p:grpSpPr bwMode="auto">
          <a:xfrm>
            <a:off x="7006743" y="4434409"/>
            <a:ext cx="493119" cy="495236"/>
            <a:chOff x="0" y="0"/>
            <a:chExt cx="370671" cy="370671"/>
          </a:xfrm>
        </p:grpSpPr>
        <p:sp>
          <p:nvSpPr>
            <p:cNvPr id="25" name="椭圆 7"/>
            <p:cNvSpPr>
              <a:spLocks noChangeArrowheads="1"/>
            </p:cNvSpPr>
            <p:nvPr/>
          </p:nvSpPr>
          <p:spPr bwMode="auto">
            <a:xfrm>
              <a:off x="0" y="0"/>
              <a:ext cx="370671" cy="370671"/>
            </a:xfrm>
            <a:prstGeom prst="ellipse">
              <a:avLst/>
            </a:prstGeom>
            <a:solidFill>
              <a:srgbClr val="155D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charset="0"/>
                  <a:ea typeface="SimSun" panose="02010600030101010101" pitchFamily="2" charset="-122"/>
                </a:defRPr>
              </a:lvl1pPr>
              <a:lvl2pPr marL="742950" indent="-285750">
                <a:defRPr sz="1300">
                  <a:solidFill>
                    <a:schemeClr val="tx1"/>
                  </a:solidFill>
                  <a:latin typeface="Calibri" panose="020F0502020204030204" charset="0"/>
                  <a:ea typeface="SimSun" panose="02010600030101010101" pitchFamily="2" charset="-122"/>
                </a:defRPr>
              </a:lvl2pPr>
              <a:lvl3pPr marL="1143000" indent="-228600">
                <a:defRPr sz="1300">
                  <a:solidFill>
                    <a:schemeClr val="tx1"/>
                  </a:solidFill>
                  <a:latin typeface="Calibri" panose="020F0502020204030204" charset="0"/>
                  <a:ea typeface="SimSun" panose="02010600030101010101" pitchFamily="2" charset="-122"/>
                </a:defRPr>
              </a:lvl3pPr>
              <a:lvl4pPr marL="1600200" indent="-228600">
                <a:defRPr sz="1300">
                  <a:solidFill>
                    <a:schemeClr val="tx1"/>
                  </a:solidFill>
                  <a:latin typeface="Calibri" panose="020F0502020204030204" charset="0"/>
                  <a:ea typeface="SimSun" panose="02010600030101010101" pitchFamily="2" charset="-122"/>
                </a:defRPr>
              </a:lvl4pPr>
              <a:lvl5pPr marL="2057400" indent="-228600">
                <a:defRPr sz="1300">
                  <a:solidFill>
                    <a:schemeClr val="tx1"/>
                  </a:solidFill>
                  <a:latin typeface="Calibri" panose="020F0502020204030204" charset="0"/>
                  <a:ea typeface="SimSun"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SimSun" panose="02010600030101010101" pitchFamily="2" charset="-122"/>
                </a:defRPr>
              </a:lvl9pPr>
            </a:lstStyle>
            <a:p>
              <a:pPr algn="ctr" defTabSz="913765" fontAlgn="base">
                <a:spcBef>
                  <a:spcPct val="0"/>
                </a:spcBef>
                <a:spcAft>
                  <a:spcPct val="0"/>
                </a:spcAft>
              </a:pPr>
              <a:endParaRPr lang="zh-CN" altLang="en-US" sz="2000" i="1">
                <a:solidFill>
                  <a:srgbClr val="3B3838"/>
                </a:solidFill>
                <a:latin typeface="Arial" panose="020B0604020202020204" pitchFamily="34" charset="0"/>
                <a:ea typeface="Arial" panose="020B0604020202020204" pitchFamily="34" charset="0"/>
              </a:endParaRPr>
            </a:p>
          </p:txBody>
        </p:sp>
        <p:sp>
          <p:nvSpPr>
            <p:cNvPr id="26" name="文本框 63"/>
            <p:cNvSpPr txBox="1">
              <a:spLocks noChangeArrowheads="1"/>
            </p:cNvSpPr>
            <p:nvPr/>
          </p:nvSpPr>
          <p:spPr bwMode="auto">
            <a:xfrm>
              <a:off x="9545" y="34849"/>
              <a:ext cx="349399" cy="2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2000" dirty="0">
                  <a:solidFill>
                    <a:schemeClr val="bg1"/>
                  </a:solidFill>
                  <a:latin typeface="Arial" panose="020B0604020202020204" pitchFamily="34" charset="0"/>
                  <a:ea typeface="Arial" panose="020B0604020202020204" pitchFamily="34" charset="0"/>
                </a:rPr>
                <a:t>03</a:t>
              </a:r>
            </a:p>
          </p:txBody>
        </p:sp>
      </p:grpSp>
      <p:sp>
        <p:nvSpPr>
          <p:cNvPr id="27" name="TextBox 46"/>
          <p:cNvSpPr txBox="1">
            <a:spLocks noChangeArrowheads="1"/>
          </p:cNvSpPr>
          <p:nvPr/>
        </p:nvSpPr>
        <p:spPr bwMode="auto">
          <a:xfrm>
            <a:off x="7625080" y="4330700"/>
            <a:ext cx="295021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lnSpc>
                <a:spcPct val="90000"/>
              </a:lnSpc>
              <a:spcBef>
                <a:spcPts val="750"/>
              </a:spcBef>
              <a:buChar char="•"/>
              <a:defRPr sz="2100">
                <a:solidFill>
                  <a:schemeClr val="tx1"/>
                </a:solidFill>
                <a:latin typeface="Calibri" panose="020F0502020204030204" charset="0"/>
                <a:ea typeface="SimSun" panose="02010600030101010101" pitchFamily="2" charset="-122"/>
              </a:defRPr>
            </a:lvl1pPr>
            <a:lvl2pPr marL="742950" indent="-285750" defTabSz="521970">
              <a:lnSpc>
                <a:spcPct val="90000"/>
              </a:lnSpc>
              <a:spcBef>
                <a:spcPts val="375"/>
              </a:spcBef>
              <a:buChar char="•"/>
              <a:defRPr>
                <a:solidFill>
                  <a:schemeClr val="tx1"/>
                </a:solidFill>
                <a:latin typeface="Calibri" panose="020F0502020204030204" charset="0"/>
                <a:ea typeface="SimSun" panose="02010600030101010101" pitchFamily="2" charset="-122"/>
              </a:defRPr>
            </a:lvl2pPr>
            <a:lvl3pPr marL="1143000" indent="-228600" defTabSz="521970">
              <a:lnSpc>
                <a:spcPct val="90000"/>
              </a:lnSpc>
              <a:spcBef>
                <a:spcPts val="375"/>
              </a:spcBef>
              <a:buChar char="•"/>
              <a:defRPr sz="1500">
                <a:solidFill>
                  <a:schemeClr val="tx1"/>
                </a:solidFill>
                <a:latin typeface="Calibri" panose="020F0502020204030204" charset="0"/>
                <a:ea typeface="SimSun" panose="02010600030101010101" pitchFamily="2" charset="-122"/>
              </a:defRPr>
            </a:lvl3pPr>
            <a:lvl4pPr marL="16002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4pPr>
            <a:lvl5pPr marL="2057400" indent="-228600" defTabSz="521970">
              <a:lnSpc>
                <a:spcPct val="90000"/>
              </a:lnSpc>
              <a:spcBef>
                <a:spcPts val="375"/>
              </a:spcBef>
              <a:buChar char="•"/>
              <a:defRPr sz="1300">
                <a:solidFill>
                  <a:schemeClr val="tx1"/>
                </a:solidFill>
                <a:latin typeface="Calibri" panose="020F0502020204030204" charset="0"/>
                <a:ea typeface="SimSun" panose="02010600030101010101" pitchFamily="2" charset="-122"/>
              </a:defRPr>
            </a:lvl5pPr>
            <a:lvl6pPr marL="25146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6pPr>
            <a:lvl7pPr marL="29718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7pPr>
            <a:lvl8pPr marL="34290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8pPr>
            <a:lvl9pPr marL="3886200" indent="-228600" defTabSz="52197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SimSun" panose="02010600030101010101" pitchFamily="2" charset="-122"/>
              </a:defRPr>
            </a:lvl9pPr>
          </a:lstStyle>
          <a:p>
            <a:pPr marL="240030" indent="-228600" algn="l" defTabSz="1218565">
              <a:lnSpc>
                <a:spcPct val="150000"/>
              </a:lnSpc>
              <a:spcBef>
                <a:spcPts val="800"/>
              </a:spcBef>
              <a:buFont typeface="Arial" panose="020B0604020202020204" pitchFamily="34" charset="0"/>
              <a:buChar char="•"/>
            </a:pPr>
            <a:r>
              <a:rPr sz="1400" dirty="0">
                <a:solidFill>
                  <a:srgbClr val="3B3838"/>
                </a:solidFill>
                <a:latin typeface="Arial" panose="020B0604020202020204" pitchFamily="34" charset="0"/>
                <a:ea typeface="Arial" panose="020B0604020202020204" pitchFamily="34" charset="0"/>
              </a:rPr>
              <a:t>For sequence code (110) means the sequence of categories.</a:t>
            </a:r>
          </a:p>
        </p:txBody>
      </p:sp>
      <p:sp>
        <p:nvSpPr>
          <p:cNvPr id="28" name="Rectangle 39"/>
          <p:cNvSpPr>
            <a:spLocks noChangeArrowheads="1"/>
          </p:cNvSpPr>
          <p:nvPr/>
        </p:nvSpPr>
        <p:spPr bwMode="auto">
          <a:xfrm>
            <a:off x="1425575" y="386715"/>
            <a:ext cx="4086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Categories_ID</a:t>
            </a:r>
          </a:p>
        </p:txBody>
      </p:sp>
      <p:pic>
        <p:nvPicPr>
          <p:cNvPr id="3" name="Picture 2"/>
          <p:cNvPicPr>
            <a:picLocks noChangeAspect="1"/>
          </p:cNvPicPr>
          <p:nvPr/>
        </p:nvPicPr>
        <p:blipFill>
          <a:blip r:embed="rId2"/>
          <a:stretch>
            <a:fillRect/>
          </a:stretch>
        </p:blipFill>
        <p:spPr>
          <a:xfrm>
            <a:off x="1425575" y="1660525"/>
            <a:ext cx="4370070" cy="307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9"/>
          <p:cNvSpPr>
            <a:spLocks noChangeArrowheads="1"/>
          </p:cNvSpPr>
          <p:nvPr/>
        </p:nvSpPr>
        <p:spPr bwMode="auto">
          <a:xfrm>
            <a:off x="1407160" y="386715"/>
            <a:ext cx="3651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Table of Reports</a:t>
            </a:r>
          </a:p>
        </p:txBody>
      </p:sp>
      <p:sp>
        <p:nvSpPr>
          <p:cNvPr id="13" name="矩形 12"/>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Picture 1"/>
          <p:cNvPicPr>
            <a:picLocks noChangeAspect="1"/>
          </p:cNvPicPr>
          <p:nvPr/>
        </p:nvPicPr>
        <p:blipFill>
          <a:blip r:embed="rId3"/>
          <a:stretch>
            <a:fillRect/>
          </a:stretch>
        </p:blipFill>
        <p:spPr>
          <a:xfrm>
            <a:off x="2917190" y="1078865"/>
            <a:ext cx="6080760" cy="50520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Detail Report</a:t>
            </a:r>
          </a:p>
        </p:txBody>
      </p:sp>
      <p:sp>
        <p:nvSpPr>
          <p:cNvPr id="20" name="矩形 19"/>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2"/>
          <p:cNvPicPr>
            <a:picLocks noChangeAspect="1"/>
          </p:cNvPicPr>
          <p:nvPr/>
        </p:nvPicPr>
        <p:blipFill>
          <a:blip r:embed="rId3"/>
          <a:stretch>
            <a:fillRect/>
          </a:stretch>
        </p:blipFill>
        <p:spPr>
          <a:xfrm>
            <a:off x="3335020" y="1083310"/>
            <a:ext cx="5599430" cy="5181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Exception Report</a:t>
            </a:r>
          </a:p>
        </p:txBody>
      </p:sp>
      <p:sp>
        <p:nvSpPr>
          <p:cNvPr id="40" name="矩形 39"/>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矩形 40"/>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矩形 41"/>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Picture 1"/>
          <p:cNvPicPr>
            <a:picLocks noChangeAspect="1"/>
          </p:cNvPicPr>
          <p:nvPr/>
        </p:nvPicPr>
        <p:blipFill>
          <a:blip r:embed="rId3"/>
          <a:stretch>
            <a:fillRect/>
          </a:stretch>
        </p:blipFill>
        <p:spPr>
          <a:xfrm>
            <a:off x="3209925" y="977265"/>
            <a:ext cx="5817235" cy="5501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Summary Report</a:t>
            </a:r>
          </a:p>
        </p:txBody>
      </p:sp>
      <p:sp>
        <p:nvSpPr>
          <p:cNvPr id="10" name="矩形 9"/>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Picture 1"/>
          <p:cNvPicPr>
            <a:picLocks noChangeAspect="1"/>
          </p:cNvPicPr>
          <p:nvPr/>
        </p:nvPicPr>
        <p:blipFill>
          <a:blip r:embed="rId3"/>
          <a:stretch>
            <a:fillRect/>
          </a:stretch>
        </p:blipFill>
        <p:spPr>
          <a:xfrm>
            <a:off x="3107055" y="1062990"/>
            <a:ext cx="5785485" cy="5101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内容占位符 2"/>
          <p:cNvSpPr txBox="1"/>
          <p:nvPr/>
        </p:nvSpPr>
        <p:spPr>
          <a:xfrm>
            <a:off x="991235" y="1772285"/>
            <a:ext cx="2707640" cy="1743710"/>
          </a:xfrm>
          <a:prstGeom prst="rect">
            <a:avLst/>
          </a:prstGeom>
        </p:spPr>
        <p:txBody>
          <a:bodyPr vert="horz" lIns="121904" tIns="60952" rIns="121904" bIns="60952"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zh-CN" altLang="en-US" sz="1400" b="1" dirty="0">
                <a:solidFill>
                  <a:srgbClr val="3B3838"/>
                </a:solidFill>
                <a:latin typeface="Arial" panose="020B0604020202020204" pitchFamily="34" charset="0"/>
                <a:ea typeface="Arial" panose="020B0604020202020204" pitchFamily="34" charset="0"/>
              </a:rPr>
              <a:t>Useful Content of the Report</a:t>
            </a:r>
            <a:endParaRPr lang="zh-CN" altLang="en-US" sz="1500" dirty="0">
              <a:solidFill>
                <a:srgbClr val="3B3838"/>
              </a:solidFill>
              <a:latin typeface="Arial" panose="020B0604020202020204" pitchFamily="34" charset="0"/>
              <a:ea typeface="Arial" panose="020B0604020202020204" pitchFamily="34" charset="0"/>
            </a:endParaRPr>
          </a:p>
          <a:p>
            <a:pPr marL="0" indent="0" algn="l">
              <a:lnSpc>
                <a:spcPct val="130000"/>
              </a:lnSpc>
              <a:spcBef>
                <a:spcPts val="0"/>
              </a:spcBef>
              <a:spcAft>
                <a:spcPts val="800"/>
              </a:spcAft>
              <a:buNone/>
            </a:pPr>
            <a:r>
              <a:rPr lang="zh-CN" altLang="en-US" sz="1400" dirty="0">
                <a:solidFill>
                  <a:srgbClr val="3B3838"/>
                </a:solidFill>
                <a:latin typeface="Arial" panose="020B0604020202020204" pitchFamily="34" charset="0"/>
                <a:ea typeface="Arial" panose="020B0604020202020204" pitchFamily="34" charset="0"/>
              </a:rPr>
              <a:t>This making the readers easy to understand when viewing the report.</a:t>
            </a:r>
          </a:p>
        </p:txBody>
      </p:sp>
      <p:sp>
        <p:nvSpPr>
          <p:cNvPr id="94" name="内容占位符 2"/>
          <p:cNvSpPr txBox="1"/>
          <p:nvPr/>
        </p:nvSpPr>
        <p:spPr>
          <a:xfrm>
            <a:off x="991235" y="3759835"/>
            <a:ext cx="2707640" cy="1904365"/>
          </a:xfrm>
          <a:prstGeom prst="rect">
            <a:avLst/>
          </a:prstGeom>
        </p:spPr>
        <p:txBody>
          <a:bodyPr vert="horz" lIns="121904" tIns="60952" rIns="121904" bIns="60952" rtlCol="0" anchor="t">
            <a:normAutofit fontScale="90000" lnSpcReduction="10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zh-CN" altLang="en-US" sz="1600" b="1" dirty="0">
                <a:solidFill>
                  <a:srgbClr val="3B3838"/>
                </a:solidFill>
                <a:latin typeface="Arial" panose="020B0604020202020204" pitchFamily="34" charset="0"/>
                <a:ea typeface="Arial" panose="020B0604020202020204" pitchFamily="34" charset="0"/>
              </a:rPr>
              <a:t>Meaningful report titles</a:t>
            </a:r>
            <a:endParaRPr lang="zh-CN" altLang="en-US" sz="1335" dirty="0">
              <a:solidFill>
                <a:srgbClr val="3B3838"/>
              </a:solidFill>
              <a:latin typeface="Arial" panose="020B0604020202020204" pitchFamily="34" charset="0"/>
              <a:ea typeface="Arial" panose="020B0604020202020204" pitchFamily="34" charset="0"/>
            </a:endParaRPr>
          </a:p>
          <a:p>
            <a:pPr marL="0" indent="0" algn="l">
              <a:lnSpc>
                <a:spcPct val="130000"/>
              </a:lnSpc>
              <a:spcBef>
                <a:spcPts val="0"/>
              </a:spcBef>
              <a:spcAft>
                <a:spcPts val="800"/>
              </a:spcAft>
              <a:buNone/>
            </a:pPr>
            <a:r>
              <a:rPr lang="zh-CN" altLang="en-US" sz="1400" dirty="0">
                <a:solidFill>
                  <a:srgbClr val="3B3838"/>
                </a:solidFill>
                <a:latin typeface="Arial" panose="020B0604020202020204" pitchFamily="34" charset="0"/>
                <a:ea typeface="Arial" panose="020B0604020202020204" pitchFamily="34" charset="0"/>
              </a:rPr>
              <a:t>To further make the report better and clearer, the report title is specially considered that the report title will not be too long for the readers to focus on what the report shown.</a:t>
            </a:r>
          </a:p>
        </p:txBody>
      </p:sp>
      <p:grpSp>
        <p:nvGrpSpPr>
          <p:cNvPr id="95" name="组合 94"/>
          <p:cNvGrpSpPr/>
          <p:nvPr/>
        </p:nvGrpSpPr>
        <p:grpSpPr>
          <a:xfrm>
            <a:off x="3663375" y="1854808"/>
            <a:ext cx="624471" cy="624471"/>
            <a:chOff x="1527900" y="2402186"/>
            <a:chExt cx="441056" cy="441056"/>
          </a:xfrm>
          <a:solidFill>
            <a:srgbClr val="3B3838"/>
          </a:solidFill>
        </p:grpSpPr>
        <p:sp>
          <p:nvSpPr>
            <p:cNvPr id="96" name="椭圆 95"/>
            <p:cNvSpPr/>
            <p:nvPr/>
          </p:nvSpPr>
          <p:spPr>
            <a:xfrm>
              <a:off x="1527900" y="2402186"/>
              <a:ext cx="441056" cy="441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srgbClr val="3B3838"/>
                </a:solidFill>
              </a:endParaRPr>
            </a:p>
          </p:txBody>
        </p:sp>
        <p:grpSp>
          <p:nvGrpSpPr>
            <p:cNvPr id="97" name="组合 96"/>
            <p:cNvGrpSpPr/>
            <p:nvPr/>
          </p:nvGrpSpPr>
          <p:grpSpPr>
            <a:xfrm>
              <a:off x="1661315" y="2535602"/>
              <a:ext cx="174229" cy="174229"/>
              <a:chOff x="152400" y="414338"/>
              <a:chExt cx="1698625" cy="1698625"/>
            </a:xfrm>
            <a:grpFill/>
          </p:grpSpPr>
          <p:sp>
            <p:nvSpPr>
              <p:cNvPr id="98"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99"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100" name="组合 99"/>
          <p:cNvGrpSpPr/>
          <p:nvPr/>
        </p:nvGrpSpPr>
        <p:grpSpPr>
          <a:xfrm>
            <a:off x="3663375" y="3857497"/>
            <a:ext cx="624471" cy="624471"/>
            <a:chOff x="5292665" y="2402186"/>
            <a:chExt cx="441056" cy="441056"/>
          </a:xfrm>
          <a:solidFill>
            <a:srgbClr val="3B3838"/>
          </a:solidFill>
        </p:grpSpPr>
        <p:sp>
          <p:nvSpPr>
            <p:cNvPr id="101" name="椭圆 100"/>
            <p:cNvSpPr/>
            <p:nvPr/>
          </p:nvSpPr>
          <p:spPr>
            <a:xfrm>
              <a:off x="5292665" y="2402186"/>
              <a:ext cx="441056" cy="441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srgbClr val="3B3838"/>
                </a:solidFill>
              </a:endParaRPr>
            </a:p>
          </p:txBody>
        </p:sp>
        <p:grpSp>
          <p:nvGrpSpPr>
            <p:cNvPr id="102" name="组合 101"/>
            <p:cNvGrpSpPr/>
            <p:nvPr/>
          </p:nvGrpSpPr>
          <p:grpSpPr>
            <a:xfrm>
              <a:off x="5424616" y="2535602"/>
              <a:ext cx="177160" cy="174229"/>
              <a:chOff x="5032375" y="3027363"/>
              <a:chExt cx="1727200" cy="1698625"/>
            </a:xfrm>
            <a:grpFill/>
          </p:grpSpPr>
          <p:sp>
            <p:nvSpPr>
              <p:cNvPr id="103"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4"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5" name="Line 30"/>
              <p:cNvSpPr>
                <a:spLocks noChangeShapeType="1"/>
              </p:cNvSpPr>
              <p:nvPr/>
            </p:nvSpPr>
            <p:spPr bwMode="auto">
              <a:xfrm>
                <a:off x="5435600" y="3027363"/>
                <a:ext cx="923925" cy="0"/>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6" name="Line 31"/>
              <p:cNvSpPr>
                <a:spLocks noChangeShapeType="1"/>
              </p:cNvSpPr>
              <p:nvPr/>
            </p:nvSpPr>
            <p:spPr bwMode="auto">
              <a:xfrm>
                <a:off x="5895975" y="4240213"/>
                <a:ext cx="0" cy="184150"/>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7"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sp>
        <p:nvSpPr>
          <p:cNvPr id="108" name="内容占位符 2"/>
          <p:cNvSpPr txBox="1"/>
          <p:nvPr/>
        </p:nvSpPr>
        <p:spPr>
          <a:xfrm>
            <a:off x="8531358" y="1772008"/>
            <a:ext cx="2707447" cy="1173308"/>
          </a:xfrm>
          <a:prstGeom prst="rect">
            <a:avLst/>
          </a:prstGeom>
        </p:spPr>
        <p:txBody>
          <a:bodyPr vert="horz" lIns="121904" tIns="60952" rIns="121904" bIns="60952" rtlCol="0" anchor="t">
            <a:normAutofit fontScale="90000" lnSpcReduction="20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zh-CN" altLang="en-US" sz="1780" b="1" dirty="0">
                <a:solidFill>
                  <a:srgbClr val="3B3838"/>
                </a:solidFill>
                <a:latin typeface="Arial" panose="020B0604020202020204" pitchFamily="34" charset="0"/>
                <a:ea typeface="Arial" panose="020B0604020202020204" pitchFamily="34" charset="0"/>
              </a:rPr>
              <a:t>Simple Layout of Report</a:t>
            </a:r>
          </a:p>
          <a:p>
            <a:pPr marL="0" indent="0" algn="l">
              <a:lnSpc>
                <a:spcPct val="130000"/>
              </a:lnSpc>
              <a:spcBef>
                <a:spcPts val="0"/>
              </a:spcBef>
              <a:spcAft>
                <a:spcPts val="800"/>
              </a:spcAft>
              <a:buNone/>
            </a:pPr>
            <a:r>
              <a:rPr lang="zh-CN" altLang="en-US" sz="1400" dirty="0">
                <a:solidFill>
                  <a:srgbClr val="3B3838"/>
                </a:solidFill>
                <a:latin typeface="Arial" panose="020B0604020202020204" pitchFamily="34" charset="0"/>
                <a:ea typeface="Arial" panose="020B0604020202020204" pitchFamily="34" charset="0"/>
              </a:rPr>
              <a:t>The layout design of report is suitable and not too complicated for the managers to read.</a:t>
            </a:r>
          </a:p>
        </p:txBody>
      </p:sp>
      <p:sp>
        <p:nvSpPr>
          <p:cNvPr id="109" name="内容占位符 2"/>
          <p:cNvSpPr txBox="1"/>
          <p:nvPr/>
        </p:nvSpPr>
        <p:spPr>
          <a:xfrm>
            <a:off x="8531225" y="3759835"/>
            <a:ext cx="2707640" cy="1904365"/>
          </a:xfrm>
          <a:prstGeom prst="rect">
            <a:avLst/>
          </a:prstGeom>
        </p:spPr>
        <p:txBody>
          <a:bodyPr vert="horz" lIns="121904" tIns="60952" rIns="121904" bIns="60952" rtlCol="0" anchor="t">
            <a:normAutofit lnSpcReduction="10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zh-CN" altLang="en-US" sz="1600" b="1" dirty="0">
                <a:solidFill>
                  <a:srgbClr val="3B3838"/>
                </a:solidFill>
                <a:latin typeface="Arial" panose="020B0604020202020204" pitchFamily="34" charset="0"/>
                <a:ea typeface="Arial" panose="020B0604020202020204" pitchFamily="34" charset="0"/>
              </a:rPr>
              <a:t>Useful Headers of Repor</a:t>
            </a:r>
            <a:r>
              <a:rPr lang="en-US" altLang="zh-CN" sz="1600" b="1" dirty="0">
                <a:solidFill>
                  <a:srgbClr val="3B3838"/>
                </a:solidFill>
                <a:latin typeface="Arial" panose="020B0604020202020204" pitchFamily="34" charset="0"/>
                <a:ea typeface="Arial" panose="020B0604020202020204" pitchFamily="34" charset="0"/>
              </a:rPr>
              <a:t>t</a:t>
            </a:r>
          </a:p>
          <a:p>
            <a:pPr marL="0" indent="0" algn="l">
              <a:lnSpc>
                <a:spcPct val="130000"/>
              </a:lnSpc>
              <a:spcBef>
                <a:spcPts val="0"/>
              </a:spcBef>
              <a:spcAft>
                <a:spcPts val="800"/>
              </a:spcAft>
              <a:buNone/>
            </a:pPr>
            <a:r>
              <a:rPr lang="en-US" altLang="zh-CN" sz="1400" dirty="0">
                <a:solidFill>
                  <a:srgbClr val="3B3838"/>
                </a:solidFill>
                <a:latin typeface="Arial" panose="020B0604020202020204" pitchFamily="34" charset="0"/>
                <a:ea typeface="Arial" panose="020B0604020202020204" pitchFamily="34" charset="0"/>
              </a:rPr>
              <a:t>A</a:t>
            </a:r>
            <a:r>
              <a:rPr lang="zh-CN" altLang="en-US" sz="1400" dirty="0">
                <a:solidFill>
                  <a:srgbClr val="3B3838"/>
                </a:solidFill>
                <a:latin typeface="Arial" panose="020B0604020202020204" pitchFamily="34" charset="0"/>
                <a:ea typeface="Arial" panose="020B0604020202020204" pitchFamily="34" charset="0"/>
              </a:rPr>
              <a:t>s long as the </a:t>
            </a:r>
            <a:r>
              <a:rPr lang="en-US" altLang="zh-CN" sz="1400" dirty="0">
                <a:solidFill>
                  <a:srgbClr val="3B3838"/>
                </a:solidFill>
                <a:latin typeface="Arial" panose="020B0604020202020204" pitchFamily="34" charset="0"/>
                <a:ea typeface="Arial" panose="020B0604020202020204" pitchFamily="34" charset="0"/>
              </a:rPr>
              <a:t>managers</a:t>
            </a:r>
            <a:r>
              <a:rPr lang="zh-CN" altLang="en-US" sz="1400" dirty="0">
                <a:solidFill>
                  <a:srgbClr val="3B3838"/>
                </a:solidFill>
                <a:latin typeface="Arial" panose="020B0604020202020204" pitchFamily="34" charset="0"/>
                <a:ea typeface="Arial" panose="020B0604020202020204" pitchFamily="34" charset="0"/>
              </a:rPr>
              <a:t> quote the required category at any time, </a:t>
            </a:r>
            <a:r>
              <a:rPr lang="en-US" altLang="zh-CN" sz="1400" dirty="0">
                <a:solidFill>
                  <a:srgbClr val="3B3838"/>
                </a:solidFill>
                <a:latin typeface="Arial" panose="020B0604020202020204" pitchFamily="34" charset="0"/>
                <a:ea typeface="Arial" panose="020B0604020202020204" pitchFamily="34" charset="0"/>
              </a:rPr>
              <a:t>they</a:t>
            </a:r>
            <a:r>
              <a:rPr lang="zh-CN" altLang="en-US" sz="1400" dirty="0">
                <a:solidFill>
                  <a:srgbClr val="3B3838"/>
                </a:solidFill>
                <a:latin typeface="Arial" panose="020B0604020202020204" pitchFamily="34" charset="0"/>
                <a:ea typeface="Arial" panose="020B0604020202020204" pitchFamily="34" charset="0"/>
              </a:rPr>
              <a:t> can find the information they need without wasting any time.</a:t>
            </a:r>
          </a:p>
        </p:txBody>
      </p:sp>
      <p:grpSp>
        <p:nvGrpSpPr>
          <p:cNvPr id="110" name="组合 109"/>
          <p:cNvGrpSpPr/>
          <p:nvPr/>
        </p:nvGrpSpPr>
        <p:grpSpPr>
          <a:xfrm>
            <a:off x="7928519" y="1854808"/>
            <a:ext cx="624471" cy="624471"/>
            <a:chOff x="3410282" y="2402186"/>
            <a:chExt cx="441056" cy="441056"/>
          </a:xfrm>
          <a:solidFill>
            <a:srgbClr val="3B3838"/>
          </a:solidFill>
        </p:grpSpPr>
        <p:sp>
          <p:nvSpPr>
            <p:cNvPr id="111" name="椭圆 110"/>
            <p:cNvSpPr/>
            <p:nvPr/>
          </p:nvSpPr>
          <p:spPr>
            <a:xfrm>
              <a:off x="3410282" y="2402186"/>
              <a:ext cx="441056" cy="441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srgbClr val="3B3838"/>
                </a:solidFill>
              </a:endParaRPr>
            </a:p>
          </p:txBody>
        </p:sp>
        <p:grpSp>
          <p:nvGrpSpPr>
            <p:cNvPr id="112" name="组合 111"/>
            <p:cNvGrpSpPr/>
            <p:nvPr/>
          </p:nvGrpSpPr>
          <p:grpSpPr>
            <a:xfrm>
              <a:off x="3543205" y="2535602"/>
              <a:ext cx="175207" cy="174229"/>
              <a:chOff x="2616200" y="414338"/>
              <a:chExt cx="1708150" cy="1698625"/>
            </a:xfrm>
            <a:grpFill/>
          </p:grpSpPr>
          <p:sp>
            <p:nvSpPr>
              <p:cNvPr id="113"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4"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5" name="Line 27"/>
              <p:cNvSpPr>
                <a:spLocks noChangeShapeType="1"/>
              </p:cNvSpPr>
              <p:nvPr/>
            </p:nvSpPr>
            <p:spPr bwMode="auto">
              <a:xfrm flipH="1">
                <a:off x="3409950" y="614363"/>
                <a:ext cx="606425" cy="54610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116" name="组合 115"/>
          <p:cNvGrpSpPr/>
          <p:nvPr/>
        </p:nvGrpSpPr>
        <p:grpSpPr>
          <a:xfrm>
            <a:off x="7928519" y="3836542"/>
            <a:ext cx="624471" cy="624471"/>
            <a:chOff x="7175046" y="2402186"/>
            <a:chExt cx="441056" cy="441056"/>
          </a:xfrm>
          <a:solidFill>
            <a:srgbClr val="3B3838"/>
          </a:solidFill>
        </p:grpSpPr>
        <p:sp>
          <p:nvSpPr>
            <p:cNvPr id="117" name="椭圆 116"/>
            <p:cNvSpPr/>
            <p:nvPr/>
          </p:nvSpPr>
          <p:spPr>
            <a:xfrm>
              <a:off x="7175046" y="2402186"/>
              <a:ext cx="441056" cy="441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srgbClr val="3B3838"/>
                </a:solidFill>
              </a:endParaRPr>
            </a:p>
          </p:txBody>
        </p:sp>
        <p:grpSp>
          <p:nvGrpSpPr>
            <p:cNvPr id="118" name="组合 117"/>
            <p:cNvGrpSpPr/>
            <p:nvPr/>
          </p:nvGrpSpPr>
          <p:grpSpPr>
            <a:xfrm>
              <a:off x="7298200" y="2524332"/>
              <a:ext cx="194746" cy="174229"/>
              <a:chOff x="4987925" y="414338"/>
              <a:chExt cx="1898650" cy="1698625"/>
            </a:xfrm>
            <a:grpFill/>
          </p:grpSpPr>
          <p:sp>
            <p:nvSpPr>
              <p:cNvPr id="119"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0" name="Line 23"/>
              <p:cNvSpPr>
                <a:spLocks noChangeShapeType="1"/>
              </p:cNvSpPr>
              <p:nvPr/>
            </p:nvSpPr>
            <p:spPr bwMode="auto">
              <a:xfrm>
                <a:off x="5937250" y="893763"/>
                <a:ext cx="0" cy="5683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1"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122" name="组合 121"/>
          <p:cNvGrpSpPr/>
          <p:nvPr/>
        </p:nvGrpSpPr>
        <p:grpSpPr>
          <a:xfrm>
            <a:off x="4301206" y="1572615"/>
            <a:ext cx="3555538" cy="3559771"/>
            <a:chOff x="3238500" y="1526223"/>
            <a:chExt cx="2667001" cy="2670176"/>
          </a:xfrm>
          <a:solidFill>
            <a:schemeClr val="bg1"/>
          </a:solidFill>
        </p:grpSpPr>
        <p:grpSp>
          <p:nvGrpSpPr>
            <p:cNvPr id="123" name="组合 122"/>
            <p:cNvGrpSpPr/>
            <p:nvPr/>
          </p:nvGrpSpPr>
          <p:grpSpPr>
            <a:xfrm>
              <a:off x="3238500" y="1526223"/>
              <a:ext cx="2667001" cy="2670176"/>
              <a:chOff x="3238500" y="1236663"/>
              <a:chExt cx="2667001" cy="2670176"/>
            </a:xfrm>
            <a:grpFill/>
          </p:grpSpPr>
          <p:sp>
            <p:nvSpPr>
              <p:cNvPr id="141" name="Freeform 5"/>
              <p:cNvSpPr/>
              <p:nvPr/>
            </p:nvSpPr>
            <p:spPr bwMode="auto">
              <a:xfrm>
                <a:off x="3238500" y="1919288"/>
                <a:ext cx="1301750" cy="1303338"/>
              </a:xfrm>
              <a:custGeom>
                <a:avLst/>
                <a:gdLst>
                  <a:gd name="T0" fmla="*/ 389 w 820"/>
                  <a:gd name="T1" fmla="*/ 0 h 821"/>
                  <a:gd name="T2" fmla="*/ 328 w 820"/>
                  <a:gd name="T3" fmla="*/ 8 h 821"/>
                  <a:gd name="T4" fmla="*/ 270 w 820"/>
                  <a:gd name="T5" fmla="*/ 25 h 821"/>
                  <a:gd name="T6" fmla="*/ 215 w 820"/>
                  <a:gd name="T7" fmla="*/ 50 h 821"/>
                  <a:gd name="T8" fmla="*/ 165 w 820"/>
                  <a:gd name="T9" fmla="*/ 81 h 821"/>
                  <a:gd name="T10" fmla="*/ 120 w 820"/>
                  <a:gd name="T11" fmla="*/ 120 h 821"/>
                  <a:gd name="T12" fmla="*/ 81 w 820"/>
                  <a:gd name="T13" fmla="*/ 165 h 821"/>
                  <a:gd name="T14" fmla="*/ 49 w 820"/>
                  <a:gd name="T15" fmla="*/ 215 h 821"/>
                  <a:gd name="T16" fmla="*/ 25 w 820"/>
                  <a:gd name="T17" fmla="*/ 270 h 821"/>
                  <a:gd name="T18" fmla="*/ 8 w 820"/>
                  <a:gd name="T19" fmla="*/ 329 h 821"/>
                  <a:gd name="T20" fmla="*/ 0 w 820"/>
                  <a:gd name="T21" fmla="*/ 390 h 821"/>
                  <a:gd name="T22" fmla="*/ 0 w 820"/>
                  <a:gd name="T23" fmla="*/ 432 h 821"/>
                  <a:gd name="T24" fmla="*/ 8 w 820"/>
                  <a:gd name="T25" fmla="*/ 490 h 821"/>
                  <a:gd name="T26" fmla="*/ 22 w 820"/>
                  <a:gd name="T27" fmla="*/ 547 h 821"/>
                  <a:gd name="T28" fmla="*/ 44 w 820"/>
                  <a:gd name="T29" fmla="*/ 599 h 821"/>
                  <a:gd name="T30" fmla="*/ 74 w 820"/>
                  <a:gd name="T31" fmla="*/ 648 h 821"/>
                  <a:gd name="T32" fmla="*/ 108 w 820"/>
                  <a:gd name="T33" fmla="*/ 691 h 821"/>
                  <a:gd name="T34" fmla="*/ 150 w 820"/>
                  <a:gd name="T35" fmla="*/ 730 h 821"/>
                  <a:gd name="T36" fmla="*/ 195 w 820"/>
                  <a:gd name="T37" fmla="*/ 763 h 821"/>
                  <a:gd name="T38" fmla="*/ 246 w 820"/>
                  <a:gd name="T39" fmla="*/ 789 h 821"/>
                  <a:gd name="T40" fmla="*/ 300 w 820"/>
                  <a:gd name="T41" fmla="*/ 807 h 821"/>
                  <a:gd name="T42" fmla="*/ 358 w 820"/>
                  <a:gd name="T43" fmla="*/ 819 h 821"/>
                  <a:gd name="T44" fmla="*/ 380 w 820"/>
                  <a:gd name="T45" fmla="*/ 798 h 821"/>
                  <a:gd name="T46" fmla="*/ 390 w 820"/>
                  <a:gd name="T47" fmla="*/ 733 h 821"/>
                  <a:gd name="T48" fmla="*/ 410 w 820"/>
                  <a:gd name="T49" fmla="*/ 671 h 821"/>
                  <a:gd name="T50" fmla="*/ 437 w 820"/>
                  <a:gd name="T51" fmla="*/ 614 h 821"/>
                  <a:gd name="T52" fmla="*/ 472 w 820"/>
                  <a:gd name="T53" fmla="*/ 561 h 821"/>
                  <a:gd name="T54" fmla="*/ 513 w 820"/>
                  <a:gd name="T55" fmla="*/ 514 h 821"/>
                  <a:gd name="T56" fmla="*/ 561 w 820"/>
                  <a:gd name="T57" fmla="*/ 472 h 821"/>
                  <a:gd name="T58" fmla="*/ 614 w 820"/>
                  <a:gd name="T59" fmla="*/ 437 h 821"/>
                  <a:gd name="T60" fmla="*/ 671 w 820"/>
                  <a:gd name="T61" fmla="*/ 410 h 821"/>
                  <a:gd name="T62" fmla="*/ 733 w 820"/>
                  <a:gd name="T63" fmla="*/ 390 h 821"/>
                  <a:gd name="T64" fmla="*/ 798 w 820"/>
                  <a:gd name="T65" fmla="*/ 380 h 821"/>
                  <a:gd name="T66" fmla="*/ 819 w 820"/>
                  <a:gd name="T67" fmla="*/ 359 h 821"/>
                  <a:gd name="T68" fmla="*/ 807 w 820"/>
                  <a:gd name="T69" fmla="*/ 300 h 821"/>
                  <a:gd name="T70" fmla="*/ 787 w 820"/>
                  <a:gd name="T71" fmla="*/ 246 h 821"/>
                  <a:gd name="T72" fmla="*/ 761 w 820"/>
                  <a:gd name="T73" fmla="*/ 196 h 821"/>
                  <a:gd name="T74" fmla="*/ 729 w 820"/>
                  <a:gd name="T75" fmla="*/ 149 h 821"/>
                  <a:gd name="T76" fmla="*/ 691 w 820"/>
                  <a:gd name="T77" fmla="*/ 109 h 821"/>
                  <a:gd name="T78" fmla="*/ 646 w 820"/>
                  <a:gd name="T79" fmla="*/ 74 h 821"/>
                  <a:gd name="T80" fmla="*/ 599 w 820"/>
                  <a:gd name="T81" fmla="*/ 44 h 821"/>
                  <a:gd name="T82" fmla="*/ 546 w 820"/>
                  <a:gd name="T83" fmla="*/ 23 h 821"/>
                  <a:gd name="T84" fmla="*/ 490 w 820"/>
                  <a:gd name="T85" fmla="*/ 7 h 821"/>
                  <a:gd name="T86" fmla="*/ 431 w 820"/>
                  <a:gd name="T87"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0" h="821">
                    <a:moveTo>
                      <a:pt x="411" y="0"/>
                    </a:moveTo>
                    <a:lnTo>
                      <a:pt x="411" y="0"/>
                    </a:lnTo>
                    <a:lnTo>
                      <a:pt x="389" y="0"/>
                    </a:lnTo>
                    <a:lnTo>
                      <a:pt x="369" y="2"/>
                    </a:lnTo>
                    <a:lnTo>
                      <a:pt x="348" y="4"/>
                    </a:lnTo>
                    <a:lnTo>
                      <a:pt x="328" y="8"/>
                    </a:lnTo>
                    <a:lnTo>
                      <a:pt x="308" y="13"/>
                    </a:lnTo>
                    <a:lnTo>
                      <a:pt x="288" y="18"/>
                    </a:lnTo>
                    <a:lnTo>
                      <a:pt x="270" y="25"/>
                    </a:lnTo>
                    <a:lnTo>
                      <a:pt x="251" y="32"/>
                    </a:lnTo>
                    <a:lnTo>
                      <a:pt x="233" y="40"/>
                    </a:lnTo>
                    <a:lnTo>
                      <a:pt x="215" y="50"/>
                    </a:lnTo>
                    <a:lnTo>
                      <a:pt x="197" y="59"/>
                    </a:lnTo>
                    <a:lnTo>
                      <a:pt x="181" y="70"/>
                    </a:lnTo>
                    <a:lnTo>
                      <a:pt x="165" y="81"/>
                    </a:lnTo>
                    <a:lnTo>
                      <a:pt x="150" y="94"/>
                    </a:lnTo>
                    <a:lnTo>
                      <a:pt x="134" y="107"/>
                    </a:lnTo>
                    <a:lnTo>
                      <a:pt x="120" y="120"/>
                    </a:lnTo>
                    <a:lnTo>
                      <a:pt x="106" y="134"/>
                    </a:lnTo>
                    <a:lnTo>
                      <a:pt x="93" y="149"/>
                    </a:lnTo>
                    <a:lnTo>
                      <a:pt x="81" y="165"/>
                    </a:lnTo>
                    <a:lnTo>
                      <a:pt x="69" y="181"/>
                    </a:lnTo>
                    <a:lnTo>
                      <a:pt x="60" y="198"/>
                    </a:lnTo>
                    <a:lnTo>
                      <a:pt x="49" y="215"/>
                    </a:lnTo>
                    <a:lnTo>
                      <a:pt x="40" y="233"/>
                    </a:lnTo>
                    <a:lnTo>
                      <a:pt x="33" y="251"/>
                    </a:lnTo>
                    <a:lnTo>
                      <a:pt x="25" y="270"/>
                    </a:lnTo>
                    <a:lnTo>
                      <a:pt x="18" y="288"/>
                    </a:lnTo>
                    <a:lnTo>
                      <a:pt x="13" y="308"/>
                    </a:lnTo>
                    <a:lnTo>
                      <a:pt x="8" y="329"/>
                    </a:lnTo>
                    <a:lnTo>
                      <a:pt x="4" y="348"/>
                    </a:lnTo>
                    <a:lnTo>
                      <a:pt x="2" y="369"/>
                    </a:lnTo>
                    <a:lnTo>
                      <a:pt x="0" y="390"/>
                    </a:lnTo>
                    <a:lnTo>
                      <a:pt x="0" y="411"/>
                    </a:lnTo>
                    <a:lnTo>
                      <a:pt x="0" y="411"/>
                    </a:lnTo>
                    <a:lnTo>
                      <a:pt x="0" y="432"/>
                    </a:lnTo>
                    <a:lnTo>
                      <a:pt x="1" y="451"/>
                    </a:lnTo>
                    <a:lnTo>
                      <a:pt x="4" y="471"/>
                    </a:lnTo>
                    <a:lnTo>
                      <a:pt x="8" y="490"/>
                    </a:lnTo>
                    <a:lnTo>
                      <a:pt x="11" y="509"/>
                    </a:lnTo>
                    <a:lnTo>
                      <a:pt x="16" y="528"/>
                    </a:lnTo>
                    <a:lnTo>
                      <a:pt x="22" y="547"/>
                    </a:lnTo>
                    <a:lnTo>
                      <a:pt x="28" y="564"/>
                    </a:lnTo>
                    <a:lnTo>
                      <a:pt x="36" y="581"/>
                    </a:lnTo>
                    <a:lnTo>
                      <a:pt x="44" y="599"/>
                    </a:lnTo>
                    <a:lnTo>
                      <a:pt x="53" y="615"/>
                    </a:lnTo>
                    <a:lnTo>
                      <a:pt x="63" y="631"/>
                    </a:lnTo>
                    <a:lnTo>
                      <a:pt x="74" y="648"/>
                    </a:lnTo>
                    <a:lnTo>
                      <a:pt x="85" y="663"/>
                    </a:lnTo>
                    <a:lnTo>
                      <a:pt x="97" y="677"/>
                    </a:lnTo>
                    <a:lnTo>
                      <a:pt x="108" y="691"/>
                    </a:lnTo>
                    <a:lnTo>
                      <a:pt x="121" y="704"/>
                    </a:lnTo>
                    <a:lnTo>
                      <a:pt x="136" y="717"/>
                    </a:lnTo>
                    <a:lnTo>
                      <a:pt x="150" y="730"/>
                    </a:lnTo>
                    <a:lnTo>
                      <a:pt x="165" y="741"/>
                    </a:lnTo>
                    <a:lnTo>
                      <a:pt x="180" y="752"/>
                    </a:lnTo>
                    <a:lnTo>
                      <a:pt x="195" y="763"/>
                    </a:lnTo>
                    <a:lnTo>
                      <a:pt x="213" y="771"/>
                    </a:lnTo>
                    <a:lnTo>
                      <a:pt x="229" y="780"/>
                    </a:lnTo>
                    <a:lnTo>
                      <a:pt x="246" y="789"/>
                    </a:lnTo>
                    <a:lnTo>
                      <a:pt x="264" y="795"/>
                    </a:lnTo>
                    <a:lnTo>
                      <a:pt x="282" y="802"/>
                    </a:lnTo>
                    <a:lnTo>
                      <a:pt x="300" y="807"/>
                    </a:lnTo>
                    <a:lnTo>
                      <a:pt x="320" y="813"/>
                    </a:lnTo>
                    <a:lnTo>
                      <a:pt x="338" y="816"/>
                    </a:lnTo>
                    <a:lnTo>
                      <a:pt x="358" y="819"/>
                    </a:lnTo>
                    <a:lnTo>
                      <a:pt x="379" y="821"/>
                    </a:lnTo>
                    <a:lnTo>
                      <a:pt x="379" y="821"/>
                    </a:lnTo>
                    <a:lnTo>
                      <a:pt x="380" y="798"/>
                    </a:lnTo>
                    <a:lnTo>
                      <a:pt x="382" y="777"/>
                    </a:lnTo>
                    <a:lnTo>
                      <a:pt x="386" y="755"/>
                    </a:lnTo>
                    <a:lnTo>
                      <a:pt x="390" y="733"/>
                    </a:lnTo>
                    <a:lnTo>
                      <a:pt x="396" y="713"/>
                    </a:lnTo>
                    <a:lnTo>
                      <a:pt x="402" y="692"/>
                    </a:lnTo>
                    <a:lnTo>
                      <a:pt x="410" y="671"/>
                    </a:lnTo>
                    <a:lnTo>
                      <a:pt x="418" y="652"/>
                    </a:lnTo>
                    <a:lnTo>
                      <a:pt x="427" y="633"/>
                    </a:lnTo>
                    <a:lnTo>
                      <a:pt x="437" y="614"/>
                    </a:lnTo>
                    <a:lnTo>
                      <a:pt x="448" y="597"/>
                    </a:lnTo>
                    <a:lnTo>
                      <a:pt x="460" y="578"/>
                    </a:lnTo>
                    <a:lnTo>
                      <a:pt x="472" y="561"/>
                    </a:lnTo>
                    <a:lnTo>
                      <a:pt x="485" y="544"/>
                    </a:lnTo>
                    <a:lnTo>
                      <a:pt x="499" y="529"/>
                    </a:lnTo>
                    <a:lnTo>
                      <a:pt x="513" y="514"/>
                    </a:lnTo>
                    <a:lnTo>
                      <a:pt x="528" y="499"/>
                    </a:lnTo>
                    <a:lnTo>
                      <a:pt x="544" y="485"/>
                    </a:lnTo>
                    <a:lnTo>
                      <a:pt x="561" y="472"/>
                    </a:lnTo>
                    <a:lnTo>
                      <a:pt x="578" y="460"/>
                    </a:lnTo>
                    <a:lnTo>
                      <a:pt x="595" y="448"/>
                    </a:lnTo>
                    <a:lnTo>
                      <a:pt x="614" y="437"/>
                    </a:lnTo>
                    <a:lnTo>
                      <a:pt x="632" y="427"/>
                    </a:lnTo>
                    <a:lnTo>
                      <a:pt x="652" y="419"/>
                    </a:lnTo>
                    <a:lnTo>
                      <a:pt x="671" y="410"/>
                    </a:lnTo>
                    <a:lnTo>
                      <a:pt x="692" y="402"/>
                    </a:lnTo>
                    <a:lnTo>
                      <a:pt x="713" y="396"/>
                    </a:lnTo>
                    <a:lnTo>
                      <a:pt x="733" y="390"/>
                    </a:lnTo>
                    <a:lnTo>
                      <a:pt x="755" y="386"/>
                    </a:lnTo>
                    <a:lnTo>
                      <a:pt x="777" y="383"/>
                    </a:lnTo>
                    <a:lnTo>
                      <a:pt x="798" y="380"/>
                    </a:lnTo>
                    <a:lnTo>
                      <a:pt x="820" y="378"/>
                    </a:lnTo>
                    <a:lnTo>
                      <a:pt x="820" y="378"/>
                    </a:lnTo>
                    <a:lnTo>
                      <a:pt x="819" y="359"/>
                    </a:lnTo>
                    <a:lnTo>
                      <a:pt x="816" y="339"/>
                    </a:lnTo>
                    <a:lnTo>
                      <a:pt x="811" y="320"/>
                    </a:lnTo>
                    <a:lnTo>
                      <a:pt x="807" y="300"/>
                    </a:lnTo>
                    <a:lnTo>
                      <a:pt x="801" y="282"/>
                    </a:lnTo>
                    <a:lnTo>
                      <a:pt x="795" y="265"/>
                    </a:lnTo>
                    <a:lnTo>
                      <a:pt x="787" y="246"/>
                    </a:lnTo>
                    <a:lnTo>
                      <a:pt x="780" y="229"/>
                    </a:lnTo>
                    <a:lnTo>
                      <a:pt x="771" y="212"/>
                    </a:lnTo>
                    <a:lnTo>
                      <a:pt x="761" y="196"/>
                    </a:lnTo>
                    <a:lnTo>
                      <a:pt x="752" y="180"/>
                    </a:lnTo>
                    <a:lnTo>
                      <a:pt x="741" y="165"/>
                    </a:lnTo>
                    <a:lnTo>
                      <a:pt x="729" y="149"/>
                    </a:lnTo>
                    <a:lnTo>
                      <a:pt x="717" y="135"/>
                    </a:lnTo>
                    <a:lnTo>
                      <a:pt x="704" y="122"/>
                    </a:lnTo>
                    <a:lnTo>
                      <a:pt x="691" y="109"/>
                    </a:lnTo>
                    <a:lnTo>
                      <a:pt x="677" y="96"/>
                    </a:lnTo>
                    <a:lnTo>
                      <a:pt x="662" y="84"/>
                    </a:lnTo>
                    <a:lnTo>
                      <a:pt x="646" y="74"/>
                    </a:lnTo>
                    <a:lnTo>
                      <a:pt x="631" y="63"/>
                    </a:lnTo>
                    <a:lnTo>
                      <a:pt x="615" y="53"/>
                    </a:lnTo>
                    <a:lnTo>
                      <a:pt x="599" y="44"/>
                    </a:lnTo>
                    <a:lnTo>
                      <a:pt x="581" y="37"/>
                    </a:lnTo>
                    <a:lnTo>
                      <a:pt x="564" y="29"/>
                    </a:lnTo>
                    <a:lnTo>
                      <a:pt x="546" y="23"/>
                    </a:lnTo>
                    <a:lnTo>
                      <a:pt x="527" y="16"/>
                    </a:lnTo>
                    <a:lnTo>
                      <a:pt x="509" y="12"/>
                    </a:lnTo>
                    <a:lnTo>
                      <a:pt x="490" y="7"/>
                    </a:lnTo>
                    <a:lnTo>
                      <a:pt x="471" y="4"/>
                    </a:lnTo>
                    <a:lnTo>
                      <a:pt x="451" y="2"/>
                    </a:lnTo>
                    <a:lnTo>
                      <a:pt x="431" y="0"/>
                    </a:lnTo>
                    <a:lnTo>
                      <a:pt x="411" y="0"/>
                    </a:lnTo>
                    <a:lnTo>
                      <a:pt x="411" y="0"/>
                    </a:lnTo>
                    <a:close/>
                  </a:path>
                </a:pathLst>
              </a:custGeom>
              <a:solidFill>
                <a:srgbClr val="3B3838"/>
              </a:solidFill>
              <a:ln w="28575">
                <a:noFill/>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42" name="Freeform 6"/>
              <p:cNvSpPr/>
              <p:nvPr/>
            </p:nvSpPr>
            <p:spPr bwMode="auto">
              <a:xfrm>
                <a:off x="3917950" y="2603501"/>
                <a:ext cx="1303338" cy="1303338"/>
              </a:xfrm>
              <a:custGeom>
                <a:avLst/>
                <a:gdLst>
                  <a:gd name="T0" fmla="*/ 359 w 821"/>
                  <a:gd name="T1" fmla="*/ 2 h 821"/>
                  <a:gd name="T2" fmla="*/ 302 w 821"/>
                  <a:gd name="T3" fmla="*/ 13 h 821"/>
                  <a:gd name="T4" fmla="*/ 248 w 821"/>
                  <a:gd name="T5" fmla="*/ 32 h 821"/>
                  <a:gd name="T6" fmla="*/ 197 w 821"/>
                  <a:gd name="T7" fmla="*/ 58 h 821"/>
                  <a:gd name="T8" fmla="*/ 151 w 821"/>
                  <a:gd name="T9" fmla="*/ 91 h 821"/>
                  <a:gd name="T10" fmla="*/ 110 w 821"/>
                  <a:gd name="T11" fmla="*/ 130 h 821"/>
                  <a:gd name="T12" fmla="*/ 74 w 821"/>
                  <a:gd name="T13" fmla="*/ 173 h 821"/>
                  <a:gd name="T14" fmla="*/ 46 w 821"/>
                  <a:gd name="T15" fmla="*/ 222 h 821"/>
                  <a:gd name="T16" fmla="*/ 23 w 821"/>
                  <a:gd name="T17" fmla="*/ 274 h 821"/>
                  <a:gd name="T18" fmla="*/ 8 w 821"/>
                  <a:gd name="T19" fmla="*/ 331 h 821"/>
                  <a:gd name="T20" fmla="*/ 1 w 821"/>
                  <a:gd name="T21" fmla="*/ 389 h 821"/>
                  <a:gd name="T22" fmla="*/ 1 w 821"/>
                  <a:gd name="T23" fmla="*/ 430 h 821"/>
                  <a:gd name="T24" fmla="*/ 9 w 821"/>
                  <a:gd name="T25" fmla="*/ 492 h 821"/>
                  <a:gd name="T26" fmla="*/ 25 w 821"/>
                  <a:gd name="T27" fmla="*/ 551 h 821"/>
                  <a:gd name="T28" fmla="*/ 50 w 821"/>
                  <a:gd name="T29" fmla="*/ 605 h 821"/>
                  <a:gd name="T30" fmla="*/ 83 w 821"/>
                  <a:gd name="T31" fmla="*/ 655 h 821"/>
                  <a:gd name="T32" fmla="*/ 121 w 821"/>
                  <a:gd name="T33" fmla="*/ 701 h 821"/>
                  <a:gd name="T34" fmla="*/ 166 w 821"/>
                  <a:gd name="T35" fmla="*/ 739 h 821"/>
                  <a:gd name="T36" fmla="*/ 216 w 821"/>
                  <a:gd name="T37" fmla="*/ 771 h 821"/>
                  <a:gd name="T38" fmla="*/ 270 w 821"/>
                  <a:gd name="T39" fmla="*/ 796 h 821"/>
                  <a:gd name="T40" fmla="*/ 329 w 821"/>
                  <a:gd name="T41" fmla="*/ 812 h 821"/>
                  <a:gd name="T42" fmla="*/ 391 w 821"/>
                  <a:gd name="T43" fmla="*/ 820 h 821"/>
                  <a:gd name="T44" fmla="*/ 432 w 821"/>
                  <a:gd name="T45" fmla="*/ 820 h 821"/>
                  <a:gd name="T46" fmla="*/ 491 w 821"/>
                  <a:gd name="T47" fmla="*/ 813 h 821"/>
                  <a:gd name="T48" fmla="*/ 547 w 821"/>
                  <a:gd name="T49" fmla="*/ 798 h 821"/>
                  <a:gd name="T50" fmla="*/ 599 w 821"/>
                  <a:gd name="T51" fmla="*/ 775 h 821"/>
                  <a:gd name="T52" fmla="*/ 648 w 821"/>
                  <a:gd name="T53" fmla="*/ 747 h 821"/>
                  <a:gd name="T54" fmla="*/ 691 w 821"/>
                  <a:gd name="T55" fmla="*/ 711 h 821"/>
                  <a:gd name="T56" fmla="*/ 730 w 821"/>
                  <a:gd name="T57" fmla="*/ 670 h 821"/>
                  <a:gd name="T58" fmla="*/ 763 w 821"/>
                  <a:gd name="T59" fmla="*/ 625 h 821"/>
                  <a:gd name="T60" fmla="*/ 789 w 821"/>
                  <a:gd name="T61" fmla="*/ 574 h 821"/>
                  <a:gd name="T62" fmla="*/ 808 w 821"/>
                  <a:gd name="T63" fmla="*/ 519 h 821"/>
                  <a:gd name="T64" fmla="*/ 819 w 821"/>
                  <a:gd name="T65" fmla="*/ 462 h 821"/>
                  <a:gd name="T66" fmla="*/ 800 w 821"/>
                  <a:gd name="T67" fmla="*/ 440 h 821"/>
                  <a:gd name="T68" fmla="*/ 735 w 821"/>
                  <a:gd name="T69" fmla="*/ 430 h 821"/>
                  <a:gd name="T70" fmla="*/ 673 w 821"/>
                  <a:gd name="T71" fmla="*/ 411 h 821"/>
                  <a:gd name="T72" fmla="*/ 615 w 821"/>
                  <a:gd name="T73" fmla="*/ 383 h 821"/>
                  <a:gd name="T74" fmla="*/ 562 w 821"/>
                  <a:gd name="T75" fmla="*/ 348 h 821"/>
                  <a:gd name="T76" fmla="*/ 514 w 821"/>
                  <a:gd name="T77" fmla="*/ 307 h 821"/>
                  <a:gd name="T78" fmla="*/ 473 w 821"/>
                  <a:gd name="T79" fmla="*/ 259 h 821"/>
                  <a:gd name="T80" fmla="*/ 439 w 821"/>
                  <a:gd name="T81" fmla="*/ 206 h 821"/>
                  <a:gd name="T82" fmla="*/ 410 w 821"/>
                  <a:gd name="T83" fmla="*/ 148 h 821"/>
                  <a:gd name="T84" fmla="*/ 391 w 821"/>
                  <a:gd name="T85" fmla="*/ 86 h 821"/>
                  <a:gd name="T86" fmla="*/ 381 w 821"/>
                  <a:gd name="T87" fmla="*/ 21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1" h="821">
                    <a:moveTo>
                      <a:pt x="379" y="0"/>
                    </a:moveTo>
                    <a:lnTo>
                      <a:pt x="379" y="0"/>
                    </a:lnTo>
                    <a:lnTo>
                      <a:pt x="359" y="2"/>
                    </a:lnTo>
                    <a:lnTo>
                      <a:pt x="340" y="4"/>
                    </a:lnTo>
                    <a:lnTo>
                      <a:pt x="320" y="8"/>
                    </a:lnTo>
                    <a:lnTo>
                      <a:pt x="302" y="13"/>
                    </a:lnTo>
                    <a:lnTo>
                      <a:pt x="283" y="18"/>
                    </a:lnTo>
                    <a:lnTo>
                      <a:pt x="265" y="24"/>
                    </a:lnTo>
                    <a:lnTo>
                      <a:pt x="248" y="32"/>
                    </a:lnTo>
                    <a:lnTo>
                      <a:pt x="230" y="40"/>
                    </a:lnTo>
                    <a:lnTo>
                      <a:pt x="213" y="48"/>
                    </a:lnTo>
                    <a:lnTo>
                      <a:pt x="197" y="58"/>
                    </a:lnTo>
                    <a:lnTo>
                      <a:pt x="180" y="68"/>
                    </a:lnTo>
                    <a:lnTo>
                      <a:pt x="165" y="79"/>
                    </a:lnTo>
                    <a:lnTo>
                      <a:pt x="151" y="91"/>
                    </a:lnTo>
                    <a:lnTo>
                      <a:pt x="137" y="103"/>
                    </a:lnTo>
                    <a:lnTo>
                      <a:pt x="123" y="116"/>
                    </a:lnTo>
                    <a:lnTo>
                      <a:pt x="110" y="130"/>
                    </a:lnTo>
                    <a:lnTo>
                      <a:pt x="97" y="143"/>
                    </a:lnTo>
                    <a:lnTo>
                      <a:pt x="86" y="158"/>
                    </a:lnTo>
                    <a:lnTo>
                      <a:pt x="74" y="173"/>
                    </a:lnTo>
                    <a:lnTo>
                      <a:pt x="64" y="188"/>
                    </a:lnTo>
                    <a:lnTo>
                      <a:pt x="55" y="205"/>
                    </a:lnTo>
                    <a:lnTo>
                      <a:pt x="46" y="222"/>
                    </a:lnTo>
                    <a:lnTo>
                      <a:pt x="37" y="238"/>
                    </a:lnTo>
                    <a:lnTo>
                      <a:pt x="30" y="256"/>
                    </a:lnTo>
                    <a:lnTo>
                      <a:pt x="23" y="274"/>
                    </a:lnTo>
                    <a:lnTo>
                      <a:pt x="18" y="293"/>
                    </a:lnTo>
                    <a:lnTo>
                      <a:pt x="12" y="311"/>
                    </a:lnTo>
                    <a:lnTo>
                      <a:pt x="8" y="331"/>
                    </a:lnTo>
                    <a:lnTo>
                      <a:pt x="5" y="350"/>
                    </a:lnTo>
                    <a:lnTo>
                      <a:pt x="3" y="370"/>
                    </a:lnTo>
                    <a:lnTo>
                      <a:pt x="1" y="389"/>
                    </a:lnTo>
                    <a:lnTo>
                      <a:pt x="0" y="410"/>
                    </a:lnTo>
                    <a:lnTo>
                      <a:pt x="0" y="410"/>
                    </a:lnTo>
                    <a:lnTo>
                      <a:pt x="1" y="430"/>
                    </a:lnTo>
                    <a:lnTo>
                      <a:pt x="3" y="451"/>
                    </a:lnTo>
                    <a:lnTo>
                      <a:pt x="6" y="472"/>
                    </a:lnTo>
                    <a:lnTo>
                      <a:pt x="9" y="492"/>
                    </a:lnTo>
                    <a:lnTo>
                      <a:pt x="13" y="512"/>
                    </a:lnTo>
                    <a:lnTo>
                      <a:pt x="19" y="531"/>
                    </a:lnTo>
                    <a:lnTo>
                      <a:pt x="25" y="551"/>
                    </a:lnTo>
                    <a:lnTo>
                      <a:pt x="33" y="569"/>
                    </a:lnTo>
                    <a:lnTo>
                      <a:pt x="42" y="588"/>
                    </a:lnTo>
                    <a:lnTo>
                      <a:pt x="50" y="605"/>
                    </a:lnTo>
                    <a:lnTo>
                      <a:pt x="60" y="622"/>
                    </a:lnTo>
                    <a:lnTo>
                      <a:pt x="71" y="639"/>
                    </a:lnTo>
                    <a:lnTo>
                      <a:pt x="83" y="655"/>
                    </a:lnTo>
                    <a:lnTo>
                      <a:pt x="95" y="671"/>
                    </a:lnTo>
                    <a:lnTo>
                      <a:pt x="108" y="685"/>
                    </a:lnTo>
                    <a:lnTo>
                      <a:pt x="121" y="701"/>
                    </a:lnTo>
                    <a:lnTo>
                      <a:pt x="136" y="714"/>
                    </a:lnTo>
                    <a:lnTo>
                      <a:pt x="150" y="727"/>
                    </a:lnTo>
                    <a:lnTo>
                      <a:pt x="166" y="739"/>
                    </a:lnTo>
                    <a:lnTo>
                      <a:pt x="183" y="750"/>
                    </a:lnTo>
                    <a:lnTo>
                      <a:pt x="199" y="761"/>
                    </a:lnTo>
                    <a:lnTo>
                      <a:pt x="216" y="771"/>
                    </a:lnTo>
                    <a:lnTo>
                      <a:pt x="234" y="780"/>
                    </a:lnTo>
                    <a:lnTo>
                      <a:pt x="252" y="788"/>
                    </a:lnTo>
                    <a:lnTo>
                      <a:pt x="270" y="796"/>
                    </a:lnTo>
                    <a:lnTo>
                      <a:pt x="290" y="803"/>
                    </a:lnTo>
                    <a:lnTo>
                      <a:pt x="310" y="808"/>
                    </a:lnTo>
                    <a:lnTo>
                      <a:pt x="329" y="812"/>
                    </a:lnTo>
                    <a:lnTo>
                      <a:pt x="350" y="816"/>
                    </a:lnTo>
                    <a:lnTo>
                      <a:pt x="370" y="819"/>
                    </a:lnTo>
                    <a:lnTo>
                      <a:pt x="391" y="820"/>
                    </a:lnTo>
                    <a:lnTo>
                      <a:pt x="411" y="821"/>
                    </a:lnTo>
                    <a:lnTo>
                      <a:pt x="411" y="821"/>
                    </a:lnTo>
                    <a:lnTo>
                      <a:pt x="432" y="820"/>
                    </a:lnTo>
                    <a:lnTo>
                      <a:pt x="452" y="819"/>
                    </a:lnTo>
                    <a:lnTo>
                      <a:pt x="471" y="817"/>
                    </a:lnTo>
                    <a:lnTo>
                      <a:pt x="491" y="813"/>
                    </a:lnTo>
                    <a:lnTo>
                      <a:pt x="510" y="809"/>
                    </a:lnTo>
                    <a:lnTo>
                      <a:pt x="529" y="804"/>
                    </a:lnTo>
                    <a:lnTo>
                      <a:pt x="547" y="798"/>
                    </a:lnTo>
                    <a:lnTo>
                      <a:pt x="564" y="792"/>
                    </a:lnTo>
                    <a:lnTo>
                      <a:pt x="583" y="784"/>
                    </a:lnTo>
                    <a:lnTo>
                      <a:pt x="599" y="775"/>
                    </a:lnTo>
                    <a:lnTo>
                      <a:pt x="616" y="767"/>
                    </a:lnTo>
                    <a:lnTo>
                      <a:pt x="633" y="757"/>
                    </a:lnTo>
                    <a:lnTo>
                      <a:pt x="648" y="747"/>
                    </a:lnTo>
                    <a:lnTo>
                      <a:pt x="663" y="735"/>
                    </a:lnTo>
                    <a:lnTo>
                      <a:pt x="677" y="723"/>
                    </a:lnTo>
                    <a:lnTo>
                      <a:pt x="691" y="711"/>
                    </a:lnTo>
                    <a:lnTo>
                      <a:pt x="705" y="698"/>
                    </a:lnTo>
                    <a:lnTo>
                      <a:pt x="718" y="684"/>
                    </a:lnTo>
                    <a:lnTo>
                      <a:pt x="730" y="670"/>
                    </a:lnTo>
                    <a:lnTo>
                      <a:pt x="742" y="656"/>
                    </a:lnTo>
                    <a:lnTo>
                      <a:pt x="753" y="641"/>
                    </a:lnTo>
                    <a:lnTo>
                      <a:pt x="763" y="625"/>
                    </a:lnTo>
                    <a:lnTo>
                      <a:pt x="773" y="608"/>
                    </a:lnTo>
                    <a:lnTo>
                      <a:pt x="781" y="591"/>
                    </a:lnTo>
                    <a:lnTo>
                      <a:pt x="789" y="574"/>
                    </a:lnTo>
                    <a:lnTo>
                      <a:pt x="796" y="556"/>
                    </a:lnTo>
                    <a:lnTo>
                      <a:pt x="803" y="538"/>
                    </a:lnTo>
                    <a:lnTo>
                      <a:pt x="808" y="519"/>
                    </a:lnTo>
                    <a:lnTo>
                      <a:pt x="813" y="501"/>
                    </a:lnTo>
                    <a:lnTo>
                      <a:pt x="817" y="481"/>
                    </a:lnTo>
                    <a:lnTo>
                      <a:pt x="819" y="462"/>
                    </a:lnTo>
                    <a:lnTo>
                      <a:pt x="821" y="442"/>
                    </a:lnTo>
                    <a:lnTo>
                      <a:pt x="821" y="442"/>
                    </a:lnTo>
                    <a:lnTo>
                      <a:pt x="800" y="440"/>
                    </a:lnTo>
                    <a:lnTo>
                      <a:pt x="777" y="438"/>
                    </a:lnTo>
                    <a:lnTo>
                      <a:pt x="755" y="435"/>
                    </a:lnTo>
                    <a:lnTo>
                      <a:pt x="735" y="430"/>
                    </a:lnTo>
                    <a:lnTo>
                      <a:pt x="713" y="424"/>
                    </a:lnTo>
                    <a:lnTo>
                      <a:pt x="692" y="417"/>
                    </a:lnTo>
                    <a:lnTo>
                      <a:pt x="673" y="411"/>
                    </a:lnTo>
                    <a:lnTo>
                      <a:pt x="653" y="402"/>
                    </a:lnTo>
                    <a:lnTo>
                      <a:pt x="634" y="393"/>
                    </a:lnTo>
                    <a:lnTo>
                      <a:pt x="615" y="383"/>
                    </a:lnTo>
                    <a:lnTo>
                      <a:pt x="597" y="372"/>
                    </a:lnTo>
                    <a:lnTo>
                      <a:pt x="580" y="361"/>
                    </a:lnTo>
                    <a:lnTo>
                      <a:pt x="562" y="348"/>
                    </a:lnTo>
                    <a:lnTo>
                      <a:pt x="546" y="335"/>
                    </a:lnTo>
                    <a:lnTo>
                      <a:pt x="530" y="321"/>
                    </a:lnTo>
                    <a:lnTo>
                      <a:pt x="514" y="307"/>
                    </a:lnTo>
                    <a:lnTo>
                      <a:pt x="500" y="291"/>
                    </a:lnTo>
                    <a:lnTo>
                      <a:pt x="486" y="275"/>
                    </a:lnTo>
                    <a:lnTo>
                      <a:pt x="473" y="259"/>
                    </a:lnTo>
                    <a:lnTo>
                      <a:pt x="460" y="242"/>
                    </a:lnTo>
                    <a:lnTo>
                      <a:pt x="449" y="224"/>
                    </a:lnTo>
                    <a:lnTo>
                      <a:pt x="439" y="206"/>
                    </a:lnTo>
                    <a:lnTo>
                      <a:pt x="428" y="187"/>
                    </a:lnTo>
                    <a:lnTo>
                      <a:pt x="419" y="168"/>
                    </a:lnTo>
                    <a:lnTo>
                      <a:pt x="410" y="148"/>
                    </a:lnTo>
                    <a:lnTo>
                      <a:pt x="403" y="129"/>
                    </a:lnTo>
                    <a:lnTo>
                      <a:pt x="397" y="108"/>
                    </a:lnTo>
                    <a:lnTo>
                      <a:pt x="391" y="86"/>
                    </a:lnTo>
                    <a:lnTo>
                      <a:pt x="387" y="66"/>
                    </a:lnTo>
                    <a:lnTo>
                      <a:pt x="383" y="44"/>
                    </a:lnTo>
                    <a:lnTo>
                      <a:pt x="381" y="21"/>
                    </a:lnTo>
                    <a:lnTo>
                      <a:pt x="379" y="0"/>
                    </a:lnTo>
                    <a:lnTo>
                      <a:pt x="379" y="0"/>
                    </a:lnTo>
                    <a:close/>
                  </a:path>
                </a:pathLst>
              </a:custGeom>
              <a:solidFill>
                <a:srgbClr val="155D85"/>
              </a:solidFill>
              <a:ln w="28575">
                <a:noFill/>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43" name="Freeform 7"/>
              <p:cNvSpPr/>
              <p:nvPr/>
            </p:nvSpPr>
            <p:spPr bwMode="auto">
              <a:xfrm>
                <a:off x="4602163" y="1920876"/>
                <a:ext cx="1303338" cy="1303338"/>
              </a:xfrm>
              <a:custGeom>
                <a:avLst/>
                <a:gdLst>
                  <a:gd name="T0" fmla="*/ 441 w 821"/>
                  <a:gd name="T1" fmla="*/ 23 h 821"/>
                  <a:gd name="T2" fmla="*/ 431 w 821"/>
                  <a:gd name="T3" fmla="*/ 88 h 821"/>
                  <a:gd name="T4" fmla="*/ 411 w 821"/>
                  <a:gd name="T5" fmla="*/ 150 h 821"/>
                  <a:gd name="T6" fmla="*/ 384 w 821"/>
                  <a:gd name="T7" fmla="*/ 207 h 821"/>
                  <a:gd name="T8" fmla="*/ 349 w 821"/>
                  <a:gd name="T9" fmla="*/ 260 h 821"/>
                  <a:gd name="T10" fmla="*/ 307 w 821"/>
                  <a:gd name="T11" fmla="*/ 307 h 821"/>
                  <a:gd name="T12" fmla="*/ 259 w 821"/>
                  <a:gd name="T13" fmla="*/ 349 h 821"/>
                  <a:gd name="T14" fmla="*/ 207 w 821"/>
                  <a:gd name="T15" fmla="*/ 384 h 821"/>
                  <a:gd name="T16" fmla="*/ 150 w 821"/>
                  <a:gd name="T17" fmla="*/ 411 h 821"/>
                  <a:gd name="T18" fmla="*/ 88 w 821"/>
                  <a:gd name="T19" fmla="*/ 431 h 821"/>
                  <a:gd name="T20" fmla="*/ 23 w 821"/>
                  <a:gd name="T21" fmla="*/ 441 h 821"/>
                  <a:gd name="T22" fmla="*/ 2 w 821"/>
                  <a:gd name="T23" fmla="*/ 462 h 821"/>
                  <a:gd name="T24" fmla="*/ 14 w 821"/>
                  <a:gd name="T25" fmla="*/ 521 h 821"/>
                  <a:gd name="T26" fmla="*/ 33 w 821"/>
                  <a:gd name="T27" fmla="*/ 575 h 821"/>
                  <a:gd name="T28" fmla="*/ 59 w 821"/>
                  <a:gd name="T29" fmla="*/ 625 h 821"/>
                  <a:gd name="T30" fmla="*/ 91 w 821"/>
                  <a:gd name="T31" fmla="*/ 672 h 821"/>
                  <a:gd name="T32" fmla="*/ 130 w 821"/>
                  <a:gd name="T33" fmla="*/ 712 h 821"/>
                  <a:gd name="T34" fmla="*/ 174 w 821"/>
                  <a:gd name="T35" fmla="*/ 747 h 821"/>
                  <a:gd name="T36" fmla="*/ 222 w 821"/>
                  <a:gd name="T37" fmla="*/ 777 h 821"/>
                  <a:gd name="T38" fmla="*/ 274 w 821"/>
                  <a:gd name="T39" fmla="*/ 798 h 821"/>
                  <a:gd name="T40" fmla="*/ 331 w 821"/>
                  <a:gd name="T41" fmla="*/ 814 h 821"/>
                  <a:gd name="T42" fmla="*/ 389 w 821"/>
                  <a:gd name="T43" fmla="*/ 821 h 821"/>
                  <a:gd name="T44" fmla="*/ 431 w 821"/>
                  <a:gd name="T45" fmla="*/ 821 h 821"/>
                  <a:gd name="T46" fmla="*/ 492 w 821"/>
                  <a:gd name="T47" fmla="*/ 813 h 821"/>
                  <a:gd name="T48" fmla="*/ 551 w 821"/>
                  <a:gd name="T49" fmla="*/ 796 h 821"/>
                  <a:gd name="T50" fmla="*/ 605 w 821"/>
                  <a:gd name="T51" fmla="*/ 771 h 821"/>
                  <a:gd name="T52" fmla="*/ 656 w 821"/>
                  <a:gd name="T53" fmla="*/ 740 h 821"/>
                  <a:gd name="T54" fmla="*/ 701 w 821"/>
                  <a:gd name="T55" fmla="*/ 701 h 821"/>
                  <a:gd name="T56" fmla="*/ 740 w 821"/>
                  <a:gd name="T57" fmla="*/ 656 h 821"/>
                  <a:gd name="T58" fmla="*/ 771 w 821"/>
                  <a:gd name="T59" fmla="*/ 606 h 821"/>
                  <a:gd name="T60" fmla="*/ 796 w 821"/>
                  <a:gd name="T61" fmla="*/ 551 h 821"/>
                  <a:gd name="T62" fmla="*/ 812 w 821"/>
                  <a:gd name="T63" fmla="*/ 492 h 821"/>
                  <a:gd name="T64" fmla="*/ 821 w 821"/>
                  <a:gd name="T65" fmla="*/ 431 h 821"/>
                  <a:gd name="T66" fmla="*/ 821 w 821"/>
                  <a:gd name="T67" fmla="*/ 389 h 821"/>
                  <a:gd name="T68" fmla="*/ 813 w 821"/>
                  <a:gd name="T69" fmla="*/ 331 h 821"/>
                  <a:gd name="T70" fmla="*/ 798 w 821"/>
                  <a:gd name="T71" fmla="*/ 274 h 821"/>
                  <a:gd name="T72" fmla="*/ 777 w 821"/>
                  <a:gd name="T73" fmla="*/ 222 h 821"/>
                  <a:gd name="T74" fmla="*/ 747 w 821"/>
                  <a:gd name="T75" fmla="*/ 173 h 821"/>
                  <a:gd name="T76" fmla="*/ 711 w 821"/>
                  <a:gd name="T77" fmla="*/ 130 h 821"/>
                  <a:gd name="T78" fmla="*/ 671 w 821"/>
                  <a:gd name="T79" fmla="*/ 91 h 821"/>
                  <a:gd name="T80" fmla="*/ 625 w 821"/>
                  <a:gd name="T81" fmla="*/ 58 h 821"/>
                  <a:gd name="T82" fmla="*/ 575 w 821"/>
                  <a:gd name="T83" fmla="*/ 32 h 821"/>
                  <a:gd name="T84" fmla="*/ 521 w 821"/>
                  <a:gd name="T85" fmla="*/ 14 h 821"/>
                  <a:gd name="T86" fmla="*/ 462 w 821"/>
                  <a:gd name="T87" fmla="*/ 2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1" h="821">
                    <a:moveTo>
                      <a:pt x="442" y="0"/>
                    </a:moveTo>
                    <a:lnTo>
                      <a:pt x="442" y="0"/>
                    </a:lnTo>
                    <a:lnTo>
                      <a:pt x="441" y="23"/>
                    </a:lnTo>
                    <a:lnTo>
                      <a:pt x="438" y="44"/>
                    </a:lnTo>
                    <a:lnTo>
                      <a:pt x="435" y="66"/>
                    </a:lnTo>
                    <a:lnTo>
                      <a:pt x="431" y="88"/>
                    </a:lnTo>
                    <a:lnTo>
                      <a:pt x="425" y="108"/>
                    </a:lnTo>
                    <a:lnTo>
                      <a:pt x="419" y="129"/>
                    </a:lnTo>
                    <a:lnTo>
                      <a:pt x="411" y="150"/>
                    </a:lnTo>
                    <a:lnTo>
                      <a:pt x="402" y="169"/>
                    </a:lnTo>
                    <a:lnTo>
                      <a:pt x="394" y="188"/>
                    </a:lnTo>
                    <a:lnTo>
                      <a:pt x="384" y="207"/>
                    </a:lnTo>
                    <a:lnTo>
                      <a:pt x="373" y="224"/>
                    </a:lnTo>
                    <a:lnTo>
                      <a:pt x="361" y="243"/>
                    </a:lnTo>
                    <a:lnTo>
                      <a:pt x="349" y="260"/>
                    </a:lnTo>
                    <a:lnTo>
                      <a:pt x="336" y="277"/>
                    </a:lnTo>
                    <a:lnTo>
                      <a:pt x="322" y="292"/>
                    </a:lnTo>
                    <a:lnTo>
                      <a:pt x="307" y="307"/>
                    </a:lnTo>
                    <a:lnTo>
                      <a:pt x="292" y="322"/>
                    </a:lnTo>
                    <a:lnTo>
                      <a:pt x="277" y="336"/>
                    </a:lnTo>
                    <a:lnTo>
                      <a:pt x="259" y="349"/>
                    </a:lnTo>
                    <a:lnTo>
                      <a:pt x="243" y="361"/>
                    </a:lnTo>
                    <a:lnTo>
                      <a:pt x="224" y="373"/>
                    </a:lnTo>
                    <a:lnTo>
                      <a:pt x="207" y="384"/>
                    </a:lnTo>
                    <a:lnTo>
                      <a:pt x="188" y="394"/>
                    </a:lnTo>
                    <a:lnTo>
                      <a:pt x="169" y="402"/>
                    </a:lnTo>
                    <a:lnTo>
                      <a:pt x="150" y="411"/>
                    </a:lnTo>
                    <a:lnTo>
                      <a:pt x="129" y="419"/>
                    </a:lnTo>
                    <a:lnTo>
                      <a:pt x="108" y="425"/>
                    </a:lnTo>
                    <a:lnTo>
                      <a:pt x="88" y="431"/>
                    </a:lnTo>
                    <a:lnTo>
                      <a:pt x="66" y="435"/>
                    </a:lnTo>
                    <a:lnTo>
                      <a:pt x="44" y="438"/>
                    </a:lnTo>
                    <a:lnTo>
                      <a:pt x="23" y="441"/>
                    </a:lnTo>
                    <a:lnTo>
                      <a:pt x="0" y="443"/>
                    </a:lnTo>
                    <a:lnTo>
                      <a:pt x="0" y="443"/>
                    </a:lnTo>
                    <a:lnTo>
                      <a:pt x="2" y="462"/>
                    </a:lnTo>
                    <a:lnTo>
                      <a:pt x="5" y="482"/>
                    </a:lnTo>
                    <a:lnTo>
                      <a:pt x="9" y="501"/>
                    </a:lnTo>
                    <a:lnTo>
                      <a:pt x="14" y="521"/>
                    </a:lnTo>
                    <a:lnTo>
                      <a:pt x="20" y="539"/>
                    </a:lnTo>
                    <a:lnTo>
                      <a:pt x="26" y="556"/>
                    </a:lnTo>
                    <a:lnTo>
                      <a:pt x="33" y="575"/>
                    </a:lnTo>
                    <a:lnTo>
                      <a:pt x="41" y="592"/>
                    </a:lnTo>
                    <a:lnTo>
                      <a:pt x="50" y="609"/>
                    </a:lnTo>
                    <a:lnTo>
                      <a:pt x="59" y="625"/>
                    </a:lnTo>
                    <a:lnTo>
                      <a:pt x="69" y="641"/>
                    </a:lnTo>
                    <a:lnTo>
                      <a:pt x="80" y="656"/>
                    </a:lnTo>
                    <a:lnTo>
                      <a:pt x="91" y="672"/>
                    </a:lnTo>
                    <a:lnTo>
                      <a:pt x="104" y="686"/>
                    </a:lnTo>
                    <a:lnTo>
                      <a:pt x="116" y="699"/>
                    </a:lnTo>
                    <a:lnTo>
                      <a:pt x="130" y="712"/>
                    </a:lnTo>
                    <a:lnTo>
                      <a:pt x="144" y="725"/>
                    </a:lnTo>
                    <a:lnTo>
                      <a:pt x="158" y="737"/>
                    </a:lnTo>
                    <a:lnTo>
                      <a:pt x="174" y="747"/>
                    </a:lnTo>
                    <a:lnTo>
                      <a:pt x="190" y="758"/>
                    </a:lnTo>
                    <a:lnTo>
                      <a:pt x="206" y="768"/>
                    </a:lnTo>
                    <a:lnTo>
                      <a:pt x="222" y="777"/>
                    </a:lnTo>
                    <a:lnTo>
                      <a:pt x="240" y="784"/>
                    </a:lnTo>
                    <a:lnTo>
                      <a:pt x="257" y="792"/>
                    </a:lnTo>
                    <a:lnTo>
                      <a:pt x="274" y="798"/>
                    </a:lnTo>
                    <a:lnTo>
                      <a:pt x="293" y="805"/>
                    </a:lnTo>
                    <a:lnTo>
                      <a:pt x="311" y="809"/>
                    </a:lnTo>
                    <a:lnTo>
                      <a:pt x="331" y="814"/>
                    </a:lnTo>
                    <a:lnTo>
                      <a:pt x="350" y="817"/>
                    </a:lnTo>
                    <a:lnTo>
                      <a:pt x="370" y="819"/>
                    </a:lnTo>
                    <a:lnTo>
                      <a:pt x="389" y="821"/>
                    </a:lnTo>
                    <a:lnTo>
                      <a:pt x="410" y="821"/>
                    </a:lnTo>
                    <a:lnTo>
                      <a:pt x="410" y="821"/>
                    </a:lnTo>
                    <a:lnTo>
                      <a:pt x="431" y="821"/>
                    </a:lnTo>
                    <a:lnTo>
                      <a:pt x="452" y="819"/>
                    </a:lnTo>
                    <a:lnTo>
                      <a:pt x="473" y="817"/>
                    </a:lnTo>
                    <a:lnTo>
                      <a:pt x="492" y="813"/>
                    </a:lnTo>
                    <a:lnTo>
                      <a:pt x="513" y="808"/>
                    </a:lnTo>
                    <a:lnTo>
                      <a:pt x="533" y="803"/>
                    </a:lnTo>
                    <a:lnTo>
                      <a:pt x="551" y="796"/>
                    </a:lnTo>
                    <a:lnTo>
                      <a:pt x="569" y="789"/>
                    </a:lnTo>
                    <a:lnTo>
                      <a:pt x="588" y="781"/>
                    </a:lnTo>
                    <a:lnTo>
                      <a:pt x="605" y="771"/>
                    </a:lnTo>
                    <a:lnTo>
                      <a:pt x="623" y="762"/>
                    </a:lnTo>
                    <a:lnTo>
                      <a:pt x="640" y="751"/>
                    </a:lnTo>
                    <a:lnTo>
                      <a:pt x="656" y="740"/>
                    </a:lnTo>
                    <a:lnTo>
                      <a:pt x="671" y="727"/>
                    </a:lnTo>
                    <a:lnTo>
                      <a:pt x="687" y="714"/>
                    </a:lnTo>
                    <a:lnTo>
                      <a:pt x="701" y="701"/>
                    </a:lnTo>
                    <a:lnTo>
                      <a:pt x="714" y="687"/>
                    </a:lnTo>
                    <a:lnTo>
                      <a:pt x="727" y="672"/>
                    </a:lnTo>
                    <a:lnTo>
                      <a:pt x="740" y="656"/>
                    </a:lnTo>
                    <a:lnTo>
                      <a:pt x="751" y="640"/>
                    </a:lnTo>
                    <a:lnTo>
                      <a:pt x="761" y="623"/>
                    </a:lnTo>
                    <a:lnTo>
                      <a:pt x="771" y="606"/>
                    </a:lnTo>
                    <a:lnTo>
                      <a:pt x="781" y="588"/>
                    </a:lnTo>
                    <a:lnTo>
                      <a:pt x="788" y="570"/>
                    </a:lnTo>
                    <a:lnTo>
                      <a:pt x="796" y="551"/>
                    </a:lnTo>
                    <a:lnTo>
                      <a:pt x="803" y="533"/>
                    </a:lnTo>
                    <a:lnTo>
                      <a:pt x="808" y="513"/>
                    </a:lnTo>
                    <a:lnTo>
                      <a:pt x="812" y="492"/>
                    </a:lnTo>
                    <a:lnTo>
                      <a:pt x="817" y="473"/>
                    </a:lnTo>
                    <a:lnTo>
                      <a:pt x="819" y="452"/>
                    </a:lnTo>
                    <a:lnTo>
                      <a:pt x="821" y="431"/>
                    </a:lnTo>
                    <a:lnTo>
                      <a:pt x="821" y="410"/>
                    </a:lnTo>
                    <a:lnTo>
                      <a:pt x="821" y="410"/>
                    </a:lnTo>
                    <a:lnTo>
                      <a:pt x="821" y="389"/>
                    </a:lnTo>
                    <a:lnTo>
                      <a:pt x="819" y="370"/>
                    </a:lnTo>
                    <a:lnTo>
                      <a:pt x="817" y="350"/>
                    </a:lnTo>
                    <a:lnTo>
                      <a:pt x="813" y="331"/>
                    </a:lnTo>
                    <a:lnTo>
                      <a:pt x="809" y="312"/>
                    </a:lnTo>
                    <a:lnTo>
                      <a:pt x="805" y="293"/>
                    </a:lnTo>
                    <a:lnTo>
                      <a:pt x="798" y="274"/>
                    </a:lnTo>
                    <a:lnTo>
                      <a:pt x="792" y="257"/>
                    </a:lnTo>
                    <a:lnTo>
                      <a:pt x="784" y="240"/>
                    </a:lnTo>
                    <a:lnTo>
                      <a:pt x="777" y="222"/>
                    </a:lnTo>
                    <a:lnTo>
                      <a:pt x="767" y="206"/>
                    </a:lnTo>
                    <a:lnTo>
                      <a:pt x="758" y="190"/>
                    </a:lnTo>
                    <a:lnTo>
                      <a:pt x="747" y="173"/>
                    </a:lnTo>
                    <a:lnTo>
                      <a:pt x="736" y="158"/>
                    </a:lnTo>
                    <a:lnTo>
                      <a:pt x="724" y="144"/>
                    </a:lnTo>
                    <a:lnTo>
                      <a:pt x="711" y="130"/>
                    </a:lnTo>
                    <a:lnTo>
                      <a:pt x="698" y="117"/>
                    </a:lnTo>
                    <a:lnTo>
                      <a:pt x="685" y="104"/>
                    </a:lnTo>
                    <a:lnTo>
                      <a:pt x="671" y="91"/>
                    </a:lnTo>
                    <a:lnTo>
                      <a:pt x="656" y="80"/>
                    </a:lnTo>
                    <a:lnTo>
                      <a:pt x="641" y="69"/>
                    </a:lnTo>
                    <a:lnTo>
                      <a:pt x="625" y="58"/>
                    </a:lnTo>
                    <a:lnTo>
                      <a:pt x="608" y="50"/>
                    </a:lnTo>
                    <a:lnTo>
                      <a:pt x="592" y="41"/>
                    </a:lnTo>
                    <a:lnTo>
                      <a:pt x="575" y="32"/>
                    </a:lnTo>
                    <a:lnTo>
                      <a:pt x="556" y="26"/>
                    </a:lnTo>
                    <a:lnTo>
                      <a:pt x="539" y="19"/>
                    </a:lnTo>
                    <a:lnTo>
                      <a:pt x="521" y="14"/>
                    </a:lnTo>
                    <a:lnTo>
                      <a:pt x="501" y="8"/>
                    </a:lnTo>
                    <a:lnTo>
                      <a:pt x="482" y="5"/>
                    </a:lnTo>
                    <a:lnTo>
                      <a:pt x="462" y="2"/>
                    </a:lnTo>
                    <a:lnTo>
                      <a:pt x="442" y="0"/>
                    </a:lnTo>
                    <a:lnTo>
                      <a:pt x="442" y="0"/>
                    </a:lnTo>
                    <a:close/>
                  </a:path>
                </a:pathLst>
              </a:custGeom>
              <a:solidFill>
                <a:srgbClr val="3B3838"/>
              </a:solidFill>
              <a:ln w="28575">
                <a:noFill/>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44" name="Freeform 8"/>
              <p:cNvSpPr/>
              <p:nvPr/>
            </p:nvSpPr>
            <p:spPr bwMode="auto">
              <a:xfrm>
                <a:off x="3922713" y="1236663"/>
                <a:ext cx="1301750" cy="1303338"/>
              </a:xfrm>
              <a:custGeom>
                <a:avLst/>
                <a:gdLst>
                  <a:gd name="T0" fmla="*/ 462 w 820"/>
                  <a:gd name="T1" fmla="*/ 819 h 821"/>
                  <a:gd name="T2" fmla="*/ 519 w 820"/>
                  <a:gd name="T3" fmla="*/ 808 h 821"/>
                  <a:gd name="T4" fmla="*/ 573 w 820"/>
                  <a:gd name="T5" fmla="*/ 789 h 821"/>
                  <a:gd name="T6" fmla="*/ 624 w 820"/>
                  <a:gd name="T7" fmla="*/ 763 h 821"/>
                  <a:gd name="T8" fmla="*/ 670 w 820"/>
                  <a:gd name="T9" fmla="*/ 730 h 821"/>
                  <a:gd name="T10" fmla="*/ 711 w 820"/>
                  <a:gd name="T11" fmla="*/ 691 h 821"/>
                  <a:gd name="T12" fmla="*/ 746 w 820"/>
                  <a:gd name="T13" fmla="*/ 648 h 821"/>
                  <a:gd name="T14" fmla="*/ 775 w 820"/>
                  <a:gd name="T15" fmla="*/ 599 h 821"/>
                  <a:gd name="T16" fmla="*/ 798 w 820"/>
                  <a:gd name="T17" fmla="*/ 547 h 821"/>
                  <a:gd name="T18" fmla="*/ 812 w 820"/>
                  <a:gd name="T19" fmla="*/ 490 h 821"/>
                  <a:gd name="T20" fmla="*/ 820 w 820"/>
                  <a:gd name="T21" fmla="*/ 432 h 821"/>
                  <a:gd name="T22" fmla="*/ 820 w 820"/>
                  <a:gd name="T23" fmla="*/ 391 h 821"/>
                  <a:gd name="T24" fmla="*/ 812 w 820"/>
                  <a:gd name="T25" fmla="*/ 329 h 821"/>
                  <a:gd name="T26" fmla="*/ 795 w 820"/>
                  <a:gd name="T27" fmla="*/ 270 h 821"/>
                  <a:gd name="T28" fmla="*/ 771 w 820"/>
                  <a:gd name="T29" fmla="*/ 216 h 821"/>
                  <a:gd name="T30" fmla="*/ 738 w 820"/>
                  <a:gd name="T31" fmla="*/ 166 h 821"/>
                  <a:gd name="T32" fmla="*/ 699 w 820"/>
                  <a:gd name="T33" fmla="*/ 120 h 821"/>
                  <a:gd name="T34" fmla="*/ 655 w 820"/>
                  <a:gd name="T35" fmla="*/ 82 h 821"/>
                  <a:gd name="T36" fmla="*/ 605 w 820"/>
                  <a:gd name="T37" fmla="*/ 50 h 821"/>
                  <a:gd name="T38" fmla="*/ 551 w 820"/>
                  <a:gd name="T39" fmla="*/ 25 h 821"/>
                  <a:gd name="T40" fmla="*/ 492 w 820"/>
                  <a:gd name="T41" fmla="*/ 9 h 821"/>
                  <a:gd name="T42" fmla="*/ 430 w 820"/>
                  <a:gd name="T43" fmla="*/ 1 h 821"/>
                  <a:gd name="T44" fmla="*/ 389 w 820"/>
                  <a:gd name="T45" fmla="*/ 1 h 821"/>
                  <a:gd name="T46" fmla="*/ 329 w 820"/>
                  <a:gd name="T47" fmla="*/ 8 h 821"/>
                  <a:gd name="T48" fmla="*/ 274 w 820"/>
                  <a:gd name="T49" fmla="*/ 23 h 821"/>
                  <a:gd name="T50" fmla="*/ 221 w 820"/>
                  <a:gd name="T51" fmla="*/ 46 h 821"/>
                  <a:gd name="T52" fmla="*/ 173 w 820"/>
                  <a:gd name="T53" fmla="*/ 74 h 821"/>
                  <a:gd name="T54" fmla="*/ 129 w 820"/>
                  <a:gd name="T55" fmla="*/ 110 h 821"/>
                  <a:gd name="T56" fmla="*/ 91 w 820"/>
                  <a:gd name="T57" fmla="*/ 151 h 821"/>
                  <a:gd name="T58" fmla="*/ 58 w 820"/>
                  <a:gd name="T59" fmla="*/ 196 h 821"/>
                  <a:gd name="T60" fmla="*/ 32 w 820"/>
                  <a:gd name="T61" fmla="*/ 247 h 821"/>
                  <a:gd name="T62" fmla="*/ 13 w 820"/>
                  <a:gd name="T63" fmla="*/ 302 h 821"/>
                  <a:gd name="T64" fmla="*/ 1 w 820"/>
                  <a:gd name="T65" fmla="*/ 359 h 821"/>
                  <a:gd name="T66" fmla="*/ 21 w 820"/>
                  <a:gd name="T67" fmla="*/ 381 h 821"/>
                  <a:gd name="T68" fmla="*/ 86 w 820"/>
                  <a:gd name="T69" fmla="*/ 392 h 821"/>
                  <a:gd name="T70" fmla="*/ 148 w 820"/>
                  <a:gd name="T71" fmla="*/ 410 h 821"/>
                  <a:gd name="T72" fmla="*/ 206 w 820"/>
                  <a:gd name="T73" fmla="*/ 438 h 821"/>
                  <a:gd name="T74" fmla="*/ 259 w 820"/>
                  <a:gd name="T75" fmla="*/ 473 h 821"/>
                  <a:gd name="T76" fmla="*/ 307 w 820"/>
                  <a:gd name="T77" fmla="*/ 514 h 821"/>
                  <a:gd name="T78" fmla="*/ 348 w 820"/>
                  <a:gd name="T79" fmla="*/ 562 h 821"/>
                  <a:gd name="T80" fmla="*/ 382 w 820"/>
                  <a:gd name="T81" fmla="*/ 615 h 821"/>
                  <a:gd name="T82" fmla="*/ 410 w 820"/>
                  <a:gd name="T83" fmla="*/ 673 h 821"/>
                  <a:gd name="T84" fmla="*/ 429 w 820"/>
                  <a:gd name="T85" fmla="*/ 735 h 821"/>
                  <a:gd name="T86" fmla="*/ 440 w 820"/>
                  <a:gd name="T87" fmla="*/ 80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0" h="821">
                    <a:moveTo>
                      <a:pt x="441" y="821"/>
                    </a:moveTo>
                    <a:lnTo>
                      <a:pt x="441" y="821"/>
                    </a:lnTo>
                    <a:lnTo>
                      <a:pt x="462" y="819"/>
                    </a:lnTo>
                    <a:lnTo>
                      <a:pt x="481" y="817"/>
                    </a:lnTo>
                    <a:lnTo>
                      <a:pt x="500" y="813"/>
                    </a:lnTo>
                    <a:lnTo>
                      <a:pt x="519" y="808"/>
                    </a:lnTo>
                    <a:lnTo>
                      <a:pt x="538" y="803"/>
                    </a:lnTo>
                    <a:lnTo>
                      <a:pt x="556" y="797"/>
                    </a:lnTo>
                    <a:lnTo>
                      <a:pt x="573" y="789"/>
                    </a:lnTo>
                    <a:lnTo>
                      <a:pt x="591" y="781"/>
                    </a:lnTo>
                    <a:lnTo>
                      <a:pt x="608" y="773"/>
                    </a:lnTo>
                    <a:lnTo>
                      <a:pt x="624" y="763"/>
                    </a:lnTo>
                    <a:lnTo>
                      <a:pt x="639" y="753"/>
                    </a:lnTo>
                    <a:lnTo>
                      <a:pt x="655" y="742"/>
                    </a:lnTo>
                    <a:lnTo>
                      <a:pt x="670" y="730"/>
                    </a:lnTo>
                    <a:lnTo>
                      <a:pt x="684" y="718"/>
                    </a:lnTo>
                    <a:lnTo>
                      <a:pt x="698" y="705"/>
                    </a:lnTo>
                    <a:lnTo>
                      <a:pt x="711" y="691"/>
                    </a:lnTo>
                    <a:lnTo>
                      <a:pt x="723" y="678"/>
                    </a:lnTo>
                    <a:lnTo>
                      <a:pt x="735" y="663"/>
                    </a:lnTo>
                    <a:lnTo>
                      <a:pt x="746" y="648"/>
                    </a:lnTo>
                    <a:lnTo>
                      <a:pt x="757" y="633"/>
                    </a:lnTo>
                    <a:lnTo>
                      <a:pt x="766" y="616"/>
                    </a:lnTo>
                    <a:lnTo>
                      <a:pt x="775" y="599"/>
                    </a:lnTo>
                    <a:lnTo>
                      <a:pt x="784" y="583"/>
                    </a:lnTo>
                    <a:lnTo>
                      <a:pt x="791" y="565"/>
                    </a:lnTo>
                    <a:lnTo>
                      <a:pt x="798" y="547"/>
                    </a:lnTo>
                    <a:lnTo>
                      <a:pt x="803" y="528"/>
                    </a:lnTo>
                    <a:lnTo>
                      <a:pt x="809" y="510"/>
                    </a:lnTo>
                    <a:lnTo>
                      <a:pt x="812" y="490"/>
                    </a:lnTo>
                    <a:lnTo>
                      <a:pt x="815" y="471"/>
                    </a:lnTo>
                    <a:lnTo>
                      <a:pt x="818" y="451"/>
                    </a:lnTo>
                    <a:lnTo>
                      <a:pt x="820" y="432"/>
                    </a:lnTo>
                    <a:lnTo>
                      <a:pt x="820" y="411"/>
                    </a:lnTo>
                    <a:lnTo>
                      <a:pt x="820" y="411"/>
                    </a:lnTo>
                    <a:lnTo>
                      <a:pt x="820" y="391"/>
                    </a:lnTo>
                    <a:lnTo>
                      <a:pt x="817" y="370"/>
                    </a:lnTo>
                    <a:lnTo>
                      <a:pt x="815" y="349"/>
                    </a:lnTo>
                    <a:lnTo>
                      <a:pt x="812" y="329"/>
                    </a:lnTo>
                    <a:lnTo>
                      <a:pt x="806" y="309"/>
                    </a:lnTo>
                    <a:lnTo>
                      <a:pt x="801" y="290"/>
                    </a:lnTo>
                    <a:lnTo>
                      <a:pt x="795" y="270"/>
                    </a:lnTo>
                    <a:lnTo>
                      <a:pt x="788" y="252"/>
                    </a:lnTo>
                    <a:lnTo>
                      <a:pt x="779" y="233"/>
                    </a:lnTo>
                    <a:lnTo>
                      <a:pt x="771" y="216"/>
                    </a:lnTo>
                    <a:lnTo>
                      <a:pt x="760" y="199"/>
                    </a:lnTo>
                    <a:lnTo>
                      <a:pt x="750" y="182"/>
                    </a:lnTo>
                    <a:lnTo>
                      <a:pt x="738" y="166"/>
                    </a:lnTo>
                    <a:lnTo>
                      <a:pt x="726" y="150"/>
                    </a:lnTo>
                    <a:lnTo>
                      <a:pt x="713" y="136"/>
                    </a:lnTo>
                    <a:lnTo>
                      <a:pt x="699" y="120"/>
                    </a:lnTo>
                    <a:lnTo>
                      <a:pt x="685" y="107"/>
                    </a:lnTo>
                    <a:lnTo>
                      <a:pt x="670" y="94"/>
                    </a:lnTo>
                    <a:lnTo>
                      <a:pt x="655" y="82"/>
                    </a:lnTo>
                    <a:lnTo>
                      <a:pt x="638" y="71"/>
                    </a:lnTo>
                    <a:lnTo>
                      <a:pt x="622" y="60"/>
                    </a:lnTo>
                    <a:lnTo>
                      <a:pt x="605" y="50"/>
                    </a:lnTo>
                    <a:lnTo>
                      <a:pt x="587" y="41"/>
                    </a:lnTo>
                    <a:lnTo>
                      <a:pt x="569" y="33"/>
                    </a:lnTo>
                    <a:lnTo>
                      <a:pt x="551" y="25"/>
                    </a:lnTo>
                    <a:lnTo>
                      <a:pt x="531" y="18"/>
                    </a:lnTo>
                    <a:lnTo>
                      <a:pt x="511" y="13"/>
                    </a:lnTo>
                    <a:lnTo>
                      <a:pt x="492" y="9"/>
                    </a:lnTo>
                    <a:lnTo>
                      <a:pt x="471" y="5"/>
                    </a:lnTo>
                    <a:lnTo>
                      <a:pt x="451" y="2"/>
                    </a:lnTo>
                    <a:lnTo>
                      <a:pt x="430" y="1"/>
                    </a:lnTo>
                    <a:lnTo>
                      <a:pt x="408" y="0"/>
                    </a:lnTo>
                    <a:lnTo>
                      <a:pt x="408" y="0"/>
                    </a:lnTo>
                    <a:lnTo>
                      <a:pt x="389" y="1"/>
                    </a:lnTo>
                    <a:lnTo>
                      <a:pt x="368" y="2"/>
                    </a:lnTo>
                    <a:lnTo>
                      <a:pt x="349" y="4"/>
                    </a:lnTo>
                    <a:lnTo>
                      <a:pt x="329" y="8"/>
                    </a:lnTo>
                    <a:lnTo>
                      <a:pt x="311" y="12"/>
                    </a:lnTo>
                    <a:lnTo>
                      <a:pt x="292" y="17"/>
                    </a:lnTo>
                    <a:lnTo>
                      <a:pt x="274" y="23"/>
                    </a:lnTo>
                    <a:lnTo>
                      <a:pt x="256" y="29"/>
                    </a:lnTo>
                    <a:lnTo>
                      <a:pt x="238" y="37"/>
                    </a:lnTo>
                    <a:lnTo>
                      <a:pt x="221" y="46"/>
                    </a:lnTo>
                    <a:lnTo>
                      <a:pt x="205" y="54"/>
                    </a:lnTo>
                    <a:lnTo>
                      <a:pt x="188" y="64"/>
                    </a:lnTo>
                    <a:lnTo>
                      <a:pt x="173" y="74"/>
                    </a:lnTo>
                    <a:lnTo>
                      <a:pt x="158" y="86"/>
                    </a:lnTo>
                    <a:lnTo>
                      <a:pt x="143" y="98"/>
                    </a:lnTo>
                    <a:lnTo>
                      <a:pt x="129" y="110"/>
                    </a:lnTo>
                    <a:lnTo>
                      <a:pt x="116" y="123"/>
                    </a:lnTo>
                    <a:lnTo>
                      <a:pt x="103" y="137"/>
                    </a:lnTo>
                    <a:lnTo>
                      <a:pt x="91" y="151"/>
                    </a:lnTo>
                    <a:lnTo>
                      <a:pt x="79" y="165"/>
                    </a:lnTo>
                    <a:lnTo>
                      <a:pt x="68" y="180"/>
                    </a:lnTo>
                    <a:lnTo>
                      <a:pt x="58" y="196"/>
                    </a:lnTo>
                    <a:lnTo>
                      <a:pt x="48" y="213"/>
                    </a:lnTo>
                    <a:lnTo>
                      <a:pt x="40" y="230"/>
                    </a:lnTo>
                    <a:lnTo>
                      <a:pt x="32" y="247"/>
                    </a:lnTo>
                    <a:lnTo>
                      <a:pt x="25" y="265"/>
                    </a:lnTo>
                    <a:lnTo>
                      <a:pt x="18" y="283"/>
                    </a:lnTo>
                    <a:lnTo>
                      <a:pt x="13" y="302"/>
                    </a:lnTo>
                    <a:lnTo>
                      <a:pt x="8" y="320"/>
                    </a:lnTo>
                    <a:lnTo>
                      <a:pt x="4" y="340"/>
                    </a:lnTo>
                    <a:lnTo>
                      <a:pt x="1" y="359"/>
                    </a:lnTo>
                    <a:lnTo>
                      <a:pt x="0" y="379"/>
                    </a:lnTo>
                    <a:lnTo>
                      <a:pt x="0" y="379"/>
                    </a:lnTo>
                    <a:lnTo>
                      <a:pt x="21" y="381"/>
                    </a:lnTo>
                    <a:lnTo>
                      <a:pt x="43" y="383"/>
                    </a:lnTo>
                    <a:lnTo>
                      <a:pt x="65" y="386"/>
                    </a:lnTo>
                    <a:lnTo>
                      <a:pt x="86" y="392"/>
                    </a:lnTo>
                    <a:lnTo>
                      <a:pt x="107" y="397"/>
                    </a:lnTo>
                    <a:lnTo>
                      <a:pt x="128" y="404"/>
                    </a:lnTo>
                    <a:lnTo>
                      <a:pt x="148" y="410"/>
                    </a:lnTo>
                    <a:lnTo>
                      <a:pt x="168" y="419"/>
                    </a:lnTo>
                    <a:lnTo>
                      <a:pt x="187" y="428"/>
                    </a:lnTo>
                    <a:lnTo>
                      <a:pt x="206" y="438"/>
                    </a:lnTo>
                    <a:lnTo>
                      <a:pt x="224" y="449"/>
                    </a:lnTo>
                    <a:lnTo>
                      <a:pt x="241" y="460"/>
                    </a:lnTo>
                    <a:lnTo>
                      <a:pt x="259" y="473"/>
                    </a:lnTo>
                    <a:lnTo>
                      <a:pt x="275" y="486"/>
                    </a:lnTo>
                    <a:lnTo>
                      <a:pt x="291" y="500"/>
                    </a:lnTo>
                    <a:lnTo>
                      <a:pt x="307" y="514"/>
                    </a:lnTo>
                    <a:lnTo>
                      <a:pt x="321" y="530"/>
                    </a:lnTo>
                    <a:lnTo>
                      <a:pt x="335" y="546"/>
                    </a:lnTo>
                    <a:lnTo>
                      <a:pt x="348" y="562"/>
                    </a:lnTo>
                    <a:lnTo>
                      <a:pt x="360" y="579"/>
                    </a:lnTo>
                    <a:lnTo>
                      <a:pt x="372" y="597"/>
                    </a:lnTo>
                    <a:lnTo>
                      <a:pt x="382" y="615"/>
                    </a:lnTo>
                    <a:lnTo>
                      <a:pt x="392" y="634"/>
                    </a:lnTo>
                    <a:lnTo>
                      <a:pt x="402" y="653"/>
                    </a:lnTo>
                    <a:lnTo>
                      <a:pt x="410" y="673"/>
                    </a:lnTo>
                    <a:lnTo>
                      <a:pt x="417" y="692"/>
                    </a:lnTo>
                    <a:lnTo>
                      <a:pt x="424" y="713"/>
                    </a:lnTo>
                    <a:lnTo>
                      <a:pt x="429" y="735"/>
                    </a:lnTo>
                    <a:lnTo>
                      <a:pt x="433" y="755"/>
                    </a:lnTo>
                    <a:lnTo>
                      <a:pt x="438" y="777"/>
                    </a:lnTo>
                    <a:lnTo>
                      <a:pt x="440" y="800"/>
                    </a:lnTo>
                    <a:lnTo>
                      <a:pt x="441" y="821"/>
                    </a:lnTo>
                    <a:lnTo>
                      <a:pt x="441" y="821"/>
                    </a:lnTo>
                    <a:close/>
                  </a:path>
                </a:pathLst>
              </a:custGeom>
              <a:solidFill>
                <a:srgbClr val="155D85"/>
              </a:solidFill>
              <a:ln w="28575">
                <a:noFill/>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nvGrpSpPr>
            <p:cNvPr id="124" name="组合 123"/>
            <p:cNvGrpSpPr/>
            <p:nvPr/>
          </p:nvGrpSpPr>
          <p:grpSpPr>
            <a:xfrm>
              <a:off x="4602163" y="1872179"/>
              <a:ext cx="278400" cy="278396"/>
              <a:chOff x="152400" y="414338"/>
              <a:chExt cx="1698625" cy="1698625"/>
            </a:xfrm>
            <a:grpFill/>
          </p:grpSpPr>
          <p:sp>
            <p:nvSpPr>
              <p:cNvPr id="139" name="Freeform 41"/>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40" name="Freeform 42"/>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nvGrpSpPr>
            <p:cNvPr id="125" name="组合 124"/>
            <p:cNvGrpSpPr/>
            <p:nvPr/>
          </p:nvGrpSpPr>
          <p:grpSpPr>
            <a:xfrm>
              <a:off x="5262888" y="2861311"/>
              <a:ext cx="279962" cy="278396"/>
              <a:chOff x="2616200" y="414338"/>
              <a:chExt cx="1708150" cy="1698625"/>
            </a:xfrm>
            <a:grpFill/>
          </p:grpSpPr>
          <p:sp>
            <p:nvSpPr>
              <p:cNvPr id="136" name="Freeform 25"/>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7" name="Freeform 26"/>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8" name="Line 27"/>
              <p:cNvSpPr>
                <a:spLocks noChangeShapeType="1"/>
              </p:cNvSpPr>
              <p:nvPr/>
            </p:nvSpPr>
            <p:spPr bwMode="auto">
              <a:xfrm flipH="1">
                <a:off x="3409950" y="614363"/>
                <a:ext cx="606425" cy="54610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nvGrpSpPr>
            <p:cNvPr id="126" name="组合 125"/>
            <p:cNvGrpSpPr/>
            <p:nvPr/>
          </p:nvGrpSpPr>
          <p:grpSpPr>
            <a:xfrm>
              <a:off x="4233498" y="3606788"/>
              <a:ext cx="283082" cy="278396"/>
              <a:chOff x="5032375" y="3027363"/>
              <a:chExt cx="1727200" cy="1698625"/>
            </a:xfrm>
            <a:grpFill/>
          </p:grpSpPr>
          <p:sp>
            <p:nvSpPr>
              <p:cNvPr id="131" name="Freeform 28"/>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2" name="Freeform 29"/>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3" name="Line 30"/>
              <p:cNvSpPr>
                <a:spLocks noChangeShapeType="1"/>
              </p:cNvSpPr>
              <p:nvPr/>
            </p:nvSpPr>
            <p:spPr bwMode="auto">
              <a:xfrm>
                <a:off x="5435600" y="3027363"/>
                <a:ext cx="923925" cy="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4" name="Line 31"/>
              <p:cNvSpPr>
                <a:spLocks noChangeShapeType="1"/>
              </p:cNvSpPr>
              <p:nvPr/>
            </p:nvSpPr>
            <p:spPr bwMode="auto">
              <a:xfrm>
                <a:off x="5895975" y="4240213"/>
                <a:ext cx="0" cy="18415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5" name="Freeform 32"/>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nvGrpSpPr>
            <p:cNvPr id="127" name="组合 126"/>
            <p:cNvGrpSpPr/>
            <p:nvPr/>
          </p:nvGrpSpPr>
          <p:grpSpPr>
            <a:xfrm>
              <a:off x="3539254" y="2551165"/>
              <a:ext cx="311182" cy="278396"/>
              <a:chOff x="4987925" y="414338"/>
              <a:chExt cx="1898650" cy="1698625"/>
            </a:xfrm>
            <a:grpFill/>
          </p:grpSpPr>
          <p:sp>
            <p:nvSpPr>
              <p:cNvPr id="128" name="Freeform 22"/>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9" name="Line 23"/>
              <p:cNvSpPr>
                <a:spLocks noChangeShapeType="1"/>
              </p:cNvSpPr>
              <p:nvPr/>
            </p:nvSpPr>
            <p:spPr bwMode="auto">
              <a:xfrm>
                <a:off x="5937250" y="893763"/>
                <a:ext cx="0" cy="5683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30" name="Freeform 24"/>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sp>
        <p:nvSpPr>
          <p:cNvPr id="84" name="Rectangle 39"/>
          <p:cNvSpPr>
            <a:spLocks noChangeArrowheads="1"/>
          </p:cNvSpPr>
          <p:nvPr/>
        </p:nvSpPr>
        <p:spPr bwMode="auto">
          <a:xfrm>
            <a:off x="1425575" y="386715"/>
            <a:ext cx="610997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32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Priciple of Good Report Design</a:t>
            </a:r>
          </a:p>
        </p:txBody>
      </p:sp>
      <p:sp>
        <p:nvSpPr>
          <p:cNvPr id="56" name="矩形 55"/>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6858000 h 6858000"/>
              <a:gd name="connsiteX2" fmla="*/ 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0" y="0"/>
                </a:moveTo>
                <a:lnTo>
                  <a:pt x="12192000" y="6858000"/>
                </a:lnTo>
                <a:lnTo>
                  <a:pt x="0" y="6858000"/>
                </a:lnTo>
                <a:close/>
              </a:path>
            </a:pathLst>
          </a:custGeom>
          <a:ln>
            <a:noFill/>
          </a:ln>
        </p:spPr>
      </p:pic>
      <p:sp>
        <p:nvSpPr>
          <p:cNvPr id="6" name="直角三角形 5"/>
          <p:cNvSpPr/>
          <p:nvPr/>
        </p:nvSpPr>
        <p:spPr>
          <a:xfrm flipV="1">
            <a:off x="0" y="0"/>
            <a:ext cx="6096000" cy="3429000"/>
          </a:xfrm>
          <a:prstGeom prst="rtTriangle">
            <a:avLst/>
          </a:prstGeom>
          <a:solidFill>
            <a:srgbClr val="155D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7732560" y="2900327"/>
            <a:ext cx="3889308" cy="45719"/>
          </a:xfrm>
          <a:prstGeom prst="rect">
            <a:avLst/>
          </a:prstGeom>
          <a:solidFill>
            <a:srgbClr val="3E4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7732395" y="3016885"/>
            <a:ext cx="4027805" cy="922020"/>
          </a:xfrm>
          <a:prstGeom prst="rect">
            <a:avLst/>
          </a:prstGeom>
          <a:noFill/>
        </p:spPr>
        <p:txBody>
          <a:bodyPr wrap="square" rtlCol="0">
            <a:spAutoFit/>
          </a:bodyPr>
          <a:lstStyle/>
          <a:p>
            <a:r>
              <a:rPr lang="en-US" altLang="zh-CN" sz="5400"/>
              <a:t>THANK    YOU</a:t>
            </a:r>
          </a:p>
        </p:txBody>
      </p:sp>
      <p:sp>
        <p:nvSpPr>
          <p:cNvPr id="3" name="文本框 6"/>
          <p:cNvSpPr txBox="1"/>
          <p:nvPr/>
        </p:nvSpPr>
        <p:spPr>
          <a:xfrm>
            <a:off x="7732395" y="1818005"/>
            <a:ext cx="3890010" cy="1198880"/>
          </a:xfrm>
          <a:prstGeom prst="rect">
            <a:avLst/>
          </a:prstGeom>
          <a:noFill/>
        </p:spPr>
        <p:txBody>
          <a:bodyPr wrap="square" rtlCol="0">
            <a:spAutoFit/>
          </a:bodyPr>
          <a:lstStyle/>
          <a:p>
            <a:pPr algn="ctr"/>
            <a:r>
              <a:rPr lang="en-US" altLang="en-IE" sz="7200" dirty="0">
                <a:solidFill>
                  <a:prstClr val="black"/>
                </a:solidFill>
                <a:latin typeface="Arial" panose="020B0604020202020204" pitchFamily="34" charset="0"/>
              </a:rPr>
              <a:t>END</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62330" y="702945"/>
            <a:ext cx="3415030" cy="583565"/>
          </a:xfrm>
          <a:prstGeom prst="rect">
            <a:avLst/>
          </a:prstGeom>
          <a:noFill/>
        </p:spPr>
        <p:txBody>
          <a:bodyPr wrap="square" rtlCol="0">
            <a:spAutoFit/>
          </a:bodyPr>
          <a:lstStyle/>
          <a:p>
            <a:r>
              <a:rPr lang="en-US" sz="3200" u="sng">
                <a:solidFill>
                  <a:schemeClr val="accent1"/>
                </a:solidFill>
                <a:effectLst>
                  <a:outerShdw blurRad="38100" dist="25400" dir="5400000" algn="ctr" rotWithShape="0">
                    <a:srgbClr val="6E747A">
                      <a:alpha val="43000"/>
                    </a:srgbClr>
                  </a:outerShdw>
                </a:effectLst>
              </a:rPr>
              <a:t>INTRODUCTION</a:t>
            </a:r>
          </a:p>
        </p:txBody>
      </p:sp>
      <p:sp>
        <p:nvSpPr>
          <p:cNvPr id="5" name="Text Box 4"/>
          <p:cNvSpPr txBox="1"/>
          <p:nvPr/>
        </p:nvSpPr>
        <p:spPr>
          <a:xfrm>
            <a:off x="955040" y="1286510"/>
            <a:ext cx="9125585" cy="4523105"/>
          </a:xfrm>
          <a:prstGeom prst="rect">
            <a:avLst/>
          </a:prstGeom>
          <a:noFill/>
        </p:spPr>
        <p:txBody>
          <a:bodyPr wrap="square" rtlCol="0">
            <a:spAutoFit/>
          </a:bodyPr>
          <a:lstStyle/>
          <a:p>
            <a:r>
              <a:rPr lang="en-US" sz="1600"/>
              <a:t>Tun Rahman Abdul College (TRAC) was founded in 1970 and its first started on a campus in Kuala Lumpur and is now the main campus. </a:t>
            </a:r>
          </a:p>
          <a:p>
            <a:endParaRPr lang="en-US" sz="1600" dirty="0"/>
          </a:p>
          <a:p>
            <a:r>
              <a:rPr lang="en-US" sz="1600" dirty="0"/>
              <a:t>Kuala Lumpur’s TRAC (main campus) is located on 200 acres of land. At the same time, branch schools in Penang, Perak, Johor, and Pahang are specially built. </a:t>
            </a:r>
          </a:p>
          <a:p>
            <a:endParaRPr lang="en-US" sz="1600" dirty="0"/>
          </a:p>
          <a:p>
            <a:r>
              <a:rPr lang="en-US" sz="1600" dirty="0"/>
              <a:t>The courses offered by TRAC include pre-university courses, diploma courses, bachelor's degree courses and postgraduate courses. Now, TRAC has gone from basic and A Level to accounting, finance, business, economics, engineering, built environment, applied sciences, ICT and mass communication, creative arts, social sciences and hotel management. </a:t>
            </a:r>
          </a:p>
          <a:p>
            <a:endParaRPr lang="en-US" sz="1600" dirty="0"/>
          </a:p>
          <a:p>
            <a:r>
              <a:rPr lang="en-US" sz="1600" dirty="0"/>
              <a:t>These courses are implemented by 7 colleges and 1 center to implement exchanges and creativity Faculty of Industry and Social Sciences and Humanities. In addition, there is a graduate research center dedicated to research. </a:t>
            </a:r>
          </a:p>
          <a:p>
            <a:endParaRPr lang="en-US" sz="1600" dirty="0"/>
          </a:p>
          <a:p>
            <a:pPr>
              <a:lnSpc>
                <a:spcPct val="100000"/>
              </a:lnSpc>
            </a:pPr>
            <a:r>
              <a:rPr lang="en-US" sz="1600" dirty="0"/>
              <a:t>TRAC has won numerous academic awards, among which the most prestigious awards include the 2017 top digital technology colleges selected by the Ministry of Higher Education and the Malaysian Digital Economy Corporation ('MDEC').</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1153499" y="1564154"/>
            <a:ext cx="10078720" cy="4164965"/>
            <a:chOff x="1055688" y="1404967"/>
            <a:chExt cx="10080032" cy="4165507"/>
          </a:xfrm>
        </p:grpSpPr>
        <p:sp>
          <p:nvSpPr>
            <p:cNvPr id="88" name="矩形 87"/>
            <p:cNvSpPr/>
            <p:nvPr/>
          </p:nvSpPr>
          <p:spPr>
            <a:xfrm>
              <a:off x="1055688" y="1404967"/>
              <a:ext cx="2520156" cy="2015773"/>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3200" dirty="0">
                <a:solidFill>
                  <a:prstClr val="white"/>
                </a:solidFill>
                <a:latin typeface="Arial" panose="020B0604020202020204" pitchFamily="34" charset="0"/>
                <a:ea typeface="Arial" panose="020B0604020202020204" pitchFamily="34" charset="0"/>
              </a:endParaRPr>
            </a:p>
          </p:txBody>
        </p:sp>
        <p:sp>
          <p:nvSpPr>
            <p:cNvPr id="89" name="矩形 88"/>
            <p:cNvSpPr/>
            <p:nvPr/>
          </p:nvSpPr>
          <p:spPr>
            <a:xfrm>
              <a:off x="1055688" y="1405602"/>
              <a:ext cx="2520008" cy="4164872"/>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panose="020B0604020202020204" pitchFamily="34" charset="0"/>
                <a:ea typeface="Arial" panose="020B0604020202020204" pitchFamily="34" charset="0"/>
              </a:endParaRPr>
            </a:p>
          </p:txBody>
        </p:sp>
        <p:sp>
          <p:nvSpPr>
            <p:cNvPr id="91" name="矩形 90"/>
            <p:cNvSpPr/>
            <p:nvPr/>
          </p:nvSpPr>
          <p:spPr>
            <a:xfrm>
              <a:off x="6095704" y="1405602"/>
              <a:ext cx="2520008" cy="4164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panose="020B0604020202020204" pitchFamily="34" charset="0"/>
                <a:ea typeface="Arial" panose="020B0604020202020204" pitchFamily="34" charset="0"/>
              </a:endParaRPr>
            </a:p>
          </p:txBody>
        </p:sp>
        <p:sp>
          <p:nvSpPr>
            <p:cNvPr id="92" name="矩形 91"/>
            <p:cNvSpPr/>
            <p:nvPr/>
          </p:nvSpPr>
          <p:spPr>
            <a:xfrm>
              <a:off x="3575696" y="1404967"/>
              <a:ext cx="2520008" cy="41648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panose="020B0604020202020204" pitchFamily="34" charset="0"/>
                <a:ea typeface="Arial" panose="020B0604020202020204" pitchFamily="34" charset="0"/>
              </a:endParaRPr>
            </a:p>
          </p:txBody>
        </p:sp>
        <p:sp>
          <p:nvSpPr>
            <p:cNvPr id="146" name="矩形 145"/>
            <p:cNvSpPr/>
            <p:nvPr/>
          </p:nvSpPr>
          <p:spPr>
            <a:xfrm>
              <a:off x="8615712" y="1404967"/>
              <a:ext cx="2520008" cy="41655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3765">
                <a:lnSpc>
                  <a:spcPct val="130000"/>
                </a:lnSpc>
              </a:pPr>
              <a:endParaRPr lang="zh-CN" altLang="en-US">
                <a:solidFill>
                  <a:prstClr val="white"/>
                </a:solidFill>
                <a:latin typeface="Arial" panose="020B0604020202020204" pitchFamily="34" charset="0"/>
                <a:ea typeface="Arial" panose="020B0604020202020204" pitchFamily="34" charset="0"/>
              </a:endParaRPr>
            </a:p>
          </p:txBody>
        </p:sp>
      </p:grpSp>
      <p:sp>
        <p:nvSpPr>
          <p:cNvPr id="154" name="矩形 153"/>
          <p:cNvSpPr/>
          <p:nvPr/>
        </p:nvSpPr>
        <p:spPr>
          <a:xfrm>
            <a:off x="1377950" y="1714500"/>
            <a:ext cx="1863090" cy="650240"/>
          </a:xfrm>
          <a:prstGeom prst="rect">
            <a:avLst/>
          </a:prstGeom>
        </p:spPr>
        <p:txBody>
          <a:bodyPr wrap="square">
            <a:spAutoFit/>
          </a:bodyPr>
          <a:lstStyle/>
          <a:p>
            <a:pPr defTabSz="913765">
              <a:lnSpc>
                <a:spcPct val="130000"/>
              </a:lnSpc>
            </a:pPr>
            <a:r>
              <a:rPr lang="en-US" altLang="zh-CN" sz="1400" b="1" dirty="0">
                <a:solidFill>
                  <a:prstClr val="white"/>
                </a:solidFill>
                <a:latin typeface="Arial" panose="020B0604020202020204" pitchFamily="34" charset="0"/>
                <a:ea typeface="Arial" panose="020B0604020202020204" pitchFamily="34" charset="0"/>
              </a:rPr>
              <a:t>Sport Complex and </a:t>
            </a:r>
          </a:p>
          <a:p>
            <a:pPr defTabSz="913765">
              <a:lnSpc>
                <a:spcPct val="130000"/>
              </a:lnSpc>
            </a:pPr>
            <a:r>
              <a:rPr lang="en-US" altLang="zh-CN" sz="1400" b="1" dirty="0">
                <a:solidFill>
                  <a:prstClr val="white"/>
                </a:solidFill>
                <a:latin typeface="Arial" panose="020B0604020202020204" pitchFamily="34" charset="0"/>
                <a:ea typeface="Arial" panose="020B0604020202020204" pitchFamily="34" charset="0"/>
              </a:rPr>
              <a:t>Clubhouse</a:t>
            </a:r>
          </a:p>
        </p:txBody>
      </p:sp>
      <p:grpSp>
        <p:nvGrpSpPr>
          <p:cNvPr id="155" name="组 9"/>
          <p:cNvGrpSpPr/>
          <p:nvPr/>
        </p:nvGrpSpPr>
        <p:grpSpPr>
          <a:xfrm>
            <a:off x="3941757" y="1854152"/>
            <a:ext cx="1739900" cy="2289175"/>
            <a:chOff x="1570092" y="631954"/>
            <a:chExt cx="2598572" cy="2289474"/>
          </a:xfrm>
        </p:grpSpPr>
        <p:sp>
          <p:nvSpPr>
            <p:cNvPr id="156" name="文本框 155"/>
            <p:cNvSpPr txBox="1"/>
            <p:nvPr/>
          </p:nvSpPr>
          <p:spPr>
            <a:xfrm>
              <a:off x="1570092" y="1152722"/>
              <a:ext cx="2598572" cy="1768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Football field</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Futsal courts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Handball courts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Volleyball courts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Basketball courts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Jogging track</a:t>
              </a:r>
            </a:p>
          </p:txBody>
        </p:sp>
        <p:sp>
          <p:nvSpPr>
            <p:cNvPr id="157" name="矩形 156"/>
            <p:cNvSpPr/>
            <p:nvPr/>
          </p:nvSpPr>
          <p:spPr>
            <a:xfrm>
              <a:off x="1603285" y="631954"/>
              <a:ext cx="2532185" cy="370888"/>
            </a:xfrm>
            <a:prstGeom prst="rect">
              <a:avLst/>
            </a:prstGeom>
          </p:spPr>
          <p:txBody>
            <a:bodyPr wrap="none">
              <a:spAutoFit/>
            </a:bodyPr>
            <a:lstStyle/>
            <a:p>
              <a:pPr defTabSz="913765">
                <a:lnSpc>
                  <a:spcPct val="130000"/>
                </a:lnSpc>
              </a:pPr>
              <a:r>
                <a:rPr lang="en-US" altLang="zh-CN" sz="1400" b="1" dirty="0">
                  <a:solidFill>
                    <a:prstClr val="white"/>
                  </a:solidFill>
                  <a:latin typeface="Arial" panose="020B0604020202020204" pitchFamily="34" charset="0"/>
                  <a:ea typeface="Arial" panose="020B0604020202020204" pitchFamily="34" charset="0"/>
                </a:rPr>
                <a:t>Outdoor Facilities</a:t>
              </a:r>
            </a:p>
          </p:txBody>
        </p:sp>
      </p:grpSp>
      <p:grpSp>
        <p:nvGrpSpPr>
          <p:cNvPr id="158" name="组 9"/>
          <p:cNvGrpSpPr/>
          <p:nvPr/>
        </p:nvGrpSpPr>
        <p:grpSpPr>
          <a:xfrm>
            <a:off x="3963403" y="4242388"/>
            <a:ext cx="1725295" cy="1300479"/>
            <a:chOff x="-5825407" y="3020501"/>
            <a:chExt cx="2576759" cy="1300649"/>
          </a:xfrm>
        </p:grpSpPr>
        <p:sp>
          <p:nvSpPr>
            <p:cNvPr id="159" name="文本框 158"/>
            <p:cNvSpPr txBox="1"/>
            <p:nvPr/>
          </p:nvSpPr>
          <p:spPr>
            <a:xfrm>
              <a:off x="-5825407" y="3391389"/>
              <a:ext cx="2576759" cy="9297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en-US" sz="1400" dirty="0">
                  <a:solidFill>
                    <a:prstClr val="white"/>
                  </a:solidFill>
                  <a:latin typeface="+mn-ea"/>
                  <a:ea typeface="Arial" panose="020B0604020202020204" pitchFamily="34" charset="0"/>
                  <a:cs typeface="+mn-ea"/>
                </a:rPr>
                <a:t>-On-campus hostel</a:t>
              </a:r>
            </a:p>
            <a:p>
              <a:pPr algn="l">
                <a:lnSpc>
                  <a:spcPct val="130000"/>
                </a:lnSpc>
              </a:pPr>
              <a:r>
                <a:rPr lang="en-US" sz="1400" dirty="0">
                  <a:solidFill>
                    <a:prstClr val="white"/>
                  </a:solidFill>
                  <a:latin typeface="+mn-ea"/>
                  <a:ea typeface="Arial" panose="020B0604020202020204" pitchFamily="34" charset="0"/>
                  <a:cs typeface="+mn-ea"/>
                </a:rPr>
                <a:t>-Off-campus accommodation</a:t>
              </a:r>
            </a:p>
          </p:txBody>
        </p:sp>
        <p:sp>
          <p:nvSpPr>
            <p:cNvPr id="160" name="矩形 159"/>
            <p:cNvSpPr/>
            <p:nvPr/>
          </p:nvSpPr>
          <p:spPr>
            <a:xfrm>
              <a:off x="-5825407" y="3020501"/>
              <a:ext cx="2117741" cy="370888"/>
            </a:xfrm>
            <a:prstGeom prst="rect">
              <a:avLst/>
            </a:prstGeom>
          </p:spPr>
          <p:txBody>
            <a:bodyPr wrap="none">
              <a:spAutoFit/>
            </a:bodyPr>
            <a:lstStyle/>
            <a:p>
              <a:pPr defTabSz="913765">
                <a:lnSpc>
                  <a:spcPct val="130000"/>
                </a:lnSpc>
              </a:pPr>
              <a:r>
                <a:rPr lang="en-US" altLang="zh-CN" sz="1400" b="1" dirty="0">
                  <a:solidFill>
                    <a:prstClr val="white"/>
                  </a:solidFill>
                  <a:latin typeface="Arial" panose="020B0604020202020204" pitchFamily="34" charset="0"/>
                  <a:ea typeface="Arial" panose="020B0604020202020204" pitchFamily="34" charset="0"/>
                </a:rPr>
                <a:t>Accomodation</a:t>
              </a:r>
            </a:p>
          </p:txBody>
        </p:sp>
      </p:grpSp>
      <p:grpSp>
        <p:nvGrpSpPr>
          <p:cNvPr id="161" name="组 9"/>
          <p:cNvGrpSpPr/>
          <p:nvPr/>
        </p:nvGrpSpPr>
        <p:grpSpPr>
          <a:xfrm>
            <a:off x="6417531" y="1854485"/>
            <a:ext cx="1835150" cy="3816985"/>
            <a:chOff x="1603285" y="-1478426"/>
            <a:chExt cx="2740830" cy="3817483"/>
          </a:xfrm>
        </p:grpSpPr>
        <p:sp>
          <p:nvSpPr>
            <p:cNvPr id="162" name="文本框 161"/>
            <p:cNvSpPr txBox="1"/>
            <p:nvPr/>
          </p:nvSpPr>
          <p:spPr>
            <a:xfrm>
              <a:off x="1603285" y="-1107538"/>
              <a:ext cx="2635559" cy="34465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Integrated   Innovation Hub</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Student Career Development Centre (SCDC)</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Library</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Cyber Centre</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Newsroom</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Multimedia labs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Fashion studios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Chemistry labs</a:t>
              </a:r>
            </a:p>
            <a:p>
              <a:pPr algn="l">
                <a:lnSpc>
                  <a:spcPct val="130000"/>
                </a:lnSpc>
              </a:pPr>
              <a:r>
                <a:rPr lang="en-US" sz="1400" dirty="0">
                  <a:solidFill>
                    <a:prstClr val="white"/>
                  </a:solidFill>
                  <a:latin typeface="+mn-ea"/>
                  <a:ea typeface="Arial" panose="020B0604020202020204" pitchFamily="34" charset="0"/>
                  <a:cs typeface="+mn-ea"/>
                </a:rPr>
                <a:t>-</a:t>
              </a:r>
              <a:r>
                <a:rPr sz="1400" dirty="0">
                  <a:solidFill>
                    <a:prstClr val="white"/>
                  </a:solidFill>
                  <a:latin typeface="+mn-ea"/>
                  <a:ea typeface="Arial" panose="020B0604020202020204" pitchFamily="34" charset="0"/>
                  <a:cs typeface="+mn-ea"/>
                </a:rPr>
                <a:t>Biotechnology labs</a:t>
              </a:r>
            </a:p>
          </p:txBody>
        </p:sp>
        <p:sp>
          <p:nvSpPr>
            <p:cNvPr id="163" name="矩形 162"/>
            <p:cNvSpPr/>
            <p:nvPr/>
          </p:nvSpPr>
          <p:spPr>
            <a:xfrm>
              <a:off x="1603285" y="-1478426"/>
              <a:ext cx="2740830" cy="370888"/>
            </a:xfrm>
            <a:prstGeom prst="rect">
              <a:avLst/>
            </a:prstGeom>
          </p:spPr>
          <p:txBody>
            <a:bodyPr wrap="none">
              <a:spAutoFit/>
            </a:bodyPr>
            <a:lstStyle/>
            <a:p>
              <a:pPr defTabSz="913765">
                <a:lnSpc>
                  <a:spcPct val="130000"/>
                </a:lnSpc>
              </a:pPr>
              <a:r>
                <a:rPr lang="en-US" altLang="zh-CN" sz="1400" b="1" dirty="0">
                  <a:solidFill>
                    <a:prstClr val="white"/>
                  </a:solidFill>
                  <a:latin typeface="Arial" panose="020B0604020202020204" pitchFamily="34" charset="0"/>
                  <a:ea typeface="Arial" panose="020B0604020202020204" pitchFamily="34" charset="0"/>
                </a:rPr>
                <a:t>Academic Facilities</a:t>
              </a:r>
            </a:p>
          </p:txBody>
        </p:sp>
      </p:grpSp>
      <p:sp>
        <p:nvSpPr>
          <p:cNvPr id="58" name="Rectangle 39"/>
          <p:cNvSpPr>
            <a:spLocks noChangeArrowheads="1"/>
          </p:cNvSpPr>
          <p:nvPr/>
        </p:nvSpPr>
        <p:spPr bwMode="auto">
          <a:xfrm>
            <a:off x="1425607" y="386971"/>
            <a:ext cx="3632624"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threePt" dir="t"/>
            </a:scene3d>
          </a:bodyPr>
          <a:lstStyle/>
          <a:p>
            <a:pPr>
              <a:lnSpc>
                <a:spcPct val="120000"/>
              </a:lnSpc>
              <a:buFont typeface="Arial" panose="020B0604020202020204" pitchFamily="34" charset="0"/>
              <a:buNone/>
            </a:pPr>
            <a:r>
              <a:rPr lang="en-US" altLang="zh-CN" sz="3200" b="1" u="sng"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Facilities of TRAC</a:t>
            </a:r>
          </a:p>
        </p:txBody>
      </p:sp>
      <p:sp>
        <p:nvSpPr>
          <p:cNvPr id="29" name="矩形 28"/>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 Box 1"/>
          <p:cNvSpPr txBox="1"/>
          <p:nvPr/>
        </p:nvSpPr>
        <p:spPr>
          <a:xfrm>
            <a:off x="1473200" y="2548255"/>
            <a:ext cx="1517650" cy="2676525"/>
          </a:xfrm>
          <a:prstGeom prst="rect">
            <a:avLst/>
          </a:prstGeom>
          <a:noFill/>
        </p:spPr>
        <p:txBody>
          <a:bodyPr wrap="square" rtlCol="0">
            <a:spAutoFit/>
          </a:bodyPr>
          <a:lstStyle/>
          <a:p>
            <a:r>
              <a:rPr lang="en-US" sz="1400">
                <a:solidFill>
                  <a:schemeClr val="bg1"/>
                </a:solidFill>
              </a:rPr>
              <a:t>-Gymnasium</a:t>
            </a:r>
          </a:p>
          <a:p>
            <a:r>
              <a:rPr lang="en-US" sz="1400">
                <a:solidFill>
                  <a:schemeClr val="bg1"/>
                </a:solidFill>
              </a:rPr>
              <a:t>-Dancing room</a:t>
            </a:r>
          </a:p>
          <a:p>
            <a:r>
              <a:rPr lang="en-US" sz="1400">
                <a:solidFill>
                  <a:schemeClr val="bg1"/>
                </a:solidFill>
              </a:rPr>
              <a:t>-Badminton courts</a:t>
            </a:r>
          </a:p>
          <a:p>
            <a:r>
              <a:rPr lang="en-US" sz="1400">
                <a:solidFill>
                  <a:schemeClr val="bg1"/>
                </a:solidFill>
              </a:rPr>
              <a:t>-Indoor basketball court</a:t>
            </a:r>
          </a:p>
          <a:p>
            <a:r>
              <a:rPr lang="en-US" sz="1400">
                <a:solidFill>
                  <a:schemeClr val="bg1"/>
                </a:solidFill>
              </a:rPr>
              <a:t>-Roof top tennis court.</a:t>
            </a:r>
          </a:p>
          <a:p>
            <a:r>
              <a:rPr lang="en-US" sz="1400">
                <a:solidFill>
                  <a:schemeClr val="bg1"/>
                </a:solidFill>
              </a:rPr>
              <a:t>-Olympic-sized swimming pool</a:t>
            </a:r>
          </a:p>
          <a:p>
            <a:r>
              <a:rPr lang="en-US" sz="1400">
                <a:solidFill>
                  <a:schemeClr val="bg1"/>
                </a:solidFill>
              </a:rPr>
              <a:t>-Squash courts</a:t>
            </a:r>
          </a:p>
          <a:p>
            <a:r>
              <a:rPr lang="en-US" sz="1400">
                <a:solidFill>
                  <a:schemeClr val="bg1"/>
                </a:solidFill>
              </a:rPr>
              <a:t>-Snooker table</a:t>
            </a:r>
          </a:p>
        </p:txBody>
      </p:sp>
      <p:sp>
        <p:nvSpPr>
          <p:cNvPr id="3" name="Text Box 2"/>
          <p:cNvSpPr txBox="1"/>
          <p:nvPr/>
        </p:nvSpPr>
        <p:spPr>
          <a:xfrm>
            <a:off x="9006840" y="1842770"/>
            <a:ext cx="1776730" cy="521970"/>
          </a:xfrm>
          <a:prstGeom prst="rect">
            <a:avLst/>
          </a:prstGeom>
          <a:noFill/>
        </p:spPr>
        <p:txBody>
          <a:bodyPr wrap="square" rtlCol="0">
            <a:spAutoFit/>
          </a:bodyPr>
          <a:lstStyle/>
          <a:p>
            <a:r>
              <a:rPr lang="en-US" sz="1400" b="1">
                <a:solidFill>
                  <a:schemeClr val="bg1"/>
                </a:solidFill>
                <a:latin typeface="Arial" panose="020B0604020202020204" pitchFamily="34" charset="0"/>
                <a:cs typeface="Arial" panose="020B0604020202020204" pitchFamily="34" charset="0"/>
              </a:rPr>
              <a:t>Programs and Certificates</a:t>
            </a:r>
          </a:p>
        </p:txBody>
      </p:sp>
      <p:sp>
        <p:nvSpPr>
          <p:cNvPr id="4" name="Text Box 3"/>
          <p:cNvSpPr txBox="1"/>
          <p:nvPr/>
        </p:nvSpPr>
        <p:spPr>
          <a:xfrm>
            <a:off x="9006840" y="2374900"/>
            <a:ext cx="1304925" cy="1076325"/>
          </a:xfrm>
          <a:prstGeom prst="rect">
            <a:avLst/>
          </a:prstGeom>
          <a:noFill/>
        </p:spPr>
        <p:txBody>
          <a:bodyPr wrap="square" rtlCol="0">
            <a:spAutoFit/>
          </a:bodyPr>
          <a:lstStyle/>
          <a:p>
            <a:r>
              <a:rPr lang="en-US" sz="1600">
                <a:solidFill>
                  <a:schemeClr val="bg1"/>
                </a:solidFill>
              </a:rPr>
              <a:t>-Diploma</a:t>
            </a:r>
          </a:p>
          <a:p>
            <a:r>
              <a:rPr lang="en-US" sz="1600">
                <a:solidFill>
                  <a:schemeClr val="bg1"/>
                </a:solidFill>
              </a:rPr>
              <a:t>-Degree</a:t>
            </a:r>
          </a:p>
          <a:p>
            <a:r>
              <a:rPr lang="en-US" sz="1600">
                <a:solidFill>
                  <a:schemeClr val="bg1"/>
                </a:solidFill>
              </a:rPr>
              <a:t>-Master</a:t>
            </a:r>
          </a:p>
          <a:p>
            <a:r>
              <a:rPr lang="en-US" sz="1600">
                <a:solidFill>
                  <a:schemeClr val="bg1"/>
                </a:solidFill>
              </a:rPr>
              <a:t>-Doctor</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9"/>
          <p:cNvSpPr>
            <a:spLocks noChangeArrowheads="1"/>
          </p:cNvSpPr>
          <p:nvPr/>
        </p:nvSpPr>
        <p:spPr bwMode="auto">
          <a:xfrm>
            <a:off x="1425607" y="386971"/>
            <a:ext cx="3632624"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2800" b="1" u="sng"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Business Operation</a:t>
            </a:r>
          </a:p>
        </p:txBody>
      </p:sp>
      <p:sp>
        <p:nvSpPr>
          <p:cNvPr id="54" name="内容占位符 2"/>
          <p:cNvSpPr txBox="1"/>
          <p:nvPr/>
        </p:nvSpPr>
        <p:spPr>
          <a:xfrm>
            <a:off x="758825" y="1638300"/>
            <a:ext cx="2722880" cy="2005330"/>
          </a:xfrm>
          <a:prstGeom prst="rect">
            <a:avLst/>
          </a:prstGeom>
        </p:spPr>
        <p:txBody>
          <a:bodyPr vert="horz" lIns="121904" tIns="60952" rIns="121904" bIns="60952" rtlCol="0" anchor="t">
            <a:normAutofit fontScale="25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5600" b="1" dirty="0">
                <a:solidFill>
                  <a:srgbClr val="3B3838"/>
                </a:solidFill>
                <a:latin typeface="Arial" panose="020B0604020202020204" pitchFamily="34" charset="0"/>
                <a:ea typeface="Arial" panose="020B0604020202020204" pitchFamily="34" charset="0"/>
              </a:rPr>
              <a:t>Size of business of operation</a:t>
            </a:r>
            <a:r>
              <a:rPr lang="zh-CN" altLang="en-US" sz="5600" dirty="0">
                <a:solidFill>
                  <a:srgbClr val="3B3838"/>
                </a:solidFill>
                <a:latin typeface="Arial" panose="020B0604020202020204" pitchFamily="34" charset="0"/>
                <a:ea typeface="Arial" panose="020B0604020202020204" pitchFamily="34" charset="0"/>
              </a:rPr>
              <a:t> </a:t>
            </a:r>
          </a:p>
          <a:p>
            <a:pPr marL="0" indent="0" algn="l">
              <a:lnSpc>
                <a:spcPct val="130000"/>
              </a:lnSpc>
              <a:spcBef>
                <a:spcPts val="0"/>
              </a:spcBef>
              <a:spcAft>
                <a:spcPts val="800"/>
              </a:spcAft>
              <a:buNone/>
            </a:pPr>
            <a:r>
              <a:rPr lang="zh-CN" altLang="en-US" sz="5145" dirty="0">
                <a:solidFill>
                  <a:srgbClr val="3B3838"/>
                </a:solidFill>
                <a:latin typeface="Arial" panose="020B0604020202020204" pitchFamily="34" charset="0"/>
                <a:ea typeface="Arial" panose="020B0604020202020204" pitchFamily="34" charset="0"/>
              </a:rPr>
              <a:t>TRAC started with a single campus in Kuala Lumpur</a:t>
            </a:r>
            <a:r>
              <a:rPr lang="en-US" altLang="zh-CN" sz="5145" dirty="0">
                <a:solidFill>
                  <a:srgbClr val="3B3838"/>
                </a:solidFill>
                <a:latin typeface="Arial" panose="020B0604020202020204" pitchFamily="34" charset="0"/>
                <a:ea typeface="Arial" panose="020B0604020202020204" pitchFamily="34" charset="0"/>
              </a:rPr>
              <a:t>. </a:t>
            </a:r>
            <a:r>
              <a:rPr lang="zh-CN" altLang="en-US" sz="5145" dirty="0">
                <a:solidFill>
                  <a:srgbClr val="3B3838"/>
                </a:solidFill>
                <a:latin typeface="Arial" panose="020B0604020202020204" pitchFamily="34" charset="0"/>
                <a:ea typeface="Arial" panose="020B0604020202020204" pitchFamily="34" charset="0"/>
              </a:rPr>
              <a:t>Afterwards, five branches campuses were established in Penang, Perak, Johor, Pahang and Sabah.</a:t>
            </a:r>
          </a:p>
        </p:txBody>
      </p:sp>
      <p:sp>
        <p:nvSpPr>
          <p:cNvPr id="55" name="内容占位符 2"/>
          <p:cNvSpPr txBox="1"/>
          <p:nvPr/>
        </p:nvSpPr>
        <p:spPr>
          <a:xfrm>
            <a:off x="675005" y="3910965"/>
            <a:ext cx="2722880" cy="1617345"/>
          </a:xfrm>
          <a:prstGeom prst="rect">
            <a:avLst/>
          </a:prstGeom>
        </p:spPr>
        <p:txBody>
          <a:bodyPr vert="horz" lIns="121904" tIns="60952" rIns="121904" bIns="60952" rtlCol="0" anchor="t">
            <a:normAutofit fontScale="25000"/>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en-US" sz="5600" b="1" dirty="0">
                <a:solidFill>
                  <a:srgbClr val="3B3838"/>
                </a:solidFill>
                <a:latin typeface="Arial" panose="020B0604020202020204" pitchFamily="34" charset="0"/>
                <a:ea typeface="Arial" panose="020B0604020202020204" pitchFamily="34" charset="0"/>
              </a:rPr>
              <a:t>Customers</a:t>
            </a:r>
          </a:p>
          <a:p>
            <a:pPr marL="0" indent="0" algn="l">
              <a:lnSpc>
                <a:spcPct val="130000"/>
              </a:lnSpc>
              <a:spcBef>
                <a:spcPts val="0"/>
              </a:spcBef>
              <a:spcAft>
                <a:spcPts val="800"/>
              </a:spcAft>
              <a:buNone/>
            </a:pPr>
            <a:r>
              <a:rPr lang="zh-CN" altLang="en-US" sz="5600" dirty="0">
                <a:solidFill>
                  <a:srgbClr val="3B3838"/>
                </a:solidFill>
                <a:latin typeface="Arial" panose="020B0604020202020204" pitchFamily="34" charset="0"/>
                <a:ea typeface="Arial" panose="020B0604020202020204" pitchFamily="34" charset="0"/>
              </a:rPr>
              <a:t>TRAC is one of the oldest institutions of higher learning in Malaysia with more than 190000 students</a:t>
            </a:r>
            <a:r>
              <a:rPr lang="en-US" altLang="zh-CN" sz="5600" dirty="0">
                <a:solidFill>
                  <a:srgbClr val="3B3838"/>
                </a:solidFill>
                <a:latin typeface="Arial" panose="020B0604020202020204" pitchFamily="34" charset="0"/>
                <a:ea typeface="Arial" panose="020B0604020202020204" pitchFamily="34" charset="0"/>
              </a:rPr>
              <a:t>.</a:t>
            </a:r>
          </a:p>
        </p:txBody>
      </p:sp>
      <p:sp>
        <p:nvSpPr>
          <p:cNvPr id="56" name="内容占位符 2"/>
          <p:cNvSpPr txBox="1"/>
          <p:nvPr/>
        </p:nvSpPr>
        <p:spPr>
          <a:xfrm>
            <a:off x="8703945" y="1638300"/>
            <a:ext cx="2722880" cy="1929765"/>
          </a:xfrm>
          <a:prstGeom prst="rect">
            <a:avLst/>
          </a:prstGeom>
        </p:spPr>
        <p:txBody>
          <a:bodyPr vert="horz" lIns="121904" tIns="60952" rIns="121904" bIns="60952"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en-US" sz="1400" b="1" dirty="0">
                <a:solidFill>
                  <a:srgbClr val="3B3838"/>
                </a:solidFill>
                <a:latin typeface="Arial" panose="020B0604020202020204" pitchFamily="34" charset="0"/>
                <a:ea typeface="Arial" panose="020B0604020202020204" pitchFamily="34" charset="0"/>
              </a:rPr>
              <a:t>Suppliers</a:t>
            </a:r>
          </a:p>
          <a:p>
            <a:pPr marL="0" indent="0" algn="l">
              <a:lnSpc>
                <a:spcPct val="130000"/>
              </a:lnSpc>
              <a:spcBef>
                <a:spcPts val="0"/>
              </a:spcBef>
              <a:spcAft>
                <a:spcPts val="800"/>
              </a:spcAft>
              <a:buNone/>
            </a:pPr>
            <a:r>
              <a:rPr lang="zh-CN" altLang="en-US" sz="1400" dirty="0">
                <a:solidFill>
                  <a:srgbClr val="3B3838"/>
                </a:solidFill>
                <a:latin typeface="Arial" panose="020B0604020202020204" pitchFamily="34" charset="0"/>
                <a:ea typeface="Arial" panose="020B0604020202020204" pitchFamily="34" charset="0"/>
              </a:rPr>
              <a:t>There are some suppliers such as Apple reseller, Google, Telekom Malaysia </a:t>
            </a:r>
            <a:r>
              <a:rPr lang="en-US" altLang="zh-CN" sz="1400" dirty="0">
                <a:solidFill>
                  <a:srgbClr val="3B3838"/>
                </a:solidFill>
                <a:latin typeface="Arial" panose="020B0604020202020204" pitchFamily="34" charset="0"/>
                <a:ea typeface="Arial" panose="020B0604020202020204" pitchFamily="34" charset="0"/>
              </a:rPr>
              <a:t>and</a:t>
            </a:r>
            <a:r>
              <a:rPr lang="zh-CN" altLang="en-US" sz="1400" dirty="0">
                <a:solidFill>
                  <a:srgbClr val="3B3838"/>
                </a:solidFill>
                <a:latin typeface="Arial" panose="020B0604020202020204" pitchFamily="34" charset="0"/>
                <a:ea typeface="Arial" panose="020B0604020202020204" pitchFamily="34" charset="0"/>
              </a:rPr>
              <a:t> Cisco</a:t>
            </a:r>
            <a:r>
              <a:rPr lang="en-US" altLang="zh-CN" sz="1400" dirty="0">
                <a:solidFill>
                  <a:srgbClr val="3B3838"/>
                </a:solidFill>
                <a:latin typeface="Arial" panose="020B0604020202020204" pitchFamily="34" charset="0"/>
                <a:ea typeface="Arial" panose="020B0604020202020204" pitchFamily="34" charset="0"/>
              </a:rPr>
              <a:t>. </a:t>
            </a:r>
            <a:r>
              <a:rPr lang="zh-CN" altLang="en-US" sz="1400" dirty="0">
                <a:solidFill>
                  <a:srgbClr val="3B3838"/>
                </a:solidFill>
                <a:latin typeface="Arial" panose="020B0604020202020204" pitchFamily="34" charset="0"/>
                <a:ea typeface="Arial" panose="020B0604020202020204" pitchFamily="34" charset="0"/>
              </a:rPr>
              <a:t>Some of the suppliers supply books, furniture and etc.</a:t>
            </a:r>
          </a:p>
        </p:txBody>
      </p:sp>
      <p:sp>
        <p:nvSpPr>
          <p:cNvPr id="57" name="内容占位符 2"/>
          <p:cNvSpPr txBox="1"/>
          <p:nvPr/>
        </p:nvSpPr>
        <p:spPr>
          <a:xfrm>
            <a:off x="8728075" y="3935730"/>
            <a:ext cx="2722880" cy="1802765"/>
          </a:xfrm>
          <a:prstGeom prst="rect">
            <a:avLst/>
          </a:prstGeom>
        </p:spPr>
        <p:txBody>
          <a:bodyPr vert="horz" lIns="121904" tIns="60952" rIns="121904" bIns="60952"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30000"/>
              </a:lnSpc>
              <a:spcBef>
                <a:spcPts val="0"/>
              </a:spcBef>
              <a:spcAft>
                <a:spcPts val="800"/>
              </a:spcAft>
              <a:buNone/>
            </a:pPr>
            <a:r>
              <a:rPr lang="en-US" sz="1400" b="1" dirty="0">
                <a:solidFill>
                  <a:srgbClr val="3B3838"/>
                </a:solidFill>
                <a:latin typeface="Arial" panose="020B0604020202020204" pitchFamily="34" charset="0"/>
                <a:ea typeface="Arial" panose="020B0604020202020204" pitchFamily="34" charset="0"/>
                <a:cs typeface="Arial" panose="020B0604020202020204" pitchFamily="34" charset="0"/>
              </a:rPr>
              <a:t>Competitors in the market</a:t>
            </a:r>
          </a:p>
          <a:p>
            <a:pPr marL="0" indent="0" algn="l">
              <a:lnSpc>
                <a:spcPct val="130000"/>
              </a:lnSpc>
              <a:spcBef>
                <a:spcPts val="0"/>
              </a:spcBef>
              <a:spcAft>
                <a:spcPts val="800"/>
              </a:spcAft>
              <a:buNone/>
            </a:pPr>
            <a:r>
              <a:rPr lang="zh-CN" altLang="en-US" sz="1400" dirty="0">
                <a:solidFill>
                  <a:srgbClr val="3B3838"/>
                </a:solidFill>
                <a:latin typeface="Arial" panose="020B0604020202020204" pitchFamily="34" charset="0"/>
                <a:ea typeface="Arial" panose="020B0604020202020204" pitchFamily="34" charset="0"/>
                <a:cs typeface="Arial" panose="020B0604020202020204" pitchFamily="34" charset="0"/>
              </a:rPr>
              <a:t>TRAC has competitors </a:t>
            </a:r>
            <a:r>
              <a:rPr lang="en-US" altLang="zh-CN" sz="1400" dirty="0">
                <a:solidFill>
                  <a:srgbClr val="3B3838"/>
                </a:solidFill>
                <a:latin typeface="Arial" panose="020B0604020202020204" pitchFamily="34" charset="0"/>
                <a:ea typeface="Arial" panose="020B0604020202020204" pitchFamily="34" charset="0"/>
                <a:cs typeface="Arial" panose="020B0604020202020204" pitchFamily="34" charset="0"/>
              </a:rPr>
              <a:t>s</a:t>
            </a:r>
            <a:r>
              <a:rPr lang="zh-CN" altLang="en-US" sz="1400" dirty="0">
                <a:solidFill>
                  <a:srgbClr val="3B3838"/>
                </a:solidFill>
                <a:latin typeface="Arial" panose="020B0604020202020204" pitchFamily="34" charset="0"/>
                <a:ea typeface="Arial" panose="020B0604020202020204" pitchFamily="34" charset="0"/>
                <a:cs typeface="Arial" panose="020B0604020202020204" pitchFamily="34" charset="0"/>
              </a:rPr>
              <a:t>uch as Sunway University, Taylor University, UCSI University, Monash University and etc. </a:t>
            </a:r>
          </a:p>
        </p:txBody>
      </p:sp>
      <p:grpSp>
        <p:nvGrpSpPr>
          <p:cNvPr id="58" name="组合 57"/>
          <p:cNvGrpSpPr/>
          <p:nvPr/>
        </p:nvGrpSpPr>
        <p:grpSpPr>
          <a:xfrm>
            <a:off x="6248696" y="2571823"/>
            <a:ext cx="1698332" cy="1698332"/>
            <a:chOff x="4667326" y="2215540"/>
            <a:chExt cx="1273915" cy="1273915"/>
          </a:xfrm>
          <a:solidFill>
            <a:schemeClr val="bg1"/>
          </a:solidFill>
        </p:grpSpPr>
        <p:sp>
          <p:nvSpPr>
            <p:cNvPr id="59" name="Freeform 6"/>
            <p:cNvSpPr/>
            <p:nvPr/>
          </p:nvSpPr>
          <p:spPr bwMode="auto">
            <a:xfrm rot="8100000">
              <a:off x="4667326" y="2215540"/>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rgbClr val="155D85"/>
            </a:solidFill>
            <a:ln>
              <a:noFill/>
            </a:ln>
          </p:spPr>
          <p:txBody>
            <a:bodyPr vert="horz" wrap="square" lIns="121904" tIns="60952" rIns="121904" bIns="60952" numCol="1" anchor="t" anchorCtr="0" compatLnSpc="1"/>
            <a:lstStyle/>
            <a:p>
              <a:pPr defTabSz="913765"/>
              <a:endParaRPr lang="zh-CN" altLang="en-US">
                <a:solidFill>
                  <a:srgbClr val="3B3838"/>
                </a:solidFill>
              </a:endParaRPr>
            </a:p>
          </p:txBody>
        </p:sp>
        <p:grpSp>
          <p:nvGrpSpPr>
            <p:cNvPr id="60" name="组合 59"/>
            <p:cNvGrpSpPr/>
            <p:nvPr/>
          </p:nvGrpSpPr>
          <p:grpSpPr>
            <a:xfrm>
              <a:off x="5164400" y="2669303"/>
              <a:ext cx="279766" cy="293454"/>
              <a:chOff x="2847975" y="6135688"/>
              <a:chExt cx="811213" cy="850900"/>
            </a:xfrm>
            <a:grpFill/>
          </p:grpSpPr>
          <p:sp>
            <p:nvSpPr>
              <p:cNvPr id="61"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62"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63"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64" name="组合 63"/>
          <p:cNvGrpSpPr/>
          <p:nvPr/>
        </p:nvGrpSpPr>
        <p:grpSpPr>
          <a:xfrm>
            <a:off x="5272447" y="3545368"/>
            <a:ext cx="1698332" cy="1698332"/>
            <a:chOff x="3935044" y="2945794"/>
            <a:chExt cx="1273915" cy="1273915"/>
          </a:xfrm>
          <a:solidFill>
            <a:srgbClr val="3B3838"/>
          </a:solidFill>
        </p:grpSpPr>
        <p:sp>
          <p:nvSpPr>
            <p:cNvPr id="65" name="Freeform 6"/>
            <p:cNvSpPr/>
            <p:nvPr/>
          </p:nvSpPr>
          <p:spPr bwMode="auto">
            <a:xfrm rot="8100000">
              <a:off x="3935044" y="2945794"/>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grpFill/>
            <a:ln>
              <a:noFill/>
            </a:ln>
          </p:spPr>
          <p:txBody>
            <a:bodyPr vert="horz" wrap="square" lIns="121904" tIns="60952" rIns="121904" bIns="60952" numCol="1" anchor="t" anchorCtr="0" compatLnSpc="1"/>
            <a:lstStyle/>
            <a:p>
              <a:pPr defTabSz="913765"/>
              <a:endParaRPr lang="zh-CN" altLang="en-US">
                <a:solidFill>
                  <a:srgbClr val="3B3838"/>
                </a:solidFill>
              </a:endParaRPr>
            </a:p>
          </p:txBody>
        </p:sp>
        <p:grpSp>
          <p:nvGrpSpPr>
            <p:cNvPr id="66" name="组合 65"/>
            <p:cNvGrpSpPr/>
            <p:nvPr/>
          </p:nvGrpSpPr>
          <p:grpSpPr>
            <a:xfrm>
              <a:off x="4470441" y="3399268"/>
              <a:ext cx="203120" cy="293454"/>
              <a:chOff x="6689725" y="4826000"/>
              <a:chExt cx="588963" cy="850901"/>
            </a:xfrm>
            <a:grpFill/>
          </p:grpSpPr>
          <p:sp>
            <p:nvSpPr>
              <p:cNvPr id="67"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68" name="Line 6"/>
              <p:cNvSpPr>
                <a:spLocks noChangeShapeType="1"/>
              </p:cNvSpPr>
              <p:nvPr/>
            </p:nvSpPr>
            <p:spPr bwMode="auto">
              <a:xfrm flipH="1" flipV="1">
                <a:off x="6850063" y="5551488"/>
                <a:ext cx="252413" cy="55563"/>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69" name="Line 7"/>
              <p:cNvSpPr>
                <a:spLocks noChangeShapeType="1"/>
              </p:cNvSpPr>
              <p:nvPr/>
            </p:nvSpPr>
            <p:spPr bwMode="auto">
              <a:xfrm flipH="1" flipV="1">
                <a:off x="6870700" y="5630863"/>
                <a:ext cx="211138" cy="46038"/>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70" name="组合 69"/>
          <p:cNvGrpSpPr/>
          <p:nvPr/>
        </p:nvGrpSpPr>
        <p:grpSpPr>
          <a:xfrm>
            <a:off x="8055812" y="3742270"/>
            <a:ext cx="672725" cy="672725"/>
            <a:chOff x="5533156" y="2710411"/>
            <a:chExt cx="303402" cy="303402"/>
          </a:xfrm>
          <a:solidFill>
            <a:schemeClr val="bg1"/>
          </a:solidFill>
        </p:grpSpPr>
        <p:sp>
          <p:nvSpPr>
            <p:cNvPr id="71" name="椭圆 70"/>
            <p:cNvSpPr/>
            <p:nvPr/>
          </p:nvSpPr>
          <p:spPr>
            <a:xfrm>
              <a:off x="5533156" y="2710411"/>
              <a:ext cx="303402" cy="303402"/>
            </a:xfrm>
            <a:prstGeom prst="ellipse">
              <a:avLst/>
            </a:prstGeom>
            <a:solidFill>
              <a:srgbClr val="3B38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3B3838"/>
                </a:solidFill>
              </a:endParaRPr>
            </a:p>
          </p:txBody>
        </p:sp>
        <p:grpSp>
          <p:nvGrpSpPr>
            <p:cNvPr id="72" name="组合 71"/>
            <p:cNvGrpSpPr/>
            <p:nvPr/>
          </p:nvGrpSpPr>
          <p:grpSpPr>
            <a:xfrm>
              <a:off x="5632494" y="2786461"/>
              <a:ext cx="104727" cy="151304"/>
              <a:chOff x="6689725" y="4826000"/>
              <a:chExt cx="588963" cy="850901"/>
            </a:xfrm>
            <a:grpFill/>
          </p:grpSpPr>
          <p:sp>
            <p:nvSpPr>
              <p:cNvPr id="73" name="Freeform 5"/>
              <p:cNvSpPr/>
              <p:nvPr/>
            </p:nvSpPr>
            <p:spPr bwMode="auto">
              <a:xfrm>
                <a:off x="6689725" y="4826000"/>
                <a:ext cx="588963" cy="706438"/>
              </a:xfrm>
              <a:custGeom>
                <a:avLst/>
                <a:gdLst>
                  <a:gd name="T0" fmla="*/ 101 w 371"/>
                  <a:gd name="T1" fmla="*/ 410 h 445"/>
                  <a:gd name="T2" fmla="*/ 101 w 371"/>
                  <a:gd name="T3" fmla="*/ 351 h 445"/>
                  <a:gd name="T4" fmla="*/ 80 w 371"/>
                  <a:gd name="T5" fmla="*/ 338 h 445"/>
                  <a:gd name="T6" fmla="*/ 60 w 371"/>
                  <a:gd name="T7" fmla="*/ 322 h 445"/>
                  <a:gd name="T8" fmla="*/ 43 w 371"/>
                  <a:gd name="T9" fmla="*/ 304 h 445"/>
                  <a:gd name="T10" fmla="*/ 28 w 371"/>
                  <a:gd name="T11" fmla="*/ 284 h 445"/>
                  <a:gd name="T12" fmla="*/ 16 w 371"/>
                  <a:gd name="T13" fmla="*/ 262 h 445"/>
                  <a:gd name="T14" fmla="*/ 7 w 371"/>
                  <a:gd name="T15" fmla="*/ 238 h 445"/>
                  <a:gd name="T16" fmla="*/ 2 w 371"/>
                  <a:gd name="T17" fmla="*/ 212 h 445"/>
                  <a:gd name="T18" fmla="*/ 0 w 371"/>
                  <a:gd name="T19" fmla="*/ 185 h 445"/>
                  <a:gd name="T20" fmla="*/ 1 w 371"/>
                  <a:gd name="T21" fmla="*/ 166 h 445"/>
                  <a:gd name="T22" fmla="*/ 8 w 371"/>
                  <a:gd name="T23" fmla="*/ 130 h 445"/>
                  <a:gd name="T24" fmla="*/ 22 w 371"/>
                  <a:gd name="T25" fmla="*/ 97 h 445"/>
                  <a:gd name="T26" fmla="*/ 42 w 371"/>
                  <a:gd name="T27" fmla="*/ 67 h 445"/>
                  <a:gd name="T28" fmla="*/ 67 w 371"/>
                  <a:gd name="T29" fmla="*/ 42 h 445"/>
                  <a:gd name="T30" fmla="*/ 97 w 371"/>
                  <a:gd name="T31" fmla="*/ 22 h 445"/>
                  <a:gd name="T32" fmla="*/ 130 w 371"/>
                  <a:gd name="T33" fmla="*/ 8 h 445"/>
                  <a:gd name="T34" fmla="*/ 166 w 371"/>
                  <a:gd name="T35" fmla="*/ 1 h 445"/>
                  <a:gd name="T36" fmla="*/ 186 w 371"/>
                  <a:gd name="T37" fmla="*/ 0 h 445"/>
                  <a:gd name="T38" fmla="*/ 224 w 371"/>
                  <a:gd name="T39" fmla="*/ 4 h 445"/>
                  <a:gd name="T40" fmla="*/ 258 w 371"/>
                  <a:gd name="T41" fmla="*/ 14 h 445"/>
                  <a:gd name="T42" fmla="*/ 290 w 371"/>
                  <a:gd name="T43" fmla="*/ 32 h 445"/>
                  <a:gd name="T44" fmla="*/ 317 w 371"/>
                  <a:gd name="T45" fmla="*/ 54 h 445"/>
                  <a:gd name="T46" fmla="*/ 340 w 371"/>
                  <a:gd name="T47" fmla="*/ 82 h 445"/>
                  <a:gd name="T48" fmla="*/ 357 w 371"/>
                  <a:gd name="T49" fmla="*/ 113 h 445"/>
                  <a:gd name="T50" fmla="*/ 368 w 371"/>
                  <a:gd name="T51" fmla="*/ 148 h 445"/>
                  <a:gd name="T52" fmla="*/ 371 w 371"/>
                  <a:gd name="T53" fmla="*/ 185 h 445"/>
                  <a:gd name="T54" fmla="*/ 371 w 371"/>
                  <a:gd name="T55" fmla="*/ 199 h 445"/>
                  <a:gd name="T56" fmla="*/ 367 w 371"/>
                  <a:gd name="T57" fmla="*/ 225 h 445"/>
                  <a:gd name="T58" fmla="*/ 360 w 371"/>
                  <a:gd name="T59" fmla="*/ 250 h 445"/>
                  <a:gd name="T60" fmla="*/ 349 w 371"/>
                  <a:gd name="T61" fmla="*/ 274 h 445"/>
                  <a:gd name="T62" fmla="*/ 336 w 371"/>
                  <a:gd name="T63" fmla="*/ 295 h 445"/>
                  <a:gd name="T64" fmla="*/ 320 w 371"/>
                  <a:gd name="T65" fmla="*/ 314 h 445"/>
                  <a:gd name="T66" fmla="*/ 301 w 371"/>
                  <a:gd name="T67" fmla="*/ 331 h 445"/>
                  <a:gd name="T68" fmla="*/ 280 w 371"/>
                  <a:gd name="T69" fmla="*/ 346 h 445"/>
                  <a:gd name="T70" fmla="*/ 269 w 371"/>
                  <a:gd name="T71" fmla="*/ 39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1" h="445">
                    <a:moveTo>
                      <a:pt x="260" y="445"/>
                    </a:moveTo>
                    <a:lnTo>
                      <a:pt x="101" y="410"/>
                    </a:lnTo>
                    <a:lnTo>
                      <a:pt x="101" y="351"/>
                    </a:lnTo>
                    <a:lnTo>
                      <a:pt x="101" y="351"/>
                    </a:lnTo>
                    <a:lnTo>
                      <a:pt x="90" y="345"/>
                    </a:lnTo>
                    <a:lnTo>
                      <a:pt x="80" y="338"/>
                    </a:lnTo>
                    <a:lnTo>
                      <a:pt x="70" y="331"/>
                    </a:lnTo>
                    <a:lnTo>
                      <a:pt x="60" y="322"/>
                    </a:lnTo>
                    <a:lnTo>
                      <a:pt x="51" y="314"/>
                    </a:lnTo>
                    <a:lnTo>
                      <a:pt x="43" y="304"/>
                    </a:lnTo>
                    <a:lnTo>
                      <a:pt x="35" y="294"/>
                    </a:lnTo>
                    <a:lnTo>
                      <a:pt x="28" y="284"/>
                    </a:lnTo>
                    <a:lnTo>
                      <a:pt x="22" y="273"/>
                    </a:lnTo>
                    <a:lnTo>
                      <a:pt x="16" y="262"/>
                    </a:lnTo>
                    <a:lnTo>
                      <a:pt x="11" y="250"/>
                    </a:lnTo>
                    <a:lnTo>
                      <a:pt x="7" y="238"/>
                    </a:lnTo>
                    <a:lnTo>
                      <a:pt x="4" y="224"/>
                    </a:lnTo>
                    <a:lnTo>
                      <a:pt x="2" y="212"/>
                    </a:lnTo>
                    <a:lnTo>
                      <a:pt x="1" y="198"/>
                    </a:lnTo>
                    <a:lnTo>
                      <a:pt x="0" y="185"/>
                    </a:lnTo>
                    <a:lnTo>
                      <a:pt x="0" y="185"/>
                    </a:lnTo>
                    <a:lnTo>
                      <a:pt x="1" y="166"/>
                    </a:lnTo>
                    <a:lnTo>
                      <a:pt x="4" y="148"/>
                    </a:lnTo>
                    <a:lnTo>
                      <a:pt x="8" y="130"/>
                    </a:lnTo>
                    <a:lnTo>
                      <a:pt x="15" y="113"/>
                    </a:lnTo>
                    <a:lnTo>
                      <a:pt x="22" y="97"/>
                    </a:lnTo>
                    <a:lnTo>
                      <a:pt x="32" y="82"/>
                    </a:lnTo>
                    <a:lnTo>
                      <a:pt x="42" y="67"/>
                    </a:lnTo>
                    <a:lnTo>
                      <a:pt x="54" y="54"/>
                    </a:lnTo>
                    <a:lnTo>
                      <a:pt x="67" y="42"/>
                    </a:lnTo>
                    <a:lnTo>
                      <a:pt x="82" y="32"/>
                    </a:lnTo>
                    <a:lnTo>
                      <a:pt x="97" y="22"/>
                    </a:lnTo>
                    <a:lnTo>
                      <a:pt x="113" y="14"/>
                    </a:lnTo>
                    <a:lnTo>
                      <a:pt x="130" y="8"/>
                    </a:lnTo>
                    <a:lnTo>
                      <a:pt x="148" y="4"/>
                    </a:lnTo>
                    <a:lnTo>
                      <a:pt x="166" y="1"/>
                    </a:lnTo>
                    <a:lnTo>
                      <a:pt x="186" y="0"/>
                    </a:lnTo>
                    <a:lnTo>
                      <a:pt x="186" y="0"/>
                    </a:lnTo>
                    <a:lnTo>
                      <a:pt x="205" y="1"/>
                    </a:lnTo>
                    <a:lnTo>
                      <a:pt x="224" y="4"/>
                    </a:lnTo>
                    <a:lnTo>
                      <a:pt x="241" y="8"/>
                    </a:lnTo>
                    <a:lnTo>
                      <a:pt x="258" y="14"/>
                    </a:lnTo>
                    <a:lnTo>
                      <a:pt x="274" y="22"/>
                    </a:lnTo>
                    <a:lnTo>
                      <a:pt x="290" y="32"/>
                    </a:lnTo>
                    <a:lnTo>
                      <a:pt x="304" y="42"/>
                    </a:lnTo>
                    <a:lnTo>
                      <a:pt x="317" y="54"/>
                    </a:lnTo>
                    <a:lnTo>
                      <a:pt x="329" y="67"/>
                    </a:lnTo>
                    <a:lnTo>
                      <a:pt x="340" y="82"/>
                    </a:lnTo>
                    <a:lnTo>
                      <a:pt x="349" y="97"/>
                    </a:lnTo>
                    <a:lnTo>
                      <a:pt x="357" y="113"/>
                    </a:lnTo>
                    <a:lnTo>
                      <a:pt x="363" y="130"/>
                    </a:lnTo>
                    <a:lnTo>
                      <a:pt x="368" y="148"/>
                    </a:lnTo>
                    <a:lnTo>
                      <a:pt x="370" y="166"/>
                    </a:lnTo>
                    <a:lnTo>
                      <a:pt x="371" y="185"/>
                    </a:lnTo>
                    <a:lnTo>
                      <a:pt x="371" y="185"/>
                    </a:lnTo>
                    <a:lnTo>
                      <a:pt x="371" y="199"/>
                    </a:lnTo>
                    <a:lnTo>
                      <a:pt x="369" y="212"/>
                    </a:lnTo>
                    <a:lnTo>
                      <a:pt x="367" y="225"/>
                    </a:lnTo>
                    <a:lnTo>
                      <a:pt x="364" y="238"/>
                    </a:lnTo>
                    <a:lnTo>
                      <a:pt x="360" y="250"/>
                    </a:lnTo>
                    <a:lnTo>
                      <a:pt x="355" y="262"/>
                    </a:lnTo>
                    <a:lnTo>
                      <a:pt x="349" y="274"/>
                    </a:lnTo>
                    <a:lnTo>
                      <a:pt x="343" y="285"/>
                    </a:lnTo>
                    <a:lnTo>
                      <a:pt x="336" y="295"/>
                    </a:lnTo>
                    <a:lnTo>
                      <a:pt x="328" y="305"/>
                    </a:lnTo>
                    <a:lnTo>
                      <a:pt x="320" y="314"/>
                    </a:lnTo>
                    <a:lnTo>
                      <a:pt x="311" y="323"/>
                    </a:lnTo>
                    <a:lnTo>
                      <a:pt x="301" y="331"/>
                    </a:lnTo>
                    <a:lnTo>
                      <a:pt x="291" y="339"/>
                    </a:lnTo>
                    <a:lnTo>
                      <a:pt x="280" y="346"/>
                    </a:lnTo>
                    <a:lnTo>
                      <a:pt x="269" y="352"/>
                    </a:lnTo>
                    <a:lnTo>
                      <a:pt x="269" y="394"/>
                    </a:lnTo>
                    <a:lnTo>
                      <a:pt x="176" y="371"/>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74" name="Line 6"/>
              <p:cNvSpPr>
                <a:spLocks noChangeShapeType="1"/>
              </p:cNvSpPr>
              <p:nvPr/>
            </p:nvSpPr>
            <p:spPr bwMode="auto">
              <a:xfrm flipH="1" flipV="1">
                <a:off x="6850063" y="5551488"/>
                <a:ext cx="252413" cy="55563"/>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75" name="Line 7"/>
              <p:cNvSpPr>
                <a:spLocks noChangeShapeType="1"/>
              </p:cNvSpPr>
              <p:nvPr/>
            </p:nvSpPr>
            <p:spPr bwMode="auto">
              <a:xfrm flipH="1" flipV="1">
                <a:off x="6870700" y="5630863"/>
                <a:ext cx="211138" cy="46038"/>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76" name="组合 75"/>
          <p:cNvGrpSpPr/>
          <p:nvPr/>
        </p:nvGrpSpPr>
        <p:grpSpPr>
          <a:xfrm>
            <a:off x="3462748" y="1741510"/>
            <a:ext cx="672725" cy="672725"/>
            <a:chOff x="2616863" y="1351983"/>
            <a:chExt cx="303402" cy="303402"/>
          </a:xfrm>
          <a:solidFill>
            <a:schemeClr val="bg1"/>
          </a:solidFill>
        </p:grpSpPr>
        <p:sp>
          <p:nvSpPr>
            <p:cNvPr id="77" name="椭圆 76"/>
            <p:cNvSpPr/>
            <p:nvPr/>
          </p:nvSpPr>
          <p:spPr>
            <a:xfrm>
              <a:off x="2616863" y="1351983"/>
              <a:ext cx="303402" cy="303402"/>
            </a:xfrm>
            <a:prstGeom prst="ellipse">
              <a:avLst/>
            </a:prstGeom>
            <a:solidFill>
              <a:srgbClr val="3B38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3B3838"/>
                </a:solidFill>
              </a:endParaRPr>
            </a:p>
          </p:txBody>
        </p:sp>
        <p:grpSp>
          <p:nvGrpSpPr>
            <p:cNvPr id="78" name="组合 77"/>
            <p:cNvGrpSpPr/>
            <p:nvPr/>
          </p:nvGrpSpPr>
          <p:grpSpPr>
            <a:xfrm>
              <a:off x="2692771" y="1428033"/>
              <a:ext cx="151586" cy="151304"/>
              <a:chOff x="4064000" y="6135688"/>
              <a:chExt cx="852488" cy="850900"/>
            </a:xfrm>
            <a:grpFill/>
          </p:grpSpPr>
          <p:sp>
            <p:nvSpPr>
              <p:cNvPr id="79"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0" name="Line 12"/>
              <p:cNvSpPr>
                <a:spLocks noChangeShapeType="1"/>
              </p:cNvSpPr>
              <p:nvPr/>
            </p:nvSpPr>
            <p:spPr bwMode="auto">
              <a:xfrm>
                <a:off x="4646613" y="6229350"/>
                <a:ext cx="176213" cy="1746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1" name="Line 13"/>
              <p:cNvSpPr>
                <a:spLocks noChangeShapeType="1"/>
              </p:cNvSpPr>
              <p:nvPr/>
            </p:nvSpPr>
            <p:spPr bwMode="auto">
              <a:xfrm flipH="1">
                <a:off x="4210050" y="6272213"/>
                <a:ext cx="479425" cy="48101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2" name="Line 14"/>
              <p:cNvSpPr>
                <a:spLocks noChangeShapeType="1"/>
              </p:cNvSpPr>
              <p:nvPr/>
            </p:nvSpPr>
            <p:spPr bwMode="auto">
              <a:xfrm flipH="1">
                <a:off x="4297363" y="6361113"/>
                <a:ext cx="481013" cy="4794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3"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4" name="Line 16"/>
              <p:cNvSpPr>
                <a:spLocks noChangeShapeType="1"/>
              </p:cNvSpPr>
              <p:nvPr/>
            </p:nvSpPr>
            <p:spPr bwMode="auto">
              <a:xfrm flipV="1">
                <a:off x="4149725" y="6269038"/>
                <a:ext cx="117475" cy="11906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5" name="Line 17"/>
              <p:cNvSpPr>
                <a:spLocks noChangeShapeType="1"/>
              </p:cNvSpPr>
              <p:nvPr/>
            </p:nvSpPr>
            <p:spPr bwMode="auto">
              <a:xfrm flipV="1">
                <a:off x="4214813" y="6370638"/>
                <a:ext cx="82550" cy="8255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6" name="Line 18"/>
              <p:cNvSpPr>
                <a:spLocks noChangeShapeType="1"/>
              </p:cNvSpPr>
              <p:nvPr/>
            </p:nvSpPr>
            <p:spPr bwMode="auto">
              <a:xfrm flipV="1">
                <a:off x="4662488" y="6783388"/>
                <a:ext cx="119063" cy="11906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7" name="Line 19"/>
              <p:cNvSpPr>
                <a:spLocks noChangeShapeType="1"/>
              </p:cNvSpPr>
              <p:nvPr/>
            </p:nvSpPr>
            <p:spPr bwMode="auto">
              <a:xfrm flipV="1">
                <a:off x="4597400" y="6753225"/>
                <a:ext cx="82550" cy="8255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8"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89"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90" name="组合 89"/>
          <p:cNvGrpSpPr/>
          <p:nvPr/>
        </p:nvGrpSpPr>
        <p:grpSpPr>
          <a:xfrm>
            <a:off x="3462748" y="3742270"/>
            <a:ext cx="672725" cy="672725"/>
            <a:chOff x="6231683" y="1351983"/>
            <a:chExt cx="303402" cy="303402"/>
          </a:xfrm>
          <a:solidFill>
            <a:schemeClr val="bg1"/>
          </a:solidFill>
        </p:grpSpPr>
        <p:sp>
          <p:nvSpPr>
            <p:cNvPr id="91" name="椭圆 90"/>
            <p:cNvSpPr/>
            <p:nvPr/>
          </p:nvSpPr>
          <p:spPr>
            <a:xfrm>
              <a:off x="6231683" y="1351983"/>
              <a:ext cx="303402" cy="303402"/>
            </a:xfrm>
            <a:prstGeom prst="ellipse">
              <a:avLst/>
            </a:prstGeom>
            <a:solidFill>
              <a:srgbClr val="3B38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3B3838"/>
                </a:solidFill>
              </a:endParaRPr>
            </a:p>
          </p:txBody>
        </p:sp>
        <p:grpSp>
          <p:nvGrpSpPr>
            <p:cNvPr id="92" name="组合 91"/>
            <p:cNvGrpSpPr/>
            <p:nvPr/>
          </p:nvGrpSpPr>
          <p:grpSpPr>
            <a:xfrm>
              <a:off x="6306462" y="1428033"/>
              <a:ext cx="153845" cy="151304"/>
              <a:chOff x="5294313" y="6135688"/>
              <a:chExt cx="865188" cy="850900"/>
            </a:xfrm>
            <a:grpFill/>
          </p:grpSpPr>
          <p:sp>
            <p:nvSpPr>
              <p:cNvPr id="93"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94"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95" name="Line 30"/>
              <p:cNvSpPr>
                <a:spLocks noChangeShapeType="1"/>
              </p:cNvSpPr>
              <p:nvPr/>
            </p:nvSpPr>
            <p:spPr bwMode="auto">
              <a:xfrm>
                <a:off x="5495925" y="6135688"/>
                <a:ext cx="463550" cy="0"/>
              </a:xfrm>
              <a:prstGeom prst="line">
                <a:avLst/>
              </a:prstGeom>
              <a:grpFill/>
              <a:ln w="6350">
                <a:solidFill>
                  <a:schemeClr val="bg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96" name="Line 31"/>
              <p:cNvSpPr>
                <a:spLocks noChangeShapeType="1"/>
              </p:cNvSpPr>
              <p:nvPr/>
            </p:nvSpPr>
            <p:spPr bwMode="auto">
              <a:xfrm>
                <a:off x="5727700" y="6743700"/>
                <a:ext cx="0" cy="9207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97"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98" name="组合 97"/>
          <p:cNvGrpSpPr/>
          <p:nvPr/>
        </p:nvGrpSpPr>
        <p:grpSpPr>
          <a:xfrm>
            <a:off x="8055812" y="1741510"/>
            <a:ext cx="672725" cy="672725"/>
            <a:chOff x="3302457" y="2710411"/>
            <a:chExt cx="303402" cy="303402"/>
          </a:xfrm>
          <a:solidFill>
            <a:schemeClr val="bg1"/>
          </a:solidFill>
        </p:grpSpPr>
        <p:sp>
          <p:nvSpPr>
            <p:cNvPr id="99" name="椭圆 98"/>
            <p:cNvSpPr/>
            <p:nvPr/>
          </p:nvSpPr>
          <p:spPr>
            <a:xfrm>
              <a:off x="3302457" y="2710411"/>
              <a:ext cx="303402" cy="303402"/>
            </a:xfrm>
            <a:prstGeom prst="ellipse">
              <a:avLst/>
            </a:prstGeom>
            <a:solidFill>
              <a:srgbClr val="3B38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3B3838"/>
                </a:solidFill>
              </a:endParaRPr>
            </a:p>
          </p:txBody>
        </p:sp>
        <p:grpSp>
          <p:nvGrpSpPr>
            <p:cNvPr id="100" name="组合 99"/>
            <p:cNvGrpSpPr/>
            <p:nvPr/>
          </p:nvGrpSpPr>
          <p:grpSpPr>
            <a:xfrm>
              <a:off x="3382034" y="2786461"/>
              <a:ext cx="144246" cy="151304"/>
              <a:chOff x="2847975" y="6135688"/>
              <a:chExt cx="811213" cy="850900"/>
            </a:xfrm>
            <a:grpFill/>
          </p:grpSpPr>
          <p:sp>
            <p:nvSpPr>
              <p:cNvPr id="101" name="Freeform 8"/>
              <p:cNvSpPr/>
              <p:nvPr/>
            </p:nvSpPr>
            <p:spPr bwMode="auto">
              <a:xfrm>
                <a:off x="2847975" y="6135688"/>
                <a:ext cx="811213" cy="463550"/>
              </a:xfrm>
              <a:custGeom>
                <a:avLst/>
                <a:gdLst>
                  <a:gd name="T0" fmla="*/ 245 w 511"/>
                  <a:gd name="T1" fmla="*/ 2 h 292"/>
                  <a:gd name="T2" fmla="*/ 10 w 511"/>
                  <a:gd name="T3" fmla="*/ 129 h 292"/>
                  <a:gd name="T4" fmla="*/ 10 w 511"/>
                  <a:gd name="T5" fmla="*/ 129 h 292"/>
                  <a:gd name="T6" fmla="*/ 6 w 511"/>
                  <a:gd name="T7" fmla="*/ 132 h 292"/>
                  <a:gd name="T8" fmla="*/ 2 w 511"/>
                  <a:gd name="T9" fmla="*/ 136 h 292"/>
                  <a:gd name="T10" fmla="*/ 0 w 511"/>
                  <a:gd name="T11" fmla="*/ 141 h 292"/>
                  <a:gd name="T12" fmla="*/ 0 w 511"/>
                  <a:gd name="T13" fmla="*/ 146 h 292"/>
                  <a:gd name="T14" fmla="*/ 0 w 511"/>
                  <a:gd name="T15" fmla="*/ 151 h 292"/>
                  <a:gd name="T16" fmla="*/ 2 w 511"/>
                  <a:gd name="T17" fmla="*/ 155 h 292"/>
                  <a:gd name="T18" fmla="*/ 6 w 511"/>
                  <a:gd name="T19" fmla="*/ 159 h 292"/>
                  <a:gd name="T20" fmla="*/ 10 w 511"/>
                  <a:gd name="T21" fmla="*/ 163 h 292"/>
                  <a:gd name="T22" fmla="*/ 245 w 511"/>
                  <a:gd name="T23" fmla="*/ 289 h 292"/>
                  <a:gd name="T24" fmla="*/ 245 w 511"/>
                  <a:gd name="T25" fmla="*/ 289 h 292"/>
                  <a:gd name="T26" fmla="*/ 250 w 511"/>
                  <a:gd name="T27" fmla="*/ 291 h 292"/>
                  <a:gd name="T28" fmla="*/ 256 w 511"/>
                  <a:gd name="T29" fmla="*/ 292 h 292"/>
                  <a:gd name="T30" fmla="*/ 261 w 511"/>
                  <a:gd name="T31" fmla="*/ 291 h 292"/>
                  <a:gd name="T32" fmla="*/ 267 w 511"/>
                  <a:gd name="T33" fmla="*/ 289 h 292"/>
                  <a:gd name="T34" fmla="*/ 500 w 511"/>
                  <a:gd name="T35" fmla="*/ 163 h 292"/>
                  <a:gd name="T36" fmla="*/ 500 w 511"/>
                  <a:gd name="T37" fmla="*/ 163 h 292"/>
                  <a:gd name="T38" fmla="*/ 505 w 511"/>
                  <a:gd name="T39" fmla="*/ 159 h 292"/>
                  <a:gd name="T40" fmla="*/ 508 w 511"/>
                  <a:gd name="T41" fmla="*/ 155 h 292"/>
                  <a:gd name="T42" fmla="*/ 510 w 511"/>
                  <a:gd name="T43" fmla="*/ 151 h 292"/>
                  <a:gd name="T44" fmla="*/ 511 w 511"/>
                  <a:gd name="T45" fmla="*/ 146 h 292"/>
                  <a:gd name="T46" fmla="*/ 510 w 511"/>
                  <a:gd name="T47" fmla="*/ 141 h 292"/>
                  <a:gd name="T48" fmla="*/ 508 w 511"/>
                  <a:gd name="T49" fmla="*/ 136 h 292"/>
                  <a:gd name="T50" fmla="*/ 505 w 511"/>
                  <a:gd name="T51" fmla="*/ 132 h 292"/>
                  <a:gd name="T52" fmla="*/ 500 w 511"/>
                  <a:gd name="T53" fmla="*/ 129 h 292"/>
                  <a:gd name="T54" fmla="*/ 267 w 511"/>
                  <a:gd name="T55" fmla="*/ 2 h 292"/>
                  <a:gd name="T56" fmla="*/ 267 w 511"/>
                  <a:gd name="T57" fmla="*/ 2 h 292"/>
                  <a:gd name="T58" fmla="*/ 261 w 511"/>
                  <a:gd name="T59" fmla="*/ 0 h 292"/>
                  <a:gd name="T60" fmla="*/ 256 w 511"/>
                  <a:gd name="T61" fmla="*/ 0 h 292"/>
                  <a:gd name="T62" fmla="*/ 250 w 511"/>
                  <a:gd name="T63" fmla="*/ 0 h 292"/>
                  <a:gd name="T64" fmla="*/ 245 w 511"/>
                  <a:gd name="T65" fmla="*/ 2 h 292"/>
                  <a:gd name="T66" fmla="*/ 245 w 511"/>
                  <a:gd name="T67" fmla="*/ 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1" h="292">
                    <a:moveTo>
                      <a:pt x="245" y="2"/>
                    </a:moveTo>
                    <a:lnTo>
                      <a:pt x="10" y="129"/>
                    </a:lnTo>
                    <a:lnTo>
                      <a:pt x="10" y="129"/>
                    </a:lnTo>
                    <a:lnTo>
                      <a:pt x="6" y="132"/>
                    </a:lnTo>
                    <a:lnTo>
                      <a:pt x="2" y="136"/>
                    </a:lnTo>
                    <a:lnTo>
                      <a:pt x="0" y="141"/>
                    </a:lnTo>
                    <a:lnTo>
                      <a:pt x="0" y="146"/>
                    </a:lnTo>
                    <a:lnTo>
                      <a:pt x="0" y="151"/>
                    </a:lnTo>
                    <a:lnTo>
                      <a:pt x="2" y="155"/>
                    </a:lnTo>
                    <a:lnTo>
                      <a:pt x="6" y="159"/>
                    </a:lnTo>
                    <a:lnTo>
                      <a:pt x="10" y="163"/>
                    </a:lnTo>
                    <a:lnTo>
                      <a:pt x="245" y="289"/>
                    </a:lnTo>
                    <a:lnTo>
                      <a:pt x="245" y="289"/>
                    </a:lnTo>
                    <a:lnTo>
                      <a:pt x="250" y="291"/>
                    </a:lnTo>
                    <a:lnTo>
                      <a:pt x="256" y="292"/>
                    </a:lnTo>
                    <a:lnTo>
                      <a:pt x="261" y="291"/>
                    </a:lnTo>
                    <a:lnTo>
                      <a:pt x="267" y="289"/>
                    </a:lnTo>
                    <a:lnTo>
                      <a:pt x="500" y="163"/>
                    </a:lnTo>
                    <a:lnTo>
                      <a:pt x="500" y="163"/>
                    </a:lnTo>
                    <a:lnTo>
                      <a:pt x="505" y="159"/>
                    </a:lnTo>
                    <a:lnTo>
                      <a:pt x="508" y="155"/>
                    </a:lnTo>
                    <a:lnTo>
                      <a:pt x="510" y="151"/>
                    </a:lnTo>
                    <a:lnTo>
                      <a:pt x="511" y="146"/>
                    </a:lnTo>
                    <a:lnTo>
                      <a:pt x="510" y="141"/>
                    </a:lnTo>
                    <a:lnTo>
                      <a:pt x="508" y="136"/>
                    </a:lnTo>
                    <a:lnTo>
                      <a:pt x="505" y="132"/>
                    </a:lnTo>
                    <a:lnTo>
                      <a:pt x="500" y="129"/>
                    </a:lnTo>
                    <a:lnTo>
                      <a:pt x="267" y="2"/>
                    </a:lnTo>
                    <a:lnTo>
                      <a:pt x="267" y="2"/>
                    </a:lnTo>
                    <a:lnTo>
                      <a:pt x="261" y="0"/>
                    </a:lnTo>
                    <a:lnTo>
                      <a:pt x="256" y="0"/>
                    </a:lnTo>
                    <a:lnTo>
                      <a:pt x="250" y="0"/>
                    </a:lnTo>
                    <a:lnTo>
                      <a:pt x="245" y="2"/>
                    </a:lnTo>
                    <a:lnTo>
                      <a:pt x="245" y="2"/>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2" name="Freeform 9"/>
              <p:cNvSpPr/>
              <p:nvPr/>
            </p:nvSpPr>
            <p:spPr bwMode="auto">
              <a:xfrm>
                <a:off x="2847975" y="6505575"/>
                <a:ext cx="811213" cy="295275"/>
              </a:xfrm>
              <a:custGeom>
                <a:avLst/>
                <a:gdLst>
                  <a:gd name="T0" fmla="*/ 51 w 511"/>
                  <a:gd name="T1" fmla="*/ 0 h 186"/>
                  <a:gd name="T2" fmla="*/ 10 w 511"/>
                  <a:gd name="T3" fmla="*/ 22 h 186"/>
                  <a:gd name="T4" fmla="*/ 10 w 511"/>
                  <a:gd name="T5" fmla="*/ 22 h 186"/>
                  <a:gd name="T6" fmla="*/ 6 w 511"/>
                  <a:gd name="T7" fmla="*/ 25 h 186"/>
                  <a:gd name="T8" fmla="*/ 2 w 511"/>
                  <a:gd name="T9" fmla="*/ 30 h 186"/>
                  <a:gd name="T10" fmla="*/ 0 w 511"/>
                  <a:gd name="T11" fmla="*/ 34 h 186"/>
                  <a:gd name="T12" fmla="*/ 0 w 511"/>
                  <a:gd name="T13" fmla="*/ 39 h 186"/>
                  <a:gd name="T14" fmla="*/ 0 w 511"/>
                  <a:gd name="T15" fmla="*/ 44 h 186"/>
                  <a:gd name="T16" fmla="*/ 2 w 511"/>
                  <a:gd name="T17" fmla="*/ 49 h 186"/>
                  <a:gd name="T18" fmla="*/ 6 w 511"/>
                  <a:gd name="T19" fmla="*/ 53 h 186"/>
                  <a:gd name="T20" fmla="*/ 10 w 511"/>
                  <a:gd name="T21" fmla="*/ 56 h 186"/>
                  <a:gd name="T22" fmla="*/ 245 w 511"/>
                  <a:gd name="T23" fmla="*/ 183 h 186"/>
                  <a:gd name="T24" fmla="*/ 245 w 511"/>
                  <a:gd name="T25" fmla="*/ 183 h 186"/>
                  <a:gd name="T26" fmla="*/ 250 w 511"/>
                  <a:gd name="T27" fmla="*/ 185 h 186"/>
                  <a:gd name="T28" fmla="*/ 256 w 511"/>
                  <a:gd name="T29" fmla="*/ 186 h 186"/>
                  <a:gd name="T30" fmla="*/ 261 w 511"/>
                  <a:gd name="T31" fmla="*/ 185 h 186"/>
                  <a:gd name="T32" fmla="*/ 267 w 511"/>
                  <a:gd name="T33" fmla="*/ 183 h 186"/>
                  <a:gd name="T34" fmla="*/ 500 w 511"/>
                  <a:gd name="T35" fmla="*/ 56 h 186"/>
                  <a:gd name="T36" fmla="*/ 500 w 511"/>
                  <a:gd name="T37" fmla="*/ 56 h 186"/>
                  <a:gd name="T38" fmla="*/ 505 w 511"/>
                  <a:gd name="T39" fmla="*/ 53 h 186"/>
                  <a:gd name="T40" fmla="*/ 508 w 511"/>
                  <a:gd name="T41" fmla="*/ 49 h 186"/>
                  <a:gd name="T42" fmla="*/ 510 w 511"/>
                  <a:gd name="T43" fmla="*/ 44 h 186"/>
                  <a:gd name="T44" fmla="*/ 511 w 511"/>
                  <a:gd name="T45" fmla="*/ 39 h 186"/>
                  <a:gd name="T46" fmla="*/ 510 w 511"/>
                  <a:gd name="T47" fmla="*/ 34 h 186"/>
                  <a:gd name="T48" fmla="*/ 508 w 511"/>
                  <a:gd name="T49" fmla="*/ 30 h 186"/>
                  <a:gd name="T50" fmla="*/ 505 w 511"/>
                  <a:gd name="T51" fmla="*/ 25 h 186"/>
                  <a:gd name="T52" fmla="*/ 500 w 511"/>
                  <a:gd name="T53" fmla="*/ 22 h 186"/>
                  <a:gd name="T54" fmla="*/ 459 w 511"/>
                  <a:gd name="T5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6">
                    <a:moveTo>
                      <a:pt x="51" y="0"/>
                    </a:moveTo>
                    <a:lnTo>
                      <a:pt x="10" y="22"/>
                    </a:lnTo>
                    <a:lnTo>
                      <a:pt x="10" y="22"/>
                    </a:lnTo>
                    <a:lnTo>
                      <a:pt x="6" y="25"/>
                    </a:lnTo>
                    <a:lnTo>
                      <a:pt x="2" y="30"/>
                    </a:lnTo>
                    <a:lnTo>
                      <a:pt x="0" y="34"/>
                    </a:lnTo>
                    <a:lnTo>
                      <a:pt x="0" y="39"/>
                    </a:lnTo>
                    <a:lnTo>
                      <a:pt x="0" y="44"/>
                    </a:lnTo>
                    <a:lnTo>
                      <a:pt x="2" y="49"/>
                    </a:lnTo>
                    <a:lnTo>
                      <a:pt x="6" y="53"/>
                    </a:lnTo>
                    <a:lnTo>
                      <a:pt x="10" y="56"/>
                    </a:lnTo>
                    <a:lnTo>
                      <a:pt x="245" y="183"/>
                    </a:lnTo>
                    <a:lnTo>
                      <a:pt x="245" y="183"/>
                    </a:lnTo>
                    <a:lnTo>
                      <a:pt x="250" y="185"/>
                    </a:lnTo>
                    <a:lnTo>
                      <a:pt x="256" y="186"/>
                    </a:lnTo>
                    <a:lnTo>
                      <a:pt x="261" y="185"/>
                    </a:lnTo>
                    <a:lnTo>
                      <a:pt x="267" y="183"/>
                    </a:lnTo>
                    <a:lnTo>
                      <a:pt x="500" y="56"/>
                    </a:lnTo>
                    <a:lnTo>
                      <a:pt x="500" y="56"/>
                    </a:lnTo>
                    <a:lnTo>
                      <a:pt x="505" y="53"/>
                    </a:lnTo>
                    <a:lnTo>
                      <a:pt x="508" y="49"/>
                    </a:lnTo>
                    <a:lnTo>
                      <a:pt x="510" y="44"/>
                    </a:lnTo>
                    <a:lnTo>
                      <a:pt x="511" y="39"/>
                    </a:lnTo>
                    <a:lnTo>
                      <a:pt x="510" y="34"/>
                    </a:lnTo>
                    <a:lnTo>
                      <a:pt x="508" y="30"/>
                    </a:lnTo>
                    <a:lnTo>
                      <a:pt x="505" y="25"/>
                    </a:lnTo>
                    <a:lnTo>
                      <a:pt x="500" y="22"/>
                    </a:lnTo>
                    <a:lnTo>
                      <a:pt x="459"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3" name="Freeform 10"/>
              <p:cNvSpPr/>
              <p:nvPr/>
            </p:nvSpPr>
            <p:spPr bwMode="auto">
              <a:xfrm>
                <a:off x="2847975" y="6692900"/>
                <a:ext cx="811213" cy="293688"/>
              </a:xfrm>
              <a:custGeom>
                <a:avLst/>
                <a:gdLst>
                  <a:gd name="T0" fmla="*/ 51 w 511"/>
                  <a:gd name="T1" fmla="*/ 0 h 185"/>
                  <a:gd name="T2" fmla="*/ 10 w 511"/>
                  <a:gd name="T3" fmla="*/ 22 h 185"/>
                  <a:gd name="T4" fmla="*/ 10 w 511"/>
                  <a:gd name="T5" fmla="*/ 22 h 185"/>
                  <a:gd name="T6" fmla="*/ 6 w 511"/>
                  <a:gd name="T7" fmla="*/ 25 h 185"/>
                  <a:gd name="T8" fmla="*/ 2 w 511"/>
                  <a:gd name="T9" fmla="*/ 29 h 185"/>
                  <a:gd name="T10" fmla="*/ 0 w 511"/>
                  <a:gd name="T11" fmla="*/ 34 h 185"/>
                  <a:gd name="T12" fmla="*/ 0 w 511"/>
                  <a:gd name="T13" fmla="*/ 39 h 185"/>
                  <a:gd name="T14" fmla="*/ 0 w 511"/>
                  <a:gd name="T15" fmla="*/ 44 h 185"/>
                  <a:gd name="T16" fmla="*/ 2 w 511"/>
                  <a:gd name="T17" fmla="*/ 48 h 185"/>
                  <a:gd name="T18" fmla="*/ 6 w 511"/>
                  <a:gd name="T19" fmla="*/ 52 h 185"/>
                  <a:gd name="T20" fmla="*/ 10 w 511"/>
                  <a:gd name="T21" fmla="*/ 56 h 185"/>
                  <a:gd name="T22" fmla="*/ 245 w 511"/>
                  <a:gd name="T23" fmla="*/ 182 h 185"/>
                  <a:gd name="T24" fmla="*/ 245 w 511"/>
                  <a:gd name="T25" fmla="*/ 182 h 185"/>
                  <a:gd name="T26" fmla="*/ 250 w 511"/>
                  <a:gd name="T27" fmla="*/ 184 h 185"/>
                  <a:gd name="T28" fmla="*/ 256 w 511"/>
                  <a:gd name="T29" fmla="*/ 185 h 185"/>
                  <a:gd name="T30" fmla="*/ 261 w 511"/>
                  <a:gd name="T31" fmla="*/ 184 h 185"/>
                  <a:gd name="T32" fmla="*/ 267 w 511"/>
                  <a:gd name="T33" fmla="*/ 182 h 185"/>
                  <a:gd name="T34" fmla="*/ 500 w 511"/>
                  <a:gd name="T35" fmla="*/ 56 h 185"/>
                  <a:gd name="T36" fmla="*/ 500 w 511"/>
                  <a:gd name="T37" fmla="*/ 56 h 185"/>
                  <a:gd name="T38" fmla="*/ 505 w 511"/>
                  <a:gd name="T39" fmla="*/ 52 h 185"/>
                  <a:gd name="T40" fmla="*/ 508 w 511"/>
                  <a:gd name="T41" fmla="*/ 48 h 185"/>
                  <a:gd name="T42" fmla="*/ 510 w 511"/>
                  <a:gd name="T43" fmla="*/ 44 h 185"/>
                  <a:gd name="T44" fmla="*/ 511 w 511"/>
                  <a:gd name="T45" fmla="*/ 39 h 185"/>
                  <a:gd name="T46" fmla="*/ 510 w 511"/>
                  <a:gd name="T47" fmla="*/ 34 h 185"/>
                  <a:gd name="T48" fmla="*/ 508 w 511"/>
                  <a:gd name="T49" fmla="*/ 29 h 185"/>
                  <a:gd name="T50" fmla="*/ 505 w 511"/>
                  <a:gd name="T51" fmla="*/ 25 h 185"/>
                  <a:gd name="T52" fmla="*/ 500 w 511"/>
                  <a:gd name="T53" fmla="*/ 22 h 185"/>
                  <a:gd name="T54" fmla="*/ 459 w 511"/>
                  <a:gd name="T5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1" h="185">
                    <a:moveTo>
                      <a:pt x="51" y="0"/>
                    </a:moveTo>
                    <a:lnTo>
                      <a:pt x="10" y="22"/>
                    </a:lnTo>
                    <a:lnTo>
                      <a:pt x="10" y="22"/>
                    </a:lnTo>
                    <a:lnTo>
                      <a:pt x="6" y="25"/>
                    </a:lnTo>
                    <a:lnTo>
                      <a:pt x="2" y="29"/>
                    </a:lnTo>
                    <a:lnTo>
                      <a:pt x="0" y="34"/>
                    </a:lnTo>
                    <a:lnTo>
                      <a:pt x="0" y="39"/>
                    </a:lnTo>
                    <a:lnTo>
                      <a:pt x="0" y="44"/>
                    </a:lnTo>
                    <a:lnTo>
                      <a:pt x="2" y="48"/>
                    </a:lnTo>
                    <a:lnTo>
                      <a:pt x="6" y="52"/>
                    </a:lnTo>
                    <a:lnTo>
                      <a:pt x="10" y="56"/>
                    </a:lnTo>
                    <a:lnTo>
                      <a:pt x="245" y="182"/>
                    </a:lnTo>
                    <a:lnTo>
                      <a:pt x="245" y="182"/>
                    </a:lnTo>
                    <a:lnTo>
                      <a:pt x="250" y="184"/>
                    </a:lnTo>
                    <a:lnTo>
                      <a:pt x="256" y="185"/>
                    </a:lnTo>
                    <a:lnTo>
                      <a:pt x="261" y="184"/>
                    </a:lnTo>
                    <a:lnTo>
                      <a:pt x="267" y="182"/>
                    </a:lnTo>
                    <a:lnTo>
                      <a:pt x="500" y="56"/>
                    </a:lnTo>
                    <a:lnTo>
                      <a:pt x="500" y="56"/>
                    </a:lnTo>
                    <a:lnTo>
                      <a:pt x="505" y="52"/>
                    </a:lnTo>
                    <a:lnTo>
                      <a:pt x="508" y="48"/>
                    </a:lnTo>
                    <a:lnTo>
                      <a:pt x="510" y="44"/>
                    </a:lnTo>
                    <a:lnTo>
                      <a:pt x="511" y="39"/>
                    </a:lnTo>
                    <a:lnTo>
                      <a:pt x="510" y="34"/>
                    </a:lnTo>
                    <a:lnTo>
                      <a:pt x="508" y="29"/>
                    </a:lnTo>
                    <a:lnTo>
                      <a:pt x="505" y="25"/>
                    </a:lnTo>
                    <a:lnTo>
                      <a:pt x="500" y="22"/>
                    </a:lnTo>
                    <a:lnTo>
                      <a:pt x="459"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104" name="组合 103"/>
          <p:cNvGrpSpPr/>
          <p:nvPr/>
        </p:nvGrpSpPr>
        <p:grpSpPr>
          <a:xfrm>
            <a:off x="5272447" y="1592870"/>
            <a:ext cx="1698332" cy="1698332"/>
            <a:chOff x="3935044" y="1481229"/>
            <a:chExt cx="1273915" cy="1273915"/>
          </a:xfrm>
          <a:solidFill>
            <a:schemeClr val="bg1"/>
          </a:solidFill>
        </p:grpSpPr>
        <p:sp>
          <p:nvSpPr>
            <p:cNvPr id="105" name="Freeform 6"/>
            <p:cNvSpPr/>
            <p:nvPr/>
          </p:nvSpPr>
          <p:spPr bwMode="auto">
            <a:xfrm rot="8100000">
              <a:off x="3935044" y="1481229"/>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rgbClr val="3B3838"/>
            </a:solidFill>
            <a:ln>
              <a:noFill/>
            </a:ln>
          </p:spPr>
          <p:txBody>
            <a:bodyPr vert="horz" wrap="square" lIns="121904" tIns="60952" rIns="121904" bIns="60952" numCol="1" anchor="t" anchorCtr="0" compatLnSpc="1"/>
            <a:lstStyle/>
            <a:p>
              <a:pPr defTabSz="913765"/>
              <a:endParaRPr lang="zh-CN" altLang="en-US">
                <a:solidFill>
                  <a:srgbClr val="3B3838"/>
                </a:solidFill>
              </a:endParaRPr>
            </a:p>
          </p:txBody>
        </p:sp>
        <p:grpSp>
          <p:nvGrpSpPr>
            <p:cNvPr id="106" name="组合 105"/>
            <p:cNvGrpSpPr/>
            <p:nvPr/>
          </p:nvGrpSpPr>
          <p:grpSpPr>
            <a:xfrm>
              <a:off x="4425000" y="1980933"/>
              <a:ext cx="294002" cy="293454"/>
              <a:chOff x="4064000" y="6135688"/>
              <a:chExt cx="852488" cy="850900"/>
            </a:xfrm>
            <a:grpFill/>
          </p:grpSpPr>
          <p:sp>
            <p:nvSpPr>
              <p:cNvPr id="107" name="Freeform 11"/>
              <p:cNvSpPr/>
              <p:nvPr/>
            </p:nvSpPr>
            <p:spPr bwMode="auto">
              <a:xfrm>
                <a:off x="4064000" y="6135688"/>
                <a:ext cx="852488" cy="850900"/>
              </a:xfrm>
              <a:custGeom>
                <a:avLst/>
                <a:gdLst>
                  <a:gd name="T0" fmla="*/ 529 w 537"/>
                  <a:gd name="T1" fmla="*/ 80 h 536"/>
                  <a:gd name="T2" fmla="*/ 456 w 537"/>
                  <a:gd name="T3" fmla="*/ 7 h 536"/>
                  <a:gd name="T4" fmla="*/ 456 w 537"/>
                  <a:gd name="T5" fmla="*/ 7 h 536"/>
                  <a:gd name="T6" fmla="*/ 452 w 537"/>
                  <a:gd name="T7" fmla="*/ 3 h 536"/>
                  <a:gd name="T8" fmla="*/ 447 w 537"/>
                  <a:gd name="T9" fmla="*/ 1 h 536"/>
                  <a:gd name="T10" fmla="*/ 442 w 537"/>
                  <a:gd name="T11" fmla="*/ 0 h 536"/>
                  <a:gd name="T12" fmla="*/ 437 w 537"/>
                  <a:gd name="T13" fmla="*/ 0 h 536"/>
                  <a:gd name="T14" fmla="*/ 432 w 537"/>
                  <a:gd name="T15" fmla="*/ 0 h 536"/>
                  <a:gd name="T16" fmla="*/ 427 w 537"/>
                  <a:gd name="T17" fmla="*/ 2 h 536"/>
                  <a:gd name="T18" fmla="*/ 422 w 537"/>
                  <a:gd name="T19" fmla="*/ 5 h 536"/>
                  <a:gd name="T20" fmla="*/ 417 w 537"/>
                  <a:gd name="T21" fmla="*/ 8 h 536"/>
                  <a:gd name="T22" fmla="*/ 367 w 537"/>
                  <a:gd name="T23" fmla="*/ 59 h 536"/>
                  <a:gd name="T24" fmla="*/ 43 w 537"/>
                  <a:gd name="T25" fmla="*/ 383 h 536"/>
                  <a:gd name="T26" fmla="*/ 0 w 537"/>
                  <a:gd name="T27" fmla="*/ 536 h 536"/>
                  <a:gd name="T28" fmla="*/ 153 w 537"/>
                  <a:gd name="T29" fmla="*/ 494 h 536"/>
                  <a:gd name="T30" fmla="*/ 478 w 537"/>
                  <a:gd name="T31" fmla="*/ 169 h 536"/>
                  <a:gd name="T32" fmla="*/ 528 w 537"/>
                  <a:gd name="T33" fmla="*/ 119 h 536"/>
                  <a:gd name="T34" fmla="*/ 528 w 537"/>
                  <a:gd name="T35" fmla="*/ 119 h 536"/>
                  <a:gd name="T36" fmla="*/ 531 w 537"/>
                  <a:gd name="T37" fmla="*/ 115 h 536"/>
                  <a:gd name="T38" fmla="*/ 534 w 537"/>
                  <a:gd name="T39" fmla="*/ 110 h 536"/>
                  <a:gd name="T40" fmla="*/ 536 w 537"/>
                  <a:gd name="T41" fmla="*/ 105 h 536"/>
                  <a:gd name="T42" fmla="*/ 537 w 537"/>
                  <a:gd name="T43" fmla="*/ 99 h 536"/>
                  <a:gd name="T44" fmla="*/ 536 w 537"/>
                  <a:gd name="T45" fmla="*/ 94 h 536"/>
                  <a:gd name="T46" fmla="*/ 535 w 537"/>
                  <a:gd name="T47" fmla="*/ 89 h 536"/>
                  <a:gd name="T48" fmla="*/ 533 w 537"/>
                  <a:gd name="T49" fmla="*/ 85 h 536"/>
                  <a:gd name="T50" fmla="*/ 529 w 537"/>
                  <a:gd name="T51" fmla="*/ 80 h 536"/>
                  <a:gd name="T52" fmla="*/ 529 w 537"/>
                  <a:gd name="T53" fmla="*/ 8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536">
                    <a:moveTo>
                      <a:pt x="529" y="80"/>
                    </a:moveTo>
                    <a:lnTo>
                      <a:pt x="456" y="7"/>
                    </a:lnTo>
                    <a:lnTo>
                      <a:pt x="456" y="7"/>
                    </a:lnTo>
                    <a:lnTo>
                      <a:pt x="452" y="3"/>
                    </a:lnTo>
                    <a:lnTo>
                      <a:pt x="447" y="1"/>
                    </a:lnTo>
                    <a:lnTo>
                      <a:pt x="442" y="0"/>
                    </a:lnTo>
                    <a:lnTo>
                      <a:pt x="437" y="0"/>
                    </a:lnTo>
                    <a:lnTo>
                      <a:pt x="432" y="0"/>
                    </a:lnTo>
                    <a:lnTo>
                      <a:pt x="427" y="2"/>
                    </a:lnTo>
                    <a:lnTo>
                      <a:pt x="422" y="5"/>
                    </a:lnTo>
                    <a:lnTo>
                      <a:pt x="417" y="8"/>
                    </a:lnTo>
                    <a:lnTo>
                      <a:pt x="367" y="59"/>
                    </a:lnTo>
                    <a:lnTo>
                      <a:pt x="43" y="383"/>
                    </a:lnTo>
                    <a:lnTo>
                      <a:pt x="0" y="536"/>
                    </a:lnTo>
                    <a:lnTo>
                      <a:pt x="153" y="494"/>
                    </a:lnTo>
                    <a:lnTo>
                      <a:pt x="478" y="169"/>
                    </a:lnTo>
                    <a:lnTo>
                      <a:pt x="528" y="119"/>
                    </a:lnTo>
                    <a:lnTo>
                      <a:pt x="528" y="119"/>
                    </a:lnTo>
                    <a:lnTo>
                      <a:pt x="531" y="115"/>
                    </a:lnTo>
                    <a:lnTo>
                      <a:pt x="534" y="110"/>
                    </a:lnTo>
                    <a:lnTo>
                      <a:pt x="536" y="105"/>
                    </a:lnTo>
                    <a:lnTo>
                      <a:pt x="537" y="99"/>
                    </a:lnTo>
                    <a:lnTo>
                      <a:pt x="536" y="94"/>
                    </a:lnTo>
                    <a:lnTo>
                      <a:pt x="535" y="89"/>
                    </a:lnTo>
                    <a:lnTo>
                      <a:pt x="533" y="85"/>
                    </a:lnTo>
                    <a:lnTo>
                      <a:pt x="529" y="80"/>
                    </a:lnTo>
                    <a:lnTo>
                      <a:pt x="529" y="80"/>
                    </a:lnTo>
                    <a:close/>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8" name="Line 12"/>
              <p:cNvSpPr>
                <a:spLocks noChangeShapeType="1"/>
              </p:cNvSpPr>
              <p:nvPr/>
            </p:nvSpPr>
            <p:spPr bwMode="auto">
              <a:xfrm>
                <a:off x="4646613" y="6229350"/>
                <a:ext cx="176213" cy="1746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09" name="Line 13"/>
              <p:cNvSpPr>
                <a:spLocks noChangeShapeType="1"/>
              </p:cNvSpPr>
              <p:nvPr/>
            </p:nvSpPr>
            <p:spPr bwMode="auto">
              <a:xfrm flipH="1">
                <a:off x="4210050" y="6272213"/>
                <a:ext cx="479425" cy="48101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0" name="Line 14"/>
              <p:cNvSpPr>
                <a:spLocks noChangeShapeType="1"/>
              </p:cNvSpPr>
              <p:nvPr/>
            </p:nvSpPr>
            <p:spPr bwMode="auto">
              <a:xfrm flipH="1">
                <a:off x="4297363" y="6361113"/>
                <a:ext cx="481013" cy="47942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1" name="Freeform 15"/>
              <p:cNvSpPr/>
              <p:nvPr/>
            </p:nvSpPr>
            <p:spPr bwMode="auto">
              <a:xfrm>
                <a:off x="4132263" y="6743700"/>
                <a:ext cx="174625" cy="176213"/>
              </a:xfrm>
              <a:custGeom>
                <a:avLst/>
                <a:gdLst>
                  <a:gd name="T0" fmla="*/ 0 w 110"/>
                  <a:gd name="T1" fmla="*/ 0 h 111"/>
                  <a:gd name="T2" fmla="*/ 49 w 110"/>
                  <a:gd name="T3" fmla="*/ 6 h 111"/>
                  <a:gd name="T4" fmla="*/ 55 w 110"/>
                  <a:gd name="T5" fmla="*/ 55 h 111"/>
                  <a:gd name="T6" fmla="*/ 104 w 110"/>
                  <a:gd name="T7" fmla="*/ 61 h 111"/>
                  <a:gd name="T8" fmla="*/ 110 w 110"/>
                  <a:gd name="T9" fmla="*/ 111 h 111"/>
                </a:gdLst>
                <a:ahLst/>
                <a:cxnLst>
                  <a:cxn ang="0">
                    <a:pos x="T0" y="T1"/>
                  </a:cxn>
                  <a:cxn ang="0">
                    <a:pos x="T2" y="T3"/>
                  </a:cxn>
                  <a:cxn ang="0">
                    <a:pos x="T4" y="T5"/>
                  </a:cxn>
                  <a:cxn ang="0">
                    <a:pos x="T6" y="T7"/>
                  </a:cxn>
                  <a:cxn ang="0">
                    <a:pos x="T8" y="T9"/>
                  </a:cxn>
                </a:cxnLst>
                <a:rect l="0" t="0" r="r" b="b"/>
                <a:pathLst>
                  <a:path w="110" h="111">
                    <a:moveTo>
                      <a:pt x="0" y="0"/>
                    </a:moveTo>
                    <a:lnTo>
                      <a:pt x="49" y="6"/>
                    </a:lnTo>
                    <a:lnTo>
                      <a:pt x="55" y="55"/>
                    </a:lnTo>
                    <a:lnTo>
                      <a:pt x="104" y="61"/>
                    </a:lnTo>
                    <a:lnTo>
                      <a:pt x="110" y="111"/>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2" name="Line 16"/>
              <p:cNvSpPr>
                <a:spLocks noChangeShapeType="1"/>
              </p:cNvSpPr>
              <p:nvPr/>
            </p:nvSpPr>
            <p:spPr bwMode="auto">
              <a:xfrm flipV="1">
                <a:off x="4149725" y="6269038"/>
                <a:ext cx="117475" cy="11906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3" name="Line 17"/>
              <p:cNvSpPr>
                <a:spLocks noChangeShapeType="1"/>
              </p:cNvSpPr>
              <p:nvPr/>
            </p:nvSpPr>
            <p:spPr bwMode="auto">
              <a:xfrm flipV="1">
                <a:off x="4214813" y="6370638"/>
                <a:ext cx="82550" cy="8255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4" name="Line 18"/>
              <p:cNvSpPr>
                <a:spLocks noChangeShapeType="1"/>
              </p:cNvSpPr>
              <p:nvPr/>
            </p:nvSpPr>
            <p:spPr bwMode="auto">
              <a:xfrm flipV="1">
                <a:off x="4662488" y="6783388"/>
                <a:ext cx="119063" cy="119063"/>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5" name="Line 19"/>
              <p:cNvSpPr>
                <a:spLocks noChangeShapeType="1"/>
              </p:cNvSpPr>
              <p:nvPr/>
            </p:nvSpPr>
            <p:spPr bwMode="auto">
              <a:xfrm flipV="1">
                <a:off x="4597400" y="6753225"/>
                <a:ext cx="82550" cy="82550"/>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6" name="Freeform 20"/>
              <p:cNvSpPr/>
              <p:nvPr/>
            </p:nvSpPr>
            <p:spPr bwMode="auto">
              <a:xfrm>
                <a:off x="4084638" y="6157913"/>
                <a:ext cx="369888" cy="368300"/>
              </a:xfrm>
              <a:custGeom>
                <a:avLst/>
                <a:gdLst>
                  <a:gd name="T0" fmla="*/ 233 w 233"/>
                  <a:gd name="T1" fmla="*/ 128 h 232"/>
                  <a:gd name="T2" fmla="*/ 111 w 233"/>
                  <a:gd name="T3" fmla="*/ 7 h 232"/>
                  <a:gd name="T4" fmla="*/ 111 w 233"/>
                  <a:gd name="T5" fmla="*/ 7 h 232"/>
                  <a:gd name="T6" fmla="*/ 107 w 233"/>
                  <a:gd name="T7" fmla="*/ 4 h 232"/>
                  <a:gd name="T8" fmla="*/ 103 w 233"/>
                  <a:gd name="T9" fmla="*/ 2 h 232"/>
                  <a:gd name="T10" fmla="*/ 98 w 233"/>
                  <a:gd name="T11" fmla="*/ 0 h 232"/>
                  <a:gd name="T12" fmla="*/ 94 w 233"/>
                  <a:gd name="T13" fmla="*/ 0 h 232"/>
                  <a:gd name="T14" fmla="*/ 89 w 233"/>
                  <a:gd name="T15" fmla="*/ 0 h 232"/>
                  <a:gd name="T16" fmla="*/ 84 w 233"/>
                  <a:gd name="T17" fmla="*/ 2 h 232"/>
                  <a:gd name="T18" fmla="*/ 80 w 233"/>
                  <a:gd name="T19" fmla="*/ 4 h 232"/>
                  <a:gd name="T20" fmla="*/ 76 w 233"/>
                  <a:gd name="T21" fmla="*/ 7 h 232"/>
                  <a:gd name="T22" fmla="*/ 7 w 233"/>
                  <a:gd name="T23" fmla="*/ 77 h 232"/>
                  <a:gd name="T24" fmla="*/ 7 w 233"/>
                  <a:gd name="T25" fmla="*/ 77 h 232"/>
                  <a:gd name="T26" fmla="*/ 4 w 233"/>
                  <a:gd name="T27" fmla="*/ 80 h 232"/>
                  <a:gd name="T28" fmla="*/ 2 w 233"/>
                  <a:gd name="T29" fmla="*/ 85 h 232"/>
                  <a:gd name="T30" fmla="*/ 0 w 233"/>
                  <a:gd name="T31" fmla="*/ 89 h 232"/>
                  <a:gd name="T32" fmla="*/ 0 w 233"/>
                  <a:gd name="T33" fmla="*/ 94 h 232"/>
                  <a:gd name="T34" fmla="*/ 0 w 233"/>
                  <a:gd name="T35" fmla="*/ 99 h 232"/>
                  <a:gd name="T36" fmla="*/ 2 w 233"/>
                  <a:gd name="T37" fmla="*/ 103 h 232"/>
                  <a:gd name="T38" fmla="*/ 4 w 233"/>
                  <a:gd name="T39" fmla="*/ 107 h 232"/>
                  <a:gd name="T40" fmla="*/ 7 w 233"/>
                  <a:gd name="T41" fmla="*/ 111 h 232"/>
                  <a:gd name="T42" fmla="*/ 128 w 233"/>
                  <a:gd name="T4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32">
                    <a:moveTo>
                      <a:pt x="233" y="128"/>
                    </a:moveTo>
                    <a:lnTo>
                      <a:pt x="111" y="7"/>
                    </a:lnTo>
                    <a:lnTo>
                      <a:pt x="111" y="7"/>
                    </a:lnTo>
                    <a:lnTo>
                      <a:pt x="107" y="4"/>
                    </a:lnTo>
                    <a:lnTo>
                      <a:pt x="103" y="2"/>
                    </a:lnTo>
                    <a:lnTo>
                      <a:pt x="98" y="0"/>
                    </a:lnTo>
                    <a:lnTo>
                      <a:pt x="94" y="0"/>
                    </a:lnTo>
                    <a:lnTo>
                      <a:pt x="89" y="0"/>
                    </a:lnTo>
                    <a:lnTo>
                      <a:pt x="84" y="2"/>
                    </a:lnTo>
                    <a:lnTo>
                      <a:pt x="80" y="4"/>
                    </a:lnTo>
                    <a:lnTo>
                      <a:pt x="76" y="7"/>
                    </a:lnTo>
                    <a:lnTo>
                      <a:pt x="7" y="77"/>
                    </a:lnTo>
                    <a:lnTo>
                      <a:pt x="7" y="77"/>
                    </a:lnTo>
                    <a:lnTo>
                      <a:pt x="4" y="80"/>
                    </a:lnTo>
                    <a:lnTo>
                      <a:pt x="2" y="85"/>
                    </a:lnTo>
                    <a:lnTo>
                      <a:pt x="0" y="89"/>
                    </a:lnTo>
                    <a:lnTo>
                      <a:pt x="0" y="94"/>
                    </a:lnTo>
                    <a:lnTo>
                      <a:pt x="0" y="99"/>
                    </a:lnTo>
                    <a:lnTo>
                      <a:pt x="2" y="103"/>
                    </a:lnTo>
                    <a:lnTo>
                      <a:pt x="4" y="107"/>
                    </a:lnTo>
                    <a:lnTo>
                      <a:pt x="7" y="111"/>
                    </a:lnTo>
                    <a:lnTo>
                      <a:pt x="128" y="232"/>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17" name="Freeform 21"/>
              <p:cNvSpPr/>
              <p:nvPr/>
            </p:nvSpPr>
            <p:spPr bwMode="auto">
              <a:xfrm>
                <a:off x="4524375" y="6596063"/>
                <a:ext cx="368300" cy="369888"/>
              </a:xfrm>
              <a:custGeom>
                <a:avLst/>
                <a:gdLst>
                  <a:gd name="T0" fmla="*/ 0 w 232"/>
                  <a:gd name="T1" fmla="*/ 106 h 233"/>
                  <a:gd name="T2" fmla="*/ 121 w 232"/>
                  <a:gd name="T3" fmla="*/ 226 h 233"/>
                  <a:gd name="T4" fmla="*/ 121 w 232"/>
                  <a:gd name="T5" fmla="*/ 226 h 233"/>
                  <a:gd name="T6" fmla="*/ 125 w 232"/>
                  <a:gd name="T7" fmla="*/ 229 h 233"/>
                  <a:gd name="T8" fmla="*/ 129 w 232"/>
                  <a:gd name="T9" fmla="*/ 232 h 233"/>
                  <a:gd name="T10" fmla="*/ 134 w 232"/>
                  <a:gd name="T11" fmla="*/ 233 h 233"/>
                  <a:gd name="T12" fmla="*/ 138 w 232"/>
                  <a:gd name="T13" fmla="*/ 233 h 233"/>
                  <a:gd name="T14" fmla="*/ 143 w 232"/>
                  <a:gd name="T15" fmla="*/ 233 h 233"/>
                  <a:gd name="T16" fmla="*/ 148 w 232"/>
                  <a:gd name="T17" fmla="*/ 232 h 233"/>
                  <a:gd name="T18" fmla="*/ 152 w 232"/>
                  <a:gd name="T19" fmla="*/ 229 h 233"/>
                  <a:gd name="T20" fmla="*/ 156 w 232"/>
                  <a:gd name="T21" fmla="*/ 226 h 233"/>
                  <a:gd name="T22" fmla="*/ 225 w 232"/>
                  <a:gd name="T23" fmla="*/ 157 h 233"/>
                  <a:gd name="T24" fmla="*/ 225 w 232"/>
                  <a:gd name="T25" fmla="*/ 157 h 233"/>
                  <a:gd name="T26" fmla="*/ 228 w 232"/>
                  <a:gd name="T27" fmla="*/ 153 h 233"/>
                  <a:gd name="T28" fmla="*/ 230 w 232"/>
                  <a:gd name="T29" fmla="*/ 149 h 233"/>
                  <a:gd name="T30" fmla="*/ 232 w 232"/>
                  <a:gd name="T31" fmla="*/ 144 h 233"/>
                  <a:gd name="T32" fmla="*/ 232 w 232"/>
                  <a:gd name="T33" fmla="*/ 140 h 233"/>
                  <a:gd name="T34" fmla="*/ 232 w 232"/>
                  <a:gd name="T35" fmla="*/ 135 h 233"/>
                  <a:gd name="T36" fmla="*/ 230 w 232"/>
                  <a:gd name="T37" fmla="*/ 130 h 233"/>
                  <a:gd name="T38" fmla="*/ 228 w 232"/>
                  <a:gd name="T39" fmla="*/ 126 h 233"/>
                  <a:gd name="T40" fmla="*/ 225 w 232"/>
                  <a:gd name="T41" fmla="*/ 122 h 233"/>
                  <a:gd name="T42" fmla="*/ 104 w 232"/>
                  <a:gd name="T4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2" h="233">
                    <a:moveTo>
                      <a:pt x="0" y="106"/>
                    </a:moveTo>
                    <a:lnTo>
                      <a:pt x="121" y="226"/>
                    </a:lnTo>
                    <a:lnTo>
                      <a:pt x="121" y="226"/>
                    </a:lnTo>
                    <a:lnTo>
                      <a:pt x="125" y="229"/>
                    </a:lnTo>
                    <a:lnTo>
                      <a:pt x="129" y="232"/>
                    </a:lnTo>
                    <a:lnTo>
                      <a:pt x="134" y="233"/>
                    </a:lnTo>
                    <a:lnTo>
                      <a:pt x="138" y="233"/>
                    </a:lnTo>
                    <a:lnTo>
                      <a:pt x="143" y="233"/>
                    </a:lnTo>
                    <a:lnTo>
                      <a:pt x="148" y="232"/>
                    </a:lnTo>
                    <a:lnTo>
                      <a:pt x="152" y="229"/>
                    </a:lnTo>
                    <a:lnTo>
                      <a:pt x="156" y="226"/>
                    </a:lnTo>
                    <a:lnTo>
                      <a:pt x="225" y="157"/>
                    </a:lnTo>
                    <a:lnTo>
                      <a:pt x="225" y="157"/>
                    </a:lnTo>
                    <a:lnTo>
                      <a:pt x="228" y="153"/>
                    </a:lnTo>
                    <a:lnTo>
                      <a:pt x="230" y="149"/>
                    </a:lnTo>
                    <a:lnTo>
                      <a:pt x="232" y="144"/>
                    </a:lnTo>
                    <a:lnTo>
                      <a:pt x="232" y="140"/>
                    </a:lnTo>
                    <a:lnTo>
                      <a:pt x="232" y="135"/>
                    </a:lnTo>
                    <a:lnTo>
                      <a:pt x="230" y="130"/>
                    </a:lnTo>
                    <a:lnTo>
                      <a:pt x="228" y="126"/>
                    </a:lnTo>
                    <a:lnTo>
                      <a:pt x="225" y="122"/>
                    </a:lnTo>
                    <a:lnTo>
                      <a:pt x="104" y="0"/>
                    </a:lnTo>
                  </a:path>
                </a:pathLst>
              </a:cu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grpSp>
        <p:nvGrpSpPr>
          <p:cNvPr id="118" name="组合 117"/>
          <p:cNvGrpSpPr/>
          <p:nvPr/>
        </p:nvGrpSpPr>
        <p:grpSpPr>
          <a:xfrm>
            <a:off x="4296197" y="2566415"/>
            <a:ext cx="1698332" cy="1698332"/>
            <a:chOff x="3202761" y="2211483"/>
            <a:chExt cx="1273915" cy="1273915"/>
          </a:xfrm>
          <a:solidFill>
            <a:srgbClr val="E15A5C"/>
          </a:solidFill>
        </p:grpSpPr>
        <p:sp>
          <p:nvSpPr>
            <p:cNvPr id="119" name="Freeform 6"/>
            <p:cNvSpPr/>
            <p:nvPr/>
          </p:nvSpPr>
          <p:spPr bwMode="auto">
            <a:xfrm rot="8100000">
              <a:off x="3202761" y="2211483"/>
              <a:ext cx="1273915" cy="1273915"/>
            </a:xfrm>
            <a:custGeom>
              <a:avLst/>
              <a:gdLst>
                <a:gd name="T0" fmla="*/ 2320 w 2584"/>
                <a:gd name="T1" fmla="*/ 1424 h 2584"/>
                <a:gd name="T2" fmla="*/ 2184 w 2584"/>
                <a:gd name="T3" fmla="*/ 1476 h 2584"/>
                <a:gd name="T4" fmla="*/ 2106 w 2584"/>
                <a:gd name="T5" fmla="*/ 1468 h 2584"/>
                <a:gd name="T6" fmla="*/ 2036 w 2584"/>
                <a:gd name="T7" fmla="*/ 1414 h 2584"/>
                <a:gd name="T8" fmla="*/ 2008 w 2584"/>
                <a:gd name="T9" fmla="*/ 1316 h 2584"/>
                <a:gd name="T10" fmla="*/ 1234 w 2584"/>
                <a:gd name="T11" fmla="*/ 568 h 2584"/>
                <a:gd name="T12" fmla="*/ 1158 w 2584"/>
                <a:gd name="T13" fmla="*/ 516 h 2584"/>
                <a:gd name="T14" fmla="*/ 1128 w 2584"/>
                <a:gd name="T15" fmla="*/ 436 h 2584"/>
                <a:gd name="T16" fmla="*/ 1150 w 2584"/>
                <a:gd name="T17" fmla="*/ 332 h 2584"/>
                <a:gd name="T18" fmla="*/ 1198 w 2584"/>
                <a:gd name="T19" fmla="*/ 206 h 2584"/>
                <a:gd name="T20" fmla="*/ 1184 w 2584"/>
                <a:gd name="T21" fmla="*/ 114 h 2584"/>
                <a:gd name="T22" fmla="*/ 1118 w 2584"/>
                <a:gd name="T23" fmla="*/ 32 h 2584"/>
                <a:gd name="T24" fmla="*/ 1014 w 2584"/>
                <a:gd name="T25" fmla="*/ 0 h 2584"/>
                <a:gd name="T26" fmla="*/ 926 w 2584"/>
                <a:gd name="T27" fmla="*/ 22 h 2584"/>
                <a:gd name="T28" fmla="*/ 852 w 2584"/>
                <a:gd name="T29" fmla="*/ 98 h 2584"/>
                <a:gd name="T30" fmla="*/ 830 w 2584"/>
                <a:gd name="T31" fmla="*/ 186 h 2584"/>
                <a:gd name="T32" fmla="*/ 862 w 2584"/>
                <a:gd name="T33" fmla="*/ 292 h 2584"/>
                <a:gd name="T34" fmla="*/ 902 w 2584"/>
                <a:gd name="T35" fmla="*/ 422 h 2584"/>
                <a:gd name="T36" fmla="*/ 878 w 2584"/>
                <a:gd name="T37" fmla="*/ 504 h 2584"/>
                <a:gd name="T38" fmla="*/ 810 w 2584"/>
                <a:gd name="T39" fmla="*/ 562 h 2584"/>
                <a:gd name="T40" fmla="*/ 0 w 2584"/>
                <a:gd name="T41" fmla="*/ 1314 h 2584"/>
                <a:gd name="T42" fmla="*/ 26 w 2584"/>
                <a:gd name="T43" fmla="*/ 1368 h 2584"/>
                <a:gd name="T44" fmla="*/ 70 w 2584"/>
                <a:gd name="T45" fmla="*/ 1370 h 2584"/>
                <a:gd name="T46" fmla="*/ 192 w 2584"/>
                <a:gd name="T47" fmla="*/ 1318 h 2584"/>
                <a:gd name="T48" fmla="*/ 346 w 2584"/>
                <a:gd name="T49" fmla="*/ 1308 h 2584"/>
                <a:gd name="T50" fmla="*/ 490 w 2584"/>
                <a:gd name="T51" fmla="*/ 1386 h 2584"/>
                <a:gd name="T52" fmla="*/ 570 w 2584"/>
                <a:gd name="T53" fmla="*/ 1532 h 2584"/>
                <a:gd name="T54" fmla="*/ 562 w 2584"/>
                <a:gd name="T55" fmla="*/ 1676 h 2584"/>
                <a:gd name="T56" fmla="*/ 470 w 2584"/>
                <a:gd name="T57" fmla="*/ 1812 h 2584"/>
                <a:gd name="T58" fmla="*/ 316 w 2584"/>
                <a:gd name="T59" fmla="*/ 1878 h 2584"/>
                <a:gd name="T60" fmla="*/ 162 w 2584"/>
                <a:gd name="T61" fmla="*/ 1850 h 2584"/>
                <a:gd name="T62" fmla="*/ 60 w 2584"/>
                <a:gd name="T63" fmla="*/ 1808 h 2584"/>
                <a:gd name="T64" fmla="*/ 18 w 2584"/>
                <a:gd name="T65" fmla="*/ 1816 h 2584"/>
                <a:gd name="T66" fmla="*/ 738 w 2584"/>
                <a:gd name="T67" fmla="*/ 2584 h 2584"/>
                <a:gd name="T68" fmla="*/ 792 w 2584"/>
                <a:gd name="T69" fmla="*/ 2558 h 2584"/>
                <a:gd name="T70" fmla="*/ 794 w 2584"/>
                <a:gd name="T71" fmla="*/ 2514 h 2584"/>
                <a:gd name="T72" fmla="*/ 742 w 2584"/>
                <a:gd name="T73" fmla="*/ 2392 h 2584"/>
                <a:gd name="T74" fmla="*/ 732 w 2584"/>
                <a:gd name="T75" fmla="*/ 2238 h 2584"/>
                <a:gd name="T76" fmla="*/ 810 w 2584"/>
                <a:gd name="T77" fmla="*/ 2094 h 2584"/>
                <a:gd name="T78" fmla="*/ 956 w 2584"/>
                <a:gd name="T79" fmla="*/ 2014 h 2584"/>
                <a:gd name="T80" fmla="*/ 1100 w 2584"/>
                <a:gd name="T81" fmla="*/ 2022 h 2584"/>
                <a:gd name="T82" fmla="*/ 1236 w 2584"/>
                <a:gd name="T83" fmla="*/ 2114 h 2584"/>
                <a:gd name="T84" fmla="*/ 1300 w 2584"/>
                <a:gd name="T85" fmla="*/ 2268 h 2584"/>
                <a:gd name="T86" fmla="*/ 1274 w 2584"/>
                <a:gd name="T87" fmla="*/ 2422 h 2584"/>
                <a:gd name="T88" fmla="*/ 1232 w 2584"/>
                <a:gd name="T89" fmla="*/ 2524 h 2584"/>
                <a:gd name="T90" fmla="*/ 1240 w 2584"/>
                <a:gd name="T91" fmla="*/ 2566 h 2584"/>
                <a:gd name="T92" fmla="*/ 2008 w 2584"/>
                <a:gd name="T93" fmla="*/ 1866 h 2584"/>
                <a:gd name="T94" fmla="*/ 2028 w 2584"/>
                <a:gd name="T95" fmla="*/ 1780 h 2584"/>
                <a:gd name="T96" fmla="*/ 2092 w 2584"/>
                <a:gd name="T97" fmla="*/ 1720 h 2584"/>
                <a:gd name="T98" fmla="*/ 2162 w 2584"/>
                <a:gd name="T99" fmla="*/ 1704 h 2584"/>
                <a:gd name="T100" fmla="*/ 2320 w 2584"/>
                <a:gd name="T101" fmla="*/ 1758 h 2584"/>
                <a:gd name="T102" fmla="*/ 2398 w 2584"/>
                <a:gd name="T103" fmla="*/ 1776 h 2584"/>
                <a:gd name="T104" fmla="*/ 2502 w 2584"/>
                <a:gd name="T105" fmla="*/ 1744 h 2584"/>
                <a:gd name="T106" fmla="*/ 2570 w 2584"/>
                <a:gd name="T107" fmla="*/ 1662 h 2584"/>
                <a:gd name="T108" fmla="*/ 2582 w 2584"/>
                <a:gd name="T109" fmla="*/ 1572 h 2584"/>
                <a:gd name="T110" fmla="*/ 2542 w 2584"/>
                <a:gd name="T111" fmla="*/ 1472 h 2584"/>
                <a:gd name="T112" fmla="*/ 2454 w 2584"/>
                <a:gd name="T113" fmla="*/ 1414 h 2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4" h="2584">
                  <a:moveTo>
                    <a:pt x="2398" y="1406"/>
                  </a:moveTo>
                  <a:lnTo>
                    <a:pt x="2398" y="1406"/>
                  </a:lnTo>
                  <a:lnTo>
                    <a:pt x="2378" y="1406"/>
                  </a:lnTo>
                  <a:lnTo>
                    <a:pt x="2358" y="1410"/>
                  </a:lnTo>
                  <a:lnTo>
                    <a:pt x="2340" y="1416"/>
                  </a:lnTo>
                  <a:lnTo>
                    <a:pt x="2320" y="1424"/>
                  </a:lnTo>
                  <a:lnTo>
                    <a:pt x="2320" y="1424"/>
                  </a:lnTo>
                  <a:lnTo>
                    <a:pt x="2292" y="1438"/>
                  </a:lnTo>
                  <a:lnTo>
                    <a:pt x="2252" y="1456"/>
                  </a:lnTo>
                  <a:lnTo>
                    <a:pt x="2228" y="1464"/>
                  </a:lnTo>
                  <a:lnTo>
                    <a:pt x="2206" y="1470"/>
                  </a:lnTo>
                  <a:lnTo>
                    <a:pt x="2184" y="1476"/>
                  </a:lnTo>
                  <a:lnTo>
                    <a:pt x="2162" y="1478"/>
                  </a:lnTo>
                  <a:lnTo>
                    <a:pt x="2162" y="1478"/>
                  </a:lnTo>
                  <a:lnTo>
                    <a:pt x="2148" y="1476"/>
                  </a:lnTo>
                  <a:lnTo>
                    <a:pt x="2134" y="1474"/>
                  </a:lnTo>
                  <a:lnTo>
                    <a:pt x="2120" y="1472"/>
                  </a:lnTo>
                  <a:lnTo>
                    <a:pt x="2106" y="1468"/>
                  </a:lnTo>
                  <a:lnTo>
                    <a:pt x="2092" y="1462"/>
                  </a:lnTo>
                  <a:lnTo>
                    <a:pt x="2080" y="1454"/>
                  </a:lnTo>
                  <a:lnTo>
                    <a:pt x="2068" y="1446"/>
                  </a:lnTo>
                  <a:lnTo>
                    <a:pt x="2056" y="1436"/>
                  </a:lnTo>
                  <a:lnTo>
                    <a:pt x="2046" y="1426"/>
                  </a:lnTo>
                  <a:lnTo>
                    <a:pt x="2036" y="1414"/>
                  </a:lnTo>
                  <a:lnTo>
                    <a:pt x="2028" y="1400"/>
                  </a:lnTo>
                  <a:lnTo>
                    <a:pt x="2022" y="1386"/>
                  </a:lnTo>
                  <a:lnTo>
                    <a:pt x="2016" y="1370"/>
                  </a:lnTo>
                  <a:lnTo>
                    <a:pt x="2012" y="1352"/>
                  </a:lnTo>
                  <a:lnTo>
                    <a:pt x="2010" y="1334"/>
                  </a:lnTo>
                  <a:lnTo>
                    <a:pt x="2008" y="1316"/>
                  </a:lnTo>
                  <a:lnTo>
                    <a:pt x="2008" y="576"/>
                  </a:lnTo>
                  <a:lnTo>
                    <a:pt x="1290" y="576"/>
                  </a:lnTo>
                  <a:lnTo>
                    <a:pt x="1290" y="576"/>
                  </a:lnTo>
                  <a:lnTo>
                    <a:pt x="1270" y="576"/>
                  </a:lnTo>
                  <a:lnTo>
                    <a:pt x="1252" y="572"/>
                  </a:lnTo>
                  <a:lnTo>
                    <a:pt x="1234" y="568"/>
                  </a:lnTo>
                  <a:lnTo>
                    <a:pt x="1220" y="562"/>
                  </a:lnTo>
                  <a:lnTo>
                    <a:pt x="1204" y="556"/>
                  </a:lnTo>
                  <a:lnTo>
                    <a:pt x="1192" y="548"/>
                  </a:lnTo>
                  <a:lnTo>
                    <a:pt x="1180" y="538"/>
                  </a:lnTo>
                  <a:lnTo>
                    <a:pt x="1168" y="528"/>
                  </a:lnTo>
                  <a:lnTo>
                    <a:pt x="1158" y="516"/>
                  </a:lnTo>
                  <a:lnTo>
                    <a:pt x="1150" y="504"/>
                  </a:lnTo>
                  <a:lnTo>
                    <a:pt x="1144" y="492"/>
                  </a:lnTo>
                  <a:lnTo>
                    <a:pt x="1138" y="478"/>
                  </a:lnTo>
                  <a:lnTo>
                    <a:pt x="1132" y="464"/>
                  </a:lnTo>
                  <a:lnTo>
                    <a:pt x="1130" y="450"/>
                  </a:lnTo>
                  <a:lnTo>
                    <a:pt x="1128" y="436"/>
                  </a:lnTo>
                  <a:lnTo>
                    <a:pt x="1128" y="422"/>
                  </a:lnTo>
                  <a:lnTo>
                    <a:pt x="1128" y="422"/>
                  </a:lnTo>
                  <a:lnTo>
                    <a:pt x="1128" y="402"/>
                  </a:lnTo>
                  <a:lnTo>
                    <a:pt x="1134" y="378"/>
                  </a:lnTo>
                  <a:lnTo>
                    <a:pt x="1140" y="356"/>
                  </a:lnTo>
                  <a:lnTo>
                    <a:pt x="1150" y="332"/>
                  </a:lnTo>
                  <a:lnTo>
                    <a:pt x="1168" y="292"/>
                  </a:lnTo>
                  <a:lnTo>
                    <a:pt x="1182" y="264"/>
                  </a:lnTo>
                  <a:lnTo>
                    <a:pt x="1182" y="264"/>
                  </a:lnTo>
                  <a:lnTo>
                    <a:pt x="1190" y="246"/>
                  </a:lnTo>
                  <a:lnTo>
                    <a:pt x="1194" y="226"/>
                  </a:lnTo>
                  <a:lnTo>
                    <a:pt x="1198" y="206"/>
                  </a:lnTo>
                  <a:lnTo>
                    <a:pt x="1200" y="186"/>
                  </a:lnTo>
                  <a:lnTo>
                    <a:pt x="1200" y="186"/>
                  </a:lnTo>
                  <a:lnTo>
                    <a:pt x="1198" y="166"/>
                  </a:lnTo>
                  <a:lnTo>
                    <a:pt x="1196" y="148"/>
                  </a:lnTo>
                  <a:lnTo>
                    <a:pt x="1190" y="130"/>
                  </a:lnTo>
                  <a:lnTo>
                    <a:pt x="1184" y="114"/>
                  </a:lnTo>
                  <a:lnTo>
                    <a:pt x="1176" y="98"/>
                  </a:lnTo>
                  <a:lnTo>
                    <a:pt x="1168" y="82"/>
                  </a:lnTo>
                  <a:lnTo>
                    <a:pt x="1156" y="68"/>
                  </a:lnTo>
                  <a:lnTo>
                    <a:pt x="1144" y="54"/>
                  </a:lnTo>
                  <a:lnTo>
                    <a:pt x="1132" y="42"/>
                  </a:lnTo>
                  <a:lnTo>
                    <a:pt x="1118" y="32"/>
                  </a:lnTo>
                  <a:lnTo>
                    <a:pt x="1102" y="22"/>
                  </a:lnTo>
                  <a:lnTo>
                    <a:pt x="1086" y="16"/>
                  </a:lnTo>
                  <a:lnTo>
                    <a:pt x="1070" y="8"/>
                  </a:lnTo>
                  <a:lnTo>
                    <a:pt x="1052" y="4"/>
                  </a:lnTo>
                  <a:lnTo>
                    <a:pt x="1032" y="2"/>
                  </a:lnTo>
                  <a:lnTo>
                    <a:pt x="1014" y="0"/>
                  </a:lnTo>
                  <a:lnTo>
                    <a:pt x="1014" y="0"/>
                  </a:lnTo>
                  <a:lnTo>
                    <a:pt x="996" y="2"/>
                  </a:lnTo>
                  <a:lnTo>
                    <a:pt x="976" y="4"/>
                  </a:lnTo>
                  <a:lnTo>
                    <a:pt x="960" y="8"/>
                  </a:lnTo>
                  <a:lnTo>
                    <a:pt x="942" y="16"/>
                  </a:lnTo>
                  <a:lnTo>
                    <a:pt x="926" y="22"/>
                  </a:lnTo>
                  <a:lnTo>
                    <a:pt x="910" y="32"/>
                  </a:lnTo>
                  <a:lnTo>
                    <a:pt x="896" y="42"/>
                  </a:lnTo>
                  <a:lnTo>
                    <a:pt x="884" y="54"/>
                  </a:lnTo>
                  <a:lnTo>
                    <a:pt x="872" y="68"/>
                  </a:lnTo>
                  <a:lnTo>
                    <a:pt x="860" y="82"/>
                  </a:lnTo>
                  <a:lnTo>
                    <a:pt x="852" y="98"/>
                  </a:lnTo>
                  <a:lnTo>
                    <a:pt x="844" y="114"/>
                  </a:lnTo>
                  <a:lnTo>
                    <a:pt x="838" y="130"/>
                  </a:lnTo>
                  <a:lnTo>
                    <a:pt x="832" y="148"/>
                  </a:lnTo>
                  <a:lnTo>
                    <a:pt x="830" y="166"/>
                  </a:lnTo>
                  <a:lnTo>
                    <a:pt x="830" y="186"/>
                  </a:lnTo>
                  <a:lnTo>
                    <a:pt x="830" y="186"/>
                  </a:lnTo>
                  <a:lnTo>
                    <a:pt x="830" y="206"/>
                  </a:lnTo>
                  <a:lnTo>
                    <a:pt x="834" y="226"/>
                  </a:lnTo>
                  <a:lnTo>
                    <a:pt x="840" y="246"/>
                  </a:lnTo>
                  <a:lnTo>
                    <a:pt x="846" y="264"/>
                  </a:lnTo>
                  <a:lnTo>
                    <a:pt x="846" y="264"/>
                  </a:lnTo>
                  <a:lnTo>
                    <a:pt x="862" y="292"/>
                  </a:lnTo>
                  <a:lnTo>
                    <a:pt x="880" y="332"/>
                  </a:lnTo>
                  <a:lnTo>
                    <a:pt x="888" y="356"/>
                  </a:lnTo>
                  <a:lnTo>
                    <a:pt x="894" y="378"/>
                  </a:lnTo>
                  <a:lnTo>
                    <a:pt x="900" y="402"/>
                  </a:lnTo>
                  <a:lnTo>
                    <a:pt x="902" y="422"/>
                  </a:lnTo>
                  <a:lnTo>
                    <a:pt x="902" y="422"/>
                  </a:lnTo>
                  <a:lnTo>
                    <a:pt x="900" y="436"/>
                  </a:lnTo>
                  <a:lnTo>
                    <a:pt x="898" y="450"/>
                  </a:lnTo>
                  <a:lnTo>
                    <a:pt x="896" y="464"/>
                  </a:lnTo>
                  <a:lnTo>
                    <a:pt x="890" y="478"/>
                  </a:lnTo>
                  <a:lnTo>
                    <a:pt x="884" y="492"/>
                  </a:lnTo>
                  <a:lnTo>
                    <a:pt x="878" y="504"/>
                  </a:lnTo>
                  <a:lnTo>
                    <a:pt x="870" y="516"/>
                  </a:lnTo>
                  <a:lnTo>
                    <a:pt x="860" y="528"/>
                  </a:lnTo>
                  <a:lnTo>
                    <a:pt x="850" y="538"/>
                  </a:lnTo>
                  <a:lnTo>
                    <a:pt x="836" y="548"/>
                  </a:lnTo>
                  <a:lnTo>
                    <a:pt x="824" y="556"/>
                  </a:lnTo>
                  <a:lnTo>
                    <a:pt x="810" y="562"/>
                  </a:lnTo>
                  <a:lnTo>
                    <a:pt x="794" y="568"/>
                  </a:lnTo>
                  <a:lnTo>
                    <a:pt x="776" y="572"/>
                  </a:lnTo>
                  <a:lnTo>
                    <a:pt x="758" y="576"/>
                  </a:lnTo>
                  <a:lnTo>
                    <a:pt x="738" y="576"/>
                  </a:lnTo>
                  <a:lnTo>
                    <a:pt x="0" y="576"/>
                  </a:lnTo>
                  <a:lnTo>
                    <a:pt x="0" y="1314"/>
                  </a:lnTo>
                  <a:lnTo>
                    <a:pt x="0" y="1314"/>
                  </a:lnTo>
                  <a:lnTo>
                    <a:pt x="2" y="1332"/>
                  </a:lnTo>
                  <a:lnTo>
                    <a:pt x="6" y="1346"/>
                  </a:lnTo>
                  <a:lnTo>
                    <a:pt x="10" y="1356"/>
                  </a:lnTo>
                  <a:lnTo>
                    <a:pt x="18" y="1364"/>
                  </a:lnTo>
                  <a:lnTo>
                    <a:pt x="26" y="1368"/>
                  </a:lnTo>
                  <a:lnTo>
                    <a:pt x="34" y="1372"/>
                  </a:lnTo>
                  <a:lnTo>
                    <a:pt x="42" y="1374"/>
                  </a:lnTo>
                  <a:lnTo>
                    <a:pt x="50" y="1374"/>
                  </a:lnTo>
                  <a:lnTo>
                    <a:pt x="50" y="1374"/>
                  </a:lnTo>
                  <a:lnTo>
                    <a:pt x="60" y="1374"/>
                  </a:lnTo>
                  <a:lnTo>
                    <a:pt x="70" y="1370"/>
                  </a:lnTo>
                  <a:lnTo>
                    <a:pt x="98" y="1360"/>
                  </a:lnTo>
                  <a:lnTo>
                    <a:pt x="130" y="1346"/>
                  </a:lnTo>
                  <a:lnTo>
                    <a:pt x="160" y="1332"/>
                  </a:lnTo>
                  <a:lnTo>
                    <a:pt x="162" y="1330"/>
                  </a:lnTo>
                  <a:lnTo>
                    <a:pt x="162" y="1330"/>
                  </a:lnTo>
                  <a:lnTo>
                    <a:pt x="192" y="1318"/>
                  </a:lnTo>
                  <a:lnTo>
                    <a:pt x="224" y="1310"/>
                  </a:lnTo>
                  <a:lnTo>
                    <a:pt x="256" y="1304"/>
                  </a:lnTo>
                  <a:lnTo>
                    <a:pt x="288" y="1302"/>
                  </a:lnTo>
                  <a:lnTo>
                    <a:pt x="288" y="1302"/>
                  </a:lnTo>
                  <a:lnTo>
                    <a:pt x="316" y="1304"/>
                  </a:lnTo>
                  <a:lnTo>
                    <a:pt x="346" y="1308"/>
                  </a:lnTo>
                  <a:lnTo>
                    <a:pt x="372" y="1314"/>
                  </a:lnTo>
                  <a:lnTo>
                    <a:pt x="400" y="1324"/>
                  </a:lnTo>
                  <a:lnTo>
                    <a:pt x="424" y="1336"/>
                  </a:lnTo>
                  <a:lnTo>
                    <a:pt x="448" y="1352"/>
                  </a:lnTo>
                  <a:lnTo>
                    <a:pt x="470" y="1368"/>
                  </a:lnTo>
                  <a:lnTo>
                    <a:pt x="490" y="1386"/>
                  </a:lnTo>
                  <a:lnTo>
                    <a:pt x="510" y="1406"/>
                  </a:lnTo>
                  <a:lnTo>
                    <a:pt x="526" y="1430"/>
                  </a:lnTo>
                  <a:lnTo>
                    <a:pt x="540" y="1452"/>
                  </a:lnTo>
                  <a:lnTo>
                    <a:pt x="552" y="1478"/>
                  </a:lnTo>
                  <a:lnTo>
                    <a:pt x="562" y="1504"/>
                  </a:lnTo>
                  <a:lnTo>
                    <a:pt x="570" y="1532"/>
                  </a:lnTo>
                  <a:lnTo>
                    <a:pt x="574" y="1560"/>
                  </a:lnTo>
                  <a:lnTo>
                    <a:pt x="576" y="1590"/>
                  </a:lnTo>
                  <a:lnTo>
                    <a:pt x="576" y="1590"/>
                  </a:lnTo>
                  <a:lnTo>
                    <a:pt x="574" y="1620"/>
                  </a:lnTo>
                  <a:lnTo>
                    <a:pt x="570" y="1648"/>
                  </a:lnTo>
                  <a:lnTo>
                    <a:pt x="562" y="1676"/>
                  </a:lnTo>
                  <a:lnTo>
                    <a:pt x="552" y="1702"/>
                  </a:lnTo>
                  <a:lnTo>
                    <a:pt x="540" y="1728"/>
                  </a:lnTo>
                  <a:lnTo>
                    <a:pt x="526" y="1752"/>
                  </a:lnTo>
                  <a:lnTo>
                    <a:pt x="510" y="1774"/>
                  </a:lnTo>
                  <a:lnTo>
                    <a:pt x="490" y="1794"/>
                  </a:lnTo>
                  <a:lnTo>
                    <a:pt x="470" y="1812"/>
                  </a:lnTo>
                  <a:lnTo>
                    <a:pt x="448" y="1830"/>
                  </a:lnTo>
                  <a:lnTo>
                    <a:pt x="424" y="1844"/>
                  </a:lnTo>
                  <a:lnTo>
                    <a:pt x="400" y="1856"/>
                  </a:lnTo>
                  <a:lnTo>
                    <a:pt x="372" y="1866"/>
                  </a:lnTo>
                  <a:lnTo>
                    <a:pt x="346" y="1872"/>
                  </a:lnTo>
                  <a:lnTo>
                    <a:pt x="316" y="1878"/>
                  </a:lnTo>
                  <a:lnTo>
                    <a:pt x="288" y="1878"/>
                  </a:lnTo>
                  <a:lnTo>
                    <a:pt x="288" y="1878"/>
                  </a:lnTo>
                  <a:lnTo>
                    <a:pt x="256" y="1876"/>
                  </a:lnTo>
                  <a:lnTo>
                    <a:pt x="224" y="1872"/>
                  </a:lnTo>
                  <a:lnTo>
                    <a:pt x="192" y="1862"/>
                  </a:lnTo>
                  <a:lnTo>
                    <a:pt x="162" y="1850"/>
                  </a:lnTo>
                  <a:lnTo>
                    <a:pt x="160" y="1848"/>
                  </a:lnTo>
                  <a:lnTo>
                    <a:pt x="160" y="1848"/>
                  </a:lnTo>
                  <a:lnTo>
                    <a:pt x="130" y="1834"/>
                  </a:lnTo>
                  <a:lnTo>
                    <a:pt x="98" y="1820"/>
                  </a:lnTo>
                  <a:lnTo>
                    <a:pt x="70" y="1810"/>
                  </a:lnTo>
                  <a:lnTo>
                    <a:pt x="60" y="1808"/>
                  </a:lnTo>
                  <a:lnTo>
                    <a:pt x="50" y="1806"/>
                  </a:lnTo>
                  <a:lnTo>
                    <a:pt x="50" y="1806"/>
                  </a:lnTo>
                  <a:lnTo>
                    <a:pt x="42" y="1806"/>
                  </a:lnTo>
                  <a:lnTo>
                    <a:pt x="34" y="1808"/>
                  </a:lnTo>
                  <a:lnTo>
                    <a:pt x="26" y="1812"/>
                  </a:lnTo>
                  <a:lnTo>
                    <a:pt x="18" y="1816"/>
                  </a:lnTo>
                  <a:lnTo>
                    <a:pt x="10" y="1824"/>
                  </a:lnTo>
                  <a:lnTo>
                    <a:pt x="6" y="1834"/>
                  </a:lnTo>
                  <a:lnTo>
                    <a:pt x="2" y="1848"/>
                  </a:lnTo>
                  <a:lnTo>
                    <a:pt x="0" y="1866"/>
                  </a:lnTo>
                  <a:lnTo>
                    <a:pt x="0" y="2584"/>
                  </a:lnTo>
                  <a:lnTo>
                    <a:pt x="738" y="2584"/>
                  </a:lnTo>
                  <a:lnTo>
                    <a:pt x="738" y="2584"/>
                  </a:lnTo>
                  <a:lnTo>
                    <a:pt x="756" y="2582"/>
                  </a:lnTo>
                  <a:lnTo>
                    <a:pt x="770" y="2578"/>
                  </a:lnTo>
                  <a:lnTo>
                    <a:pt x="780" y="2574"/>
                  </a:lnTo>
                  <a:lnTo>
                    <a:pt x="788" y="2566"/>
                  </a:lnTo>
                  <a:lnTo>
                    <a:pt x="792" y="2558"/>
                  </a:lnTo>
                  <a:lnTo>
                    <a:pt x="796" y="2550"/>
                  </a:lnTo>
                  <a:lnTo>
                    <a:pt x="798" y="2542"/>
                  </a:lnTo>
                  <a:lnTo>
                    <a:pt x="798" y="2534"/>
                  </a:lnTo>
                  <a:lnTo>
                    <a:pt x="798" y="2534"/>
                  </a:lnTo>
                  <a:lnTo>
                    <a:pt x="796" y="2524"/>
                  </a:lnTo>
                  <a:lnTo>
                    <a:pt x="794" y="2514"/>
                  </a:lnTo>
                  <a:lnTo>
                    <a:pt x="784" y="2486"/>
                  </a:lnTo>
                  <a:lnTo>
                    <a:pt x="770" y="2454"/>
                  </a:lnTo>
                  <a:lnTo>
                    <a:pt x="756" y="2424"/>
                  </a:lnTo>
                  <a:lnTo>
                    <a:pt x="754" y="2422"/>
                  </a:lnTo>
                  <a:lnTo>
                    <a:pt x="754" y="2422"/>
                  </a:lnTo>
                  <a:lnTo>
                    <a:pt x="742" y="2392"/>
                  </a:lnTo>
                  <a:lnTo>
                    <a:pt x="732" y="2360"/>
                  </a:lnTo>
                  <a:lnTo>
                    <a:pt x="728" y="2328"/>
                  </a:lnTo>
                  <a:lnTo>
                    <a:pt x="726" y="2296"/>
                  </a:lnTo>
                  <a:lnTo>
                    <a:pt x="726" y="2296"/>
                  </a:lnTo>
                  <a:lnTo>
                    <a:pt x="728" y="2268"/>
                  </a:lnTo>
                  <a:lnTo>
                    <a:pt x="732" y="2238"/>
                  </a:lnTo>
                  <a:lnTo>
                    <a:pt x="738" y="2212"/>
                  </a:lnTo>
                  <a:lnTo>
                    <a:pt x="748" y="2184"/>
                  </a:lnTo>
                  <a:lnTo>
                    <a:pt x="760" y="2160"/>
                  </a:lnTo>
                  <a:lnTo>
                    <a:pt x="776" y="2136"/>
                  </a:lnTo>
                  <a:lnTo>
                    <a:pt x="792" y="2114"/>
                  </a:lnTo>
                  <a:lnTo>
                    <a:pt x="810" y="2094"/>
                  </a:lnTo>
                  <a:lnTo>
                    <a:pt x="830" y="2074"/>
                  </a:lnTo>
                  <a:lnTo>
                    <a:pt x="854" y="2058"/>
                  </a:lnTo>
                  <a:lnTo>
                    <a:pt x="876" y="2044"/>
                  </a:lnTo>
                  <a:lnTo>
                    <a:pt x="902" y="2032"/>
                  </a:lnTo>
                  <a:lnTo>
                    <a:pt x="928" y="2022"/>
                  </a:lnTo>
                  <a:lnTo>
                    <a:pt x="956" y="2014"/>
                  </a:lnTo>
                  <a:lnTo>
                    <a:pt x="984" y="2010"/>
                  </a:lnTo>
                  <a:lnTo>
                    <a:pt x="1014" y="2008"/>
                  </a:lnTo>
                  <a:lnTo>
                    <a:pt x="1014" y="2008"/>
                  </a:lnTo>
                  <a:lnTo>
                    <a:pt x="1044" y="2010"/>
                  </a:lnTo>
                  <a:lnTo>
                    <a:pt x="1072" y="2014"/>
                  </a:lnTo>
                  <a:lnTo>
                    <a:pt x="1100" y="2022"/>
                  </a:lnTo>
                  <a:lnTo>
                    <a:pt x="1126" y="2032"/>
                  </a:lnTo>
                  <a:lnTo>
                    <a:pt x="1152" y="2044"/>
                  </a:lnTo>
                  <a:lnTo>
                    <a:pt x="1176" y="2058"/>
                  </a:lnTo>
                  <a:lnTo>
                    <a:pt x="1198" y="2074"/>
                  </a:lnTo>
                  <a:lnTo>
                    <a:pt x="1218" y="2094"/>
                  </a:lnTo>
                  <a:lnTo>
                    <a:pt x="1236" y="2114"/>
                  </a:lnTo>
                  <a:lnTo>
                    <a:pt x="1254" y="2136"/>
                  </a:lnTo>
                  <a:lnTo>
                    <a:pt x="1268" y="2160"/>
                  </a:lnTo>
                  <a:lnTo>
                    <a:pt x="1280" y="2184"/>
                  </a:lnTo>
                  <a:lnTo>
                    <a:pt x="1290" y="2212"/>
                  </a:lnTo>
                  <a:lnTo>
                    <a:pt x="1296" y="2238"/>
                  </a:lnTo>
                  <a:lnTo>
                    <a:pt x="1300" y="2268"/>
                  </a:lnTo>
                  <a:lnTo>
                    <a:pt x="1302" y="2296"/>
                  </a:lnTo>
                  <a:lnTo>
                    <a:pt x="1302" y="2296"/>
                  </a:lnTo>
                  <a:lnTo>
                    <a:pt x="1300" y="2328"/>
                  </a:lnTo>
                  <a:lnTo>
                    <a:pt x="1296" y="2360"/>
                  </a:lnTo>
                  <a:lnTo>
                    <a:pt x="1286" y="2392"/>
                  </a:lnTo>
                  <a:lnTo>
                    <a:pt x="1274" y="2422"/>
                  </a:lnTo>
                  <a:lnTo>
                    <a:pt x="1272" y="2424"/>
                  </a:lnTo>
                  <a:lnTo>
                    <a:pt x="1272" y="2424"/>
                  </a:lnTo>
                  <a:lnTo>
                    <a:pt x="1258" y="2454"/>
                  </a:lnTo>
                  <a:lnTo>
                    <a:pt x="1244" y="2486"/>
                  </a:lnTo>
                  <a:lnTo>
                    <a:pt x="1234" y="2514"/>
                  </a:lnTo>
                  <a:lnTo>
                    <a:pt x="1232" y="2524"/>
                  </a:lnTo>
                  <a:lnTo>
                    <a:pt x="1230" y="2534"/>
                  </a:lnTo>
                  <a:lnTo>
                    <a:pt x="1230" y="2534"/>
                  </a:lnTo>
                  <a:lnTo>
                    <a:pt x="1230" y="2542"/>
                  </a:lnTo>
                  <a:lnTo>
                    <a:pt x="1232" y="2550"/>
                  </a:lnTo>
                  <a:lnTo>
                    <a:pt x="1236" y="2558"/>
                  </a:lnTo>
                  <a:lnTo>
                    <a:pt x="1240" y="2566"/>
                  </a:lnTo>
                  <a:lnTo>
                    <a:pt x="1248" y="2574"/>
                  </a:lnTo>
                  <a:lnTo>
                    <a:pt x="1258" y="2578"/>
                  </a:lnTo>
                  <a:lnTo>
                    <a:pt x="1272" y="2582"/>
                  </a:lnTo>
                  <a:lnTo>
                    <a:pt x="1290" y="2584"/>
                  </a:lnTo>
                  <a:lnTo>
                    <a:pt x="2008" y="2584"/>
                  </a:lnTo>
                  <a:lnTo>
                    <a:pt x="2008" y="1866"/>
                  </a:lnTo>
                  <a:lnTo>
                    <a:pt x="2008" y="1866"/>
                  </a:lnTo>
                  <a:lnTo>
                    <a:pt x="2010" y="1846"/>
                  </a:lnTo>
                  <a:lnTo>
                    <a:pt x="2012" y="1828"/>
                  </a:lnTo>
                  <a:lnTo>
                    <a:pt x="2016" y="1812"/>
                  </a:lnTo>
                  <a:lnTo>
                    <a:pt x="2022" y="1796"/>
                  </a:lnTo>
                  <a:lnTo>
                    <a:pt x="2028" y="1780"/>
                  </a:lnTo>
                  <a:lnTo>
                    <a:pt x="2036" y="1768"/>
                  </a:lnTo>
                  <a:lnTo>
                    <a:pt x="2046" y="1756"/>
                  </a:lnTo>
                  <a:lnTo>
                    <a:pt x="2056" y="1744"/>
                  </a:lnTo>
                  <a:lnTo>
                    <a:pt x="2068" y="1736"/>
                  </a:lnTo>
                  <a:lnTo>
                    <a:pt x="2080" y="1726"/>
                  </a:lnTo>
                  <a:lnTo>
                    <a:pt x="2092" y="1720"/>
                  </a:lnTo>
                  <a:lnTo>
                    <a:pt x="2106" y="1714"/>
                  </a:lnTo>
                  <a:lnTo>
                    <a:pt x="2120" y="1710"/>
                  </a:lnTo>
                  <a:lnTo>
                    <a:pt x="2134" y="1706"/>
                  </a:lnTo>
                  <a:lnTo>
                    <a:pt x="2148" y="1704"/>
                  </a:lnTo>
                  <a:lnTo>
                    <a:pt x="2162" y="1704"/>
                  </a:lnTo>
                  <a:lnTo>
                    <a:pt x="2162" y="1704"/>
                  </a:lnTo>
                  <a:lnTo>
                    <a:pt x="2184" y="1706"/>
                  </a:lnTo>
                  <a:lnTo>
                    <a:pt x="2206" y="1710"/>
                  </a:lnTo>
                  <a:lnTo>
                    <a:pt x="2228" y="1718"/>
                  </a:lnTo>
                  <a:lnTo>
                    <a:pt x="2252" y="1726"/>
                  </a:lnTo>
                  <a:lnTo>
                    <a:pt x="2292" y="1744"/>
                  </a:lnTo>
                  <a:lnTo>
                    <a:pt x="2320" y="1758"/>
                  </a:lnTo>
                  <a:lnTo>
                    <a:pt x="2320" y="1758"/>
                  </a:lnTo>
                  <a:lnTo>
                    <a:pt x="2340" y="1766"/>
                  </a:lnTo>
                  <a:lnTo>
                    <a:pt x="2358" y="1772"/>
                  </a:lnTo>
                  <a:lnTo>
                    <a:pt x="2378" y="1774"/>
                  </a:lnTo>
                  <a:lnTo>
                    <a:pt x="2398" y="1776"/>
                  </a:lnTo>
                  <a:lnTo>
                    <a:pt x="2398" y="1776"/>
                  </a:lnTo>
                  <a:lnTo>
                    <a:pt x="2418" y="1774"/>
                  </a:lnTo>
                  <a:lnTo>
                    <a:pt x="2436" y="1772"/>
                  </a:lnTo>
                  <a:lnTo>
                    <a:pt x="2454" y="1768"/>
                  </a:lnTo>
                  <a:lnTo>
                    <a:pt x="2470" y="1760"/>
                  </a:lnTo>
                  <a:lnTo>
                    <a:pt x="2486" y="1754"/>
                  </a:lnTo>
                  <a:lnTo>
                    <a:pt x="2502" y="1744"/>
                  </a:lnTo>
                  <a:lnTo>
                    <a:pt x="2516" y="1734"/>
                  </a:lnTo>
                  <a:lnTo>
                    <a:pt x="2530" y="1722"/>
                  </a:lnTo>
                  <a:lnTo>
                    <a:pt x="2542" y="1708"/>
                  </a:lnTo>
                  <a:lnTo>
                    <a:pt x="2552" y="1694"/>
                  </a:lnTo>
                  <a:lnTo>
                    <a:pt x="2562" y="1678"/>
                  </a:lnTo>
                  <a:lnTo>
                    <a:pt x="2570" y="1662"/>
                  </a:lnTo>
                  <a:lnTo>
                    <a:pt x="2576" y="1646"/>
                  </a:lnTo>
                  <a:lnTo>
                    <a:pt x="2580" y="1628"/>
                  </a:lnTo>
                  <a:lnTo>
                    <a:pt x="2582" y="1610"/>
                  </a:lnTo>
                  <a:lnTo>
                    <a:pt x="2584" y="1590"/>
                  </a:lnTo>
                  <a:lnTo>
                    <a:pt x="2584" y="1590"/>
                  </a:lnTo>
                  <a:lnTo>
                    <a:pt x="2582" y="1572"/>
                  </a:lnTo>
                  <a:lnTo>
                    <a:pt x="2580" y="1554"/>
                  </a:lnTo>
                  <a:lnTo>
                    <a:pt x="2576" y="1536"/>
                  </a:lnTo>
                  <a:lnTo>
                    <a:pt x="2570" y="1518"/>
                  </a:lnTo>
                  <a:lnTo>
                    <a:pt x="2562" y="1502"/>
                  </a:lnTo>
                  <a:lnTo>
                    <a:pt x="2552" y="1488"/>
                  </a:lnTo>
                  <a:lnTo>
                    <a:pt x="2542" y="1472"/>
                  </a:lnTo>
                  <a:lnTo>
                    <a:pt x="2530" y="1460"/>
                  </a:lnTo>
                  <a:lnTo>
                    <a:pt x="2516" y="1448"/>
                  </a:lnTo>
                  <a:lnTo>
                    <a:pt x="2502" y="1438"/>
                  </a:lnTo>
                  <a:lnTo>
                    <a:pt x="2486" y="1428"/>
                  </a:lnTo>
                  <a:lnTo>
                    <a:pt x="2470" y="1420"/>
                  </a:lnTo>
                  <a:lnTo>
                    <a:pt x="2454" y="1414"/>
                  </a:lnTo>
                  <a:lnTo>
                    <a:pt x="2436" y="1410"/>
                  </a:lnTo>
                  <a:lnTo>
                    <a:pt x="2418" y="1406"/>
                  </a:lnTo>
                  <a:lnTo>
                    <a:pt x="2398" y="1406"/>
                  </a:lnTo>
                  <a:lnTo>
                    <a:pt x="2398" y="1406"/>
                  </a:lnTo>
                  <a:close/>
                </a:path>
              </a:pathLst>
            </a:custGeom>
            <a:solidFill>
              <a:srgbClr val="155D85"/>
            </a:solidFill>
            <a:ln>
              <a:noFill/>
            </a:ln>
          </p:spPr>
          <p:txBody>
            <a:bodyPr vert="horz" wrap="square" lIns="121904" tIns="60952" rIns="121904" bIns="60952" numCol="1" anchor="t" anchorCtr="0" compatLnSpc="1"/>
            <a:lstStyle/>
            <a:p>
              <a:pPr defTabSz="913765"/>
              <a:endParaRPr lang="zh-CN" altLang="en-US">
                <a:solidFill>
                  <a:srgbClr val="3B3838"/>
                </a:solidFill>
              </a:endParaRPr>
            </a:p>
          </p:txBody>
        </p:sp>
        <p:grpSp>
          <p:nvGrpSpPr>
            <p:cNvPr id="120" name="组合 119"/>
            <p:cNvGrpSpPr/>
            <p:nvPr/>
          </p:nvGrpSpPr>
          <p:grpSpPr>
            <a:xfrm>
              <a:off x="3690526" y="2669303"/>
              <a:ext cx="298384" cy="293454"/>
              <a:chOff x="5294313" y="6135688"/>
              <a:chExt cx="865188" cy="850900"/>
            </a:xfrm>
            <a:grpFill/>
          </p:grpSpPr>
          <p:sp>
            <p:nvSpPr>
              <p:cNvPr id="121" name="Freeform 28"/>
              <p:cNvSpPr/>
              <p:nvPr/>
            </p:nvSpPr>
            <p:spPr bwMode="auto">
              <a:xfrm>
                <a:off x="5495925" y="6199188"/>
                <a:ext cx="463550" cy="544513"/>
              </a:xfrm>
              <a:custGeom>
                <a:avLst/>
                <a:gdLst>
                  <a:gd name="T0" fmla="*/ 292 w 292"/>
                  <a:gd name="T1" fmla="*/ 0 h 343"/>
                  <a:gd name="T2" fmla="*/ 292 w 292"/>
                  <a:gd name="T3" fmla="*/ 0 h 343"/>
                  <a:gd name="T4" fmla="*/ 292 w 292"/>
                  <a:gd name="T5" fmla="*/ 170 h 343"/>
                  <a:gd name="T6" fmla="*/ 292 w 292"/>
                  <a:gd name="T7" fmla="*/ 170 h 343"/>
                  <a:gd name="T8" fmla="*/ 291 w 292"/>
                  <a:gd name="T9" fmla="*/ 177 h 343"/>
                  <a:gd name="T10" fmla="*/ 290 w 292"/>
                  <a:gd name="T11" fmla="*/ 186 h 343"/>
                  <a:gd name="T12" fmla="*/ 287 w 292"/>
                  <a:gd name="T13" fmla="*/ 195 h 343"/>
                  <a:gd name="T14" fmla="*/ 283 w 292"/>
                  <a:gd name="T15" fmla="*/ 206 h 343"/>
                  <a:gd name="T16" fmla="*/ 278 w 292"/>
                  <a:gd name="T17" fmla="*/ 217 h 343"/>
                  <a:gd name="T18" fmla="*/ 272 w 292"/>
                  <a:gd name="T19" fmla="*/ 229 h 343"/>
                  <a:gd name="T20" fmla="*/ 264 w 292"/>
                  <a:gd name="T21" fmla="*/ 242 h 343"/>
                  <a:gd name="T22" fmla="*/ 256 w 292"/>
                  <a:gd name="T23" fmla="*/ 255 h 343"/>
                  <a:gd name="T24" fmla="*/ 246 w 292"/>
                  <a:gd name="T25" fmla="*/ 267 h 343"/>
                  <a:gd name="T26" fmla="*/ 235 w 292"/>
                  <a:gd name="T27" fmla="*/ 281 h 343"/>
                  <a:gd name="T28" fmla="*/ 223 w 292"/>
                  <a:gd name="T29" fmla="*/ 293 h 343"/>
                  <a:gd name="T30" fmla="*/ 210 w 292"/>
                  <a:gd name="T31" fmla="*/ 305 h 343"/>
                  <a:gd name="T32" fmla="*/ 196 w 292"/>
                  <a:gd name="T33" fmla="*/ 316 h 343"/>
                  <a:gd name="T34" fmla="*/ 180 w 292"/>
                  <a:gd name="T35" fmla="*/ 326 h 343"/>
                  <a:gd name="T36" fmla="*/ 164 w 292"/>
                  <a:gd name="T37" fmla="*/ 335 h 343"/>
                  <a:gd name="T38" fmla="*/ 146 w 292"/>
                  <a:gd name="T39" fmla="*/ 343 h 343"/>
                  <a:gd name="T40" fmla="*/ 146 w 292"/>
                  <a:gd name="T41" fmla="*/ 343 h 343"/>
                  <a:gd name="T42" fmla="*/ 129 w 292"/>
                  <a:gd name="T43" fmla="*/ 335 h 343"/>
                  <a:gd name="T44" fmla="*/ 111 w 292"/>
                  <a:gd name="T45" fmla="*/ 326 h 343"/>
                  <a:gd name="T46" fmla="*/ 96 w 292"/>
                  <a:gd name="T47" fmla="*/ 316 h 343"/>
                  <a:gd name="T48" fmla="*/ 82 w 292"/>
                  <a:gd name="T49" fmla="*/ 305 h 343"/>
                  <a:gd name="T50" fmla="*/ 69 w 292"/>
                  <a:gd name="T51" fmla="*/ 293 h 343"/>
                  <a:gd name="T52" fmla="*/ 57 w 292"/>
                  <a:gd name="T53" fmla="*/ 281 h 343"/>
                  <a:gd name="T54" fmla="*/ 46 w 292"/>
                  <a:gd name="T55" fmla="*/ 267 h 343"/>
                  <a:gd name="T56" fmla="*/ 36 w 292"/>
                  <a:gd name="T57" fmla="*/ 255 h 343"/>
                  <a:gd name="T58" fmla="*/ 28 w 292"/>
                  <a:gd name="T59" fmla="*/ 242 h 343"/>
                  <a:gd name="T60" fmla="*/ 20 w 292"/>
                  <a:gd name="T61" fmla="*/ 229 h 343"/>
                  <a:gd name="T62" fmla="*/ 14 w 292"/>
                  <a:gd name="T63" fmla="*/ 217 h 343"/>
                  <a:gd name="T64" fmla="*/ 9 w 292"/>
                  <a:gd name="T65" fmla="*/ 206 h 343"/>
                  <a:gd name="T66" fmla="*/ 5 w 292"/>
                  <a:gd name="T67" fmla="*/ 195 h 343"/>
                  <a:gd name="T68" fmla="*/ 2 w 292"/>
                  <a:gd name="T69" fmla="*/ 186 h 343"/>
                  <a:gd name="T70" fmla="*/ 0 w 292"/>
                  <a:gd name="T71" fmla="*/ 177 h 343"/>
                  <a:gd name="T72" fmla="*/ 0 w 292"/>
                  <a:gd name="T73" fmla="*/ 170 h 343"/>
                  <a:gd name="T74" fmla="*/ 0 w 292"/>
                  <a:gd name="T75" fmla="*/ 170 h 343"/>
                  <a:gd name="T76" fmla="*/ 0 w 292"/>
                  <a:gd name="T77"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343">
                    <a:moveTo>
                      <a:pt x="292" y="0"/>
                    </a:moveTo>
                    <a:lnTo>
                      <a:pt x="292" y="0"/>
                    </a:lnTo>
                    <a:lnTo>
                      <a:pt x="292" y="170"/>
                    </a:lnTo>
                    <a:lnTo>
                      <a:pt x="292" y="170"/>
                    </a:lnTo>
                    <a:lnTo>
                      <a:pt x="291" y="177"/>
                    </a:lnTo>
                    <a:lnTo>
                      <a:pt x="290" y="186"/>
                    </a:lnTo>
                    <a:lnTo>
                      <a:pt x="287" y="195"/>
                    </a:lnTo>
                    <a:lnTo>
                      <a:pt x="283" y="206"/>
                    </a:lnTo>
                    <a:lnTo>
                      <a:pt x="278" y="217"/>
                    </a:lnTo>
                    <a:lnTo>
                      <a:pt x="272" y="229"/>
                    </a:lnTo>
                    <a:lnTo>
                      <a:pt x="264" y="242"/>
                    </a:lnTo>
                    <a:lnTo>
                      <a:pt x="256" y="255"/>
                    </a:lnTo>
                    <a:lnTo>
                      <a:pt x="246" y="267"/>
                    </a:lnTo>
                    <a:lnTo>
                      <a:pt x="235" y="281"/>
                    </a:lnTo>
                    <a:lnTo>
                      <a:pt x="223" y="293"/>
                    </a:lnTo>
                    <a:lnTo>
                      <a:pt x="210" y="305"/>
                    </a:lnTo>
                    <a:lnTo>
                      <a:pt x="196" y="316"/>
                    </a:lnTo>
                    <a:lnTo>
                      <a:pt x="180" y="326"/>
                    </a:lnTo>
                    <a:lnTo>
                      <a:pt x="164" y="335"/>
                    </a:lnTo>
                    <a:lnTo>
                      <a:pt x="146" y="343"/>
                    </a:lnTo>
                    <a:lnTo>
                      <a:pt x="146" y="343"/>
                    </a:lnTo>
                    <a:lnTo>
                      <a:pt x="129" y="335"/>
                    </a:lnTo>
                    <a:lnTo>
                      <a:pt x="111" y="326"/>
                    </a:lnTo>
                    <a:lnTo>
                      <a:pt x="96" y="316"/>
                    </a:lnTo>
                    <a:lnTo>
                      <a:pt x="82" y="305"/>
                    </a:lnTo>
                    <a:lnTo>
                      <a:pt x="69" y="293"/>
                    </a:lnTo>
                    <a:lnTo>
                      <a:pt x="57" y="281"/>
                    </a:lnTo>
                    <a:lnTo>
                      <a:pt x="46" y="267"/>
                    </a:lnTo>
                    <a:lnTo>
                      <a:pt x="36" y="255"/>
                    </a:lnTo>
                    <a:lnTo>
                      <a:pt x="28" y="242"/>
                    </a:lnTo>
                    <a:lnTo>
                      <a:pt x="20" y="229"/>
                    </a:lnTo>
                    <a:lnTo>
                      <a:pt x="14" y="217"/>
                    </a:lnTo>
                    <a:lnTo>
                      <a:pt x="9" y="206"/>
                    </a:lnTo>
                    <a:lnTo>
                      <a:pt x="5" y="195"/>
                    </a:lnTo>
                    <a:lnTo>
                      <a:pt x="2" y="186"/>
                    </a:lnTo>
                    <a:lnTo>
                      <a:pt x="0" y="177"/>
                    </a:lnTo>
                    <a:lnTo>
                      <a:pt x="0" y="170"/>
                    </a:lnTo>
                    <a:lnTo>
                      <a:pt x="0" y="170"/>
                    </a:lnTo>
                    <a:lnTo>
                      <a:pt x="0" y="0"/>
                    </a:lnTo>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2" name="Freeform 29"/>
              <p:cNvSpPr/>
              <p:nvPr/>
            </p:nvSpPr>
            <p:spPr bwMode="auto">
              <a:xfrm>
                <a:off x="5294313" y="6199188"/>
                <a:ext cx="865188" cy="334963"/>
              </a:xfrm>
              <a:custGeom>
                <a:avLst/>
                <a:gdLst>
                  <a:gd name="T0" fmla="*/ 447 w 545"/>
                  <a:gd name="T1" fmla="*/ 211 h 211"/>
                  <a:gd name="T2" fmla="*/ 447 w 545"/>
                  <a:gd name="T3" fmla="*/ 211 h 211"/>
                  <a:gd name="T4" fmla="*/ 462 w 545"/>
                  <a:gd name="T5" fmla="*/ 200 h 211"/>
                  <a:gd name="T6" fmla="*/ 478 w 545"/>
                  <a:gd name="T7" fmla="*/ 187 h 211"/>
                  <a:gd name="T8" fmla="*/ 496 w 545"/>
                  <a:gd name="T9" fmla="*/ 170 h 211"/>
                  <a:gd name="T10" fmla="*/ 505 w 545"/>
                  <a:gd name="T11" fmla="*/ 160 h 211"/>
                  <a:gd name="T12" fmla="*/ 514 w 545"/>
                  <a:gd name="T13" fmla="*/ 150 h 211"/>
                  <a:gd name="T14" fmla="*/ 523 w 545"/>
                  <a:gd name="T15" fmla="*/ 138 h 211"/>
                  <a:gd name="T16" fmla="*/ 530 w 545"/>
                  <a:gd name="T17" fmla="*/ 126 h 211"/>
                  <a:gd name="T18" fmla="*/ 536 w 545"/>
                  <a:gd name="T19" fmla="*/ 114 h 211"/>
                  <a:gd name="T20" fmla="*/ 541 w 545"/>
                  <a:gd name="T21" fmla="*/ 101 h 211"/>
                  <a:gd name="T22" fmla="*/ 544 w 545"/>
                  <a:gd name="T23" fmla="*/ 87 h 211"/>
                  <a:gd name="T24" fmla="*/ 545 w 545"/>
                  <a:gd name="T25" fmla="*/ 74 h 211"/>
                  <a:gd name="T26" fmla="*/ 545 w 545"/>
                  <a:gd name="T27" fmla="*/ 74 h 211"/>
                  <a:gd name="T28" fmla="*/ 544 w 545"/>
                  <a:gd name="T29" fmla="*/ 60 h 211"/>
                  <a:gd name="T30" fmla="*/ 541 w 545"/>
                  <a:gd name="T31" fmla="*/ 49 h 211"/>
                  <a:gd name="T32" fmla="*/ 536 w 545"/>
                  <a:gd name="T33" fmla="*/ 39 h 211"/>
                  <a:gd name="T34" fmla="*/ 530 w 545"/>
                  <a:gd name="T35" fmla="*/ 30 h 211"/>
                  <a:gd name="T36" fmla="*/ 522 w 545"/>
                  <a:gd name="T37" fmla="*/ 23 h 211"/>
                  <a:gd name="T38" fmla="*/ 512 w 545"/>
                  <a:gd name="T39" fmla="*/ 17 h 211"/>
                  <a:gd name="T40" fmla="*/ 502 w 545"/>
                  <a:gd name="T41" fmla="*/ 12 h 211"/>
                  <a:gd name="T42" fmla="*/ 491 w 545"/>
                  <a:gd name="T43" fmla="*/ 9 h 211"/>
                  <a:gd name="T44" fmla="*/ 479 w 545"/>
                  <a:gd name="T45" fmla="*/ 6 h 211"/>
                  <a:gd name="T46" fmla="*/ 467 w 545"/>
                  <a:gd name="T47" fmla="*/ 3 h 211"/>
                  <a:gd name="T48" fmla="*/ 442 w 545"/>
                  <a:gd name="T49" fmla="*/ 1 h 211"/>
                  <a:gd name="T50" fmla="*/ 418 w 545"/>
                  <a:gd name="T51" fmla="*/ 0 h 211"/>
                  <a:gd name="T52" fmla="*/ 395 w 545"/>
                  <a:gd name="T53" fmla="*/ 0 h 211"/>
                  <a:gd name="T54" fmla="*/ 395 w 545"/>
                  <a:gd name="T55" fmla="*/ 0 h 211"/>
                  <a:gd name="T56" fmla="*/ 273 w 545"/>
                  <a:gd name="T57" fmla="*/ 0 h 211"/>
                  <a:gd name="T58" fmla="*/ 273 w 545"/>
                  <a:gd name="T59" fmla="*/ 0 h 211"/>
                  <a:gd name="T60" fmla="*/ 150 w 545"/>
                  <a:gd name="T61" fmla="*/ 0 h 211"/>
                  <a:gd name="T62" fmla="*/ 150 w 545"/>
                  <a:gd name="T63" fmla="*/ 0 h 211"/>
                  <a:gd name="T64" fmla="*/ 128 w 545"/>
                  <a:gd name="T65" fmla="*/ 0 h 211"/>
                  <a:gd name="T66" fmla="*/ 104 w 545"/>
                  <a:gd name="T67" fmla="*/ 1 h 211"/>
                  <a:gd name="T68" fmla="*/ 79 w 545"/>
                  <a:gd name="T69" fmla="*/ 3 h 211"/>
                  <a:gd name="T70" fmla="*/ 67 w 545"/>
                  <a:gd name="T71" fmla="*/ 6 h 211"/>
                  <a:gd name="T72" fmla="*/ 55 w 545"/>
                  <a:gd name="T73" fmla="*/ 9 h 211"/>
                  <a:gd name="T74" fmla="*/ 44 w 545"/>
                  <a:gd name="T75" fmla="*/ 12 h 211"/>
                  <a:gd name="T76" fmla="*/ 33 w 545"/>
                  <a:gd name="T77" fmla="*/ 17 h 211"/>
                  <a:gd name="T78" fmla="*/ 24 w 545"/>
                  <a:gd name="T79" fmla="*/ 23 h 211"/>
                  <a:gd name="T80" fmla="*/ 16 w 545"/>
                  <a:gd name="T81" fmla="*/ 30 h 211"/>
                  <a:gd name="T82" fmla="*/ 9 w 545"/>
                  <a:gd name="T83" fmla="*/ 39 h 211"/>
                  <a:gd name="T84" fmla="*/ 4 w 545"/>
                  <a:gd name="T85" fmla="*/ 49 h 211"/>
                  <a:gd name="T86" fmla="*/ 1 w 545"/>
                  <a:gd name="T87" fmla="*/ 60 h 211"/>
                  <a:gd name="T88" fmla="*/ 0 w 545"/>
                  <a:gd name="T89" fmla="*/ 74 h 211"/>
                  <a:gd name="T90" fmla="*/ 0 w 545"/>
                  <a:gd name="T91" fmla="*/ 74 h 211"/>
                  <a:gd name="T92" fmla="*/ 1 w 545"/>
                  <a:gd name="T93" fmla="*/ 87 h 211"/>
                  <a:gd name="T94" fmla="*/ 5 w 545"/>
                  <a:gd name="T95" fmla="*/ 101 h 211"/>
                  <a:gd name="T96" fmla="*/ 9 w 545"/>
                  <a:gd name="T97" fmla="*/ 114 h 211"/>
                  <a:gd name="T98" fmla="*/ 16 w 545"/>
                  <a:gd name="T99" fmla="*/ 126 h 211"/>
                  <a:gd name="T100" fmla="*/ 23 w 545"/>
                  <a:gd name="T101" fmla="*/ 138 h 211"/>
                  <a:gd name="T102" fmla="*/ 32 w 545"/>
                  <a:gd name="T103" fmla="*/ 150 h 211"/>
                  <a:gd name="T104" fmla="*/ 40 w 545"/>
                  <a:gd name="T105" fmla="*/ 160 h 211"/>
                  <a:gd name="T106" fmla="*/ 50 w 545"/>
                  <a:gd name="T107" fmla="*/ 170 h 211"/>
                  <a:gd name="T108" fmla="*/ 68 w 545"/>
                  <a:gd name="T109" fmla="*/ 187 h 211"/>
                  <a:gd name="T110" fmla="*/ 84 w 545"/>
                  <a:gd name="T111" fmla="*/ 200 h 211"/>
                  <a:gd name="T112" fmla="*/ 99 w 545"/>
                  <a:gd name="T113"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11">
                    <a:moveTo>
                      <a:pt x="447" y="211"/>
                    </a:moveTo>
                    <a:lnTo>
                      <a:pt x="447" y="211"/>
                    </a:lnTo>
                    <a:lnTo>
                      <a:pt x="462" y="200"/>
                    </a:lnTo>
                    <a:lnTo>
                      <a:pt x="478" y="187"/>
                    </a:lnTo>
                    <a:lnTo>
                      <a:pt x="496" y="170"/>
                    </a:lnTo>
                    <a:lnTo>
                      <a:pt x="505" y="160"/>
                    </a:lnTo>
                    <a:lnTo>
                      <a:pt x="514" y="150"/>
                    </a:lnTo>
                    <a:lnTo>
                      <a:pt x="523" y="138"/>
                    </a:lnTo>
                    <a:lnTo>
                      <a:pt x="530" y="126"/>
                    </a:lnTo>
                    <a:lnTo>
                      <a:pt x="536" y="114"/>
                    </a:lnTo>
                    <a:lnTo>
                      <a:pt x="541" y="101"/>
                    </a:lnTo>
                    <a:lnTo>
                      <a:pt x="544" y="87"/>
                    </a:lnTo>
                    <a:lnTo>
                      <a:pt x="545" y="74"/>
                    </a:lnTo>
                    <a:lnTo>
                      <a:pt x="545" y="74"/>
                    </a:lnTo>
                    <a:lnTo>
                      <a:pt x="544" y="60"/>
                    </a:lnTo>
                    <a:lnTo>
                      <a:pt x="541" y="49"/>
                    </a:lnTo>
                    <a:lnTo>
                      <a:pt x="536" y="39"/>
                    </a:lnTo>
                    <a:lnTo>
                      <a:pt x="530" y="30"/>
                    </a:lnTo>
                    <a:lnTo>
                      <a:pt x="522" y="23"/>
                    </a:lnTo>
                    <a:lnTo>
                      <a:pt x="512" y="17"/>
                    </a:lnTo>
                    <a:lnTo>
                      <a:pt x="502" y="12"/>
                    </a:lnTo>
                    <a:lnTo>
                      <a:pt x="491" y="9"/>
                    </a:lnTo>
                    <a:lnTo>
                      <a:pt x="479" y="6"/>
                    </a:lnTo>
                    <a:lnTo>
                      <a:pt x="467" y="3"/>
                    </a:lnTo>
                    <a:lnTo>
                      <a:pt x="442" y="1"/>
                    </a:lnTo>
                    <a:lnTo>
                      <a:pt x="418" y="0"/>
                    </a:lnTo>
                    <a:lnTo>
                      <a:pt x="395" y="0"/>
                    </a:lnTo>
                    <a:lnTo>
                      <a:pt x="395" y="0"/>
                    </a:lnTo>
                    <a:lnTo>
                      <a:pt x="273" y="0"/>
                    </a:lnTo>
                    <a:lnTo>
                      <a:pt x="273" y="0"/>
                    </a:lnTo>
                    <a:lnTo>
                      <a:pt x="150" y="0"/>
                    </a:lnTo>
                    <a:lnTo>
                      <a:pt x="150" y="0"/>
                    </a:lnTo>
                    <a:lnTo>
                      <a:pt x="128" y="0"/>
                    </a:lnTo>
                    <a:lnTo>
                      <a:pt x="104" y="1"/>
                    </a:lnTo>
                    <a:lnTo>
                      <a:pt x="79" y="3"/>
                    </a:lnTo>
                    <a:lnTo>
                      <a:pt x="67" y="6"/>
                    </a:lnTo>
                    <a:lnTo>
                      <a:pt x="55" y="9"/>
                    </a:lnTo>
                    <a:lnTo>
                      <a:pt x="44" y="12"/>
                    </a:lnTo>
                    <a:lnTo>
                      <a:pt x="33" y="17"/>
                    </a:lnTo>
                    <a:lnTo>
                      <a:pt x="24" y="23"/>
                    </a:lnTo>
                    <a:lnTo>
                      <a:pt x="16" y="30"/>
                    </a:lnTo>
                    <a:lnTo>
                      <a:pt x="9" y="39"/>
                    </a:lnTo>
                    <a:lnTo>
                      <a:pt x="4" y="49"/>
                    </a:lnTo>
                    <a:lnTo>
                      <a:pt x="1" y="60"/>
                    </a:lnTo>
                    <a:lnTo>
                      <a:pt x="0" y="74"/>
                    </a:lnTo>
                    <a:lnTo>
                      <a:pt x="0" y="74"/>
                    </a:lnTo>
                    <a:lnTo>
                      <a:pt x="1" y="87"/>
                    </a:lnTo>
                    <a:lnTo>
                      <a:pt x="5" y="101"/>
                    </a:lnTo>
                    <a:lnTo>
                      <a:pt x="9" y="114"/>
                    </a:lnTo>
                    <a:lnTo>
                      <a:pt x="16" y="126"/>
                    </a:lnTo>
                    <a:lnTo>
                      <a:pt x="23" y="138"/>
                    </a:lnTo>
                    <a:lnTo>
                      <a:pt x="32" y="150"/>
                    </a:lnTo>
                    <a:lnTo>
                      <a:pt x="40" y="160"/>
                    </a:lnTo>
                    <a:lnTo>
                      <a:pt x="50" y="170"/>
                    </a:lnTo>
                    <a:lnTo>
                      <a:pt x="68" y="187"/>
                    </a:lnTo>
                    <a:lnTo>
                      <a:pt x="84" y="200"/>
                    </a:lnTo>
                    <a:lnTo>
                      <a:pt x="99" y="211"/>
                    </a:lnTo>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3" name="Line 30"/>
              <p:cNvSpPr>
                <a:spLocks noChangeShapeType="1"/>
              </p:cNvSpPr>
              <p:nvPr/>
            </p:nvSpPr>
            <p:spPr bwMode="auto">
              <a:xfrm>
                <a:off x="5495925" y="6135688"/>
                <a:ext cx="463550" cy="0"/>
              </a:xfrm>
              <a:prstGeom prst="line">
                <a:avLst/>
              </a:pr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4" name="Line 31"/>
              <p:cNvSpPr>
                <a:spLocks noChangeShapeType="1"/>
              </p:cNvSpPr>
              <p:nvPr/>
            </p:nvSpPr>
            <p:spPr bwMode="auto">
              <a:xfrm>
                <a:off x="5727700" y="6743700"/>
                <a:ext cx="0" cy="92075"/>
              </a:xfrm>
              <a:prstGeom prst="line">
                <a:avLst/>
              </a:prstGeom>
              <a:grp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sp>
            <p:nvSpPr>
              <p:cNvPr id="125" name="Freeform 32"/>
              <p:cNvSpPr/>
              <p:nvPr/>
            </p:nvSpPr>
            <p:spPr bwMode="auto">
              <a:xfrm>
                <a:off x="5549900" y="6878638"/>
                <a:ext cx="355600" cy="107950"/>
              </a:xfrm>
              <a:custGeom>
                <a:avLst/>
                <a:gdLst>
                  <a:gd name="T0" fmla="*/ 0 w 224"/>
                  <a:gd name="T1" fmla="*/ 68 h 68"/>
                  <a:gd name="T2" fmla="*/ 0 w 224"/>
                  <a:gd name="T3" fmla="*/ 32 h 68"/>
                  <a:gd name="T4" fmla="*/ 0 w 224"/>
                  <a:gd name="T5" fmla="*/ 32 h 68"/>
                  <a:gd name="T6" fmla="*/ 0 w 224"/>
                  <a:gd name="T7" fmla="*/ 25 h 68"/>
                  <a:gd name="T8" fmla="*/ 2 w 224"/>
                  <a:gd name="T9" fmla="*/ 19 h 68"/>
                  <a:gd name="T10" fmla="*/ 5 w 224"/>
                  <a:gd name="T11" fmla="*/ 14 h 68"/>
                  <a:gd name="T12" fmla="*/ 9 w 224"/>
                  <a:gd name="T13" fmla="*/ 10 h 68"/>
                  <a:gd name="T14" fmla="*/ 13 w 224"/>
                  <a:gd name="T15" fmla="*/ 6 h 68"/>
                  <a:gd name="T16" fmla="*/ 19 w 224"/>
                  <a:gd name="T17" fmla="*/ 3 h 68"/>
                  <a:gd name="T18" fmla="*/ 24 w 224"/>
                  <a:gd name="T19" fmla="*/ 1 h 68"/>
                  <a:gd name="T20" fmla="*/ 31 w 224"/>
                  <a:gd name="T21" fmla="*/ 0 h 68"/>
                  <a:gd name="T22" fmla="*/ 193 w 224"/>
                  <a:gd name="T23" fmla="*/ 0 h 68"/>
                  <a:gd name="T24" fmla="*/ 193 w 224"/>
                  <a:gd name="T25" fmla="*/ 0 h 68"/>
                  <a:gd name="T26" fmla="*/ 199 w 224"/>
                  <a:gd name="T27" fmla="*/ 1 h 68"/>
                  <a:gd name="T28" fmla="*/ 205 w 224"/>
                  <a:gd name="T29" fmla="*/ 3 h 68"/>
                  <a:gd name="T30" fmla="*/ 210 w 224"/>
                  <a:gd name="T31" fmla="*/ 6 h 68"/>
                  <a:gd name="T32" fmla="*/ 215 w 224"/>
                  <a:gd name="T33" fmla="*/ 10 h 68"/>
                  <a:gd name="T34" fmla="*/ 219 w 224"/>
                  <a:gd name="T35" fmla="*/ 14 h 68"/>
                  <a:gd name="T36" fmla="*/ 222 w 224"/>
                  <a:gd name="T37" fmla="*/ 19 h 68"/>
                  <a:gd name="T38" fmla="*/ 224 w 224"/>
                  <a:gd name="T39" fmla="*/ 25 h 68"/>
                  <a:gd name="T40" fmla="*/ 224 w 224"/>
                  <a:gd name="T41" fmla="*/ 32 h 68"/>
                  <a:gd name="T42" fmla="*/ 224 w 224"/>
                  <a:gd name="T43" fmla="*/ 68 h 68"/>
                  <a:gd name="T44" fmla="*/ 0 w 224"/>
                  <a:gd name="T4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68">
                    <a:moveTo>
                      <a:pt x="0" y="68"/>
                    </a:moveTo>
                    <a:lnTo>
                      <a:pt x="0" y="32"/>
                    </a:lnTo>
                    <a:lnTo>
                      <a:pt x="0" y="32"/>
                    </a:lnTo>
                    <a:lnTo>
                      <a:pt x="0" y="25"/>
                    </a:lnTo>
                    <a:lnTo>
                      <a:pt x="2" y="19"/>
                    </a:lnTo>
                    <a:lnTo>
                      <a:pt x="5" y="14"/>
                    </a:lnTo>
                    <a:lnTo>
                      <a:pt x="9" y="10"/>
                    </a:lnTo>
                    <a:lnTo>
                      <a:pt x="13" y="6"/>
                    </a:lnTo>
                    <a:lnTo>
                      <a:pt x="19" y="3"/>
                    </a:lnTo>
                    <a:lnTo>
                      <a:pt x="24" y="1"/>
                    </a:lnTo>
                    <a:lnTo>
                      <a:pt x="31" y="0"/>
                    </a:lnTo>
                    <a:lnTo>
                      <a:pt x="193" y="0"/>
                    </a:lnTo>
                    <a:lnTo>
                      <a:pt x="193" y="0"/>
                    </a:lnTo>
                    <a:lnTo>
                      <a:pt x="199" y="1"/>
                    </a:lnTo>
                    <a:lnTo>
                      <a:pt x="205" y="3"/>
                    </a:lnTo>
                    <a:lnTo>
                      <a:pt x="210" y="6"/>
                    </a:lnTo>
                    <a:lnTo>
                      <a:pt x="215" y="10"/>
                    </a:lnTo>
                    <a:lnTo>
                      <a:pt x="219" y="14"/>
                    </a:lnTo>
                    <a:lnTo>
                      <a:pt x="222" y="19"/>
                    </a:lnTo>
                    <a:lnTo>
                      <a:pt x="224" y="25"/>
                    </a:lnTo>
                    <a:lnTo>
                      <a:pt x="224" y="32"/>
                    </a:lnTo>
                    <a:lnTo>
                      <a:pt x="224" y="68"/>
                    </a:lnTo>
                    <a:lnTo>
                      <a:pt x="0" y="68"/>
                    </a:lnTo>
                    <a:close/>
                  </a:path>
                </a:pathLst>
              </a:custGeom>
              <a:solidFill>
                <a:schemeClr val="bg1"/>
              </a:solidFill>
              <a:ln w="6350">
                <a:solidFill>
                  <a:srgbClr val="081131"/>
                </a:solidFill>
                <a:prstDash val="solid"/>
                <a:round/>
              </a:ln>
            </p:spPr>
            <p:txBody>
              <a:bodyPr vert="horz" wrap="square" lIns="121904" tIns="60952" rIns="121904" bIns="60952" numCol="1" anchor="t" anchorCtr="0" compatLnSpc="1"/>
              <a:lstStyle/>
              <a:p>
                <a:pPr defTabSz="913765"/>
                <a:endParaRPr lang="zh-CN" altLang="en-US">
                  <a:solidFill>
                    <a:srgbClr val="3B3838"/>
                  </a:solidFill>
                </a:endParaRPr>
              </a:p>
            </p:txBody>
          </p:sp>
        </p:grpSp>
      </p:grpSp>
      <p:sp>
        <p:nvSpPr>
          <p:cNvPr id="132" name="矩形 131"/>
          <p:cNvSpPr/>
          <p:nvPr/>
        </p:nvSpPr>
        <p:spPr>
          <a:xfrm rot="5400000">
            <a:off x="441384" y="293406"/>
            <a:ext cx="936000" cy="349190"/>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3" name="矩形 132"/>
          <p:cNvSpPr/>
          <p:nvPr/>
        </p:nvSpPr>
        <p:spPr>
          <a:xfrm rot="5400000">
            <a:off x="690107" y="445006"/>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4" name="矩形 133"/>
          <p:cNvSpPr/>
          <p:nvPr/>
        </p:nvSpPr>
        <p:spPr>
          <a:xfrm rot="5400000">
            <a:off x="787229" y="445007"/>
            <a:ext cx="936000" cy="45989"/>
          </a:xfrm>
          <a:prstGeom prst="rect">
            <a:avLst/>
          </a:prstGeom>
          <a:solidFill>
            <a:srgbClr val="155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4320" y="1398270"/>
            <a:ext cx="8087360" cy="4486275"/>
          </a:xfrm>
          <a:prstGeom prst="rect">
            <a:avLst/>
          </a:prstGeom>
        </p:spPr>
      </p:pic>
      <p:sp>
        <p:nvSpPr>
          <p:cNvPr id="6" name="Text Box 5"/>
          <p:cNvSpPr txBox="1"/>
          <p:nvPr/>
        </p:nvSpPr>
        <p:spPr>
          <a:xfrm>
            <a:off x="751205" y="457200"/>
            <a:ext cx="4719955" cy="521970"/>
          </a:xfrm>
          <a:prstGeom prst="rect">
            <a:avLst/>
          </a:prstGeom>
          <a:noFill/>
        </p:spPr>
        <p:txBody>
          <a:bodyPr wrap="square" rtlCol="0">
            <a:spAutoFit/>
            <a:scene3d>
              <a:camera prst="orthographicFront"/>
              <a:lightRig rig="threePt" dir="t"/>
            </a:scene3d>
          </a:bodyPr>
          <a:lstStyle/>
          <a:p>
            <a:r>
              <a:rPr lang="en-US" sz="2800" u="sng">
                <a:solidFill>
                  <a:schemeClr val="accent1"/>
                </a:solidFill>
                <a:effectLst>
                  <a:outerShdw blurRad="38100" dist="25400" dir="5400000" algn="ctr" rotWithShape="0">
                    <a:srgbClr val="6E747A">
                      <a:alpha val="43000"/>
                    </a:srgbClr>
                  </a:outerShdw>
                </a:effectLst>
              </a:rPr>
              <a:t>Organisation Structure</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4360" y="2099945"/>
            <a:ext cx="7955280" cy="2926080"/>
          </a:xfrm>
          <a:prstGeom prst="rect">
            <a:avLst/>
          </a:prstGeom>
        </p:spPr>
      </p:pic>
      <p:sp>
        <p:nvSpPr>
          <p:cNvPr id="3" name="Text Box 2"/>
          <p:cNvSpPr txBox="1"/>
          <p:nvPr/>
        </p:nvSpPr>
        <p:spPr>
          <a:xfrm>
            <a:off x="575310" y="558165"/>
            <a:ext cx="5368290" cy="583565"/>
          </a:xfrm>
          <a:prstGeom prst="rect">
            <a:avLst/>
          </a:prstGeom>
          <a:noFill/>
        </p:spPr>
        <p:txBody>
          <a:bodyPr wrap="square" rtlCol="0">
            <a:spAutoFit/>
          </a:bodyPr>
          <a:lstStyle/>
          <a:p>
            <a:r>
              <a:rPr lang="en-US" sz="3200" u="sng">
                <a:solidFill>
                  <a:schemeClr val="accent1"/>
                </a:solidFill>
                <a:effectLst>
                  <a:outerShdw blurRad="38100" dist="25400" dir="5400000" algn="ctr" rotWithShape="0">
                    <a:srgbClr val="6E747A">
                      <a:alpha val="43000"/>
                    </a:srgbClr>
                  </a:outerShdw>
                </a:effectLst>
              </a:rPr>
              <a:t>Current System Used</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5704788" y="3105512"/>
            <a:ext cx="2232248" cy="52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2000" b="1" dirty="0">
                <a:solidFill>
                  <a:schemeClr val="tx1">
                    <a:lumMod val="65000"/>
                    <a:lumOff val="35000"/>
                  </a:schemeClr>
                </a:solidFill>
                <a:latin typeface="Arial" panose="020B0604020202020204" pitchFamily="34" charset="0"/>
                <a:ea typeface="Arial" panose="020B0604020202020204" pitchFamily="34" charset="0"/>
                <a:sym typeface="+mn-ea"/>
              </a:rPr>
              <a:t>System Planning</a:t>
            </a:r>
          </a:p>
          <a:p>
            <a:pPr>
              <a:buFont typeface="Arial" panose="020B0604020202020204" pitchFamily="34" charset="0"/>
              <a:buNone/>
            </a:pPr>
            <a:r>
              <a:rPr lang="en-US" altLang="zh-CN" sz="1400" dirty="0">
                <a:solidFill>
                  <a:schemeClr val="tx1">
                    <a:lumMod val="65000"/>
                    <a:lumOff val="35000"/>
                  </a:schemeClr>
                </a:solidFill>
                <a:latin typeface="Arial" panose="020B0604020202020204" pitchFamily="34" charset="0"/>
                <a:cs typeface="Arial" panose="020B0604020202020204" pitchFamily="34" charset="0"/>
              </a:rPr>
              <a:t>-System Request</a:t>
            </a:r>
          </a:p>
        </p:txBody>
      </p:sp>
      <p:sp>
        <p:nvSpPr>
          <p:cNvPr id="21" name="TextBox 9"/>
          <p:cNvSpPr txBox="1"/>
          <p:nvPr/>
        </p:nvSpPr>
        <p:spPr>
          <a:xfrm>
            <a:off x="4561527" y="3043957"/>
            <a:ext cx="771366" cy="769441"/>
          </a:xfrm>
          <a:prstGeom prst="rect">
            <a:avLst/>
          </a:prstGeom>
          <a:noFill/>
        </p:spPr>
        <p:txBody>
          <a:bodyPr wrap="none" rtlCol="0">
            <a:spAutoFit/>
          </a:bodyPr>
          <a:lstStyle/>
          <a:p>
            <a:pPr algn="ctr"/>
            <a:r>
              <a:rPr lang="en-US" altLang="zh-CN" sz="4400" dirty="0">
                <a:solidFill>
                  <a:schemeClr val="tx1">
                    <a:lumMod val="65000"/>
                    <a:lumOff val="35000"/>
                  </a:schemeClr>
                </a:solidFill>
                <a:latin typeface="Arial" panose="020B0604020202020204" pitchFamily="34" charset="0"/>
              </a:rPr>
              <a:t>02</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5440006" y="318787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1990</Words>
  <Application>Microsoft Office PowerPoint</Application>
  <PresentationFormat>Widescreen</PresentationFormat>
  <Paragraphs>215</Paragraphs>
  <Slides>38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Black</vt:lpstr>
      <vt:lpstr>Calibri</vt:lpstr>
      <vt:lpstr>Calibri Light</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Tan Kang Hong</cp:lastModifiedBy>
  <cp:revision>12</cp:revision>
  <dcterms:created xsi:type="dcterms:W3CDTF">2017-11-30T05:20:00Z</dcterms:created>
  <dcterms:modified xsi:type="dcterms:W3CDTF">2020-12-02T09:36:12Z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