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slideMasters/slideMaster10.xml" ContentType="application/vnd.openxmlformats-officedocument.presentationml.slideMaster+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notesMasterIdLst>
    <p:notesMasterId r:id="rId12"/>
  </p:notesMasterIdLst>
  <p:sldSz cx="9144000" cy="5143500"/>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notesMaster" Target="notesMasters/notesMaster1.xml"/><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 Id="rId16"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1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0.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image" Target="../media/image-2-1.png"/><Relationship Id="rId2" Type="http://schemas.openxmlformats.org/officeDocument/2006/relationships/image" Target="../media/image-2-2.png"/><Relationship Id="rId3" Type="http://schemas.openxmlformats.org/officeDocument/2006/relationships/image" Target="../media/image-2-3.png"/><Relationship Id="rId4" Type="http://schemas.openxmlformats.org/officeDocument/2006/relationships/image" Target="../media/image-2-4.png"/><Relationship Id="rId5" Type="http://schemas.openxmlformats.org/officeDocument/2006/relationships/image" Target="../media/image-2-5.png"/><Relationship Id="rId6" Type="http://schemas.openxmlformats.org/officeDocument/2006/relationships/slideLayout" Target="../slideLayouts/slideLayout1.xml"/><Relationship Id="rId7"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3-1.png"/><Relationship Id="rId2" Type="http://schemas.openxmlformats.org/officeDocument/2006/relationships/slideLayout" Target="../slideLayouts/slideLayout1.xml"/><Relationship Id="rId3"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4-1.png"/><Relationship Id="rId2" Type="http://schemas.openxmlformats.org/officeDocument/2006/relationships/slideLayout" Target="../slideLayouts/slideLayout1.xml"/><Relationship Id="rId3"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5-1.png"/><Relationship Id="rId2" Type="http://schemas.openxmlformats.org/officeDocument/2006/relationships/image" Target="../media/image-5-2.png"/><Relationship Id="rId3" Type="http://schemas.openxmlformats.org/officeDocument/2006/relationships/slideLayout" Target="../slideLayouts/slideLayout1.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hyperlink" Target="https://drive.google.com/file/d/1FIlFP2Cmowwgqu_p5aEek8n5gKWccf0c/view?usp=sharing" TargetMode="External"/><Relationship Id="rId2" Type="http://schemas.openxmlformats.org/officeDocument/2006/relationships/slideLayout" Target="../slideLayouts/slideLayout1.xml"/><Relationship Id="rId3"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bg>
      <p:bgPr>
        <a:solidFill>
          <a:srgbClr val="FFFFFF"/>
        </a:solidFill>
      </p:bgPr>
    </p:bg>
    <p:spTree>
      <p:nvGrpSpPr>
        <p:cNvPr id="1" name=""/>
        <p:cNvGrpSpPr/>
        <p:nvPr/>
      </p:nvGrpSpPr>
      <p:grpSpPr>
        <a:xfrm>
          <a:off x="0" y="0"/>
          <a:ext cx="0" cy="0"/>
          <a:chOff x="0" y="0"/>
          <a:chExt cx="0" cy="0"/>
        </a:xfrm>
      </p:grpSpPr>
      <p:sp>
        <p:nvSpPr>
          <p:cNvPr id="2" name="Shape 0"/>
          <p:cNvSpPr/>
          <p:nvPr/>
        </p:nvSpPr>
        <p:spPr>
          <a:xfrm>
            <a:off x="609600" y="2124075"/>
            <a:ext cx="5715000" cy="900113"/>
          </a:xfrm>
          <a:prstGeom prst="rect">
            <a:avLst/>
          </a:prstGeom>
          <a:noFill/>
          <a:ln/>
        </p:spPr>
      </p:sp>
      <p:sp>
        <p:nvSpPr>
          <p:cNvPr id="3" name="Text 1"/>
          <p:cNvSpPr/>
          <p:nvPr/>
        </p:nvSpPr>
        <p:spPr>
          <a:xfrm>
            <a:off x="609600" y="2124075"/>
            <a:ext cx="6172200" cy="547688"/>
          </a:xfrm>
          <a:prstGeom prst="rect">
            <a:avLst/>
          </a:prstGeom>
          <a:noFill/>
          <a:ln/>
        </p:spPr>
        <p:txBody>
          <a:bodyPr wrap="square" rtlCol="0" anchor="ctr"/>
          <a:lstStyle/>
          <a:p>
            <a:pPr algn="l" indent="0" marL="0">
              <a:lnSpc>
                <a:spcPts val="4320"/>
              </a:lnSpc>
              <a:buNone/>
            </a:pPr>
            <a:r>
              <a:rPr lang="en-US" sz="3600" b="1" spc="-72" kern="0" dirty="0">
                <a:solidFill>
                  <a:srgbClr val="000000">
                    <a:alpha val="99000"/>
                  </a:srgbClr>
                </a:solidFill>
                <a:latin typeface="Inter" pitchFamily="34" charset="0"/>
                <a:ea typeface="Inter" pitchFamily="34" charset="-122"/>
                <a:cs typeface="Inter" pitchFamily="34" charset="-120"/>
              </a:rPr>
              <a:t>515 Lab4 Report</a:t>
            </a:r>
            <a:endParaRPr lang="en-US" sz="3600" dirty="0"/>
          </a:p>
        </p:txBody>
      </p:sp>
      <p:sp>
        <p:nvSpPr>
          <p:cNvPr id="4" name="Text 2"/>
          <p:cNvSpPr/>
          <p:nvPr/>
        </p:nvSpPr>
        <p:spPr>
          <a:xfrm>
            <a:off x="609600" y="2786063"/>
            <a:ext cx="6172200" cy="238125"/>
          </a:xfrm>
          <a:prstGeom prst="rect">
            <a:avLst/>
          </a:prstGeom>
          <a:noFill/>
          <a:ln/>
        </p:spPr>
        <p:txBody>
          <a:bodyPr wrap="square" rtlCol="0" anchor="ctr"/>
          <a:lstStyle/>
          <a:p>
            <a:pPr algn="l" indent="0" marL="0">
              <a:lnSpc>
                <a:spcPts val="1890"/>
              </a:lnSpc>
              <a:buNone/>
            </a:pPr>
            <a:r>
              <a:rPr lang="en-US" sz="1350" spc="-13" kern="0" dirty="0">
                <a:solidFill>
                  <a:srgbClr val="000000">
                    <a:alpha val="99000"/>
                  </a:srgbClr>
                </a:solidFill>
                <a:latin typeface="Inter" pitchFamily="34" charset="0"/>
                <a:ea typeface="Inter" pitchFamily="34" charset="-122"/>
                <a:cs typeface="Inter" pitchFamily="34" charset="-120"/>
              </a:rPr>
              <a:t>The creation of magic and wand.</a:t>
            </a:r>
            <a:endParaRPr lang="en-US" sz="13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519113" y="609600"/>
            <a:ext cx="6196013" cy="547688"/>
          </a:xfrm>
          <a:prstGeom prst="rect">
            <a:avLst/>
          </a:prstGeom>
          <a:noFill/>
          <a:ln/>
        </p:spPr>
        <p:txBody>
          <a:bodyPr wrap="square" rtlCol="0" anchor="ctr"/>
          <a:lstStyle/>
          <a:p>
            <a:pPr algn="l" indent="0" marL="0">
              <a:lnSpc>
                <a:spcPts val="4320"/>
              </a:lnSpc>
              <a:buNone/>
            </a:pPr>
            <a:r>
              <a:rPr lang="en-US" sz="3600" b="1" spc="-72" kern="0" dirty="0">
                <a:solidFill>
                  <a:srgbClr val="000000">
                    <a:alpha val="99000"/>
                  </a:srgbClr>
                </a:solidFill>
                <a:latin typeface="Inter" pitchFamily="34" charset="0"/>
                <a:ea typeface="Inter" pitchFamily="34" charset="-122"/>
                <a:cs typeface="Inter" pitchFamily="34" charset="-120"/>
              </a:rPr>
              <a:t>Challenge faced &amp; solution</a:t>
            </a:r>
            <a:endParaRPr lang="en-US" sz="3600" dirty="0"/>
          </a:p>
        </p:txBody>
      </p:sp>
      <p:sp>
        <p:nvSpPr>
          <p:cNvPr id="3" name="Text 1"/>
          <p:cNvSpPr/>
          <p:nvPr/>
        </p:nvSpPr>
        <p:spPr>
          <a:xfrm>
            <a:off x="519113" y="1709738"/>
            <a:ext cx="7953375" cy="2743200"/>
          </a:xfrm>
          <a:prstGeom prst="rect">
            <a:avLst/>
          </a:prstGeom>
          <a:noFill/>
          <a:ln/>
        </p:spPr>
        <p:txBody>
          <a:bodyPr wrap="square" rtlCol="0" anchor="ctr"/>
          <a:lstStyle/>
          <a:p>
            <a:pPr algn="l" indent="0" marL="0">
              <a:lnSpc>
                <a:spcPts val="1782"/>
              </a:lnSpc>
              <a:buNone/>
            </a:pPr>
            <a:r>
              <a:rPr lang="en-US" sz="1350" spc="-27" kern="0" dirty="0">
                <a:solidFill>
                  <a:srgbClr val="000000">
                    <a:alpha val="99000"/>
                  </a:srgbClr>
                </a:solidFill>
                <a:latin typeface="Inter" pitchFamily="34" charset="0"/>
                <a:ea typeface="Inter" pitchFamily="34" charset="-122"/>
                <a:cs typeface="Inter" pitchFamily="34" charset="-120"/>
              </a:rPr>
              <a:t>The process actually went pretty well. The biggest challenge faced is when we have hardware done and trying to implement the final code. </a:t>
            </a:r>
            <a:endParaRPr lang="en-US" sz="1350" dirty="0"/>
          </a:p>
          <a:p>
            <a:pPr algn="l" marL="342900" indent="-342900">
              <a:lnSpc>
                <a:spcPts val="1782"/>
              </a:lnSpc>
              <a:buSzPct val="100000"/>
              <a:buFont typeface="+mj-lt"/>
              <a:buAutoNum type="arabicPeriod" startAt="1"/>
            </a:pPr>
            <a:r>
              <a:rPr lang="en-US" sz="1350" b="1" spc="-27" kern="0" dirty="0">
                <a:solidFill>
                  <a:srgbClr val="000000">
                    <a:alpha val="99000"/>
                  </a:srgbClr>
                </a:solidFill>
                <a:latin typeface="Inter" pitchFamily="34" charset="0"/>
                <a:ea typeface="Inter" pitchFamily="34" charset="-122"/>
                <a:cs typeface="Inter" pitchFamily="34" charset="-120"/>
              </a:rPr>
              <a:t>We couldn’t figure out how to use the model. </a:t>
            </a:r>
            <a:endParaRPr lang="en-US" sz="1350" dirty="0"/>
          </a:p>
          <a:p>
            <a:pPr algn="l" indent="0" marL="0">
              <a:lnSpc>
                <a:spcPts val="1782"/>
              </a:lnSpc>
              <a:buNone/>
            </a:pPr>
            <a:r>
              <a:rPr lang="en-US" sz="1350" spc="-27" kern="0" dirty="0">
                <a:solidFill>
                  <a:srgbClr val="000000">
                    <a:alpha val="99000"/>
                  </a:srgbClr>
                </a:solidFill>
                <a:latin typeface="Inter" pitchFamily="34" charset="0"/>
                <a:ea typeface="Inter" pitchFamily="34" charset="-122"/>
                <a:cs typeface="Inter" pitchFamily="34" charset="-120"/>
              </a:rPr>
              <a:t>We look up in web and ask ChatGPT how to use the library downloaded from Edge Impulse. It actually requires us to tell it that it is a .zip library. We then know we need to add the .zip folder as a whole to Arduino IDE and then include as usual.</a:t>
            </a:r>
            <a:endParaRPr lang="en-US" sz="1350" dirty="0"/>
          </a:p>
          <a:p>
            <a:pPr algn="l" marL="342900" indent="-342900">
              <a:lnSpc>
                <a:spcPts val="1782"/>
              </a:lnSpc>
              <a:buSzPct val="100000"/>
              <a:buFont typeface="+mj-lt"/>
              <a:buAutoNum type="arabicPeriod" startAt="1"/>
            </a:pPr>
            <a:r>
              <a:rPr lang="en-US" sz="1350" b="1" spc="-27" kern="0" dirty="0">
                <a:solidFill>
                  <a:srgbClr val="000000">
                    <a:alpha val="99000"/>
                  </a:srgbClr>
                </a:solidFill>
                <a:latin typeface="Inter" pitchFamily="34" charset="0"/>
                <a:ea typeface="Inter" pitchFamily="34" charset="-122"/>
                <a:cs typeface="Inter" pitchFamily="34" charset="-120"/>
              </a:rPr>
              <a:t>After model is successfully used, the complete code (from ChatGPT) didn’t work on the first try.</a:t>
            </a:r>
            <a:endParaRPr lang="en-US" sz="1350" dirty="0"/>
          </a:p>
          <a:p>
            <a:pPr algn="l" indent="0" marL="0">
              <a:lnSpc>
                <a:spcPts val="1782"/>
              </a:lnSpc>
              <a:buNone/>
            </a:pPr>
            <a:r>
              <a:rPr lang="en-US" sz="1350" spc="-27" kern="0" dirty="0">
                <a:solidFill>
                  <a:srgbClr val="000000">
                    <a:alpha val="99000"/>
                  </a:srgbClr>
                </a:solidFill>
                <a:latin typeface="Inter" pitchFamily="34" charset="0"/>
                <a:ea typeface="Inter" pitchFamily="34" charset="-122"/>
                <a:cs typeface="Inter" pitchFamily="34" charset="-120"/>
              </a:rPr>
              <a:t>We use code to confirm the functionality of each component and then start adding more function to the main function.</a:t>
            </a:r>
            <a:endParaRPr lang="en-US" sz="135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bg>
      <p:bgPr>
        <a:solidFill>
          <a:srgbClr val="FFFFFF"/>
        </a:solidFill>
      </p:bgPr>
    </p:bg>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5405438" y="457200"/>
            <a:ext cx="2600325" cy="4229100"/>
          </a:xfrm>
          <a:prstGeom prst="rect">
            <a:avLst/>
          </a:prstGeom>
        </p:spPr>
      </p:pic>
      <p:pic>
        <p:nvPicPr>
          <p:cNvPr id="3" name="Image 1" descr="preencoded.png">    </p:cNvPr>
          <p:cNvPicPr>
            <a:picLocks noChangeAspect="1"/>
          </p:cNvPicPr>
          <p:nvPr/>
        </p:nvPicPr>
        <p:blipFill>
          <a:blip r:embed="rId2"/>
          <a:stretch>
            <a:fillRect/>
          </a:stretch>
        </p:blipFill>
        <p:spPr>
          <a:xfrm>
            <a:off x="6572250" y="4057650"/>
            <a:ext cx="752935" cy="210331"/>
          </a:xfrm>
          <a:prstGeom prst="rect">
            <a:avLst/>
          </a:prstGeom>
        </p:spPr>
      </p:pic>
      <p:pic>
        <p:nvPicPr>
          <p:cNvPr id="4" name="Image 2" descr="preencoded.png">    </p:cNvPr>
          <p:cNvPicPr>
            <a:picLocks noChangeAspect="1"/>
          </p:cNvPicPr>
          <p:nvPr/>
        </p:nvPicPr>
        <p:blipFill>
          <a:blip r:embed="rId3"/>
          <a:stretch>
            <a:fillRect/>
          </a:stretch>
        </p:blipFill>
        <p:spPr>
          <a:xfrm>
            <a:off x="609600" y="1347788"/>
            <a:ext cx="2772991" cy="3188390"/>
          </a:xfrm>
          <a:prstGeom prst="rect">
            <a:avLst/>
          </a:prstGeom>
        </p:spPr>
      </p:pic>
      <p:pic>
        <p:nvPicPr>
          <p:cNvPr id="5" name="Image 3" descr="preencoded.png">    </p:cNvPr>
          <p:cNvPicPr>
            <a:picLocks noChangeAspect="1"/>
          </p:cNvPicPr>
          <p:nvPr/>
        </p:nvPicPr>
        <p:blipFill>
          <a:blip r:embed="rId4"/>
          <a:stretch>
            <a:fillRect/>
          </a:stretch>
        </p:blipFill>
        <p:spPr>
          <a:xfrm>
            <a:off x="1495417" y="3636606"/>
            <a:ext cx="365944" cy="210336"/>
          </a:xfrm>
          <a:prstGeom prst="rect">
            <a:avLst/>
          </a:prstGeom>
        </p:spPr>
      </p:pic>
      <p:pic>
        <p:nvPicPr>
          <p:cNvPr id="6" name="Image 4" descr="preencoded.png">    </p:cNvPr>
          <p:cNvPicPr>
            <a:picLocks noChangeAspect="1"/>
          </p:cNvPicPr>
          <p:nvPr/>
        </p:nvPicPr>
        <p:blipFill>
          <a:blip r:embed="rId5"/>
          <a:stretch>
            <a:fillRect/>
          </a:stretch>
        </p:blipFill>
        <p:spPr>
          <a:xfrm>
            <a:off x="1495417" y="3346836"/>
            <a:ext cx="365944" cy="210336"/>
          </a:xfrm>
          <a:prstGeom prst="rect">
            <a:avLst/>
          </a:prstGeom>
        </p:spPr>
      </p:pic>
      <p:sp>
        <p:nvSpPr>
          <p:cNvPr id="7" name="Text 0"/>
          <p:cNvSpPr/>
          <p:nvPr/>
        </p:nvSpPr>
        <p:spPr>
          <a:xfrm>
            <a:off x="609600" y="609600"/>
            <a:ext cx="8001000" cy="276225"/>
          </a:xfrm>
          <a:prstGeom prst="rect">
            <a:avLst/>
          </a:prstGeom>
          <a:noFill/>
          <a:ln/>
        </p:spPr>
        <p:txBody>
          <a:bodyPr wrap="square" rtlCol="0" anchor="ctr"/>
          <a:lstStyle/>
          <a:p>
            <a:pPr algn="l" indent="0" marL="0">
              <a:lnSpc>
                <a:spcPts val="2160"/>
              </a:lnSpc>
              <a:buNone/>
            </a:pPr>
            <a:r>
              <a:rPr lang="en-US" sz="1800" b="1" spc="-36" kern="0" dirty="0">
                <a:solidFill>
                  <a:srgbClr val="000000">
                    <a:alpha val="99000"/>
                  </a:srgbClr>
                </a:solidFill>
                <a:latin typeface="Inter" pitchFamily="34" charset="0"/>
                <a:ea typeface="Inter" pitchFamily="34" charset="-122"/>
                <a:cs typeface="Inter" pitchFamily="34" charset="-120"/>
              </a:rPr>
              <a:t>Hardware Setup</a:t>
            </a:r>
            <a:endParaRPr lang="en-US" sz="1800" dirty="0"/>
          </a:p>
        </p:txBody>
      </p:sp>
      <p:sp>
        <p:nvSpPr>
          <p:cNvPr id="8" name="Text 1"/>
          <p:cNvSpPr/>
          <p:nvPr/>
        </p:nvSpPr>
        <p:spPr>
          <a:xfrm>
            <a:off x="3633788" y="2090738"/>
            <a:ext cx="1938338" cy="2286000"/>
          </a:xfrm>
          <a:prstGeom prst="rect">
            <a:avLst/>
          </a:prstGeom>
          <a:noFill/>
          <a:ln/>
        </p:spPr>
        <p:txBody>
          <a:bodyPr wrap="square" rtlCol="0" anchor="ctr"/>
          <a:lstStyle/>
          <a:p>
            <a:pPr algn="l" indent="0" marL="0">
              <a:lnSpc>
                <a:spcPts val="1782"/>
              </a:lnSpc>
              <a:buNone/>
            </a:pPr>
            <a:r>
              <a:rPr lang="en-US" sz="1350" b="1" spc="-27" kern="0" dirty="0">
                <a:solidFill>
                  <a:srgbClr val="000000">
                    <a:alpha val="99000"/>
                  </a:srgbClr>
                </a:solidFill>
                <a:latin typeface="Inter" pitchFamily="34" charset="0"/>
                <a:ea typeface="Inter" pitchFamily="34" charset="-122"/>
                <a:cs typeface="Inter" pitchFamily="34" charset="-120"/>
              </a:rPr>
              <a:t>Pin connection:</a:t>
            </a:r>
            <a:endParaRPr lang="en-US" sz="1350" dirty="0"/>
          </a:p>
          <a:p>
            <a:pPr algn="l" indent="0" marL="0">
              <a:lnSpc>
                <a:spcPts val="1782"/>
              </a:lnSpc>
              <a:buNone/>
            </a:pPr>
            <a:r>
              <a:rPr lang="en-US" sz="1350" b="1" spc="-27" kern="0" dirty="0">
                <a:solidFill>
                  <a:srgbClr val="000000">
                    <a:alpha val="99000"/>
                  </a:srgbClr>
                </a:solidFill>
                <a:latin typeface="Inter" pitchFamily="34" charset="0"/>
                <a:ea typeface="Inter" pitchFamily="34" charset="-122"/>
                <a:cs typeface="Inter" pitchFamily="34" charset="-120"/>
              </a:rPr>
              <a:t>RGB LED:</a:t>
            </a:r>
            <a:endParaRPr lang="en-US" sz="1350" dirty="0"/>
          </a:p>
          <a:p>
            <a:pPr algn="l" indent="0" marL="0">
              <a:lnSpc>
                <a:spcPts val="1782"/>
              </a:lnSpc>
              <a:buNone/>
            </a:pPr>
            <a:r>
              <a:rPr lang="en-US" sz="1350" b="1" spc="-27" kern="0" dirty="0">
                <a:solidFill>
                  <a:srgbClr val="000000">
                    <a:alpha val="99000"/>
                  </a:srgbClr>
                </a:solidFill>
                <a:latin typeface="Inter" pitchFamily="34" charset="0"/>
                <a:ea typeface="Inter" pitchFamily="34" charset="-122"/>
                <a:cs typeface="Inter" pitchFamily="34" charset="-120"/>
              </a:rPr>
              <a:t>R - D0</a:t>
            </a:r>
            <a:endParaRPr lang="en-US" sz="1350" dirty="0"/>
          </a:p>
          <a:p>
            <a:pPr algn="l" indent="0" marL="0">
              <a:lnSpc>
                <a:spcPts val="1782"/>
              </a:lnSpc>
              <a:buNone/>
            </a:pPr>
            <a:r>
              <a:rPr lang="en-US" sz="1350" b="1" spc="-27" kern="0" dirty="0">
                <a:solidFill>
                  <a:srgbClr val="000000">
                    <a:alpha val="99000"/>
                  </a:srgbClr>
                </a:solidFill>
                <a:latin typeface="Inter" pitchFamily="34" charset="0"/>
                <a:ea typeface="Inter" pitchFamily="34" charset="-122"/>
                <a:cs typeface="Inter" pitchFamily="34" charset="-120"/>
              </a:rPr>
              <a:t>G - D1</a:t>
            </a:r>
            <a:endParaRPr lang="en-US" sz="1350" dirty="0"/>
          </a:p>
          <a:p>
            <a:pPr algn="l" indent="0" marL="0">
              <a:lnSpc>
                <a:spcPts val="1782"/>
              </a:lnSpc>
              <a:buNone/>
            </a:pPr>
            <a:r>
              <a:rPr lang="en-US" sz="1350" b="1" spc="-27" kern="0" dirty="0">
                <a:solidFill>
                  <a:srgbClr val="000000">
                    <a:alpha val="99000"/>
                  </a:srgbClr>
                </a:solidFill>
                <a:latin typeface="Inter" pitchFamily="34" charset="0"/>
                <a:ea typeface="Inter" pitchFamily="34" charset="-122"/>
                <a:cs typeface="Inter" pitchFamily="34" charset="-120"/>
              </a:rPr>
              <a:t>B - D2</a:t>
            </a:r>
            <a:endParaRPr lang="en-US" sz="1350" dirty="0"/>
          </a:p>
          <a:p>
            <a:pPr algn="l" indent="0" marL="0">
              <a:lnSpc>
                <a:spcPts val="1782"/>
              </a:lnSpc>
              <a:buNone/>
            </a:pPr>
            <a:r>
              <a:rPr lang="en-US" sz="1350" b="1" spc="-27" kern="0" dirty="0">
                <a:solidFill>
                  <a:srgbClr val="000000">
                    <a:alpha val="99000"/>
                  </a:srgbClr>
                </a:solidFill>
                <a:latin typeface="Inter" pitchFamily="34" charset="0"/>
                <a:ea typeface="Inter" pitchFamily="34" charset="-122"/>
                <a:cs typeface="Inter" pitchFamily="34" charset="-120"/>
              </a:rPr>
              <a:t>(Each with one </a:t>
            </a:r>
            <a:endParaRPr lang="en-US" sz="1350" dirty="0"/>
          </a:p>
          <a:p>
            <a:pPr algn="l" indent="0" marL="0">
              <a:lnSpc>
                <a:spcPts val="1782"/>
              </a:lnSpc>
              <a:buNone/>
            </a:pPr>
            <a:r>
              <a:rPr lang="en-US" sz="1350" b="1" spc="-27" kern="0" dirty="0">
                <a:solidFill>
                  <a:srgbClr val="000000">
                    <a:alpha val="99000"/>
                  </a:srgbClr>
                </a:solidFill>
                <a:latin typeface="Inter" pitchFamily="34" charset="0"/>
                <a:ea typeface="Inter" pitchFamily="34" charset="-122"/>
                <a:cs typeface="Inter" pitchFamily="34" charset="-120"/>
              </a:rPr>
              <a:t>240 Ohm resistor)</a:t>
            </a:r>
            <a:endParaRPr lang="en-US" sz="1350" dirty="0"/>
          </a:p>
          <a:p>
            <a:pPr algn="l" indent="0" marL="0">
              <a:lnSpc>
                <a:spcPts val="1782"/>
              </a:lnSpc>
              <a:buNone/>
            </a:pPr>
            <a:r>
              <a:rPr lang="en-US" sz="1350" b="1" spc="-27" kern="0" dirty="0">
                <a:solidFill>
                  <a:srgbClr val="000000">
                    <a:alpha val="99000"/>
                  </a:srgbClr>
                </a:solidFill>
                <a:latin typeface="Inter" pitchFamily="34" charset="0"/>
                <a:ea typeface="Inter" pitchFamily="34" charset="-122"/>
                <a:cs typeface="Inter" pitchFamily="34" charset="-120"/>
              </a:rPr>
              <a:t>Button - D3</a:t>
            </a:r>
            <a:endParaRPr lang="en-US" sz="1350" dirty="0"/>
          </a:p>
        </p:txBody>
      </p:sp>
      <p:sp>
        <p:nvSpPr>
          <p:cNvPr id="9" name="Text 2"/>
          <p:cNvSpPr/>
          <p:nvPr/>
        </p:nvSpPr>
        <p:spPr>
          <a:xfrm>
            <a:off x="5600700" y="3919537"/>
            <a:ext cx="1338262" cy="276225"/>
          </a:xfrm>
          <a:prstGeom prst="rect">
            <a:avLst/>
          </a:prstGeom>
          <a:noFill/>
          <a:ln/>
        </p:spPr>
        <p:txBody>
          <a:bodyPr wrap="square" rtlCol="0" anchor="ctr"/>
          <a:lstStyle/>
          <a:p>
            <a:pPr algn="l" indent="0" marL="0">
              <a:lnSpc>
                <a:spcPts val="1089"/>
              </a:lnSpc>
              <a:buNone/>
            </a:pPr>
            <a:r>
              <a:rPr lang="en-US" sz="900" b="1" dirty="0">
                <a:solidFill>
                  <a:srgbClr val="9A0707">
                    <a:alpha val="99000"/>
                  </a:srgbClr>
                </a:solidFill>
                <a:latin typeface="Inter" pitchFamily="34" charset="0"/>
                <a:ea typeface="Inter" pitchFamily="34" charset="-122"/>
                <a:cs typeface="Inter" pitchFamily="34" charset="-120"/>
              </a:rPr>
              <a:t>3.7V 1100 mAh </a:t>
            </a:r>
            <a:endParaRPr lang="en-US" sz="900" dirty="0"/>
          </a:p>
          <a:p>
            <a:pPr algn="l" indent="0" marL="0">
              <a:lnSpc>
                <a:spcPts val="1089"/>
              </a:lnSpc>
              <a:buNone/>
            </a:pPr>
            <a:r>
              <a:rPr lang="en-US" sz="900" b="1" dirty="0">
                <a:solidFill>
                  <a:srgbClr val="9A0707">
                    <a:alpha val="99000"/>
                  </a:srgbClr>
                </a:solidFill>
                <a:latin typeface="Inter" pitchFamily="34" charset="0"/>
                <a:ea typeface="Inter" pitchFamily="34" charset="-122"/>
                <a:cs typeface="Inter" pitchFamily="34" charset="-120"/>
              </a:rPr>
              <a:t>LiPo Battery</a:t>
            </a:r>
            <a:endParaRPr lang="en-US" sz="900" dirty="0"/>
          </a:p>
        </p:txBody>
      </p:sp>
      <p:sp>
        <p:nvSpPr>
          <p:cNvPr id="10" name="Text 3"/>
          <p:cNvSpPr/>
          <p:nvPr/>
        </p:nvSpPr>
        <p:spPr>
          <a:xfrm>
            <a:off x="708537" y="2363793"/>
            <a:ext cx="1435153" cy="138113"/>
          </a:xfrm>
          <a:prstGeom prst="rect">
            <a:avLst/>
          </a:prstGeom>
          <a:noFill/>
          <a:ln/>
        </p:spPr>
        <p:txBody>
          <a:bodyPr wrap="square" rtlCol="0" anchor="ctr"/>
          <a:lstStyle/>
          <a:p>
            <a:pPr algn="l" indent="0" marL="0">
              <a:lnSpc>
                <a:spcPts val="1089"/>
              </a:lnSpc>
              <a:buNone/>
            </a:pPr>
            <a:r>
              <a:rPr lang="en-US" sz="900" b="1" dirty="0">
                <a:solidFill>
                  <a:srgbClr val="9A0707">
                    <a:alpha val="99000"/>
                  </a:srgbClr>
                </a:solidFill>
                <a:latin typeface="Inter" pitchFamily="34" charset="0"/>
                <a:ea typeface="Inter" pitchFamily="34" charset="-122"/>
                <a:cs typeface="Inter" pitchFamily="34" charset="-120"/>
              </a:rPr>
              <a:t>Button</a:t>
            </a:r>
            <a:endParaRPr lang="en-US" sz="900" dirty="0"/>
          </a:p>
        </p:txBody>
      </p:sp>
      <p:sp>
        <p:nvSpPr>
          <p:cNvPr id="11" name="Text 4"/>
          <p:cNvSpPr/>
          <p:nvPr/>
        </p:nvSpPr>
        <p:spPr>
          <a:xfrm>
            <a:off x="2770040" y="1429400"/>
            <a:ext cx="953294" cy="138113"/>
          </a:xfrm>
          <a:prstGeom prst="rect">
            <a:avLst/>
          </a:prstGeom>
          <a:noFill/>
          <a:ln/>
        </p:spPr>
        <p:txBody>
          <a:bodyPr wrap="square" rtlCol="0" anchor="ctr"/>
          <a:lstStyle/>
          <a:p>
            <a:pPr algn="l" indent="0" marL="0">
              <a:lnSpc>
                <a:spcPts val="1089"/>
              </a:lnSpc>
              <a:buNone/>
            </a:pPr>
            <a:r>
              <a:rPr lang="en-US" sz="900" b="1" dirty="0">
                <a:solidFill>
                  <a:srgbClr val="9A0707">
                    <a:alpha val="99000"/>
                  </a:srgbClr>
                </a:solidFill>
                <a:latin typeface="Inter" pitchFamily="34" charset="0"/>
                <a:ea typeface="Inter" pitchFamily="34" charset="-122"/>
                <a:cs typeface="Inter" pitchFamily="34" charset="-120"/>
              </a:rPr>
              <a:t>RBG LED</a:t>
            </a:r>
            <a:endParaRPr lang="en-US" sz="900" dirty="0"/>
          </a:p>
        </p:txBody>
      </p:sp>
      <p:sp>
        <p:nvSpPr>
          <p:cNvPr id="12" name="Text 5"/>
          <p:cNvSpPr/>
          <p:nvPr/>
        </p:nvSpPr>
        <p:spPr>
          <a:xfrm>
            <a:off x="1889725" y="3570583"/>
            <a:ext cx="1050496" cy="138113"/>
          </a:xfrm>
          <a:prstGeom prst="rect">
            <a:avLst/>
          </a:prstGeom>
          <a:noFill/>
          <a:ln/>
        </p:spPr>
        <p:txBody>
          <a:bodyPr wrap="square" rtlCol="0" anchor="ctr"/>
          <a:lstStyle/>
          <a:p>
            <a:pPr algn="l" indent="0" marL="0">
              <a:lnSpc>
                <a:spcPts val="1089"/>
              </a:lnSpc>
              <a:buNone/>
            </a:pPr>
            <a:r>
              <a:rPr lang="en-US" sz="900" b="1" dirty="0">
                <a:solidFill>
                  <a:srgbClr val="9A0707">
                    <a:alpha val="99000"/>
                  </a:srgbClr>
                </a:solidFill>
                <a:latin typeface="Inter" pitchFamily="34" charset="0"/>
                <a:ea typeface="Inter" pitchFamily="34" charset="-122"/>
                <a:cs typeface="Inter" pitchFamily="34" charset="-120"/>
              </a:rPr>
              <a:t>MPU6050</a:t>
            </a:r>
            <a:endParaRPr lang="en-US" sz="900" dirty="0"/>
          </a:p>
        </p:txBody>
      </p:sp>
      <p:sp>
        <p:nvSpPr>
          <p:cNvPr id="13" name="Text 6"/>
          <p:cNvSpPr/>
          <p:nvPr/>
        </p:nvSpPr>
        <p:spPr>
          <a:xfrm>
            <a:off x="1889725" y="3287231"/>
            <a:ext cx="1542005" cy="138113"/>
          </a:xfrm>
          <a:prstGeom prst="rect">
            <a:avLst/>
          </a:prstGeom>
          <a:noFill/>
          <a:ln/>
        </p:spPr>
        <p:txBody>
          <a:bodyPr wrap="square" rtlCol="0" anchor="ctr"/>
          <a:lstStyle/>
          <a:p>
            <a:pPr algn="l" indent="0" marL="0">
              <a:lnSpc>
                <a:spcPts val="1089"/>
              </a:lnSpc>
              <a:buNone/>
            </a:pPr>
            <a:r>
              <a:rPr lang="en-US" sz="900" b="1" dirty="0">
                <a:solidFill>
                  <a:srgbClr val="9A0707">
                    <a:alpha val="99000"/>
                  </a:srgbClr>
                </a:solidFill>
                <a:latin typeface="Inter" pitchFamily="34" charset="0"/>
                <a:ea typeface="Inter" pitchFamily="34" charset="-122"/>
                <a:cs typeface="Inter" pitchFamily="34" charset="-120"/>
              </a:rPr>
              <a:t>240 Ohm resistors</a:t>
            </a:r>
            <a:endParaRPr lang="en-US" sz="9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bg>
      <p:bgPr>
        <a:solidFill>
          <a:srgbClr val="FFFFFF"/>
        </a:solidFill>
      </p:bgPr>
    </p:bg>
    <p:spTree>
      <p:nvGrpSpPr>
        <p:cNvPr id="1" name=""/>
        <p:cNvGrpSpPr/>
        <p:nvPr/>
      </p:nvGrpSpPr>
      <p:grpSpPr>
        <a:xfrm>
          <a:off x="0" y="0"/>
          <a:ext cx="0" cy="0"/>
          <a:chOff x="0" y="0"/>
          <a:chExt cx="0" cy="0"/>
        </a:xfrm>
      </p:grpSpPr>
      <p:sp>
        <p:nvSpPr>
          <p:cNvPr id="2" name="Shape 0"/>
          <p:cNvSpPr/>
          <p:nvPr/>
        </p:nvSpPr>
        <p:spPr>
          <a:xfrm>
            <a:off x="604838" y="1752600"/>
            <a:ext cx="3705225" cy="1866900"/>
          </a:xfrm>
          <a:prstGeom prst="rect">
            <a:avLst/>
          </a:prstGeom>
          <a:noFill/>
          <a:ln/>
        </p:spPr>
      </p:sp>
      <p:sp>
        <p:nvSpPr>
          <p:cNvPr id="3" name="Shape 1"/>
          <p:cNvSpPr/>
          <p:nvPr/>
        </p:nvSpPr>
        <p:spPr>
          <a:xfrm>
            <a:off x="4972050" y="1752600"/>
            <a:ext cx="2439988" cy="1671638"/>
          </a:xfrm>
          <a:prstGeom prst="rect">
            <a:avLst/>
          </a:prstGeom>
          <a:noFill/>
          <a:ln/>
        </p:spPr>
      </p:sp>
      <p:pic>
        <p:nvPicPr>
          <p:cNvPr id="4" name="Image 0" descr="preencoded.png">    </p:cNvPr>
          <p:cNvPicPr>
            <a:picLocks noChangeAspect="1"/>
          </p:cNvPicPr>
          <p:nvPr/>
        </p:nvPicPr>
        <p:blipFill>
          <a:blip r:embed="rId1"/>
          <a:stretch>
            <a:fillRect/>
          </a:stretch>
        </p:blipFill>
        <p:spPr>
          <a:xfrm>
            <a:off x="7005638" y="2438400"/>
            <a:ext cx="1528763" cy="985838"/>
          </a:xfrm>
          <a:prstGeom prst="rect">
            <a:avLst/>
          </a:prstGeom>
        </p:spPr>
      </p:pic>
      <p:sp>
        <p:nvSpPr>
          <p:cNvPr id="5" name="Text 2"/>
          <p:cNvSpPr/>
          <p:nvPr/>
        </p:nvSpPr>
        <p:spPr>
          <a:xfrm>
            <a:off x="609600" y="609600"/>
            <a:ext cx="8001000" cy="276225"/>
          </a:xfrm>
          <a:prstGeom prst="rect">
            <a:avLst/>
          </a:prstGeom>
          <a:noFill/>
          <a:ln/>
        </p:spPr>
        <p:txBody>
          <a:bodyPr wrap="square" rtlCol="0" anchor="ctr"/>
          <a:lstStyle/>
          <a:p>
            <a:pPr algn="l" indent="0" marL="0">
              <a:lnSpc>
                <a:spcPts val="2160"/>
              </a:lnSpc>
              <a:buNone/>
            </a:pPr>
            <a:r>
              <a:rPr lang="en-US" sz="1800" b="1" spc="-36" kern="0" dirty="0">
                <a:solidFill>
                  <a:srgbClr val="000000">
                    <a:alpha val="99000"/>
                  </a:srgbClr>
                </a:solidFill>
                <a:latin typeface="Inter" pitchFamily="34" charset="0"/>
                <a:ea typeface="Inter" pitchFamily="34" charset="-122"/>
                <a:cs typeface="Inter" pitchFamily="34" charset="-120"/>
              </a:rPr>
              <a:t>Data Collection</a:t>
            </a:r>
            <a:endParaRPr lang="en-US" sz="1800" dirty="0"/>
          </a:p>
        </p:txBody>
      </p:sp>
      <p:sp>
        <p:nvSpPr>
          <p:cNvPr id="6" name="Text 3"/>
          <p:cNvSpPr/>
          <p:nvPr/>
        </p:nvSpPr>
        <p:spPr>
          <a:xfrm>
            <a:off x="4972050" y="1752600"/>
            <a:ext cx="2897188" cy="228600"/>
          </a:xfrm>
          <a:prstGeom prst="rect">
            <a:avLst/>
          </a:prstGeom>
          <a:noFill/>
          <a:ln/>
        </p:spPr>
        <p:txBody>
          <a:bodyPr wrap="square" rtlCol="0" anchor="ctr"/>
          <a:lstStyle/>
          <a:p>
            <a:pPr algn="l" indent="0" marL="0">
              <a:lnSpc>
                <a:spcPts val="1782"/>
              </a:lnSpc>
              <a:buNone/>
            </a:pPr>
            <a:r>
              <a:rPr lang="en-US" sz="1350" b="1" spc="-27" kern="0" dirty="0">
                <a:solidFill>
                  <a:srgbClr val="000000">
                    <a:alpha val="99000"/>
                  </a:srgbClr>
                </a:solidFill>
                <a:latin typeface="Inter" pitchFamily="34" charset="0"/>
                <a:ea typeface="Inter" pitchFamily="34" charset="-122"/>
                <a:cs typeface="Inter" pitchFamily="34" charset="-120"/>
              </a:rPr>
              <a:t>Results</a:t>
            </a:r>
            <a:endParaRPr lang="en-US" sz="1350" dirty="0"/>
          </a:p>
        </p:txBody>
      </p:sp>
      <p:sp>
        <p:nvSpPr>
          <p:cNvPr id="7" name="Text 4"/>
          <p:cNvSpPr/>
          <p:nvPr/>
        </p:nvSpPr>
        <p:spPr>
          <a:xfrm>
            <a:off x="4972050" y="2057400"/>
            <a:ext cx="2897188" cy="1366838"/>
          </a:xfrm>
          <a:prstGeom prst="rect">
            <a:avLst/>
          </a:prstGeom>
          <a:noFill/>
          <a:ln/>
        </p:spPr>
        <p:txBody>
          <a:bodyPr wrap="square" rtlCol="0" anchor="ctr"/>
          <a:lstStyle/>
          <a:p>
            <a:pPr algn="l" indent="0" marL="0">
              <a:lnSpc>
                <a:spcPts val="1530"/>
              </a:lnSpc>
              <a:buNone/>
            </a:pPr>
            <a:r>
              <a:rPr lang="en-US" sz="1125" spc="-11" kern="0" dirty="0">
                <a:solidFill>
                  <a:srgbClr val="000000">
                    <a:alpha val="99000"/>
                  </a:srgbClr>
                </a:solidFill>
                <a:latin typeface="Inter" pitchFamily="34" charset="0"/>
                <a:ea typeface="Inter" pitchFamily="34" charset="-122"/>
                <a:cs typeface="Inter" pitchFamily="34" charset="-120"/>
              </a:rPr>
              <a:t>Dataset structure:</a:t>
            </a:r>
            <a:endParaRPr lang="en-US" sz="1125" dirty="0"/>
          </a:p>
          <a:p>
            <a:pPr algn="l" indent="0" marL="0">
              <a:lnSpc>
                <a:spcPts val="1530"/>
              </a:lnSpc>
              <a:buNone/>
            </a:pPr>
            <a:r>
              <a:rPr lang="en-US" sz="1125" spc="-11" kern="0" dirty="0">
                <a:solidFill>
                  <a:srgbClr val="000000">
                    <a:alpha val="99000"/>
                  </a:srgbClr>
                </a:solidFill>
                <a:latin typeface="Inter" pitchFamily="34" charset="0"/>
                <a:ea typeface="Inter" pitchFamily="34" charset="-122"/>
                <a:cs typeface="Inter" pitchFamily="34" charset="-120"/>
              </a:rPr>
              <a:t>Three classes: O, V, Z</a:t>
            </a:r>
            <a:endParaRPr lang="en-US" sz="1125" dirty="0"/>
          </a:p>
          <a:p>
            <a:pPr algn="l" indent="0" marL="0">
              <a:lnSpc>
                <a:spcPts val="1530"/>
              </a:lnSpc>
              <a:buNone/>
            </a:pPr>
            <a:r>
              <a:rPr lang="en-US" sz="1125" spc="-11" kern="0" dirty="0">
                <a:solidFill>
                  <a:srgbClr val="000000">
                    <a:alpha val="99000"/>
                  </a:srgbClr>
                </a:solidFill>
                <a:latin typeface="Inter" pitchFamily="34" charset="0"/>
                <a:ea typeface="Inter" pitchFamily="34" charset="-122"/>
                <a:cs typeface="Inter" pitchFamily="34" charset="-120"/>
              </a:rPr>
              <a:t> </a:t>
            </a:r>
            <a:endParaRPr lang="en-US" sz="1125" dirty="0"/>
          </a:p>
          <a:p>
            <a:pPr algn="l" indent="0" marL="0">
              <a:lnSpc>
                <a:spcPts val="1530"/>
              </a:lnSpc>
              <a:buNone/>
            </a:pPr>
            <a:r>
              <a:rPr lang="en-US" sz="1125" spc="-11" kern="0" dirty="0">
                <a:solidFill>
                  <a:srgbClr val="000000">
                    <a:alpha val="99000"/>
                  </a:srgbClr>
                </a:solidFill>
                <a:latin typeface="Inter" pitchFamily="34" charset="0"/>
                <a:ea typeface="Inter" pitchFamily="34" charset="-122"/>
                <a:cs typeface="Inter" pitchFamily="34" charset="-120"/>
              </a:rPr>
              <a:t>O: 638 samples </a:t>
            </a:r>
            <a:endParaRPr lang="en-US" sz="1125" dirty="0"/>
          </a:p>
          <a:p>
            <a:pPr algn="l" indent="0" marL="0">
              <a:lnSpc>
                <a:spcPts val="1530"/>
              </a:lnSpc>
              <a:buNone/>
            </a:pPr>
            <a:r>
              <a:rPr lang="en-US" sz="1125" spc="-11" kern="0" dirty="0">
                <a:solidFill>
                  <a:srgbClr val="000000">
                    <a:alpha val="99000"/>
                  </a:srgbClr>
                </a:solidFill>
                <a:latin typeface="Inter" pitchFamily="34" charset="0"/>
                <a:ea typeface="Inter" pitchFamily="34" charset="-122"/>
                <a:cs typeface="Inter" pitchFamily="34" charset="-120"/>
              </a:rPr>
              <a:t>V: 620 samples</a:t>
            </a:r>
            <a:endParaRPr lang="en-US" sz="1125" dirty="0"/>
          </a:p>
          <a:p>
            <a:pPr algn="l" indent="0" marL="0">
              <a:lnSpc>
                <a:spcPts val="1530"/>
              </a:lnSpc>
              <a:buNone/>
            </a:pPr>
            <a:r>
              <a:rPr lang="en-US" sz="1125" spc="-11" kern="0" dirty="0">
                <a:solidFill>
                  <a:srgbClr val="000000">
                    <a:alpha val="99000"/>
                  </a:srgbClr>
                </a:solidFill>
                <a:latin typeface="Inter" pitchFamily="34" charset="0"/>
                <a:ea typeface="Inter" pitchFamily="34" charset="-122"/>
                <a:cs typeface="Inter" pitchFamily="34" charset="-120"/>
              </a:rPr>
              <a:t>Z: 626 samples</a:t>
            </a:r>
            <a:endParaRPr lang="en-US" sz="1125" dirty="0"/>
          </a:p>
        </p:txBody>
      </p:sp>
      <p:sp>
        <p:nvSpPr>
          <p:cNvPr id="8" name="Text 5"/>
          <p:cNvSpPr/>
          <p:nvPr/>
        </p:nvSpPr>
        <p:spPr>
          <a:xfrm>
            <a:off x="604838" y="1752600"/>
            <a:ext cx="4162425" cy="228600"/>
          </a:xfrm>
          <a:prstGeom prst="rect">
            <a:avLst/>
          </a:prstGeom>
          <a:noFill/>
          <a:ln/>
        </p:spPr>
        <p:txBody>
          <a:bodyPr wrap="square" rtlCol="0" anchor="ctr"/>
          <a:lstStyle/>
          <a:p>
            <a:pPr algn="l" indent="0" marL="0">
              <a:lnSpc>
                <a:spcPts val="1782"/>
              </a:lnSpc>
              <a:buNone/>
            </a:pPr>
            <a:r>
              <a:rPr lang="en-US" sz="1350" b="1" spc="-27" kern="0" dirty="0">
                <a:solidFill>
                  <a:srgbClr val="000000">
                    <a:alpha val="99000"/>
                  </a:srgbClr>
                </a:solidFill>
                <a:latin typeface="Inter" pitchFamily="34" charset="0"/>
                <a:ea typeface="Inter" pitchFamily="34" charset="-122"/>
                <a:cs typeface="Inter" pitchFamily="34" charset="-120"/>
              </a:rPr>
              <a:t>Process</a:t>
            </a:r>
            <a:endParaRPr lang="en-US" sz="1350" dirty="0"/>
          </a:p>
        </p:txBody>
      </p:sp>
      <p:sp>
        <p:nvSpPr>
          <p:cNvPr id="9" name="Text 6"/>
          <p:cNvSpPr/>
          <p:nvPr/>
        </p:nvSpPr>
        <p:spPr>
          <a:xfrm>
            <a:off x="604838" y="2057400"/>
            <a:ext cx="4162425" cy="1562100"/>
          </a:xfrm>
          <a:prstGeom prst="rect">
            <a:avLst/>
          </a:prstGeom>
          <a:noFill/>
          <a:ln/>
        </p:spPr>
        <p:txBody>
          <a:bodyPr wrap="square" rtlCol="0" anchor="ctr"/>
          <a:lstStyle/>
          <a:p>
            <a:pPr algn="l" indent="0" marL="0">
              <a:lnSpc>
                <a:spcPts val="1530"/>
              </a:lnSpc>
              <a:buNone/>
            </a:pPr>
            <a:r>
              <a:rPr lang="en-US" sz="1125" spc="-11" kern="0" dirty="0">
                <a:solidFill>
                  <a:srgbClr val="000000">
                    <a:alpha val="99000"/>
                  </a:srgbClr>
                </a:solidFill>
                <a:latin typeface="Inter" pitchFamily="34" charset="0"/>
                <a:ea typeface="Inter" pitchFamily="34" charset="-122"/>
                <a:cs typeface="Inter" pitchFamily="34" charset="-120"/>
              </a:rPr>
              <a:t>We have 6 people having the same MPU6050 orientation, so we decided to form a collective dataset. Each of us contributed around 100 data samples to each class (Each sample has a duration of 1 sec). Each class has data samples of varying range and speed. </a:t>
            </a:r>
            <a:endParaRPr lang="en-US" sz="1125" dirty="0"/>
          </a:p>
          <a:p>
            <a:pPr algn="l" indent="0" marL="0">
              <a:lnSpc>
                <a:spcPts val="1530"/>
              </a:lnSpc>
              <a:buNone/>
            </a:pPr>
            <a:r>
              <a:rPr lang="en-US" sz="1125" spc="-11" kern="0" dirty="0">
                <a:solidFill>
                  <a:srgbClr val="000000">
                    <a:alpha val="99000"/>
                  </a:srgbClr>
                </a:solidFill>
                <a:latin typeface="Inter" pitchFamily="34" charset="0"/>
                <a:ea typeface="Inter" pitchFamily="34" charset="-122"/>
                <a:cs typeface="Inter" pitchFamily="34" charset="-120"/>
              </a:rPr>
              <a:t>(Compared to others’ models, using one person’s samples may be more effective.) </a:t>
            </a:r>
            <a:endParaRPr lang="en-US" sz="1125"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bg>
      <p:bgPr>
        <a:solidFill>
          <a:srgbClr val="FFFFFF"/>
        </a:solidFill>
      </p:bgPr>
    </p:bg>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5395913" y="1100138"/>
            <a:ext cx="2757488" cy="3571875"/>
          </a:xfrm>
          <a:prstGeom prst="rect">
            <a:avLst/>
          </a:prstGeom>
        </p:spPr>
      </p:pic>
      <p:sp>
        <p:nvSpPr>
          <p:cNvPr id="3" name="Text 0"/>
          <p:cNvSpPr/>
          <p:nvPr/>
        </p:nvSpPr>
        <p:spPr>
          <a:xfrm>
            <a:off x="609600" y="609600"/>
            <a:ext cx="8001000" cy="276225"/>
          </a:xfrm>
          <a:prstGeom prst="rect">
            <a:avLst/>
          </a:prstGeom>
          <a:noFill/>
          <a:ln/>
        </p:spPr>
        <p:txBody>
          <a:bodyPr wrap="square" rtlCol="0" anchor="ctr"/>
          <a:lstStyle/>
          <a:p>
            <a:pPr algn="l" indent="0" marL="0">
              <a:lnSpc>
                <a:spcPts val="2160"/>
              </a:lnSpc>
              <a:buNone/>
            </a:pPr>
            <a:r>
              <a:rPr lang="en-US" sz="1800" b="1" spc="-36" kern="0" dirty="0">
                <a:solidFill>
                  <a:srgbClr val="000000">
                    <a:alpha val="99000"/>
                  </a:srgbClr>
                </a:solidFill>
                <a:latin typeface="Inter" pitchFamily="34" charset="0"/>
                <a:ea typeface="Inter" pitchFamily="34" charset="-122"/>
                <a:cs typeface="Inter" pitchFamily="34" charset="-120"/>
              </a:rPr>
              <a:t>Edge Impulse Model Architecture</a:t>
            </a:r>
            <a:endParaRPr lang="en-US" sz="1800" dirty="0"/>
          </a:p>
        </p:txBody>
      </p:sp>
      <p:sp>
        <p:nvSpPr>
          <p:cNvPr id="4" name="Text 1"/>
          <p:cNvSpPr/>
          <p:nvPr/>
        </p:nvSpPr>
        <p:spPr>
          <a:xfrm>
            <a:off x="609600" y="1338263"/>
            <a:ext cx="3295650" cy="2514600"/>
          </a:xfrm>
          <a:prstGeom prst="rect">
            <a:avLst/>
          </a:prstGeom>
          <a:noFill/>
          <a:ln/>
        </p:spPr>
        <p:txBody>
          <a:bodyPr wrap="square" rtlCol="0" anchor="ctr"/>
          <a:lstStyle/>
          <a:p>
            <a:pPr algn="l" indent="0" marL="0">
              <a:lnSpc>
                <a:spcPts val="1782"/>
              </a:lnSpc>
              <a:buNone/>
            </a:pPr>
            <a:r>
              <a:rPr lang="en-US" sz="1350" b="1" spc="-27" kern="0" dirty="0">
                <a:solidFill>
                  <a:srgbClr val="000000">
                    <a:alpha val="99000"/>
                  </a:srgbClr>
                </a:solidFill>
                <a:latin typeface="Inter" pitchFamily="34" charset="0"/>
                <a:ea typeface="Inter" pitchFamily="34" charset="-122"/>
                <a:cs typeface="Inter" pitchFamily="34" charset="-120"/>
              </a:rPr>
              <a:t>Architecture:</a:t>
            </a:r>
            <a:endParaRPr lang="en-US" sz="1350" dirty="0"/>
          </a:p>
          <a:p>
            <a:pPr algn="l" indent="0" marL="0">
              <a:lnSpc>
                <a:spcPts val="1782"/>
              </a:lnSpc>
              <a:buNone/>
            </a:pPr>
            <a:r>
              <a:rPr lang="en-US" sz="1350" spc="-27" kern="0" dirty="0">
                <a:solidFill>
                  <a:srgbClr val="000000">
                    <a:alpha val="99000"/>
                  </a:srgbClr>
                </a:solidFill>
                <a:latin typeface="Inter" pitchFamily="34" charset="0"/>
                <a:ea typeface="Inter" pitchFamily="34" charset="-122"/>
                <a:cs typeface="Inter" pitchFamily="34" charset="-120"/>
              </a:rPr>
              <a:t>DSP - flatten</a:t>
            </a:r>
            <a:endParaRPr lang="en-US" sz="1350" dirty="0"/>
          </a:p>
          <a:p>
            <a:pPr algn="l" indent="0" marL="0">
              <a:lnSpc>
                <a:spcPts val="1782"/>
              </a:lnSpc>
              <a:buNone/>
            </a:pPr>
            <a:r>
              <a:rPr lang="en-US" sz="1350" spc="-27" kern="0" dirty="0">
                <a:solidFill>
                  <a:srgbClr val="000000">
                    <a:alpha val="99000"/>
                  </a:srgbClr>
                </a:solidFill>
                <a:latin typeface="Inter" pitchFamily="34" charset="0"/>
                <a:ea typeface="Inter" pitchFamily="34" charset="-122"/>
                <a:cs typeface="Inter" pitchFamily="34" charset="-120"/>
              </a:rPr>
              <a:t>Output - classifier (3 class)</a:t>
            </a:r>
            <a:endParaRPr lang="en-US" sz="1350" dirty="0"/>
          </a:p>
          <a:p>
            <a:pPr algn="l" indent="0" marL="0">
              <a:lnSpc>
                <a:spcPts val="1782"/>
              </a:lnSpc>
              <a:buNone/>
            </a:pPr>
            <a:r>
              <a:rPr lang="en-US" sz="1350" spc="-27" kern="0" dirty="0">
                <a:solidFill>
                  <a:srgbClr val="000000">
                    <a:alpha val="99000"/>
                  </a:srgbClr>
                </a:solidFill>
                <a:latin typeface="Inter" pitchFamily="34" charset="0"/>
                <a:ea typeface="Inter" pitchFamily="34" charset="-122"/>
                <a:cs typeface="Inter" pitchFamily="34" charset="-120"/>
              </a:rPr>
              <a:t>Neural network:</a:t>
            </a:r>
            <a:endParaRPr lang="en-US" sz="1350" dirty="0"/>
          </a:p>
          <a:p>
            <a:pPr algn="l" marL="342900" indent="-342900">
              <a:lnSpc>
                <a:spcPts val="1782"/>
              </a:lnSpc>
              <a:buSzPct val="100000"/>
              <a:buChar char="•"/>
            </a:pPr>
            <a:r>
              <a:rPr lang="en-US" sz="1350" spc="-27" kern="0" dirty="0">
                <a:solidFill>
                  <a:srgbClr val="000000">
                    <a:alpha val="99000"/>
                  </a:srgbClr>
                </a:solidFill>
                <a:latin typeface="Inter" pitchFamily="34" charset="0"/>
                <a:ea typeface="Inter" pitchFamily="34" charset="-122"/>
                <a:cs typeface="Inter" pitchFamily="34" charset="-120"/>
              </a:rPr>
              <a:t>dense layer (256 neurons)</a:t>
            </a:r>
            <a:endParaRPr lang="en-US" sz="1350" dirty="0"/>
          </a:p>
          <a:p>
            <a:pPr algn="l" marL="342900" indent="-342900">
              <a:lnSpc>
                <a:spcPts val="1782"/>
              </a:lnSpc>
              <a:buSzPct val="100000"/>
              <a:buChar char="•"/>
            </a:pPr>
            <a:r>
              <a:rPr lang="en-US" sz="1350" spc="-27" kern="0" dirty="0">
                <a:solidFill>
                  <a:srgbClr val="000000">
                    <a:alpha val="99000"/>
                  </a:srgbClr>
                </a:solidFill>
                <a:latin typeface="Inter" pitchFamily="34" charset="0"/>
                <a:ea typeface="Inter" pitchFamily="34" charset="-122"/>
                <a:cs typeface="Inter" pitchFamily="34" charset="-120"/>
              </a:rPr>
              <a:t>dropout (rate 0.2)</a:t>
            </a:r>
            <a:endParaRPr lang="en-US" sz="1350" dirty="0"/>
          </a:p>
          <a:p>
            <a:pPr algn="l" marL="342900" indent="-342900">
              <a:lnSpc>
                <a:spcPts val="1782"/>
              </a:lnSpc>
              <a:buSzPct val="100000"/>
              <a:buChar char="•"/>
            </a:pPr>
            <a:r>
              <a:rPr lang="en-US" sz="1350" spc="-27" kern="0" dirty="0">
                <a:solidFill>
                  <a:srgbClr val="000000">
                    <a:alpha val="99000"/>
                  </a:srgbClr>
                </a:solidFill>
                <a:latin typeface="Inter" pitchFamily="34" charset="0"/>
                <a:ea typeface="Inter" pitchFamily="34" charset="-122"/>
                <a:cs typeface="Inter" pitchFamily="34" charset="-120"/>
              </a:rPr>
              <a:t>dense layer (256 neurons)</a:t>
            </a:r>
            <a:endParaRPr lang="en-US" sz="1350" dirty="0"/>
          </a:p>
          <a:p>
            <a:pPr algn="l" indent="0" marL="0">
              <a:lnSpc>
                <a:spcPts val="1782"/>
              </a:lnSpc>
              <a:buNone/>
            </a:pPr>
            <a:r>
              <a:rPr lang="en-US" sz="1350" spc="-27" kern="0" dirty="0">
                <a:solidFill>
                  <a:srgbClr val="000000">
                    <a:alpha val="99000"/>
                  </a:srgbClr>
                </a:solidFill>
                <a:latin typeface="Inter" pitchFamily="34" charset="0"/>
                <a:ea typeface="Inter" pitchFamily="34" charset="-122"/>
                <a:cs typeface="Inter" pitchFamily="34" charset="-120"/>
              </a:rPr>
              <a:t>Training cycles: 30 epochs</a:t>
            </a:r>
            <a:endParaRPr lang="en-US" sz="1350" dirty="0"/>
          </a:p>
          <a:p>
            <a:pPr algn="l" indent="0" marL="0">
              <a:lnSpc>
                <a:spcPts val="1782"/>
              </a:lnSpc>
              <a:buNone/>
            </a:pPr>
            <a:r>
              <a:rPr lang="en-US" sz="1350" spc="-27" kern="0" dirty="0">
                <a:solidFill>
                  <a:srgbClr val="000000">
                    <a:alpha val="99000"/>
                  </a:srgbClr>
                </a:solidFill>
                <a:latin typeface="Inter" pitchFamily="34" charset="0"/>
                <a:ea typeface="Inter" pitchFamily="34" charset="-122"/>
                <a:cs typeface="Inter" pitchFamily="34" charset="-120"/>
              </a:rPr>
              <a:t>Learning rate: 0.0005</a:t>
            </a:r>
            <a:endParaRPr lang="en-US" sz="13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bg>
      <p:bgPr>
        <a:solidFill>
          <a:srgbClr val="FFFFFF"/>
        </a:solidFill>
      </p:bgPr>
    </p:bg>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609600" y="1490663"/>
            <a:ext cx="3200400" cy="3386138"/>
          </a:xfrm>
          <a:prstGeom prst="rect">
            <a:avLst/>
          </a:prstGeom>
        </p:spPr>
      </p:pic>
      <p:pic>
        <p:nvPicPr>
          <p:cNvPr id="3" name="Image 1" descr="preencoded.png">    </p:cNvPr>
          <p:cNvPicPr>
            <a:picLocks noChangeAspect="1"/>
          </p:cNvPicPr>
          <p:nvPr/>
        </p:nvPicPr>
        <p:blipFill>
          <a:blip r:embed="rId2"/>
          <a:stretch>
            <a:fillRect/>
          </a:stretch>
        </p:blipFill>
        <p:spPr>
          <a:xfrm>
            <a:off x="4381500" y="1490663"/>
            <a:ext cx="3148013" cy="2876550"/>
          </a:xfrm>
          <a:prstGeom prst="rect">
            <a:avLst/>
          </a:prstGeom>
        </p:spPr>
      </p:pic>
      <p:sp>
        <p:nvSpPr>
          <p:cNvPr id="4" name="Text 0"/>
          <p:cNvSpPr/>
          <p:nvPr/>
        </p:nvSpPr>
        <p:spPr>
          <a:xfrm>
            <a:off x="609600" y="609600"/>
            <a:ext cx="8001000" cy="276225"/>
          </a:xfrm>
          <a:prstGeom prst="rect">
            <a:avLst/>
          </a:prstGeom>
          <a:noFill/>
          <a:ln/>
        </p:spPr>
        <p:txBody>
          <a:bodyPr wrap="square" rtlCol="0" anchor="ctr"/>
          <a:lstStyle/>
          <a:p>
            <a:pPr algn="l" indent="0" marL="0">
              <a:lnSpc>
                <a:spcPts val="2160"/>
              </a:lnSpc>
              <a:buNone/>
            </a:pPr>
            <a:r>
              <a:rPr lang="en-US" sz="1800" b="1" spc="-36" kern="0" dirty="0">
                <a:solidFill>
                  <a:srgbClr val="000000">
                    <a:alpha val="99000"/>
                  </a:srgbClr>
                </a:solidFill>
                <a:latin typeface="Inter" pitchFamily="34" charset="0"/>
                <a:ea typeface="Inter" pitchFamily="34" charset="-122"/>
                <a:cs typeface="Inter" pitchFamily="34" charset="-120"/>
              </a:rPr>
              <a:t>Performance analysis and optimization metrics</a:t>
            </a:r>
            <a:endParaRPr lang="en-US" sz="1800" dirty="0"/>
          </a:p>
        </p:txBody>
      </p:sp>
      <p:sp>
        <p:nvSpPr>
          <p:cNvPr id="5" name="Text 1"/>
          <p:cNvSpPr/>
          <p:nvPr/>
        </p:nvSpPr>
        <p:spPr>
          <a:xfrm>
            <a:off x="719138" y="1185863"/>
            <a:ext cx="1514475" cy="228600"/>
          </a:xfrm>
          <a:prstGeom prst="rect">
            <a:avLst/>
          </a:prstGeom>
          <a:noFill/>
          <a:ln/>
        </p:spPr>
        <p:txBody>
          <a:bodyPr wrap="square" rtlCol="0" anchor="ctr"/>
          <a:lstStyle/>
          <a:p>
            <a:pPr algn="l" indent="0" marL="0">
              <a:lnSpc>
                <a:spcPts val="1782"/>
              </a:lnSpc>
              <a:buNone/>
            </a:pPr>
            <a:r>
              <a:rPr lang="en-US" sz="1350" b="1" spc="-27" kern="0" dirty="0">
                <a:solidFill>
                  <a:srgbClr val="000000">
                    <a:alpha val="99000"/>
                  </a:srgbClr>
                </a:solidFill>
                <a:latin typeface="Inter" pitchFamily="34" charset="0"/>
                <a:ea typeface="Inter" pitchFamily="34" charset="-122"/>
                <a:cs typeface="Inter" pitchFamily="34" charset="-120"/>
              </a:rPr>
              <a:t>Performance</a:t>
            </a:r>
            <a:endParaRPr lang="en-US" sz="1350" dirty="0"/>
          </a:p>
        </p:txBody>
      </p:sp>
      <p:sp>
        <p:nvSpPr>
          <p:cNvPr id="6" name="Text 2"/>
          <p:cNvSpPr/>
          <p:nvPr/>
        </p:nvSpPr>
        <p:spPr>
          <a:xfrm>
            <a:off x="4381500" y="1185863"/>
            <a:ext cx="1504950" cy="228600"/>
          </a:xfrm>
          <a:prstGeom prst="rect">
            <a:avLst/>
          </a:prstGeom>
          <a:noFill/>
          <a:ln/>
        </p:spPr>
        <p:txBody>
          <a:bodyPr wrap="square" rtlCol="0" anchor="ctr"/>
          <a:lstStyle/>
          <a:p>
            <a:pPr algn="l" indent="0" marL="0">
              <a:lnSpc>
                <a:spcPts val="1782"/>
              </a:lnSpc>
              <a:buNone/>
            </a:pPr>
            <a:r>
              <a:rPr lang="en-US" sz="1350" b="1" spc="-27" kern="0" dirty="0">
                <a:solidFill>
                  <a:srgbClr val="000000">
                    <a:alpha val="99000"/>
                  </a:srgbClr>
                </a:solidFill>
                <a:latin typeface="Inter" pitchFamily="34" charset="0"/>
                <a:ea typeface="Inter" pitchFamily="34" charset="-122"/>
                <a:cs typeface="Inter" pitchFamily="34" charset="-120"/>
              </a:rPr>
              <a:t>Optimization</a:t>
            </a:r>
            <a:endParaRPr lang="en-US" sz="1350" dirty="0"/>
          </a:p>
        </p:txBody>
      </p:sp>
      <p:sp>
        <p:nvSpPr>
          <p:cNvPr id="7" name="Text 3"/>
          <p:cNvSpPr/>
          <p:nvPr/>
        </p:nvSpPr>
        <p:spPr>
          <a:xfrm>
            <a:off x="7648575" y="2300288"/>
            <a:ext cx="1819275" cy="762000"/>
          </a:xfrm>
          <a:prstGeom prst="rect">
            <a:avLst/>
          </a:prstGeom>
          <a:noFill/>
          <a:ln/>
        </p:spPr>
        <p:txBody>
          <a:bodyPr wrap="square" rtlCol="0" anchor="ctr"/>
          <a:lstStyle/>
          <a:p>
            <a:pPr algn="l" indent="0" marL="0">
              <a:lnSpc>
                <a:spcPts val="1188"/>
              </a:lnSpc>
              <a:buNone/>
            </a:pPr>
            <a:r>
              <a:rPr lang="en-US" sz="900" spc="-18" kern="0" dirty="0">
                <a:solidFill>
                  <a:srgbClr val="000000">
                    <a:alpha val="99000"/>
                  </a:srgbClr>
                </a:solidFill>
                <a:latin typeface="Inter" pitchFamily="34" charset="0"/>
                <a:ea typeface="Inter" pitchFamily="34" charset="-122"/>
                <a:cs typeface="Inter" pitchFamily="34" charset="-120"/>
              </a:rPr>
              <a:t>Unoptimized model has a slightly higher accuracy. However, the quantized model has lower latency and takes fewer RAM.</a:t>
            </a:r>
            <a:endParaRPr lang="en-US" sz="9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609600" y="609600"/>
            <a:ext cx="8001000" cy="276225"/>
          </a:xfrm>
          <a:prstGeom prst="rect">
            <a:avLst/>
          </a:prstGeom>
          <a:noFill/>
          <a:ln/>
        </p:spPr>
        <p:txBody>
          <a:bodyPr wrap="square" rtlCol="0" anchor="ctr"/>
          <a:lstStyle/>
          <a:p>
            <a:pPr algn="l" indent="0" marL="0">
              <a:lnSpc>
                <a:spcPts val="2160"/>
              </a:lnSpc>
              <a:buNone/>
            </a:pPr>
            <a:r>
              <a:rPr lang="en-US" sz="1800" b="1" spc="-36" kern="0" dirty="0">
                <a:solidFill>
                  <a:srgbClr val="000000">
                    <a:alpha val="99000"/>
                  </a:srgbClr>
                </a:solidFill>
                <a:latin typeface="Inter" pitchFamily="34" charset="0"/>
                <a:ea typeface="Inter" pitchFamily="34" charset="-122"/>
                <a:cs typeface="Inter" pitchFamily="34" charset="-120"/>
              </a:rPr>
              <a:t>Discussion (Data Collection)</a:t>
            </a:r>
            <a:endParaRPr lang="en-US" sz="1800" dirty="0"/>
          </a:p>
        </p:txBody>
      </p:sp>
      <p:sp>
        <p:nvSpPr>
          <p:cNvPr id="3" name="Text 1"/>
          <p:cNvSpPr/>
          <p:nvPr/>
        </p:nvSpPr>
        <p:spPr>
          <a:xfrm>
            <a:off x="609600" y="2019300"/>
            <a:ext cx="8782050" cy="1600200"/>
          </a:xfrm>
          <a:prstGeom prst="rect">
            <a:avLst/>
          </a:prstGeom>
          <a:noFill/>
          <a:ln/>
        </p:spPr>
        <p:txBody>
          <a:bodyPr wrap="square" rtlCol="0" anchor="ctr"/>
          <a:lstStyle/>
          <a:p>
            <a:pPr algn="l" indent="0" marL="0">
              <a:lnSpc>
                <a:spcPts val="1782"/>
              </a:lnSpc>
              <a:buNone/>
            </a:pPr>
            <a:r>
              <a:rPr lang="en-US" sz="1350" b="1" spc="-27" kern="0" dirty="0">
                <a:solidFill>
                  <a:srgbClr val="000000">
                    <a:alpha val="99000"/>
                  </a:srgbClr>
                </a:solidFill>
                <a:latin typeface="Inter" pitchFamily="34" charset="0"/>
                <a:ea typeface="Inter" pitchFamily="34" charset="-122"/>
                <a:cs typeface="Inter" pitchFamily="34" charset="-120"/>
              </a:rPr>
              <a:t>Why should you use training data collected by multiple students rather than using your own collected data only? Think about the effectiveness and reliability of your wand.</a:t>
            </a:r>
            <a:endParaRPr lang="en-US" sz="1350" dirty="0"/>
          </a:p>
          <a:p>
            <a:pPr algn="l" indent="0" marL="0">
              <a:lnSpc>
                <a:spcPts val="1782"/>
              </a:lnSpc>
              <a:buNone/>
            </a:pPr>
            <a:r>
              <a:rPr lang="en-US" sz="1350" spc="-27" kern="0" dirty="0">
                <a:solidFill>
                  <a:srgbClr val="000000">
                    <a:alpha val="99000"/>
                  </a:srgbClr>
                </a:solidFill>
                <a:latin typeface="Inter" pitchFamily="34" charset="0"/>
                <a:ea typeface="Inter" pitchFamily="34" charset="-122"/>
                <a:cs typeface="Inter" pitchFamily="34" charset="-120"/>
              </a:rPr>
              <a:t>Different students would have slightly different patterns when waving the gestures, at different ranges, speed, heights, even angles. Having data from multiple students would allow the system to adopt slight variations in patterns and make the wand more reliable when different people use it. With a large enough datasets, the recognition is actually more effective to fit more people. </a:t>
            </a:r>
            <a:endParaRPr lang="en-US" sz="13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609600" y="609600"/>
            <a:ext cx="8001000" cy="276225"/>
          </a:xfrm>
          <a:prstGeom prst="rect">
            <a:avLst/>
          </a:prstGeom>
          <a:noFill/>
          <a:ln/>
        </p:spPr>
        <p:txBody>
          <a:bodyPr wrap="square" rtlCol="0" anchor="ctr"/>
          <a:lstStyle/>
          <a:p>
            <a:pPr algn="l" indent="0" marL="0">
              <a:lnSpc>
                <a:spcPts val="2160"/>
              </a:lnSpc>
              <a:buNone/>
            </a:pPr>
            <a:r>
              <a:rPr lang="en-US" sz="1800" b="1" spc="-36" kern="0" dirty="0">
                <a:solidFill>
                  <a:srgbClr val="000000">
                    <a:alpha val="99000"/>
                  </a:srgbClr>
                </a:solidFill>
                <a:latin typeface="Inter" pitchFamily="34" charset="0"/>
                <a:ea typeface="Inter" pitchFamily="34" charset="-122"/>
                <a:cs typeface="Inter" pitchFamily="34" charset="-120"/>
              </a:rPr>
              <a:t>Discussion (Edge Impulse Model Development)</a:t>
            </a:r>
            <a:endParaRPr lang="en-US" sz="1800" dirty="0"/>
          </a:p>
        </p:txBody>
      </p:sp>
      <p:sp>
        <p:nvSpPr>
          <p:cNvPr id="3" name="Text 1"/>
          <p:cNvSpPr/>
          <p:nvPr/>
        </p:nvSpPr>
        <p:spPr>
          <a:xfrm>
            <a:off x="609600" y="1023938"/>
            <a:ext cx="8782050" cy="3886200"/>
          </a:xfrm>
          <a:prstGeom prst="rect">
            <a:avLst/>
          </a:prstGeom>
          <a:noFill/>
          <a:ln/>
        </p:spPr>
        <p:txBody>
          <a:bodyPr wrap="square" rtlCol="0" anchor="ctr"/>
          <a:lstStyle/>
          <a:p>
            <a:pPr algn="l" marL="342900" indent="-342900">
              <a:lnSpc>
                <a:spcPts val="1782"/>
              </a:lnSpc>
              <a:buSzPct val="100000"/>
              <a:buFont typeface="+mj-lt"/>
              <a:buAutoNum type="arabicPeriod" startAt="1"/>
            </a:pPr>
            <a:r>
              <a:rPr lang="en-US" sz="1350" b="1" spc="-27" kern="0" dirty="0">
                <a:solidFill>
                  <a:srgbClr val="000000">
                    <a:alpha val="99000"/>
                  </a:srgbClr>
                </a:solidFill>
                <a:latin typeface="Inter" pitchFamily="34" charset="0"/>
                <a:ea typeface="Inter" pitchFamily="34" charset="-122"/>
                <a:cs typeface="Inter" pitchFamily="34" charset="-120"/>
              </a:rPr>
              <a:t>Discuss the effect of window size. </a:t>
            </a:r>
            <a:endParaRPr lang="en-US" sz="1350" dirty="0"/>
          </a:p>
          <a:p>
            <a:pPr algn="l" indent="0" marL="0">
              <a:lnSpc>
                <a:spcPts val="1782"/>
              </a:lnSpc>
              <a:buNone/>
            </a:pPr>
            <a:r>
              <a:rPr lang="en-US" sz="1350" spc="-27" kern="0" dirty="0">
                <a:solidFill>
                  <a:srgbClr val="000000">
                    <a:alpha val="99000"/>
                  </a:srgbClr>
                </a:solidFill>
                <a:latin typeface="Inter" pitchFamily="34" charset="0"/>
                <a:ea typeface="Inter" pitchFamily="34" charset="-122"/>
                <a:cs typeface="Inter" pitchFamily="34" charset="-120"/>
              </a:rPr>
              <a:t>Window size defines how long (in milliseconds) each segment of time-series data is. It affects the amount of context in each segment and the speed of the model to analyze. </a:t>
            </a:r>
            <a:endParaRPr lang="en-US" sz="1350" dirty="0"/>
          </a:p>
          <a:p>
            <a:pPr algn="l" indent="0" marL="0">
              <a:lnSpc>
                <a:spcPts val="1782"/>
              </a:lnSpc>
              <a:buNone/>
            </a:pPr>
            <a:r>
              <a:rPr lang="en-US" sz="1350" b="1" spc="-27" kern="0" dirty="0">
                <a:solidFill>
                  <a:srgbClr val="000000">
                    <a:alpha val="99000"/>
                  </a:srgbClr>
                </a:solidFill>
                <a:latin typeface="Inter" pitchFamily="34" charset="0"/>
                <a:ea typeface="Inter" pitchFamily="34" charset="-122"/>
                <a:cs typeface="Inter" pitchFamily="34" charset="-120"/>
              </a:rPr>
              <a:t>Consider: </a:t>
            </a:r>
            <a:endParaRPr lang="en-US" sz="1350" dirty="0"/>
          </a:p>
          <a:p>
            <a:pPr algn="l" indent="0" marL="0">
              <a:lnSpc>
                <a:spcPts val="1782"/>
              </a:lnSpc>
              <a:buNone/>
            </a:pPr>
            <a:r>
              <a:rPr lang="en-US" sz="1350" b="1" spc="-27" kern="0" dirty="0">
                <a:solidFill>
                  <a:srgbClr val="000000">
                    <a:alpha val="99000"/>
                  </a:srgbClr>
                </a:solidFill>
                <a:latin typeface="Inter" pitchFamily="34" charset="0"/>
                <a:ea typeface="Inter" pitchFamily="34" charset="-122"/>
                <a:cs typeface="Inter" pitchFamily="34" charset="-120"/>
              </a:rPr>
              <a:t>the number of samples generated:</a:t>
            </a:r>
            <a:endParaRPr lang="en-US" sz="1350" dirty="0"/>
          </a:p>
          <a:p>
            <a:pPr algn="l" indent="0" marL="0">
              <a:lnSpc>
                <a:spcPts val="1782"/>
              </a:lnSpc>
              <a:buNone/>
            </a:pPr>
            <a:r>
              <a:rPr lang="en-US" sz="1350" spc="-27" kern="0" dirty="0">
                <a:solidFill>
                  <a:srgbClr val="000000">
                    <a:alpha val="99000"/>
                  </a:srgbClr>
                </a:solidFill>
                <a:latin typeface="Inter" pitchFamily="34" charset="0"/>
                <a:ea typeface="Inter" pitchFamily="34" charset="-122"/>
                <a:cs typeface="Inter" pitchFamily="34" charset="-120"/>
              </a:rPr>
              <a:t>Larger window size → fewer total samples are generated from a fixed-length dataset.</a:t>
            </a:r>
            <a:endParaRPr lang="en-US" sz="1350" dirty="0"/>
          </a:p>
          <a:p>
            <a:pPr algn="l" indent="0" marL="0">
              <a:lnSpc>
                <a:spcPts val="1782"/>
              </a:lnSpc>
              <a:buNone/>
            </a:pPr>
            <a:r>
              <a:rPr lang="en-US" sz="1350" spc="-27" kern="0" dirty="0">
                <a:solidFill>
                  <a:srgbClr val="000000">
                    <a:alpha val="99000"/>
                  </a:srgbClr>
                </a:solidFill>
                <a:latin typeface="Inter" pitchFamily="34" charset="0"/>
                <a:ea typeface="Inter" pitchFamily="34" charset="-122"/>
                <a:cs typeface="Inter" pitchFamily="34" charset="-120"/>
              </a:rPr>
              <a:t>Smaller window size → more samples, since more windows can be created from the same time span.</a:t>
            </a:r>
            <a:endParaRPr lang="en-US" sz="1350" dirty="0"/>
          </a:p>
          <a:p>
            <a:pPr algn="l" indent="0" marL="0">
              <a:lnSpc>
                <a:spcPts val="1782"/>
              </a:lnSpc>
              <a:buNone/>
            </a:pPr>
            <a:r>
              <a:rPr lang="en-US" sz="1350" b="1" spc="-27" kern="0" dirty="0">
                <a:solidFill>
                  <a:srgbClr val="000000">
                    <a:alpha val="99000"/>
                  </a:srgbClr>
                </a:solidFill>
                <a:latin typeface="Inter" pitchFamily="34" charset="0"/>
                <a:ea typeface="Inter" pitchFamily="34" charset="-122"/>
                <a:cs typeface="Inter" pitchFamily="34" charset="-120"/>
              </a:rPr>
              <a:t>the number of neurons in your input layer of neural network</a:t>
            </a:r>
            <a:endParaRPr lang="en-US" sz="1350" dirty="0"/>
          </a:p>
          <a:p>
            <a:pPr algn="l" indent="0" marL="0">
              <a:lnSpc>
                <a:spcPts val="1782"/>
              </a:lnSpc>
              <a:buNone/>
            </a:pPr>
            <a:r>
              <a:rPr lang="en-US" sz="1350" spc="-27" kern="0" dirty="0">
                <a:solidFill>
                  <a:srgbClr val="000000">
                    <a:alpha val="99000"/>
                  </a:srgbClr>
                </a:solidFill>
                <a:latin typeface="Inter" pitchFamily="34" charset="0"/>
                <a:ea typeface="Inter" pitchFamily="34" charset="-122"/>
                <a:cs typeface="Inter" pitchFamily="34" charset="-120"/>
              </a:rPr>
              <a:t>The window size determines the dimensionality of the input to your model.</a:t>
            </a:r>
            <a:endParaRPr lang="en-US" sz="1350" dirty="0"/>
          </a:p>
          <a:p>
            <a:pPr algn="l" indent="0" marL="0">
              <a:lnSpc>
                <a:spcPts val="1782"/>
              </a:lnSpc>
              <a:buNone/>
            </a:pPr>
            <a:r>
              <a:rPr lang="en-US" sz="1350" spc="-27" kern="0" dirty="0">
                <a:solidFill>
                  <a:srgbClr val="000000">
                    <a:alpha val="99000"/>
                  </a:srgbClr>
                </a:solidFill>
                <a:latin typeface="Inter" pitchFamily="34" charset="0"/>
                <a:ea typeface="Inter" pitchFamily="34" charset="-122"/>
                <a:cs typeface="Inter" pitchFamily="34" charset="-120"/>
              </a:rPr>
              <a:t>	•	At 100 Hz sampling and a 1,000 ms window → 100 data points per axis</a:t>
            </a:r>
            <a:endParaRPr lang="en-US" sz="1350" dirty="0"/>
          </a:p>
          <a:p>
            <a:pPr algn="l" indent="0" marL="0">
              <a:lnSpc>
                <a:spcPts val="1782"/>
              </a:lnSpc>
              <a:buNone/>
            </a:pPr>
            <a:r>
              <a:rPr lang="en-US" sz="1350" spc="-27" kern="0" dirty="0">
                <a:solidFill>
                  <a:srgbClr val="000000">
                    <a:alpha val="99000"/>
                  </a:srgbClr>
                </a:solidFill>
                <a:latin typeface="Inter" pitchFamily="34" charset="0"/>
                <a:ea typeface="Inter" pitchFamily="34" charset="-122"/>
                <a:cs typeface="Inter" pitchFamily="34" charset="-120"/>
              </a:rPr>
              <a:t>	•	With 3 axes (x, y, z) → total of 300 input values per sample</a:t>
            </a:r>
            <a:endParaRPr lang="en-US" sz="1350" dirty="0"/>
          </a:p>
          <a:p>
            <a:pPr algn="l" indent="0" marL="0">
              <a:lnSpc>
                <a:spcPts val="1782"/>
              </a:lnSpc>
              <a:buNone/>
            </a:pPr>
            <a:r>
              <a:rPr lang="en-US" sz="1350" b="1" spc="-27" kern="0" dirty="0">
                <a:solidFill>
                  <a:srgbClr val="000000">
                    <a:alpha val="99000"/>
                  </a:srgbClr>
                </a:solidFill>
                <a:latin typeface="Inter" pitchFamily="34" charset="0"/>
                <a:ea typeface="Inter" pitchFamily="34" charset="-122"/>
                <a:cs typeface="Inter" pitchFamily="34" charset="-120"/>
              </a:rPr>
              <a:t>effectiveness when capturing slow-changing patterns</a:t>
            </a:r>
            <a:endParaRPr lang="en-US" sz="1350" dirty="0"/>
          </a:p>
          <a:p>
            <a:pPr algn="l" indent="0" marL="0">
              <a:lnSpc>
                <a:spcPts val="1782"/>
              </a:lnSpc>
              <a:buNone/>
            </a:pPr>
            <a:r>
              <a:rPr lang="en-US" sz="1350" spc="-27" kern="0" dirty="0">
                <a:solidFill>
                  <a:srgbClr val="000000">
                    <a:alpha val="99000"/>
                  </a:srgbClr>
                </a:solidFill>
                <a:latin typeface="Inter" pitchFamily="34" charset="0"/>
                <a:ea typeface="Inter" pitchFamily="34" charset="-122"/>
                <a:cs typeface="Inter" pitchFamily="34" charset="-120"/>
              </a:rPr>
              <a:t>With slow-changing patterns, the window size should be larger to capture full motion context. </a:t>
            </a:r>
            <a:endParaRPr lang="en-US" sz="13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609600" y="609600"/>
            <a:ext cx="8001000" cy="276225"/>
          </a:xfrm>
          <a:prstGeom prst="rect">
            <a:avLst/>
          </a:prstGeom>
          <a:noFill/>
          <a:ln/>
        </p:spPr>
        <p:txBody>
          <a:bodyPr wrap="square" rtlCol="0" anchor="ctr"/>
          <a:lstStyle/>
          <a:p>
            <a:pPr algn="l" indent="0" marL="0">
              <a:lnSpc>
                <a:spcPts val="2160"/>
              </a:lnSpc>
              <a:buNone/>
            </a:pPr>
            <a:r>
              <a:rPr lang="en-US" sz="1800" b="1" spc="-36" kern="0" dirty="0">
                <a:solidFill>
                  <a:srgbClr val="000000">
                    <a:alpha val="99000"/>
                  </a:srgbClr>
                </a:solidFill>
                <a:latin typeface="Inter" pitchFamily="34" charset="0"/>
                <a:ea typeface="Inter" pitchFamily="34" charset="-122"/>
                <a:cs typeface="Inter" pitchFamily="34" charset="-120"/>
              </a:rPr>
              <a:t>Discussion (Edge Impulse Model Development)</a:t>
            </a:r>
            <a:endParaRPr lang="en-US" sz="1800" dirty="0"/>
          </a:p>
        </p:txBody>
      </p:sp>
      <p:sp>
        <p:nvSpPr>
          <p:cNvPr id="3" name="Text 1"/>
          <p:cNvSpPr/>
          <p:nvPr/>
        </p:nvSpPr>
        <p:spPr>
          <a:xfrm>
            <a:off x="409575" y="1709738"/>
            <a:ext cx="8782050" cy="1600200"/>
          </a:xfrm>
          <a:prstGeom prst="rect">
            <a:avLst/>
          </a:prstGeom>
          <a:noFill/>
          <a:ln/>
        </p:spPr>
        <p:txBody>
          <a:bodyPr wrap="square" rtlCol="0" anchor="ctr"/>
          <a:lstStyle/>
          <a:p>
            <a:pPr algn="l" indent="0" marL="0">
              <a:lnSpc>
                <a:spcPts val="1782"/>
              </a:lnSpc>
              <a:buNone/>
            </a:pPr>
            <a:r>
              <a:rPr lang="en-US" sz="1350" b="1" spc="-27" kern="0" dirty="0">
                <a:solidFill>
                  <a:srgbClr val="000000">
                    <a:alpha val="99000"/>
                  </a:srgbClr>
                </a:solidFill>
                <a:latin typeface="Inter" pitchFamily="34" charset="0"/>
                <a:ea typeface="Inter" pitchFamily="34" charset="-122"/>
                <a:cs typeface="Inter" pitchFamily="34" charset="-120"/>
              </a:rPr>
              <a:t>Give at least two potential strategies to further enhance your model performance.</a:t>
            </a:r>
            <a:endParaRPr lang="en-US" sz="1350" dirty="0"/>
          </a:p>
          <a:p>
            <a:pPr algn="l" marL="342900" indent="-342900">
              <a:lnSpc>
                <a:spcPts val="1782"/>
              </a:lnSpc>
              <a:buSzPct val="100000"/>
              <a:buFont typeface="+mj-lt"/>
              <a:buAutoNum type="arabicPeriod" startAt="1"/>
            </a:pPr>
            <a:r>
              <a:rPr lang="en-US" sz="1350" spc="-27" kern="0" dirty="0">
                <a:solidFill>
                  <a:srgbClr val="000000">
                    <a:alpha val="99000"/>
                  </a:srgbClr>
                </a:solidFill>
                <a:latin typeface="Inter" pitchFamily="34" charset="0"/>
                <a:ea typeface="Inter" pitchFamily="34" charset="-122"/>
                <a:cs typeface="Inter" pitchFamily="34" charset="-120"/>
              </a:rPr>
              <a:t>Include more data from more students to allow more adoption in learning patterns. (200 samples for one class, may need to monitor the gestures a bit more)</a:t>
            </a:r>
            <a:endParaRPr lang="en-US" sz="1350" dirty="0"/>
          </a:p>
          <a:p>
            <a:pPr algn="l" marL="342900" indent="-342900">
              <a:lnSpc>
                <a:spcPts val="1782"/>
              </a:lnSpc>
              <a:buSzPct val="100000"/>
              <a:buFont typeface="+mj-lt"/>
              <a:buAutoNum type="arabicPeriod" startAt="1"/>
            </a:pPr>
            <a:r>
              <a:rPr lang="en-US" sz="1350" spc="-27" kern="0" dirty="0">
                <a:solidFill>
                  <a:srgbClr val="000000">
                    <a:alpha val="99000"/>
                  </a:srgbClr>
                </a:solidFill>
                <a:latin typeface="Inter" pitchFamily="34" charset="0"/>
                <a:ea typeface="Inter" pitchFamily="34" charset="-122"/>
                <a:cs typeface="Inter" pitchFamily="34" charset="-120"/>
              </a:rPr>
              <a:t>Potentially use overlapping windows to have more training data without collecting more. It also may create partial patterns for gesture recognition. </a:t>
            </a:r>
            <a:endParaRPr lang="en-US" sz="135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bg>
      <p:bgPr>
        <a:solidFill>
          <a:srgbClr val="FFFFFF"/>
        </a:solidFill>
      </p:bgPr>
    </p:bg>
    <p:spTree>
      <p:nvGrpSpPr>
        <p:cNvPr id="1" name=""/>
        <p:cNvGrpSpPr/>
        <p:nvPr/>
      </p:nvGrpSpPr>
      <p:grpSpPr>
        <a:xfrm>
          <a:off x="0" y="0"/>
          <a:ext cx="0" cy="0"/>
          <a:chOff x="0" y="0"/>
          <a:chExt cx="0" cy="0"/>
        </a:xfrm>
      </p:grpSpPr>
      <p:sp>
        <p:nvSpPr>
          <p:cNvPr id="2" name="Shape 0"/>
          <p:cNvSpPr/>
          <p:nvPr/>
        </p:nvSpPr>
        <p:spPr>
          <a:xfrm>
            <a:off x="609600" y="2300288"/>
            <a:ext cx="5715000" cy="547688"/>
          </a:xfrm>
          <a:prstGeom prst="rect">
            <a:avLst/>
          </a:prstGeom>
          <a:noFill/>
          <a:ln/>
        </p:spPr>
      </p:sp>
      <p:sp>
        <p:nvSpPr>
          <p:cNvPr id="3" name="Text 1"/>
          <p:cNvSpPr/>
          <p:nvPr/>
        </p:nvSpPr>
        <p:spPr>
          <a:xfrm>
            <a:off x="609600" y="2300288"/>
            <a:ext cx="6172200" cy="547688"/>
          </a:xfrm>
          <a:prstGeom prst="rect">
            <a:avLst/>
          </a:prstGeom>
          <a:noFill/>
          <a:ln/>
        </p:spPr>
        <p:txBody>
          <a:bodyPr wrap="square" rtlCol="0" anchor="ctr"/>
          <a:lstStyle/>
          <a:p>
            <a:pPr algn="l" indent="0" marL="0">
              <a:lnSpc>
                <a:spcPts val="4320"/>
              </a:lnSpc>
              <a:buNone/>
            </a:pPr>
            <a:r>
              <a:rPr lang="en-US" sz="3600" b="1" u="sng" spc="-72" kern="0" dirty="0">
                <a:solidFill>
                  <a:srgbClr val="000000">
                    <a:alpha val="99000"/>
                  </a:srgbClr>
                </a:solidFill>
                <a:latin typeface="Inter" pitchFamily="34" charset="0"/>
                <a:ea typeface="Inter" pitchFamily="34" charset="-122"/>
                <a:cs typeface="Inter" pitchFamily="34" charset="-120"/>
                <a:hlinkClick r:id="rId1" invalidUrl="" action="" tgtFrame="" tooltip="" history="1" highlightClick="0" endSnd="0">
                  <a:extLst>
                    <a:ext uri="{A12FA001-AC4F-418D-AE19-62706E023703}">
                      <ahyp:hlinkClr xmlns:ahyp="http://schemas.microsoft.com/office/drawing/2018/hyperlinkcolor" val="tx"/>
                    </a:ext>
                  </a:extLst>
                </a:hlinkClick>
              </a:rPr>
              <a:t>Demo video</a:t>
            </a:r>
            <a:endParaRPr lang="en-US" sz="36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10</Slides>
  <Notes>10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Calibri</vt:lpstr>
      <vt:lpstr>Office Theme</vt:lpstr>
      <vt:lpstr>Slide 1</vt:lpstr>
      <vt:lpstr>Slide 2</vt:lpstr>
      <vt:lpstr>Slide 3</vt:lpstr>
      <vt:lpstr>Slide 4</vt:lpstr>
      <vt:lpstr>Slide 5</vt:lpstr>
      <vt:lpstr>Slide 6</vt:lpstr>
      <vt:lpstr>Slide 7</vt:lpstr>
      <vt:lpstr>Slide 8</vt:lpstr>
      <vt:lpstr>Slide 9</vt:lpstr>
      <vt:lpstr>Slide 10</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2025-05-20T19:07:35Z</dcterms:created>
  <dcterms:modified xsi:type="dcterms:W3CDTF">2025-05-20T19:07:35Z</dcterms:modified>
</cp:coreProperties>
</file>