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Open Sans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75273663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75273663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75273663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75273663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75273663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75273663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75273663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75273663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75273663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75273663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7b74754c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7b74754c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5273663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5273663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75273663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75273663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75273663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75273663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75273663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75273663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752736638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75273663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b74754c8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b74754c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b74754c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b74754c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b74754c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b74754c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25.png"/><Relationship Id="rId12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675" y="177200"/>
            <a:ext cx="714625" cy="5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52775" y="902375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8650" y="1019500"/>
            <a:ext cx="81867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BÁO CÁO ĐỒ ÁN</a:t>
            </a:r>
            <a:endParaRPr b="1" sz="22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NHẬP MÔN ĐẢM BẢO AN NINH THÔNG TIN</a:t>
            </a:r>
            <a:endParaRPr b="1" sz="22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ĐỀ TÀI: TRIỂN KHAI CÁC VÍ DỤ CHO LỖ HỔNG BẢO MẬT WEB THEO OWASP (A05-A10)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975" y="2973125"/>
            <a:ext cx="46299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Giáo viên hướng dẫn: TS. Nguyễn Tấn Cầm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Sinh viên thực viện	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Nguyễn Thế Tiến Đạt	MSSV 22520226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Lê Dương Tấn Minh		MSSV 22520865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Bùi Võ Duy Vũ			MSSV 22521685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700" y="2751512"/>
            <a:ext cx="1889975" cy="188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8483525" y="4599199"/>
            <a:ext cx="714614" cy="707542"/>
            <a:chOff x="0" y="0"/>
            <a:chExt cx="812800" cy="812800"/>
          </a:xfrm>
        </p:grpSpPr>
        <p:sp>
          <p:nvSpPr>
            <p:cNvPr id="61" name="Google Shape;61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555" u="none" cap="none" strike="noStrike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391700" y="142250"/>
            <a:ext cx="64422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5. OWASP A9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 (Security Logging and Monitoring Failures)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304625" y="1402938"/>
            <a:ext cx="82002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Kịch bản cuộc tấn công: Lợi dụng việc không ghi lại log của một website để tấn công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" y="2738700"/>
            <a:ext cx="1374001" cy="13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325" y="2610200"/>
            <a:ext cx="1570225" cy="15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21300" y="4180425"/>
            <a:ext cx="12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Attacker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173463" y="4058925"/>
            <a:ext cx="189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Team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“Không có gì đáng lo cả”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0688" y="2768913"/>
            <a:ext cx="1443276" cy="1443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2"/>
          <p:cNvCxnSpPr>
            <a:stCxn id="192" idx="3"/>
          </p:cNvCxnSpPr>
          <p:nvPr/>
        </p:nvCxnSpPr>
        <p:spPr>
          <a:xfrm>
            <a:off x="1443251" y="3425700"/>
            <a:ext cx="20061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2"/>
          <p:cNvSpPr txBox="1"/>
          <p:nvPr/>
        </p:nvSpPr>
        <p:spPr>
          <a:xfrm>
            <a:off x="1144325" y="2972075"/>
            <a:ext cx="2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 lần đăng nhập thất bại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272125" y="3425700"/>
            <a:ext cx="2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trên một tài khoản cụ thể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283350" y="4180400"/>
            <a:ext cx="21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Security Logs</a:t>
            </a:r>
            <a:b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“Mọi thứ vẫn ổn”</a:t>
            </a:r>
            <a:endParaRPr>
              <a:solidFill>
                <a:srgbClr val="2126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5177300" y="3541150"/>
            <a:ext cx="19050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2" name="Google Shape;202;p22"/>
          <p:cNvGrpSpPr/>
          <p:nvPr/>
        </p:nvGrpSpPr>
        <p:grpSpPr>
          <a:xfrm>
            <a:off x="8553875" y="4710724"/>
            <a:ext cx="714614" cy="707542"/>
            <a:chOff x="0" y="0"/>
            <a:chExt cx="812800" cy="8128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10</a:t>
              </a:r>
              <a:endParaRPr sz="1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317325" y="2158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5" y="2062725"/>
            <a:ext cx="1374001" cy="13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050" y="1934225"/>
            <a:ext cx="1570225" cy="15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126925" y="3504450"/>
            <a:ext cx="12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Attacker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496605" y="3382950"/>
            <a:ext cx="257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Team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Chúng ta cần tiến hành kiểm tra thôi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313" y="2092938"/>
            <a:ext cx="1443276" cy="1443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3"/>
          <p:cNvCxnSpPr>
            <a:stCxn id="213" idx="3"/>
          </p:cNvCxnSpPr>
          <p:nvPr/>
        </p:nvCxnSpPr>
        <p:spPr>
          <a:xfrm>
            <a:off x="1448876" y="2749725"/>
            <a:ext cx="20061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3"/>
          <p:cNvSpPr txBox="1"/>
          <p:nvPr/>
        </p:nvSpPr>
        <p:spPr>
          <a:xfrm>
            <a:off x="1149950" y="2296100"/>
            <a:ext cx="2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lần đăng nhập thất bại 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1277750" y="2749725"/>
            <a:ext cx="2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trên một tài khoản cụ thể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870813" y="3436725"/>
            <a:ext cx="3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Security Logs</a:t>
            </a:r>
            <a:b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Có quá nhiều lần lỗi trên một tài khoản cụ thể</a:t>
            </a:r>
            <a:r>
              <a:rPr lang="en">
                <a:solidFill>
                  <a:srgbClr val="212629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solidFill>
                <a:srgbClr val="2126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5182925" y="2865175"/>
            <a:ext cx="19050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3"/>
          <p:cNvSpPr txBox="1"/>
          <p:nvPr/>
        </p:nvSpPr>
        <p:spPr>
          <a:xfrm>
            <a:off x="391700" y="142250"/>
            <a:ext cx="64422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5. OWASP A9 (Security Logging and Monitoring Failures)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215063" y="1408625"/>
            <a:ext cx="19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Biện Pháp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5" name="Google Shape;225;p23"/>
          <p:cNvGrpSpPr/>
          <p:nvPr/>
        </p:nvGrpSpPr>
        <p:grpSpPr>
          <a:xfrm>
            <a:off x="8553875" y="4710724"/>
            <a:ext cx="714614" cy="707542"/>
            <a:chOff x="0" y="0"/>
            <a:chExt cx="812800" cy="812800"/>
          </a:xfrm>
        </p:grpSpPr>
        <p:sp>
          <p:nvSpPr>
            <p:cNvPr id="226" name="Google Shape;226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11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391700" y="142250"/>
            <a:ext cx="76695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. OWASP A10 (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Server-side Request Forgery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11700" y="707625"/>
            <a:ext cx="7608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Kịch bản cuộc tấn công: </a:t>
            </a: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Lợi dụng việc website lấy nội dung từ một tài nguyên từ xa để tấn công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230425" y="1886125"/>
            <a:ext cx="4248000" cy="268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715175" y="1886125"/>
            <a:ext cx="4248000" cy="268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705375" y="1492725"/>
            <a:ext cx="12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Internet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167025" y="1424425"/>
            <a:ext cx="13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Intranet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0" y="2692863"/>
            <a:ext cx="1075124" cy="1075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242" name="Google Shape;242;p24"/>
          <p:cNvSpPr txBox="1"/>
          <p:nvPr/>
        </p:nvSpPr>
        <p:spPr>
          <a:xfrm>
            <a:off x="311700" y="3848425"/>
            <a:ext cx="162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Attracker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950" y="2571745"/>
            <a:ext cx="1075124" cy="1075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pic>
        <p:nvPicPr>
          <p:cNvPr id="244" name="Google Shape;2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8581" y="2416225"/>
            <a:ext cx="1628399" cy="1628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245" name="Google Shape;245;p24"/>
          <p:cNvSpPr txBox="1"/>
          <p:nvPr/>
        </p:nvSpPr>
        <p:spPr>
          <a:xfrm>
            <a:off x="4763400" y="3767975"/>
            <a:ext cx="18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Website.com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498875" y="4113025"/>
            <a:ext cx="12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10.0.0.1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7" name="Google Shape;247;p24"/>
          <p:cNvCxnSpPr/>
          <p:nvPr/>
        </p:nvCxnSpPr>
        <p:spPr>
          <a:xfrm>
            <a:off x="6122125" y="2903600"/>
            <a:ext cx="9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/>
          <p:nvPr/>
        </p:nvCxnSpPr>
        <p:spPr>
          <a:xfrm rot="10800000">
            <a:off x="6122125" y="3408675"/>
            <a:ext cx="87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4"/>
          <p:cNvSpPr txBox="1"/>
          <p:nvPr/>
        </p:nvSpPr>
        <p:spPr>
          <a:xfrm>
            <a:off x="6005075" y="2450700"/>
            <a:ext cx="15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Resquest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005075" y="3408675"/>
            <a:ext cx="15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4"/>
          <p:cNvCxnSpPr/>
          <p:nvPr/>
        </p:nvCxnSpPr>
        <p:spPr>
          <a:xfrm>
            <a:off x="1603850" y="3053600"/>
            <a:ext cx="322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4"/>
          <p:cNvCxnSpPr/>
          <p:nvPr/>
        </p:nvCxnSpPr>
        <p:spPr>
          <a:xfrm flipH="1">
            <a:off x="1582925" y="3466825"/>
            <a:ext cx="32076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4"/>
          <p:cNvSpPr txBox="1"/>
          <p:nvPr/>
        </p:nvSpPr>
        <p:spPr>
          <a:xfrm>
            <a:off x="1858300" y="3626725"/>
            <a:ext cx="24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Response: Admin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1515925" y="2222300"/>
            <a:ext cx="29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GET http://website.com/id?content=http://10.0.0.1/administrator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5" name="Google Shape;255;p24"/>
          <p:cNvGrpSpPr/>
          <p:nvPr/>
        </p:nvGrpSpPr>
        <p:grpSpPr>
          <a:xfrm>
            <a:off x="8553875" y="4710724"/>
            <a:ext cx="714614" cy="707542"/>
            <a:chOff x="0" y="0"/>
            <a:chExt cx="812800" cy="812800"/>
          </a:xfrm>
        </p:grpSpPr>
        <p:sp>
          <p:nvSpPr>
            <p:cNvPr id="256" name="Google Shape;256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12</a:t>
              </a:r>
              <a:endParaRPr sz="11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idx="1" type="subTitle"/>
          </p:nvPr>
        </p:nvSpPr>
        <p:spPr>
          <a:xfrm>
            <a:off x="311700" y="2939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391700" y="142250"/>
            <a:ext cx="76485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6. OWASP A10 (Server-side Request Forgery)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341138" y="897350"/>
            <a:ext cx="19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Biện Pháp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950" y="2069737"/>
            <a:ext cx="1589025" cy="15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3800" y="2096075"/>
            <a:ext cx="1758476" cy="175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425" y="2096075"/>
            <a:ext cx="1536349" cy="153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125" y="2279122"/>
            <a:ext cx="1313626" cy="131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5"/>
          <p:cNvCxnSpPr/>
          <p:nvPr/>
        </p:nvCxnSpPr>
        <p:spPr>
          <a:xfrm>
            <a:off x="1449750" y="2668400"/>
            <a:ext cx="6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463875" y="3165650"/>
            <a:ext cx="57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/>
          <p:nvPr/>
        </p:nvCxnSpPr>
        <p:spPr>
          <a:xfrm>
            <a:off x="4024200" y="2668400"/>
            <a:ext cx="6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/>
          <p:nvPr/>
        </p:nvCxnSpPr>
        <p:spPr>
          <a:xfrm rot="10800000">
            <a:off x="4052250" y="3165650"/>
            <a:ext cx="57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5"/>
          <p:cNvCxnSpPr/>
          <p:nvPr/>
        </p:nvCxnSpPr>
        <p:spPr>
          <a:xfrm>
            <a:off x="6466800" y="2668400"/>
            <a:ext cx="6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5"/>
          <p:cNvCxnSpPr/>
          <p:nvPr/>
        </p:nvCxnSpPr>
        <p:spPr>
          <a:xfrm rot="10800000">
            <a:off x="6466788" y="3165650"/>
            <a:ext cx="57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7" name="Google Shape;277;p25"/>
          <p:cNvGrpSpPr/>
          <p:nvPr/>
        </p:nvGrpSpPr>
        <p:grpSpPr>
          <a:xfrm>
            <a:off x="8553875" y="4710724"/>
            <a:ext cx="714614" cy="707542"/>
            <a:chOff x="0" y="0"/>
            <a:chExt cx="812800" cy="812800"/>
          </a:xfrm>
        </p:grpSpPr>
        <p:sp>
          <p:nvSpPr>
            <p:cNvPr id="278" name="Google Shape;27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13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286" name="Google Shape;2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175" y="585450"/>
            <a:ext cx="3755651" cy="375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6"/>
          <p:cNvGrpSpPr/>
          <p:nvPr/>
        </p:nvGrpSpPr>
        <p:grpSpPr>
          <a:xfrm>
            <a:off x="8553875" y="4710724"/>
            <a:ext cx="714614" cy="707542"/>
            <a:chOff x="0" y="0"/>
            <a:chExt cx="812800" cy="812800"/>
          </a:xfrm>
        </p:grpSpPr>
        <p:sp>
          <p:nvSpPr>
            <p:cNvPr id="289" name="Google Shape;28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14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297" name="Google Shape;2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11700" y="738513"/>
            <a:ext cx="63699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Nội dung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Tổng quan về OWASP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A5 - Security Misconfiguration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A7 - Identification and Authentication Failures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A8 - Software and Data Integrity Failures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A9 - Security Logging and Monitoring Failures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A10- Server-side Request Forgery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-9990" r="9990" t="0"/>
          <a:stretch/>
        </p:blipFill>
        <p:spPr>
          <a:xfrm>
            <a:off x="6759925" y="1599544"/>
            <a:ext cx="1687425" cy="168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8483525" y="4599199"/>
            <a:ext cx="714614" cy="707542"/>
            <a:chOff x="0" y="0"/>
            <a:chExt cx="812800" cy="812800"/>
          </a:xfrm>
        </p:grpSpPr>
        <p:sp>
          <p:nvSpPr>
            <p:cNvPr id="73" name="Google Shape;73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721800" y="253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44625" y="278325"/>
            <a:ext cx="416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400"/>
              <a:buFont typeface="Montserrat"/>
              <a:buAutoNum type="arabicPeriod"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Tổng quan về OWASP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2675" y="3197013"/>
            <a:ext cx="518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OWASP Top Ten là danh sách mười lỗ hổng bảo mật ứng dụng web phổ biến nhất.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OWASP Top Ten hiện tại (phiên bản 2021)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72675" y="1238550"/>
            <a:ext cx="494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OWASP là một tổ chức chuyên cung cấp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Tài liệu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Tài Nguyên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Công cụ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Tiêu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chuẩn bảo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mật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5725"/>
            <a:ext cx="1693201" cy="16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622000" y="1238575"/>
            <a:ext cx="3522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giúp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nâng cao kiến thức và kỹ năng trong việc bảo vệ ứng dụng web khỏi các cuộc tấn công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50" y="9667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550" y="978725"/>
            <a:ext cx="602324" cy="6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6775" y="3009150"/>
            <a:ext cx="602324" cy="6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6775" y="3887700"/>
            <a:ext cx="602324" cy="602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5"/>
          <p:cNvGrpSpPr/>
          <p:nvPr/>
        </p:nvGrpSpPr>
        <p:grpSpPr>
          <a:xfrm>
            <a:off x="8483525" y="4599199"/>
            <a:ext cx="714614" cy="707542"/>
            <a:chOff x="0" y="0"/>
            <a:chExt cx="812800" cy="812800"/>
          </a:xfrm>
        </p:grpSpPr>
        <p:sp>
          <p:nvSpPr>
            <p:cNvPr id="92" name="Google Shape;92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44625" y="278325"/>
            <a:ext cx="7052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2. OWASP A5 (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Security Misconfiguration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02" name="Google Shape;10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4</a:t>
              </a:r>
              <a:endParaRPr/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568125" y="901400"/>
            <a:ext cx="8431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Kịch bản cuộc tấn công: Clickjacking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75" y="2110237"/>
            <a:ext cx="1092175" cy="10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8375" y="2110213"/>
            <a:ext cx="1234225" cy="12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>
            <a:off x="1240000" y="2741075"/>
            <a:ext cx="1609500" cy="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5603625" y="2738525"/>
            <a:ext cx="18534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76663" y="3286125"/>
            <a:ext cx="123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Attacker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558375" y="3429000"/>
            <a:ext cx="10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Victim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9475" y="1736000"/>
            <a:ext cx="2576701" cy="184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240000" y="2340900"/>
            <a:ext cx="187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Nhúng iframe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577525" y="1633963"/>
            <a:ext cx="1879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1B1B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Người dùng đang thao tác trên trang thật nhưng không hề biết.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44625" y="278325"/>
            <a:ext cx="7052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2. OWASP A5 (Security Misconfiguration)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44625" y="1786800"/>
            <a:ext cx="325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Biện pháp: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X-Frame-Options: DENY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ngăn không cho bất kỳ trang nào nhúng trang web (NodeJS)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24" name="Google Shape;124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5</a:t>
              </a:r>
              <a:endParaRPr/>
            </a:p>
          </p:txBody>
        </p:sp>
      </p:grp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925" y="834900"/>
            <a:ext cx="4506376" cy="41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44625" y="278325"/>
            <a:ext cx="7052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. OWASP A7 (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and Authentication Failures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04625" y="1402938"/>
            <a:ext cx="820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Kịch bản cuộc tấn công: 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75" y="2355400"/>
            <a:ext cx="1638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575" y="1870496"/>
            <a:ext cx="2333275" cy="7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4037" y="3556375"/>
            <a:ext cx="2333273" cy="7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9987" y="2442488"/>
            <a:ext cx="2320462" cy="7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0428" y="4177346"/>
            <a:ext cx="2320500" cy="7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5650" y="3105150"/>
            <a:ext cx="538819" cy="53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49979" y="1251158"/>
            <a:ext cx="2368050" cy="7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26594" y="2254555"/>
            <a:ext cx="889201" cy="88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56940" y="2254552"/>
            <a:ext cx="1954125" cy="195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45" name="Google Shape;145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444625" y="278325"/>
            <a:ext cx="7052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4. OWASP A7 (Identification and Authentication Failures)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300" y="1664900"/>
            <a:ext cx="3685411" cy="31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215063" y="1408625"/>
            <a:ext cx="19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Biện Pháp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57" name="Google Shape;157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44625" y="278325"/>
            <a:ext cx="4738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. OWASP A8 (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Software and Data Integrity Failures</a:t>
            </a: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27975" y="1179738"/>
            <a:ext cx="820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Kịch bản cuộc tấn công: </a:t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874" y="1560077"/>
            <a:ext cx="4650263" cy="331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20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69" name="Google Shape;16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FE3E7"/>
              </a:solidFill>
              <a:highlight>
                <a:srgbClr val="21262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0" y="4878600"/>
            <a:ext cx="9144000" cy="264900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Ảnh có chứa văn bản, mẫu họa&#10;&#10;Mô tả được tự động tạo"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075" y="105295"/>
            <a:ext cx="722218" cy="6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444625" y="278325"/>
            <a:ext cx="4857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66CC"/>
                </a:solidFill>
                <a:latin typeface="Montserrat"/>
                <a:ea typeface="Montserrat"/>
                <a:cs typeface="Montserrat"/>
                <a:sym typeface="Montserrat"/>
              </a:rPr>
              <a:t>5. OWASP A8 (Software and Data Integrity Failures)</a:t>
            </a:r>
            <a:endParaRPr b="1" sz="2400">
              <a:solidFill>
                <a:srgbClr val="3366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049" y="1360807"/>
            <a:ext cx="6435924" cy="32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215063" y="1408625"/>
            <a:ext cx="19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Biện Pháp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8500225" y="4557424"/>
            <a:ext cx="714614" cy="707542"/>
            <a:chOff x="0" y="0"/>
            <a:chExt cx="812800" cy="812800"/>
          </a:xfrm>
        </p:grpSpPr>
        <p:sp>
          <p:nvSpPr>
            <p:cNvPr id="182" name="Google Shape;182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00" lIns="36100" spcFirstLastPara="1" rIns="36100" wrap="square" tIns="361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55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9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EFEF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