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9" roundtripDataSignature="AMtx7mgMv9iuRH3QWHT2cyAyHv1/I13r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nvSpPr>
        <p:spPr>
          <a:xfrm>
            <a:off x="1612392" y="2209800"/>
            <a:ext cx="6553200"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6000" u="none" cap="none" strike="noStrike">
                <a:solidFill>
                  <a:srgbClr val="FF0000"/>
                </a:solidFill>
                <a:latin typeface="Calibri"/>
                <a:ea typeface="Calibri"/>
                <a:cs typeface="Calibri"/>
                <a:sym typeface="Calibri"/>
              </a:rPr>
              <a:t>TOY MANAGEMENT APPLICATION</a:t>
            </a:r>
            <a:endParaRPr b="1" i="0" sz="6000" u="none" cap="none" strike="noStrik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0"/>
          <p:cNvSpPr/>
          <p:nvPr/>
        </p:nvSpPr>
        <p:spPr>
          <a:xfrm>
            <a:off x="233363" y="228600"/>
            <a:ext cx="444063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Account Management</a:t>
            </a:r>
            <a:endParaRPr sz="3200">
              <a:solidFill>
                <a:schemeClr val="dk1"/>
              </a:solidFill>
              <a:latin typeface="Calibri"/>
              <a:ea typeface="Calibri"/>
              <a:cs typeface="Calibri"/>
              <a:sym typeface="Calibri"/>
            </a:endParaRPr>
          </a:p>
        </p:txBody>
      </p:sp>
      <p:pic>
        <p:nvPicPr>
          <p:cNvPr id="139" name="Google Shape;139;p10"/>
          <p:cNvPicPr preferRelativeResize="0"/>
          <p:nvPr/>
        </p:nvPicPr>
        <p:blipFill rotWithShape="1">
          <a:blip r:embed="rId3">
            <a:alphaModFix/>
          </a:blip>
          <a:srcRect b="0" l="0" r="0" t="0"/>
          <a:stretch/>
        </p:blipFill>
        <p:spPr>
          <a:xfrm>
            <a:off x="233363" y="965775"/>
            <a:ext cx="8677275" cy="5610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5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75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1"/>
          <p:cNvSpPr/>
          <p:nvPr/>
        </p:nvSpPr>
        <p:spPr>
          <a:xfrm>
            <a:off x="304800" y="381000"/>
            <a:ext cx="37922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Staff’s functions</a:t>
            </a:r>
            <a:endParaRPr/>
          </a:p>
        </p:txBody>
      </p:sp>
      <p:sp>
        <p:nvSpPr>
          <p:cNvPr id="145" name="Google Shape;145;p11"/>
          <p:cNvSpPr txBox="1"/>
          <p:nvPr/>
        </p:nvSpPr>
        <p:spPr>
          <a:xfrm>
            <a:off x="147918" y="1027331"/>
            <a:ext cx="8915400"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We have one main functions and 2 extra functions:</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Cashier </a:t>
            </a:r>
            <a:endParaRPr/>
          </a:p>
          <a:p>
            <a:pPr indent="-114300" lvl="0" marL="91440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View specific bills</a:t>
            </a:r>
            <a:endParaRPr/>
          </a:p>
          <a:p>
            <a:pPr indent="-114300" lvl="0" marL="91440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View product</a:t>
            </a:r>
            <a:endParaRPr sz="1800">
              <a:solidFill>
                <a:schemeClr val="dk1"/>
              </a:solidFill>
              <a:latin typeface="Arial"/>
              <a:ea typeface="Arial"/>
              <a:cs typeface="Arial"/>
              <a:sym typeface="Arial"/>
            </a:endParaRPr>
          </a:p>
        </p:txBody>
      </p:sp>
      <p:pic>
        <p:nvPicPr>
          <p:cNvPr id="146" name="Google Shape;146;p11"/>
          <p:cNvPicPr preferRelativeResize="0"/>
          <p:nvPr/>
        </p:nvPicPr>
        <p:blipFill rotWithShape="1">
          <a:blip r:embed="rId3">
            <a:alphaModFix/>
          </a:blip>
          <a:srcRect b="0" l="0" r="0" t="0"/>
          <a:stretch/>
        </p:blipFill>
        <p:spPr>
          <a:xfrm>
            <a:off x="430493" y="2289215"/>
            <a:ext cx="8350250" cy="441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75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2"/>
          <p:cNvSpPr txBox="1"/>
          <p:nvPr/>
        </p:nvSpPr>
        <p:spPr>
          <a:xfrm>
            <a:off x="364938" y="337066"/>
            <a:ext cx="4953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Extra functions</a:t>
            </a:r>
            <a:endParaRPr b="1" sz="3600">
              <a:solidFill>
                <a:schemeClr val="dk1"/>
              </a:solidFill>
              <a:latin typeface="Arial"/>
              <a:ea typeface="Arial"/>
              <a:cs typeface="Arial"/>
              <a:sym typeface="Arial"/>
            </a:endParaRPr>
          </a:p>
        </p:txBody>
      </p:sp>
      <p:pic>
        <p:nvPicPr>
          <p:cNvPr id="152" name="Google Shape;152;p12"/>
          <p:cNvPicPr preferRelativeResize="0"/>
          <p:nvPr/>
        </p:nvPicPr>
        <p:blipFill rotWithShape="1">
          <a:blip r:embed="rId3">
            <a:alphaModFix/>
          </a:blip>
          <a:srcRect b="0" l="0" r="0" t="0"/>
          <a:stretch/>
        </p:blipFill>
        <p:spPr>
          <a:xfrm>
            <a:off x="364938" y="1295400"/>
            <a:ext cx="8369300" cy="4368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75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3"/>
          <p:cNvSpPr/>
          <p:nvPr/>
        </p:nvSpPr>
        <p:spPr>
          <a:xfrm>
            <a:off x="381000" y="533400"/>
            <a:ext cx="47532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Extra functions </a:t>
            </a:r>
            <a:r>
              <a:rPr b="1" lang="en-US" sz="2800">
                <a:solidFill>
                  <a:schemeClr val="dk1"/>
                </a:solidFill>
                <a:latin typeface="Arial"/>
                <a:ea typeface="Arial"/>
                <a:cs typeface="Arial"/>
                <a:sym typeface="Arial"/>
              </a:rPr>
              <a:t>(cons)</a:t>
            </a:r>
            <a:endParaRPr b="1" sz="2800">
              <a:solidFill>
                <a:schemeClr val="dk1"/>
              </a:solidFill>
              <a:latin typeface="Arial"/>
              <a:ea typeface="Arial"/>
              <a:cs typeface="Arial"/>
              <a:sym typeface="Arial"/>
            </a:endParaRPr>
          </a:p>
        </p:txBody>
      </p:sp>
      <p:pic>
        <p:nvPicPr>
          <p:cNvPr id="158" name="Google Shape;158;p13"/>
          <p:cNvPicPr preferRelativeResize="0"/>
          <p:nvPr/>
        </p:nvPicPr>
        <p:blipFill rotWithShape="1">
          <a:blip r:embed="rId3">
            <a:alphaModFix/>
          </a:blip>
          <a:srcRect b="0" l="0" r="0" t="0"/>
          <a:stretch/>
        </p:blipFill>
        <p:spPr>
          <a:xfrm>
            <a:off x="381000" y="1483659"/>
            <a:ext cx="8210550" cy="49859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5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75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2"/>
          <p:cNvSpPr txBox="1"/>
          <p:nvPr>
            <p:ph idx="1" type="body"/>
          </p:nvPr>
        </p:nvSpPr>
        <p:spPr>
          <a:xfrm>
            <a:off x="566927" y="1828800"/>
            <a:ext cx="8229600" cy="480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_Store owner is strenuous on controlling current products and bills.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_Store owner has to hire at least two staff to run the store (If the store is big enough and has a large amount of products, the store owner needs to hire more to keep track of them. The larger your store is the more staff you have to hire).</a:t>
            </a:r>
            <a:endParaRPr/>
          </a:p>
        </p:txBody>
      </p:sp>
      <p:sp>
        <p:nvSpPr>
          <p:cNvPr id="90" name="Google Shape;90;p2"/>
          <p:cNvSpPr txBox="1"/>
          <p:nvPr/>
        </p:nvSpPr>
        <p:spPr>
          <a:xfrm>
            <a:off x="1447800" y="533400"/>
            <a:ext cx="655320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6000" u="none" cap="none" strike="noStrike">
                <a:solidFill>
                  <a:srgbClr val="FF0000"/>
                </a:solidFill>
                <a:latin typeface="Calibri"/>
                <a:ea typeface="Calibri"/>
                <a:cs typeface="Calibri"/>
                <a:sym typeface="Calibri"/>
              </a:rPr>
              <a:t>Current situation</a:t>
            </a:r>
            <a:endParaRPr b="1" i="0" sz="6000" u="none" cap="none" strike="noStrike">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3"/>
          <p:cNvSpPr txBox="1"/>
          <p:nvPr/>
        </p:nvSpPr>
        <p:spPr>
          <a:xfrm>
            <a:off x="533400" y="533400"/>
            <a:ext cx="8327136"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.Hard to remember products: </a:t>
            </a:r>
            <a:r>
              <a:rPr b="0" i="0" lang="en-US" sz="2000" u="none" cap="none" strike="noStrike">
                <a:solidFill>
                  <a:schemeClr val="dk1"/>
                </a:solidFill>
                <a:latin typeface="Calibri"/>
                <a:ea typeface="Calibri"/>
                <a:cs typeface="Calibri"/>
                <a:sym typeface="Calibri"/>
              </a:rPr>
              <a:t>Our customer can not know how total of products that he is owning</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.Waste time to calculate how much totally and write a bill by hand: </a:t>
            </a:r>
            <a:r>
              <a:rPr b="0" i="0" lang="en-US" sz="2000" u="none" cap="none" strike="noStrike">
                <a:solidFill>
                  <a:schemeClr val="dk1"/>
                </a:solidFill>
                <a:latin typeface="Calibri"/>
                <a:ea typeface="Calibri"/>
                <a:cs typeface="Calibri"/>
                <a:sym typeface="Calibri"/>
              </a:rPr>
              <a:t>When a customer comes to shop, and buys a lot. The staff has to calculate and write down the bill for them, sometimes the handwriting may be ugly. It will make the customer and the owner hard to read.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.Hard to store all of bills: </a:t>
            </a:r>
            <a:r>
              <a:rPr b="0" i="0" lang="en-US" sz="2000" u="none" cap="none" strike="noStrike">
                <a:solidFill>
                  <a:schemeClr val="dk1"/>
                </a:solidFill>
                <a:latin typeface="Calibri"/>
                <a:ea typeface="Calibri"/>
                <a:cs typeface="Calibri"/>
                <a:sym typeface="Calibri"/>
              </a:rPr>
              <a:t>Bills are made of paper, it not easy to preserve and store all the bills</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.Mistake from staff: </a:t>
            </a:r>
            <a:r>
              <a:rPr b="0" i="0" lang="en-US" sz="2000" u="none" cap="none" strike="noStrike">
                <a:solidFill>
                  <a:schemeClr val="dk1"/>
                </a:solidFill>
                <a:latin typeface="Calibri"/>
                <a:ea typeface="Calibri"/>
                <a:cs typeface="Calibri"/>
                <a:sym typeface="Calibri"/>
              </a:rPr>
              <a:t>During work, mistakes more likely happen to the cashier, it can be wrong input for the price of the product. </a:t>
            </a:r>
            <a:endParaRPr/>
          </a:p>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If the store is big enough and has a large amount of products, the store owner needs to hire more to keep track of them. The larger your store is the more staff you have to hire. Mistakes may come from staff: Miss out products, report wrong product quantity to the store owner,...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4"/>
          <p:cNvSpPr/>
          <p:nvPr/>
        </p:nvSpPr>
        <p:spPr>
          <a:xfrm>
            <a:off x="923544" y="4578096"/>
            <a:ext cx="7696200"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Advantages of having TM Application:</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_Help the store owner to manage bills, products and staffs.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_Help the cashier to create bill, check for product quantity and see all products that available in store.</a:t>
            </a:r>
            <a:endParaRPr/>
          </a:p>
        </p:txBody>
      </p:sp>
      <p:sp>
        <p:nvSpPr>
          <p:cNvPr id="101" name="Google Shape;101;p4"/>
          <p:cNvSpPr txBox="1"/>
          <p:nvPr/>
        </p:nvSpPr>
        <p:spPr>
          <a:xfrm>
            <a:off x="1143000" y="609598"/>
            <a:ext cx="655320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00B0F0"/>
                </a:solidFill>
                <a:latin typeface="Calibri"/>
                <a:ea typeface="Calibri"/>
                <a:cs typeface="Calibri"/>
                <a:sym typeface="Calibri"/>
              </a:rPr>
              <a:t>Propose solution</a:t>
            </a:r>
            <a:endParaRPr b="1" sz="6000">
              <a:solidFill>
                <a:srgbClr val="00B0F0"/>
              </a:solidFill>
              <a:latin typeface="Calibri"/>
              <a:ea typeface="Calibri"/>
              <a:cs typeface="Calibri"/>
              <a:sym typeface="Calibri"/>
            </a:endParaRPr>
          </a:p>
        </p:txBody>
      </p:sp>
      <p:sp>
        <p:nvSpPr>
          <p:cNvPr id="102" name="Google Shape;102;p4"/>
          <p:cNvSpPr txBox="1"/>
          <p:nvPr/>
        </p:nvSpPr>
        <p:spPr>
          <a:xfrm>
            <a:off x="76200" y="1981200"/>
            <a:ext cx="9220200"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FF0000"/>
                </a:solidFill>
                <a:latin typeface="Calibri"/>
                <a:ea typeface="Calibri"/>
                <a:cs typeface="Calibri"/>
                <a:sym typeface="Calibri"/>
              </a:rPr>
              <a:t>Toy Management Application</a:t>
            </a:r>
            <a:endParaRPr b="1" sz="6000">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5"/>
          <p:cNvSpPr txBox="1"/>
          <p:nvPr/>
        </p:nvSpPr>
        <p:spPr>
          <a:xfrm>
            <a:off x="76200" y="381000"/>
            <a:ext cx="5715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Our application has 2 main parts</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1</a:t>
            </a:r>
            <a:r>
              <a:rPr baseline="30000" lang="en-US" sz="2400">
                <a:solidFill>
                  <a:schemeClr val="dk1"/>
                </a:solidFill>
                <a:latin typeface="Arial"/>
                <a:ea typeface="Arial"/>
                <a:cs typeface="Arial"/>
                <a:sym typeface="Arial"/>
              </a:rPr>
              <a:t>st</a:t>
            </a:r>
            <a:r>
              <a:rPr lang="en-US" sz="2400">
                <a:solidFill>
                  <a:schemeClr val="dk1"/>
                </a:solidFill>
                <a:latin typeface="Arial"/>
                <a:ea typeface="Arial"/>
                <a:cs typeface="Arial"/>
                <a:sym typeface="Arial"/>
              </a:rPr>
              <a:t> part is about Admin’s functions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2</a:t>
            </a:r>
            <a:r>
              <a:rPr baseline="30000" lang="en-US" sz="2400">
                <a:solidFill>
                  <a:schemeClr val="dk1"/>
                </a:solidFill>
                <a:latin typeface="Arial"/>
                <a:ea typeface="Arial"/>
                <a:cs typeface="Arial"/>
                <a:sym typeface="Arial"/>
              </a:rPr>
              <a:t>nd</a:t>
            </a:r>
            <a:r>
              <a:rPr lang="en-US" sz="2400">
                <a:solidFill>
                  <a:schemeClr val="dk1"/>
                </a:solidFill>
                <a:latin typeface="Arial"/>
                <a:ea typeface="Arial"/>
                <a:cs typeface="Arial"/>
                <a:sym typeface="Arial"/>
              </a:rPr>
              <a:t> part is about Staff’s functions</a:t>
            </a:r>
            <a:endParaRPr sz="2400">
              <a:solidFill>
                <a:schemeClr val="dk1"/>
              </a:solidFill>
              <a:latin typeface="Arial"/>
              <a:ea typeface="Arial"/>
              <a:cs typeface="Arial"/>
              <a:sym typeface="Arial"/>
            </a:endParaRPr>
          </a:p>
        </p:txBody>
      </p:sp>
      <p:pic>
        <p:nvPicPr>
          <p:cNvPr id="108" name="Google Shape;108;p5"/>
          <p:cNvPicPr preferRelativeResize="0"/>
          <p:nvPr/>
        </p:nvPicPr>
        <p:blipFill rotWithShape="1">
          <a:blip r:embed="rId3">
            <a:alphaModFix/>
          </a:blip>
          <a:srcRect b="0" l="0" r="0" t="0"/>
          <a:stretch/>
        </p:blipFill>
        <p:spPr>
          <a:xfrm>
            <a:off x="533400" y="1828800"/>
            <a:ext cx="8296275" cy="4686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5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5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5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75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6"/>
          <p:cNvSpPr txBox="1"/>
          <p:nvPr/>
        </p:nvSpPr>
        <p:spPr>
          <a:xfrm>
            <a:off x="152400" y="304800"/>
            <a:ext cx="6553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Admin’s functions</a:t>
            </a:r>
            <a:endParaRPr b="1" sz="3600">
              <a:solidFill>
                <a:schemeClr val="dk1"/>
              </a:solidFill>
              <a:latin typeface="Arial"/>
              <a:ea typeface="Arial"/>
              <a:cs typeface="Arial"/>
              <a:sym typeface="Arial"/>
            </a:endParaRPr>
          </a:p>
        </p:txBody>
      </p:sp>
      <p:pic>
        <p:nvPicPr>
          <p:cNvPr id="114" name="Google Shape;114;p6"/>
          <p:cNvPicPr preferRelativeResize="0"/>
          <p:nvPr/>
        </p:nvPicPr>
        <p:blipFill rotWithShape="1">
          <a:blip r:embed="rId3">
            <a:alphaModFix/>
          </a:blip>
          <a:srcRect b="0" l="0" r="0" t="0"/>
          <a:stretch/>
        </p:blipFill>
        <p:spPr>
          <a:xfrm>
            <a:off x="1178299" y="2590800"/>
            <a:ext cx="7105650" cy="3962400"/>
          </a:xfrm>
          <a:prstGeom prst="rect">
            <a:avLst/>
          </a:prstGeom>
          <a:noFill/>
          <a:ln>
            <a:noFill/>
          </a:ln>
        </p:spPr>
      </p:pic>
      <p:sp>
        <p:nvSpPr>
          <p:cNvPr id="115" name="Google Shape;115;p6"/>
          <p:cNvSpPr txBox="1"/>
          <p:nvPr/>
        </p:nvSpPr>
        <p:spPr>
          <a:xfrm>
            <a:off x="349624" y="951131"/>
            <a:ext cx="8763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We have 3 main functions for Admin role:</a:t>
            </a:r>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Product Management: </a:t>
            </a:r>
            <a:r>
              <a:rPr lang="en-US" sz="1800">
                <a:solidFill>
                  <a:schemeClr val="dk1"/>
                </a:solidFill>
                <a:latin typeface="Arial"/>
                <a:ea typeface="Arial"/>
                <a:cs typeface="Arial"/>
                <a:sym typeface="Arial"/>
              </a:rPr>
              <a:t>where we manage products of a store</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Order Management: </a:t>
            </a:r>
            <a:r>
              <a:rPr lang="en-US" sz="1800">
                <a:solidFill>
                  <a:schemeClr val="dk1"/>
                </a:solidFill>
                <a:latin typeface="Arial"/>
                <a:ea typeface="Arial"/>
                <a:cs typeface="Arial"/>
                <a:sym typeface="Arial"/>
              </a:rPr>
              <a:t>where we manage bills of a store</a:t>
            </a:r>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Account Management: </a:t>
            </a:r>
            <a:r>
              <a:rPr lang="en-US" sz="1800">
                <a:solidFill>
                  <a:schemeClr val="dk1"/>
                </a:solidFill>
                <a:latin typeface="Arial"/>
                <a:ea typeface="Arial"/>
                <a:cs typeface="Arial"/>
                <a:sym typeface="Arial"/>
              </a:rPr>
              <a:t>where we manage accounts of this application</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75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7"/>
          <p:cNvSpPr txBox="1"/>
          <p:nvPr/>
        </p:nvSpPr>
        <p:spPr>
          <a:xfrm>
            <a:off x="224118" y="152400"/>
            <a:ext cx="6477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Product Management</a:t>
            </a:r>
            <a:endParaRPr b="1" sz="3200">
              <a:solidFill>
                <a:schemeClr val="dk1"/>
              </a:solidFill>
              <a:latin typeface="Arial"/>
              <a:ea typeface="Arial"/>
              <a:cs typeface="Arial"/>
              <a:sym typeface="Arial"/>
            </a:endParaRPr>
          </a:p>
        </p:txBody>
      </p:sp>
      <p:pic>
        <p:nvPicPr>
          <p:cNvPr id="121" name="Google Shape;121;p7"/>
          <p:cNvPicPr preferRelativeResize="0"/>
          <p:nvPr/>
        </p:nvPicPr>
        <p:blipFill rotWithShape="1">
          <a:blip r:embed="rId3">
            <a:alphaModFix/>
          </a:blip>
          <a:srcRect b="0" l="0" r="0" t="0"/>
          <a:stretch/>
        </p:blipFill>
        <p:spPr>
          <a:xfrm>
            <a:off x="224118" y="936812"/>
            <a:ext cx="8686800" cy="535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5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75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8"/>
          <p:cNvPicPr preferRelativeResize="0"/>
          <p:nvPr/>
        </p:nvPicPr>
        <p:blipFill rotWithShape="1">
          <a:blip r:embed="rId3">
            <a:alphaModFix/>
          </a:blip>
          <a:srcRect b="0" l="0" r="0" t="0"/>
          <a:stretch/>
        </p:blipFill>
        <p:spPr>
          <a:xfrm>
            <a:off x="233829" y="1371600"/>
            <a:ext cx="8712200" cy="4476750"/>
          </a:xfrm>
          <a:prstGeom prst="rect">
            <a:avLst/>
          </a:prstGeom>
          <a:noFill/>
          <a:ln>
            <a:noFill/>
          </a:ln>
        </p:spPr>
      </p:pic>
      <p:sp>
        <p:nvSpPr>
          <p:cNvPr id="127" name="Google Shape;127;p8"/>
          <p:cNvSpPr/>
          <p:nvPr/>
        </p:nvSpPr>
        <p:spPr>
          <a:xfrm>
            <a:off x="233830" y="381000"/>
            <a:ext cx="406683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Order Management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5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75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9"/>
          <p:cNvPicPr preferRelativeResize="0"/>
          <p:nvPr/>
        </p:nvPicPr>
        <p:blipFill rotWithShape="1">
          <a:blip r:embed="rId3">
            <a:alphaModFix/>
          </a:blip>
          <a:srcRect b="0" l="0" r="0" t="0"/>
          <a:stretch/>
        </p:blipFill>
        <p:spPr>
          <a:xfrm>
            <a:off x="225425" y="1177925"/>
            <a:ext cx="8693150" cy="4502150"/>
          </a:xfrm>
          <a:prstGeom prst="rect">
            <a:avLst/>
          </a:prstGeom>
          <a:noFill/>
          <a:ln>
            <a:noFill/>
          </a:ln>
        </p:spPr>
      </p:pic>
      <p:sp>
        <p:nvSpPr>
          <p:cNvPr id="133" name="Google Shape;133;p9"/>
          <p:cNvSpPr/>
          <p:nvPr/>
        </p:nvSpPr>
        <p:spPr>
          <a:xfrm>
            <a:off x="225425" y="242047"/>
            <a:ext cx="67889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Order Management </a:t>
            </a:r>
            <a:r>
              <a:rPr b="1" lang="en-US" sz="2800">
                <a:solidFill>
                  <a:schemeClr val="dk1"/>
                </a:solidFill>
                <a:latin typeface="Arial"/>
                <a:ea typeface="Arial"/>
                <a:cs typeface="Arial"/>
                <a:sym typeface="Arial"/>
              </a:rPr>
              <a:t>(cons)</a:t>
            </a:r>
            <a:endParaRPr b="1"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75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Tan</dc:creator>
</cp:coreProperties>
</file>