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34_856789D8.xml" ContentType="application/vnd.ms-powerpoint.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50"/>
  </p:notesMasterIdLst>
  <p:sldIdLst>
    <p:sldId id="256" r:id="rId2"/>
    <p:sldId id="258" r:id="rId3"/>
    <p:sldId id="259" r:id="rId4"/>
    <p:sldId id="263" r:id="rId5"/>
    <p:sldId id="305" r:id="rId6"/>
    <p:sldId id="264" r:id="rId7"/>
    <p:sldId id="273" r:id="rId8"/>
    <p:sldId id="307" r:id="rId9"/>
    <p:sldId id="308" r:id="rId10"/>
    <p:sldId id="269" r:id="rId11"/>
    <p:sldId id="304" r:id="rId12"/>
    <p:sldId id="309" r:id="rId13"/>
    <p:sldId id="287" r:id="rId14"/>
    <p:sldId id="289" r:id="rId15"/>
    <p:sldId id="290" r:id="rId16"/>
    <p:sldId id="291" r:id="rId17"/>
    <p:sldId id="292" r:id="rId18"/>
    <p:sldId id="313" r:id="rId19"/>
    <p:sldId id="293" r:id="rId20"/>
    <p:sldId id="294" r:id="rId21"/>
    <p:sldId id="314" r:id="rId22"/>
    <p:sldId id="295" r:id="rId23"/>
    <p:sldId id="296" r:id="rId24"/>
    <p:sldId id="315" r:id="rId25"/>
    <p:sldId id="297" r:id="rId26"/>
    <p:sldId id="316" r:id="rId27"/>
    <p:sldId id="298" r:id="rId28"/>
    <p:sldId id="303" r:id="rId29"/>
    <p:sldId id="300" r:id="rId30"/>
    <p:sldId id="301" r:id="rId31"/>
    <p:sldId id="302" r:id="rId32"/>
    <p:sldId id="317" r:id="rId33"/>
    <p:sldId id="311" r:id="rId34"/>
    <p:sldId id="310" r:id="rId35"/>
    <p:sldId id="318" r:id="rId36"/>
    <p:sldId id="319" r:id="rId37"/>
    <p:sldId id="320" r:id="rId38"/>
    <p:sldId id="321" r:id="rId39"/>
    <p:sldId id="323" r:id="rId40"/>
    <p:sldId id="322" r:id="rId41"/>
    <p:sldId id="327" r:id="rId42"/>
    <p:sldId id="324" r:id="rId43"/>
    <p:sldId id="326" r:id="rId44"/>
    <p:sldId id="288" r:id="rId45"/>
    <p:sldId id="260" r:id="rId46"/>
    <p:sldId id="261" r:id="rId47"/>
    <p:sldId id="262" r:id="rId48"/>
    <p:sldId id="280" r:id="rId49"/>
  </p:sldIdLst>
  <p:sldSz cx="9144000" cy="5143500" type="screen16x9"/>
  <p:notesSz cx="6858000" cy="9144000"/>
  <p:embeddedFontLst>
    <p:embeddedFont>
      <p:font typeface="Cambria Math" panose="02040503050406030204" pitchFamily="18" charset="0"/>
      <p:regular r:id="rId51"/>
    </p:embeddedFont>
    <p:embeddedFont>
      <p:font typeface="HelveticaNeue" panose="02000503000000020004" pitchFamily="2" charset="0"/>
      <p:regular r:id="rId52"/>
    </p:embeddedFont>
    <p:embeddedFont>
      <p:font typeface="Oswald" pitchFamily="2" charset="0"/>
      <p:regular r:id="rId53"/>
      <p:bold r:id="rId54"/>
    </p:embeddedFont>
    <p:embeddedFont>
      <p:font typeface="Source Sans Pro" panose="020B0503030403020204"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96" userDrawn="1">
          <p15:clr>
            <a:srgbClr val="A4A3A4"/>
          </p15:clr>
        </p15:guide>
        <p15:guide id="2" pos="288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DE509B4-CF02-6FC5-02A7-6FBB054F8139}" name="Lương Tường Quy" initials="LQ" userId="S::19522108@ms.uit.edu.vn::8b97ba5e-8c5b-4ce7-a77a-82c3b1a976ee"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4A261"/>
    <a:srgbClr val="AD7162"/>
    <a:srgbClr val="E76F51"/>
    <a:srgbClr val="E9C46A"/>
    <a:srgbClr val="2A9D8F"/>
    <a:srgbClr val="264653"/>
    <a:srgbClr val="FF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D534E9-5FDD-4C94-884C-7FB3090056D5}" v="1273" dt="2022-06-01T09:20:03.453"/>
  </p1510:revLst>
</p1510:revInfo>
</file>

<file path=ppt/tableStyles.xml><?xml version="1.0" encoding="utf-8"?>
<a:tblStyleLst xmlns:a="http://schemas.openxmlformats.org/drawingml/2006/main" def="{9C6C681F-78B6-45C4-89BD-E21F98EC8357}">
  <a:tblStyle styleId="{9C6C681F-78B6-45C4-89BD-E21F98EC835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083E6E3-FA7D-4D7B-A595-EF9225AFEA82}" styleName="Kiểu Sáng 1 - Màu chủ đề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Kiểu Sáng 3 - Màu chủ đề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88525" autoAdjust="0"/>
  </p:normalViewPr>
  <p:slideViewPr>
    <p:cSldViewPr snapToGrid="0">
      <p:cViewPr varScale="1">
        <p:scale>
          <a:sx n="81" d="100"/>
          <a:sy n="81" d="100"/>
        </p:scale>
        <p:origin x="996" y="78"/>
      </p:cViewPr>
      <p:guideLst>
        <p:guide orient="horz" pos="1596"/>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microsoft.com/office/2018/10/relationships/authors" Target="author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omments/modernComment_134_856789D8.xml><?xml version="1.0" encoding="utf-8"?>
<p188:cmLst xmlns:a="http://schemas.openxmlformats.org/drawingml/2006/main" xmlns:r="http://schemas.openxmlformats.org/officeDocument/2006/relationships" xmlns:p188="http://schemas.microsoft.com/office/powerpoint/2018/8/main">
  <p188:cm id="{F3BAB7C2-EB6D-44BB-B9DB-459EAF527FBB}" authorId="{2DE509B4-CF02-6FC5-02A7-6FBB054F8139}" created="2022-05-25T17:33:17.953">
    <pc:sldMkLst xmlns:pc="http://schemas.microsoft.com/office/powerpoint/2013/main/command">
      <pc:docMk/>
      <pc:sldMk cId="2238155224" sldId="308"/>
    </pc:sldMkLst>
    <p188:txBody>
      <a:bodyPr/>
      <a:lstStyle/>
      <a:p>
        <a:r>
          <a:rPr lang="vi-VN"/>
          <a:t>Trong đó “khuếch tán“ có nghĩa là các kiểu mẫu trong bản rõ (Dữ liệu đầu vào của phép mã hóa hoặc dữ liệu đầu ra của phép giải mã) được phân tán trong các bản mã (Dữ liệu đầu ra của phép mã hóa hoặc dữ liệu đầu vào của phép giải mã), “mập mờ“ nghĩa là mối quan hệ giữa bản rõ và bản mã bị che khuất. Một cách đơn giản hơn để xem thứ tự hàm AES là: Trộn từng byte (SubBytes), trộn từng hàng (ShiftRows), trộn từng cột (MixColumns) và mã hóa (AddRoundKey).​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5881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5261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4826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b="0" i="0">
                <a:solidFill>
                  <a:srgbClr val="333333"/>
                </a:solidFill>
                <a:effectLst/>
                <a:latin typeface="Arial" panose="020B0604020202020204" pitchFamily="34" charset="0"/>
              </a:rPr>
              <a:t>Mỗi khóa vòng có 128 bit được chia làm 4 word, mỗi word là 4 byte và ký hiệu là w[j] với j là số nguyên. Mã hóa AES-128 có 1 khóa mã và 10 khóa vòng nên tổng số từ là 44 và được đánh số từ 0 đến 43. Khóa mã có 4 từ là w[0], w[1], w[2] và w[3]. Khóa vòng 1 có 4 từ là w[4], w[5], w[6] và w[7]. Tương tự, khóa vòng 10 có 4 từ là w[40], w[41], w[42] và w[43].</a:t>
            </a:r>
            <a:endParaRPr lang="en-US"/>
          </a:p>
        </p:txBody>
      </p:sp>
    </p:spTree>
    <p:extLst>
      <p:ext uri="{BB962C8B-B14F-4D97-AF65-F5344CB8AC3E}">
        <p14:creationId xmlns:p14="http://schemas.microsoft.com/office/powerpoint/2010/main" val="1434959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61802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a:solidFill>
                  <a:srgbClr val="2A9D8F"/>
                </a:solidFill>
              </a:rPr>
              <a:t>Encoding: (ví dụ ngôn ngữ TA), </a:t>
            </a:r>
            <a:r>
              <a:rPr lang="en-US" b="0" i="0">
                <a:solidFill>
                  <a:srgbClr val="FFFFFF"/>
                </a:solidFill>
                <a:effectLst/>
                <a:latin typeface="urw-din"/>
              </a:rPr>
              <a:t>Đây là quá trình biến đổi dữ liệu theo một định dạng sao cho có thể dễ dàng sử dụng bởi các loại hệ thống khác nhau, </a:t>
            </a:r>
            <a:r>
              <a:rPr lang="vi-VN" b="0" i="0">
                <a:solidFill>
                  <a:srgbClr val="444444"/>
                </a:solidFill>
                <a:effectLst/>
                <a:latin typeface="HelveticaNeue"/>
              </a:rPr>
              <a:t>bảng mã có các tiêu chuẩn được biết đến công khai, nên loại mã hóa được sử dụng cũng dễ dàng phát hiện và giải mã</a:t>
            </a:r>
            <a:endParaRPr lang="en-US" b="0" i="0">
              <a:solidFill>
                <a:srgbClr val="444444"/>
              </a:solidFill>
              <a:effectLst/>
              <a:latin typeface="HelveticaNeue"/>
            </a:endParaRPr>
          </a:p>
          <a:p>
            <a:r>
              <a:rPr lang="en-US" sz="1100">
                <a:solidFill>
                  <a:srgbClr val="264653"/>
                </a:solidFill>
              </a:rPr>
              <a:t>Encryption: </a:t>
            </a:r>
            <a:r>
              <a:rPr lang="vi-VN" b="0" i="0">
                <a:solidFill>
                  <a:srgbClr val="444444"/>
                </a:solidFill>
                <a:effectLst/>
                <a:latin typeface="HelveticaNeue"/>
              </a:rPr>
              <a:t>Mã hóa đang làm cho dữ liệu không thể đọc được bởi bất kỳ ai ngoại trừ những người biết khóa bí mật. Bí mật có thể là một khóa chia sẻ duy nhất hoặc nó có thể được chia thành hai khóa - một khóa được giữ kín và một khóa được cung cấp cho bên kia.</a:t>
            </a:r>
            <a:endParaRPr lang="en-US" b="0" i="0">
              <a:solidFill>
                <a:srgbClr val="444444"/>
              </a:solidFill>
              <a:effectLst/>
              <a:latin typeface="HelveticaNeue"/>
            </a:endParaRPr>
          </a:p>
          <a:p>
            <a:r>
              <a:rPr lang="en-US" sz="1100">
                <a:solidFill>
                  <a:srgbClr val="E9C46A"/>
                </a:solidFill>
              </a:rPr>
              <a:t>Hashing</a:t>
            </a:r>
            <a:r>
              <a:rPr lang="en-US" sz="1100" b="0" i="0">
                <a:solidFill>
                  <a:srgbClr val="444444"/>
                </a:solidFill>
                <a:effectLst/>
                <a:latin typeface="HelveticaNeue"/>
              </a:rPr>
              <a:t>: </a:t>
            </a:r>
            <a:r>
              <a:rPr lang="vi-VN" b="0" i="0">
                <a:solidFill>
                  <a:srgbClr val="444444"/>
                </a:solidFill>
                <a:effectLst/>
                <a:latin typeface="HelveticaNeue"/>
              </a:rPr>
              <a:t>Hashing là một phương pháp xác nhận tính toàn vẹn. Vấn đề băm được đặt ra để giải quyết không phải là để bảo mật dữ liệu khỏi bị đọc, mà là xác thực rằng dữ liệu được đề cập không bị thay đổi.</a:t>
            </a:r>
            <a:endParaRPr lang="en-US"/>
          </a:p>
        </p:txBody>
      </p:sp>
    </p:spTree>
    <p:extLst>
      <p:ext uri="{BB962C8B-B14F-4D97-AF65-F5344CB8AC3E}">
        <p14:creationId xmlns:p14="http://schemas.microsoft.com/office/powerpoint/2010/main" val="1641546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7663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8427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536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554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19" name="Google Shape;119;p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00CEF6"/>
                </a:solidFill>
              </a:rPr>
              <a:t>“</a:t>
            </a:r>
            <a:endParaRPr sz="9600">
              <a:solidFill>
                <a:srgbClr val="00CEF6"/>
              </a:solidFill>
            </a:endParaRPr>
          </a:p>
        </p:txBody>
      </p:sp>
      <p:sp>
        <p:nvSpPr>
          <p:cNvPr id="120" name="Google Shape;120;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21" name="Google Shape;121;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2" name="Google Shape;162;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3" name="Google Shape;163;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4" name="Google Shape;164;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5" name="Google Shape;165;p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70" name="Google Shape;170;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71" name="Google Shape;171;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5" name="Google Shape;205;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6" name="Google Shape;206;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7" name="Google Shape;207;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8" name="Google Shape;208;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9" name="Google Shape;209;p6"/>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6"/>
          <p:cNvGrpSpPr/>
          <p:nvPr/>
        </p:nvGrpSpPr>
        <p:grpSpPr>
          <a:xfrm>
            <a:off x="-9525" y="4462475"/>
            <a:ext cx="9167825" cy="595300"/>
            <a:chOff x="-9525" y="4462475"/>
            <a:chExt cx="9167825" cy="595300"/>
          </a:xfrm>
        </p:grpSpPr>
        <p:sp>
          <p:nvSpPr>
            <p:cNvPr id="213" name="Google Shape;213;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4" name="Google Shape;214;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15" name="Google Shape;215;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16" name="Google Shape;216;p6"/>
          <p:cNvGrpSpPr/>
          <p:nvPr/>
        </p:nvGrpSpPr>
        <p:grpSpPr>
          <a:xfrm>
            <a:off x="-42837" y="4443488"/>
            <a:ext cx="9229575" cy="642787"/>
            <a:chOff x="-42837" y="4443488"/>
            <a:chExt cx="9229575" cy="642787"/>
          </a:xfrm>
        </p:grpSpPr>
        <p:sp>
          <p:nvSpPr>
            <p:cNvPr id="217" name="Google Shape;217;p6"/>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6"/>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49" name="Google Shape;249;p7"/>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0" name="Google Shape;250;p7"/>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1" name="Google Shape;251;p7"/>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2" name="Google Shape;252;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53" name="Google Shape;253;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4" name="Google Shape;254;p7"/>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7"/>
          <p:cNvGrpSpPr/>
          <p:nvPr/>
        </p:nvGrpSpPr>
        <p:grpSpPr>
          <a:xfrm>
            <a:off x="-9525" y="4462475"/>
            <a:ext cx="9167825" cy="595300"/>
            <a:chOff x="-9525" y="4462475"/>
            <a:chExt cx="9167825" cy="595300"/>
          </a:xfrm>
        </p:grpSpPr>
        <p:sp>
          <p:nvSpPr>
            <p:cNvPr id="258" name="Google Shape;258;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59" name="Google Shape;259;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60" name="Google Shape;260;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61" name="Google Shape;261;p7"/>
          <p:cNvGrpSpPr/>
          <p:nvPr/>
        </p:nvGrpSpPr>
        <p:grpSpPr>
          <a:xfrm>
            <a:off x="-42837" y="4443488"/>
            <a:ext cx="9229575" cy="642787"/>
            <a:chOff x="-42837" y="4443488"/>
            <a:chExt cx="9229575" cy="642787"/>
          </a:xfrm>
        </p:grpSpPr>
        <p:sp>
          <p:nvSpPr>
            <p:cNvPr id="262" name="Google Shape;262;p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7"/>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94" name="Google Shape;294;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95" name="Google Shape;295;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6" name="Google Shape;296;p8"/>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8"/>
          <p:cNvGrpSpPr/>
          <p:nvPr/>
        </p:nvGrpSpPr>
        <p:grpSpPr>
          <a:xfrm>
            <a:off x="-9525" y="4462475"/>
            <a:ext cx="9167825" cy="595300"/>
            <a:chOff x="-9525" y="4462475"/>
            <a:chExt cx="9167825" cy="595300"/>
          </a:xfrm>
        </p:grpSpPr>
        <p:sp>
          <p:nvSpPr>
            <p:cNvPr id="300" name="Google Shape;300;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01" name="Google Shape;301;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02" name="Google Shape;302;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03" name="Google Shape;303;p8"/>
          <p:cNvGrpSpPr/>
          <p:nvPr/>
        </p:nvGrpSpPr>
        <p:grpSpPr>
          <a:xfrm>
            <a:off x="-42837" y="4443488"/>
            <a:ext cx="9229575" cy="642787"/>
            <a:chOff x="-42837" y="4443488"/>
            <a:chExt cx="9229575" cy="642787"/>
          </a:xfrm>
        </p:grpSpPr>
        <p:sp>
          <p:nvSpPr>
            <p:cNvPr id="304" name="Google Shape;304;p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8"/>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4"/>
        <p:cNvGrpSpPr/>
        <p:nvPr/>
      </p:nvGrpSpPr>
      <p:grpSpPr>
        <a:xfrm>
          <a:off x="0" y="0"/>
          <a:ext cx="0" cy="0"/>
          <a:chOff x="0" y="0"/>
          <a:chExt cx="0" cy="0"/>
        </a:xfrm>
      </p:grpSpPr>
      <p:sp>
        <p:nvSpPr>
          <p:cNvPr id="335" name="Google Shape;335;p9"/>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Clr>
                <a:srgbClr val="00CEF6"/>
              </a:buClr>
              <a:buSzPts val="1400"/>
              <a:buNone/>
              <a:defRPr sz="1400">
                <a:solidFill>
                  <a:srgbClr val="00CEF6"/>
                </a:solidFill>
              </a:defRPr>
            </a:lvl1pPr>
          </a:lstStyle>
          <a:p>
            <a:endParaRPr/>
          </a:p>
        </p:txBody>
      </p:sp>
      <p:sp>
        <p:nvSpPr>
          <p:cNvPr id="336" name="Google Shape;336;p9"/>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37" name="Google Shape;337;p9"/>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8" name="Google Shape;338;p9"/>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9"/>
          <p:cNvGrpSpPr/>
          <p:nvPr/>
        </p:nvGrpSpPr>
        <p:grpSpPr>
          <a:xfrm>
            <a:off x="-9525" y="4462475"/>
            <a:ext cx="9167825" cy="595300"/>
            <a:chOff x="-9525" y="4462475"/>
            <a:chExt cx="9167825" cy="595300"/>
          </a:xfrm>
        </p:grpSpPr>
        <p:sp>
          <p:nvSpPr>
            <p:cNvPr id="342" name="Google Shape;342;p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43" name="Google Shape;343;p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44" name="Google Shape;344;p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45" name="Google Shape;345;p9"/>
          <p:cNvGrpSpPr/>
          <p:nvPr/>
        </p:nvGrpSpPr>
        <p:grpSpPr>
          <a:xfrm>
            <a:off x="-42837" y="4443488"/>
            <a:ext cx="9229575" cy="642787"/>
            <a:chOff x="-42837" y="4443488"/>
            <a:chExt cx="9229575" cy="642787"/>
          </a:xfrm>
        </p:grpSpPr>
        <p:sp>
          <p:nvSpPr>
            <p:cNvPr id="346" name="Google Shape;346;p9"/>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9"/>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86" name="Google Shape;386;p10"/>
          <p:cNvGrpSpPr/>
          <p:nvPr/>
        </p:nvGrpSpPr>
        <p:grpSpPr>
          <a:xfrm>
            <a:off x="-42837" y="4443488"/>
            <a:ext cx="9229575" cy="642787"/>
            <a:chOff x="-42837" y="4443488"/>
            <a:chExt cx="9229575" cy="642787"/>
          </a:xfrm>
        </p:grpSpPr>
        <p:sp>
          <p:nvSpPr>
            <p:cNvPr id="387" name="Google Shape;387;p1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34_856789D8.xm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117324" y="3363425"/>
            <a:ext cx="6340951" cy="1159800"/>
          </a:xfrm>
          <a:prstGeom prst="rect">
            <a:avLst/>
          </a:prstGeom>
        </p:spPr>
        <p:txBody>
          <a:bodyPr spcFirstLastPara="1" wrap="square" lIns="91425" tIns="91425" rIns="91425" bIns="91425" anchor="ctr" anchorCtr="0">
            <a:noAutofit/>
          </a:bodyPr>
          <a:lstStyle/>
          <a:p>
            <a:r>
              <a:rPr lang="en"/>
              <a:t>MÃ HOÁ DỮ LIỆU BẰNG PHƯƠNG PHÁP AES</a:t>
            </a:r>
            <a:endParaRPr lang="vi-V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26"/>
          <p:cNvSpPr txBox="1">
            <a:spLocks noGrp="1"/>
          </p:cNvSpPr>
          <p:nvPr>
            <p:ph type="title"/>
          </p:nvPr>
        </p:nvSpPr>
        <p:spPr>
          <a:xfrm>
            <a:off x="1011116" y="-98567"/>
            <a:ext cx="6996600" cy="715800"/>
          </a:xfrm>
          <a:prstGeom prst="rect">
            <a:avLst/>
          </a:prstGeom>
        </p:spPr>
        <p:txBody>
          <a:bodyPr spcFirstLastPara="1" wrap="square" lIns="91425" tIns="91425" rIns="91425" bIns="91425" anchor="b" anchorCtr="0">
            <a:noAutofit/>
          </a:bodyPr>
          <a:lstStyle/>
          <a:p>
            <a:r>
              <a:rPr lang="en"/>
              <a:t>So </a:t>
            </a:r>
            <a:r>
              <a:rPr lang="en" err="1"/>
              <a:t>sánh</a:t>
            </a:r>
            <a:r>
              <a:rPr lang="en"/>
              <a:t> </a:t>
            </a:r>
            <a:r>
              <a:rPr lang="en" err="1"/>
              <a:t>giữa</a:t>
            </a:r>
            <a:r>
              <a:rPr lang="en"/>
              <a:t> </a:t>
            </a:r>
            <a:r>
              <a:rPr lang="en">
                <a:solidFill>
                  <a:srgbClr val="3C78D8"/>
                </a:solidFill>
              </a:rPr>
              <a:t>DES</a:t>
            </a:r>
            <a:r>
              <a:rPr lang="en"/>
              <a:t> </a:t>
            </a:r>
            <a:r>
              <a:rPr lang="en" err="1"/>
              <a:t>và</a:t>
            </a:r>
            <a:r>
              <a:rPr lang="en"/>
              <a:t> </a:t>
            </a:r>
            <a:r>
              <a:rPr lang="en">
                <a:solidFill>
                  <a:srgbClr val="3C78D8"/>
                </a:solidFill>
              </a:rPr>
              <a:t>AES</a:t>
            </a:r>
          </a:p>
        </p:txBody>
      </p:sp>
      <p:sp>
        <p:nvSpPr>
          <p:cNvPr id="648" name="Google Shape;648;p2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graphicFrame>
        <p:nvGraphicFramePr>
          <p:cNvPr id="5" name="Bảng 5">
            <a:extLst>
              <a:ext uri="{FF2B5EF4-FFF2-40B4-BE49-F238E27FC236}">
                <a16:creationId xmlns:a16="http://schemas.microsoft.com/office/drawing/2014/main" id="{565A4604-9A57-7830-8DA3-EECCFB49FFB0}"/>
              </a:ext>
            </a:extLst>
          </p:cNvPr>
          <p:cNvGraphicFramePr>
            <a:graphicFrameLocks noGrp="1"/>
          </p:cNvGraphicFramePr>
          <p:nvPr>
            <p:extLst>
              <p:ext uri="{D42A27DB-BD31-4B8C-83A1-F6EECF244321}">
                <p14:modId xmlns:p14="http://schemas.microsoft.com/office/powerpoint/2010/main" val="1879618134"/>
              </p:ext>
            </p:extLst>
          </p:nvPr>
        </p:nvGraphicFramePr>
        <p:xfrm>
          <a:off x="1238250" y="740018"/>
          <a:ext cx="6603373" cy="3776612"/>
        </p:xfrm>
        <a:graphic>
          <a:graphicData uri="http://schemas.openxmlformats.org/drawingml/2006/table">
            <a:tbl>
              <a:tblPr firstRow="1" bandRow="1">
                <a:tableStyleId>{8799B23B-EC83-4686-B30A-512413B5E67A}</a:tableStyleId>
              </a:tblPr>
              <a:tblGrid>
                <a:gridCol w="1446270">
                  <a:extLst>
                    <a:ext uri="{9D8B030D-6E8A-4147-A177-3AD203B41FA5}">
                      <a16:colId xmlns:a16="http://schemas.microsoft.com/office/drawing/2014/main" val="2838976751"/>
                    </a:ext>
                  </a:extLst>
                </a:gridCol>
                <a:gridCol w="2559522">
                  <a:extLst>
                    <a:ext uri="{9D8B030D-6E8A-4147-A177-3AD203B41FA5}">
                      <a16:colId xmlns:a16="http://schemas.microsoft.com/office/drawing/2014/main" val="2963047422"/>
                    </a:ext>
                  </a:extLst>
                </a:gridCol>
                <a:gridCol w="2597581">
                  <a:extLst>
                    <a:ext uri="{9D8B030D-6E8A-4147-A177-3AD203B41FA5}">
                      <a16:colId xmlns:a16="http://schemas.microsoft.com/office/drawing/2014/main" val="2094833392"/>
                    </a:ext>
                  </a:extLst>
                </a:gridCol>
              </a:tblGrid>
              <a:tr h="329818">
                <a:tc>
                  <a:txBody>
                    <a:bodyPr/>
                    <a:lstStyle/>
                    <a:p>
                      <a:pPr algn="ctr"/>
                      <a:r>
                        <a:rPr lang="vi-VN" sz="1100">
                          <a:solidFill>
                            <a:schemeClr val="bg1"/>
                          </a:solidFill>
                        </a:rPr>
                        <a:t>Cơ </a:t>
                      </a:r>
                      <a:r>
                        <a:rPr lang="vi-VN" sz="1100" err="1">
                          <a:solidFill>
                            <a:schemeClr val="bg1"/>
                          </a:solidFill>
                        </a:rPr>
                        <a:t>sở</a:t>
                      </a:r>
                      <a:r>
                        <a:rPr lang="vi-VN" sz="1100">
                          <a:solidFill>
                            <a:schemeClr val="bg1"/>
                          </a:solidFill>
                        </a:rPr>
                        <a:t> so </a:t>
                      </a:r>
                      <a:r>
                        <a:rPr lang="vi-VN" sz="1100" err="1">
                          <a:solidFill>
                            <a:schemeClr val="bg1"/>
                          </a:solidFill>
                        </a:rPr>
                        <a:t>sánh</a:t>
                      </a:r>
                    </a:p>
                  </a:txBody>
                  <a:tcPr anchor="ctr">
                    <a:solidFill>
                      <a:srgbClr val="0070C0"/>
                    </a:solidFill>
                  </a:tcPr>
                </a:tc>
                <a:tc>
                  <a:txBody>
                    <a:bodyPr/>
                    <a:lstStyle/>
                    <a:p>
                      <a:pPr algn="ctr"/>
                      <a:r>
                        <a:rPr lang="vi-VN" sz="1100">
                          <a:solidFill>
                            <a:schemeClr val="bg1"/>
                          </a:solidFill>
                        </a:rPr>
                        <a:t>DES</a:t>
                      </a:r>
                    </a:p>
                  </a:txBody>
                  <a:tcPr anchor="ctr">
                    <a:solidFill>
                      <a:srgbClr val="0070C0"/>
                    </a:solidFill>
                  </a:tcPr>
                </a:tc>
                <a:tc>
                  <a:txBody>
                    <a:bodyPr/>
                    <a:lstStyle/>
                    <a:p>
                      <a:pPr algn="ctr"/>
                      <a:r>
                        <a:rPr lang="vi-VN" sz="1100">
                          <a:solidFill>
                            <a:schemeClr val="bg1"/>
                          </a:solidFill>
                        </a:rPr>
                        <a:t>AES</a:t>
                      </a:r>
                    </a:p>
                  </a:txBody>
                  <a:tcPr anchor="ctr">
                    <a:solidFill>
                      <a:srgbClr val="0070C0"/>
                    </a:solidFill>
                  </a:tcPr>
                </a:tc>
                <a:extLst>
                  <a:ext uri="{0D108BD9-81ED-4DB2-BD59-A6C34878D82A}">
                    <a16:rowId xmlns:a16="http://schemas.microsoft.com/office/drawing/2014/main" val="3972812753"/>
                  </a:ext>
                </a:extLst>
              </a:tr>
              <a:tr h="389016">
                <a:tc>
                  <a:txBody>
                    <a:bodyPr/>
                    <a:lstStyle/>
                    <a:p>
                      <a:r>
                        <a:rPr lang="vi-VN" sz="1100"/>
                        <a:t>Căn </a:t>
                      </a:r>
                      <a:r>
                        <a:rPr lang="vi-VN" sz="1100" err="1"/>
                        <a:t>bản</a:t>
                      </a:r>
                    </a:p>
                  </a:txBody>
                  <a:tcPr/>
                </a:tc>
                <a:tc>
                  <a:txBody>
                    <a:bodyPr/>
                    <a:lstStyle/>
                    <a:p>
                      <a:pPr lvl="0">
                        <a:buNone/>
                      </a:pPr>
                      <a:r>
                        <a:rPr lang="vi-VN" sz="1100" b="0" i="0" u="none" strike="noStrike" noProof="0">
                          <a:latin typeface="Arial"/>
                        </a:rPr>
                        <a:t>Trong DES, </a:t>
                      </a:r>
                      <a:r>
                        <a:rPr lang="vi-VN" sz="1100" b="0" i="0" u="none" strike="noStrike" noProof="0" err="1">
                          <a:latin typeface="Arial"/>
                        </a:rPr>
                        <a:t>khối</a:t>
                      </a:r>
                      <a:r>
                        <a:rPr lang="vi-VN" sz="1100" b="0" i="0" u="none" strike="noStrike" noProof="0">
                          <a:latin typeface="Arial"/>
                        </a:rPr>
                        <a:t> </a:t>
                      </a:r>
                      <a:r>
                        <a:rPr lang="vi-VN" sz="1100" b="0" i="0" u="none" strike="noStrike" noProof="0" err="1">
                          <a:latin typeface="Arial"/>
                        </a:rPr>
                        <a:t>dữ</a:t>
                      </a:r>
                      <a:r>
                        <a:rPr lang="vi-VN" sz="1100" b="0" i="0" u="none" strike="noStrike" noProof="0">
                          <a:latin typeface="Arial"/>
                        </a:rPr>
                        <a:t> </a:t>
                      </a:r>
                      <a:r>
                        <a:rPr lang="vi-VN" sz="1100" b="0" i="0" u="none" strike="noStrike" noProof="0" err="1">
                          <a:latin typeface="Arial"/>
                        </a:rPr>
                        <a:t>liệu</a:t>
                      </a:r>
                      <a:r>
                        <a:rPr lang="vi-VN" sz="1100" b="0" i="0" u="none" strike="noStrike" noProof="0">
                          <a:latin typeface="Arial"/>
                        </a:rPr>
                        <a:t> </a:t>
                      </a:r>
                      <a:r>
                        <a:rPr lang="vi-VN" sz="1100" b="0" i="0" u="none" strike="noStrike" noProof="0" err="1">
                          <a:latin typeface="Arial"/>
                        </a:rPr>
                        <a:t>được</a:t>
                      </a:r>
                      <a:r>
                        <a:rPr lang="vi-VN" sz="1100" b="0" i="0" u="none" strike="noStrike" noProof="0">
                          <a:latin typeface="Arial"/>
                        </a:rPr>
                        <a:t> chia </a:t>
                      </a:r>
                      <a:r>
                        <a:rPr lang="vi-VN" sz="1100" b="0" i="0" u="none" strike="noStrike" noProof="0" err="1">
                          <a:latin typeface="Arial"/>
                        </a:rPr>
                        <a:t>thành</a:t>
                      </a:r>
                      <a:r>
                        <a:rPr lang="vi-VN" sz="1100" b="0" i="0" u="none" strike="noStrike" noProof="0">
                          <a:latin typeface="Arial"/>
                        </a:rPr>
                        <a:t> hai </a:t>
                      </a:r>
                      <a:r>
                        <a:rPr lang="vi-VN" sz="1100" b="0" i="0" u="none" strike="noStrike" noProof="0" err="1">
                          <a:latin typeface="Arial"/>
                        </a:rPr>
                        <a:t>nửa</a:t>
                      </a:r>
                      <a:r>
                        <a:rPr lang="vi-VN" sz="1100" b="0" i="0" u="none" strike="noStrike" noProof="0">
                          <a:latin typeface="Arial"/>
                        </a:rPr>
                        <a:t>.</a:t>
                      </a:r>
                      <a:endParaRPr lang="vi-VN" sz="1100"/>
                    </a:p>
                  </a:txBody>
                  <a:tcPr/>
                </a:tc>
                <a:tc>
                  <a:txBody>
                    <a:bodyPr/>
                    <a:lstStyle/>
                    <a:p>
                      <a:pPr lvl="0">
                        <a:buNone/>
                      </a:pPr>
                      <a:r>
                        <a:rPr lang="vi-VN" sz="1100" b="0" i="0" u="none" strike="noStrike" noProof="0">
                          <a:latin typeface="Arial"/>
                        </a:rPr>
                        <a:t>Trong AES, </a:t>
                      </a:r>
                      <a:r>
                        <a:rPr lang="vi-VN" sz="1100" b="0" i="0" u="none" strike="noStrike" noProof="0" err="1">
                          <a:latin typeface="Arial"/>
                        </a:rPr>
                        <a:t>toàn</a:t>
                      </a:r>
                      <a:r>
                        <a:rPr lang="vi-VN" sz="1100" b="0" i="0" u="none" strike="noStrike" noProof="0">
                          <a:latin typeface="Arial"/>
                        </a:rPr>
                        <a:t> </a:t>
                      </a:r>
                      <a:r>
                        <a:rPr lang="vi-VN" sz="1100" b="0" i="0" u="none" strike="noStrike" noProof="0" err="1">
                          <a:latin typeface="Arial"/>
                        </a:rPr>
                        <a:t>bộ</a:t>
                      </a:r>
                      <a:r>
                        <a:rPr lang="vi-VN" sz="1100" b="0" i="0" u="none" strike="noStrike" noProof="0">
                          <a:latin typeface="Arial"/>
                        </a:rPr>
                        <a:t> </a:t>
                      </a:r>
                      <a:r>
                        <a:rPr lang="vi-VN" sz="1100" b="0" i="0" u="none" strike="noStrike" noProof="0" err="1">
                          <a:latin typeface="Arial"/>
                        </a:rPr>
                        <a:t>khối</a:t>
                      </a:r>
                      <a:r>
                        <a:rPr lang="vi-VN" sz="1100" b="0" i="0" u="none" strike="noStrike" noProof="0">
                          <a:latin typeface="Arial"/>
                        </a:rPr>
                        <a:t> </a:t>
                      </a:r>
                      <a:r>
                        <a:rPr lang="vi-VN" sz="1100" b="0" i="0" u="none" strike="noStrike" noProof="0" err="1">
                          <a:latin typeface="Arial"/>
                        </a:rPr>
                        <a:t>dữ</a:t>
                      </a:r>
                      <a:r>
                        <a:rPr lang="vi-VN" sz="1100" b="0" i="0" u="none" strike="noStrike" noProof="0">
                          <a:latin typeface="Arial"/>
                        </a:rPr>
                        <a:t> </a:t>
                      </a:r>
                      <a:r>
                        <a:rPr lang="vi-VN" sz="1100" b="0" i="0" u="none" strike="noStrike" noProof="0" err="1">
                          <a:latin typeface="Arial"/>
                        </a:rPr>
                        <a:t>liệu</a:t>
                      </a:r>
                      <a:r>
                        <a:rPr lang="vi-VN" sz="1100" b="0" i="0" u="none" strike="noStrike" noProof="0">
                          <a:latin typeface="Arial"/>
                        </a:rPr>
                        <a:t> </a:t>
                      </a:r>
                      <a:r>
                        <a:rPr lang="vi-VN" sz="1100" b="0" i="0" u="none" strike="noStrike" noProof="0" err="1">
                          <a:latin typeface="Arial"/>
                        </a:rPr>
                        <a:t>được</a:t>
                      </a:r>
                      <a:r>
                        <a:rPr lang="vi-VN" sz="1100" b="0" i="0" u="none" strike="noStrike" noProof="0">
                          <a:latin typeface="Arial"/>
                        </a:rPr>
                        <a:t> </a:t>
                      </a:r>
                      <a:r>
                        <a:rPr lang="vi-VN" sz="1100" b="0" i="0" u="none" strike="noStrike" noProof="0" err="1">
                          <a:latin typeface="Arial"/>
                        </a:rPr>
                        <a:t>xử</a:t>
                      </a:r>
                      <a:r>
                        <a:rPr lang="vi-VN" sz="1100" b="0" i="0" u="none" strike="noStrike" noProof="0">
                          <a:latin typeface="Arial"/>
                        </a:rPr>
                        <a:t> </a:t>
                      </a:r>
                      <a:r>
                        <a:rPr lang="vi-VN" sz="1100" b="0" i="0" u="none" strike="noStrike" noProof="0" err="1">
                          <a:latin typeface="Arial"/>
                        </a:rPr>
                        <a:t>lý</a:t>
                      </a:r>
                      <a:r>
                        <a:rPr lang="vi-VN" sz="1100" b="0" i="0" u="none" strike="noStrike" noProof="0">
                          <a:latin typeface="Arial"/>
                        </a:rPr>
                        <a:t> </a:t>
                      </a:r>
                      <a:r>
                        <a:rPr lang="vi-VN" sz="1100" b="0" i="0" u="none" strike="noStrike" noProof="0" err="1">
                          <a:latin typeface="Arial"/>
                        </a:rPr>
                        <a:t>dưới</a:t>
                      </a:r>
                      <a:r>
                        <a:rPr lang="vi-VN" sz="1100" b="0" i="0" u="none" strike="noStrike" noProof="0">
                          <a:latin typeface="Arial"/>
                        </a:rPr>
                        <a:t> </a:t>
                      </a:r>
                      <a:r>
                        <a:rPr lang="vi-VN" sz="1100" b="0" i="0" u="none" strike="noStrike" noProof="0" err="1">
                          <a:latin typeface="Arial"/>
                        </a:rPr>
                        <a:t>dạng</a:t>
                      </a:r>
                      <a:r>
                        <a:rPr lang="vi-VN" sz="1100" b="0" i="0" u="none" strike="noStrike" noProof="0">
                          <a:latin typeface="Arial"/>
                        </a:rPr>
                        <a:t> </a:t>
                      </a:r>
                      <a:r>
                        <a:rPr lang="vi-VN" sz="1100" b="0" i="0" u="none" strike="noStrike" noProof="0" err="1">
                          <a:latin typeface="Arial"/>
                        </a:rPr>
                        <a:t>một</a:t>
                      </a:r>
                      <a:r>
                        <a:rPr lang="vi-VN" sz="1100" b="0" i="0" u="none" strike="noStrike" noProof="0">
                          <a:latin typeface="Arial"/>
                        </a:rPr>
                        <a:t> ma </a:t>
                      </a:r>
                      <a:r>
                        <a:rPr lang="vi-VN" sz="1100" b="0" i="0" u="none" strike="noStrike" noProof="0" err="1">
                          <a:latin typeface="Arial"/>
                        </a:rPr>
                        <a:t>trận</a:t>
                      </a:r>
                      <a:r>
                        <a:rPr lang="vi-VN" sz="1100" b="0" i="0" u="none" strike="noStrike" noProof="0">
                          <a:latin typeface="Arial"/>
                        </a:rPr>
                        <a:t>.</a:t>
                      </a:r>
                      <a:endParaRPr lang="vi-VN" sz="1100"/>
                    </a:p>
                  </a:txBody>
                  <a:tcPr/>
                </a:tc>
                <a:extLst>
                  <a:ext uri="{0D108BD9-81ED-4DB2-BD59-A6C34878D82A}">
                    <a16:rowId xmlns:a16="http://schemas.microsoft.com/office/drawing/2014/main" val="1052505225"/>
                  </a:ext>
                </a:extLst>
              </a:tr>
              <a:tr h="389016">
                <a:tc>
                  <a:txBody>
                    <a:bodyPr/>
                    <a:lstStyle/>
                    <a:p>
                      <a:r>
                        <a:rPr lang="vi-VN" sz="1100"/>
                        <a:t>Nguyên </a:t>
                      </a:r>
                      <a:r>
                        <a:rPr lang="vi-VN" sz="1100" err="1"/>
                        <a:t>tắc</a:t>
                      </a:r>
                    </a:p>
                  </a:txBody>
                  <a:tcPr/>
                </a:tc>
                <a:tc>
                  <a:txBody>
                    <a:bodyPr/>
                    <a:lstStyle/>
                    <a:p>
                      <a:pPr lvl="0">
                        <a:buNone/>
                      </a:pPr>
                      <a:r>
                        <a:rPr lang="vi-VN" sz="1100" b="0" i="0" u="none" strike="noStrike" noProof="0">
                          <a:latin typeface="Arial"/>
                        </a:rPr>
                        <a:t>DES </a:t>
                      </a:r>
                      <a:r>
                        <a:rPr lang="vi-VN" sz="1100" b="0" i="0" u="none" strike="noStrike" noProof="0" err="1">
                          <a:latin typeface="Arial"/>
                        </a:rPr>
                        <a:t>hoạt</a:t>
                      </a:r>
                      <a:r>
                        <a:rPr lang="vi-VN" sz="1100" b="0" i="0" u="none" strike="noStrike" noProof="0">
                          <a:latin typeface="Arial"/>
                        </a:rPr>
                        <a:t> </a:t>
                      </a:r>
                      <a:r>
                        <a:rPr lang="vi-VN" sz="1100" b="0" i="0" u="none" strike="noStrike" noProof="0" err="1">
                          <a:latin typeface="Arial"/>
                        </a:rPr>
                        <a:t>động</a:t>
                      </a:r>
                      <a:r>
                        <a:rPr lang="vi-VN" sz="1100" b="0" i="0" u="none" strike="noStrike" noProof="0">
                          <a:latin typeface="Arial"/>
                        </a:rPr>
                        <a:t> trên </a:t>
                      </a:r>
                      <a:r>
                        <a:rPr lang="vi-VN" sz="1100" b="0" i="0" u="none" strike="noStrike" noProof="0" err="1">
                          <a:latin typeface="Arial"/>
                        </a:rPr>
                        <a:t>cấu</a:t>
                      </a:r>
                      <a:r>
                        <a:rPr lang="vi-VN" sz="1100" b="0" i="0" u="none" strike="noStrike" noProof="0">
                          <a:latin typeface="Arial"/>
                        </a:rPr>
                        <a:t> </a:t>
                      </a:r>
                      <a:r>
                        <a:rPr lang="vi-VN" sz="1100" b="0" i="0" u="none" strike="noStrike" noProof="0" err="1">
                          <a:latin typeface="Arial"/>
                        </a:rPr>
                        <a:t>trúc</a:t>
                      </a:r>
                      <a:r>
                        <a:rPr lang="vi-VN" sz="1100" b="0" i="0" u="none" strike="noStrike" noProof="0">
                          <a:latin typeface="Arial"/>
                        </a:rPr>
                        <a:t> </a:t>
                      </a:r>
                      <a:r>
                        <a:rPr lang="vi-VN" sz="1100" b="0" i="0" u="none" strike="noStrike" noProof="0" err="1">
                          <a:latin typeface="Arial"/>
                        </a:rPr>
                        <a:t>mật</a:t>
                      </a:r>
                      <a:r>
                        <a:rPr lang="vi-VN" sz="1100" b="0" i="0" u="none" strike="noStrike" noProof="0">
                          <a:latin typeface="Arial"/>
                        </a:rPr>
                        <a:t> </a:t>
                      </a:r>
                      <a:r>
                        <a:rPr lang="vi-VN" sz="1100" b="0" i="0" u="none" strike="noStrike" noProof="0" err="1">
                          <a:latin typeface="Arial"/>
                        </a:rPr>
                        <a:t>mã</a:t>
                      </a:r>
                      <a:r>
                        <a:rPr lang="vi-VN" sz="1100" b="0" i="0" u="none" strike="noStrike" noProof="0">
                          <a:latin typeface="Arial"/>
                        </a:rPr>
                        <a:t> </a:t>
                      </a:r>
                      <a:r>
                        <a:rPr lang="vi-VN" sz="1100" b="0" i="0" u="none" strike="noStrike" noProof="0" err="1">
                          <a:latin typeface="Arial"/>
                        </a:rPr>
                        <a:t>Feistel</a:t>
                      </a:r>
                      <a:r>
                        <a:rPr lang="vi-VN" sz="1100" b="0" i="0" u="none" strike="noStrike" noProof="0">
                          <a:latin typeface="Arial"/>
                        </a:rPr>
                        <a:t>.</a:t>
                      </a:r>
                      <a:endParaRPr lang="vi-VN" sz="1100"/>
                    </a:p>
                  </a:txBody>
                  <a:tcPr/>
                </a:tc>
                <a:tc>
                  <a:txBody>
                    <a:bodyPr/>
                    <a:lstStyle/>
                    <a:p>
                      <a:pPr lvl="0">
                        <a:buNone/>
                      </a:pPr>
                      <a:r>
                        <a:rPr lang="vi-VN" sz="1100" b="0" i="0" u="none" strike="noStrike" noProof="0">
                          <a:latin typeface="Arial"/>
                        </a:rPr>
                        <a:t>AES </a:t>
                      </a:r>
                      <a:r>
                        <a:rPr lang="vi-VN" sz="1100" b="0" i="0" u="none" strike="noStrike" noProof="0" err="1">
                          <a:latin typeface="Arial"/>
                        </a:rPr>
                        <a:t>hoạt</a:t>
                      </a:r>
                      <a:r>
                        <a:rPr lang="vi-VN" sz="1100" b="0" i="0" u="none" strike="noStrike" noProof="0">
                          <a:latin typeface="Arial"/>
                        </a:rPr>
                        <a:t> </a:t>
                      </a:r>
                      <a:r>
                        <a:rPr lang="vi-VN" sz="1100" b="0" i="0" u="none" strike="noStrike" noProof="0" err="1">
                          <a:latin typeface="Arial"/>
                        </a:rPr>
                        <a:t>động</a:t>
                      </a:r>
                      <a:r>
                        <a:rPr lang="vi-VN" sz="1100" b="0" i="0" u="none" strike="noStrike" noProof="0">
                          <a:latin typeface="Arial"/>
                        </a:rPr>
                        <a:t> trên Nguyên </a:t>
                      </a:r>
                      <a:r>
                        <a:rPr lang="vi-VN" sz="1100" b="0" i="0" u="none" strike="noStrike" noProof="0" err="1">
                          <a:latin typeface="Arial"/>
                        </a:rPr>
                        <a:t>tắc</a:t>
                      </a:r>
                      <a:r>
                        <a:rPr lang="vi-VN" sz="1100" b="0" i="0" u="none" strike="noStrike" noProof="0">
                          <a:latin typeface="Arial"/>
                        </a:rPr>
                        <a:t> thay </a:t>
                      </a:r>
                      <a:r>
                        <a:rPr lang="vi-VN" sz="1100" b="0" i="0" u="none" strike="noStrike" noProof="0" err="1">
                          <a:latin typeface="Arial"/>
                        </a:rPr>
                        <a:t>thế</a:t>
                      </a:r>
                      <a:r>
                        <a:rPr lang="vi-VN" sz="1100" b="0" i="0" u="none" strike="noStrike" noProof="0">
                          <a:latin typeface="Arial"/>
                        </a:rPr>
                        <a:t> </a:t>
                      </a:r>
                      <a:r>
                        <a:rPr lang="vi-VN" sz="1100" b="0" i="0" u="none" strike="noStrike" noProof="0" err="1">
                          <a:latin typeface="Arial"/>
                        </a:rPr>
                        <a:t>và</a:t>
                      </a:r>
                      <a:r>
                        <a:rPr lang="vi-VN" sz="1100" b="0" i="0" u="none" strike="noStrike" noProof="0">
                          <a:latin typeface="Arial"/>
                        </a:rPr>
                        <a:t> </a:t>
                      </a:r>
                      <a:r>
                        <a:rPr lang="vi-VN" sz="1100" b="0" i="0" u="none" strike="noStrike" noProof="0" err="1">
                          <a:latin typeface="Arial"/>
                        </a:rPr>
                        <a:t>hoán</a:t>
                      </a:r>
                      <a:r>
                        <a:rPr lang="vi-VN" sz="1100" b="0" i="0" u="none" strike="noStrike" noProof="0">
                          <a:latin typeface="Arial"/>
                        </a:rPr>
                        <a:t> </a:t>
                      </a:r>
                      <a:r>
                        <a:rPr lang="vi-VN" sz="1100" b="0" i="0" u="none" strike="noStrike" noProof="0" err="1">
                          <a:latin typeface="Arial"/>
                        </a:rPr>
                        <a:t>vị</a:t>
                      </a:r>
                      <a:r>
                        <a:rPr lang="vi-VN" sz="1100" b="0" i="0" u="none" strike="noStrike" noProof="0">
                          <a:latin typeface="Arial"/>
                        </a:rPr>
                        <a:t>.</a:t>
                      </a:r>
                      <a:endParaRPr lang="vi-VN" sz="1100"/>
                    </a:p>
                  </a:txBody>
                  <a:tcPr/>
                </a:tc>
                <a:extLst>
                  <a:ext uri="{0D108BD9-81ED-4DB2-BD59-A6C34878D82A}">
                    <a16:rowId xmlns:a16="http://schemas.microsoft.com/office/drawing/2014/main" val="1133721787"/>
                  </a:ext>
                </a:extLst>
              </a:tr>
              <a:tr h="389016">
                <a:tc>
                  <a:txBody>
                    <a:bodyPr/>
                    <a:lstStyle/>
                    <a:p>
                      <a:r>
                        <a:rPr lang="vi-VN" sz="1100"/>
                        <a:t>Văn </a:t>
                      </a:r>
                      <a:r>
                        <a:rPr lang="vi-VN" sz="1100" err="1"/>
                        <a:t>bản</a:t>
                      </a:r>
                      <a:r>
                        <a:rPr lang="vi-VN" sz="1100"/>
                        <a:t> thô</a:t>
                      </a:r>
                    </a:p>
                  </a:txBody>
                  <a:tcPr/>
                </a:tc>
                <a:tc>
                  <a:txBody>
                    <a:bodyPr/>
                    <a:lstStyle/>
                    <a:p>
                      <a:pPr lvl="0">
                        <a:buNone/>
                      </a:pPr>
                      <a:r>
                        <a:rPr lang="vi-VN" sz="1100" b="0" i="0" u="none" strike="noStrike" noProof="0" err="1">
                          <a:latin typeface="Arial"/>
                        </a:rPr>
                        <a:t>Bản</a:t>
                      </a:r>
                      <a:r>
                        <a:rPr lang="vi-VN" sz="1100" b="0" i="0" u="none" strike="noStrike" noProof="0">
                          <a:latin typeface="Arial"/>
                        </a:rPr>
                        <a:t> </a:t>
                      </a:r>
                      <a:r>
                        <a:rPr lang="vi-VN" sz="1100" b="0" i="0" u="none" strike="noStrike" noProof="0" err="1">
                          <a:latin typeface="Arial"/>
                        </a:rPr>
                        <a:t>rõ</a:t>
                      </a:r>
                      <a:r>
                        <a:rPr lang="vi-VN" sz="1100" b="0" i="0" u="none" strike="noStrike" noProof="0">
                          <a:latin typeface="Arial"/>
                        </a:rPr>
                        <a:t> </a:t>
                      </a:r>
                      <a:r>
                        <a:rPr lang="vi-VN" sz="1100" b="0" i="0" u="none" strike="noStrike" noProof="0" err="1">
                          <a:latin typeface="Arial"/>
                        </a:rPr>
                        <a:t>là</a:t>
                      </a:r>
                      <a:r>
                        <a:rPr lang="vi-VN" sz="1100" b="0" i="0" u="none" strike="noStrike" noProof="0">
                          <a:latin typeface="Arial"/>
                        </a:rPr>
                        <a:t> 64 </a:t>
                      </a:r>
                      <a:r>
                        <a:rPr lang="vi-VN" sz="1100" b="0" i="0" u="none" strike="noStrike" noProof="0" err="1">
                          <a:latin typeface="Arial"/>
                        </a:rPr>
                        <a:t>bit</a:t>
                      </a:r>
                      <a:endParaRPr lang="vi-VN" sz="1100"/>
                    </a:p>
                  </a:txBody>
                  <a:tcPr/>
                </a:tc>
                <a:tc>
                  <a:txBody>
                    <a:bodyPr/>
                    <a:lstStyle/>
                    <a:p>
                      <a:pPr lvl="0">
                        <a:buNone/>
                      </a:pPr>
                      <a:r>
                        <a:rPr lang="vi-VN" sz="1100" b="0" i="0" u="none" strike="noStrike" noProof="0" err="1">
                          <a:latin typeface="Arial"/>
                        </a:rPr>
                        <a:t>Bản</a:t>
                      </a:r>
                      <a:r>
                        <a:rPr lang="vi-VN" sz="1100" b="0" i="0" u="none" strike="noStrike" noProof="0">
                          <a:latin typeface="Arial"/>
                        </a:rPr>
                        <a:t> </a:t>
                      </a:r>
                      <a:r>
                        <a:rPr lang="vi-VN" sz="1100" b="0" i="0" u="none" strike="noStrike" noProof="0" err="1">
                          <a:latin typeface="Arial"/>
                        </a:rPr>
                        <a:t>rõ</a:t>
                      </a:r>
                      <a:r>
                        <a:rPr lang="vi-VN" sz="1100" b="0" i="0" u="none" strike="noStrike" noProof="0">
                          <a:latin typeface="Arial"/>
                        </a:rPr>
                        <a:t> </a:t>
                      </a:r>
                      <a:r>
                        <a:rPr lang="vi-VN" sz="1100" b="0" i="0" u="none" strike="noStrike" noProof="0" err="1">
                          <a:latin typeface="Arial"/>
                        </a:rPr>
                        <a:t>là</a:t>
                      </a:r>
                      <a:r>
                        <a:rPr lang="vi-VN" sz="1100" b="0" i="0" u="none" strike="noStrike" noProof="0">
                          <a:latin typeface="Arial"/>
                        </a:rPr>
                        <a:t> 128 </a:t>
                      </a:r>
                      <a:r>
                        <a:rPr lang="vi-VN" sz="1100" b="0" i="0" u="none" strike="noStrike" noProof="0" err="1">
                          <a:latin typeface="Arial"/>
                        </a:rPr>
                        <a:t>bit</a:t>
                      </a:r>
                      <a:endParaRPr lang="vi-VN" sz="1100"/>
                    </a:p>
                  </a:txBody>
                  <a:tcPr/>
                </a:tc>
                <a:extLst>
                  <a:ext uri="{0D108BD9-81ED-4DB2-BD59-A6C34878D82A}">
                    <a16:rowId xmlns:a16="http://schemas.microsoft.com/office/drawing/2014/main" val="2921989355"/>
                  </a:ext>
                </a:extLst>
              </a:tr>
              <a:tr h="389016">
                <a:tc>
                  <a:txBody>
                    <a:bodyPr/>
                    <a:lstStyle/>
                    <a:p>
                      <a:r>
                        <a:rPr lang="vi-VN" sz="1100" err="1"/>
                        <a:t>Kích</a:t>
                      </a:r>
                      <a:r>
                        <a:rPr lang="vi-VN" sz="1100"/>
                        <a:t> </a:t>
                      </a:r>
                      <a:r>
                        <a:rPr lang="vi-VN" sz="1100" err="1"/>
                        <a:t>thước</a:t>
                      </a:r>
                      <a:r>
                        <a:rPr lang="vi-VN" sz="1100"/>
                        <a:t> </a:t>
                      </a:r>
                      <a:r>
                        <a:rPr lang="vi-VN" sz="1100" err="1"/>
                        <a:t>khoá</a:t>
                      </a:r>
                    </a:p>
                  </a:txBody>
                  <a:tcPr/>
                </a:tc>
                <a:tc>
                  <a:txBody>
                    <a:bodyPr/>
                    <a:lstStyle/>
                    <a:p>
                      <a:pPr lvl="0">
                        <a:buNone/>
                      </a:pPr>
                      <a:r>
                        <a:rPr lang="vi-VN" sz="1100" b="0" i="0" u="none" strike="noStrike" noProof="0">
                          <a:latin typeface="Arial"/>
                        </a:rPr>
                        <a:t>DES so </a:t>
                      </a:r>
                      <a:r>
                        <a:rPr lang="vi-VN" sz="1100" b="0" i="0" u="none" strike="noStrike" noProof="0" err="1">
                          <a:latin typeface="Arial"/>
                        </a:rPr>
                        <a:t>với</a:t>
                      </a:r>
                      <a:r>
                        <a:rPr lang="vi-VN" sz="1100" b="0" i="0" u="none" strike="noStrike" noProof="0">
                          <a:latin typeface="Arial"/>
                        </a:rPr>
                        <a:t> AES </a:t>
                      </a:r>
                      <a:r>
                        <a:rPr lang="vi-VN" sz="1100" b="0" i="0" u="none" strike="noStrike" noProof="0" err="1">
                          <a:latin typeface="Arial"/>
                        </a:rPr>
                        <a:t>có</a:t>
                      </a:r>
                      <a:r>
                        <a:rPr lang="vi-VN" sz="1100" b="0" i="0" u="none" strike="noStrike" noProof="0">
                          <a:latin typeface="Arial"/>
                        </a:rPr>
                        <a:t> </a:t>
                      </a:r>
                      <a:r>
                        <a:rPr lang="vi-VN" sz="1100" b="0" i="0" u="none" strike="noStrike" noProof="0" err="1">
                          <a:latin typeface="Arial"/>
                        </a:rPr>
                        <a:t>kích</a:t>
                      </a:r>
                      <a:r>
                        <a:rPr lang="vi-VN" sz="1100" b="0" i="0" u="none" strike="noStrike" noProof="0">
                          <a:latin typeface="Arial"/>
                        </a:rPr>
                        <a:t> </a:t>
                      </a:r>
                      <a:r>
                        <a:rPr lang="vi-VN" sz="1100" b="0" i="0" u="none" strike="noStrike" noProof="0" err="1">
                          <a:latin typeface="Arial"/>
                        </a:rPr>
                        <a:t>thước</a:t>
                      </a:r>
                      <a:r>
                        <a:rPr lang="vi-VN" sz="1100" b="0" i="0" u="none" strike="noStrike" noProof="0">
                          <a:latin typeface="Arial"/>
                        </a:rPr>
                        <a:t> </a:t>
                      </a:r>
                      <a:r>
                        <a:rPr lang="vi-VN" sz="1100" b="0" i="0" u="none" strike="noStrike" noProof="0" err="1">
                          <a:latin typeface="Arial"/>
                        </a:rPr>
                        <a:t>khóa</a:t>
                      </a:r>
                      <a:r>
                        <a:rPr lang="vi-VN" sz="1100" b="0" i="0" u="none" strike="noStrike" noProof="0">
                          <a:latin typeface="Arial"/>
                        </a:rPr>
                        <a:t> </a:t>
                      </a:r>
                      <a:r>
                        <a:rPr lang="vi-VN" sz="1100" b="0" i="0" u="none" strike="noStrike" noProof="0" err="1">
                          <a:latin typeface="Arial"/>
                        </a:rPr>
                        <a:t>nhỏ</a:t>
                      </a:r>
                      <a:r>
                        <a:rPr lang="vi-VN" sz="1100" b="0" i="0" u="none" strike="noStrike" noProof="0">
                          <a:latin typeface="Arial"/>
                        </a:rPr>
                        <a:t> hơn.</a:t>
                      </a:r>
                      <a:endParaRPr lang="vi-VN" sz="1100"/>
                    </a:p>
                  </a:txBody>
                  <a:tcPr/>
                </a:tc>
                <a:tc>
                  <a:txBody>
                    <a:bodyPr/>
                    <a:lstStyle/>
                    <a:p>
                      <a:pPr lvl="0">
                        <a:buNone/>
                      </a:pPr>
                      <a:r>
                        <a:rPr lang="vi-VN" sz="1100" b="0" i="0" u="none" strike="noStrike" noProof="0"/>
                        <a:t>AES </a:t>
                      </a:r>
                      <a:r>
                        <a:rPr lang="vi-VN" sz="1100" b="0" i="0" u="none" strike="noStrike" noProof="0" err="1"/>
                        <a:t>có</a:t>
                      </a:r>
                      <a:r>
                        <a:rPr lang="vi-VN" sz="1100" b="0" i="0" u="none" strike="noStrike" noProof="0"/>
                        <a:t> </a:t>
                      </a:r>
                      <a:r>
                        <a:rPr lang="vi-VN" sz="1100" b="0" i="0" u="none" strike="noStrike" noProof="0" err="1"/>
                        <a:t>kích</a:t>
                      </a:r>
                      <a:r>
                        <a:rPr lang="vi-VN" sz="1100" b="0" i="0" u="none" strike="noStrike" noProof="0"/>
                        <a:t> </a:t>
                      </a:r>
                      <a:r>
                        <a:rPr lang="vi-VN" sz="1100" b="0" i="0" u="none" strike="noStrike" noProof="0" err="1"/>
                        <a:t>thước</a:t>
                      </a:r>
                      <a:r>
                        <a:rPr lang="vi-VN" sz="1100" b="0" i="0" u="none" strike="noStrike" noProof="0"/>
                        <a:t> </a:t>
                      </a:r>
                      <a:r>
                        <a:rPr lang="vi-VN" sz="1100" b="0" i="0" u="none" strike="noStrike" noProof="0" err="1"/>
                        <a:t>khóa</a:t>
                      </a:r>
                      <a:r>
                        <a:rPr lang="vi-VN" sz="1100" b="0" i="0" u="none" strike="noStrike" noProof="0"/>
                        <a:t> </a:t>
                      </a:r>
                      <a:r>
                        <a:rPr lang="vi-VN" sz="1100" b="0" i="0" u="none" strike="noStrike" noProof="0" err="1"/>
                        <a:t>lớn</a:t>
                      </a:r>
                      <a:r>
                        <a:rPr lang="vi-VN" sz="1100" b="0" i="0" u="none" strike="noStrike" noProof="0"/>
                        <a:t> hơn so </a:t>
                      </a:r>
                      <a:r>
                        <a:rPr lang="vi-VN" sz="1100" b="0" i="0" u="none" strike="noStrike" noProof="0" err="1"/>
                        <a:t>với</a:t>
                      </a:r>
                      <a:r>
                        <a:rPr lang="vi-VN" sz="1100" b="0" i="0" u="none" strike="noStrike" noProof="0"/>
                        <a:t> DES.</a:t>
                      </a:r>
                      <a:endParaRPr lang="vi-VN" sz="1100"/>
                    </a:p>
                  </a:txBody>
                  <a:tcPr/>
                </a:tc>
                <a:extLst>
                  <a:ext uri="{0D108BD9-81ED-4DB2-BD59-A6C34878D82A}">
                    <a16:rowId xmlns:a16="http://schemas.microsoft.com/office/drawing/2014/main" val="4191066395"/>
                  </a:ext>
                </a:extLst>
              </a:tr>
              <a:tr h="541240">
                <a:tc>
                  <a:txBody>
                    <a:bodyPr/>
                    <a:lstStyle/>
                    <a:p>
                      <a:r>
                        <a:rPr lang="vi-VN" sz="1100" err="1"/>
                        <a:t>Vòng</a:t>
                      </a:r>
                    </a:p>
                  </a:txBody>
                  <a:tcPr/>
                </a:tc>
                <a:tc>
                  <a:txBody>
                    <a:bodyPr/>
                    <a:lstStyle/>
                    <a:p>
                      <a:pPr lvl="0">
                        <a:buNone/>
                      </a:pPr>
                      <a:r>
                        <a:rPr lang="vi-VN" sz="1100" b="0" i="0" u="none" strike="noStrike" noProof="0">
                          <a:latin typeface="Arial"/>
                        </a:rPr>
                        <a:t>16 </a:t>
                      </a:r>
                      <a:r>
                        <a:rPr lang="vi-VN" sz="1100" b="0" i="0" u="none" strike="noStrike" noProof="0" err="1">
                          <a:latin typeface="Arial"/>
                        </a:rPr>
                        <a:t>vòng</a:t>
                      </a:r>
                      <a:endParaRPr lang="vi-VN" sz="1100"/>
                    </a:p>
                  </a:txBody>
                  <a:tcPr/>
                </a:tc>
                <a:tc>
                  <a:txBody>
                    <a:bodyPr/>
                    <a:lstStyle/>
                    <a:p>
                      <a:pPr lvl="0">
                        <a:buNone/>
                      </a:pPr>
                      <a:r>
                        <a:rPr lang="vi-VN" sz="1100" b="0" i="0" u="none" strike="noStrike" noProof="0">
                          <a:latin typeface="Arial"/>
                        </a:rPr>
                        <a:t>10 </a:t>
                      </a:r>
                      <a:r>
                        <a:rPr lang="vi-VN" sz="1100" b="0" i="0" u="none" strike="noStrike" noProof="0" err="1">
                          <a:latin typeface="Arial"/>
                        </a:rPr>
                        <a:t>vòng</a:t>
                      </a:r>
                      <a:r>
                        <a:rPr lang="vi-VN" sz="1100" b="0" i="0" u="none" strike="noStrike" noProof="0">
                          <a:latin typeface="Arial"/>
                        </a:rPr>
                        <a:t> cho </a:t>
                      </a:r>
                      <a:r>
                        <a:rPr lang="vi-VN" sz="1100" b="0" i="0" u="none" strike="noStrike" noProof="0" err="1">
                          <a:latin typeface="Arial"/>
                        </a:rPr>
                        <a:t>thuật</a:t>
                      </a:r>
                      <a:r>
                        <a:rPr lang="vi-VN" sz="1100" b="0" i="0" u="none" strike="noStrike" noProof="0">
                          <a:latin typeface="Arial"/>
                        </a:rPr>
                        <a:t> </a:t>
                      </a:r>
                      <a:r>
                        <a:rPr lang="vi-VN" sz="1100" b="0" i="0" u="none" strike="noStrike" noProof="0" err="1">
                          <a:latin typeface="Arial"/>
                        </a:rPr>
                        <a:t>toán</a:t>
                      </a:r>
                      <a:r>
                        <a:rPr lang="vi-VN" sz="1100" b="0" i="0" u="none" strike="noStrike" noProof="0">
                          <a:latin typeface="Arial"/>
                        </a:rPr>
                        <a:t> 128 </a:t>
                      </a:r>
                      <a:r>
                        <a:rPr lang="vi-VN" sz="1100" b="0" i="0" u="none" strike="noStrike" noProof="0" err="1">
                          <a:latin typeface="Arial"/>
                        </a:rPr>
                        <a:t>bit</a:t>
                      </a:r>
                      <a:br>
                        <a:rPr lang="vi-VN" sz="1100" b="0" i="0" u="none" strike="noStrike" noProof="0">
                          <a:latin typeface="Arial"/>
                        </a:rPr>
                      </a:br>
                      <a:r>
                        <a:rPr lang="vi-VN" sz="1100" b="0" i="0" u="none" strike="noStrike" noProof="0">
                          <a:latin typeface="Arial"/>
                        </a:rPr>
                        <a:t>12 </a:t>
                      </a:r>
                      <a:r>
                        <a:rPr lang="vi-VN" sz="1100" b="0" i="0" u="none" strike="noStrike" noProof="0" err="1">
                          <a:latin typeface="Arial"/>
                        </a:rPr>
                        <a:t>vòng</a:t>
                      </a:r>
                      <a:r>
                        <a:rPr lang="vi-VN" sz="1100" b="0" i="0" u="none" strike="noStrike" noProof="0">
                          <a:latin typeface="Arial"/>
                        </a:rPr>
                        <a:t> cho </a:t>
                      </a:r>
                      <a:r>
                        <a:rPr lang="vi-VN" sz="1100" b="0" i="0" u="none" strike="noStrike" noProof="0" err="1">
                          <a:latin typeface="Arial"/>
                        </a:rPr>
                        <a:t>thuật</a:t>
                      </a:r>
                      <a:r>
                        <a:rPr lang="vi-VN" sz="1100" b="0" i="0" u="none" strike="noStrike" noProof="0">
                          <a:latin typeface="Arial"/>
                        </a:rPr>
                        <a:t> </a:t>
                      </a:r>
                      <a:r>
                        <a:rPr lang="vi-VN" sz="1100" b="0" i="0" u="none" strike="noStrike" noProof="0" err="1">
                          <a:latin typeface="Arial"/>
                        </a:rPr>
                        <a:t>toán</a:t>
                      </a:r>
                      <a:r>
                        <a:rPr lang="vi-VN" sz="1100" b="0" i="0" u="none" strike="noStrike" noProof="0">
                          <a:latin typeface="Arial"/>
                        </a:rPr>
                        <a:t> 192 </a:t>
                      </a:r>
                      <a:r>
                        <a:rPr lang="vi-VN" sz="1100" b="0" i="0" u="none" strike="noStrike" noProof="0" err="1">
                          <a:latin typeface="Arial"/>
                        </a:rPr>
                        <a:t>bit</a:t>
                      </a:r>
                      <a:br>
                        <a:rPr lang="vi-VN" sz="1100" b="0" i="0" u="none" strike="noStrike" noProof="0">
                          <a:latin typeface="Arial"/>
                        </a:rPr>
                      </a:br>
                      <a:r>
                        <a:rPr lang="vi-VN" sz="1100" b="0" i="0" u="none" strike="noStrike" noProof="0">
                          <a:latin typeface="Arial"/>
                        </a:rPr>
                        <a:t>14 </a:t>
                      </a:r>
                      <a:r>
                        <a:rPr lang="vi-VN" sz="1100" b="0" i="0" u="none" strike="noStrike" noProof="0" err="1">
                          <a:latin typeface="Arial"/>
                        </a:rPr>
                        <a:t>vòng</a:t>
                      </a:r>
                      <a:r>
                        <a:rPr lang="vi-VN" sz="1100" b="0" i="0" u="none" strike="noStrike" noProof="0">
                          <a:latin typeface="Arial"/>
                        </a:rPr>
                        <a:t> cho </a:t>
                      </a:r>
                      <a:r>
                        <a:rPr lang="vi-VN" sz="1100" b="0" i="0" u="none" strike="noStrike" noProof="0" err="1">
                          <a:latin typeface="Arial"/>
                        </a:rPr>
                        <a:t>thuật</a:t>
                      </a:r>
                      <a:r>
                        <a:rPr lang="vi-VN" sz="1100" b="0" i="0" u="none" strike="noStrike" noProof="0">
                          <a:latin typeface="Arial"/>
                        </a:rPr>
                        <a:t> </a:t>
                      </a:r>
                      <a:r>
                        <a:rPr lang="vi-VN" sz="1100" b="0" i="0" u="none" strike="noStrike" noProof="0" err="1">
                          <a:latin typeface="Arial"/>
                        </a:rPr>
                        <a:t>toán</a:t>
                      </a:r>
                      <a:r>
                        <a:rPr lang="vi-VN" sz="1100" b="0" i="0" u="none" strike="noStrike" noProof="0">
                          <a:latin typeface="Arial"/>
                        </a:rPr>
                        <a:t> 256-bit</a:t>
                      </a:r>
                      <a:endParaRPr lang="vi-VN" sz="1100"/>
                    </a:p>
                  </a:txBody>
                  <a:tcPr/>
                </a:tc>
                <a:extLst>
                  <a:ext uri="{0D108BD9-81ED-4DB2-BD59-A6C34878D82A}">
                    <a16:rowId xmlns:a16="http://schemas.microsoft.com/office/drawing/2014/main" val="2336829230"/>
                  </a:ext>
                </a:extLst>
              </a:tr>
              <a:tr h="389016">
                <a:tc>
                  <a:txBody>
                    <a:bodyPr/>
                    <a:lstStyle/>
                    <a:p>
                      <a:r>
                        <a:rPr lang="vi-VN" sz="1100"/>
                        <a:t>Tên </a:t>
                      </a:r>
                      <a:r>
                        <a:rPr lang="vi-VN" sz="1100" err="1"/>
                        <a:t>vòng</a:t>
                      </a:r>
                    </a:p>
                  </a:txBody>
                  <a:tcPr/>
                </a:tc>
                <a:tc>
                  <a:txBody>
                    <a:bodyPr/>
                    <a:lstStyle/>
                    <a:p>
                      <a:pPr lvl="0">
                        <a:buNone/>
                      </a:pPr>
                      <a:r>
                        <a:rPr lang="vi-VN" sz="1100" b="0" i="0" u="none" strike="noStrike" noProof="0" err="1">
                          <a:latin typeface="Arial"/>
                        </a:rPr>
                        <a:t>Giấy</a:t>
                      </a:r>
                      <a:r>
                        <a:rPr lang="vi-VN" sz="1100" b="0" i="0" u="none" strike="noStrike" noProof="0">
                          <a:latin typeface="Arial"/>
                        </a:rPr>
                        <a:t> </a:t>
                      </a:r>
                      <a:r>
                        <a:rPr lang="vi-VN" sz="1100" b="0" i="0" u="none" strike="noStrike" noProof="0" err="1">
                          <a:latin typeface="Arial"/>
                        </a:rPr>
                        <a:t>phép</a:t>
                      </a:r>
                      <a:r>
                        <a:rPr lang="vi-VN" sz="1100" b="0" i="0" u="none" strike="noStrike" noProof="0">
                          <a:latin typeface="Arial"/>
                        </a:rPr>
                        <a:t> </a:t>
                      </a:r>
                      <a:r>
                        <a:rPr lang="vi-VN" sz="1100" b="0" i="0" u="none" strike="noStrike" noProof="0" err="1">
                          <a:latin typeface="Arial"/>
                        </a:rPr>
                        <a:t>mở</a:t>
                      </a:r>
                      <a:r>
                        <a:rPr lang="vi-VN" sz="1100" b="0" i="0" u="none" strike="noStrike" noProof="0">
                          <a:latin typeface="Arial"/>
                        </a:rPr>
                        <a:t> </a:t>
                      </a:r>
                      <a:r>
                        <a:rPr lang="vi-VN" sz="1100" b="0" i="0" u="none" strike="noStrike" noProof="0" err="1">
                          <a:latin typeface="Arial"/>
                        </a:rPr>
                        <a:t>rộng</a:t>
                      </a:r>
                      <a:r>
                        <a:rPr lang="vi-VN" sz="1100" b="0" i="0" u="none" strike="noStrike" noProof="0">
                          <a:latin typeface="Arial"/>
                        </a:rPr>
                        <a:t>, </a:t>
                      </a:r>
                      <a:r>
                        <a:rPr lang="vi-VN" sz="1100" b="0" i="0" u="none" strike="noStrike" noProof="0" err="1">
                          <a:latin typeface="Arial"/>
                        </a:rPr>
                        <a:t>Xor</a:t>
                      </a:r>
                      <a:r>
                        <a:rPr lang="vi-VN" sz="1100" b="0" i="0" u="none" strike="noStrike" noProof="0">
                          <a:latin typeface="Arial"/>
                        </a:rPr>
                        <a:t>, S-</a:t>
                      </a:r>
                      <a:r>
                        <a:rPr lang="vi-VN" sz="1100" b="0" i="0" u="none" strike="noStrike" noProof="0" err="1">
                          <a:latin typeface="Arial"/>
                        </a:rPr>
                        <a:t>box</a:t>
                      </a:r>
                      <a:r>
                        <a:rPr lang="vi-VN" sz="1100" b="0" i="0" u="none" strike="noStrike" noProof="0">
                          <a:latin typeface="Arial"/>
                        </a:rPr>
                        <a:t>, P-</a:t>
                      </a:r>
                      <a:r>
                        <a:rPr lang="vi-VN" sz="1100" b="0" i="0" u="none" strike="noStrike" noProof="0" err="1">
                          <a:latin typeface="Arial"/>
                        </a:rPr>
                        <a:t>box</a:t>
                      </a:r>
                      <a:r>
                        <a:rPr lang="vi-VN" sz="1100" b="0" i="0" u="none" strike="noStrike" noProof="0">
                          <a:latin typeface="Arial"/>
                        </a:rPr>
                        <a:t>, </a:t>
                      </a:r>
                      <a:r>
                        <a:rPr lang="vi-VN" sz="1100" b="0" i="0" u="none" strike="noStrike" noProof="0" err="1">
                          <a:latin typeface="Arial"/>
                        </a:rPr>
                        <a:t>Xor</a:t>
                      </a:r>
                      <a:r>
                        <a:rPr lang="vi-VN" sz="1100" b="0" i="0" u="none" strike="noStrike" noProof="0">
                          <a:latin typeface="Arial"/>
                        </a:rPr>
                        <a:t> </a:t>
                      </a:r>
                      <a:r>
                        <a:rPr lang="vi-VN" sz="1100" b="0" i="0" u="none" strike="noStrike" noProof="0" err="1">
                          <a:latin typeface="Arial"/>
                        </a:rPr>
                        <a:t>và</a:t>
                      </a:r>
                      <a:r>
                        <a:rPr lang="vi-VN" sz="1100" b="0" i="0" u="none" strike="noStrike" noProof="0">
                          <a:latin typeface="Arial"/>
                        </a:rPr>
                        <a:t> </a:t>
                      </a:r>
                      <a:r>
                        <a:rPr lang="vi-VN" sz="1100" b="0" i="0" u="none" strike="noStrike" noProof="0" err="1">
                          <a:latin typeface="Arial"/>
                        </a:rPr>
                        <a:t>Swap</a:t>
                      </a:r>
                      <a:r>
                        <a:rPr lang="vi-VN" sz="1100" b="0" i="0" u="none" strike="noStrike" noProof="0">
                          <a:latin typeface="Arial"/>
                        </a:rPr>
                        <a:t>.</a:t>
                      </a:r>
                      <a:endParaRPr lang="vi-VN" sz="1100"/>
                    </a:p>
                  </a:txBody>
                  <a:tcPr/>
                </a:tc>
                <a:tc>
                  <a:txBody>
                    <a:bodyPr/>
                    <a:lstStyle/>
                    <a:p>
                      <a:pPr lvl="0">
                        <a:buNone/>
                      </a:pPr>
                      <a:r>
                        <a:rPr lang="vi-VN" sz="1100" b="0" i="0" u="none" strike="noStrike" noProof="0" err="1">
                          <a:latin typeface="Arial"/>
                        </a:rPr>
                        <a:t>Subbyte</a:t>
                      </a:r>
                      <a:r>
                        <a:rPr lang="vi-VN" sz="1100" b="0" i="0" u="none" strike="noStrike" noProof="0">
                          <a:latin typeface="Arial"/>
                        </a:rPr>
                        <a:t>, </a:t>
                      </a:r>
                      <a:r>
                        <a:rPr lang="vi-VN" sz="1100" b="0" i="0" u="none" strike="noStrike" noProof="0" err="1">
                          <a:latin typeface="Arial"/>
                        </a:rPr>
                        <a:t>Shiftbow</a:t>
                      </a:r>
                      <a:r>
                        <a:rPr lang="vi-VN" sz="1100" b="0" i="0" u="none" strike="noStrike" noProof="0">
                          <a:latin typeface="Arial"/>
                        </a:rPr>
                        <a:t>, </a:t>
                      </a:r>
                      <a:r>
                        <a:rPr lang="vi-VN" sz="1100" b="0" i="0" u="none" strike="noStrike" noProof="0" err="1">
                          <a:latin typeface="Arial"/>
                        </a:rPr>
                        <a:t>Mix</a:t>
                      </a:r>
                      <a:r>
                        <a:rPr lang="vi-VN" sz="1100" b="0" i="0" u="none" strike="noStrike" noProof="0">
                          <a:latin typeface="Arial"/>
                        </a:rPr>
                        <a:t> </a:t>
                      </a:r>
                      <a:r>
                        <a:rPr lang="vi-VN" sz="1100" b="0" i="0" u="none" strike="noStrike" noProof="0" err="1">
                          <a:latin typeface="Arial"/>
                        </a:rPr>
                        <a:t>cột</a:t>
                      </a:r>
                      <a:r>
                        <a:rPr lang="vi-VN" sz="1100" b="0" i="0" u="none" strike="noStrike" noProof="0">
                          <a:latin typeface="Arial"/>
                        </a:rPr>
                        <a:t>, </a:t>
                      </a:r>
                      <a:r>
                        <a:rPr lang="vi-VN" sz="1100" b="0" i="0" u="none" strike="noStrike" noProof="0" err="1">
                          <a:latin typeface="Arial"/>
                        </a:rPr>
                        <a:t>Addroundkeys</a:t>
                      </a:r>
                      <a:r>
                        <a:rPr lang="vi-VN" sz="1100" b="0" i="0" u="none" strike="noStrike" noProof="0">
                          <a:latin typeface="Arial"/>
                        </a:rPr>
                        <a:t>.</a:t>
                      </a:r>
                      <a:endParaRPr lang="vi-VN" sz="1100"/>
                    </a:p>
                  </a:txBody>
                  <a:tcPr/>
                </a:tc>
                <a:extLst>
                  <a:ext uri="{0D108BD9-81ED-4DB2-BD59-A6C34878D82A}">
                    <a16:rowId xmlns:a16="http://schemas.microsoft.com/office/drawing/2014/main" val="111339334"/>
                  </a:ext>
                </a:extLst>
              </a:tr>
              <a:tr h="389016">
                <a:tc>
                  <a:txBody>
                    <a:bodyPr/>
                    <a:lstStyle/>
                    <a:p>
                      <a:pPr lvl="0">
                        <a:buNone/>
                      </a:pPr>
                      <a:r>
                        <a:rPr lang="vi-VN" sz="1100" err="1"/>
                        <a:t>Bảo</a:t>
                      </a:r>
                      <a:r>
                        <a:rPr lang="vi-VN" sz="1100"/>
                        <a:t> </a:t>
                      </a:r>
                      <a:r>
                        <a:rPr lang="vi-VN" sz="1100" err="1"/>
                        <a:t>vệ</a:t>
                      </a:r>
                      <a:r>
                        <a:rPr lang="vi-VN" sz="1100"/>
                        <a:t> </a:t>
                      </a:r>
                    </a:p>
                  </a:txBody>
                  <a:tcPr/>
                </a:tc>
                <a:tc>
                  <a:txBody>
                    <a:bodyPr/>
                    <a:lstStyle/>
                    <a:p>
                      <a:pPr lvl="0">
                        <a:buNone/>
                      </a:pPr>
                      <a:r>
                        <a:rPr lang="vi-VN" sz="1100" b="0" i="0" u="none" strike="noStrike" noProof="0">
                          <a:latin typeface="Arial"/>
                        </a:rPr>
                        <a:t>DES </a:t>
                      </a:r>
                      <a:r>
                        <a:rPr lang="vi-VN" sz="1100" b="0" i="0" u="none" strike="noStrike" noProof="0" err="1">
                          <a:latin typeface="Arial"/>
                        </a:rPr>
                        <a:t>có</a:t>
                      </a:r>
                      <a:r>
                        <a:rPr lang="vi-VN" sz="1100" b="0" i="0" u="none" strike="noStrike" noProof="0">
                          <a:latin typeface="Arial"/>
                        </a:rPr>
                        <a:t> </a:t>
                      </a:r>
                      <a:r>
                        <a:rPr lang="vi-VN" sz="1100" b="0" i="0" u="none" strike="noStrike" noProof="0" err="1">
                          <a:latin typeface="Arial"/>
                        </a:rPr>
                        <a:t>khóa</a:t>
                      </a:r>
                      <a:r>
                        <a:rPr lang="vi-VN" sz="1100" b="0" i="0" u="none" strike="noStrike" noProof="0">
                          <a:latin typeface="Arial"/>
                        </a:rPr>
                        <a:t> </a:t>
                      </a:r>
                      <a:r>
                        <a:rPr lang="vi-VN" sz="1100" b="0" i="0" u="none" strike="noStrike" noProof="0" err="1">
                          <a:latin typeface="Arial"/>
                        </a:rPr>
                        <a:t>nhỏ</a:t>
                      </a:r>
                      <a:r>
                        <a:rPr lang="vi-VN" sz="1100" b="0" i="0" u="none" strike="noStrike" noProof="0">
                          <a:latin typeface="Arial"/>
                        </a:rPr>
                        <a:t> hơn, </a:t>
                      </a:r>
                      <a:r>
                        <a:rPr lang="vi-VN" sz="1100" b="0" i="0" u="none" strike="noStrike" noProof="0" err="1">
                          <a:latin typeface="Arial"/>
                        </a:rPr>
                        <a:t>kém</a:t>
                      </a:r>
                      <a:r>
                        <a:rPr lang="vi-VN" sz="1100" b="0" i="0" u="none" strike="noStrike" noProof="0">
                          <a:latin typeface="Arial"/>
                        </a:rPr>
                        <a:t> an </a:t>
                      </a:r>
                      <a:r>
                        <a:rPr lang="vi-VN" sz="1100" b="0" i="0" u="none" strike="noStrike" noProof="0" err="1">
                          <a:latin typeface="Arial"/>
                        </a:rPr>
                        <a:t>toàn</a:t>
                      </a:r>
                      <a:r>
                        <a:rPr lang="vi-VN" sz="1100" b="0" i="0" u="none" strike="noStrike" noProof="0">
                          <a:latin typeface="Arial"/>
                        </a:rPr>
                        <a:t> hơn.</a:t>
                      </a:r>
                      <a:endParaRPr lang="vi-VN" sz="1100"/>
                    </a:p>
                  </a:txBody>
                  <a:tcPr/>
                </a:tc>
                <a:tc>
                  <a:txBody>
                    <a:bodyPr/>
                    <a:lstStyle/>
                    <a:p>
                      <a:pPr lvl="0">
                        <a:buNone/>
                      </a:pPr>
                      <a:r>
                        <a:rPr lang="vi-VN" sz="1100" b="0" i="0" u="none" strike="noStrike" noProof="0">
                          <a:latin typeface="Arial"/>
                        </a:rPr>
                        <a:t>AES </a:t>
                      </a:r>
                      <a:r>
                        <a:rPr lang="vi-VN" sz="1100" b="0" i="0" u="none" strike="noStrike" noProof="0" err="1">
                          <a:latin typeface="Arial"/>
                        </a:rPr>
                        <a:t>có</a:t>
                      </a:r>
                      <a:r>
                        <a:rPr lang="vi-VN" sz="1100" b="0" i="0" u="none" strike="noStrike" noProof="0">
                          <a:latin typeface="Arial"/>
                        </a:rPr>
                        <a:t> </a:t>
                      </a:r>
                      <a:r>
                        <a:rPr lang="vi-VN" sz="1100" b="0" i="0" u="none" strike="noStrike" noProof="0" err="1">
                          <a:latin typeface="Arial"/>
                        </a:rPr>
                        <a:t>khóa</a:t>
                      </a:r>
                      <a:r>
                        <a:rPr lang="vi-VN" sz="1100" b="0" i="0" u="none" strike="noStrike" noProof="0">
                          <a:latin typeface="Arial"/>
                        </a:rPr>
                        <a:t> </a:t>
                      </a:r>
                      <a:r>
                        <a:rPr lang="vi-VN" sz="1100" b="0" i="0" u="none" strike="noStrike" noProof="0" err="1">
                          <a:latin typeface="Arial"/>
                        </a:rPr>
                        <a:t>bí</a:t>
                      </a:r>
                      <a:r>
                        <a:rPr lang="vi-VN" sz="1100" b="0" i="0" u="none" strike="noStrike" noProof="0">
                          <a:latin typeface="Arial"/>
                        </a:rPr>
                        <a:t> </a:t>
                      </a:r>
                      <a:r>
                        <a:rPr lang="vi-VN" sz="1100" b="0" i="0" u="none" strike="noStrike" noProof="0" err="1">
                          <a:latin typeface="Arial"/>
                        </a:rPr>
                        <a:t>mật</a:t>
                      </a:r>
                      <a:r>
                        <a:rPr lang="vi-VN" sz="1100" b="0" i="0" u="none" strike="noStrike" noProof="0">
                          <a:latin typeface="Arial"/>
                        </a:rPr>
                        <a:t> </a:t>
                      </a:r>
                      <a:r>
                        <a:rPr lang="vi-VN" sz="1100" b="0" i="0" u="none" strike="noStrike" noProof="0" err="1">
                          <a:latin typeface="Arial"/>
                        </a:rPr>
                        <a:t>lớn</a:t>
                      </a:r>
                      <a:r>
                        <a:rPr lang="vi-VN" sz="1100" b="0" i="0" u="none" strike="noStrike" noProof="0">
                          <a:latin typeface="Arial"/>
                        </a:rPr>
                        <a:t> tương </a:t>
                      </a:r>
                      <a:r>
                        <a:rPr lang="vi-VN" sz="1100" b="0" i="0" u="none" strike="noStrike" noProof="0" err="1">
                          <a:latin typeface="Arial"/>
                        </a:rPr>
                        <a:t>đối</a:t>
                      </a:r>
                      <a:r>
                        <a:rPr lang="vi-VN" sz="1100" b="0" i="0" u="none" strike="noStrike" noProof="0">
                          <a:latin typeface="Arial"/>
                        </a:rPr>
                        <a:t> do </a:t>
                      </a:r>
                      <a:r>
                        <a:rPr lang="vi-VN" sz="1100" b="0" i="0" u="none" strike="noStrike" noProof="0" err="1">
                          <a:latin typeface="Arial"/>
                        </a:rPr>
                        <a:t>đó</a:t>
                      </a:r>
                      <a:r>
                        <a:rPr lang="vi-VN" sz="1100" b="0" i="0" u="none" strike="noStrike" noProof="0">
                          <a:latin typeface="Arial"/>
                        </a:rPr>
                        <a:t>, an </a:t>
                      </a:r>
                      <a:r>
                        <a:rPr lang="vi-VN" sz="1100" b="0" i="0" u="none" strike="noStrike" noProof="0" err="1">
                          <a:latin typeface="Arial"/>
                        </a:rPr>
                        <a:t>toàn</a:t>
                      </a:r>
                      <a:r>
                        <a:rPr lang="vi-VN" sz="1100" b="0" i="0" u="none" strike="noStrike" noProof="0">
                          <a:latin typeface="Arial"/>
                        </a:rPr>
                        <a:t> hơn.</a:t>
                      </a:r>
                      <a:endParaRPr lang="vi-VN" sz="1100"/>
                    </a:p>
                  </a:txBody>
                  <a:tcPr/>
                </a:tc>
                <a:extLst>
                  <a:ext uri="{0D108BD9-81ED-4DB2-BD59-A6C34878D82A}">
                    <a16:rowId xmlns:a16="http://schemas.microsoft.com/office/drawing/2014/main" val="1805370563"/>
                  </a:ext>
                </a:extLst>
              </a:tr>
              <a:tr h="329818">
                <a:tc>
                  <a:txBody>
                    <a:bodyPr/>
                    <a:lstStyle/>
                    <a:p>
                      <a:r>
                        <a:rPr lang="vi-VN" sz="1100" err="1"/>
                        <a:t>Tốc</a:t>
                      </a:r>
                      <a:r>
                        <a:rPr lang="vi-VN" sz="1100"/>
                        <a:t> </a:t>
                      </a:r>
                      <a:r>
                        <a:rPr lang="vi-VN" sz="1100" err="1"/>
                        <a:t>độ</a:t>
                      </a:r>
                    </a:p>
                  </a:txBody>
                  <a:tcPr/>
                </a:tc>
                <a:tc>
                  <a:txBody>
                    <a:bodyPr/>
                    <a:lstStyle/>
                    <a:p>
                      <a:pPr lvl="0">
                        <a:buNone/>
                      </a:pPr>
                      <a:r>
                        <a:rPr lang="vi-VN" sz="1100" b="0" i="0" u="none" strike="noStrike" noProof="0">
                          <a:latin typeface="Arial"/>
                        </a:rPr>
                        <a:t>DES tương </a:t>
                      </a:r>
                      <a:r>
                        <a:rPr lang="vi-VN" sz="1100" b="0" i="0" u="none" strike="noStrike" noProof="0" err="1">
                          <a:latin typeface="Arial"/>
                        </a:rPr>
                        <a:t>đối</a:t>
                      </a:r>
                      <a:r>
                        <a:rPr lang="vi-VN" sz="1100" b="0" i="0" u="none" strike="noStrike" noProof="0">
                          <a:latin typeface="Arial"/>
                        </a:rPr>
                        <a:t> </a:t>
                      </a:r>
                      <a:r>
                        <a:rPr lang="vi-VN" sz="1100" b="0" i="0" u="none" strike="noStrike" noProof="0" err="1">
                          <a:latin typeface="Arial"/>
                        </a:rPr>
                        <a:t>chậm</a:t>
                      </a:r>
                      <a:r>
                        <a:rPr lang="vi-VN" sz="1100" b="0" i="0" u="none" strike="noStrike" noProof="0">
                          <a:latin typeface="Arial"/>
                        </a:rPr>
                        <a:t> hơn.</a:t>
                      </a:r>
                      <a:endParaRPr lang="vi-VN" sz="1100"/>
                    </a:p>
                  </a:txBody>
                  <a:tcPr/>
                </a:tc>
                <a:tc>
                  <a:txBody>
                    <a:bodyPr/>
                    <a:lstStyle/>
                    <a:p>
                      <a:pPr lvl="0">
                        <a:buNone/>
                      </a:pPr>
                      <a:r>
                        <a:rPr lang="vi-VN" sz="1100" b="0" i="0" u="none" strike="noStrike" noProof="0">
                          <a:latin typeface="Arial"/>
                        </a:rPr>
                        <a:t>AES nhanh hơn.</a:t>
                      </a:r>
                      <a:endParaRPr lang="vi-VN" sz="1100"/>
                    </a:p>
                  </a:txBody>
                  <a:tcPr/>
                </a:tc>
                <a:extLst>
                  <a:ext uri="{0D108BD9-81ED-4DB2-BD59-A6C34878D82A}">
                    <a16:rowId xmlns:a16="http://schemas.microsoft.com/office/drawing/2014/main" val="240243972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r>
              <a:rPr lang="en" err="1"/>
              <a:t>Tại</a:t>
            </a:r>
            <a:r>
              <a:rPr lang="en"/>
              <a:t> </a:t>
            </a:r>
            <a:r>
              <a:rPr lang="en" err="1"/>
              <a:t>sao</a:t>
            </a:r>
            <a:r>
              <a:rPr lang="en"/>
              <a:t> </a:t>
            </a:r>
            <a:r>
              <a:rPr lang="en">
                <a:solidFill>
                  <a:srgbClr val="3C78D8"/>
                </a:solidFill>
              </a:rPr>
              <a:t>AES</a:t>
            </a:r>
            <a:r>
              <a:rPr lang="en"/>
              <a:t> </a:t>
            </a:r>
            <a:r>
              <a:rPr lang="en" err="1"/>
              <a:t>đang</a:t>
            </a:r>
            <a:r>
              <a:rPr lang="en"/>
              <a:t> </a:t>
            </a:r>
            <a:r>
              <a:rPr lang="en" err="1"/>
              <a:t>được</a:t>
            </a:r>
            <a:r>
              <a:rPr lang="en"/>
              <a:t> </a:t>
            </a:r>
            <a:r>
              <a:rPr lang="en" err="1">
                <a:solidFill>
                  <a:srgbClr val="00CEF6"/>
                </a:solidFill>
              </a:rPr>
              <a:t>sử</a:t>
            </a:r>
            <a:r>
              <a:rPr lang="en">
                <a:solidFill>
                  <a:srgbClr val="00CEF6"/>
                </a:solidFill>
              </a:rPr>
              <a:t> </a:t>
            </a:r>
            <a:r>
              <a:rPr lang="en" err="1">
                <a:solidFill>
                  <a:srgbClr val="00CEF6"/>
                </a:solidFill>
              </a:rPr>
              <a:t>dụng</a:t>
            </a:r>
            <a:r>
              <a:rPr lang="en">
                <a:solidFill>
                  <a:srgbClr val="00CEF6"/>
                </a:solidFill>
              </a:rPr>
              <a:t> </a:t>
            </a:r>
            <a:r>
              <a:rPr lang="en" err="1">
                <a:solidFill>
                  <a:srgbClr val="3C78D8"/>
                </a:solidFill>
              </a:rPr>
              <a:t>phổ</a:t>
            </a:r>
            <a:r>
              <a:rPr lang="en">
                <a:solidFill>
                  <a:srgbClr val="3C78D8"/>
                </a:solidFill>
              </a:rPr>
              <a:t> </a:t>
            </a:r>
            <a:r>
              <a:rPr lang="en" err="1">
                <a:solidFill>
                  <a:srgbClr val="3C78D8"/>
                </a:solidFill>
              </a:rPr>
              <a:t>biến</a:t>
            </a:r>
            <a:r>
              <a:rPr lang="en">
                <a:solidFill>
                  <a:srgbClr val="00CEF6"/>
                </a:solidFill>
              </a:rPr>
              <a:t> ?</a:t>
            </a:r>
            <a:endParaRPr/>
          </a:p>
        </p:txBody>
      </p:sp>
      <p:sp>
        <p:nvSpPr>
          <p:cNvPr id="532" name="Google Shape;532;p21"/>
          <p:cNvSpPr txBox="1">
            <a:spLocks noGrp="1"/>
          </p:cNvSpPr>
          <p:nvPr>
            <p:ph type="body" idx="1"/>
          </p:nvPr>
        </p:nvSpPr>
        <p:spPr>
          <a:xfrm>
            <a:off x="1768304" y="1626600"/>
            <a:ext cx="2603585" cy="3299400"/>
          </a:xfrm>
          <a:prstGeom prst="rect">
            <a:avLst/>
          </a:prstGeom>
        </p:spPr>
        <p:txBody>
          <a:bodyPr spcFirstLastPara="1" wrap="square" lIns="91425" tIns="91425" rIns="91425" bIns="91425" anchor="t" anchorCtr="0">
            <a:noAutofit/>
          </a:bodyPr>
          <a:lstStyle/>
          <a:p>
            <a:pPr marL="0" indent="0">
              <a:buNone/>
            </a:pPr>
            <a:r>
              <a:rPr lang="en" sz="1800" err="1">
                <a:latin typeface="Arial"/>
              </a:rPr>
              <a:t>Thuật</a:t>
            </a:r>
            <a:r>
              <a:rPr lang="en" sz="1800">
                <a:latin typeface="Arial"/>
              </a:rPr>
              <a:t> </a:t>
            </a:r>
            <a:r>
              <a:rPr lang="en" sz="1800" err="1">
                <a:latin typeface="Arial"/>
              </a:rPr>
              <a:t>toán</a:t>
            </a:r>
            <a:r>
              <a:rPr lang="en" sz="1800">
                <a:latin typeface="Arial"/>
              </a:rPr>
              <a:t> AES </a:t>
            </a:r>
            <a:r>
              <a:rPr lang="en" sz="1800" err="1">
                <a:latin typeface="Arial"/>
              </a:rPr>
              <a:t>cho</a:t>
            </a:r>
            <a:r>
              <a:rPr lang="en" sz="1800">
                <a:latin typeface="Arial"/>
              </a:rPr>
              <a:t> </a:t>
            </a:r>
            <a:r>
              <a:rPr lang="en" sz="1800" err="1">
                <a:latin typeface="Arial"/>
              </a:rPr>
              <a:t>phép</a:t>
            </a:r>
            <a:r>
              <a:rPr lang="en" sz="1800">
                <a:latin typeface="Arial"/>
              </a:rPr>
              <a:t> </a:t>
            </a:r>
            <a:r>
              <a:rPr lang="en" sz="1800" err="1">
                <a:latin typeface="Arial"/>
              </a:rPr>
              <a:t>thực</a:t>
            </a:r>
            <a:r>
              <a:rPr lang="en" sz="1800">
                <a:latin typeface="Arial"/>
              </a:rPr>
              <a:t> </a:t>
            </a:r>
            <a:r>
              <a:rPr lang="en" sz="1800" err="1">
                <a:latin typeface="Arial"/>
              </a:rPr>
              <a:t>hiện</a:t>
            </a:r>
            <a:r>
              <a:rPr lang="en" sz="1800">
                <a:latin typeface="Arial"/>
              </a:rPr>
              <a:t> </a:t>
            </a:r>
            <a:r>
              <a:rPr lang="en" sz="1800" err="1">
                <a:latin typeface="Arial"/>
              </a:rPr>
              <a:t>hiệu</a:t>
            </a:r>
            <a:r>
              <a:rPr lang="en" sz="1800">
                <a:latin typeface="Arial"/>
              </a:rPr>
              <a:t> </a:t>
            </a:r>
            <a:r>
              <a:rPr lang="en" sz="1800" err="1">
                <a:latin typeface="Arial"/>
              </a:rPr>
              <a:t>quả</a:t>
            </a:r>
            <a:r>
              <a:rPr lang="en" sz="1800">
                <a:latin typeface="Arial"/>
              </a:rPr>
              <a:t> </a:t>
            </a:r>
            <a:r>
              <a:rPr lang="en" sz="1800" err="1">
                <a:latin typeface="Arial"/>
              </a:rPr>
              <a:t>bằng</a:t>
            </a:r>
            <a:r>
              <a:rPr lang="en" sz="1800">
                <a:latin typeface="Arial"/>
              </a:rPr>
              <a:t> </a:t>
            </a:r>
            <a:r>
              <a:rPr lang="en" sz="1800" err="1">
                <a:latin typeface="Arial"/>
              </a:rPr>
              <a:t>cả</a:t>
            </a:r>
            <a:r>
              <a:rPr lang="en" sz="1800">
                <a:latin typeface="Arial"/>
              </a:rPr>
              <a:t> </a:t>
            </a:r>
            <a:r>
              <a:rPr lang="en" sz="1800" err="1">
                <a:latin typeface="Arial"/>
              </a:rPr>
              <a:t>phần</a:t>
            </a:r>
            <a:r>
              <a:rPr lang="en" sz="1800">
                <a:latin typeface="Arial"/>
              </a:rPr>
              <a:t> </a:t>
            </a:r>
            <a:r>
              <a:rPr lang="en" sz="1800" err="1">
                <a:latin typeface="Arial"/>
              </a:rPr>
              <a:t>mềm</a:t>
            </a:r>
            <a:r>
              <a:rPr lang="en" sz="1800">
                <a:latin typeface="Arial"/>
              </a:rPr>
              <a:t> </a:t>
            </a:r>
            <a:r>
              <a:rPr lang="en" sz="1800" err="1">
                <a:latin typeface="Arial"/>
              </a:rPr>
              <a:t>và</a:t>
            </a:r>
            <a:r>
              <a:rPr lang="en" sz="1800">
                <a:latin typeface="Arial"/>
              </a:rPr>
              <a:t> </a:t>
            </a:r>
            <a:r>
              <a:rPr lang="en" sz="1800" err="1">
                <a:latin typeface="Arial"/>
              </a:rPr>
              <a:t>phần</a:t>
            </a:r>
            <a:r>
              <a:rPr lang="en" sz="1800">
                <a:latin typeface="Arial"/>
              </a:rPr>
              <a:t> </a:t>
            </a:r>
            <a:r>
              <a:rPr lang="en" sz="1800" err="1">
                <a:latin typeface="Arial"/>
              </a:rPr>
              <a:t>cứng</a:t>
            </a:r>
            <a:r>
              <a:rPr lang="en" sz="1800">
                <a:latin typeface="Arial"/>
              </a:rPr>
              <a:t>.</a:t>
            </a:r>
            <a:endParaRPr lang="vi-VN" sz="1800">
              <a:latin typeface="Arial"/>
            </a:endParaRPr>
          </a:p>
        </p:txBody>
      </p:sp>
      <p:sp>
        <p:nvSpPr>
          <p:cNvPr id="533" name="Google Shape;533;p21"/>
          <p:cNvSpPr txBox="1">
            <a:spLocks noGrp="1"/>
          </p:cNvSpPr>
          <p:nvPr>
            <p:ph type="body" idx="2"/>
          </p:nvPr>
        </p:nvSpPr>
        <p:spPr>
          <a:xfrm>
            <a:off x="4894067" y="1626601"/>
            <a:ext cx="2794084" cy="3299400"/>
          </a:xfrm>
          <a:prstGeom prst="rect">
            <a:avLst/>
          </a:prstGeom>
        </p:spPr>
        <p:txBody>
          <a:bodyPr spcFirstLastPara="1" wrap="square" lIns="91425" tIns="91425" rIns="91425" bIns="91425" anchor="t" anchorCtr="0">
            <a:noAutofit/>
          </a:bodyPr>
          <a:lstStyle/>
          <a:p>
            <a:pPr marL="0" indent="0">
              <a:buNone/>
            </a:pPr>
            <a:r>
              <a:rPr lang="en" sz="1800" err="1">
                <a:latin typeface="Arial"/>
              </a:rPr>
              <a:t>Được</a:t>
            </a:r>
            <a:r>
              <a:rPr lang="en" sz="1800">
                <a:latin typeface="Arial"/>
              </a:rPr>
              <a:t> </a:t>
            </a:r>
            <a:r>
              <a:rPr lang="en" sz="1800" err="1">
                <a:latin typeface="Arial"/>
              </a:rPr>
              <a:t>viết</a:t>
            </a:r>
            <a:r>
              <a:rPr lang="en" sz="1800">
                <a:latin typeface="Arial"/>
              </a:rPr>
              <a:t> </a:t>
            </a:r>
            <a:r>
              <a:rPr lang="en" sz="1800" err="1">
                <a:latin typeface="Arial"/>
              </a:rPr>
              <a:t>bằng</a:t>
            </a:r>
            <a:r>
              <a:rPr lang="en" sz="1800">
                <a:latin typeface="Arial"/>
              </a:rPr>
              <a:t> </a:t>
            </a:r>
            <a:r>
              <a:rPr lang="en" sz="1800" err="1">
                <a:latin typeface="Arial"/>
              </a:rPr>
              <a:t>nhiều</a:t>
            </a:r>
            <a:r>
              <a:rPr lang="en" sz="1800">
                <a:latin typeface="Arial"/>
              </a:rPr>
              <a:t> </a:t>
            </a:r>
            <a:r>
              <a:rPr lang="en" sz="1800" err="1">
                <a:latin typeface="Arial"/>
              </a:rPr>
              <a:t>ngôn</a:t>
            </a:r>
            <a:r>
              <a:rPr lang="en" sz="1800">
                <a:latin typeface="Arial"/>
              </a:rPr>
              <a:t> </a:t>
            </a:r>
            <a:r>
              <a:rPr lang="en" sz="1800" err="1">
                <a:latin typeface="Arial"/>
              </a:rPr>
              <a:t>ngữ</a:t>
            </a:r>
            <a:r>
              <a:rPr lang="en" sz="1800">
                <a:latin typeface="Arial"/>
              </a:rPr>
              <a:t> </a:t>
            </a:r>
            <a:r>
              <a:rPr lang="en" sz="1800" err="1">
                <a:latin typeface="Arial"/>
              </a:rPr>
              <a:t>lập</a:t>
            </a:r>
            <a:r>
              <a:rPr lang="en" sz="1800">
                <a:latin typeface="Arial"/>
              </a:rPr>
              <a:t> </a:t>
            </a:r>
            <a:r>
              <a:rPr lang="en" sz="1800" err="1">
                <a:latin typeface="Arial"/>
              </a:rPr>
              <a:t>trình</a:t>
            </a:r>
            <a:r>
              <a:rPr lang="en" sz="1800">
                <a:latin typeface="Arial"/>
              </a:rPr>
              <a:t> </a:t>
            </a:r>
            <a:r>
              <a:rPr lang="en" sz="1800" err="1">
                <a:latin typeface="Arial"/>
              </a:rPr>
              <a:t>như</a:t>
            </a:r>
            <a:r>
              <a:rPr lang="en" sz="1800">
                <a:latin typeface="Arial"/>
              </a:rPr>
              <a:t>: Assembler, C/C++, Visual Basic, Java, C#... </a:t>
            </a:r>
            <a:r>
              <a:rPr lang="en" sz="1800" err="1">
                <a:latin typeface="Arial"/>
              </a:rPr>
              <a:t>và</a:t>
            </a:r>
            <a:r>
              <a:rPr lang="en" sz="1800">
                <a:latin typeface="Arial"/>
              </a:rPr>
              <a:t> </a:t>
            </a:r>
            <a:r>
              <a:rPr lang="en" sz="1800" err="1">
                <a:latin typeface="Arial"/>
              </a:rPr>
              <a:t>có</a:t>
            </a:r>
            <a:r>
              <a:rPr lang="en" sz="1800">
                <a:latin typeface="Arial"/>
              </a:rPr>
              <a:t> </a:t>
            </a:r>
            <a:r>
              <a:rPr lang="en" sz="1800" err="1">
                <a:latin typeface="Arial"/>
              </a:rPr>
              <a:t>thể</a:t>
            </a:r>
            <a:r>
              <a:rPr lang="en" sz="1800">
                <a:latin typeface="Arial"/>
              </a:rPr>
              <a:t> </a:t>
            </a:r>
            <a:r>
              <a:rPr lang="en" sz="1800" err="1">
                <a:latin typeface="Arial"/>
              </a:rPr>
              <a:t>vận</a:t>
            </a:r>
            <a:r>
              <a:rPr lang="en" sz="1800">
                <a:latin typeface="Arial"/>
              </a:rPr>
              <a:t> </a:t>
            </a:r>
            <a:r>
              <a:rPr lang="en" sz="1800" err="1">
                <a:latin typeface="Arial"/>
              </a:rPr>
              <a:t>hành</a:t>
            </a:r>
            <a:r>
              <a:rPr lang="en" sz="1800">
                <a:latin typeface="Arial"/>
              </a:rPr>
              <a:t> </a:t>
            </a:r>
            <a:r>
              <a:rPr lang="en" sz="1800" err="1">
                <a:latin typeface="Arial"/>
              </a:rPr>
              <a:t>trên</a:t>
            </a:r>
            <a:r>
              <a:rPr lang="en" sz="1800">
                <a:latin typeface="Arial"/>
              </a:rPr>
              <a:t> </a:t>
            </a:r>
            <a:r>
              <a:rPr lang="en" sz="1800" err="1">
                <a:latin typeface="Arial"/>
              </a:rPr>
              <a:t>nhiều</a:t>
            </a:r>
            <a:r>
              <a:rPr lang="en" sz="1800">
                <a:latin typeface="Arial"/>
              </a:rPr>
              <a:t> </a:t>
            </a:r>
            <a:r>
              <a:rPr lang="en" sz="1800" err="1">
                <a:latin typeface="Arial"/>
              </a:rPr>
              <a:t>hệ</a:t>
            </a:r>
            <a:r>
              <a:rPr lang="en" sz="1800">
                <a:latin typeface="Arial"/>
              </a:rPr>
              <a:t> </a:t>
            </a:r>
            <a:r>
              <a:rPr lang="en" sz="1800" err="1">
                <a:latin typeface="Arial"/>
              </a:rPr>
              <a:t>điều</a:t>
            </a:r>
            <a:r>
              <a:rPr lang="en" sz="1800">
                <a:latin typeface="Arial"/>
              </a:rPr>
              <a:t> </a:t>
            </a:r>
            <a:r>
              <a:rPr lang="en" sz="1800" err="1">
                <a:latin typeface="Arial"/>
              </a:rPr>
              <a:t>hành</a:t>
            </a:r>
            <a:r>
              <a:rPr lang="en" sz="1800">
                <a:latin typeface="Arial"/>
              </a:rPr>
              <a:t> </a:t>
            </a:r>
            <a:r>
              <a:rPr lang="en" sz="1800" err="1">
                <a:latin typeface="Arial"/>
              </a:rPr>
              <a:t>như</a:t>
            </a:r>
            <a:r>
              <a:rPr lang="en" sz="1800">
                <a:latin typeface="Arial"/>
              </a:rPr>
              <a:t> Windows, Linux/Unix, Solaris....</a:t>
            </a:r>
            <a:endParaRPr lang="vi-VN" sz="1800">
              <a:latin typeface="Arial"/>
            </a:endParaRPr>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33278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r>
              <a:rPr lang="en" err="1"/>
              <a:t>Tại</a:t>
            </a:r>
            <a:r>
              <a:rPr lang="en"/>
              <a:t> </a:t>
            </a:r>
            <a:r>
              <a:rPr lang="en" err="1"/>
              <a:t>sao</a:t>
            </a:r>
            <a:r>
              <a:rPr lang="en"/>
              <a:t> </a:t>
            </a:r>
            <a:r>
              <a:rPr lang="en">
                <a:solidFill>
                  <a:srgbClr val="3C78D8"/>
                </a:solidFill>
              </a:rPr>
              <a:t>AES</a:t>
            </a:r>
            <a:r>
              <a:rPr lang="en"/>
              <a:t> </a:t>
            </a:r>
            <a:r>
              <a:rPr lang="en" err="1"/>
              <a:t>đang</a:t>
            </a:r>
            <a:r>
              <a:rPr lang="en"/>
              <a:t> </a:t>
            </a:r>
            <a:r>
              <a:rPr lang="en" err="1"/>
              <a:t>được</a:t>
            </a:r>
            <a:r>
              <a:rPr lang="en"/>
              <a:t> </a:t>
            </a:r>
            <a:r>
              <a:rPr lang="en" err="1">
                <a:solidFill>
                  <a:srgbClr val="00CEF6"/>
                </a:solidFill>
              </a:rPr>
              <a:t>sử</a:t>
            </a:r>
            <a:r>
              <a:rPr lang="en">
                <a:solidFill>
                  <a:srgbClr val="00CEF6"/>
                </a:solidFill>
              </a:rPr>
              <a:t> </a:t>
            </a:r>
            <a:r>
              <a:rPr lang="en" err="1">
                <a:solidFill>
                  <a:srgbClr val="00CEF6"/>
                </a:solidFill>
              </a:rPr>
              <a:t>dụng</a:t>
            </a:r>
            <a:r>
              <a:rPr lang="en">
                <a:solidFill>
                  <a:srgbClr val="00CEF6"/>
                </a:solidFill>
              </a:rPr>
              <a:t> </a:t>
            </a:r>
            <a:r>
              <a:rPr lang="en" err="1">
                <a:solidFill>
                  <a:srgbClr val="3C78D8"/>
                </a:solidFill>
              </a:rPr>
              <a:t>phổ</a:t>
            </a:r>
            <a:r>
              <a:rPr lang="en">
                <a:solidFill>
                  <a:srgbClr val="3C78D8"/>
                </a:solidFill>
              </a:rPr>
              <a:t> </a:t>
            </a:r>
            <a:r>
              <a:rPr lang="en" err="1">
                <a:solidFill>
                  <a:srgbClr val="3C78D8"/>
                </a:solidFill>
              </a:rPr>
              <a:t>biến</a:t>
            </a:r>
            <a:r>
              <a:rPr lang="en">
                <a:solidFill>
                  <a:srgbClr val="00CEF6"/>
                </a:solidFill>
              </a:rPr>
              <a:t> ?</a:t>
            </a:r>
            <a:endParaRPr/>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10" name="Google Shape;534;p21">
            <a:extLst>
              <a:ext uri="{FF2B5EF4-FFF2-40B4-BE49-F238E27FC236}">
                <a16:creationId xmlns:a16="http://schemas.microsoft.com/office/drawing/2014/main" id="{04674AFD-D12F-D433-9DD2-36CF36DE48EA}"/>
              </a:ext>
            </a:extLst>
          </p:cNvPr>
          <p:cNvSpPr txBox="1">
            <a:spLocks noGrp="1"/>
          </p:cNvSpPr>
          <p:nvPr/>
        </p:nvSpPr>
        <p:spPr>
          <a:xfrm>
            <a:off x="1520850" y="1846407"/>
            <a:ext cx="6523487" cy="3299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dk1"/>
              </a:buClr>
              <a:buSzPts val="1600"/>
              <a:buFont typeface="Source Sans Pro"/>
              <a:buChar char="◉"/>
              <a:defRPr sz="1600" b="0" i="0" u="none" strike="noStrike" cap="none">
                <a:solidFill>
                  <a:schemeClr val="dk1"/>
                </a:solidFill>
                <a:latin typeface="Source Sans Pro"/>
                <a:ea typeface="Source Sans Pro"/>
                <a:cs typeface="Source Sans Pro"/>
                <a:sym typeface="Source Sans Pro"/>
              </a:defRPr>
            </a:lvl1pPr>
            <a:lvl2pPr marL="914400" marR="0" lvl="1" indent="-330200" algn="l" rtl="0">
              <a:lnSpc>
                <a:spcPct val="100000"/>
              </a:lnSpc>
              <a:spcBef>
                <a:spcPts val="0"/>
              </a:spcBef>
              <a:spcAft>
                <a:spcPts val="0"/>
              </a:spcAft>
              <a:buClr>
                <a:schemeClr val="dk1"/>
              </a:buClr>
              <a:buSzPts val="1600"/>
              <a:buFont typeface="Source Sans Pro"/>
              <a:buChar char="◉"/>
              <a:defRPr sz="1600" b="0" i="0" u="none" strike="noStrike" cap="none">
                <a:solidFill>
                  <a:schemeClr val="dk1"/>
                </a:solidFill>
                <a:latin typeface="Source Sans Pro"/>
                <a:ea typeface="Source Sans Pro"/>
                <a:cs typeface="Source Sans Pro"/>
                <a:sym typeface="Source Sans Pro"/>
              </a:defRPr>
            </a:lvl2pPr>
            <a:lvl3pPr marL="1371600" marR="0" lvl="2" indent="-330200" algn="l" rtl="0">
              <a:lnSpc>
                <a:spcPct val="100000"/>
              </a:lnSpc>
              <a:spcBef>
                <a:spcPts val="0"/>
              </a:spcBef>
              <a:spcAft>
                <a:spcPts val="0"/>
              </a:spcAft>
              <a:buClr>
                <a:schemeClr val="dk1"/>
              </a:buClr>
              <a:buSzPts val="1600"/>
              <a:buFont typeface="Source Sans Pro"/>
              <a:buChar char="■"/>
              <a:defRPr sz="1600" b="0" i="0" u="none" strike="noStrike" cap="none">
                <a:solidFill>
                  <a:schemeClr val="dk1"/>
                </a:solidFill>
                <a:latin typeface="Source Sans Pro"/>
                <a:ea typeface="Source Sans Pro"/>
                <a:cs typeface="Source Sans Pro"/>
                <a:sym typeface="Source Sans Pro"/>
              </a:defRPr>
            </a:lvl3pPr>
            <a:lvl4pPr marL="1828800" marR="0" lvl="3" indent="-330200" algn="l" rtl="0">
              <a:lnSpc>
                <a:spcPct val="100000"/>
              </a:lnSpc>
              <a:spcBef>
                <a:spcPts val="0"/>
              </a:spcBef>
              <a:spcAft>
                <a:spcPts val="0"/>
              </a:spcAft>
              <a:buClr>
                <a:schemeClr val="dk1"/>
              </a:buClr>
              <a:buSzPts val="1600"/>
              <a:buFont typeface="Source Sans Pro"/>
              <a:buChar char="●"/>
              <a:defRPr sz="1600" b="0" i="0" u="none" strike="noStrike" cap="none">
                <a:solidFill>
                  <a:schemeClr val="dk1"/>
                </a:solidFill>
                <a:latin typeface="Source Sans Pro"/>
                <a:ea typeface="Source Sans Pro"/>
                <a:cs typeface="Source Sans Pro"/>
                <a:sym typeface="Source Sans Pro"/>
              </a:defRPr>
            </a:lvl4pPr>
            <a:lvl5pPr marL="2286000" marR="0" lvl="4" indent="-330200" algn="l" rtl="0">
              <a:lnSpc>
                <a:spcPct val="100000"/>
              </a:lnSpc>
              <a:spcBef>
                <a:spcPts val="0"/>
              </a:spcBef>
              <a:spcAft>
                <a:spcPts val="0"/>
              </a:spcAft>
              <a:buClr>
                <a:schemeClr val="dk1"/>
              </a:buClr>
              <a:buSzPts val="1600"/>
              <a:buFont typeface="Source Sans Pro"/>
              <a:buChar char="○"/>
              <a:defRPr sz="1600" b="0" i="0" u="none" strike="noStrike" cap="none">
                <a:solidFill>
                  <a:schemeClr val="dk1"/>
                </a:solidFill>
                <a:latin typeface="Source Sans Pro"/>
                <a:ea typeface="Source Sans Pro"/>
                <a:cs typeface="Source Sans Pro"/>
                <a:sym typeface="Source Sans Pro"/>
              </a:defRPr>
            </a:lvl5pPr>
            <a:lvl6pPr marL="2743200" marR="0" lvl="5" indent="-330200" algn="l" rtl="0">
              <a:lnSpc>
                <a:spcPct val="100000"/>
              </a:lnSpc>
              <a:spcBef>
                <a:spcPts val="0"/>
              </a:spcBef>
              <a:spcAft>
                <a:spcPts val="0"/>
              </a:spcAft>
              <a:buClr>
                <a:schemeClr val="dk1"/>
              </a:buClr>
              <a:buSzPts val="1600"/>
              <a:buFont typeface="Source Sans Pro"/>
              <a:buChar char="■"/>
              <a:defRPr sz="1600" b="0" i="0" u="none" strike="noStrike" cap="none">
                <a:solidFill>
                  <a:schemeClr val="dk1"/>
                </a:solidFill>
                <a:latin typeface="Source Sans Pro"/>
                <a:ea typeface="Source Sans Pro"/>
                <a:cs typeface="Source Sans Pro"/>
                <a:sym typeface="Source Sans Pro"/>
              </a:defRPr>
            </a:lvl6pPr>
            <a:lvl7pPr marL="3200400" marR="0" lvl="6" indent="-330200" algn="l" rtl="0">
              <a:lnSpc>
                <a:spcPct val="100000"/>
              </a:lnSpc>
              <a:spcBef>
                <a:spcPts val="0"/>
              </a:spcBef>
              <a:spcAft>
                <a:spcPts val="0"/>
              </a:spcAft>
              <a:buClr>
                <a:schemeClr val="dk1"/>
              </a:buClr>
              <a:buSzPts val="1600"/>
              <a:buFont typeface="Source Sans Pro"/>
              <a:buChar char="●"/>
              <a:defRPr sz="1600" b="0" i="0" u="none" strike="noStrike" cap="none">
                <a:solidFill>
                  <a:schemeClr val="dk1"/>
                </a:solidFill>
                <a:latin typeface="Source Sans Pro"/>
                <a:ea typeface="Source Sans Pro"/>
                <a:cs typeface="Source Sans Pro"/>
                <a:sym typeface="Source Sans Pro"/>
              </a:defRPr>
            </a:lvl7pPr>
            <a:lvl8pPr marL="3657600" marR="0" lvl="7" indent="-330200" algn="l" rtl="0">
              <a:lnSpc>
                <a:spcPct val="100000"/>
              </a:lnSpc>
              <a:spcBef>
                <a:spcPts val="0"/>
              </a:spcBef>
              <a:spcAft>
                <a:spcPts val="0"/>
              </a:spcAft>
              <a:buClr>
                <a:schemeClr val="dk1"/>
              </a:buClr>
              <a:buSzPts val="1600"/>
              <a:buFont typeface="Source Sans Pro"/>
              <a:buChar char="○"/>
              <a:defRPr sz="1600" b="0" i="0" u="none" strike="noStrike" cap="none">
                <a:solidFill>
                  <a:schemeClr val="dk1"/>
                </a:solidFill>
                <a:latin typeface="Source Sans Pro"/>
                <a:ea typeface="Source Sans Pro"/>
                <a:cs typeface="Source Sans Pro"/>
                <a:sym typeface="Source Sans Pro"/>
              </a:defRPr>
            </a:lvl8pPr>
            <a:lvl9pPr marL="4114800" marR="0" lvl="8" indent="-330200" algn="l" rtl="0">
              <a:lnSpc>
                <a:spcPct val="100000"/>
              </a:lnSpc>
              <a:spcBef>
                <a:spcPts val="0"/>
              </a:spcBef>
              <a:spcAft>
                <a:spcPts val="0"/>
              </a:spcAft>
              <a:buClr>
                <a:schemeClr val="dk1"/>
              </a:buClr>
              <a:buSzPts val="1600"/>
              <a:buFont typeface="Source Sans Pro"/>
              <a:buChar char="■"/>
              <a:defRPr sz="1600" b="0" i="0" u="none" strike="noStrike" cap="none">
                <a:solidFill>
                  <a:schemeClr val="dk1"/>
                </a:solidFill>
                <a:latin typeface="Source Sans Pro"/>
                <a:ea typeface="Source Sans Pro"/>
                <a:cs typeface="Source Sans Pro"/>
                <a:sym typeface="Source Sans Pro"/>
              </a:defRPr>
            </a:lvl9pPr>
          </a:lstStyle>
          <a:p>
            <a:pPr marL="0" indent="0">
              <a:buNone/>
            </a:pPr>
            <a:r>
              <a:rPr lang="en" sz="1800">
                <a:latin typeface="Arial"/>
              </a:rPr>
              <a:t>Trong Thông </a:t>
            </a:r>
            <a:r>
              <a:rPr lang="en" sz="1800" err="1">
                <a:latin typeface="Arial"/>
              </a:rPr>
              <a:t>tư</a:t>
            </a:r>
            <a:r>
              <a:rPr lang="en" sz="1800">
                <a:latin typeface="Arial"/>
              </a:rPr>
              <a:t> </a:t>
            </a:r>
            <a:r>
              <a:rPr lang="en" sz="1800" err="1">
                <a:latin typeface="Arial"/>
              </a:rPr>
              <a:t>số</a:t>
            </a:r>
            <a:r>
              <a:rPr lang="en" sz="1800">
                <a:latin typeface="Arial"/>
              </a:rPr>
              <a:t> 01/2011/TT-BTTTT </a:t>
            </a:r>
            <a:r>
              <a:rPr lang="en" sz="1800" err="1">
                <a:latin typeface="Arial"/>
              </a:rPr>
              <a:t>ngày</a:t>
            </a:r>
            <a:r>
              <a:rPr lang="en" sz="1800">
                <a:latin typeface="Arial"/>
              </a:rPr>
              <a:t> 04/01/2011 </a:t>
            </a:r>
            <a:r>
              <a:rPr lang="en" sz="1800" err="1">
                <a:latin typeface="Arial"/>
              </a:rPr>
              <a:t>của</a:t>
            </a:r>
            <a:r>
              <a:rPr lang="en" sz="1800">
                <a:latin typeface="Arial"/>
              </a:rPr>
              <a:t> </a:t>
            </a:r>
            <a:r>
              <a:rPr lang="en" sz="1800" err="1">
                <a:latin typeface="Arial"/>
              </a:rPr>
              <a:t>Bộ</a:t>
            </a:r>
            <a:r>
              <a:rPr lang="en" sz="1800">
                <a:latin typeface="Arial"/>
              </a:rPr>
              <a:t> Thông tin </a:t>
            </a:r>
            <a:r>
              <a:rPr lang="en" sz="1800" err="1">
                <a:latin typeface="Arial"/>
              </a:rPr>
              <a:t>và</a:t>
            </a:r>
            <a:r>
              <a:rPr lang="en" sz="1800">
                <a:latin typeface="Arial"/>
              </a:rPr>
              <a:t> Truyền </a:t>
            </a:r>
            <a:r>
              <a:rPr lang="en" sz="1800" err="1">
                <a:latin typeface="Arial"/>
              </a:rPr>
              <a:t>thông</a:t>
            </a:r>
            <a:r>
              <a:rPr lang="en" sz="1800">
                <a:latin typeface="Arial"/>
              </a:rPr>
              <a:t> Công </a:t>
            </a:r>
            <a:r>
              <a:rPr lang="en" sz="1800" err="1">
                <a:latin typeface="Arial"/>
              </a:rPr>
              <a:t>bố</a:t>
            </a:r>
            <a:r>
              <a:rPr lang="en" sz="1800">
                <a:latin typeface="Arial"/>
              </a:rPr>
              <a:t> Danh </a:t>
            </a:r>
            <a:r>
              <a:rPr lang="en" sz="1800" err="1">
                <a:latin typeface="Arial"/>
              </a:rPr>
              <a:t>mục</a:t>
            </a:r>
            <a:r>
              <a:rPr lang="en" sz="1800">
                <a:latin typeface="Arial"/>
              </a:rPr>
              <a:t> </a:t>
            </a:r>
            <a:r>
              <a:rPr lang="en" sz="1800" err="1">
                <a:latin typeface="Arial"/>
              </a:rPr>
              <a:t>tiêu</a:t>
            </a:r>
            <a:r>
              <a:rPr lang="en" sz="1800">
                <a:latin typeface="Arial"/>
              </a:rPr>
              <a:t> </a:t>
            </a:r>
            <a:r>
              <a:rPr lang="en" sz="1800" err="1">
                <a:latin typeface="Arial"/>
              </a:rPr>
              <a:t>chuẩn</a:t>
            </a:r>
            <a:r>
              <a:rPr lang="en" sz="1800">
                <a:latin typeface="Arial"/>
              </a:rPr>
              <a:t> </a:t>
            </a:r>
            <a:r>
              <a:rPr lang="en" sz="1800" err="1">
                <a:latin typeface="Arial"/>
              </a:rPr>
              <a:t>kỹ</a:t>
            </a:r>
            <a:r>
              <a:rPr lang="en" sz="1800">
                <a:latin typeface="Arial"/>
              </a:rPr>
              <a:t> </a:t>
            </a:r>
            <a:r>
              <a:rPr lang="en" sz="1800" err="1">
                <a:latin typeface="Arial"/>
              </a:rPr>
              <a:t>thuật</a:t>
            </a:r>
            <a:r>
              <a:rPr lang="en" sz="1800">
                <a:latin typeface="Arial"/>
              </a:rPr>
              <a:t> </a:t>
            </a:r>
            <a:r>
              <a:rPr lang="en" sz="1800" err="1">
                <a:latin typeface="Arial"/>
              </a:rPr>
              <a:t>về</a:t>
            </a:r>
            <a:r>
              <a:rPr lang="en" sz="1800">
                <a:latin typeface="Arial"/>
              </a:rPr>
              <a:t> </a:t>
            </a:r>
            <a:r>
              <a:rPr lang="en" sz="1800" err="1">
                <a:latin typeface="Arial"/>
              </a:rPr>
              <a:t>ứng</a:t>
            </a:r>
            <a:r>
              <a:rPr lang="en" sz="1800">
                <a:latin typeface="Arial"/>
              </a:rPr>
              <a:t> </a:t>
            </a:r>
            <a:r>
              <a:rPr lang="en" sz="1800" err="1">
                <a:latin typeface="Arial"/>
              </a:rPr>
              <a:t>dụng</a:t>
            </a:r>
            <a:r>
              <a:rPr lang="en" sz="1800">
                <a:latin typeface="Arial"/>
              </a:rPr>
              <a:t> </a:t>
            </a:r>
            <a:r>
              <a:rPr lang="en" sz="1800" err="1">
                <a:latin typeface="Arial"/>
              </a:rPr>
              <a:t>công</a:t>
            </a:r>
            <a:r>
              <a:rPr lang="en" sz="1800">
                <a:latin typeface="Arial"/>
              </a:rPr>
              <a:t> </a:t>
            </a:r>
            <a:r>
              <a:rPr lang="en" sz="1800" err="1">
                <a:latin typeface="Arial"/>
              </a:rPr>
              <a:t>nghệ</a:t>
            </a:r>
            <a:r>
              <a:rPr lang="en" sz="1800">
                <a:latin typeface="Arial"/>
              </a:rPr>
              <a:t> </a:t>
            </a:r>
            <a:r>
              <a:rPr lang="en" sz="1800" err="1">
                <a:latin typeface="Arial"/>
              </a:rPr>
              <a:t>thông</a:t>
            </a:r>
            <a:r>
              <a:rPr lang="en" sz="1800">
                <a:latin typeface="Arial"/>
              </a:rPr>
              <a:t> tin </a:t>
            </a:r>
            <a:r>
              <a:rPr lang="en" sz="1800" err="1">
                <a:latin typeface="Arial"/>
              </a:rPr>
              <a:t>trong</a:t>
            </a:r>
            <a:r>
              <a:rPr lang="en" sz="1800">
                <a:latin typeface="Arial"/>
              </a:rPr>
              <a:t> </a:t>
            </a:r>
            <a:r>
              <a:rPr lang="en" sz="1800" err="1">
                <a:latin typeface="Arial"/>
              </a:rPr>
              <a:t>cơ</a:t>
            </a:r>
            <a:r>
              <a:rPr lang="en" sz="1800">
                <a:latin typeface="Arial"/>
              </a:rPr>
              <a:t> </a:t>
            </a:r>
            <a:r>
              <a:rPr lang="en" sz="1800" err="1">
                <a:latin typeface="Arial"/>
              </a:rPr>
              <a:t>quan</a:t>
            </a:r>
            <a:r>
              <a:rPr lang="en" sz="1800">
                <a:latin typeface="Arial"/>
              </a:rPr>
              <a:t> </a:t>
            </a:r>
            <a:r>
              <a:rPr lang="en" sz="1800" err="1">
                <a:latin typeface="Arial"/>
              </a:rPr>
              <a:t>nhà</a:t>
            </a:r>
            <a:r>
              <a:rPr lang="en" sz="1800">
                <a:latin typeface="Arial"/>
              </a:rPr>
              <a:t> </a:t>
            </a:r>
            <a:r>
              <a:rPr lang="en" sz="1800" err="1">
                <a:latin typeface="Arial"/>
              </a:rPr>
              <a:t>nước</a:t>
            </a:r>
            <a:r>
              <a:rPr lang="en" sz="1800">
                <a:latin typeface="Arial"/>
              </a:rPr>
              <a:t> </a:t>
            </a:r>
            <a:r>
              <a:rPr lang="en" sz="1800" err="1">
                <a:latin typeface="Arial"/>
              </a:rPr>
              <a:t>quy</a:t>
            </a:r>
            <a:r>
              <a:rPr lang="en" sz="1800">
                <a:latin typeface="Arial"/>
              </a:rPr>
              <a:t> </a:t>
            </a:r>
            <a:r>
              <a:rPr lang="en" sz="1800" err="1">
                <a:latin typeface="Arial"/>
              </a:rPr>
              <a:t>định</a:t>
            </a:r>
            <a:r>
              <a:rPr lang="en" sz="1800">
                <a:latin typeface="Arial"/>
              </a:rPr>
              <a:t> </a:t>
            </a:r>
            <a:r>
              <a:rPr lang="en" sz="1800" err="1">
                <a:latin typeface="Arial"/>
              </a:rPr>
              <a:t>Khuyến</a:t>
            </a:r>
            <a:r>
              <a:rPr lang="en" sz="1800">
                <a:latin typeface="Arial"/>
              </a:rPr>
              <a:t> </a:t>
            </a:r>
            <a:r>
              <a:rPr lang="en" sz="1800" err="1">
                <a:latin typeface="Arial"/>
              </a:rPr>
              <a:t>nghị</a:t>
            </a:r>
            <a:r>
              <a:rPr lang="en" sz="1800">
                <a:latin typeface="Arial"/>
              </a:rPr>
              <a:t> </a:t>
            </a:r>
            <a:r>
              <a:rPr lang="en" sz="1800" err="1">
                <a:latin typeface="Arial"/>
              </a:rPr>
              <a:t>áp</a:t>
            </a:r>
            <a:r>
              <a:rPr lang="en" sz="1800">
                <a:latin typeface="Arial"/>
              </a:rPr>
              <a:t> </a:t>
            </a:r>
            <a:r>
              <a:rPr lang="en" sz="1800" err="1">
                <a:latin typeface="Arial"/>
              </a:rPr>
              <a:t>dụng</a:t>
            </a:r>
            <a:r>
              <a:rPr lang="en" sz="1800">
                <a:latin typeface="Arial"/>
              </a:rPr>
              <a:t> </a:t>
            </a:r>
            <a:r>
              <a:rPr lang="en" sz="1800" err="1">
                <a:latin typeface="Arial"/>
              </a:rPr>
              <a:t>tiêu</a:t>
            </a:r>
            <a:r>
              <a:rPr lang="en" sz="1800">
                <a:latin typeface="Arial"/>
              </a:rPr>
              <a:t> </a:t>
            </a:r>
            <a:r>
              <a:rPr lang="en" sz="1800" err="1">
                <a:latin typeface="Arial"/>
              </a:rPr>
              <a:t>chuẩn</a:t>
            </a:r>
            <a:r>
              <a:rPr lang="en" sz="1800">
                <a:latin typeface="Arial"/>
              </a:rPr>
              <a:t> AES </a:t>
            </a:r>
            <a:r>
              <a:rPr lang="en" sz="1800" err="1">
                <a:latin typeface="Arial"/>
              </a:rPr>
              <a:t>và</a:t>
            </a:r>
            <a:r>
              <a:rPr lang="en" sz="1800">
                <a:latin typeface="Arial"/>
              </a:rPr>
              <a:t> </a:t>
            </a:r>
            <a:r>
              <a:rPr lang="en" sz="1800" err="1">
                <a:latin typeface="Arial"/>
              </a:rPr>
              <a:t>được</a:t>
            </a:r>
            <a:r>
              <a:rPr lang="en" sz="1800">
                <a:latin typeface="Arial"/>
              </a:rPr>
              <a:t> </a:t>
            </a:r>
            <a:r>
              <a:rPr lang="en" sz="1800" err="1">
                <a:latin typeface="Arial"/>
              </a:rPr>
              <a:t>xếp</a:t>
            </a:r>
            <a:r>
              <a:rPr lang="en" sz="1800">
                <a:latin typeface="Arial"/>
              </a:rPr>
              <a:t> </a:t>
            </a:r>
            <a:r>
              <a:rPr lang="en" sz="1800" err="1">
                <a:latin typeface="Arial"/>
              </a:rPr>
              <a:t>vào</a:t>
            </a:r>
            <a:r>
              <a:rPr lang="en" sz="1800">
                <a:latin typeface="Arial"/>
              </a:rPr>
              <a:t> </a:t>
            </a:r>
            <a:r>
              <a:rPr lang="en" sz="1800" err="1">
                <a:latin typeface="Arial"/>
              </a:rPr>
              <a:t>nhóm</a:t>
            </a:r>
            <a:r>
              <a:rPr lang="en" sz="1800">
                <a:latin typeface="Arial"/>
              </a:rPr>
              <a:t> Tiêu </a:t>
            </a:r>
            <a:r>
              <a:rPr lang="en" sz="1800" err="1">
                <a:latin typeface="Arial"/>
              </a:rPr>
              <a:t>chuẩn</a:t>
            </a:r>
            <a:r>
              <a:rPr lang="en" sz="1800">
                <a:latin typeface="Arial"/>
              </a:rPr>
              <a:t> </a:t>
            </a:r>
            <a:r>
              <a:rPr lang="en" sz="1800" err="1">
                <a:latin typeface="Arial"/>
              </a:rPr>
              <a:t>về</a:t>
            </a:r>
            <a:r>
              <a:rPr lang="en" sz="1800">
                <a:latin typeface="Arial"/>
              </a:rPr>
              <a:t> an </a:t>
            </a:r>
            <a:r>
              <a:rPr lang="en" sz="1800" err="1">
                <a:latin typeface="Arial"/>
              </a:rPr>
              <a:t>toàn</a:t>
            </a:r>
            <a:r>
              <a:rPr lang="en" sz="1800">
                <a:latin typeface="Arial"/>
              </a:rPr>
              <a:t> </a:t>
            </a:r>
            <a:r>
              <a:rPr lang="en" sz="1800" err="1">
                <a:latin typeface="Arial"/>
              </a:rPr>
              <a:t>thông</a:t>
            </a:r>
            <a:r>
              <a:rPr lang="en" sz="1800">
                <a:latin typeface="Arial"/>
              </a:rPr>
              <a:t> tin.</a:t>
            </a:r>
            <a:r>
              <a:rPr lang="en">
                <a:latin typeface="Arial"/>
              </a:rPr>
              <a:t> </a:t>
            </a:r>
            <a:endParaRPr lang="vi-VN">
              <a:latin typeface="Arial"/>
            </a:endParaRPr>
          </a:p>
          <a:p>
            <a:pPr marL="0" lvl="0" indent="0" algn="l" rtl="0">
              <a:spcBef>
                <a:spcPts val="600"/>
              </a:spcBef>
              <a:spcAft>
                <a:spcPts val="0"/>
              </a:spcAft>
              <a:buNone/>
            </a:pPr>
            <a:endParaRPr/>
          </a:p>
        </p:txBody>
      </p:sp>
    </p:spTree>
    <p:extLst>
      <p:ext uri="{BB962C8B-B14F-4D97-AF65-F5344CB8AC3E}">
        <p14:creationId xmlns:p14="http://schemas.microsoft.com/office/powerpoint/2010/main" val="670181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443889" y="3160546"/>
            <a:ext cx="7295721" cy="1159800"/>
          </a:xfrm>
          <a:prstGeom prst="rect">
            <a:avLst/>
          </a:prstGeom>
        </p:spPr>
        <p:txBody>
          <a:bodyPr spcFirstLastPara="1" wrap="square" lIns="91425" tIns="91425" rIns="91425" bIns="91425" anchor="b" anchorCtr="0">
            <a:noAutofit/>
          </a:bodyPr>
          <a:lstStyle/>
          <a:p>
            <a:r>
              <a:rPr lang="en" sz="4500"/>
              <a:t>HOẠT ĐỘNG MÃ HÓA </a:t>
            </a:r>
            <a:r>
              <a:rPr lang="en" sz="4500">
                <a:solidFill>
                  <a:schemeClr val="accent2"/>
                </a:solidFill>
              </a:rPr>
              <a:t>AES</a:t>
            </a:r>
          </a:p>
        </p:txBody>
      </p:sp>
      <p:sp>
        <p:nvSpPr>
          <p:cNvPr id="487" name="Google Shape;487;p16"/>
          <p:cNvSpPr txBox="1"/>
          <p:nvPr/>
        </p:nvSpPr>
        <p:spPr>
          <a:xfrm>
            <a:off x="7416725" y="2820850"/>
            <a:ext cx="1738834" cy="2035092"/>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rgbClr val="3C78D8"/>
                </a:solidFill>
                <a:latin typeface="Oswald"/>
                <a:sym typeface="Oswald"/>
              </a:rPr>
              <a:t>2</a:t>
            </a:r>
            <a:endParaRPr lang="en" sz="12000" b="1">
              <a:solidFill>
                <a:srgbClr val="3C78D8"/>
              </a:solidFill>
              <a:latin typeface="Oswald"/>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3199472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Hình chữ nhật: Góc Tròn 10">
            <a:extLst>
              <a:ext uri="{FF2B5EF4-FFF2-40B4-BE49-F238E27FC236}">
                <a16:creationId xmlns:a16="http://schemas.microsoft.com/office/drawing/2014/main" id="{9953AD37-5845-5D3D-0C81-A99886656487}"/>
              </a:ext>
            </a:extLst>
          </p:cNvPr>
          <p:cNvSpPr/>
          <p:nvPr/>
        </p:nvSpPr>
        <p:spPr>
          <a:xfrm>
            <a:off x="2192360" y="207249"/>
            <a:ext cx="2093201" cy="68004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200" err="1">
                <a:solidFill>
                  <a:schemeClr val="tx1"/>
                </a:solidFill>
                <a:latin typeface="Arial"/>
                <a:ea typeface="+mn-lt"/>
                <a:cs typeface="Arial"/>
              </a:rPr>
              <a:t>AddRoundKey</a:t>
            </a:r>
            <a:endParaRPr lang="vi-VN" sz="2200" err="1">
              <a:solidFill>
                <a:schemeClr val="tx1"/>
              </a:solidFill>
              <a:latin typeface="Arial"/>
              <a:cs typeface="Arial"/>
            </a:endParaRPr>
          </a:p>
        </p:txBody>
      </p:sp>
      <p:sp>
        <p:nvSpPr>
          <p:cNvPr id="3" name="Hình chữ nhật: Góc Tròn 10">
            <a:extLst>
              <a:ext uri="{FF2B5EF4-FFF2-40B4-BE49-F238E27FC236}">
                <a16:creationId xmlns:a16="http://schemas.microsoft.com/office/drawing/2014/main" id="{DBD47424-7260-4191-A7A4-A8B075AAB75D}"/>
              </a:ext>
            </a:extLst>
          </p:cNvPr>
          <p:cNvSpPr/>
          <p:nvPr/>
        </p:nvSpPr>
        <p:spPr>
          <a:xfrm>
            <a:off x="2192360" y="1081623"/>
            <a:ext cx="2093199" cy="68004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rPr>
              <a:t>SubBytes</a:t>
            </a:r>
            <a:endParaRPr lang="vi-VN" sz="2200" err="1">
              <a:solidFill>
                <a:schemeClr val="tx1"/>
              </a:solidFill>
              <a:latin typeface="Arial"/>
              <a:cs typeface="Arial"/>
            </a:endParaRPr>
          </a:p>
        </p:txBody>
      </p:sp>
      <p:sp>
        <p:nvSpPr>
          <p:cNvPr id="8" name="Hình chữ nhật: Góc Tròn 10">
            <a:extLst>
              <a:ext uri="{FF2B5EF4-FFF2-40B4-BE49-F238E27FC236}">
                <a16:creationId xmlns:a16="http://schemas.microsoft.com/office/drawing/2014/main" id="{6EC01794-0779-4E22-A5C1-042866E42ED8}"/>
              </a:ext>
            </a:extLst>
          </p:cNvPr>
          <p:cNvSpPr/>
          <p:nvPr/>
        </p:nvSpPr>
        <p:spPr>
          <a:xfrm>
            <a:off x="2203376" y="1969017"/>
            <a:ext cx="2083509" cy="68004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rPr>
              <a:t>ShiftRows</a:t>
            </a:r>
            <a:endParaRPr lang="vi-VN" sz="2200" err="1">
              <a:solidFill>
                <a:schemeClr val="tx1"/>
              </a:solidFill>
              <a:latin typeface="Arial"/>
              <a:cs typeface="Arial"/>
            </a:endParaRPr>
          </a:p>
        </p:txBody>
      </p:sp>
      <p:sp>
        <p:nvSpPr>
          <p:cNvPr id="9" name="Hình chữ nhật: Góc Tròn 10">
            <a:extLst>
              <a:ext uri="{FF2B5EF4-FFF2-40B4-BE49-F238E27FC236}">
                <a16:creationId xmlns:a16="http://schemas.microsoft.com/office/drawing/2014/main" id="{1060C180-8A90-4400-8D87-AA87C6949AE3}"/>
              </a:ext>
            </a:extLst>
          </p:cNvPr>
          <p:cNvSpPr/>
          <p:nvPr/>
        </p:nvSpPr>
        <p:spPr>
          <a:xfrm>
            <a:off x="2203376" y="2834460"/>
            <a:ext cx="2083512" cy="68004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rPr>
              <a:t>MixColumns</a:t>
            </a:r>
            <a:endParaRPr lang="vi-VN" sz="2200" err="1">
              <a:solidFill>
                <a:schemeClr val="tx1"/>
              </a:solidFill>
              <a:latin typeface="Arial"/>
              <a:cs typeface="Arial"/>
            </a:endParaRPr>
          </a:p>
        </p:txBody>
      </p:sp>
      <p:sp>
        <p:nvSpPr>
          <p:cNvPr id="10" name="Hình chữ nhật: Góc Tròn 10">
            <a:extLst>
              <a:ext uri="{FF2B5EF4-FFF2-40B4-BE49-F238E27FC236}">
                <a16:creationId xmlns:a16="http://schemas.microsoft.com/office/drawing/2014/main" id="{FF724EF9-3AA4-4B72-B0F3-E95B7602EE86}"/>
              </a:ext>
            </a:extLst>
          </p:cNvPr>
          <p:cNvSpPr/>
          <p:nvPr/>
        </p:nvSpPr>
        <p:spPr>
          <a:xfrm>
            <a:off x="2192362" y="3728446"/>
            <a:ext cx="2093200" cy="68004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rPr>
              <a:t>KeyExpansion</a:t>
            </a:r>
            <a:endParaRPr lang="vi-VN" sz="2200" err="1">
              <a:solidFill>
                <a:schemeClr val="tx1"/>
              </a:solidFill>
              <a:latin typeface="Arial"/>
              <a:cs typeface="Arial"/>
            </a:endParaRPr>
          </a:p>
        </p:txBody>
      </p:sp>
      <p:sp>
        <p:nvSpPr>
          <p:cNvPr id="15" name="Hình chữ nhật: Góc Tròn 10">
            <a:extLst>
              <a:ext uri="{FF2B5EF4-FFF2-40B4-BE49-F238E27FC236}">
                <a16:creationId xmlns:a16="http://schemas.microsoft.com/office/drawing/2014/main" id="{2785EFB0-47D6-469A-9D68-D8B5C9AE391D}"/>
              </a:ext>
            </a:extLst>
          </p:cNvPr>
          <p:cNvSpPr/>
          <p:nvPr/>
        </p:nvSpPr>
        <p:spPr>
          <a:xfrm>
            <a:off x="0" y="2173483"/>
            <a:ext cx="1511143" cy="796533"/>
          </a:xfrm>
          <a:prstGeom prst="round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solidFill>
                  <a:schemeClr val="accent2"/>
                </a:solidFill>
                <a:latin typeface="Arial"/>
                <a:ea typeface="+mn-lt"/>
                <a:cs typeface="Arial"/>
              </a:rPr>
              <a:t>Mã hóa AES</a:t>
            </a:r>
            <a:endParaRPr lang="vi-VN" sz="2500" err="1">
              <a:solidFill>
                <a:schemeClr val="accent2"/>
              </a:solidFill>
              <a:latin typeface="Arial"/>
              <a:cs typeface="Arial"/>
            </a:endParaRPr>
          </a:p>
        </p:txBody>
      </p:sp>
      <p:cxnSp>
        <p:nvCxnSpPr>
          <p:cNvPr id="17" name="Straight Connector 16">
            <a:extLst>
              <a:ext uri="{FF2B5EF4-FFF2-40B4-BE49-F238E27FC236}">
                <a16:creationId xmlns:a16="http://schemas.microsoft.com/office/drawing/2014/main" id="{8A55F50F-DBD5-4C37-9248-F8895784CE68}"/>
              </a:ext>
            </a:extLst>
          </p:cNvPr>
          <p:cNvCxnSpPr>
            <a:cxnSpLocks/>
            <a:stCxn id="15" idx="3"/>
            <a:endCxn id="11" idx="1"/>
          </p:cNvCxnSpPr>
          <p:nvPr/>
        </p:nvCxnSpPr>
        <p:spPr>
          <a:xfrm flipV="1">
            <a:off x="1511143" y="547272"/>
            <a:ext cx="681217" cy="2024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5294D4-46C4-45E3-BE22-837BDDD4791D}"/>
              </a:ext>
            </a:extLst>
          </p:cNvPr>
          <p:cNvCxnSpPr>
            <a:cxnSpLocks/>
            <a:stCxn id="15" idx="3"/>
            <a:endCxn id="8" idx="1"/>
          </p:cNvCxnSpPr>
          <p:nvPr/>
        </p:nvCxnSpPr>
        <p:spPr>
          <a:xfrm flipV="1">
            <a:off x="1511143" y="2309040"/>
            <a:ext cx="692233" cy="262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89F82B3-122C-44AB-AF4B-024CFE5A2548}"/>
              </a:ext>
            </a:extLst>
          </p:cNvPr>
          <p:cNvCxnSpPr>
            <a:cxnSpLocks/>
            <a:stCxn id="15" idx="3"/>
            <a:endCxn id="9" idx="1"/>
          </p:cNvCxnSpPr>
          <p:nvPr/>
        </p:nvCxnSpPr>
        <p:spPr>
          <a:xfrm>
            <a:off x="1511143" y="2571750"/>
            <a:ext cx="692233" cy="602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B0CAAAD-9119-418E-AA27-158B5D50AE3B}"/>
              </a:ext>
            </a:extLst>
          </p:cNvPr>
          <p:cNvCxnSpPr>
            <a:cxnSpLocks/>
            <a:stCxn id="15" idx="3"/>
            <a:endCxn id="10" idx="1"/>
          </p:cNvCxnSpPr>
          <p:nvPr/>
        </p:nvCxnSpPr>
        <p:spPr>
          <a:xfrm>
            <a:off x="1511143" y="2571750"/>
            <a:ext cx="681219" cy="1496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62240D-B12D-48DA-AC1E-0A89FE34D8BF}"/>
              </a:ext>
            </a:extLst>
          </p:cNvPr>
          <p:cNvCxnSpPr>
            <a:cxnSpLocks/>
            <a:stCxn id="15" idx="3"/>
            <a:endCxn id="3" idx="1"/>
          </p:cNvCxnSpPr>
          <p:nvPr/>
        </p:nvCxnSpPr>
        <p:spPr>
          <a:xfrm flipV="1">
            <a:off x="1511143" y="1421646"/>
            <a:ext cx="681217" cy="1150104"/>
          </a:xfrm>
          <a:prstGeom prst="line">
            <a:avLst/>
          </a:prstGeom>
        </p:spPr>
        <p:style>
          <a:lnRef idx="1">
            <a:schemeClr val="accent1"/>
          </a:lnRef>
          <a:fillRef idx="0">
            <a:schemeClr val="accent1"/>
          </a:fillRef>
          <a:effectRef idx="0">
            <a:schemeClr val="accent1"/>
          </a:effectRef>
          <a:fontRef idx="minor">
            <a:schemeClr val="tx1"/>
          </a:fontRef>
        </p:style>
      </p:cxnSp>
      <p:pic>
        <p:nvPicPr>
          <p:cNvPr id="72" name="Picture 71" descr="Diagram&#10;&#10;Description automatically generated">
            <a:extLst>
              <a:ext uri="{FF2B5EF4-FFF2-40B4-BE49-F238E27FC236}">
                <a16:creationId xmlns:a16="http://schemas.microsoft.com/office/drawing/2014/main" id="{4632AB47-AA8A-4532-B934-B42EE3FD1E46}"/>
              </a:ext>
            </a:extLst>
          </p:cNvPr>
          <p:cNvPicPr>
            <a:picLocks noChangeAspect="1"/>
          </p:cNvPicPr>
          <p:nvPr/>
        </p:nvPicPr>
        <p:blipFill>
          <a:blip r:embed="rId2"/>
          <a:stretch>
            <a:fillRect/>
          </a:stretch>
        </p:blipFill>
        <p:spPr>
          <a:xfrm>
            <a:off x="4572000" y="0"/>
            <a:ext cx="4540746" cy="5143500"/>
          </a:xfrm>
          <a:prstGeom prst="rect">
            <a:avLst/>
          </a:prstGeom>
        </p:spPr>
      </p:pic>
    </p:spTree>
    <p:extLst>
      <p:ext uri="{BB962C8B-B14F-4D97-AF65-F5344CB8AC3E}">
        <p14:creationId xmlns:p14="http://schemas.microsoft.com/office/powerpoint/2010/main" val="91213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fade">
                                      <p:cBhvr>
                                        <p:cTn id="4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animBg="1"/>
      <p:bldP spid="8"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3A8FCE40-4223-43C8-B69C-F3EB66756F50}"/>
              </a:ext>
            </a:extLst>
          </p:cNvPr>
          <p:cNvPicPr>
            <a:picLocks noChangeAspect="1"/>
          </p:cNvPicPr>
          <p:nvPr/>
        </p:nvPicPr>
        <p:blipFill>
          <a:blip r:embed="rId2"/>
          <a:stretch>
            <a:fillRect/>
          </a:stretch>
        </p:blipFill>
        <p:spPr>
          <a:xfrm>
            <a:off x="4572000" y="0"/>
            <a:ext cx="4540746" cy="5143500"/>
          </a:xfrm>
          <a:prstGeom prst="rect">
            <a:avLst/>
          </a:prstGeom>
        </p:spPr>
      </p:pic>
      <p:sp>
        <p:nvSpPr>
          <p:cNvPr id="7" name="Left Brace 6">
            <a:extLst>
              <a:ext uri="{FF2B5EF4-FFF2-40B4-BE49-F238E27FC236}">
                <a16:creationId xmlns:a16="http://schemas.microsoft.com/office/drawing/2014/main" id="{D9BBB76D-53B5-4AD2-9DDB-DBA98607DCD9}"/>
              </a:ext>
            </a:extLst>
          </p:cNvPr>
          <p:cNvSpPr/>
          <p:nvPr/>
        </p:nvSpPr>
        <p:spPr>
          <a:xfrm>
            <a:off x="4318612" y="0"/>
            <a:ext cx="253388" cy="815248"/>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a:extLst>
              <a:ext uri="{FF2B5EF4-FFF2-40B4-BE49-F238E27FC236}">
                <a16:creationId xmlns:a16="http://schemas.microsoft.com/office/drawing/2014/main" id="{475B85AC-5ED6-4C21-9362-1C680C52617F}"/>
              </a:ext>
            </a:extLst>
          </p:cNvPr>
          <p:cNvSpPr/>
          <p:nvPr/>
        </p:nvSpPr>
        <p:spPr>
          <a:xfrm>
            <a:off x="4318612" y="914400"/>
            <a:ext cx="231354" cy="1850834"/>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5993169A-CD1E-43A5-994A-528C565F8FC1}"/>
              </a:ext>
            </a:extLst>
          </p:cNvPr>
          <p:cNvSpPr/>
          <p:nvPr/>
        </p:nvSpPr>
        <p:spPr>
          <a:xfrm>
            <a:off x="4318610" y="2864386"/>
            <a:ext cx="253390" cy="2279114"/>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48CCCABB-915C-45D1-B6AD-4BAE144AF70D}"/>
              </a:ext>
            </a:extLst>
          </p:cNvPr>
          <p:cNvSpPr txBox="1"/>
          <p:nvPr/>
        </p:nvSpPr>
        <p:spPr>
          <a:xfrm>
            <a:off x="143218" y="99847"/>
            <a:ext cx="3922005" cy="430887"/>
          </a:xfrm>
          <a:prstGeom prst="rect">
            <a:avLst/>
          </a:prstGeom>
          <a:noFill/>
        </p:spPr>
        <p:txBody>
          <a:bodyPr wrap="square" rtlCol="0">
            <a:spAutoFit/>
          </a:bodyPr>
          <a:lstStyle/>
          <a:p>
            <a:r>
              <a:rPr lang="en-US" sz="2200" u="sng">
                <a:solidFill>
                  <a:schemeClr val="accent2"/>
                </a:solidFill>
              </a:rPr>
              <a:t>Bước 1</a:t>
            </a:r>
            <a:r>
              <a:rPr lang="en-US" sz="2200">
                <a:solidFill>
                  <a:schemeClr val="accent2"/>
                </a:solidFill>
              </a:rPr>
              <a:t>: Bước khởi tạo</a:t>
            </a:r>
          </a:p>
        </p:txBody>
      </p:sp>
      <p:sp>
        <p:nvSpPr>
          <p:cNvPr id="12" name="TextBox 11">
            <a:extLst>
              <a:ext uri="{FF2B5EF4-FFF2-40B4-BE49-F238E27FC236}">
                <a16:creationId xmlns:a16="http://schemas.microsoft.com/office/drawing/2014/main" id="{29825CEA-EF8E-4029-A864-CF68082B2954}"/>
              </a:ext>
            </a:extLst>
          </p:cNvPr>
          <p:cNvSpPr txBox="1"/>
          <p:nvPr/>
        </p:nvSpPr>
        <p:spPr>
          <a:xfrm>
            <a:off x="143215" y="1176815"/>
            <a:ext cx="3922005" cy="1326004"/>
          </a:xfrm>
          <a:prstGeom prst="rect">
            <a:avLst/>
          </a:prstGeom>
          <a:noFill/>
        </p:spPr>
        <p:txBody>
          <a:bodyPr wrap="square" rtlCol="0">
            <a:spAutoFit/>
          </a:bodyPr>
          <a:lstStyle/>
          <a:p>
            <a:pPr>
              <a:spcAft>
                <a:spcPts val="500"/>
              </a:spcAft>
            </a:pPr>
            <a:r>
              <a:rPr lang="en-US" sz="2200" u="sng">
                <a:solidFill>
                  <a:schemeClr val="accent2"/>
                </a:solidFill>
              </a:rPr>
              <a:t>Bước 2</a:t>
            </a:r>
            <a:r>
              <a:rPr lang="en-US" sz="2200">
                <a:solidFill>
                  <a:schemeClr val="accent2"/>
                </a:solidFill>
              </a:rPr>
              <a:t>: </a:t>
            </a:r>
            <a:r>
              <a:rPr lang="vi-VN" sz="2200">
                <a:solidFill>
                  <a:schemeClr val="accent2"/>
                </a:solidFill>
              </a:rPr>
              <a:t>Bước lặp mã hóa</a:t>
            </a:r>
            <a:endParaRPr lang="en-US" sz="2200">
              <a:solidFill>
                <a:schemeClr val="accent2"/>
              </a:solidFill>
            </a:endParaRPr>
          </a:p>
          <a:p>
            <a:r>
              <a:rPr lang="vi-VN" sz="1800" i="1">
                <a:solidFill>
                  <a:schemeClr val="tx1"/>
                </a:solidFill>
              </a:rPr>
              <a:t>KeyExpansion thực hiện song song với bước </a:t>
            </a:r>
            <a:r>
              <a:rPr lang="vi-VN" sz="1800" i="1">
                <a:solidFill>
                  <a:schemeClr val="tx1"/>
                </a:solidFill>
                <a:latin typeface="+mn-lt"/>
              </a:rPr>
              <a:t>AddRoundKey</a:t>
            </a:r>
            <a:r>
              <a:rPr lang="vi-VN" sz="1800" i="1">
                <a:solidFill>
                  <a:schemeClr val="tx1"/>
                </a:solidFill>
              </a:rPr>
              <a:t> để tạo khóa vòng</a:t>
            </a:r>
            <a:endParaRPr lang="en-US" sz="1800" i="1">
              <a:solidFill>
                <a:schemeClr val="tx1"/>
              </a:solidFill>
            </a:endParaRPr>
          </a:p>
        </p:txBody>
      </p:sp>
      <p:sp>
        <p:nvSpPr>
          <p:cNvPr id="14" name="TextBox 13">
            <a:extLst>
              <a:ext uri="{FF2B5EF4-FFF2-40B4-BE49-F238E27FC236}">
                <a16:creationId xmlns:a16="http://schemas.microsoft.com/office/drawing/2014/main" id="{9A7FCC51-1F8A-4EEA-ACEA-5E69CE01FA7F}"/>
              </a:ext>
            </a:extLst>
          </p:cNvPr>
          <p:cNvSpPr txBox="1"/>
          <p:nvPr/>
        </p:nvSpPr>
        <p:spPr>
          <a:xfrm>
            <a:off x="143216" y="3617940"/>
            <a:ext cx="3922005" cy="772006"/>
          </a:xfrm>
          <a:prstGeom prst="rect">
            <a:avLst/>
          </a:prstGeom>
          <a:noFill/>
        </p:spPr>
        <p:txBody>
          <a:bodyPr wrap="square" rtlCol="0">
            <a:spAutoFit/>
          </a:bodyPr>
          <a:lstStyle/>
          <a:p>
            <a:r>
              <a:rPr lang="en-US" sz="2200" u="sng">
                <a:solidFill>
                  <a:schemeClr val="accent2"/>
                </a:solidFill>
              </a:rPr>
              <a:t>Bước 3</a:t>
            </a:r>
            <a:r>
              <a:rPr lang="en-US" sz="2200">
                <a:solidFill>
                  <a:schemeClr val="accent2"/>
                </a:solidFill>
              </a:rPr>
              <a:t>: Bước tạo ngõ ra</a:t>
            </a:r>
          </a:p>
          <a:p>
            <a:pPr>
              <a:spcBef>
                <a:spcPts val="500"/>
              </a:spcBef>
            </a:pPr>
            <a:r>
              <a:rPr lang="en-US" sz="1800" i="1">
                <a:solidFill>
                  <a:schemeClr val="tx1"/>
                </a:solidFill>
              </a:rPr>
              <a:t>Không có MixColumns</a:t>
            </a:r>
          </a:p>
        </p:txBody>
      </p:sp>
    </p:spTree>
    <p:extLst>
      <p:ext uri="{BB962C8B-B14F-4D97-AF65-F5344CB8AC3E}">
        <p14:creationId xmlns:p14="http://schemas.microsoft.com/office/powerpoint/2010/main" val="738257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636D1EA0-634A-42CE-9B6E-25A676FAE6D2}"/>
              </a:ext>
            </a:extLst>
          </p:cNvPr>
          <p:cNvGraphicFramePr>
            <a:graphicFrameLocks noGrp="1"/>
          </p:cNvGraphicFramePr>
          <p:nvPr>
            <p:extLst>
              <p:ext uri="{D42A27DB-BD31-4B8C-83A1-F6EECF244321}">
                <p14:modId xmlns:p14="http://schemas.microsoft.com/office/powerpoint/2010/main" val="1231149237"/>
              </p:ext>
            </p:extLst>
          </p:nvPr>
        </p:nvGraphicFramePr>
        <p:xfrm>
          <a:off x="1118212" y="597905"/>
          <a:ext cx="7912055" cy="762000"/>
        </p:xfrm>
        <a:graphic>
          <a:graphicData uri="http://schemas.openxmlformats.org/drawingml/2006/table">
            <a:tbl>
              <a:tblPr firstRow="1" bandRow="1">
                <a:tableStyleId>{9C6C681F-78B6-45C4-89BD-E21F98EC8357}</a:tableStyleId>
              </a:tblPr>
              <a:tblGrid>
                <a:gridCol w="496541">
                  <a:extLst>
                    <a:ext uri="{9D8B030D-6E8A-4147-A177-3AD203B41FA5}">
                      <a16:colId xmlns:a16="http://schemas.microsoft.com/office/drawing/2014/main" val="3790409191"/>
                    </a:ext>
                  </a:extLst>
                </a:gridCol>
                <a:gridCol w="461899">
                  <a:extLst>
                    <a:ext uri="{9D8B030D-6E8A-4147-A177-3AD203B41FA5}">
                      <a16:colId xmlns:a16="http://schemas.microsoft.com/office/drawing/2014/main" val="198870925"/>
                    </a:ext>
                  </a:extLst>
                </a:gridCol>
                <a:gridCol w="496541">
                  <a:extLst>
                    <a:ext uri="{9D8B030D-6E8A-4147-A177-3AD203B41FA5}">
                      <a16:colId xmlns:a16="http://schemas.microsoft.com/office/drawing/2014/main" val="1214749386"/>
                    </a:ext>
                  </a:extLst>
                </a:gridCol>
                <a:gridCol w="461899">
                  <a:extLst>
                    <a:ext uri="{9D8B030D-6E8A-4147-A177-3AD203B41FA5}">
                      <a16:colId xmlns:a16="http://schemas.microsoft.com/office/drawing/2014/main" val="2173710976"/>
                    </a:ext>
                  </a:extLst>
                </a:gridCol>
                <a:gridCol w="484994">
                  <a:extLst>
                    <a:ext uri="{9D8B030D-6E8A-4147-A177-3AD203B41FA5}">
                      <a16:colId xmlns:a16="http://schemas.microsoft.com/office/drawing/2014/main" val="2747820661"/>
                    </a:ext>
                  </a:extLst>
                </a:gridCol>
                <a:gridCol w="469851">
                  <a:extLst>
                    <a:ext uri="{9D8B030D-6E8A-4147-A177-3AD203B41FA5}">
                      <a16:colId xmlns:a16="http://schemas.microsoft.com/office/drawing/2014/main" val="783677850"/>
                    </a:ext>
                  </a:extLst>
                </a:gridCol>
                <a:gridCol w="504033">
                  <a:extLst>
                    <a:ext uri="{9D8B030D-6E8A-4147-A177-3AD203B41FA5}">
                      <a16:colId xmlns:a16="http://schemas.microsoft.com/office/drawing/2014/main" val="2707113740"/>
                    </a:ext>
                  </a:extLst>
                </a:gridCol>
                <a:gridCol w="504033">
                  <a:extLst>
                    <a:ext uri="{9D8B030D-6E8A-4147-A177-3AD203B41FA5}">
                      <a16:colId xmlns:a16="http://schemas.microsoft.com/office/drawing/2014/main" val="2771416044"/>
                    </a:ext>
                  </a:extLst>
                </a:gridCol>
                <a:gridCol w="504033">
                  <a:extLst>
                    <a:ext uri="{9D8B030D-6E8A-4147-A177-3AD203B41FA5}">
                      <a16:colId xmlns:a16="http://schemas.microsoft.com/office/drawing/2014/main" val="2775717018"/>
                    </a:ext>
                  </a:extLst>
                </a:gridCol>
                <a:gridCol w="504033">
                  <a:extLst>
                    <a:ext uri="{9D8B030D-6E8A-4147-A177-3AD203B41FA5}">
                      <a16:colId xmlns:a16="http://schemas.microsoft.com/office/drawing/2014/main" val="844257696"/>
                    </a:ext>
                  </a:extLst>
                </a:gridCol>
                <a:gridCol w="504033">
                  <a:extLst>
                    <a:ext uri="{9D8B030D-6E8A-4147-A177-3AD203B41FA5}">
                      <a16:colId xmlns:a16="http://schemas.microsoft.com/office/drawing/2014/main" val="720268505"/>
                    </a:ext>
                  </a:extLst>
                </a:gridCol>
                <a:gridCol w="504033">
                  <a:extLst>
                    <a:ext uri="{9D8B030D-6E8A-4147-A177-3AD203B41FA5}">
                      <a16:colId xmlns:a16="http://schemas.microsoft.com/office/drawing/2014/main" val="2817983877"/>
                    </a:ext>
                  </a:extLst>
                </a:gridCol>
                <a:gridCol w="504033">
                  <a:extLst>
                    <a:ext uri="{9D8B030D-6E8A-4147-A177-3AD203B41FA5}">
                      <a16:colId xmlns:a16="http://schemas.microsoft.com/office/drawing/2014/main" val="3142667118"/>
                    </a:ext>
                  </a:extLst>
                </a:gridCol>
                <a:gridCol w="504033">
                  <a:extLst>
                    <a:ext uri="{9D8B030D-6E8A-4147-A177-3AD203B41FA5}">
                      <a16:colId xmlns:a16="http://schemas.microsoft.com/office/drawing/2014/main" val="3197746965"/>
                    </a:ext>
                  </a:extLst>
                </a:gridCol>
                <a:gridCol w="504033">
                  <a:extLst>
                    <a:ext uri="{9D8B030D-6E8A-4147-A177-3AD203B41FA5}">
                      <a16:colId xmlns:a16="http://schemas.microsoft.com/office/drawing/2014/main" val="1231159127"/>
                    </a:ext>
                  </a:extLst>
                </a:gridCol>
                <a:gridCol w="504033">
                  <a:extLst>
                    <a:ext uri="{9D8B030D-6E8A-4147-A177-3AD203B41FA5}">
                      <a16:colId xmlns:a16="http://schemas.microsoft.com/office/drawing/2014/main" val="2162697660"/>
                    </a:ext>
                  </a:extLst>
                </a:gridCol>
              </a:tblGrid>
              <a:tr h="362922">
                <a:tc>
                  <a:txBody>
                    <a:bodyPr/>
                    <a:lstStyle/>
                    <a:p>
                      <a:r>
                        <a:rPr lang="en-US" sz="1900">
                          <a:solidFill>
                            <a:schemeClr val="accent2"/>
                          </a:solidFill>
                        </a:rPr>
                        <a:t>A</a:t>
                      </a:r>
                    </a:p>
                  </a:txBody>
                  <a:tcPr/>
                </a:tc>
                <a:tc>
                  <a:txBody>
                    <a:bodyPr/>
                    <a:lstStyle/>
                    <a:p>
                      <a:r>
                        <a:rPr lang="en-US" sz="1900">
                          <a:solidFill>
                            <a:schemeClr val="accent2"/>
                          </a:solidFill>
                        </a:rPr>
                        <a:t>E</a:t>
                      </a:r>
                    </a:p>
                  </a:txBody>
                  <a:tcPr/>
                </a:tc>
                <a:tc>
                  <a:txBody>
                    <a:bodyPr/>
                    <a:lstStyle/>
                    <a:p>
                      <a:r>
                        <a:rPr lang="en-US" sz="1900">
                          <a:solidFill>
                            <a:schemeClr val="accent2"/>
                          </a:solidFill>
                        </a:rPr>
                        <a:t>S</a:t>
                      </a:r>
                    </a:p>
                  </a:txBody>
                  <a:tcPr/>
                </a:tc>
                <a:tc>
                  <a:txBody>
                    <a:bodyPr/>
                    <a:lstStyle/>
                    <a:p>
                      <a:r>
                        <a:rPr lang="en-US" sz="1900">
                          <a:solidFill>
                            <a:schemeClr val="accent2"/>
                          </a:solidFill>
                        </a:rPr>
                        <a:t>1</a:t>
                      </a:r>
                    </a:p>
                  </a:txBody>
                  <a:tcPr/>
                </a:tc>
                <a:tc>
                  <a:txBody>
                    <a:bodyPr/>
                    <a:lstStyle/>
                    <a:p>
                      <a:r>
                        <a:rPr lang="en-US" sz="1900">
                          <a:solidFill>
                            <a:schemeClr val="accent2"/>
                          </a:solidFill>
                        </a:rPr>
                        <a:t>2</a:t>
                      </a:r>
                    </a:p>
                  </a:txBody>
                  <a:tcPr/>
                </a:tc>
                <a:tc>
                  <a:txBody>
                    <a:bodyPr/>
                    <a:lstStyle/>
                    <a:p>
                      <a:r>
                        <a:rPr lang="en-US" sz="1900">
                          <a:solidFill>
                            <a:schemeClr val="accent2"/>
                          </a:solidFill>
                        </a:rPr>
                        <a:t>8</a:t>
                      </a:r>
                    </a:p>
                  </a:txBody>
                  <a:tcPr/>
                </a:tc>
                <a:tc>
                  <a:txBody>
                    <a:bodyPr/>
                    <a:lstStyle/>
                    <a:p>
                      <a:r>
                        <a:rPr lang="en-US" sz="1900">
                          <a:solidFill>
                            <a:schemeClr val="accent2"/>
                          </a:solidFill>
                        </a:rPr>
                        <a:t>E</a:t>
                      </a:r>
                    </a:p>
                  </a:txBody>
                  <a:tcPr/>
                </a:tc>
                <a:tc>
                  <a:txBody>
                    <a:bodyPr/>
                    <a:lstStyle/>
                    <a:p>
                      <a:r>
                        <a:rPr lang="en-US" sz="1900">
                          <a:solidFill>
                            <a:schemeClr val="accent2"/>
                          </a:solidFill>
                        </a:rPr>
                        <a:t>n</a:t>
                      </a:r>
                    </a:p>
                  </a:txBody>
                  <a:tcPr/>
                </a:tc>
                <a:tc>
                  <a:txBody>
                    <a:bodyPr/>
                    <a:lstStyle/>
                    <a:p>
                      <a:r>
                        <a:rPr lang="en-US" sz="1900">
                          <a:solidFill>
                            <a:schemeClr val="accent2"/>
                          </a:solidFill>
                        </a:rPr>
                        <a:t>c</a:t>
                      </a:r>
                    </a:p>
                  </a:txBody>
                  <a:tcPr/>
                </a:tc>
                <a:tc>
                  <a:txBody>
                    <a:bodyPr/>
                    <a:lstStyle/>
                    <a:p>
                      <a:r>
                        <a:rPr lang="en-US" sz="1900">
                          <a:solidFill>
                            <a:schemeClr val="accent2"/>
                          </a:solidFill>
                        </a:rPr>
                        <a:t>r</a:t>
                      </a:r>
                    </a:p>
                  </a:txBody>
                  <a:tcPr/>
                </a:tc>
                <a:tc>
                  <a:txBody>
                    <a:bodyPr/>
                    <a:lstStyle/>
                    <a:p>
                      <a:r>
                        <a:rPr lang="en-US" sz="1900">
                          <a:solidFill>
                            <a:schemeClr val="accent2"/>
                          </a:solidFill>
                        </a:rPr>
                        <a:t>y</a:t>
                      </a:r>
                    </a:p>
                  </a:txBody>
                  <a:tcPr/>
                </a:tc>
                <a:tc>
                  <a:txBody>
                    <a:bodyPr/>
                    <a:lstStyle/>
                    <a:p>
                      <a:r>
                        <a:rPr lang="en-US" sz="1900">
                          <a:solidFill>
                            <a:schemeClr val="accent2"/>
                          </a:solidFill>
                        </a:rPr>
                        <a:t>p</a:t>
                      </a:r>
                    </a:p>
                  </a:txBody>
                  <a:tcPr/>
                </a:tc>
                <a:tc>
                  <a:txBody>
                    <a:bodyPr/>
                    <a:lstStyle/>
                    <a:p>
                      <a:r>
                        <a:rPr lang="en-US" sz="1900">
                          <a:solidFill>
                            <a:schemeClr val="accent2"/>
                          </a:solidFill>
                        </a:rPr>
                        <a:t>t</a:t>
                      </a:r>
                    </a:p>
                  </a:txBody>
                  <a:tcPr/>
                </a:tc>
                <a:tc>
                  <a:txBody>
                    <a:bodyPr/>
                    <a:lstStyle/>
                    <a:p>
                      <a:r>
                        <a:rPr lang="en-US" sz="1900">
                          <a:solidFill>
                            <a:schemeClr val="accent2"/>
                          </a:solidFill>
                        </a:rPr>
                        <a:t>i</a:t>
                      </a:r>
                    </a:p>
                  </a:txBody>
                  <a:tcPr/>
                </a:tc>
                <a:tc>
                  <a:txBody>
                    <a:bodyPr/>
                    <a:lstStyle/>
                    <a:p>
                      <a:r>
                        <a:rPr lang="en-US" sz="1900">
                          <a:solidFill>
                            <a:schemeClr val="accent2"/>
                          </a:solidFill>
                        </a:rPr>
                        <a:t>o</a:t>
                      </a:r>
                    </a:p>
                  </a:txBody>
                  <a:tcPr/>
                </a:tc>
                <a:tc>
                  <a:txBody>
                    <a:bodyPr/>
                    <a:lstStyle/>
                    <a:p>
                      <a:r>
                        <a:rPr lang="en-US" sz="1900">
                          <a:solidFill>
                            <a:schemeClr val="accent2"/>
                          </a:solidFill>
                        </a:rPr>
                        <a:t>n</a:t>
                      </a:r>
                    </a:p>
                  </a:txBody>
                  <a:tcPr/>
                </a:tc>
                <a:extLst>
                  <a:ext uri="{0D108BD9-81ED-4DB2-BD59-A6C34878D82A}">
                    <a16:rowId xmlns:a16="http://schemas.microsoft.com/office/drawing/2014/main" val="2662858011"/>
                  </a:ext>
                </a:extLst>
              </a:tr>
              <a:tr h="362922">
                <a:tc>
                  <a:txBody>
                    <a:bodyPr/>
                    <a:lstStyle/>
                    <a:p>
                      <a:r>
                        <a:rPr lang="en-US" sz="1900"/>
                        <a:t>41</a:t>
                      </a:r>
                    </a:p>
                  </a:txBody>
                  <a:tcPr/>
                </a:tc>
                <a:tc>
                  <a:txBody>
                    <a:bodyPr/>
                    <a:lstStyle/>
                    <a:p>
                      <a:r>
                        <a:rPr lang="en-US" sz="1900"/>
                        <a:t>45</a:t>
                      </a:r>
                    </a:p>
                  </a:txBody>
                  <a:tcPr/>
                </a:tc>
                <a:tc>
                  <a:txBody>
                    <a:bodyPr/>
                    <a:lstStyle/>
                    <a:p>
                      <a:r>
                        <a:rPr lang="en-US" sz="1900"/>
                        <a:t>53</a:t>
                      </a:r>
                    </a:p>
                  </a:txBody>
                  <a:tcPr/>
                </a:tc>
                <a:tc>
                  <a:txBody>
                    <a:bodyPr/>
                    <a:lstStyle/>
                    <a:p>
                      <a:r>
                        <a:rPr lang="en-US" sz="1900"/>
                        <a:t>31</a:t>
                      </a:r>
                    </a:p>
                  </a:txBody>
                  <a:tcPr/>
                </a:tc>
                <a:tc>
                  <a:txBody>
                    <a:bodyPr/>
                    <a:lstStyle/>
                    <a:p>
                      <a:r>
                        <a:rPr lang="en-US" sz="1900"/>
                        <a:t>32</a:t>
                      </a:r>
                    </a:p>
                  </a:txBody>
                  <a:tcPr/>
                </a:tc>
                <a:tc>
                  <a:txBody>
                    <a:bodyPr/>
                    <a:lstStyle/>
                    <a:p>
                      <a:r>
                        <a:rPr lang="en-US" sz="1900"/>
                        <a:t>38</a:t>
                      </a:r>
                    </a:p>
                  </a:txBody>
                  <a:tcPr/>
                </a:tc>
                <a:tc>
                  <a:txBody>
                    <a:bodyPr/>
                    <a:lstStyle/>
                    <a:p>
                      <a:r>
                        <a:rPr lang="en-US" sz="1900"/>
                        <a:t>45</a:t>
                      </a:r>
                    </a:p>
                  </a:txBody>
                  <a:tcPr/>
                </a:tc>
                <a:tc>
                  <a:txBody>
                    <a:bodyPr/>
                    <a:lstStyle/>
                    <a:p>
                      <a:r>
                        <a:rPr lang="en-US" sz="1900"/>
                        <a:t>6e</a:t>
                      </a:r>
                    </a:p>
                  </a:txBody>
                  <a:tcPr/>
                </a:tc>
                <a:tc>
                  <a:txBody>
                    <a:bodyPr/>
                    <a:lstStyle/>
                    <a:p>
                      <a:r>
                        <a:rPr lang="en-US" sz="1900"/>
                        <a:t>63</a:t>
                      </a:r>
                    </a:p>
                  </a:txBody>
                  <a:tcPr/>
                </a:tc>
                <a:tc>
                  <a:txBody>
                    <a:bodyPr/>
                    <a:lstStyle/>
                    <a:p>
                      <a:r>
                        <a:rPr lang="en-US" sz="1900"/>
                        <a:t>72</a:t>
                      </a:r>
                    </a:p>
                  </a:txBody>
                  <a:tcPr/>
                </a:tc>
                <a:tc>
                  <a:txBody>
                    <a:bodyPr/>
                    <a:lstStyle/>
                    <a:p>
                      <a:r>
                        <a:rPr lang="en-US" sz="1900"/>
                        <a:t>79</a:t>
                      </a:r>
                    </a:p>
                  </a:txBody>
                  <a:tcPr/>
                </a:tc>
                <a:tc>
                  <a:txBody>
                    <a:bodyPr/>
                    <a:lstStyle/>
                    <a:p>
                      <a:r>
                        <a:rPr lang="en-US" sz="1900"/>
                        <a:t>70</a:t>
                      </a:r>
                    </a:p>
                  </a:txBody>
                  <a:tcPr/>
                </a:tc>
                <a:tc>
                  <a:txBody>
                    <a:bodyPr/>
                    <a:lstStyle/>
                    <a:p>
                      <a:r>
                        <a:rPr lang="en-US" sz="1900"/>
                        <a:t>74</a:t>
                      </a:r>
                    </a:p>
                  </a:txBody>
                  <a:tcPr/>
                </a:tc>
                <a:tc>
                  <a:txBody>
                    <a:bodyPr/>
                    <a:lstStyle/>
                    <a:p>
                      <a:r>
                        <a:rPr lang="en-US" sz="1900"/>
                        <a:t>69</a:t>
                      </a:r>
                    </a:p>
                  </a:txBody>
                  <a:tcPr/>
                </a:tc>
                <a:tc>
                  <a:txBody>
                    <a:bodyPr/>
                    <a:lstStyle/>
                    <a:p>
                      <a:r>
                        <a:rPr lang="en-US" sz="1900"/>
                        <a:t>6f</a:t>
                      </a:r>
                    </a:p>
                  </a:txBody>
                  <a:tcPr/>
                </a:tc>
                <a:tc>
                  <a:txBody>
                    <a:bodyPr/>
                    <a:lstStyle/>
                    <a:p>
                      <a:r>
                        <a:rPr lang="en-US" sz="1900"/>
                        <a:t>6e</a:t>
                      </a:r>
                    </a:p>
                  </a:txBody>
                  <a:tcPr/>
                </a:tc>
                <a:extLst>
                  <a:ext uri="{0D108BD9-81ED-4DB2-BD59-A6C34878D82A}">
                    <a16:rowId xmlns:a16="http://schemas.microsoft.com/office/drawing/2014/main" val="3880590855"/>
                  </a:ext>
                </a:extLst>
              </a:tr>
            </a:tbl>
          </a:graphicData>
        </a:graphic>
      </p:graphicFrame>
      <p:sp>
        <p:nvSpPr>
          <p:cNvPr id="7" name="TextBox 6">
            <a:extLst>
              <a:ext uri="{FF2B5EF4-FFF2-40B4-BE49-F238E27FC236}">
                <a16:creationId xmlns:a16="http://schemas.microsoft.com/office/drawing/2014/main" id="{ABDCB067-24F2-47CF-AEB7-89942D8476A0}"/>
              </a:ext>
            </a:extLst>
          </p:cNvPr>
          <p:cNvSpPr txBox="1"/>
          <p:nvPr/>
        </p:nvSpPr>
        <p:spPr>
          <a:xfrm>
            <a:off x="0" y="70560"/>
            <a:ext cx="6095999" cy="430887"/>
          </a:xfrm>
          <a:prstGeom prst="rect">
            <a:avLst/>
          </a:prstGeom>
          <a:noFill/>
        </p:spPr>
        <p:txBody>
          <a:bodyPr wrap="square" rtlCol="0">
            <a:spAutoFit/>
          </a:bodyPr>
          <a:lstStyle/>
          <a:p>
            <a:pPr marL="342900" indent="-342900">
              <a:buFont typeface="Wingdings" panose="05000000000000000000" pitchFamily="2" charset="2"/>
              <a:buChar char="v"/>
            </a:pPr>
            <a:r>
              <a:rPr lang="en-US" sz="2200">
                <a:solidFill>
                  <a:schemeClr val="tx1"/>
                </a:solidFill>
              </a:rPr>
              <a:t>Plaintext : </a:t>
            </a:r>
            <a:r>
              <a:rPr lang="en-US" sz="2200">
                <a:solidFill>
                  <a:schemeClr val="accent2"/>
                </a:solidFill>
              </a:rPr>
              <a:t>AES128Encryption</a:t>
            </a:r>
          </a:p>
        </p:txBody>
      </p:sp>
      <p:sp>
        <p:nvSpPr>
          <p:cNvPr id="10" name="TextBox 9">
            <a:extLst>
              <a:ext uri="{FF2B5EF4-FFF2-40B4-BE49-F238E27FC236}">
                <a16:creationId xmlns:a16="http://schemas.microsoft.com/office/drawing/2014/main" id="{495F403F-B62C-41B9-A12F-E0391CC3480C}"/>
              </a:ext>
            </a:extLst>
          </p:cNvPr>
          <p:cNvSpPr txBox="1"/>
          <p:nvPr/>
        </p:nvSpPr>
        <p:spPr>
          <a:xfrm>
            <a:off x="0" y="794239"/>
            <a:ext cx="1068636" cy="369332"/>
          </a:xfrm>
          <a:prstGeom prst="rect">
            <a:avLst/>
          </a:prstGeom>
          <a:noFill/>
        </p:spPr>
        <p:txBody>
          <a:bodyPr wrap="square" rtlCol="0">
            <a:spAutoFit/>
          </a:bodyPr>
          <a:lstStyle/>
          <a:p>
            <a:r>
              <a:rPr lang="en-US" sz="1800"/>
              <a:t>Hex (16)</a:t>
            </a:r>
          </a:p>
        </p:txBody>
      </p:sp>
      <p:sp>
        <p:nvSpPr>
          <p:cNvPr id="11" name="TextBox 10">
            <a:extLst>
              <a:ext uri="{FF2B5EF4-FFF2-40B4-BE49-F238E27FC236}">
                <a16:creationId xmlns:a16="http://schemas.microsoft.com/office/drawing/2014/main" id="{DE5AEF8E-6CF9-4646-BD9F-2D77BBAF9745}"/>
              </a:ext>
            </a:extLst>
          </p:cNvPr>
          <p:cNvSpPr txBox="1"/>
          <p:nvPr/>
        </p:nvSpPr>
        <p:spPr>
          <a:xfrm>
            <a:off x="0" y="1501883"/>
            <a:ext cx="2236424" cy="646331"/>
          </a:xfrm>
          <a:prstGeom prst="rect">
            <a:avLst/>
          </a:prstGeom>
          <a:noFill/>
        </p:spPr>
        <p:txBody>
          <a:bodyPr wrap="square" rtlCol="0">
            <a:spAutoFit/>
          </a:bodyPr>
          <a:lstStyle/>
          <a:p>
            <a:r>
              <a:rPr lang="en-US" sz="1800"/>
              <a:t>Plaintext in Hex (128 bit)</a:t>
            </a:r>
          </a:p>
        </p:txBody>
      </p:sp>
      <p:sp>
        <p:nvSpPr>
          <p:cNvPr id="13" name="TextBox 12">
            <a:extLst>
              <a:ext uri="{FF2B5EF4-FFF2-40B4-BE49-F238E27FC236}">
                <a16:creationId xmlns:a16="http://schemas.microsoft.com/office/drawing/2014/main" id="{2B853745-EF0B-49E9-850E-EB2B8AECF445}"/>
              </a:ext>
            </a:extLst>
          </p:cNvPr>
          <p:cNvSpPr txBox="1"/>
          <p:nvPr/>
        </p:nvSpPr>
        <p:spPr>
          <a:xfrm>
            <a:off x="2236424" y="1486494"/>
            <a:ext cx="5805890" cy="400110"/>
          </a:xfrm>
          <a:prstGeom prst="rect">
            <a:avLst/>
          </a:prstGeom>
          <a:noFill/>
        </p:spPr>
        <p:txBody>
          <a:bodyPr wrap="square">
            <a:spAutoFit/>
          </a:bodyPr>
          <a:lstStyle/>
          <a:p>
            <a:r>
              <a:rPr lang="en-US" sz="2000">
                <a:solidFill>
                  <a:srgbClr val="FF3300"/>
                </a:solidFill>
              </a:rPr>
              <a:t>41 45 53 31 32 38 45 6e 63 72 79 70 74 69 6f 6e</a:t>
            </a:r>
          </a:p>
        </p:txBody>
      </p:sp>
      <p:graphicFrame>
        <p:nvGraphicFramePr>
          <p:cNvPr id="14" name="Table 5">
            <a:extLst>
              <a:ext uri="{FF2B5EF4-FFF2-40B4-BE49-F238E27FC236}">
                <a16:creationId xmlns:a16="http://schemas.microsoft.com/office/drawing/2014/main" id="{0F9B867E-5F1E-4C41-81CC-90A248605E5D}"/>
              </a:ext>
            </a:extLst>
          </p:cNvPr>
          <p:cNvGraphicFramePr>
            <a:graphicFrameLocks noGrp="1"/>
          </p:cNvGraphicFramePr>
          <p:nvPr>
            <p:extLst>
              <p:ext uri="{D42A27DB-BD31-4B8C-83A1-F6EECF244321}">
                <p14:modId xmlns:p14="http://schemas.microsoft.com/office/powerpoint/2010/main" val="259713125"/>
              </p:ext>
            </p:extLst>
          </p:nvPr>
        </p:nvGraphicFramePr>
        <p:xfrm>
          <a:off x="1118208" y="2895007"/>
          <a:ext cx="7912059" cy="762000"/>
        </p:xfrm>
        <a:graphic>
          <a:graphicData uri="http://schemas.openxmlformats.org/drawingml/2006/table">
            <a:tbl>
              <a:tblPr firstRow="1" bandRow="1">
                <a:tableStyleId>{9C6C681F-78B6-45C4-89BD-E21F98EC8357}</a:tableStyleId>
              </a:tblPr>
              <a:tblGrid>
                <a:gridCol w="497012">
                  <a:extLst>
                    <a:ext uri="{9D8B030D-6E8A-4147-A177-3AD203B41FA5}">
                      <a16:colId xmlns:a16="http://schemas.microsoft.com/office/drawing/2014/main" val="3790409191"/>
                    </a:ext>
                  </a:extLst>
                </a:gridCol>
                <a:gridCol w="462337">
                  <a:extLst>
                    <a:ext uri="{9D8B030D-6E8A-4147-A177-3AD203B41FA5}">
                      <a16:colId xmlns:a16="http://schemas.microsoft.com/office/drawing/2014/main" val="198870925"/>
                    </a:ext>
                  </a:extLst>
                </a:gridCol>
                <a:gridCol w="497012">
                  <a:extLst>
                    <a:ext uri="{9D8B030D-6E8A-4147-A177-3AD203B41FA5}">
                      <a16:colId xmlns:a16="http://schemas.microsoft.com/office/drawing/2014/main" val="229312062"/>
                    </a:ext>
                  </a:extLst>
                </a:gridCol>
                <a:gridCol w="497012">
                  <a:extLst>
                    <a:ext uri="{9D8B030D-6E8A-4147-A177-3AD203B41FA5}">
                      <a16:colId xmlns:a16="http://schemas.microsoft.com/office/drawing/2014/main" val="1214749386"/>
                    </a:ext>
                  </a:extLst>
                </a:gridCol>
                <a:gridCol w="462337">
                  <a:extLst>
                    <a:ext uri="{9D8B030D-6E8A-4147-A177-3AD203B41FA5}">
                      <a16:colId xmlns:a16="http://schemas.microsoft.com/office/drawing/2014/main" val="2173710976"/>
                    </a:ext>
                  </a:extLst>
                </a:gridCol>
                <a:gridCol w="485454">
                  <a:extLst>
                    <a:ext uri="{9D8B030D-6E8A-4147-A177-3AD203B41FA5}">
                      <a16:colId xmlns:a16="http://schemas.microsoft.com/office/drawing/2014/main" val="2747820661"/>
                    </a:ext>
                  </a:extLst>
                </a:gridCol>
                <a:gridCol w="470296">
                  <a:extLst>
                    <a:ext uri="{9D8B030D-6E8A-4147-A177-3AD203B41FA5}">
                      <a16:colId xmlns:a16="http://schemas.microsoft.com/office/drawing/2014/main" val="783677850"/>
                    </a:ext>
                  </a:extLst>
                </a:gridCol>
                <a:gridCol w="504511">
                  <a:extLst>
                    <a:ext uri="{9D8B030D-6E8A-4147-A177-3AD203B41FA5}">
                      <a16:colId xmlns:a16="http://schemas.microsoft.com/office/drawing/2014/main" val="2707113740"/>
                    </a:ext>
                  </a:extLst>
                </a:gridCol>
                <a:gridCol w="504511">
                  <a:extLst>
                    <a:ext uri="{9D8B030D-6E8A-4147-A177-3AD203B41FA5}">
                      <a16:colId xmlns:a16="http://schemas.microsoft.com/office/drawing/2014/main" val="2771416044"/>
                    </a:ext>
                  </a:extLst>
                </a:gridCol>
                <a:gridCol w="504511">
                  <a:extLst>
                    <a:ext uri="{9D8B030D-6E8A-4147-A177-3AD203B41FA5}">
                      <a16:colId xmlns:a16="http://schemas.microsoft.com/office/drawing/2014/main" val="2775717018"/>
                    </a:ext>
                  </a:extLst>
                </a:gridCol>
                <a:gridCol w="504511">
                  <a:extLst>
                    <a:ext uri="{9D8B030D-6E8A-4147-A177-3AD203B41FA5}">
                      <a16:colId xmlns:a16="http://schemas.microsoft.com/office/drawing/2014/main" val="844257696"/>
                    </a:ext>
                  </a:extLst>
                </a:gridCol>
                <a:gridCol w="504511">
                  <a:extLst>
                    <a:ext uri="{9D8B030D-6E8A-4147-A177-3AD203B41FA5}">
                      <a16:colId xmlns:a16="http://schemas.microsoft.com/office/drawing/2014/main" val="720268505"/>
                    </a:ext>
                  </a:extLst>
                </a:gridCol>
                <a:gridCol w="504511">
                  <a:extLst>
                    <a:ext uri="{9D8B030D-6E8A-4147-A177-3AD203B41FA5}">
                      <a16:colId xmlns:a16="http://schemas.microsoft.com/office/drawing/2014/main" val="2817983877"/>
                    </a:ext>
                  </a:extLst>
                </a:gridCol>
                <a:gridCol w="504511">
                  <a:extLst>
                    <a:ext uri="{9D8B030D-6E8A-4147-A177-3AD203B41FA5}">
                      <a16:colId xmlns:a16="http://schemas.microsoft.com/office/drawing/2014/main" val="3142667118"/>
                    </a:ext>
                  </a:extLst>
                </a:gridCol>
                <a:gridCol w="504511">
                  <a:extLst>
                    <a:ext uri="{9D8B030D-6E8A-4147-A177-3AD203B41FA5}">
                      <a16:colId xmlns:a16="http://schemas.microsoft.com/office/drawing/2014/main" val="3197746965"/>
                    </a:ext>
                  </a:extLst>
                </a:gridCol>
                <a:gridCol w="504511">
                  <a:extLst>
                    <a:ext uri="{9D8B030D-6E8A-4147-A177-3AD203B41FA5}">
                      <a16:colId xmlns:a16="http://schemas.microsoft.com/office/drawing/2014/main" val="1231159127"/>
                    </a:ext>
                  </a:extLst>
                </a:gridCol>
              </a:tblGrid>
              <a:tr h="362922">
                <a:tc>
                  <a:txBody>
                    <a:bodyPr/>
                    <a:lstStyle/>
                    <a:p>
                      <a:r>
                        <a:rPr lang="en-US" sz="1900">
                          <a:solidFill>
                            <a:schemeClr val="accent2"/>
                          </a:solidFill>
                        </a:rPr>
                        <a:t>N</a:t>
                      </a:r>
                    </a:p>
                  </a:txBody>
                  <a:tcPr/>
                </a:tc>
                <a:tc>
                  <a:txBody>
                    <a:bodyPr/>
                    <a:lstStyle/>
                    <a:p>
                      <a:r>
                        <a:rPr lang="en-US" sz="1900">
                          <a:solidFill>
                            <a:schemeClr val="accent2"/>
                          </a:solidFill>
                        </a:rPr>
                        <a:t>3</a:t>
                      </a:r>
                    </a:p>
                  </a:txBody>
                  <a:tcPr/>
                </a:tc>
                <a:tc>
                  <a:txBody>
                    <a:bodyPr/>
                    <a:lstStyle/>
                    <a:p>
                      <a:endParaRPr lang="en-US" sz="1900">
                        <a:solidFill>
                          <a:schemeClr val="accent2"/>
                        </a:solidFill>
                      </a:endParaRPr>
                    </a:p>
                  </a:txBody>
                  <a:tcPr/>
                </a:tc>
                <a:tc>
                  <a:txBody>
                    <a:bodyPr/>
                    <a:lstStyle/>
                    <a:p>
                      <a:r>
                        <a:rPr lang="en-US" sz="1900">
                          <a:solidFill>
                            <a:schemeClr val="accent2"/>
                          </a:solidFill>
                        </a:rPr>
                        <a:t>Q</a:t>
                      </a:r>
                    </a:p>
                  </a:txBody>
                  <a:tcPr/>
                </a:tc>
                <a:tc>
                  <a:txBody>
                    <a:bodyPr/>
                    <a:lstStyle/>
                    <a:p>
                      <a:r>
                        <a:rPr lang="en-US" sz="1900">
                          <a:solidFill>
                            <a:schemeClr val="accent2"/>
                          </a:solidFill>
                        </a:rPr>
                        <a:t>u</a:t>
                      </a:r>
                    </a:p>
                  </a:txBody>
                  <a:tcPr/>
                </a:tc>
                <a:tc>
                  <a:txBody>
                    <a:bodyPr/>
                    <a:lstStyle/>
                    <a:p>
                      <a:r>
                        <a:rPr lang="en-US" sz="1900">
                          <a:solidFill>
                            <a:schemeClr val="accent2"/>
                          </a:solidFill>
                        </a:rPr>
                        <a:t>y</a:t>
                      </a:r>
                    </a:p>
                  </a:txBody>
                  <a:tcPr/>
                </a:tc>
                <a:tc>
                  <a:txBody>
                    <a:bodyPr/>
                    <a:lstStyle/>
                    <a:p>
                      <a:endParaRPr lang="en-US" sz="1900">
                        <a:solidFill>
                          <a:schemeClr val="accent2"/>
                        </a:solidFill>
                      </a:endParaRPr>
                    </a:p>
                  </a:txBody>
                  <a:tcPr/>
                </a:tc>
                <a:tc>
                  <a:txBody>
                    <a:bodyPr/>
                    <a:lstStyle/>
                    <a:p>
                      <a:r>
                        <a:rPr lang="en-US" sz="1900">
                          <a:solidFill>
                            <a:schemeClr val="accent2"/>
                          </a:solidFill>
                        </a:rPr>
                        <a:t>T</a:t>
                      </a:r>
                    </a:p>
                  </a:txBody>
                  <a:tcPr/>
                </a:tc>
                <a:tc>
                  <a:txBody>
                    <a:bodyPr/>
                    <a:lstStyle/>
                    <a:p>
                      <a:r>
                        <a:rPr lang="en-US" sz="1900">
                          <a:solidFill>
                            <a:schemeClr val="accent2"/>
                          </a:solidFill>
                        </a:rPr>
                        <a:t>a</a:t>
                      </a:r>
                    </a:p>
                  </a:txBody>
                  <a:tcPr/>
                </a:tc>
                <a:tc>
                  <a:txBody>
                    <a:bodyPr/>
                    <a:lstStyle/>
                    <a:p>
                      <a:r>
                        <a:rPr lang="en-US" sz="1900">
                          <a:solidFill>
                            <a:schemeClr val="accent2"/>
                          </a:solidFill>
                        </a:rPr>
                        <a:t>n</a:t>
                      </a:r>
                    </a:p>
                  </a:txBody>
                  <a:tcPr/>
                </a:tc>
                <a:tc>
                  <a:txBody>
                    <a:bodyPr/>
                    <a:lstStyle/>
                    <a:p>
                      <a:endParaRPr lang="en-US" sz="1900">
                        <a:solidFill>
                          <a:schemeClr val="accent2"/>
                        </a:solidFill>
                      </a:endParaRPr>
                    </a:p>
                  </a:txBody>
                  <a:tcPr/>
                </a:tc>
                <a:tc>
                  <a:txBody>
                    <a:bodyPr/>
                    <a:lstStyle/>
                    <a:p>
                      <a:r>
                        <a:rPr lang="en-US" sz="1900">
                          <a:solidFill>
                            <a:schemeClr val="accent2"/>
                          </a:solidFill>
                        </a:rPr>
                        <a:t>T</a:t>
                      </a:r>
                    </a:p>
                  </a:txBody>
                  <a:tcPr/>
                </a:tc>
                <a:tc>
                  <a:txBody>
                    <a:bodyPr/>
                    <a:lstStyle/>
                    <a:p>
                      <a:r>
                        <a:rPr lang="en-US" sz="1900">
                          <a:solidFill>
                            <a:schemeClr val="accent2"/>
                          </a:solidFill>
                        </a:rPr>
                        <a:t>h</a:t>
                      </a:r>
                    </a:p>
                  </a:txBody>
                  <a:tcPr/>
                </a:tc>
                <a:tc>
                  <a:txBody>
                    <a:bodyPr/>
                    <a:lstStyle/>
                    <a:p>
                      <a:r>
                        <a:rPr lang="en-US" sz="1900">
                          <a:solidFill>
                            <a:schemeClr val="accent2"/>
                          </a:solidFill>
                        </a:rPr>
                        <a:t>a</a:t>
                      </a:r>
                    </a:p>
                  </a:txBody>
                  <a:tcPr/>
                </a:tc>
                <a:tc>
                  <a:txBody>
                    <a:bodyPr/>
                    <a:lstStyle/>
                    <a:p>
                      <a:r>
                        <a:rPr lang="en-US" sz="1900">
                          <a:solidFill>
                            <a:schemeClr val="accent2"/>
                          </a:solidFill>
                        </a:rPr>
                        <a:t>n</a:t>
                      </a:r>
                    </a:p>
                  </a:txBody>
                  <a:tcPr/>
                </a:tc>
                <a:tc>
                  <a:txBody>
                    <a:bodyPr/>
                    <a:lstStyle/>
                    <a:p>
                      <a:r>
                        <a:rPr lang="en-US" sz="1900">
                          <a:solidFill>
                            <a:schemeClr val="accent2"/>
                          </a:solidFill>
                        </a:rPr>
                        <a:t>h</a:t>
                      </a:r>
                    </a:p>
                  </a:txBody>
                  <a:tcPr/>
                </a:tc>
                <a:extLst>
                  <a:ext uri="{0D108BD9-81ED-4DB2-BD59-A6C34878D82A}">
                    <a16:rowId xmlns:a16="http://schemas.microsoft.com/office/drawing/2014/main" val="2662858011"/>
                  </a:ext>
                </a:extLst>
              </a:tr>
              <a:tr h="362922">
                <a:tc>
                  <a:txBody>
                    <a:bodyPr/>
                    <a:lstStyle/>
                    <a:p>
                      <a:r>
                        <a:rPr lang="en-US" sz="1900"/>
                        <a:t>4e</a:t>
                      </a:r>
                    </a:p>
                  </a:txBody>
                  <a:tcPr/>
                </a:tc>
                <a:tc>
                  <a:txBody>
                    <a:bodyPr/>
                    <a:lstStyle/>
                    <a:p>
                      <a:r>
                        <a:rPr lang="en-US" sz="1900"/>
                        <a:t>33</a:t>
                      </a:r>
                    </a:p>
                  </a:txBody>
                  <a:tcPr/>
                </a:tc>
                <a:tc>
                  <a:txBody>
                    <a:bodyPr/>
                    <a:lstStyle/>
                    <a:p>
                      <a:r>
                        <a:rPr lang="en-US" sz="1900"/>
                        <a:t>20</a:t>
                      </a:r>
                    </a:p>
                  </a:txBody>
                  <a:tcPr/>
                </a:tc>
                <a:tc>
                  <a:txBody>
                    <a:bodyPr/>
                    <a:lstStyle/>
                    <a:p>
                      <a:r>
                        <a:rPr lang="en-US" sz="1900"/>
                        <a:t>51</a:t>
                      </a:r>
                    </a:p>
                  </a:txBody>
                  <a:tcPr/>
                </a:tc>
                <a:tc>
                  <a:txBody>
                    <a:bodyPr/>
                    <a:lstStyle/>
                    <a:p>
                      <a:r>
                        <a:rPr lang="en-US" sz="1900"/>
                        <a:t>75</a:t>
                      </a:r>
                    </a:p>
                  </a:txBody>
                  <a:tcPr/>
                </a:tc>
                <a:tc>
                  <a:txBody>
                    <a:bodyPr/>
                    <a:lstStyle/>
                    <a:p>
                      <a:r>
                        <a:rPr lang="en-US" sz="1900"/>
                        <a:t>79</a:t>
                      </a:r>
                    </a:p>
                  </a:txBody>
                  <a:tcPr/>
                </a:tc>
                <a:tc>
                  <a:txBody>
                    <a:bodyPr/>
                    <a:lstStyle/>
                    <a:p>
                      <a:r>
                        <a:rPr lang="en-US" sz="1900"/>
                        <a:t>20</a:t>
                      </a:r>
                    </a:p>
                  </a:txBody>
                  <a:tcPr/>
                </a:tc>
                <a:tc>
                  <a:txBody>
                    <a:bodyPr/>
                    <a:lstStyle/>
                    <a:p>
                      <a:r>
                        <a:rPr lang="en-US" sz="1900"/>
                        <a:t>54</a:t>
                      </a:r>
                    </a:p>
                  </a:txBody>
                  <a:tcPr/>
                </a:tc>
                <a:tc>
                  <a:txBody>
                    <a:bodyPr/>
                    <a:lstStyle/>
                    <a:p>
                      <a:r>
                        <a:rPr lang="en-US" sz="1900"/>
                        <a:t>61</a:t>
                      </a:r>
                    </a:p>
                  </a:txBody>
                  <a:tcPr/>
                </a:tc>
                <a:tc>
                  <a:txBody>
                    <a:bodyPr/>
                    <a:lstStyle/>
                    <a:p>
                      <a:r>
                        <a:rPr lang="en-US" sz="1900"/>
                        <a:t>6e</a:t>
                      </a:r>
                    </a:p>
                  </a:txBody>
                  <a:tcPr/>
                </a:tc>
                <a:tc>
                  <a:txBody>
                    <a:bodyPr/>
                    <a:lstStyle/>
                    <a:p>
                      <a:r>
                        <a:rPr lang="en-US" sz="1900"/>
                        <a:t>20</a:t>
                      </a:r>
                    </a:p>
                  </a:txBody>
                  <a:tcPr/>
                </a:tc>
                <a:tc>
                  <a:txBody>
                    <a:bodyPr/>
                    <a:lstStyle/>
                    <a:p>
                      <a:r>
                        <a:rPr lang="en-US" sz="1900"/>
                        <a:t>54</a:t>
                      </a:r>
                    </a:p>
                  </a:txBody>
                  <a:tcPr/>
                </a:tc>
                <a:tc>
                  <a:txBody>
                    <a:bodyPr/>
                    <a:lstStyle/>
                    <a:p>
                      <a:r>
                        <a:rPr lang="en-US" sz="1900"/>
                        <a:t>68</a:t>
                      </a:r>
                    </a:p>
                  </a:txBody>
                  <a:tcPr/>
                </a:tc>
                <a:tc>
                  <a:txBody>
                    <a:bodyPr/>
                    <a:lstStyle/>
                    <a:p>
                      <a:r>
                        <a:rPr lang="en-US" sz="1900"/>
                        <a:t>61</a:t>
                      </a:r>
                    </a:p>
                  </a:txBody>
                  <a:tcPr/>
                </a:tc>
                <a:tc>
                  <a:txBody>
                    <a:bodyPr/>
                    <a:lstStyle/>
                    <a:p>
                      <a:r>
                        <a:rPr lang="en-US" sz="1900"/>
                        <a:t>6e</a:t>
                      </a:r>
                    </a:p>
                  </a:txBody>
                  <a:tcPr/>
                </a:tc>
                <a:tc>
                  <a:txBody>
                    <a:bodyPr/>
                    <a:lstStyle/>
                    <a:p>
                      <a:r>
                        <a:rPr lang="en-US" sz="1900"/>
                        <a:t>68</a:t>
                      </a:r>
                    </a:p>
                  </a:txBody>
                  <a:tcPr/>
                </a:tc>
                <a:extLst>
                  <a:ext uri="{0D108BD9-81ED-4DB2-BD59-A6C34878D82A}">
                    <a16:rowId xmlns:a16="http://schemas.microsoft.com/office/drawing/2014/main" val="3880590855"/>
                  </a:ext>
                </a:extLst>
              </a:tr>
            </a:tbl>
          </a:graphicData>
        </a:graphic>
      </p:graphicFrame>
      <p:sp>
        <p:nvSpPr>
          <p:cNvPr id="15" name="TextBox 14">
            <a:extLst>
              <a:ext uri="{FF2B5EF4-FFF2-40B4-BE49-F238E27FC236}">
                <a16:creationId xmlns:a16="http://schemas.microsoft.com/office/drawing/2014/main" id="{82CACCB6-B5B2-4341-AA45-FA52D5CEE9E7}"/>
              </a:ext>
            </a:extLst>
          </p:cNvPr>
          <p:cNvSpPr txBox="1"/>
          <p:nvPr/>
        </p:nvSpPr>
        <p:spPr>
          <a:xfrm>
            <a:off x="-4" y="2359051"/>
            <a:ext cx="6095999" cy="430887"/>
          </a:xfrm>
          <a:prstGeom prst="rect">
            <a:avLst/>
          </a:prstGeom>
          <a:noFill/>
        </p:spPr>
        <p:txBody>
          <a:bodyPr wrap="square" rtlCol="0">
            <a:spAutoFit/>
          </a:bodyPr>
          <a:lstStyle/>
          <a:p>
            <a:pPr marL="342900" indent="-342900">
              <a:buFont typeface="Wingdings" panose="05000000000000000000" pitchFamily="2" charset="2"/>
              <a:buChar char="v"/>
            </a:pPr>
            <a:r>
              <a:rPr lang="en-US" sz="2200">
                <a:solidFill>
                  <a:schemeClr val="tx1"/>
                </a:solidFill>
              </a:rPr>
              <a:t>Key: </a:t>
            </a:r>
            <a:r>
              <a:rPr lang="en-US" sz="2200">
                <a:solidFill>
                  <a:schemeClr val="accent2"/>
                </a:solidFill>
              </a:rPr>
              <a:t>N3 Quy Tan Thanh</a:t>
            </a:r>
          </a:p>
        </p:txBody>
      </p:sp>
      <p:sp>
        <p:nvSpPr>
          <p:cNvPr id="16" name="TextBox 15">
            <a:extLst>
              <a:ext uri="{FF2B5EF4-FFF2-40B4-BE49-F238E27FC236}">
                <a16:creationId xmlns:a16="http://schemas.microsoft.com/office/drawing/2014/main" id="{B1107AE5-E437-4AFE-87E5-3BD0F276A29D}"/>
              </a:ext>
            </a:extLst>
          </p:cNvPr>
          <p:cNvSpPr txBox="1"/>
          <p:nvPr/>
        </p:nvSpPr>
        <p:spPr>
          <a:xfrm>
            <a:off x="-4" y="3091341"/>
            <a:ext cx="1068636" cy="369332"/>
          </a:xfrm>
          <a:prstGeom prst="rect">
            <a:avLst/>
          </a:prstGeom>
          <a:noFill/>
        </p:spPr>
        <p:txBody>
          <a:bodyPr wrap="square" rtlCol="0">
            <a:spAutoFit/>
          </a:bodyPr>
          <a:lstStyle/>
          <a:p>
            <a:r>
              <a:rPr lang="en-US" sz="1800"/>
              <a:t>Hex (16)</a:t>
            </a:r>
          </a:p>
        </p:txBody>
      </p:sp>
      <p:sp>
        <p:nvSpPr>
          <p:cNvPr id="17" name="TextBox 16">
            <a:extLst>
              <a:ext uri="{FF2B5EF4-FFF2-40B4-BE49-F238E27FC236}">
                <a16:creationId xmlns:a16="http://schemas.microsoft.com/office/drawing/2014/main" id="{8570129B-E065-49FB-A286-88B625CB2D53}"/>
              </a:ext>
            </a:extLst>
          </p:cNvPr>
          <p:cNvSpPr txBox="1"/>
          <p:nvPr/>
        </p:nvSpPr>
        <p:spPr>
          <a:xfrm>
            <a:off x="-4" y="3798985"/>
            <a:ext cx="2236424" cy="369332"/>
          </a:xfrm>
          <a:prstGeom prst="rect">
            <a:avLst/>
          </a:prstGeom>
          <a:noFill/>
        </p:spPr>
        <p:txBody>
          <a:bodyPr wrap="square" rtlCol="0">
            <a:spAutoFit/>
          </a:bodyPr>
          <a:lstStyle/>
          <a:p>
            <a:r>
              <a:rPr lang="en-US" sz="1800"/>
              <a:t>Key in Hex (128 bit)</a:t>
            </a:r>
          </a:p>
        </p:txBody>
      </p:sp>
      <p:sp>
        <p:nvSpPr>
          <p:cNvPr id="18" name="TextBox 17">
            <a:extLst>
              <a:ext uri="{FF2B5EF4-FFF2-40B4-BE49-F238E27FC236}">
                <a16:creationId xmlns:a16="http://schemas.microsoft.com/office/drawing/2014/main" id="{EBB899AE-75CA-4DBD-B03F-3DCDA3D6ECFA}"/>
              </a:ext>
            </a:extLst>
          </p:cNvPr>
          <p:cNvSpPr txBox="1"/>
          <p:nvPr/>
        </p:nvSpPr>
        <p:spPr>
          <a:xfrm>
            <a:off x="2236420" y="3783596"/>
            <a:ext cx="5805890" cy="400110"/>
          </a:xfrm>
          <a:prstGeom prst="rect">
            <a:avLst/>
          </a:prstGeom>
          <a:noFill/>
        </p:spPr>
        <p:txBody>
          <a:bodyPr wrap="square">
            <a:spAutoFit/>
          </a:bodyPr>
          <a:lstStyle/>
          <a:p>
            <a:r>
              <a:rPr lang="en-US" sz="2000">
                <a:solidFill>
                  <a:srgbClr val="FF3300"/>
                </a:solidFill>
              </a:rPr>
              <a:t>4e 33 20 51 75 79 20 54 61 6e 20 54 68 61 6e 68</a:t>
            </a:r>
          </a:p>
        </p:txBody>
      </p:sp>
    </p:spTree>
    <p:extLst>
      <p:ext uri="{BB962C8B-B14F-4D97-AF65-F5344CB8AC3E}">
        <p14:creationId xmlns:p14="http://schemas.microsoft.com/office/powerpoint/2010/main" val="153484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6"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31CF8142-BAC3-40ED-B9DD-C1E6D76038A8}"/>
              </a:ext>
            </a:extLst>
          </p:cNvPr>
          <p:cNvGraphicFramePr>
            <a:graphicFrameLocks noGrp="1"/>
          </p:cNvGraphicFramePr>
          <p:nvPr>
            <p:extLst>
              <p:ext uri="{D42A27DB-BD31-4B8C-83A1-F6EECF244321}">
                <p14:modId xmlns:p14="http://schemas.microsoft.com/office/powerpoint/2010/main" val="3966834553"/>
              </p:ext>
            </p:extLst>
          </p:nvPr>
        </p:nvGraphicFramePr>
        <p:xfrm>
          <a:off x="1276118" y="121107"/>
          <a:ext cx="2456764" cy="2537116"/>
        </p:xfrm>
        <a:graphic>
          <a:graphicData uri="http://schemas.openxmlformats.org/drawingml/2006/table">
            <a:tbl>
              <a:tblPr firstRow="1" bandRow="1">
                <a:tableStyleId>{9C6C681F-78B6-45C4-89BD-E21F98EC8357}</a:tableStyleId>
              </a:tblPr>
              <a:tblGrid>
                <a:gridCol w="614191">
                  <a:extLst>
                    <a:ext uri="{9D8B030D-6E8A-4147-A177-3AD203B41FA5}">
                      <a16:colId xmlns:a16="http://schemas.microsoft.com/office/drawing/2014/main" val="1540761941"/>
                    </a:ext>
                  </a:extLst>
                </a:gridCol>
                <a:gridCol w="614191">
                  <a:extLst>
                    <a:ext uri="{9D8B030D-6E8A-4147-A177-3AD203B41FA5}">
                      <a16:colId xmlns:a16="http://schemas.microsoft.com/office/drawing/2014/main" val="11879025"/>
                    </a:ext>
                  </a:extLst>
                </a:gridCol>
                <a:gridCol w="614191">
                  <a:extLst>
                    <a:ext uri="{9D8B030D-6E8A-4147-A177-3AD203B41FA5}">
                      <a16:colId xmlns:a16="http://schemas.microsoft.com/office/drawing/2014/main" val="872793879"/>
                    </a:ext>
                  </a:extLst>
                </a:gridCol>
                <a:gridCol w="614191">
                  <a:extLst>
                    <a:ext uri="{9D8B030D-6E8A-4147-A177-3AD203B41FA5}">
                      <a16:colId xmlns:a16="http://schemas.microsoft.com/office/drawing/2014/main" val="1254195650"/>
                    </a:ext>
                  </a:extLst>
                </a:gridCol>
              </a:tblGrid>
              <a:tr h="634279">
                <a:tc>
                  <a:txBody>
                    <a:bodyPr/>
                    <a:lstStyle/>
                    <a:p>
                      <a:pPr algn="ctr"/>
                      <a:r>
                        <a:rPr lang="en-US" sz="2200">
                          <a:solidFill>
                            <a:schemeClr val="tx1"/>
                          </a:solidFill>
                        </a:rPr>
                        <a:t>41</a:t>
                      </a:r>
                    </a:p>
                  </a:txBody>
                  <a:tcPr marL="91007" marR="91007" marT="45504" marB="45504" anchor="ctr"/>
                </a:tc>
                <a:tc>
                  <a:txBody>
                    <a:bodyPr/>
                    <a:lstStyle/>
                    <a:p>
                      <a:pPr algn="ctr"/>
                      <a:r>
                        <a:rPr lang="en-US" sz="2200">
                          <a:solidFill>
                            <a:schemeClr val="tx1"/>
                          </a:solidFill>
                        </a:rPr>
                        <a:t>32</a:t>
                      </a:r>
                    </a:p>
                  </a:txBody>
                  <a:tcPr marL="91007" marR="91007" marT="45504" marB="45504" anchor="ctr"/>
                </a:tc>
                <a:tc>
                  <a:txBody>
                    <a:bodyPr/>
                    <a:lstStyle/>
                    <a:p>
                      <a:pPr algn="ctr"/>
                      <a:r>
                        <a:rPr lang="en-US" sz="2200">
                          <a:solidFill>
                            <a:schemeClr val="tx1"/>
                          </a:solidFill>
                        </a:rPr>
                        <a:t>63</a:t>
                      </a:r>
                    </a:p>
                  </a:txBody>
                  <a:tcPr marL="91007" marR="91007" marT="45504" marB="45504" anchor="ctr"/>
                </a:tc>
                <a:tc>
                  <a:txBody>
                    <a:bodyPr/>
                    <a:lstStyle/>
                    <a:p>
                      <a:pPr algn="ctr"/>
                      <a:r>
                        <a:rPr lang="en-US" sz="2200">
                          <a:solidFill>
                            <a:schemeClr val="tx1"/>
                          </a:solidFill>
                        </a:rPr>
                        <a:t>74</a:t>
                      </a:r>
                    </a:p>
                  </a:txBody>
                  <a:tcPr marL="91007" marR="91007" marT="45504" marB="45504" anchor="ctr"/>
                </a:tc>
                <a:extLst>
                  <a:ext uri="{0D108BD9-81ED-4DB2-BD59-A6C34878D82A}">
                    <a16:rowId xmlns:a16="http://schemas.microsoft.com/office/drawing/2014/main" val="3826026470"/>
                  </a:ext>
                </a:extLst>
              </a:tr>
              <a:tr h="634279">
                <a:tc>
                  <a:txBody>
                    <a:bodyPr/>
                    <a:lstStyle/>
                    <a:p>
                      <a:pPr algn="ctr"/>
                      <a:r>
                        <a:rPr lang="en-US" sz="2200">
                          <a:solidFill>
                            <a:schemeClr val="tx1"/>
                          </a:solidFill>
                        </a:rPr>
                        <a:t>45</a:t>
                      </a:r>
                    </a:p>
                  </a:txBody>
                  <a:tcPr marL="91007" marR="91007" marT="45504" marB="45504" anchor="ctr"/>
                </a:tc>
                <a:tc>
                  <a:txBody>
                    <a:bodyPr/>
                    <a:lstStyle/>
                    <a:p>
                      <a:pPr algn="ctr"/>
                      <a:r>
                        <a:rPr lang="en-US" sz="2200">
                          <a:solidFill>
                            <a:schemeClr val="tx1"/>
                          </a:solidFill>
                        </a:rPr>
                        <a:t>38</a:t>
                      </a:r>
                    </a:p>
                  </a:txBody>
                  <a:tcPr marL="91007" marR="91007" marT="45504" marB="45504" anchor="ctr"/>
                </a:tc>
                <a:tc>
                  <a:txBody>
                    <a:bodyPr/>
                    <a:lstStyle/>
                    <a:p>
                      <a:pPr algn="ctr"/>
                      <a:r>
                        <a:rPr lang="en-US" sz="2200">
                          <a:solidFill>
                            <a:schemeClr val="tx1"/>
                          </a:solidFill>
                        </a:rPr>
                        <a:t>72</a:t>
                      </a:r>
                    </a:p>
                  </a:txBody>
                  <a:tcPr marL="91007" marR="91007" marT="45504" marB="45504" anchor="ctr"/>
                </a:tc>
                <a:tc>
                  <a:txBody>
                    <a:bodyPr/>
                    <a:lstStyle/>
                    <a:p>
                      <a:pPr algn="ctr"/>
                      <a:r>
                        <a:rPr lang="en-US" sz="2200">
                          <a:solidFill>
                            <a:schemeClr val="tx1"/>
                          </a:solidFill>
                        </a:rPr>
                        <a:t>96</a:t>
                      </a:r>
                    </a:p>
                  </a:txBody>
                  <a:tcPr marL="91007" marR="91007" marT="45504" marB="45504" anchor="ctr"/>
                </a:tc>
                <a:extLst>
                  <a:ext uri="{0D108BD9-81ED-4DB2-BD59-A6C34878D82A}">
                    <a16:rowId xmlns:a16="http://schemas.microsoft.com/office/drawing/2014/main" val="1843354084"/>
                  </a:ext>
                </a:extLst>
              </a:tr>
              <a:tr h="634279">
                <a:tc>
                  <a:txBody>
                    <a:bodyPr/>
                    <a:lstStyle/>
                    <a:p>
                      <a:pPr algn="ctr"/>
                      <a:r>
                        <a:rPr lang="en-US" sz="2200">
                          <a:solidFill>
                            <a:schemeClr val="tx1"/>
                          </a:solidFill>
                        </a:rPr>
                        <a:t>53</a:t>
                      </a:r>
                    </a:p>
                  </a:txBody>
                  <a:tcPr marL="91007" marR="91007" marT="45504" marB="45504" anchor="ctr"/>
                </a:tc>
                <a:tc>
                  <a:txBody>
                    <a:bodyPr/>
                    <a:lstStyle/>
                    <a:p>
                      <a:pPr algn="ctr"/>
                      <a:r>
                        <a:rPr lang="en-US" sz="2200">
                          <a:solidFill>
                            <a:schemeClr val="tx1"/>
                          </a:solidFill>
                        </a:rPr>
                        <a:t>45</a:t>
                      </a:r>
                    </a:p>
                  </a:txBody>
                  <a:tcPr marL="91007" marR="91007" marT="45504" marB="45504" anchor="ctr"/>
                </a:tc>
                <a:tc>
                  <a:txBody>
                    <a:bodyPr/>
                    <a:lstStyle/>
                    <a:p>
                      <a:pPr algn="ctr"/>
                      <a:r>
                        <a:rPr lang="en-US" sz="2200">
                          <a:solidFill>
                            <a:schemeClr val="tx1"/>
                          </a:solidFill>
                        </a:rPr>
                        <a:t>79</a:t>
                      </a:r>
                    </a:p>
                  </a:txBody>
                  <a:tcPr marL="91007" marR="91007" marT="45504" marB="45504" anchor="ctr"/>
                </a:tc>
                <a:tc>
                  <a:txBody>
                    <a:bodyPr/>
                    <a:lstStyle/>
                    <a:p>
                      <a:pPr algn="ctr"/>
                      <a:r>
                        <a:rPr lang="en-US" sz="2200">
                          <a:solidFill>
                            <a:schemeClr val="tx1"/>
                          </a:solidFill>
                        </a:rPr>
                        <a:t>6f</a:t>
                      </a:r>
                    </a:p>
                  </a:txBody>
                  <a:tcPr marL="91007" marR="91007" marT="45504" marB="45504" anchor="ctr"/>
                </a:tc>
                <a:extLst>
                  <a:ext uri="{0D108BD9-81ED-4DB2-BD59-A6C34878D82A}">
                    <a16:rowId xmlns:a16="http://schemas.microsoft.com/office/drawing/2014/main" val="962685736"/>
                  </a:ext>
                </a:extLst>
              </a:tr>
              <a:tr h="634279">
                <a:tc>
                  <a:txBody>
                    <a:bodyPr/>
                    <a:lstStyle/>
                    <a:p>
                      <a:pPr algn="ctr"/>
                      <a:r>
                        <a:rPr lang="en-US" sz="2200">
                          <a:solidFill>
                            <a:schemeClr val="tx1"/>
                          </a:solidFill>
                        </a:rPr>
                        <a:t>31</a:t>
                      </a:r>
                    </a:p>
                  </a:txBody>
                  <a:tcPr marL="91007" marR="91007" marT="45504" marB="45504" anchor="ctr"/>
                </a:tc>
                <a:tc>
                  <a:txBody>
                    <a:bodyPr/>
                    <a:lstStyle/>
                    <a:p>
                      <a:pPr algn="ctr"/>
                      <a:r>
                        <a:rPr lang="en-US" sz="2200">
                          <a:solidFill>
                            <a:schemeClr val="tx1"/>
                          </a:solidFill>
                        </a:rPr>
                        <a:t>6e</a:t>
                      </a:r>
                    </a:p>
                  </a:txBody>
                  <a:tcPr marL="91007" marR="91007" marT="45504" marB="45504" anchor="ctr"/>
                </a:tc>
                <a:tc>
                  <a:txBody>
                    <a:bodyPr/>
                    <a:lstStyle/>
                    <a:p>
                      <a:pPr algn="ctr"/>
                      <a:r>
                        <a:rPr lang="en-US" sz="2200">
                          <a:solidFill>
                            <a:schemeClr val="tx1"/>
                          </a:solidFill>
                        </a:rPr>
                        <a:t>70</a:t>
                      </a:r>
                    </a:p>
                  </a:txBody>
                  <a:tcPr marL="91007" marR="91007" marT="45504" marB="45504" anchor="ctr"/>
                </a:tc>
                <a:tc>
                  <a:txBody>
                    <a:bodyPr/>
                    <a:lstStyle/>
                    <a:p>
                      <a:pPr algn="ctr"/>
                      <a:r>
                        <a:rPr lang="en-US" sz="2200">
                          <a:solidFill>
                            <a:schemeClr val="tx1"/>
                          </a:solidFill>
                        </a:rPr>
                        <a:t>6e</a:t>
                      </a:r>
                    </a:p>
                  </a:txBody>
                  <a:tcPr marL="91007" marR="91007" marT="45504" marB="45504" anchor="ctr"/>
                </a:tc>
                <a:extLst>
                  <a:ext uri="{0D108BD9-81ED-4DB2-BD59-A6C34878D82A}">
                    <a16:rowId xmlns:a16="http://schemas.microsoft.com/office/drawing/2014/main" val="3212980906"/>
                  </a:ext>
                </a:extLst>
              </a:tr>
            </a:tbl>
          </a:graphicData>
        </a:graphic>
      </p:graphicFrame>
      <p:graphicFrame>
        <p:nvGraphicFramePr>
          <p:cNvPr id="9" name="Table 8">
            <a:extLst>
              <a:ext uri="{FF2B5EF4-FFF2-40B4-BE49-F238E27FC236}">
                <a16:creationId xmlns:a16="http://schemas.microsoft.com/office/drawing/2014/main" id="{E79CC4C1-D0BD-42AF-B276-954EAF069CD8}"/>
              </a:ext>
            </a:extLst>
          </p:cNvPr>
          <p:cNvGraphicFramePr>
            <a:graphicFrameLocks noGrp="1"/>
          </p:cNvGraphicFramePr>
          <p:nvPr>
            <p:extLst>
              <p:ext uri="{D42A27DB-BD31-4B8C-83A1-F6EECF244321}">
                <p14:modId xmlns:p14="http://schemas.microsoft.com/office/powerpoint/2010/main" val="2132742788"/>
              </p:ext>
            </p:extLst>
          </p:nvPr>
        </p:nvGraphicFramePr>
        <p:xfrm>
          <a:off x="5631455" y="121107"/>
          <a:ext cx="2456764" cy="2537116"/>
        </p:xfrm>
        <a:graphic>
          <a:graphicData uri="http://schemas.openxmlformats.org/drawingml/2006/table">
            <a:tbl>
              <a:tblPr firstRow="1" bandRow="1">
                <a:tableStyleId>{9C6C681F-78B6-45C4-89BD-E21F98EC8357}</a:tableStyleId>
              </a:tblPr>
              <a:tblGrid>
                <a:gridCol w="614191">
                  <a:extLst>
                    <a:ext uri="{9D8B030D-6E8A-4147-A177-3AD203B41FA5}">
                      <a16:colId xmlns:a16="http://schemas.microsoft.com/office/drawing/2014/main" val="1540761941"/>
                    </a:ext>
                  </a:extLst>
                </a:gridCol>
                <a:gridCol w="614191">
                  <a:extLst>
                    <a:ext uri="{9D8B030D-6E8A-4147-A177-3AD203B41FA5}">
                      <a16:colId xmlns:a16="http://schemas.microsoft.com/office/drawing/2014/main" val="11879025"/>
                    </a:ext>
                  </a:extLst>
                </a:gridCol>
                <a:gridCol w="614191">
                  <a:extLst>
                    <a:ext uri="{9D8B030D-6E8A-4147-A177-3AD203B41FA5}">
                      <a16:colId xmlns:a16="http://schemas.microsoft.com/office/drawing/2014/main" val="872793879"/>
                    </a:ext>
                  </a:extLst>
                </a:gridCol>
                <a:gridCol w="614191">
                  <a:extLst>
                    <a:ext uri="{9D8B030D-6E8A-4147-A177-3AD203B41FA5}">
                      <a16:colId xmlns:a16="http://schemas.microsoft.com/office/drawing/2014/main" val="1254195650"/>
                    </a:ext>
                  </a:extLst>
                </a:gridCol>
              </a:tblGrid>
              <a:tr h="634279">
                <a:tc>
                  <a:txBody>
                    <a:bodyPr/>
                    <a:lstStyle/>
                    <a:p>
                      <a:pPr algn="ctr"/>
                      <a:r>
                        <a:rPr lang="en-US" sz="2200">
                          <a:solidFill>
                            <a:schemeClr val="tx1"/>
                          </a:solidFill>
                        </a:rPr>
                        <a:t>4e</a:t>
                      </a:r>
                    </a:p>
                  </a:txBody>
                  <a:tcPr marL="91007" marR="91007" marT="45504" marB="45504" anchor="ctr"/>
                </a:tc>
                <a:tc>
                  <a:txBody>
                    <a:bodyPr/>
                    <a:lstStyle/>
                    <a:p>
                      <a:pPr algn="ctr"/>
                      <a:r>
                        <a:rPr lang="en-US" sz="2200">
                          <a:solidFill>
                            <a:schemeClr val="tx1"/>
                          </a:solidFill>
                        </a:rPr>
                        <a:t>75</a:t>
                      </a:r>
                    </a:p>
                  </a:txBody>
                  <a:tcPr marL="91007" marR="91007" marT="45504" marB="45504" anchor="ctr"/>
                </a:tc>
                <a:tc>
                  <a:txBody>
                    <a:bodyPr/>
                    <a:lstStyle/>
                    <a:p>
                      <a:pPr algn="ctr"/>
                      <a:r>
                        <a:rPr lang="en-US" sz="2200">
                          <a:solidFill>
                            <a:schemeClr val="tx1"/>
                          </a:solidFill>
                        </a:rPr>
                        <a:t>61</a:t>
                      </a:r>
                    </a:p>
                  </a:txBody>
                  <a:tcPr marL="91007" marR="91007" marT="45504" marB="45504" anchor="ctr"/>
                </a:tc>
                <a:tc>
                  <a:txBody>
                    <a:bodyPr/>
                    <a:lstStyle/>
                    <a:p>
                      <a:pPr algn="ctr"/>
                      <a:r>
                        <a:rPr lang="en-US" sz="2200">
                          <a:solidFill>
                            <a:schemeClr val="tx1"/>
                          </a:solidFill>
                        </a:rPr>
                        <a:t>68</a:t>
                      </a:r>
                    </a:p>
                  </a:txBody>
                  <a:tcPr marL="91007" marR="91007" marT="45504" marB="45504" anchor="ctr"/>
                </a:tc>
                <a:extLst>
                  <a:ext uri="{0D108BD9-81ED-4DB2-BD59-A6C34878D82A}">
                    <a16:rowId xmlns:a16="http://schemas.microsoft.com/office/drawing/2014/main" val="3826026470"/>
                  </a:ext>
                </a:extLst>
              </a:tr>
              <a:tr h="634279">
                <a:tc>
                  <a:txBody>
                    <a:bodyPr/>
                    <a:lstStyle/>
                    <a:p>
                      <a:pPr algn="ctr"/>
                      <a:r>
                        <a:rPr lang="en-US" sz="2200">
                          <a:solidFill>
                            <a:schemeClr val="tx1"/>
                          </a:solidFill>
                        </a:rPr>
                        <a:t>33</a:t>
                      </a:r>
                    </a:p>
                  </a:txBody>
                  <a:tcPr marL="91007" marR="91007" marT="45504" marB="45504" anchor="ctr"/>
                </a:tc>
                <a:tc>
                  <a:txBody>
                    <a:bodyPr/>
                    <a:lstStyle/>
                    <a:p>
                      <a:pPr algn="ctr"/>
                      <a:r>
                        <a:rPr lang="en-US" sz="2200">
                          <a:solidFill>
                            <a:schemeClr val="tx1"/>
                          </a:solidFill>
                        </a:rPr>
                        <a:t>79</a:t>
                      </a:r>
                    </a:p>
                  </a:txBody>
                  <a:tcPr marL="91007" marR="91007" marT="45504" marB="45504" anchor="ctr"/>
                </a:tc>
                <a:tc>
                  <a:txBody>
                    <a:bodyPr/>
                    <a:lstStyle/>
                    <a:p>
                      <a:pPr algn="ctr"/>
                      <a:r>
                        <a:rPr lang="en-US" sz="2200">
                          <a:solidFill>
                            <a:schemeClr val="tx1"/>
                          </a:solidFill>
                        </a:rPr>
                        <a:t>6e</a:t>
                      </a:r>
                    </a:p>
                  </a:txBody>
                  <a:tcPr marL="91007" marR="91007" marT="45504" marB="45504" anchor="ctr"/>
                </a:tc>
                <a:tc>
                  <a:txBody>
                    <a:bodyPr/>
                    <a:lstStyle/>
                    <a:p>
                      <a:pPr algn="ctr"/>
                      <a:r>
                        <a:rPr lang="en-US" sz="2200">
                          <a:solidFill>
                            <a:schemeClr val="tx1"/>
                          </a:solidFill>
                        </a:rPr>
                        <a:t>61</a:t>
                      </a:r>
                    </a:p>
                  </a:txBody>
                  <a:tcPr marL="91007" marR="91007" marT="45504" marB="45504" anchor="ctr"/>
                </a:tc>
                <a:extLst>
                  <a:ext uri="{0D108BD9-81ED-4DB2-BD59-A6C34878D82A}">
                    <a16:rowId xmlns:a16="http://schemas.microsoft.com/office/drawing/2014/main" val="1843354084"/>
                  </a:ext>
                </a:extLst>
              </a:tr>
              <a:tr h="634279">
                <a:tc>
                  <a:txBody>
                    <a:bodyPr/>
                    <a:lstStyle/>
                    <a:p>
                      <a:pPr algn="ctr"/>
                      <a:r>
                        <a:rPr lang="en-US" sz="2200">
                          <a:solidFill>
                            <a:schemeClr val="tx1"/>
                          </a:solidFill>
                        </a:rPr>
                        <a:t>20</a:t>
                      </a:r>
                    </a:p>
                  </a:txBody>
                  <a:tcPr marL="91007" marR="91007" marT="45504" marB="45504" anchor="ctr"/>
                </a:tc>
                <a:tc>
                  <a:txBody>
                    <a:bodyPr/>
                    <a:lstStyle/>
                    <a:p>
                      <a:pPr algn="ctr"/>
                      <a:r>
                        <a:rPr lang="en-US" sz="2200">
                          <a:solidFill>
                            <a:schemeClr val="tx1"/>
                          </a:solidFill>
                        </a:rPr>
                        <a:t>20</a:t>
                      </a:r>
                    </a:p>
                  </a:txBody>
                  <a:tcPr marL="91007" marR="91007" marT="45504" marB="45504" anchor="ctr"/>
                </a:tc>
                <a:tc>
                  <a:txBody>
                    <a:bodyPr/>
                    <a:lstStyle/>
                    <a:p>
                      <a:pPr algn="ctr"/>
                      <a:r>
                        <a:rPr lang="en-US" sz="2200">
                          <a:solidFill>
                            <a:schemeClr val="tx1"/>
                          </a:solidFill>
                        </a:rPr>
                        <a:t>20</a:t>
                      </a:r>
                    </a:p>
                  </a:txBody>
                  <a:tcPr marL="91007" marR="91007" marT="45504" marB="45504" anchor="ctr"/>
                </a:tc>
                <a:tc>
                  <a:txBody>
                    <a:bodyPr/>
                    <a:lstStyle/>
                    <a:p>
                      <a:pPr algn="ctr"/>
                      <a:r>
                        <a:rPr lang="en-US" sz="2200">
                          <a:solidFill>
                            <a:schemeClr val="tx1"/>
                          </a:solidFill>
                        </a:rPr>
                        <a:t>6e</a:t>
                      </a:r>
                    </a:p>
                  </a:txBody>
                  <a:tcPr marL="91007" marR="91007" marT="45504" marB="45504" anchor="ctr"/>
                </a:tc>
                <a:extLst>
                  <a:ext uri="{0D108BD9-81ED-4DB2-BD59-A6C34878D82A}">
                    <a16:rowId xmlns:a16="http://schemas.microsoft.com/office/drawing/2014/main" val="962685736"/>
                  </a:ext>
                </a:extLst>
              </a:tr>
              <a:tr h="634279">
                <a:tc>
                  <a:txBody>
                    <a:bodyPr/>
                    <a:lstStyle/>
                    <a:p>
                      <a:pPr algn="ctr"/>
                      <a:r>
                        <a:rPr lang="en-US" sz="2200">
                          <a:solidFill>
                            <a:schemeClr val="tx1"/>
                          </a:solidFill>
                        </a:rPr>
                        <a:t>51</a:t>
                      </a:r>
                    </a:p>
                  </a:txBody>
                  <a:tcPr marL="91007" marR="91007" marT="45504" marB="45504" anchor="ctr"/>
                </a:tc>
                <a:tc>
                  <a:txBody>
                    <a:bodyPr/>
                    <a:lstStyle/>
                    <a:p>
                      <a:pPr algn="ctr"/>
                      <a:r>
                        <a:rPr lang="en-US" sz="2200">
                          <a:solidFill>
                            <a:schemeClr val="tx1"/>
                          </a:solidFill>
                        </a:rPr>
                        <a:t>54</a:t>
                      </a:r>
                    </a:p>
                  </a:txBody>
                  <a:tcPr marL="91007" marR="91007" marT="45504" marB="45504" anchor="ctr"/>
                </a:tc>
                <a:tc>
                  <a:txBody>
                    <a:bodyPr/>
                    <a:lstStyle/>
                    <a:p>
                      <a:pPr algn="ctr"/>
                      <a:r>
                        <a:rPr lang="en-US" sz="2200">
                          <a:solidFill>
                            <a:schemeClr val="tx1"/>
                          </a:solidFill>
                        </a:rPr>
                        <a:t>54</a:t>
                      </a:r>
                    </a:p>
                  </a:txBody>
                  <a:tcPr marL="91007" marR="91007" marT="45504" marB="45504" anchor="ctr"/>
                </a:tc>
                <a:tc>
                  <a:txBody>
                    <a:bodyPr/>
                    <a:lstStyle/>
                    <a:p>
                      <a:pPr algn="ctr"/>
                      <a:r>
                        <a:rPr lang="en-US" sz="2200">
                          <a:solidFill>
                            <a:schemeClr val="tx1"/>
                          </a:solidFill>
                        </a:rPr>
                        <a:t>68</a:t>
                      </a:r>
                    </a:p>
                  </a:txBody>
                  <a:tcPr marL="91007" marR="91007" marT="45504" marB="45504" anchor="ctr"/>
                </a:tc>
                <a:extLst>
                  <a:ext uri="{0D108BD9-81ED-4DB2-BD59-A6C34878D82A}">
                    <a16:rowId xmlns:a16="http://schemas.microsoft.com/office/drawing/2014/main" val="3212980906"/>
                  </a:ext>
                </a:extLst>
              </a:tr>
            </a:tbl>
          </a:graphicData>
        </a:graphic>
      </p:graphicFrame>
      <p:sp>
        <p:nvSpPr>
          <p:cNvPr id="11" name="TextBox 10">
            <a:extLst>
              <a:ext uri="{FF2B5EF4-FFF2-40B4-BE49-F238E27FC236}">
                <a16:creationId xmlns:a16="http://schemas.microsoft.com/office/drawing/2014/main" id="{B4880397-6622-4F37-A1F3-9FE010E064F2}"/>
              </a:ext>
            </a:extLst>
          </p:cNvPr>
          <p:cNvSpPr txBox="1"/>
          <p:nvPr/>
        </p:nvSpPr>
        <p:spPr>
          <a:xfrm>
            <a:off x="1959165" y="2658223"/>
            <a:ext cx="1090669" cy="400110"/>
          </a:xfrm>
          <a:prstGeom prst="rect">
            <a:avLst/>
          </a:prstGeom>
          <a:noFill/>
        </p:spPr>
        <p:txBody>
          <a:bodyPr wrap="square" rtlCol="0">
            <a:spAutoFit/>
          </a:bodyPr>
          <a:lstStyle/>
          <a:p>
            <a:r>
              <a:rPr lang="en-US" sz="2000">
                <a:solidFill>
                  <a:schemeClr val="accent2"/>
                </a:solidFill>
              </a:rPr>
              <a:t>Dữ liệu</a:t>
            </a:r>
          </a:p>
        </p:txBody>
      </p:sp>
      <p:sp>
        <p:nvSpPr>
          <p:cNvPr id="12" name="TextBox 11">
            <a:extLst>
              <a:ext uri="{FF2B5EF4-FFF2-40B4-BE49-F238E27FC236}">
                <a16:creationId xmlns:a16="http://schemas.microsoft.com/office/drawing/2014/main" id="{085BDE63-5D16-4E88-B195-3F07A7711A27}"/>
              </a:ext>
            </a:extLst>
          </p:cNvPr>
          <p:cNvSpPr txBox="1"/>
          <p:nvPr/>
        </p:nvSpPr>
        <p:spPr>
          <a:xfrm>
            <a:off x="6197910" y="2658223"/>
            <a:ext cx="1330742" cy="400110"/>
          </a:xfrm>
          <a:prstGeom prst="rect">
            <a:avLst/>
          </a:prstGeom>
          <a:noFill/>
        </p:spPr>
        <p:txBody>
          <a:bodyPr wrap="square" rtlCol="0">
            <a:spAutoFit/>
          </a:bodyPr>
          <a:lstStyle/>
          <a:p>
            <a:r>
              <a:rPr lang="en-US" sz="2000">
                <a:solidFill>
                  <a:schemeClr val="accent2"/>
                </a:solidFill>
              </a:rPr>
              <a:t>Khóa mã</a:t>
            </a:r>
          </a:p>
        </p:txBody>
      </p:sp>
      <p:sp>
        <p:nvSpPr>
          <p:cNvPr id="14" name="TextBox 13">
            <a:extLst>
              <a:ext uri="{FF2B5EF4-FFF2-40B4-BE49-F238E27FC236}">
                <a16:creationId xmlns:a16="http://schemas.microsoft.com/office/drawing/2014/main" id="{68BEF406-6494-4260-9FA8-00D63714246E}"/>
              </a:ext>
            </a:extLst>
          </p:cNvPr>
          <p:cNvSpPr txBox="1"/>
          <p:nvPr/>
        </p:nvSpPr>
        <p:spPr>
          <a:xfrm>
            <a:off x="60592" y="3228290"/>
            <a:ext cx="1730568" cy="1392689"/>
          </a:xfrm>
          <a:prstGeom prst="rect">
            <a:avLst/>
          </a:prstGeom>
          <a:noFill/>
        </p:spPr>
        <p:txBody>
          <a:bodyPr wrap="square">
            <a:spAutoFit/>
          </a:bodyPr>
          <a:lstStyle/>
          <a:p>
            <a:pPr>
              <a:spcBef>
                <a:spcPts val="500"/>
              </a:spcBef>
            </a:pPr>
            <a:r>
              <a:rPr lang="en-US" sz="1800" b="0" i="0">
                <a:solidFill>
                  <a:schemeClr val="tx1"/>
                </a:solidFill>
                <a:effectLst/>
                <a:latin typeface="Arial" panose="020B0604020202020204" pitchFamily="34" charset="0"/>
              </a:rPr>
              <a:t>AddRoundKey</a:t>
            </a:r>
            <a:endParaRPr lang="en-US" sz="1800">
              <a:solidFill>
                <a:schemeClr val="tx1"/>
              </a:solidFill>
              <a:latin typeface="Arial" panose="020B0604020202020204" pitchFamily="34" charset="0"/>
            </a:endParaRPr>
          </a:p>
          <a:p>
            <a:pPr>
              <a:spcBef>
                <a:spcPts val="500"/>
              </a:spcBef>
            </a:pPr>
            <a:r>
              <a:rPr lang="en-US" sz="1800" b="0" i="0">
                <a:solidFill>
                  <a:schemeClr val="tx1"/>
                </a:solidFill>
                <a:effectLst/>
                <a:latin typeface="Arial" panose="020B0604020202020204" pitchFamily="34" charset="0"/>
              </a:rPr>
              <a:t>SubBytes</a:t>
            </a:r>
          </a:p>
          <a:p>
            <a:pPr>
              <a:spcBef>
                <a:spcPts val="500"/>
              </a:spcBef>
            </a:pPr>
            <a:r>
              <a:rPr lang="en-US" sz="1800" b="0" i="0">
                <a:solidFill>
                  <a:schemeClr val="tx1"/>
                </a:solidFill>
                <a:effectLst/>
                <a:latin typeface="Arial" panose="020B0604020202020204" pitchFamily="34" charset="0"/>
              </a:rPr>
              <a:t>ShiftRows</a:t>
            </a:r>
          </a:p>
          <a:p>
            <a:pPr>
              <a:spcBef>
                <a:spcPts val="500"/>
              </a:spcBef>
            </a:pPr>
            <a:r>
              <a:rPr lang="en-US" sz="1800" b="0" i="0">
                <a:solidFill>
                  <a:schemeClr val="tx1"/>
                </a:solidFill>
                <a:effectLst/>
                <a:latin typeface="Arial" panose="020B0604020202020204" pitchFamily="34" charset="0"/>
              </a:rPr>
              <a:t>MixColumns</a:t>
            </a:r>
            <a:endParaRPr lang="en-US" sz="1800">
              <a:solidFill>
                <a:schemeClr val="tx1"/>
              </a:solidFill>
            </a:endParaRPr>
          </a:p>
        </p:txBody>
      </p:sp>
      <p:sp>
        <p:nvSpPr>
          <p:cNvPr id="16" name="TextBox 15">
            <a:extLst>
              <a:ext uri="{FF2B5EF4-FFF2-40B4-BE49-F238E27FC236}">
                <a16:creationId xmlns:a16="http://schemas.microsoft.com/office/drawing/2014/main" id="{82B17957-7DDA-4794-B248-5113E4613884}"/>
              </a:ext>
            </a:extLst>
          </p:cNvPr>
          <p:cNvSpPr txBox="1"/>
          <p:nvPr/>
        </p:nvSpPr>
        <p:spPr>
          <a:xfrm>
            <a:off x="2361280" y="3724580"/>
            <a:ext cx="2210720" cy="400110"/>
          </a:xfrm>
          <a:prstGeom prst="rect">
            <a:avLst/>
          </a:prstGeom>
          <a:noFill/>
        </p:spPr>
        <p:txBody>
          <a:bodyPr wrap="square" rtlCol="0">
            <a:spAutoFit/>
          </a:bodyPr>
          <a:lstStyle/>
          <a:p>
            <a:r>
              <a:rPr lang="en-US" sz="2000">
                <a:solidFill>
                  <a:srgbClr val="FF3300"/>
                </a:solidFill>
              </a:rPr>
              <a:t>Ma trận trạng thái</a:t>
            </a:r>
          </a:p>
        </p:txBody>
      </p:sp>
      <p:cxnSp>
        <p:nvCxnSpPr>
          <p:cNvPr id="18" name="Straight Arrow Connector 17">
            <a:extLst>
              <a:ext uri="{FF2B5EF4-FFF2-40B4-BE49-F238E27FC236}">
                <a16:creationId xmlns:a16="http://schemas.microsoft.com/office/drawing/2014/main" id="{1132CECD-5EF6-40AE-B60F-F91800A6FC54}"/>
              </a:ext>
            </a:extLst>
          </p:cNvPr>
          <p:cNvCxnSpPr>
            <a:stCxn id="14" idx="3"/>
            <a:endCxn id="16" idx="1"/>
          </p:cNvCxnSpPr>
          <p:nvPr/>
        </p:nvCxnSpPr>
        <p:spPr>
          <a:xfrm>
            <a:off x="1791160" y="3924635"/>
            <a:ext cx="570120"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7" name="Connector: Elbow 26">
            <a:extLst>
              <a:ext uri="{FF2B5EF4-FFF2-40B4-BE49-F238E27FC236}">
                <a16:creationId xmlns:a16="http://schemas.microsoft.com/office/drawing/2014/main" id="{3AA8D6CF-4EDF-46DE-BFE0-53FBC699629A}"/>
              </a:ext>
            </a:extLst>
          </p:cNvPr>
          <p:cNvCxnSpPr>
            <a:stCxn id="11" idx="1"/>
            <a:endCxn id="14" idx="0"/>
          </p:cNvCxnSpPr>
          <p:nvPr/>
        </p:nvCxnSpPr>
        <p:spPr>
          <a:xfrm rot="10800000" flipV="1">
            <a:off x="925877" y="2858278"/>
            <a:ext cx="1033289" cy="370012"/>
          </a:xfrm>
          <a:prstGeom prst="bentConnector2">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28" name="TextBox 27">
            <a:extLst>
              <a:ext uri="{FF2B5EF4-FFF2-40B4-BE49-F238E27FC236}">
                <a16:creationId xmlns:a16="http://schemas.microsoft.com/office/drawing/2014/main" id="{FBFBD4B5-2B77-437F-BEB0-6B7A9C01B84F}"/>
              </a:ext>
            </a:extLst>
          </p:cNvPr>
          <p:cNvSpPr txBox="1"/>
          <p:nvPr/>
        </p:nvSpPr>
        <p:spPr>
          <a:xfrm>
            <a:off x="7116897" y="3724580"/>
            <a:ext cx="1872867" cy="400110"/>
          </a:xfrm>
          <a:prstGeom prst="rect">
            <a:avLst/>
          </a:prstGeom>
          <a:noFill/>
        </p:spPr>
        <p:txBody>
          <a:bodyPr wrap="square">
            <a:spAutoFit/>
          </a:bodyPr>
          <a:lstStyle/>
          <a:p>
            <a:pPr algn="ctr">
              <a:spcBef>
                <a:spcPts val="500"/>
              </a:spcBef>
            </a:pPr>
            <a:r>
              <a:rPr lang="en-US" sz="2000" b="0" i="0">
                <a:solidFill>
                  <a:schemeClr val="tx1"/>
                </a:solidFill>
                <a:effectLst/>
                <a:latin typeface="Arial" panose="020B0604020202020204" pitchFamily="34" charset="0"/>
              </a:rPr>
              <a:t>KeyExpansion</a:t>
            </a:r>
            <a:endParaRPr lang="en-US" sz="2000">
              <a:solidFill>
                <a:schemeClr val="tx1"/>
              </a:solidFill>
              <a:latin typeface="Arial" panose="020B0604020202020204" pitchFamily="34" charset="0"/>
            </a:endParaRPr>
          </a:p>
        </p:txBody>
      </p:sp>
      <p:sp>
        <p:nvSpPr>
          <p:cNvPr id="29" name="TextBox 28">
            <a:extLst>
              <a:ext uri="{FF2B5EF4-FFF2-40B4-BE49-F238E27FC236}">
                <a16:creationId xmlns:a16="http://schemas.microsoft.com/office/drawing/2014/main" id="{D6103105-46C7-486E-9A9A-2A39A72670BD}"/>
              </a:ext>
            </a:extLst>
          </p:cNvPr>
          <p:cNvSpPr txBox="1"/>
          <p:nvPr/>
        </p:nvSpPr>
        <p:spPr>
          <a:xfrm>
            <a:off x="5055938" y="3724579"/>
            <a:ext cx="1577020" cy="400110"/>
          </a:xfrm>
          <a:prstGeom prst="rect">
            <a:avLst/>
          </a:prstGeom>
          <a:noFill/>
        </p:spPr>
        <p:txBody>
          <a:bodyPr wrap="square" rtlCol="0">
            <a:spAutoFit/>
          </a:bodyPr>
          <a:lstStyle/>
          <a:p>
            <a:pPr algn="ctr"/>
            <a:r>
              <a:rPr lang="en-US" sz="2000">
                <a:solidFill>
                  <a:srgbClr val="FF3300"/>
                </a:solidFill>
              </a:rPr>
              <a:t>Khóa vòng</a:t>
            </a:r>
          </a:p>
        </p:txBody>
      </p:sp>
      <p:cxnSp>
        <p:nvCxnSpPr>
          <p:cNvPr id="32" name="Straight Arrow Connector 31">
            <a:extLst>
              <a:ext uri="{FF2B5EF4-FFF2-40B4-BE49-F238E27FC236}">
                <a16:creationId xmlns:a16="http://schemas.microsoft.com/office/drawing/2014/main" id="{B7ADC8AD-4663-49D5-9D76-9155322CDC87}"/>
              </a:ext>
            </a:extLst>
          </p:cNvPr>
          <p:cNvCxnSpPr>
            <a:stCxn id="28" idx="1"/>
            <a:endCxn id="29" idx="3"/>
          </p:cNvCxnSpPr>
          <p:nvPr/>
        </p:nvCxnSpPr>
        <p:spPr>
          <a:xfrm flipH="1" flipV="1">
            <a:off x="6632958" y="3924634"/>
            <a:ext cx="483939" cy="1"/>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35" name="Connector: Elbow 34">
            <a:extLst>
              <a:ext uri="{FF2B5EF4-FFF2-40B4-BE49-F238E27FC236}">
                <a16:creationId xmlns:a16="http://schemas.microsoft.com/office/drawing/2014/main" id="{7BBCB14B-8C7B-4635-9D41-BD31D5519FBE}"/>
              </a:ext>
            </a:extLst>
          </p:cNvPr>
          <p:cNvCxnSpPr>
            <a:stCxn id="12" idx="3"/>
            <a:endCxn id="28" idx="0"/>
          </p:cNvCxnSpPr>
          <p:nvPr/>
        </p:nvCxnSpPr>
        <p:spPr>
          <a:xfrm>
            <a:off x="7528652" y="2858278"/>
            <a:ext cx="524679" cy="866302"/>
          </a:xfrm>
          <a:prstGeom prst="bentConnector2">
            <a:avLst/>
          </a:prstGeom>
          <a:ln w="190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46750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28" grpId="0"/>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8B034AF7-D9EF-4036-88A0-3586CCDD986E}"/>
              </a:ext>
            </a:extLst>
          </p:cNvPr>
          <p:cNvPicPr>
            <a:picLocks noChangeAspect="1"/>
          </p:cNvPicPr>
          <p:nvPr/>
        </p:nvPicPr>
        <p:blipFill>
          <a:blip r:embed="rId2"/>
          <a:stretch>
            <a:fillRect/>
          </a:stretch>
        </p:blipFill>
        <p:spPr>
          <a:xfrm>
            <a:off x="1123720" y="0"/>
            <a:ext cx="4540746" cy="5143500"/>
          </a:xfrm>
          <a:prstGeom prst="rect">
            <a:avLst/>
          </a:prstGeom>
        </p:spPr>
      </p:pic>
      <p:sp>
        <p:nvSpPr>
          <p:cNvPr id="8" name="Oval 7">
            <a:extLst>
              <a:ext uri="{FF2B5EF4-FFF2-40B4-BE49-F238E27FC236}">
                <a16:creationId xmlns:a16="http://schemas.microsoft.com/office/drawing/2014/main" id="{2FF40DE2-B184-4374-A7ED-0CE29736FD15}"/>
              </a:ext>
            </a:extLst>
          </p:cNvPr>
          <p:cNvSpPr/>
          <p:nvPr/>
        </p:nvSpPr>
        <p:spPr>
          <a:xfrm>
            <a:off x="1244905" y="341522"/>
            <a:ext cx="1707615" cy="561860"/>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ình chữ nhật: Góc Tròn 10">
            <a:extLst>
              <a:ext uri="{FF2B5EF4-FFF2-40B4-BE49-F238E27FC236}">
                <a16:creationId xmlns:a16="http://schemas.microsoft.com/office/drawing/2014/main" id="{0FBE9B22-B994-4532-8922-D2B3B6FEA07C}"/>
              </a:ext>
            </a:extLst>
          </p:cNvPr>
          <p:cNvSpPr/>
          <p:nvPr/>
        </p:nvSpPr>
        <p:spPr>
          <a:xfrm>
            <a:off x="6114366" y="2231727"/>
            <a:ext cx="2093201" cy="68004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200" err="1">
                <a:solidFill>
                  <a:schemeClr val="accent2"/>
                </a:solidFill>
                <a:latin typeface="Arial"/>
                <a:ea typeface="+mn-lt"/>
                <a:cs typeface="Arial"/>
              </a:rPr>
              <a:t>AddRoundKey</a:t>
            </a:r>
            <a:endParaRPr lang="vi-VN" sz="2200" err="1">
              <a:solidFill>
                <a:schemeClr val="accent2"/>
              </a:solidFill>
              <a:latin typeface="Arial"/>
              <a:cs typeface="Arial"/>
            </a:endParaRPr>
          </a:p>
        </p:txBody>
      </p:sp>
    </p:spTree>
    <p:extLst>
      <p:ext uri="{BB962C8B-B14F-4D97-AF65-F5344CB8AC3E}">
        <p14:creationId xmlns:p14="http://schemas.microsoft.com/office/powerpoint/2010/main" val="2620275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nh chữ nhật: Góc Tròn 10">
            <a:extLst>
              <a:ext uri="{FF2B5EF4-FFF2-40B4-BE49-F238E27FC236}">
                <a16:creationId xmlns:a16="http://schemas.microsoft.com/office/drawing/2014/main" id="{0007FA9F-EA55-4A37-9C5C-010E7B57BA59}"/>
              </a:ext>
            </a:extLst>
          </p:cNvPr>
          <p:cNvSpPr/>
          <p:nvPr/>
        </p:nvSpPr>
        <p:spPr>
          <a:xfrm>
            <a:off x="132207" y="2236547"/>
            <a:ext cx="2093201" cy="68004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200" err="1">
                <a:solidFill>
                  <a:schemeClr val="accent2"/>
                </a:solidFill>
                <a:latin typeface="Arial"/>
                <a:ea typeface="+mn-lt"/>
                <a:cs typeface="Arial"/>
              </a:rPr>
              <a:t>AddRoundKey</a:t>
            </a:r>
            <a:endParaRPr lang="vi-VN" sz="2200" err="1">
              <a:solidFill>
                <a:schemeClr val="accent2"/>
              </a:solidFill>
              <a:latin typeface="Arial"/>
              <a:cs typeface="Arial"/>
            </a:endParaRPr>
          </a:p>
        </p:txBody>
      </p:sp>
      <p:sp>
        <p:nvSpPr>
          <p:cNvPr id="8" name="Hình chữ nhật: Góc Tròn 10">
            <a:extLst>
              <a:ext uri="{FF2B5EF4-FFF2-40B4-BE49-F238E27FC236}">
                <a16:creationId xmlns:a16="http://schemas.microsoft.com/office/drawing/2014/main" id="{7E735FC7-69B7-4F52-9835-5CBB7AF6ECA2}"/>
              </a:ext>
            </a:extLst>
          </p:cNvPr>
          <p:cNvSpPr/>
          <p:nvPr/>
        </p:nvSpPr>
        <p:spPr>
          <a:xfrm>
            <a:off x="2941506" y="1386491"/>
            <a:ext cx="6081306" cy="68004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u="sng">
                <a:solidFill>
                  <a:schemeClr val="accent2"/>
                </a:solidFill>
                <a:latin typeface="Arial"/>
                <a:ea typeface="+mn-lt"/>
                <a:cs typeface="Arial"/>
              </a:rPr>
              <a:t>Bước khởi tạo</a:t>
            </a:r>
            <a:r>
              <a:rPr lang="en-US" sz="2200">
                <a:solidFill>
                  <a:schemeClr val="tx1"/>
                </a:solidFill>
                <a:latin typeface="Arial"/>
                <a:ea typeface="+mn-lt"/>
                <a:cs typeface="Arial"/>
              </a:rPr>
              <a:t>:  </a:t>
            </a:r>
            <a:r>
              <a:rPr lang="en-US" sz="2000" i="1">
                <a:solidFill>
                  <a:schemeClr val="tx1"/>
                </a:solidFill>
                <a:latin typeface="Arial"/>
                <a:ea typeface="+mn-lt"/>
                <a:cs typeface="Arial"/>
              </a:rPr>
              <a:t>XOR khóa mã với ma trận dữ liệu</a:t>
            </a:r>
            <a:endParaRPr lang="vi-VN" sz="2000" i="1" err="1">
              <a:solidFill>
                <a:schemeClr val="tx1"/>
              </a:solidFill>
              <a:latin typeface="Arial"/>
              <a:cs typeface="Arial"/>
            </a:endParaRPr>
          </a:p>
        </p:txBody>
      </p:sp>
      <p:sp>
        <p:nvSpPr>
          <p:cNvPr id="9" name="Hình chữ nhật: Góc Tròn 10">
            <a:extLst>
              <a:ext uri="{FF2B5EF4-FFF2-40B4-BE49-F238E27FC236}">
                <a16:creationId xmlns:a16="http://schemas.microsoft.com/office/drawing/2014/main" id="{2D89CD68-F651-4EC3-A657-502FCC530F33}"/>
              </a:ext>
            </a:extLst>
          </p:cNvPr>
          <p:cNvSpPr/>
          <p:nvPr/>
        </p:nvSpPr>
        <p:spPr>
          <a:xfrm>
            <a:off x="2941506" y="3060448"/>
            <a:ext cx="6081306" cy="68004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u="sng">
                <a:solidFill>
                  <a:schemeClr val="accent2"/>
                </a:solidFill>
                <a:latin typeface="Arial"/>
                <a:ea typeface="+mn-lt"/>
                <a:cs typeface="Arial"/>
              </a:rPr>
              <a:t>Bước lặp mã hóa và tạo ngõ</a:t>
            </a:r>
            <a:r>
              <a:rPr lang="en-US" sz="2200">
                <a:solidFill>
                  <a:schemeClr val="tx1"/>
                </a:solidFill>
                <a:latin typeface="Arial"/>
                <a:ea typeface="+mn-lt"/>
                <a:cs typeface="Arial"/>
              </a:rPr>
              <a:t>:  </a:t>
            </a:r>
            <a:r>
              <a:rPr lang="en-US" sz="2000" i="1">
                <a:solidFill>
                  <a:schemeClr val="tx1"/>
                </a:solidFill>
                <a:latin typeface="Arial"/>
                <a:ea typeface="+mn-lt"/>
                <a:cs typeface="Arial"/>
              </a:rPr>
              <a:t>XOR khóa vòng và ma trận trạng thái</a:t>
            </a:r>
            <a:endParaRPr lang="vi-VN" sz="2000" i="1" err="1">
              <a:solidFill>
                <a:schemeClr val="tx1"/>
              </a:solidFill>
              <a:latin typeface="Arial"/>
              <a:cs typeface="Arial"/>
            </a:endParaRPr>
          </a:p>
        </p:txBody>
      </p:sp>
      <p:cxnSp>
        <p:nvCxnSpPr>
          <p:cNvPr id="11" name="Straight Arrow Connector 10">
            <a:extLst>
              <a:ext uri="{FF2B5EF4-FFF2-40B4-BE49-F238E27FC236}">
                <a16:creationId xmlns:a16="http://schemas.microsoft.com/office/drawing/2014/main" id="{44B8B099-756B-443F-AD59-730167498931}"/>
              </a:ext>
            </a:extLst>
          </p:cNvPr>
          <p:cNvCxnSpPr>
            <a:cxnSpLocks/>
            <a:stCxn id="5" idx="3"/>
            <a:endCxn id="8" idx="1"/>
          </p:cNvCxnSpPr>
          <p:nvPr/>
        </p:nvCxnSpPr>
        <p:spPr>
          <a:xfrm flipV="1">
            <a:off x="2225408" y="1726514"/>
            <a:ext cx="716098" cy="85005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E96F4AED-E136-48E5-9194-40108073F020}"/>
              </a:ext>
            </a:extLst>
          </p:cNvPr>
          <p:cNvCxnSpPr>
            <a:cxnSpLocks/>
            <a:stCxn id="5" idx="3"/>
            <a:endCxn id="9" idx="1"/>
          </p:cNvCxnSpPr>
          <p:nvPr/>
        </p:nvCxnSpPr>
        <p:spPr>
          <a:xfrm>
            <a:off x="2225408" y="2576570"/>
            <a:ext cx="716098" cy="82390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78C22795-542D-49BB-B600-C5EC87A0A156}"/>
              </a:ext>
            </a:extLst>
          </p:cNvPr>
          <p:cNvSpPr txBox="1"/>
          <p:nvPr/>
        </p:nvSpPr>
        <p:spPr>
          <a:xfrm>
            <a:off x="2374135" y="1866481"/>
            <a:ext cx="418641" cy="400110"/>
          </a:xfrm>
          <a:prstGeom prst="rect">
            <a:avLst/>
          </a:prstGeom>
          <a:noFill/>
        </p:spPr>
        <p:txBody>
          <a:bodyPr wrap="square" rtlCol="0">
            <a:spAutoFit/>
          </a:bodyPr>
          <a:lstStyle/>
          <a:p>
            <a:r>
              <a:rPr lang="en-US" sz="2000" b="1">
                <a:solidFill>
                  <a:schemeClr val="tx1"/>
                </a:solidFill>
              </a:rPr>
              <a:t>1</a:t>
            </a:r>
          </a:p>
        </p:txBody>
      </p:sp>
      <p:sp>
        <p:nvSpPr>
          <p:cNvPr id="23" name="TextBox 22">
            <a:extLst>
              <a:ext uri="{FF2B5EF4-FFF2-40B4-BE49-F238E27FC236}">
                <a16:creationId xmlns:a16="http://schemas.microsoft.com/office/drawing/2014/main" id="{A8117981-9F7C-4F09-AE99-CE2F401FED8C}"/>
              </a:ext>
            </a:extLst>
          </p:cNvPr>
          <p:cNvSpPr txBox="1"/>
          <p:nvPr/>
        </p:nvSpPr>
        <p:spPr>
          <a:xfrm>
            <a:off x="2374136" y="2967991"/>
            <a:ext cx="418641" cy="400110"/>
          </a:xfrm>
          <a:prstGeom prst="rect">
            <a:avLst/>
          </a:prstGeom>
          <a:noFill/>
        </p:spPr>
        <p:txBody>
          <a:bodyPr wrap="square" rtlCol="0">
            <a:spAutoFit/>
          </a:bodyPr>
          <a:lstStyle/>
          <a:p>
            <a:r>
              <a:rPr lang="en-US" sz="2000" b="1">
                <a:solidFill>
                  <a:schemeClr val="tx1"/>
                </a:solidFill>
              </a:rPr>
              <a:t>2</a:t>
            </a:r>
          </a:p>
        </p:txBody>
      </p:sp>
    </p:spTree>
    <p:extLst>
      <p:ext uri="{BB962C8B-B14F-4D97-AF65-F5344CB8AC3E}">
        <p14:creationId xmlns:p14="http://schemas.microsoft.com/office/powerpoint/2010/main" val="1671427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2"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5"/>
          <p:cNvSpPr txBox="1">
            <a:spLocks noGrp="1"/>
          </p:cNvSpPr>
          <p:nvPr>
            <p:ph type="ctrTitle" idx="4294967295"/>
          </p:nvPr>
        </p:nvSpPr>
        <p:spPr>
          <a:xfrm>
            <a:off x="1275150" y="1010885"/>
            <a:ext cx="6593700" cy="1159800"/>
          </a:xfrm>
          <a:prstGeom prst="rect">
            <a:avLst/>
          </a:prstGeom>
        </p:spPr>
        <p:txBody>
          <a:bodyPr spcFirstLastPara="1" wrap="square" lIns="91425" tIns="91425" rIns="91425" bIns="91425" anchor="b" anchorCtr="0">
            <a:noAutofit/>
          </a:bodyPr>
          <a:lstStyle/>
          <a:p>
            <a:r>
              <a:rPr lang="en" sz="10000"/>
              <a:t>NHÓM 3</a:t>
            </a:r>
          </a:p>
        </p:txBody>
      </p:sp>
      <p:sp>
        <p:nvSpPr>
          <p:cNvPr id="479" name="Google Shape;479;p15"/>
          <p:cNvSpPr txBox="1">
            <a:spLocks noGrp="1"/>
          </p:cNvSpPr>
          <p:nvPr>
            <p:ph type="subTitle" idx="4294967295"/>
          </p:nvPr>
        </p:nvSpPr>
        <p:spPr>
          <a:xfrm>
            <a:off x="1267916" y="2036382"/>
            <a:ext cx="6593700" cy="1680900"/>
          </a:xfrm>
          <a:prstGeom prst="rect">
            <a:avLst/>
          </a:prstGeom>
        </p:spPr>
        <p:txBody>
          <a:bodyPr spcFirstLastPara="1" wrap="square" lIns="91425" tIns="91425" rIns="91425" bIns="91425" anchor="t" anchorCtr="0">
            <a:noAutofit/>
          </a:bodyPr>
          <a:lstStyle/>
          <a:p>
            <a:pPr marL="0" indent="0" algn="ctr">
              <a:buNone/>
            </a:pPr>
            <a:r>
              <a:rPr lang="en" sz="3600" b="1"/>
              <a:t>TÍNH TOÁN ĐA PHƯƠNG TIỆN</a:t>
            </a:r>
          </a:p>
          <a:p>
            <a:pPr marL="0" indent="0" algn="ctr">
              <a:buNone/>
            </a:pPr>
            <a:r>
              <a:rPr lang="en"/>
              <a:t>GVHD: </a:t>
            </a:r>
            <a:r>
              <a:rPr lang="en" err="1"/>
              <a:t>Ths</a:t>
            </a:r>
            <a:r>
              <a:rPr lang="en"/>
              <a:t>. </a:t>
            </a:r>
            <a:r>
              <a:rPr lang="en" err="1"/>
              <a:t>Đỗ</a:t>
            </a:r>
            <a:r>
              <a:rPr lang="en"/>
              <a:t> Văn Tiến</a:t>
            </a:r>
          </a:p>
          <a:p>
            <a:pPr marL="0" indent="0" algn="ctr">
              <a:buNone/>
            </a:pPr>
            <a:r>
              <a:rPr lang="en"/>
              <a:t>Sinh </a:t>
            </a:r>
            <a:r>
              <a:rPr lang="en" err="1"/>
              <a:t>viên</a:t>
            </a:r>
            <a:r>
              <a:rPr lang="en"/>
              <a:t> </a:t>
            </a:r>
            <a:r>
              <a:rPr lang="en" err="1"/>
              <a:t>thực</a:t>
            </a:r>
            <a:r>
              <a:rPr lang="en"/>
              <a:t> </a:t>
            </a:r>
            <a:r>
              <a:rPr lang="en" err="1"/>
              <a:t>hiện</a:t>
            </a:r>
            <a:r>
              <a:rPr lang="en"/>
              <a:t>:      1. Trương </a:t>
            </a:r>
            <a:r>
              <a:rPr lang="en" err="1"/>
              <a:t>Thế</a:t>
            </a:r>
            <a:r>
              <a:rPr lang="en"/>
              <a:t> </a:t>
            </a:r>
            <a:r>
              <a:rPr lang="en" err="1"/>
              <a:t>Tấn</a:t>
            </a:r>
            <a:endParaRPr/>
          </a:p>
          <a:p>
            <a:pPr marL="0" indent="0" algn="ctr">
              <a:buNone/>
            </a:pPr>
            <a:r>
              <a:rPr lang="en"/>
              <a:t>                                                      2. Nguyễn Văn Thành</a:t>
            </a:r>
          </a:p>
          <a:p>
            <a:pPr marL="0" indent="0" algn="ctr">
              <a:buNone/>
            </a:pPr>
            <a:r>
              <a:rPr lang="en"/>
              <a:t>                                                    3. Lương </a:t>
            </a:r>
            <a:r>
              <a:rPr lang="en" err="1"/>
              <a:t>Tường</a:t>
            </a:r>
            <a:r>
              <a:rPr lang="en"/>
              <a:t> Quy</a:t>
            </a:r>
          </a:p>
          <a:p>
            <a:pPr marL="0" indent="0" algn="ctr">
              <a:buNone/>
            </a:pPr>
            <a:endParaRPr lang="vi-VN" sz="3600" b="1"/>
          </a:p>
        </p:txBody>
      </p:sp>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rrow: Right 18">
            <a:extLst>
              <a:ext uri="{FF2B5EF4-FFF2-40B4-BE49-F238E27FC236}">
                <a16:creationId xmlns:a16="http://schemas.microsoft.com/office/drawing/2014/main" id="{A945B25C-E2F1-4259-A885-A6FE9BA96685}"/>
              </a:ext>
            </a:extLst>
          </p:cNvPr>
          <p:cNvSpPr/>
          <p:nvPr/>
        </p:nvSpPr>
        <p:spPr>
          <a:xfrm>
            <a:off x="4901819" y="2157840"/>
            <a:ext cx="1927949" cy="710721"/>
          </a:xfrm>
          <a:prstGeom prst="rightArrow">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800">
                <a:solidFill>
                  <a:schemeClr val="accent2"/>
                </a:solidFill>
                <a:latin typeface="Arial"/>
                <a:ea typeface="+mn-lt"/>
                <a:cs typeface="Arial"/>
              </a:rPr>
              <a:t>AddRoundKey</a:t>
            </a:r>
            <a:endParaRPr lang="vi-VN" sz="1800" err="1">
              <a:solidFill>
                <a:schemeClr val="accent2"/>
              </a:solidFill>
              <a:latin typeface="Arial"/>
              <a:cs typeface="Arial"/>
            </a:endParaRPr>
          </a:p>
        </p:txBody>
      </p:sp>
      <p:graphicFrame>
        <p:nvGraphicFramePr>
          <p:cNvPr id="5" name="Table 8">
            <a:extLst>
              <a:ext uri="{FF2B5EF4-FFF2-40B4-BE49-F238E27FC236}">
                <a16:creationId xmlns:a16="http://schemas.microsoft.com/office/drawing/2014/main" id="{66729CBD-E9B6-4F8C-A59A-47FFE8979850}"/>
              </a:ext>
            </a:extLst>
          </p:cNvPr>
          <p:cNvGraphicFramePr>
            <a:graphicFrameLocks noGrp="1"/>
          </p:cNvGraphicFramePr>
          <p:nvPr>
            <p:extLst>
              <p:ext uri="{D42A27DB-BD31-4B8C-83A1-F6EECF244321}">
                <p14:modId xmlns:p14="http://schemas.microsoft.com/office/powerpoint/2010/main" val="2824314213"/>
              </p:ext>
            </p:extLst>
          </p:nvPr>
        </p:nvGraphicFramePr>
        <p:xfrm>
          <a:off x="403953" y="1485992"/>
          <a:ext cx="1871032" cy="1896356"/>
        </p:xfrm>
        <a:graphic>
          <a:graphicData uri="http://schemas.openxmlformats.org/drawingml/2006/table">
            <a:tbl>
              <a:tblPr firstRow="1" bandRow="1">
                <a:tableStyleId>{9C6C681F-78B6-45C4-89BD-E21F98EC8357}</a:tableStyleId>
              </a:tblPr>
              <a:tblGrid>
                <a:gridCol w="467758">
                  <a:extLst>
                    <a:ext uri="{9D8B030D-6E8A-4147-A177-3AD203B41FA5}">
                      <a16:colId xmlns:a16="http://schemas.microsoft.com/office/drawing/2014/main" val="1540761941"/>
                    </a:ext>
                  </a:extLst>
                </a:gridCol>
                <a:gridCol w="467758">
                  <a:extLst>
                    <a:ext uri="{9D8B030D-6E8A-4147-A177-3AD203B41FA5}">
                      <a16:colId xmlns:a16="http://schemas.microsoft.com/office/drawing/2014/main" val="11879025"/>
                    </a:ext>
                  </a:extLst>
                </a:gridCol>
                <a:gridCol w="467758">
                  <a:extLst>
                    <a:ext uri="{9D8B030D-6E8A-4147-A177-3AD203B41FA5}">
                      <a16:colId xmlns:a16="http://schemas.microsoft.com/office/drawing/2014/main" val="872793879"/>
                    </a:ext>
                  </a:extLst>
                </a:gridCol>
                <a:gridCol w="467758">
                  <a:extLst>
                    <a:ext uri="{9D8B030D-6E8A-4147-A177-3AD203B41FA5}">
                      <a16:colId xmlns:a16="http://schemas.microsoft.com/office/drawing/2014/main" val="1254195650"/>
                    </a:ext>
                  </a:extLst>
                </a:gridCol>
              </a:tblGrid>
              <a:tr h="474089">
                <a:tc>
                  <a:txBody>
                    <a:bodyPr/>
                    <a:lstStyle/>
                    <a:p>
                      <a:pPr algn="ctr"/>
                      <a:r>
                        <a:rPr lang="en-US" sz="1800">
                          <a:solidFill>
                            <a:schemeClr val="tx1"/>
                          </a:solidFill>
                        </a:rPr>
                        <a:t>41</a:t>
                      </a:r>
                    </a:p>
                  </a:txBody>
                  <a:tcPr marL="91007" marR="91007" marT="45504" marB="45504" anchor="ctr"/>
                </a:tc>
                <a:tc>
                  <a:txBody>
                    <a:bodyPr/>
                    <a:lstStyle/>
                    <a:p>
                      <a:pPr algn="ctr"/>
                      <a:r>
                        <a:rPr lang="en-US" sz="1800">
                          <a:solidFill>
                            <a:schemeClr val="tx1"/>
                          </a:solidFill>
                        </a:rPr>
                        <a:t>32</a:t>
                      </a:r>
                    </a:p>
                  </a:txBody>
                  <a:tcPr marL="91007" marR="91007" marT="45504" marB="45504" anchor="ctr"/>
                </a:tc>
                <a:tc>
                  <a:txBody>
                    <a:bodyPr/>
                    <a:lstStyle/>
                    <a:p>
                      <a:pPr algn="ctr"/>
                      <a:r>
                        <a:rPr lang="en-US" sz="1800">
                          <a:solidFill>
                            <a:schemeClr val="tx1"/>
                          </a:solidFill>
                        </a:rPr>
                        <a:t>63</a:t>
                      </a:r>
                    </a:p>
                  </a:txBody>
                  <a:tcPr marL="91007" marR="91007" marT="45504" marB="45504" anchor="ctr"/>
                </a:tc>
                <a:tc>
                  <a:txBody>
                    <a:bodyPr/>
                    <a:lstStyle/>
                    <a:p>
                      <a:pPr algn="ctr"/>
                      <a:r>
                        <a:rPr lang="en-US" sz="1800">
                          <a:solidFill>
                            <a:schemeClr val="tx1"/>
                          </a:solidFill>
                        </a:rPr>
                        <a:t>74</a:t>
                      </a:r>
                    </a:p>
                  </a:txBody>
                  <a:tcPr marL="91007" marR="91007" marT="45504" marB="45504" anchor="ctr"/>
                </a:tc>
                <a:extLst>
                  <a:ext uri="{0D108BD9-81ED-4DB2-BD59-A6C34878D82A}">
                    <a16:rowId xmlns:a16="http://schemas.microsoft.com/office/drawing/2014/main" val="3826026470"/>
                  </a:ext>
                </a:extLst>
              </a:tr>
              <a:tr h="474089">
                <a:tc>
                  <a:txBody>
                    <a:bodyPr/>
                    <a:lstStyle/>
                    <a:p>
                      <a:pPr algn="ctr"/>
                      <a:r>
                        <a:rPr lang="en-US" sz="1800">
                          <a:solidFill>
                            <a:schemeClr val="tx1"/>
                          </a:solidFill>
                        </a:rPr>
                        <a:t>45</a:t>
                      </a:r>
                    </a:p>
                  </a:txBody>
                  <a:tcPr marL="91007" marR="91007" marT="45504" marB="45504" anchor="ctr"/>
                </a:tc>
                <a:tc>
                  <a:txBody>
                    <a:bodyPr/>
                    <a:lstStyle/>
                    <a:p>
                      <a:pPr algn="ctr"/>
                      <a:r>
                        <a:rPr lang="en-US" sz="1800">
                          <a:solidFill>
                            <a:schemeClr val="tx1"/>
                          </a:solidFill>
                        </a:rPr>
                        <a:t>38</a:t>
                      </a:r>
                    </a:p>
                  </a:txBody>
                  <a:tcPr marL="91007" marR="91007" marT="45504" marB="45504" anchor="ctr"/>
                </a:tc>
                <a:tc>
                  <a:txBody>
                    <a:bodyPr/>
                    <a:lstStyle/>
                    <a:p>
                      <a:pPr algn="ctr"/>
                      <a:r>
                        <a:rPr lang="en-US" sz="1800">
                          <a:solidFill>
                            <a:schemeClr val="tx1"/>
                          </a:solidFill>
                        </a:rPr>
                        <a:t>72</a:t>
                      </a:r>
                    </a:p>
                  </a:txBody>
                  <a:tcPr marL="91007" marR="91007" marT="45504" marB="45504" anchor="ctr"/>
                </a:tc>
                <a:tc>
                  <a:txBody>
                    <a:bodyPr/>
                    <a:lstStyle/>
                    <a:p>
                      <a:pPr algn="ctr"/>
                      <a:r>
                        <a:rPr lang="en-US" sz="1800">
                          <a:solidFill>
                            <a:schemeClr val="tx1"/>
                          </a:solidFill>
                        </a:rPr>
                        <a:t>96</a:t>
                      </a:r>
                    </a:p>
                  </a:txBody>
                  <a:tcPr marL="91007" marR="91007" marT="45504" marB="45504" anchor="ctr"/>
                </a:tc>
                <a:extLst>
                  <a:ext uri="{0D108BD9-81ED-4DB2-BD59-A6C34878D82A}">
                    <a16:rowId xmlns:a16="http://schemas.microsoft.com/office/drawing/2014/main" val="1843354084"/>
                  </a:ext>
                </a:extLst>
              </a:tr>
              <a:tr h="474089">
                <a:tc>
                  <a:txBody>
                    <a:bodyPr/>
                    <a:lstStyle/>
                    <a:p>
                      <a:pPr algn="ctr"/>
                      <a:r>
                        <a:rPr lang="en-US" sz="1800">
                          <a:solidFill>
                            <a:schemeClr val="tx1"/>
                          </a:solidFill>
                        </a:rPr>
                        <a:t>53</a:t>
                      </a:r>
                    </a:p>
                  </a:txBody>
                  <a:tcPr marL="91007" marR="91007" marT="45504" marB="45504" anchor="ctr"/>
                </a:tc>
                <a:tc>
                  <a:txBody>
                    <a:bodyPr/>
                    <a:lstStyle/>
                    <a:p>
                      <a:pPr algn="ctr"/>
                      <a:r>
                        <a:rPr lang="en-US" sz="1800">
                          <a:solidFill>
                            <a:schemeClr val="tx1"/>
                          </a:solidFill>
                        </a:rPr>
                        <a:t>45</a:t>
                      </a:r>
                    </a:p>
                  </a:txBody>
                  <a:tcPr marL="91007" marR="91007" marT="45504" marB="45504" anchor="ctr"/>
                </a:tc>
                <a:tc>
                  <a:txBody>
                    <a:bodyPr/>
                    <a:lstStyle/>
                    <a:p>
                      <a:pPr algn="ctr"/>
                      <a:r>
                        <a:rPr lang="en-US" sz="1800">
                          <a:solidFill>
                            <a:schemeClr val="tx1"/>
                          </a:solidFill>
                        </a:rPr>
                        <a:t>79</a:t>
                      </a:r>
                    </a:p>
                  </a:txBody>
                  <a:tcPr marL="91007" marR="91007" marT="45504" marB="45504" anchor="ctr"/>
                </a:tc>
                <a:tc>
                  <a:txBody>
                    <a:bodyPr/>
                    <a:lstStyle/>
                    <a:p>
                      <a:pPr algn="ctr"/>
                      <a:r>
                        <a:rPr lang="en-US" sz="1800">
                          <a:solidFill>
                            <a:schemeClr val="tx1"/>
                          </a:solidFill>
                        </a:rPr>
                        <a:t>6f</a:t>
                      </a:r>
                    </a:p>
                  </a:txBody>
                  <a:tcPr marL="91007" marR="91007" marT="45504" marB="45504" anchor="ctr"/>
                </a:tc>
                <a:extLst>
                  <a:ext uri="{0D108BD9-81ED-4DB2-BD59-A6C34878D82A}">
                    <a16:rowId xmlns:a16="http://schemas.microsoft.com/office/drawing/2014/main" val="962685736"/>
                  </a:ext>
                </a:extLst>
              </a:tr>
              <a:tr h="474089">
                <a:tc>
                  <a:txBody>
                    <a:bodyPr/>
                    <a:lstStyle/>
                    <a:p>
                      <a:pPr algn="ctr"/>
                      <a:r>
                        <a:rPr lang="en-US" sz="1800">
                          <a:solidFill>
                            <a:schemeClr val="tx1"/>
                          </a:solidFill>
                        </a:rPr>
                        <a:t>31</a:t>
                      </a:r>
                    </a:p>
                  </a:txBody>
                  <a:tcPr marL="91007" marR="91007" marT="45504" marB="45504" anchor="ctr"/>
                </a:tc>
                <a:tc>
                  <a:txBody>
                    <a:bodyPr/>
                    <a:lstStyle/>
                    <a:p>
                      <a:pPr algn="ctr"/>
                      <a:r>
                        <a:rPr lang="en-US" sz="1800">
                          <a:solidFill>
                            <a:schemeClr val="tx1"/>
                          </a:solidFill>
                        </a:rPr>
                        <a:t>6e</a:t>
                      </a:r>
                    </a:p>
                  </a:txBody>
                  <a:tcPr marL="91007" marR="91007" marT="45504" marB="45504" anchor="ctr"/>
                </a:tc>
                <a:tc>
                  <a:txBody>
                    <a:bodyPr/>
                    <a:lstStyle/>
                    <a:p>
                      <a:pPr algn="ctr"/>
                      <a:r>
                        <a:rPr lang="en-US" sz="1800">
                          <a:solidFill>
                            <a:schemeClr val="tx1"/>
                          </a:solidFill>
                        </a:rPr>
                        <a:t>70</a:t>
                      </a:r>
                    </a:p>
                  </a:txBody>
                  <a:tcPr marL="91007" marR="91007" marT="45504" marB="45504" anchor="ctr"/>
                </a:tc>
                <a:tc>
                  <a:txBody>
                    <a:bodyPr/>
                    <a:lstStyle/>
                    <a:p>
                      <a:pPr algn="ctr"/>
                      <a:r>
                        <a:rPr lang="en-US" sz="1800">
                          <a:solidFill>
                            <a:schemeClr val="tx1"/>
                          </a:solidFill>
                        </a:rPr>
                        <a:t>6e</a:t>
                      </a:r>
                    </a:p>
                  </a:txBody>
                  <a:tcPr marL="91007" marR="91007" marT="45504" marB="45504" anchor="ctr"/>
                </a:tc>
                <a:extLst>
                  <a:ext uri="{0D108BD9-81ED-4DB2-BD59-A6C34878D82A}">
                    <a16:rowId xmlns:a16="http://schemas.microsoft.com/office/drawing/2014/main" val="3212980906"/>
                  </a:ext>
                </a:extLst>
              </a:tr>
            </a:tbl>
          </a:graphicData>
        </a:graphic>
      </p:graphicFrame>
      <p:graphicFrame>
        <p:nvGraphicFramePr>
          <p:cNvPr id="6" name="Table 5">
            <a:extLst>
              <a:ext uri="{FF2B5EF4-FFF2-40B4-BE49-F238E27FC236}">
                <a16:creationId xmlns:a16="http://schemas.microsoft.com/office/drawing/2014/main" id="{E2FC98DB-0176-42F9-91A8-773A53FF355C}"/>
              </a:ext>
            </a:extLst>
          </p:cNvPr>
          <p:cNvGraphicFramePr>
            <a:graphicFrameLocks noGrp="1"/>
          </p:cNvGraphicFramePr>
          <p:nvPr>
            <p:extLst>
              <p:ext uri="{D42A27DB-BD31-4B8C-83A1-F6EECF244321}">
                <p14:modId xmlns:p14="http://schemas.microsoft.com/office/powerpoint/2010/main" val="1396757177"/>
              </p:ext>
            </p:extLst>
          </p:nvPr>
        </p:nvGraphicFramePr>
        <p:xfrm>
          <a:off x="2842355" y="1485992"/>
          <a:ext cx="1871032" cy="1896356"/>
        </p:xfrm>
        <a:graphic>
          <a:graphicData uri="http://schemas.openxmlformats.org/drawingml/2006/table">
            <a:tbl>
              <a:tblPr firstRow="1" bandRow="1">
                <a:tableStyleId>{9C6C681F-78B6-45C4-89BD-E21F98EC8357}</a:tableStyleId>
              </a:tblPr>
              <a:tblGrid>
                <a:gridCol w="467758">
                  <a:extLst>
                    <a:ext uri="{9D8B030D-6E8A-4147-A177-3AD203B41FA5}">
                      <a16:colId xmlns:a16="http://schemas.microsoft.com/office/drawing/2014/main" val="1540761941"/>
                    </a:ext>
                  </a:extLst>
                </a:gridCol>
                <a:gridCol w="467758">
                  <a:extLst>
                    <a:ext uri="{9D8B030D-6E8A-4147-A177-3AD203B41FA5}">
                      <a16:colId xmlns:a16="http://schemas.microsoft.com/office/drawing/2014/main" val="11879025"/>
                    </a:ext>
                  </a:extLst>
                </a:gridCol>
                <a:gridCol w="467758">
                  <a:extLst>
                    <a:ext uri="{9D8B030D-6E8A-4147-A177-3AD203B41FA5}">
                      <a16:colId xmlns:a16="http://schemas.microsoft.com/office/drawing/2014/main" val="872793879"/>
                    </a:ext>
                  </a:extLst>
                </a:gridCol>
                <a:gridCol w="467758">
                  <a:extLst>
                    <a:ext uri="{9D8B030D-6E8A-4147-A177-3AD203B41FA5}">
                      <a16:colId xmlns:a16="http://schemas.microsoft.com/office/drawing/2014/main" val="1254195650"/>
                    </a:ext>
                  </a:extLst>
                </a:gridCol>
              </a:tblGrid>
              <a:tr h="474089">
                <a:tc>
                  <a:txBody>
                    <a:bodyPr/>
                    <a:lstStyle/>
                    <a:p>
                      <a:pPr algn="ctr"/>
                      <a:r>
                        <a:rPr lang="en-US" sz="1800">
                          <a:solidFill>
                            <a:schemeClr val="tx1"/>
                          </a:solidFill>
                        </a:rPr>
                        <a:t>4e</a:t>
                      </a:r>
                    </a:p>
                  </a:txBody>
                  <a:tcPr marL="91007" marR="91007" marT="45504" marB="45504" anchor="ctr"/>
                </a:tc>
                <a:tc>
                  <a:txBody>
                    <a:bodyPr/>
                    <a:lstStyle/>
                    <a:p>
                      <a:pPr algn="ctr"/>
                      <a:r>
                        <a:rPr lang="en-US" sz="1800">
                          <a:solidFill>
                            <a:schemeClr val="tx1"/>
                          </a:solidFill>
                        </a:rPr>
                        <a:t>75</a:t>
                      </a:r>
                    </a:p>
                  </a:txBody>
                  <a:tcPr marL="91007" marR="91007" marT="45504" marB="45504" anchor="ctr"/>
                </a:tc>
                <a:tc>
                  <a:txBody>
                    <a:bodyPr/>
                    <a:lstStyle/>
                    <a:p>
                      <a:pPr algn="ctr"/>
                      <a:r>
                        <a:rPr lang="en-US" sz="1800">
                          <a:solidFill>
                            <a:schemeClr val="tx1"/>
                          </a:solidFill>
                        </a:rPr>
                        <a:t>61</a:t>
                      </a:r>
                    </a:p>
                  </a:txBody>
                  <a:tcPr marL="91007" marR="91007" marT="45504" marB="45504" anchor="ctr"/>
                </a:tc>
                <a:tc>
                  <a:txBody>
                    <a:bodyPr/>
                    <a:lstStyle/>
                    <a:p>
                      <a:pPr algn="ctr"/>
                      <a:r>
                        <a:rPr lang="en-US" sz="1800">
                          <a:solidFill>
                            <a:schemeClr val="tx1"/>
                          </a:solidFill>
                        </a:rPr>
                        <a:t>68</a:t>
                      </a:r>
                    </a:p>
                  </a:txBody>
                  <a:tcPr marL="91007" marR="91007" marT="45504" marB="45504" anchor="ctr"/>
                </a:tc>
                <a:extLst>
                  <a:ext uri="{0D108BD9-81ED-4DB2-BD59-A6C34878D82A}">
                    <a16:rowId xmlns:a16="http://schemas.microsoft.com/office/drawing/2014/main" val="3826026470"/>
                  </a:ext>
                </a:extLst>
              </a:tr>
              <a:tr h="474089">
                <a:tc>
                  <a:txBody>
                    <a:bodyPr/>
                    <a:lstStyle/>
                    <a:p>
                      <a:pPr algn="ctr"/>
                      <a:r>
                        <a:rPr lang="en-US" sz="1800">
                          <a:solidFill>
                            <a:schemeClr val="tx1"/>
                          </a:solidFill>
                        </a:rPr>
                        <a:t>33</a:t>
                      </a:r>
                    </a:p>
                  </a:txBody>
                  <a:tcPr marL="91007" marR="91007" marT="45504" marB="45504" anchor="ctr"/>
                </a:tc>
                <a:tc>
                  <a:txBody>
                    <a:bodyPr/>
                    <a:lstStyle/>
                    <a:p>
                      <a:pPr algn="ctr"/>
                      <a:r>
                        <a:rPr lang="en-US" sz="1800">
                          <a:solidFill>
                            <a:schemeClr val="tx1"/>
                          </a:solidFill>
                        </a:rPr>
                        <a:t>79</a:t>
                      </a:r>
                    </a:p>
                  </a:txBody>
                  <a:tcPr marL="91007" marR="91007" marT="45504" marB="45504" anchor="ctr"/>
                </a:tc>
                <a:tc>
                  <a:txBody>
                    <a:bodyPr/>
                    <a:lstStyle/>
                    <a:p>
                      <a:pPr algn="ctr"/>
                      <a:r>
                        <a:rPr lang="en-US" sz="1800">
                          <a:solidFill>
                            <a:schemeClr val="tx1"/>
                          </a:solidFill>
                        </a:rPr>
                        <a:t>6e</a:t>
                      </a:r>
                    </a:p>
                  </a:txBody>
                  <a:tcPr marL="91007" marR="91007" marT="45504" marB="45504" anchor="ctr"/>
                </a:tc>
                <a:tc>
                  <a:txBody>
                    <a:bodyPr/>
                    <a:lstStyle/>
                    <a:p>
                      <a:pPr algn="ctr"/>
                      <a:r>
                        <a:rPr lang="en-US" sz="1800">
                          <a:solidFill>
                            <a:schemeClr val="tx1"/>
                          </a:solidFill>
                        </a:rPr>
                        <a:t>61</a:t>
                      </a:r>
                    </a:p>
                  </a:txBody>
                  <a:tcPr marL="91007" marR="91007" marT="45504" marB="45504" anchor="ctr"/>
                </a:tc>
                <a:extLst>
                  <a:ext uri="{0D108BD9-81ED-4DB2-BD59-A6C34878D82A}">
                    <a16:rowId xmlns:a16="http://schemas.microsoft.com/office/drawing/2014/main" val="1843354084"/>
                  </a:ext>
                </a:extLst>
              </a:tr>
              <a:tr h="474089">
                <a:tc>
                  <a:txBody>
                    <a:bodyPr/>
                    <a:lstStyle/>
                    <a:p>
                      <a:pPr algn="ctr"/>
                      <a:r>
                        <a:rPr lang="en-US" sz="1800">
                          <a:solidFill>
                            <a:schemeClr val="tx1"/>
                          </a:solidFill>
                        </a:rPr>
                        <a:t>20</a:t>
                      </a:r>
                    </a:p>
                  </a:txBody>
                  <a:tcPr marL="91007" marR="91007" marT="45504" marB="45504" anchor="ctr"/>
                </a:tc>
                <a:tc>
                  <a:txBody>
                    <a:bodyPr/>
                    <a:lstStyle/>
                    <a:p>
                      <a:pPr algn="ctr"/>
                      <a:r>
                        <a:rPr lang="en-US" sz="1800">
                          <a:solidFill>
                            <a:schemeClr val="tx1"/>
                          </a:solidFill>
                        </a:rPr>
                        <a:t>20</a:t>
                      </a:r>
                    </a:p>
                  </a:txBody>
                  <a:tcPr marL="91007" marR="91007" marT="45504" marB="45504" anchor="ctr"/>
                </a:tc>
                <a:tc>
                  <a:txBody>
                    <a:bodyPr/>
                    <a:lstStyle/>
                    <a:p>
                      <a:pPr algn="ctr"/>
                      <a:r>
                        <a:rPr lang="en-US" sz="1800">
                          <a:solidFill>
                            <a:schemeClr val="tx1"/>
                          </a:solidFill>
                        </a:rPr>
                        <a:t>20</a:t>
                      </a:r>
                    </a:p>
                  </a:txBody>
                  <a:tcPr marL="91007" marR="91007" marT="45504" marB="45504" anchor="ctr"/>
                </a:tc>
                <a:tc>
                  <a:txBody>
                    <a:bodyPr/>
                    <a:lstStyle/>
                    <a:p>
                      <a:pPr algn="ctr"/>
                      <a:r>
                        <a:rPr lang="en-US" sz="1800">
                          <a:solidFill>
                            <a:schemeClr val="tx1"/>
                          </a:solidFill>
                        </a:rPr>
                        <a:t>6e</a:t>
                      </a:r>
                    </a:p>
                  </a:txBody>
                  <a:tcPr marL="91007" marR="91007" marT="45504" marB="45504" anchor="ctr"/>
                </a:tc>
                <a:extLst>
                  <a:ext uri="{0D108BD9-81ED-4DB2-BD59-A6C34878D82A}">
                    <a16:rowId xmlns:a16="http://schemas.microsoft.com/office/drawing/2014/main" val="962685736"/>
                  </a:ext>
                </a:extLst>
              </a:tr>
              <a:tr h="474089">
                <a:tc>
                  <a:txBody>
                    <a:bodyPr/>
                    <a:lstStyle/>
                    <a:p>
                      <a:pPr algn="ctr"/>
                      <a:r>
                        <a:rPr lang="en-US" sz="1800">
                          <a:solidFill>
                            <a:schemeClr val="tx1"/>
                          </a:solidFill>
                        </a:rPr>
                        <a:t>51</a:t>
                      </a:r>
                    </a:p>
                  </a:txBody>
                  <a:tcPr marL="91007" marR="91007" marT="45504" marB="45504" anchor="ctr"/>
                </a:tc>
                <a:tc>
                  <a:txBody>
                    <a:bodyPr/>
                    <a:lstStyle/>
                    <a:p>
                      <a:pPr algn="ctr"/>
                      <a:r>
                        <a:rPr lang="en-US" sz="1800">
                          <a:solidFill>
                            <a:schemeClr val="tx1"/>
                          </a:solidFill>
                        </a:rPr>
                        <a:t>54</a:t>
                      </a:r>
                    </a:p>
                  </a:txBody>
                  <a:tcPr marL="91007" marR="91007" marT="45504" marB="45504" anchor="ctr"/>
                </a:tc>
                <a:tc>
                  <a:txBody>
                    <a:bodyPr/>
                    <a:lstStyle/>
                    <a:p>
                      <a:pPr algn="ctr"/>
                      <a:r>
                        <a:rPr lang="en-US" sz="1800">
                          <a:solidFill>
                            <a:schemeClr val="tx1"/>
                          </a:solidFill>
                        </a:rPr>
                        <a:t>54</a:t>
                      </a:r>
                    </a:p>
                  </a:txBody>
                  <a:tcPr marL="91007" marR="91007" marT="45504" marB="45504" anchor="ctr"/>
                </a:tc>
                <a:tc>
                  <a:txBody>
                    <a:bodyPr/>
                    <a:lstStyle/>
                    <a:p>
                      <a:pPr algn="ctr"/>
                      <a:r>
                        <a:rPr lang="en-US" sz="1800">
                          <a:solidFill>
                            <a:schemeClr val="tx1"/>
                          </a:solidFill>
                        </a:rPr>
                        <a:t>68</a:t>
                      </a:r>
                    </a:p>
                  </a:txBody>
                  <a:tcPr marL="91007" marR="91007" marT="45504" marB="45504" anchor="ctr"/>
                </a:tc>
                <a:extLst>
                  <a:ext uri="{0D108BD9-81ED-4DB2-BD59-A6C34878D82A}">
                    <a16:rowId xmlns:a16="http://schemas.microsoft.com/office/drawing/2014/main" val="3212980906"/>
                  </a:ext>
                </a:extLst>
              </a:tr>
            </a:tbl>
          </a:graphicData>
        </a:graphic>
      </p:graphicFrame>
      <p:graphicFrame>
        <p:nvGraphicFramePr>
          <p:cNvPr id="7" name="Table 6">
            <a:extLst>
              <a:ext uri="{FF2B5EF4-FFF2-40B4-BE49-F238E27FC236}">
                <a16:creationId xmlns:a16="http://schemas.microsoft.com/office/drawing/2014/main" id="{A8E2935A-0C50-43F9-8DA0-C5186D0A2A3E}"/>
              </a:ext>
            </a:extLst>
          </p:cNvPr>
          <p:cNvGraphicFramePr>
            <a:graphicFrameLocks noGrp="1"/>
          </p:cNvGraphicFramePr>
          <p:nvPr>
            <p:extLst>
              <p:ext uri="{D42A27DB-BD31-4B8C-83A1-F6EECF244321}">
                <p14:modId xmlns:p14="http://schemas.microsoft.com/office/powerpoint/2010/main" val="527389492"/>
              </p:ext>
            </p:extLst>
          </p:nvPr>
        </p:nvGraphicFramePr>
        <p:xfrm>
          <a:off x="6909415" y="1485992"/>
          <a:ext cx="1871032" cy="1896356"/>
        </p:xfrm>
        <a:graphic>
          <a:graphicData uri="http://schemas.openxmlformats.org/drawingml/2006/table">
            <a:tbl>
              <a:tblPr firstRow="1" bandRow="1">
                <a:tableStyleId>{9C6C681F-78B6-45C4-89BD-E21F98EC8357}</a:tableStyleId>
              </a:tblPr>
              <a:tblGrid>
                <a:gridCol w="467758">
                  <a:extLst>
                    <a:ext uri="{9D8B030D-6E8A-4147-A177-3AD203B41FA5}">
                      <a16:colId xmlns:a16="http://schemas.microsoft.com/office/drawing/2014/main" val="1540761941"/>
                    </a:ext>
                  </a:extLst>
                </a:gridCol>
                <a:gridCol w="467758">
                  <a:extLst>
                    <a:ext uri="{9D8B030D-6E8A-4147-A177-3AD203B41FA5}">
                      <a16:colId xmlns:a16="http://schemas.microsoft.com/office/drawing/2014/main" val="11879025"/>
                    </a:ext>
                  </a:extLst>
                </a:gridCol>
                <a:gridCol w="467758">
                  <a:extLst>
                    <a:ext uri="{9D8B030D-6E8A-4147-A177-3AD203B41FA5}">
                      <a16:colId xmlns:a16="http://schemas.microsoft.com/office/drawing/2014/main" val="872793879"/>
                    </a:ext>
                  </a:extLst>
                </a:gridCol>
                <a:gridCol w="467758">
                  <a:extLst>
                    <a:ext uri="{9D8B030D-6E8A-4147-A177-3AD203B41FA5}">
                      <a16:colId xmlns:a16="http://schemas.microsoft.com/office/drawing/2014/main" val="1254195650"/>
                    </a:ext>
                  </a:extLst>
                </a:gridCol>
              </a:tblGrid>
              <a:tr h="474089">
                <a:tc>
                  <a:txBody>
                    <a:bodyPr/>
                    <a:lstStyle/>
                    <a:p>
                      <a:pPr algn="ctr"/>
                      <a:r>
                        <a:rPr lang="en-US" sz="1800">
                          <a:solidFill>
                            <a:schemeClr val="tx1"/>
                          </a:solidFill>
                        </a:rPr>
                        <a:t>0f</a:t>
                      </a:r>
                    </a:p>
                  </a:txBody>
                  <a:tcPr marL="91007" marR="91007" marT="45504" marB="45504" anchor="ctr"/>
                </a:tc>
                <a:tc>
                  <a:txBody>
                    <a:bodyPr/>
                    <a:lstStyle/>
                    <a:p>
                      <a:pPr algn="ctr"/>
                      <a:r>
                        <a:rPr lang="en-US" sz="1800">
                          <a:solidFill>
                            <a:schemeClr val="tx1"/>
                          </a:solidFill>
                        </a:rPr>
                        <a:t>47</a:t>
                      </a:r>
                    </a:p>
                  </a:txBody>
                  <a:tcPr marL="91007" marR="91007" marT="45504" marB="45504" anchor="ctr"/>
                </a:tc>
                <a:tc>
                  <a:txBody>
                    <a:bodyPr/>
                    <a:lstStyle/>
                    <a:p>
                      <a:pPr algn="ctr"/>
                      <a:r>
                        <a:rPr lang="en-US" sz="1800">
                          <a:solidFill>
                            <a:schemeClr val="tx1"/>
                          </a:solidFill>
                        </a:rPr>
                        <a:t>02</a:t>
                      </a:r>
                    </a:p>
                  </a:txBody>
                  <a:tcPr marL="91007" marR="91007" marT="45504" marB="45504" anchor="ctr"/>
                </a:tc>
                <a:tc>
                  <a:txBody>
                    <a:bodyPr/>
                    <a:lstStyle/>
                    <a:p>
                      <a:pPr algn="ctr"/>
                      <a:r>
                        <a:rPr lang="en-US" sz="1800">
                          <a:solidFill>
                            <a:schemeClr val="tx1"/>
                          </a:solidFill>
                        </a:rPr>
                        <a:t>1c</a:t>
                      </a:r>
                    </a:p>
                  </a:txBody>
                  <a:tcPr marL="91007" marR="91007" marT="45504" marB="45504" anchor="ctr"/>
                </a:tc>
                <a:extLst>
                  <a:ext uri="{0D108BD9-81ED-4DB2-BD59-A6C34878D82A}">
                    <a16:rowId xmlns:a16="http://schemas.microsoft.com/office/drawing/2014/main" val="3826026470"/>
                  </a:ext>
                </a:extLst>
              </a:tr>
              <a:tr h="474089">
                <a:tc>
                  <a:txBody>
                    <a:bodyPr/>
                    <a:lstStyle/>
                    <a:p>
                      <a:pPr algn="ctr"/>
                      <a:r>
                        <a:rPr lang="en-US" sz="1800">
                          <a:solidFill>
                            <a:schemeClr val="tx1"/>
                          </a:solidFill>
                        </a:rPr>
                        <a:t>76</a:t>
                      </a:r>
                    </a:p>
                  </a:txBody>
                  <a:tcPr marL="91007" marR="91007" marT="45504" marB="45504" anchor="ctr"/>
                </a:tc>
                <a:tc>
                  <a:txBody>
                    <a:bodyPr/>
                    <a:lstStyle/>
                    <a:p>
                      <a:pPr algn="ctr"/>
                      <a:r>
                        <a:rPr lang="en-US" sz="1800">
                          <a:solidFill>
                            <a:schemeClr val="tx1"/>
                          </a:solidFill>
                        </a:rPr>
                        <a:t>41</a:t>
                      </a:r>
                    </a:p>
                  </a:txBody>
                  <a:tcPr marL="91007" marR="91007" marT="45504" marB="45504" anchor="ctr"/>
                </a:tc>
                <a:tc>
                  <a:txBody>
                    <a:bodyPr/>
                    <a:lstStyle/>
                    <a:p>
                      <a:pPr algn="ctr"/>
                      <a:r>
                        <a:rPr lang="en-US" sz="1800">
                          <a:solidFill>
                            <a:schemeClr val="tx1"/>
                          </a:solidFill>
                        </a:rPr>
                        <a:t>1c</a:t>
                      </a:r>
                    </a:p>
                  </a:txBody>
                  <a:tcPr marL="91007" marR="91007" marT="45504" marB="45504" anchor="ctr"/>
                </a:tc>
                <a:tc>
                  <a:txBody>
                    <a:bodyPr/>
                    <a:lstStyle/>
                    <a:p>
                      <a:pPr algn="ctr"/>
                      <a:r>
                        <a:rPr lang="en-US" sz="1800">
                          <a:solidFill>
                            <a:schemeClr val="tx1"/>
                          </a:solidFill>
                        </a:rPr>
                        <a:t>f7</a:t>
                      </a:r>
                    </a:p>
                  </a:txBody>
                  <a:tcPr marL="91007" marR="91007" marT="45504" marB="45504" anchor="ctr"/>
                </a:tc>
                <a:extLst>
                  <a:ext uri="{0D108BD9-81ED-4DB2-BD59-A6C34878D82A}">
                    <a16:rowId xmlns:a16="http://schemas.microsoft.com/office/drawing/2014/main" val="1843354084"/>
                  </a:ext>
                </a:extLst>
              </a:tr>
              <a:tr h="474089">
                <a:tc>
                  <a:txBody>
                    <a:bodyPr/>
                    <a:lstStyle/>
                    <a:p>
                      <a:pPr algn="ctr"/>
                      <a:r>
                        <a:rPr lang="en-US" sz="1800">
                          <a:solidFill>
                            <a:schemeClr val="tx1"/>
                          </a:solidFill>
                        </a:rPr>
                        <a:t>73</a:t>
                      </a:r>
                    </a:p>
                  </a:txBody>
                  <a:tcPr marL="91007" marR="91007" marT="45504" marB="45504" anchor="ctr"/>
                </a:tc>
                <a:tc>
                  <a:txBody>
                    <a:bodyPr/>
                    <a:lstStyle/>
                    <a:p>
                      <a:pPr algn="ctr"/>
                      <a:r>
                        <a:rPr lang="en-US" sz="1800">
                          <a:solidFill>
                            <a:schemeClr val="tx1"/>
                          </a:solidFill>
                        </a:rPr>
                        <a:t>65</a:t>
                      </a:r>
                    </a:p>
                  </a:txBody>
                  <a:tcPr marL="91007" marR="91007" marT="45504" marB="45504" anchor="ctr"/>
                </a:tc>
                <a:tc>
                  <a:txBody>
                    <a:bodyPr/>
                    <a:lstStyle/>
                    <a:p>
                      <a:pPr algn="ctr"/>
                      <a:r>
                        <a:rPr lang="en-US" sz="1800">
                          <a:solidFill>
                            <a:schemeClr val="tx1"/>
                          </a:solidFill>
                        </a:rPr>
                        <a:t>59</a:t>
                      </a:r>
                    </a:p>
                  </a:txBody>
                  <a:tcPr marL="91007" marR="91007" marT="45504" marB="45504" anchor="ctr"/>
                </a:tc>
                <a:tc>
                  <a:txBody>
                    <a:bodyPr/>
                    <a:lstStyle/>
                    <a:p>
                      <a:pPr algn="ctr"/>
                      <a:r>
                        <a:rPr lang="en-US" sz="1800">
                          <a:solidFill>
                            <a:schemeClr val="tx1"/>
                          </a:solidFill>
                        </a:rPr>
                        <a:t>01</a:t>
                      </a:r>
                    </a:p>
                  </a:txBody>
                  <a:tcPr marL="91007" marR="91007" marT="45504" marB="45504" anchor="ctr"/>
                </a:tc>
                <a:extLst>
                  <a:ext uri="{0D108BD9-81ED-4DB2-BD59-A6C34878D82A}">
                    <a16:rowId xmlns:a16="http://schemas.microsoft.com/office/drawing/2014/main" val="962685736"/>
                  </a:ext>
                </a:extLst>
              </a:tr>
              <a:tr h="474089">
                <a:tc>
                  <a:txBody>
                    <a:bodyPr/>
                    <a:lstStyle/>
                    <a:p>
                      <a:pPr algn="ctr"/>
                      <a:r>
                        <a:rPr lang="en-US" sz="1800">
                          <a:solidFill>
                            <a:schemeClr val="tx1"/>
                          </a:solidFill>
                        </a:rPr>
                        <a:t>60</a:t>
                      </a:r>
                    </a:p>
                  </a:txBody>
                  <a:tcPr marL="91007" marR="91007" marT="45504" marB="45504" anchor="ctr"/>
                </a:tc>
                <a:tc>
                  <a:txBody>
                    <a:bodyPr/>
                    <a:lstStyle/>
                    <a:p>
                      <a:pPr algn="ctr"/>
                      <a:r>
                        <a:rPr lang="en-US" sz="1800">
                          <a:solidFill>
                            <a:schemeClr val="tx1"/>
                          </a:solidFill>
                        </a:rPr>
                        <a:t>3a</a:t>
                      </a:r>
                    </a:p>
                  </a:txBody>
                  <a:tcPr marL="91007" marR="91007" marT="45504" marB="45504" anchor="ctr"/>
                </a:tc>
                <a:tc>
                  <a:txBody>
                    <a:bodyPr/>
                    <a:lstStyle/>
                    <a:p>
                      <a:pPr algn="ctr"/>
                      <a:r>
                        <a:rPr lang="en-US" sz="1800">
                          <a:solidFill>
                            <a:schemeClr val="tx1"/>
                          </a:solidFill>
                        </a:rPr>
                        <a:t>24</a:t>
                      </a:r>
                    </a:p>
                  </a:txBody>
                  <a:tcPr marL="91007" marR="91007" marT="45504" marB="45504" anchor="ctr"/>
                </a:tc>
                <a:tc>
                  <a:txBody>
                    <a:bodyPr/>
                    <a:lstStyle/>
                    <a:p>
                      <a:pPr algn="ctr"/>
                      <a:r>
                        <a:rPr lang="en-US" sz="1800">
                          <a:solidFill>
                            <a:schemeClr val="tx1"/>
                          </a:solidFill>
                        </a:rPr>
                        <a:t>06</a:t>
                      </a:r>
                    </a:p>
                  </a:txBody>
                  <a:tcPr marL="91007" marR="91007" marT="45504" marB="45504" anchor="ctr"/>
                </a:tc>
                <a:extLst>
                  <a:ext uri="{0D108BD9-81ED-4DB2-BD59-A6C34878D82A}">
                    <a16:rowId xmlns:a16="http://schemas.microsoft.com/office/drawing/2014/main" val="3212980906"/>
                  </a:ext>
                </a:extLst>
              </a:tr>
            </a:tbl>
          </a:graphicData>
        </a:graphic>
      </p:graphicFrame>
      <p:sp>
        <p:nvSpPr>
          <p:cNvPr id="8" name="Oval 7">
            <a:extLst>
              <a:ext uri="{FF2B5EF4-FFF2-40B4-BE49-F238E27FC236}">
                <a16:creationId xmlns:a16="http://schemas.microsoft.com/office/drawing/2014/main" id="{C24108E8-8BF0-4107-97E5-5C8C3C61A166}"/>
              </a:ext>
            </a:extLst>
          </p:cNvPr>
          <p:cNvSpPr/>
          <p:nvPr/>
        </p:nvSpPr>
        <p:spPr>
          <a:xfrm>
            <a:off x="403953" y="1485992"/>
            <a:ext cx="477398" cy="463993"/>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6C284DF-45BA-4F72-A3D4-7015925C1654}"/>
              </a:ext>
            </a:extLst>
          </p:cNvPr>
          <p:cNvSpPr/>
          <p:nvPr/>
        </p:nvSpPr>
        <p:spPr>
          <a:xfrm>
            <a:off x="2842355" y="1485991"/>
            <a:ext cx="477398" cy="463993"/>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30BA2653-763C-4A2F-9094-C44DF9E56683}"/>
                  </a:ext>
                </a:extLst>
              </p:cNvPr>
              <p:cNvSpPr/>
              <p:nvPr/>
            </p:nvSpPr>
            <p:spPr>
              <a:xfrm>
                <a:off x="4908016" y="892366"/>
                <a:ext cx="1702105" cy="445495"/>
              </a:xfrm>
              <a:prstGeom prst="rect">
                <a:avLst/>
              </a:prstGeom>
              <a:ln w="63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sz="1800" b="0" i="1" smtClean="0">
                        <a:latin typeface="Cambria Math" panose="02040503050406030204" pitchFamily="18" charset="0"/>
                      </a:rPr>
                      <m:t>41 ⊕</m:t>
                    </m:r>
                    <m:r>
                      <a:rPr lang="en-US" sz="1800" b="0" i="1" smtClean="0">
                        <a:latin typeface="Cambria Math" panose="02040503050406030204" pitchFamily="18" charset="0"/>
                        <a:ea typeface="Cambria Math" panose="02040503050406030204" pitchFamily="18" charset="0"/>
                      </a:rPr>
                      <m:t>4</m:t>
                    </m:r>
                    <m:r>
                      <a:rPr lang="en-US" sz="1800" b="0" i="1" smtClean="0">
                        <a:latin typeface="Cambria Math" panose="02040503050406030204" pitchFamily="18" charset="0"/>
                        <a:ea typeface="Cambria Math" panose="02040503050406030204" pitchFamily="18" charset="0"/>
                      </a:rPr>
                      <m:t>𝑒</m:t>
                    </m:r>
                    <m:r>
                      <a:rPr lang="en-US" sz="1800" b="0" i="1" smtClean="0">
                        <a:latin typeface="Cambria Math" panose="02040503050406030204" pitchFamily="18" charset="0"/>
                        <a:ea typeface="Cambria Math" panose="02040503050406030204" pitchFamily="18" charset="0"/>
                      </a:rPr>
                      <m:t>=0</m:t>
                    </m:r>
                    <m:r>
                      <a:rPr lang="en-US" sz="1800" b="0" i="1" smtClean="0">
                        <a:latin typeface="Cambria Math" panose="02040503050406030204" pitchFamily="18" charset="0"/>
                        <a:ea typeface="Cambria Math" panose="02040503050406030204" pitchFamily="18" charset="0"/>
                      </a:rPr>
                      <m:t>𝑓</m:t>
                    </m:r>
                  </m:oMath>
                </a14:m>
                <a:r>
                  <a:rPr lang="en-US" sz="1800"/>
                  <a:t> </a:t>
                </a:r>
              </a:p>
            </p:txBody>
          </p:sp>
        </mc:Choice>
        <mc:Fallback xmlns="">
          <p:sp>
            <p:nvSpPr>
              <p:cNvPr id="10" name="Rectangle 9">
                <a:extLst>
                  <a:ext uri="{FF2B5EF4-FFF2-40B4-BE49-F238E27FC236}">
                    <a16:creationId xmlns:a16="http://schemas.microsoft.com/office/drawing/2014/main" id="{30BA2653-763C-4A2F-9094-C44DF9E56683}"/>
                  </a:ext>
                </a:extLst>
              </p:cNvPr>
              <p:cNvSpPr>
                <a:spLocks noRot="1" noChangeAspect="1" noMove="1" noResize="1" noEditPoints="1" noAdjustHandles="1" noChangeArrowheads="1" noChangeShapeType="1" noTextEdit="1"/>
              </p:cNvSpPr>
              <p:nvPr/>
            </p:nvSpPr>
            <p:spPr>
              <a:xfrm>
                <a:off x="4908016" y="892366"/>
                <a:ext cx="1702105" cy="445495"/>
              </a:xfrm>
              <a:prstGeom prst="rect">
                <a:avLst/>
              </a:prstGeom>
              <a:blipFill>
                <a:blip r:embed="rId2"/>
                <a:stretch>
                  <a:fillRect b="-2703"/>
                </a:stretch>
              </a:blipFill>
              <a:ln w="6350">
                <a:solidFill>
                  <a:schemeClr val="tx1"/>
                </a:solidFill>
              </a:ln>
            </p:spPr>
            <p:txBody>
              <a:bodyPr/>
              <a:lstStyle/>
              <a:p>
                <a:r>
                  <a:rPr lang="en-US">
                    <a:noFill/>
                  </a:rPr>
                  <a:t> </a:t>
                </a:r>
              </a:p>
            </p:txBody>
          </p:sp>
        </mc:Fallback>
      </mc:AlternateContent>
      <p:cxnSp>
        <p:nvCxnSpPr>
          <p:cNvPr id="11" name="Connector: Elbow 10">
            <a:extLst>
              <a:ext uri="{FF2B5EF4-FFF2-40B4-BE49-F238E27FC236}">
                <a16:creationId xmlns:a16="http://schemas.microsoft.com/office/drawing/2014/main" id="{B2297B93-5018-4812-8CF5-9CC56988C04F}"/>
              </a:ext>
            </a:extLst>
          </p:cNvPr>
          <p:cNvCxnSpPr>
            <a:cxnSpLocks/>
            <a:stCxn id="8" idx="0"/>
            <a:endCxn id="10" idx="1"/>
          </p:cNvCxnSpPr>
          <p:nvPr/>
        </p:nvCxnSpPr>
        <p:spPr>
          <a:xfrm rot="5400000" flipH="1" flipV="1">
            <a:off x="2589895" y="-832129"/>
            <a:ext cx="370878" cy="4265364"/>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Connector: Elbow 11">
            <a:extLst>
              <a:ext uri="{FF2B5EF4-FFF2-40B4-BE49-F238E27FC236}">
                <a16:creationId xmlns:a16="http://schemas.microsoft.com/office/drawing/2014/main" id="{028BBF21-5242-4911-83C2-126065239574}"/>
              </a:ext>
            </a:extLst>
          </p:cNvPr>
          <p:cNvCxnSpPr>
            <a:cxnSpLocks/>
            <a:stCxn id="9" idx="0"/>
            <a:endCxn id="10" idx="1"/>
          </p:cNvCxnSpPr>
          <p:nvPr/>
        </p:nvCxnSpPr>
        <p:spPr>
          <a:xfrm rot="5400000" flipH="1" flipV="1">
            <a:off x="3809097" y="387072"/>
            <a:ext cx="370877" cy="1826962"/>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Oval 12">
            <a:extLst>
              <a:ext uri="{FF2B5EF4-FFF2-40B4-BE49-F238E27FC236}">
                <a16:creationId xmlns:a16="http://schemas.microsoft.com/office/drawing/2014/main" id="{5772E2E2-947F-4A5A-93D3-E2695C03F512}"/>
              </a:ext>
            </a:extLst>
          </p:cNvPr>
          <p:cNvSpPr/>
          <p:nvPr/>
        </p:nvSpPr>
        <p:spPr>
          <a:xfrm>
            <a:off x="6909414" y="1485990"/>
            <a:ext cx="477398" cy="463993"/>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onnector: Elbow 13">
            <a:extLst>
              <a:ext uri="{FF2B5EF4-FFF2-40B4-BE49-F238E27FC236}">
                <a16:creationId xmlns:a16="http://schemas.microsoft.com/office/drawing/2014/main" id="{3644119B-E5DE-472C-8C85-B5FD03965B0A}"/>
              </a:ext>
            </a:extLst>
          </p:cNvPr>
          <p:cNvCxnSpPr>
            <a:stCxn id="10" idx="3"/>
            <a:endCxn id="13" idx="0"/>
          </p:cNvCxnSpPr>
          <p:nvPr/>
        </p:nvCxnSpPr>
        <p:spPr>
          <a:xfrm>
            <a:off x="6610121" y="1115114"/>
            <a:ext cx="537992" cy="37087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DB287E90-052D-4904-8D1D-0D7F436A9FFF}"/>
              </a:ext>
            </a:extLst>
          </p:cNvPr>
          <p:cNvSpPr txBox="1"/>
          <p:nvPr/>
        </p:nvSpPr>
        <p:spPr>
          <a:xfrm>
            <a:off x="403953" y="3353116"/>
            <a:ext cx="2048220" cy="400110"/>
          </a:xfrm>
          <a:prstGeom prst="rect">
            <a:avLst/>
          </a:prstGeom>
          <a:noFill/>
        </p:spPr>
        <p:txBody>
          <a:bodyPr wrap="square" rtlCol="0">
            <a:spAutoFit/>
          </a:bodyPr>
          <a:lstStyle/>
          <a:p>
            <a:r>
              <a:rPr lang="en-US" sz="2000">
                <a:solidFill>
                  <a:schemeClr val="accent2"/>
                </a:solidFill>
              </a:rPr>
              <a:t>Ma trận dữ liệu</a:t>
            </a:r>
          </a:p>
        </p:txBody>
      </p:sp>
      <p:sp>
        <p:nvSpPr>
          <p:cNvPr id="16" name="TextBox 15">
            <a:extLst>
              <a:ext uri="{FF2B5EF4-FFF2-40B4-BE49-F238E27FC236}">
                <a16:creationId xmlns:a16="http://schemas.microsoft.com/office/drawing/2014/main" id="{DC31C36F-99A5-4AD4-81A2-6F9DD439D866}"/>
              </a:ext>
            </a:extLst>
          </p:cNvPr>
          <p:cNvSpPr txBox="1"/>
          <p:nvPr/>
        </p:nvSpPr>
        <p:spPr>
          <a:xfrm>
            <a:off x="3108139" y="3353116"/>
            <a:ext cx="1339464" cy="400110"/>
          </a:xfrm>
          <a:prstGeom prst="rect">
            <a:avLst/>
          </a:prstGeom>
          <a:noFill/>
        </p:spPr>
        <p:txBody>
          <a:bodyPr wrap="square" rtlCol="0">
            <a:spAutoFit/>
          </a:bodyPr>
          <a:lstStyle/>
          <a:p>
            <a:r>
              <a:rPr lang="en-US" sz="2000">
                <a:solidFill>
                  <a:schemeClr val="accent2"/>
                </a:solidFill>
              </a:rPr>
              <a:t>Khóa mã</a:t>
            </a:r>
          </a:p>
        </p:txBody>
      </p:sp>
      <p:sp>
        <p:nvSpPr>
          <p:cNvPr id="17" name="TextBox 16">
            <a:extLst>
              <a:ext uri="{FF2B5EF4-FFF2-40B4-BE49-F238E27FC236}">
                <a16:creationId xmlns:a16="http://schemas.microsoft.com/office/drawing/2014/main" id="{A7F81F96-85E1-4AE4-B906-1354D1FA8278}"/>
              </a:ext>
            </a:extLst>
          </p:cNvPr>
          <p:cNvSpPr txBox="1"/>
          <p:nvPr/>
        </p:nvSpPr>
        <p:spPr>
          <a:xfrm>
            <a:off x="6720983" y="3382348"/>
            <a:ext cx="2247895" cy="400110"/>
          </a:xfrm>
          <a:prstGeom prst="rect">
            <a:avLst/>
          </a:prstGeom>
          <a:noFill/>
        </p:spPr>
        <p:txBody>
          <a:bodyPr wrap="square" rtlCol="0">
            <a:spAutoFit/>
          </a:bodyPr>
          <a:lstStyle/>
          <a:p>
            <a:r>
              <a:rPr lang="en-US" sz="2000">
                <a:solidFill>
                  <a:schemeClr val="accent2"/>
                </a:solidFill>
              </a:rPr>
              <a:t>Ma trận trạng thái</a:t>
            </a:r>
          </a:p>
        </p:txBody>
      </p:sp>
      <p:sp>
        <p:nvSpPr>
          <p:cNvPr id="18" name="Oval 17">
            <a:extLst>
              <a:ext uri="{FF2B5EF4-FFF2-40B4-BE49-F238E27FC236}">
                <a16:creationId xmlns:a16="http://schemas.microsoft.com/office/drawing/2014/main" id="{1793D829-ABA9-4A98-9BEF-BD5C6B6B16F5}"/>
              </a:ext>
            </a:extLst>
          </p:cNvPr>
          <p:cNvSpPr/>
          <p:nvPr/>
        </p:nvSpPr>
        <p:spPr>
          <a:xfrm>
            <a:off x="6393457" y="892366"/>
            <a:ext cx="2807461" cy="3358768"/>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039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 grpId="0" animBg="1"/>
      <p:bldP spid="9" grpId="0" animBg="1"/>
      <p:bldP spid="10" grpId="0" animBg="1"/>
      <p:bldP spid="13" grpId="0" animBg="1"/>
      <p:bldP spid="17" grpId="0"/>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8B034AF7-D9EF-4036-88A0-3586CCDD986E}"/>
              </a:ext>
            </a:extLst>
          </p:cNvPr>
          <p:cNvPicPr>
            <a:picLocks noChangeAspect="1"/>
          </p:cNvPicPr>
          <p:nvPr/>
        </p:nvPicPr>
        <p:blipFill>
          <a:blip r:embed="rId2"/>
          <a:stretch>
            <a:fillRect/>
          </a:stretch>
        </p:blipFill>
        <p:spPr>
          <a:xfrm>
            <a:off x="2644048" y="0"/>
            <a:ext cx="4540746" cy="5143500"/>
          </a:xfrm>
          <a:prstGeom prst="rect">
            <a:avLst/>
          </a:prstGeom>
        </p:spPr>
      </p:pic>
      <p:sp>
        <p:nvSpPr>
          <p:cNvPr id="8" name="Oval 7">
            <a:extLst>
              <a:ext uri="{FF2B5EF4-FFF2-40B4-BE49-F238E27FC236}">
                <a16:creationId xmlns:a16="http://schemas.microsoft.com/office/drawing/2014/main" id="{2FF40DE2-B184-4374-A7ED-0CE29736FD15}"/>
              </a:ext>
            </a:extLst>
          </p:cNvPr>
          <p:cNvSpPr/>
          <p:nvPr/>
        </p:nvSpPr>
        <p:spPr>
          <a:xfrm>
            <a:off x="2776249" y="771180"/>
            <a:ext cx="1707615" cy="561860"/>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ình chữ nhật: Góc Tròn 10">
            <a:extLst>
              <a:ext uri="{FF2B5EF4-FFF2-40B4-BE49-F238E27FC236}">
                <a16:creationId xmlns:a16="http://schemas.microsoft.com/office/drawing/2014/main" id="{0FBE9B22-B994-4532-8922-D2B3B6FEA07C}"/>
              </a:ext>
            </a:extLst>
          </p:cNvPr>
          <p:cNvSpPr/>
          <p:nvPr/>
        </p:nvSpPr>
        <p:spPr>
          <a:xfrm>
            <a:off x="198308" y="2231727"/>
            <a:ext cx="2093201" cy="68004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200">
                <a:solidFill>
                  <a:schemeClr val="accent2"/>
                </a:solidFill>
                <a:latin typeface="Arial"/>
                <a:ea typeface="+mn-lt"/>
                <a:cs typeface="Arial"/>
              </a:rPr>
              <a:t>SubBytes</a:t>
            </a:r>
            <a:endParaRPr lang="vi-VN" sz="2200" err="1">
              <a:solidFill>
                <a:schemeClr val="accent2"/>
              </a:solidFill>
              <a:latin typeface="Arial"/>
              <a:ea typeface="+mn-lt"/>
              <a:cs typeface="Arial"/>
            </a:endParaRPr>
          </a:p>
        </p:txBody>
      </p:sp>
    </p:spTree>
    <p:extLst>
      <p:ext uri="{BB962C8B-B14F-4D97-AF65-F5344CB8AC3E}">
        <p14:creationId xmlns:p14="http://schemas.microsoft.com/office/powerpoint/2010/main" val="2067475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nh chữ nhật: Góc Tròn 10">
            <a:extLst>
              <a:ext uri="{FF2B5EF4-FFF2-40B4-BE49-F238E27FC236}">
                <a16:creationId xmlns:a16="http://schemas.microsoft.com/office/drawing/2014/main" id="{D2322CA8-4DD7-4C8D-8CF0-653EEADA8347}"/>
              </a:ext>
            </a:extLst>
          </p:cNvPr>
          <p:cNvSpPr/>
          <p:nvPr/>
        </p:nvSpPr>
        <p:spPr>
          <a:xfrm>
            <a:off x="121188" y="97641"/>
            <a:ext cx="2093201" cy="68004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200">
                <a:solidFill>
                  <a:schemeClr val="accent2"/>
                </a:solidFill>
                <a:latin typeface="Arial"/>
                <a:ea typeface="+mn-lt"/>
                <a:cs typeface="Arial"/>
              </a:rPr>
              <a:t>SubBytes</a:t>
            </a:r>
            <a:endParaRPr lang="vi-VN" sz="2200" err="1">
              <a:solidFill>
                <a:schemeClr val="accent2"/>
              </a:solidFill>
              <a:latin typeface="Arial"/>
              <a:cs typeface="Arial"/>
            </a:endParaRPr>
          </a:p>
        </p:txBody>
      </p:sp>
      <p:sp>
        <p:nvSpPr>
          <p:cNvPr id="8" name="Hình chữ nhật: Góc Tròn 10">
            <a:extLst>
              <a:ext uri="{FF2B5EF4-FFF2-40B4-BE49-F238E27FC236}">
                <a16:creationId xmlns:a16="http://schemas.microsoft.com/office/drawing/2014/main" id="{1C1E8B99-8833-4109-8C2A-07FBF70C8A87}"/>
              </a:ext>
            </a:extLst>
          </p:cNvPr>
          <p:cNvSpPr/>
          <p:nvPr/>
        </p:nvSpPr>
        <p:spPr>
          <a:xfrm>
            <a:off x="2941506" y="86501"/>
            <a:ext cx="5894022" cy="69118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a:solidFill>
                  <a:schemeClr val="tx1"/>
                </a:solidFill>
                <a:latin typeface="Arial" panose="020B0604020202020204" pitchFamily="34" charset="0"/>
              </a:rPr>
              <a:t>T</a:t>
            </a:r>
            <a:r>
              <a:rPr lang="en-US" sz="1800" b="0" i="0">
                <a:solidFill>
                  <a:schemeClr val="tx1"/>
                </a:solidFill>
                <a:effectLst/>
                <a:latin typeface="Arial" panose="020B0604020202020204" pitchFamily="34" charset="0"/>
              </a:rPr>
              <a:t>hay thế từng byte của ma trận trạng thái, ngõ ra của AddRoundKey</a:t>
            </a:r>
            <a:endParaRPr lang="vi-VN" sz="1800" i="1" err="1">
              <a:solidFill>
                <a:schemeClr val="tx1"/>
              </a:solidFill>
              <a:latin typeface="Arial"/>
              <a:cs typeface="Arial"/>
            </a:endParaRPr>
          </a:p>
        </p:txBody>
      </p:sp>
      <p:pic>
        <p:nvPicPr>
          <p:cNvPr id="12" name="Picture 11" descr="Calendar&#10;&#10;Description automatically generated">
            <a:extLst>
              <a:ext uri="{FF2B5EF4-FFF2-40B4-BE49-F238E27FC236}">
                <a16:creationId xmlns:a16="http://schemas.microsoft.com/office/drawing/2014/main" id="{93C12535-668B-4823-8900-AD354BA370CC}"/>
              </a:ext>
            </a:extLst>
          </p:cNvPr>
          <p:cNvPicPr>
            <a:picLocks noChangeAspect="1"/>
          </p:cNvPicPr>
          <p:nvPr/>
        </p:nvPicPr>
        <p:blipFill>
          <a:blip r:embed="rId2"/>
          <a:stretch>
            <a:fillRect/>
          </a:stretch>
        </p:blipFill>
        <p:spPr>
          <a:xfrm>
            <a:off x="1387849" y="897762"/>
            <a:ext cx="5817777" cy="3850508"/>
          </a:xfrm>
          <a:prstGeom prst="rect">
            <a:avLst/>
          </a:prstGeom>
        </p:spPr>
      </p:pic>
      <p:sp>
        <p:nvSpPr>
          <p:cNvPr id="13" name="Hình chữ nhật: Góc Tròn 10">
            <a:extLst>
              <a:ext uri="{FF2B5EF4-FFF2-40B4-BE49-F238E27FC236}">
                <a16:creationId xmlns:a16="http://schemas.microsoft.com/office/drawing/2014/main" id="{326D9914-F699-4A0C-8F3E-7E3FCDAE5DA5}"/>
              </a:ext>
            </a:extLst>
          </p:cNvPr>
          <p:cNvSpPr/>
          <p:nvPr/>
        </p:nvSpPr>
        <p:spPr>
          <a:xfrm>
            <a:off x="7459014" y="2231727"/>
            <a:ext cx="1376514" cy="68004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accent2"/>
                </a:solidFill>
                <a:latin typeface="Arial"/>
                <a:ea typeface="+mn-lt"/>
                <a:cs typeface="Arial"/>
              </a:rPr>
              <a:t>S-box</a:t>
            </a:r>
            <a:endParaRPr lang="vi-VN" sz="2200" err="1">
              <a:solidFill>
                <a:schemeClr val="accent2"/>
              </a:solidFill>
              <a:latin typeface="Arial"/>
              <a:cs typeface="Arial"/>
            </a:endParaRPr>
          </a:p>
        </p:txBody>
      </p:sp>
      <p:cxnSp>
        <p:nvCxnSpPr>
          <p:cNvPr id="15" name="Straight Arrow Connector 14">
            <a:extLst>
              <a:ext uri="{FF2B5EF4-FFF2-40B4-BE49-F238E27FC236}">
                <a16:creationId xmlns:a16="http://schemas.microsoft.com/office/drawing/2014/main" id="{FDFAACE5-4678-4892-BAE4-625242FABB7C}"/>
              </a:ext>
            </a:extLst>
          </p:cNvPr>
          <p:cNvCxnSpPr>
            <a:stCxn id="5" idx="3"/>
            <a:endCxn id="8" idx="1"/>
          </p:cNvCxnSpPr>
          <p:nvPr/>
        </p:nvCxnSpPr>
        <p:spPr>
          <a:xfrm flipV="1">
            <a:off x="2214389" y="432094"/>
            <a:ext cx="727117" cy="55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F631F699-53AA-4EAC-B225-95D039C075C5}"/>
              </a:ext>
            </a:extLst>
          </p:cNvPr>
          <p:cNvSpPr txBox="1"/>
          <p:nvPr/>
        </p:nvSpPr>
        <p:spPr>
          <a:xfrm>
            <a:off x="7859064" y="4912667"/>
            <a:ext cx="1796553" cy="461665"/>
          </a:xfrm>
          <a:prstGeom prst="rect">
            <a:avLst/>
          </a:prstGeom>
          <a:noFill/>
        </p:spPr>
        <p:txBody>
          <a:bodyPr wrap="square" rtlCol="0">
            <a:spAutoFit/>
          </a:bodyPr>
          <a:lstStyle/>
          <a:p>
            <a:r>
              <a:rPr lang="en-US" sz="1000">
                <a:solidFill>
                  <a:schemeClr val="bg2"/>
                </a:solidFill>
                <a:latin typeface="Arial"/>
                <a:cs typeface="Arial"/>
                <a:hlinkClick r:id="rId3" action="ppaction://hlinksldjump"/>
              </a:rPr>
              <a:t>Back </a:t>
            </a:r>
            <a:r>
              <a:rPr lang="vi-VN" sz="1000">
                <a:solidFill>
                  <a:schemeClr val="bg2"/>
                </a:solidFill>
                <a:latin typeface="Arial"/>
                <a:cs typeface="Arial"/>
                <a:hlinkClick r:id="rId3" action="ppaction://hlinksldjump"/>
              </a:rPr>
              <a:t>KeyExpansion</a:t>
            </a:r>
            <a:endParaRPr lang="vi-VN" sz="1000">
              <a:solidFill>
                <a:schemeClr val="bg2"/>
              </a:solidFill>
              <a:latin typeface="Arial"/>
              <a:cs typeface="Arial"/>
            </a:endParaRPr>
          </a:p>
          <a:p>
            <a:endParaRPr lang="en-US"/>
          </a:p>
        </p:txBody>
      </p:sp>
    </p:spTree>
    <p:extLst>
      <p:ext uri="{BB962C8B-B14F-4D97-AF65-F5344CB8AC3E}">
        <p14:creationId xmlns:p14="http://schemas.microsoft.com/office/powerpoint/2010/main" val="943444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alendar&#10;&#10;Description automatically generated">
            <a:extLst>
              <a:ext uri="{FF2B5EF4-FFF2-40B4-BE49-F238E27FC236}">
                <a16:creationId xmlns:a16="http://schemas.microsoft.com/office/drawing/2014/main" id="{BCD4A375-ED3F-454E-A7E8-DEBE5C1D0736}"/>
              </a:ext>
            </a:extLst>
          </p:cNvPr>
          <p:cNvPicPr>
            <a:picLocks noChangeAspect="1"/>
          </p:cNvPicPr>
          <p:nvPr/>
        </p:nvPicPr>
        <p:blipFill>
          <a:blip r:embed="rId2"/>
          <a:stretch>
            <a:fillRect/>
          </a:stretch>
        </p:blipFill>
        <p:spPr>
          <a:xfrm>
            <a:off x="2026558" y="1634515"/>
            <a:ext cx="5301766" cy="3508985"/>
          </a:xfrm>
          <a:prstGeom prst="rect">
            <a:avLst/>
          </a:prstGeom>
        </p:spPr>
      </p:pic>
      <p:graphicFrame>
        <p:nvGraphicFramePr>
          <p:cNvPr id="5" name="Table 4">
            <a:extLst>
              <a:ext uri="{FF2B5EF4-FFF2-40B4-BE49-F238E27FC236}">
                <a16:creationId xmlns:a16="http://schemas.microsoft.com/office/drawing/2014/main" id="{DF892B8D-B758-46F9-9658-8A879D82F184}"/>
              </a:ext>
            </a:extLst>
          </p:cNvPr>
          <p:cNvGraphicFramePr>
            <a:graphicFrameLocks noGrp="1"/>
          </p:cNvGraphicFramePr>
          <p:nvPr>
            <p:extLst>
              <p:ext uri="{D42A27DB-BD31-4B8C-83A1-F6EECF244321}">
                <p14:modId xmlns:p14="http://schemas.microsoft.com/office/powerpoint/2010/main" val="2902846007"/>
              </p:ext>
            </p:extLst>
          </p:nvPr>
        </p:nvGraphicFramePr>
        <p:xfrm>
          <a:off x="210881" y="152951"/>
          <a:ext cx="1871032" cy="1896356"/>
        </p:xfrm>
        <a:graphic>
          <a:graphicData uri="http://schemas.openxmlformats.org/drawingml/2006/table">
            <a:tbl>
              <a:tblPr firstRow="1" bandRow="1">
                <a:tableStyleId>{9C6C681F-78B6-45C4-89BD-E21F98EC8357}</a:tableStyleId>
              </a:tblPr>
              <a:tblGrid>
                <a:gridCol w="467758">
                  <a:extLst>
                    <a:ext uri="{9D8B030D-6E8A-4147-A177-3AD203B41FA5}">
                      <a16:colId xmlns:a16="http://schemas.microsoft.com/office/drawing/2014/main" val="1540761941"/>
                    </a:ext>
                  </a:extLst>
                </a:gridCol>
                <a:gridCol w="467758">
                  <a:extLst>
                    <a:ext uri="{9D8B030D-6E8A-4147-A177-3AD203B41FA5}">
                      <a16:colId xmlns:a16="http://schemas.microsoft.com/office/drawing/2014/main" val="11879025"/>
                    </a:ext>
                  </a:extLst>
                </a:gridCol>
                <a:gridCol w="467758">
                  <a:extLst>
                    <a:ext uri="{9D8B030D-6E8A-4147-A177-3AD203B41FA5}">
                      <a16:colId xmlns:a16="http://schemas.microsoft.com/office/drawing/2014/main" val="872793879"/>
                    </a:ext>
                  </a:extLst>
                </a:gridCol>
                <a:gridCol w="467758">
                  <a:extLst>
                    <a:ext uri="{9D8B030D-6E8A-4147-A177-3AD203B41FA5}">
                      <a16:colId xmlns:a16="http://schemas.microsoft.com/office/drawing/2014/main" val="1254195650"/>
                    </a:ext>
                  </a:extLst>
                </a:gridCol>
              </a:tblGrid>
              <a:tr h="474089">
                <a:tc>
                  <a:txBody>
                    <a:bodyPr/>
                    <a:lstStyle/>
                    <a:p>
                      <a:pPr algn="ctr"/>
                      <a:r>
                        <a:rPr lang="en-US" sz="1800">
                          <a:solidFill>
                            <a:schemeClr val="tx1"/>
                          </a:solidFill>
                        </a:rPr>
                        <a:t>0f</a:t>
                      </a:r>
                    </a:p>
                  </a:txBody>
                  <a:tcPr marL="91007" marR="91007" marT="45504" marB="45504" anchor="ctr"/>
                </a:tc>
                <a:tc>
                  <a:txBody>
                    <a:bodyPr/>
                    <a:lstStyle/>
                    <a:p>
                      <a:pPr algn="ctr"/>
                      <a:r>
                        <a:rPr lang="en-US" sz="1800">
                          <a:solidFill>
                            <a:schemeClr val="tx1"/>
                          </a:solidFill>
                        </a:rPr>
                        <a:t>47</a:t>
                      </a:r>
                    </a:p>
                  </a:txBody>
                  <a:tcPr marL="91007" marR="91007" marT="45504" marB="45504" anchor="ctr"/>
                </a:tc>
                <a:tc>
                  <a:txBody>
                    <a:bodyPr/>
                    <a:lstStyle/>
                    <a:p>
                      <a:pPr algn="ctr"/>
                      <a:r>
                        <a:rPr lang="en-US" sz="1800">
                          <a:solidFill>
                            <a:schemeClr val="tx1"/>
                          </a:solidFill>
                        </a:rPr>
                        <a:t>02</a:t>
                      </a:r>
                    </a:p>
                  </a:txBody>
                  <a:tcPr marL="91007" marR="91007" marT="45504" marB="45504" anchor="ctr"/>
                </a:tc>
                <a:tc>
                  <a:txBody>
                    <a:bodyPr/>
                    <a:lstStyle/>
                    <a:p>
                      <a:pPr algn="ctr"/>
                      <a:r>
                        <a:rPr lang="en-US" sz="1800">
                          <a:solidFill>
                            <a:schemeClr val="tx1"/>
                          </a:solidFill>
                        </a:rPr>
                        <a:t>1c</a:t>
                      </a:r>
                    </a:p>
                  </a:txBody>
                  <a:tcPr marL="91007" marR="91007" marT="45504" marB="45504" anchor="ctr"/>
                </a:tc>
                <a:extLst>
                  <a:ext uri="{0D108BD9-81ED-4DB2-BD59-A6C34878D82A}">
                    <a16:rowId xmlns:a16="http://schemas.microsoft.com/office/drawing/2014/main" val="3826026470"/>
                  </a:ext>
                </a:extLst>
              </a:tr>
              <a:tr h="474089">
                <a:tc>
                  <a:txBody>
                    <a:bodyPr/>
                    <a:lstStyle/>
                    <a:p>
                      <a:pPr algn="ctr"/>
                      <a:r>
                        <a:rPr lang="en-US" sz="1800">
                          <a:solidFill>
                            <a:schemeClr val="tx1"/>
                          </a:solidFill>
                        </a:rPr>
                        <a:t>76</a:t>
                      </a:r>
                    </a:p>
                  </a:txBody>
                  <a:tcPr marL="91007" marR="91007" marT="45504" marB="45504" anchor="ctr"/>
                </a:tc>
                <a:tc>
                  <a:txBody>
                    <a:bodyPr/>
                    <a:lstStyle/>
                    <a:p>
                      <a:pPr algn="ctr"/>
                      <a:r>
                        <a:rPr lang="en-US" sz="1800">
                          <a:solidFill>
                            <a:schemeClr val="tx1"/>
                          </a:solidFill>
                        </a:rPr>
                        <a:t>41</a:t>
                      </a:r>
                    </a:p>
                  </a:txBody>
                  <a:tcPr marL="91007" marR="91007" marT="45504" marB="45504" anchor="ctr"/>
                </a:tc>
                <a:tc>
                  <a:txBody>
                    <a:bodyPr/>
                    <a:lstStyle/>
                    <a:p>
                      <a:pPr algn="ctr"/>
                      <a:r>
                        <a:rPr lang="en-US" sz="1800">
                          <a:solidFill>
                            <a:schemeClr val="tx1"/>
                          </a:solidFill>
                        </a:rPr>
                        <a:t>1c</a:t>
                      </a:r>
                    </a:p>
                  </a:txBody>
                  <a:tcPr marL="91007" marR="91007" marT="45504" marB="45504" anchor="ctr"/>
                </a:tc>
                <a:tc>
                  <a:txBody>
                    <a:bodyPr/>
                    <a:lstStyle/>
                    <a:p>
                      <a:pPr algn="ctr"/>
                      <a:r>
                        <a:rPr lang="en-US" sz="1800">
                          <a:solidFill>
                            <a:schemeClr val="tx1"/>
                          </a:solidFill>
                        </a:rPr>
                        <a:t>f7</a:t>
                      </a:r>
                    </a:p>
                  </a:txBody>
                  <a:tcPr marL="91007" marR="91007" marT="45504" marB="45504" anchor="ctr"/>
                </a:tc>
                <a:extLst>
                  <a:ext uri="{0D108BD9-81ED-4DB2-BD59-A6C34878D82A}">
                    <a16:rowId xmlns:a16="http://schemas.microsoft.com/office/drawing/2014/main" val="1843354084"/>
                  </a:ext>
                </a:extLst>
              </a:tr>
              <a:tr h="474089">
                <a:tc>
                  <a:txBody>
                    <a:bodyPr/>
                    <a:lstStyle/>
                    <a:p>
                      <a:pPr algn="ctr"/>
                      <a:r>
                        <a:rPr lang="en-US" sz="1800">
                          <a:solidFill>
                            <a:schemeClr val="tx1"/>
                          </a:solidFill>
                        </a:rPr>
                        <a:t>73</a:t>
                      </a:r>
                    </a:p>
                  </a:txBody>
                  <a:tcPr marL="91007" marR="91007" marT="45504" marB="45504" anchor="ctr"/>
                </a:tc>
                <a:tc>
                  <a:txBody>
                    <a:bodyPr/>
                    <a:lstStyle/>
                    <a:p>
                      <a:pPr algn="ctr"/>
                      <a:r>
                        <a:rPr lang="en-US" sz="1800">
                          <a:solidFill>
                            <a:schemeClr val="tx1"/>
                          </a:solidFill>
                        </a:rPr>
                        <a:t>65</a:t>
                      </a:r>
                    </a:p>
                  </a:txBody>
                  <a:tcPr marL="91007" marR="91007" marT="45504" marB="45504" anchor="ctr"/>
                </a:tc>
                <a:tc>
                  <a:txBody>
                    <a:bodyPr/>
                    <a:lstStyle/>
                    <a:p>
                      <a:pPr algn="ctr"/>
                      <a:r>
                        <a:rPr lang="en-US" sz="1800">
                          <a:solidFill>
                            <a:schemeClr val="tx1"/>
                          </a:solidFill>
                        </a:rPr>
                        <a:t>59</a:t>
                      </a:r>
                    </a:p>
                  </a:txBody>
                  <a:tcPr marL="91007" marR="91007" marT="45504" marB="45504" anchor="ctr"/>
                </a:tc>
                <a:tc>
                  <a:txBody>
                    <a:bodyPr/>
                    <a:lstStyle/>
                    <a:p>
                      <a:pPr algn="ctr"/>
                      <a:r>
                        <a:rPr lang="en-US" sz="1800">
                          <a:solidFill>
                            <a:schemeClr val="tx1"/>
                          </a:solidFill>
                        </a:rPr>
                        <a:t>01</a:t>
                      </a:r>
                    </a:p>
                  </a:txBody>
                  <a:tcPr marL="91007" marR="91007" marT="45504" marB="45504" anchor="ctr"/>
                </a:tc>
                <a:extLst>
                  <a:ext uri="{0D108BD9-81ED-4DB2-BD59-A6C34878D82A}">
                    <a16:rowId xmlns:a16="http://schemas.microsoft.com/office/drawing/2014/main" val="962685736"/>
                  </a:ext>
                </a:extLst>
              </a:tr>
              <a:tr h="474089">
                <a:tc>
                  <a:txBody>
                    <a:bodyPr/>
                    <a:lstStyle/>
                    <a:p>
                      <a:pPr algn="ctr"/>
                      <a:r>
                        <a:rPr lang="en-US" sz="1800">
                          <a:solidFill>
                            <a:schemeClr val="tx1"/>
                          </a:solidFill>
                        </a:rPr>
                        <a:t>60</a:t>
                      </a:r>
                    </a:p>
                  </a:txBody>
                  <a:tcPr marL="91007" marR="91007" marT="45504" marB="45504" anchor="ctr"/>
                </a:tc>
                <a:tc>
                  <a:txBody>
                    <a:bodyPr/>
                    <a:lstStyle/>
                    <a:p>
                      <a:pPr algn="ctr"/>
                      <a:r>
                        <a:rPr lang="en-US" sz="1800">
                          <a:solidFill>
                            <a:schemeClr val="tx1"/>
                          </a:solidFill>
                        </a:rPr>
                        <a:t>3a</a:t>
                      </a:r>
                    </a:p>
                  </a:txBody>
                  <a:tcPr marL="91007" marR="91007" marT="45504" marB="45504" anchor="ctr"/>
                </a:tc>
                <a:tc>
                  <a:txBody>
                    <a:bodyPr/>
                    <a:lstStyle/>
                    <a:p>
                      <a:pPr algn="ctr"/>
                      <a:r>
                        <a:rPr lang="en-US" sz="1800">
                          <a:solidFill>
                            <a:schemeClr val="tx1"/>
                          </a:solidFill>
                        </a:rPr>
                        <a:t>24</a:t>
                      </a:r>
                    </a:p>
                  </a:txBody>
                  <a:tcPr marL="91007" marR="91007" marT="45504" marB="45504" anchor="ctr"/>
                </a:tc>
                <a:tc>
                  <a:txBody>
                    <a:bodyPr/>
                    <a:lstStyle/>
                    <a:p>
                      <a:pPr algn="ctr"/>
                      <a:r>
                        <a:rPr lang="en-US" sz="1800">
                          <a:solidFill>
                            <a:schemeClr val="tx1"/>
                          </a:solidFill>
                        </a:rPr>
                        <a:t>06</a:t>
                      </a:r>
                    </a:p>
                  </a:txBody>
                  <a:tcPr marL="91007" marR="91007" marT="45504" marB="45504" anchor="ctr"/>
                </a:tc>
                <a:extLst>
                  <a:ext uri="{0D108BD9-81ED-4DB2-BD59-A6C34878D82A}">
                    <a16:rowId xmlns:a16="http://schemas.microsoft.com/office/drawing/2014/main" val="3212980906"/>
                  </a:ext>
                </a:extLst>
              </a:tr>
            </a:tbl>
          </a:graphicData>
        </a:graphic>
      </p:graphicFrame>
      <p:graphicFrame>
        <p:nvGraphicFramePr>
          <p:cNvPr id="6" name="Table 5">
            <a:extLst>
              <a:ext uri="{FF2B5EF4-FFF2-40B4-BE49-F238E27FC236}">
                <a16:creationId xmlns:a16="http://schemas.microsoft.com/office/drawing/2014/main" id="{5E0A07FD-64B3-4452-902C-5D7B7260A0A3}"/>
              </a:ext>
            </a:extLst>
          </p:cNvPr>
          <p:cNvGraphicFramePr>
            <a:graphicFrameLocks noGrp="1"/>
          </p:cNvGraphicFramePr>
          <p:nvPr>
            <p:extLst>
              <p:ext uri="{D42A27DB-BD31-4B8C-83A1-F6EECF244321}">
                <p14:modId xmlns:p14="http://schemas.microsoft.com/office/powerpoint/2010/main" val="4059780630"/>
              </p:ext>
            </p:extLst>
          </p:nvPr>
        </p:nvGraphicFramePr>
        <p:xfrm>
          <a:off x="7272968" y="152951"/>
          <a:ext cx="1871032" cy="1896356"/>
        </p:xfrm>
        <a:graphic>
          <a:graphicData uri="http://schemas.openxmlformats.org/drawingml/2006/table">
            <a:tbl>
              <a:tblPr firstRow="1" bandRow="1">
                <a:tableStyleId>{9C6C681F-78B6-45C4-89BD-E21F98EC8357}</a:tableStyleId>
              </a:tblPr>
              <a:tblGrid>
                <a:gridCol w="467758">
                  <a:extLst>
                    <a:ext uri="{9D8B030D-6E8A-4147-A177-3AD203B41FA5}">
                      <a16:colId xmlns:a16="http://schemas.microsoft.com/office/drawing/2014/main" val="1540761941"/>
                    </a:ext>
                  </a:extLst>
                </a:gridCol>
                <a:gridCol w="467758">
                  <a:extLst>
                    <a:ext uri="{9D8B030D-6E8A-4147-A177-3AD203B41FA5}">
                      <a16:colId xmlns:a16="http://schemas.microsoft.com/office/drawing/2014/main" val="11879025"/>
                    </a:ext>
                  </a:extLst>
                </a:gridCol>
                <a:gridCol w="467758">
                  <a:extLst>
                    <a:ext uri="{9D8B030D-6E8A-4147-A177-3AD203B41FA5}">
                      <a16:colId xmlns:a16="http://schemas.microsoft.com/office/drawing/2014/main" val="872793879"/>
                    </a:ext>
                  </a:extLst>
                </a:gridCol>
                <a:gridCol w="467758">
                  <a:extLst>
                    <a:ext uri="{9D8B030D-6E8A-4147-A177-3AD203B41FA5}">
                      <a16:colId xmlns:a16="http://schemas.microsoft.com/office/drawing/2014/main" val="1254195650"/>
                    </a:ext>
                  </a:extLst>
                </a:gridCol>
              </a:tblGrid>
              <a:tr h="474089">
                <a:tc>
                  <a:txBody>
                    <a:bodyPr/>
                    <a:lstStyle/>
                    <a:p>
                      <a:pPr algn="ctr"/>
                      <a:r>
                        <a:rPr lang="en-US" sz="1800">
                          <a:solidFill>
                            <a:schemeClr val="tx1"/>
                          </a:solidFill>
                        </a:rPr>
                        <a:t>76</a:t>
                      </a:r>
                    </a:p>
                  </a:txBody>
                  <a:tcPr marL="91007" marR="91007" marT="45504" marB="45504" anchor="ctr"/>
                </a:tc>
                <a:tc>
                  <a:txBody>
                    <a:bodyPr/>
                    <a:lstStyle/>
                    <a:p>
                      <a:pPr algn="ctr"/>
                      <a:r>
                        <a:rPr lang="en-US" sz="1800">
                          <a:solidFill>
                            <a:schemeClr val="tx1"/>
                          </a:solidFill>
                        </a:rPr>
                        <a:t>a0</a:t>
                      </a:r>
                    </a:p>
                  </a:txBody>
                  <a:tcPr marL="91007" marR="91007" marT="45504" marB="45504" anchor="ctr"/>
                </a:tc>
                <a:tc>
                  <a:txBody>
                    <a:bodyPr/>
                    <a:lstStyle/>
                    <a:p>
                      <a:pPr algn="ctr"/>
                      <a:r>
                        <a:rPr lang="en-US" sz="1800">
                          <a:solidFill>
                            <a:schemeClr val="tx1"/>
                          </a:solidFill>
                        </a:rPr>
                        <a:t>77</a:t>
                      </a:r>
                    </a:p>
                  </a:txBody>
                  <a:tcPr marL="91007" marR="91007" marT="45504" marB="45504" anchor="ctr"/>
                </a:tc>
                <a:tc>
                  <a:txBody>
                    <a:bodyPr/>
                    <a:lstStyle/>
                    <a:p>
                      <a:pPr algn="ctr"/>
                      <a:r>
                        <a:rPr lang="en-US" sz="1800">
                          <a:solidFill>
                            <a:schemeClr val="tx1"/>
                          </a:solidFill>
                        </a:rPr>
                        <a:t>9c</a:t>
                      </a:r>
                    </a:p>
                  </a:txBody>
                  <a:tcPr marL="91007" marR="91007" marT="45504" marB="45504" anchor="ctr"/>
                </a:tc>
                <a:extLst>
                  <a:ext uri="{0D108BD9-81ED-4DB2-BD59-A6C34878D82A}">
                    <a16:rowId xmlns:a16="http://schemas.microsoft.com/office/drawing/2014/main" val="3826026470"/>
                  </a:ext>
                </a:extLst>
              </a:tr>
              <a:tr h="474089">
                <a:tc>
                  <a:txBody>
                    <a:bodyPr/>
                    <a:lstStyle/>
                    <a:p>
                      <a:pPr algn="ctr"/>
                      <a:r>
                        <a:rPr lang="en-US" sz="1800">
                          <a:solidFill>
                            <a:schemeClr val="tx1"/>
                          </a:solidFill>
                        </a:rPr>
                        <a:t>38</a:t>
                      </a:r>
                    </a:p>
                  </a:txBody>
                  <a:tcPr marL="91007" marR="91007" marT="45504" marB="45504" anchor="ctr"/>
                </a:tc>
                <a:tc>
                  <a:txBody>
                    <a:bodyPr/>
                    <a:lstStyle/>
                    <a:p>
                      <a:pPr algn="ctr"/>
                      <a:r>
                        <a:rPr lang="en-US" sz="1800">
                          <a:solidFill>
                            <a:schemeClr val="tx1"/>
                          </a:solidFill>
                        </a:rPr>
                        <a:t>83</a:t>
                      </a:r>
                    </a:p>
                  </a:txBody>
                  <a:tcPr marL="91007" marR="91007" marT="45504" marB="45504" anchor="ctr"/>
                </a:tc>
                <a:tc>
                  <a:txBody>
                    <a:bodyPr/>
                    <a:lstStyle/>
                    <a:p>
                      <a:pPr algn="ctr"/>
                      <a:r>
                        <a:rPr lang="en-US" sz="1800">
                          <a:solidFill>
                            <a:schemeClr val="tx1"/>
                          </a:solidFill>
                        </a:rPr>
                        <a:t>9c</a:t>
                      </a:r>
                    </a:p>
                  </a:txBody>
                  <a:tcPr marL="91007" marR="91007" marT="45504" marB="45504" anchor="ctr"/>
                </a:tc>
                <a:tc>
                  <a:txBody>
                    <a:bodyPr/>
                    <a:lstStyle/>
                    <a:p>
                      <a:pPr algn="ctr"/>
                      <a:r>
                        <a:rPr lang="en-US" sz="1800">
                          <a:solidFill>
                            <a:schemeClr val="tx1"/>
                          </a:solidFill>
                        </a:rPr>
                        <a:t>68</a:t>
                      </a:r>
                    </a:p>
                  </a:txBody>
                  <a:tcPr marL="91007" marR="91007" marT="45504" marB="45504" anchor="ctr"/>
                </a:tc>
                <a:extLst>
                  <a:ext uri="{0D108BD9-81ED-4DB2-BD59-A6C34878D82A}">
                    <a16:rowId xmlns:a16="http://schemas.microsoft.com/office/drawing/2014/main" val="1843354084"/>
                  </a:ext>
                </a:extLst>
              </a:tr>
              <a:tr h="474089">
                <a:tc>
                  <a:txBody>
                    <a:bodyPr/>
                    <a:lstStyle/>
                    <a:p>
                      <a:pPr algn="ctr"/>
                      <a:r>
                        <a:rPr lang="en-US" sz="1800">
                          <a:solidFill>
                            <a:schemeClr val="tx1"/>
                          </a:solidFill>
                        </a:rPr>
                        <a:t>8f</a:t>
                      </a:r>
                    </a:p>
                  </a:txBody>
                  <a:tcPr marL="91007" marR="91007" marT="45504" marB="45504" anchor="ctr"/>
                </a:tc>
                <a:tc>
                  <a:txBody>
                    <a:bodyPr/>
                    <a:lstStyle/>
                    <a:p>
                      <a:pPr algn="ctr"/>
                      <a:r>
                        <a:rPr lang="en-US" sz="1800">
                          <a:solidFill>
                            <a:schemeClr val="tx1"/>
                          </a:solidFill>
                        </a:rPr>
                        <a:t>4d</a:t>
                      </a:r>
                    </a:p>
                  </a:txBody>
                  <a:tcPr marL="91007" marR="91007" marT="45504" marB="45504" anchor="ctr"/>
                </a:tc>
                <a:tc>
                  <a:txBody>
                    <a:bodyPr/>
                    <a:lstStyle/>
                    <a:p>
                      <a:pPr algn="ctr"/>
                      <a:r>
                        <a:rPr lang="en-US" sz="1800">
                          <a:solidFill>
                            <a:schemeClr val="tx1"/>
                          </a:solidFill>
                        </a:rPr>
                        <a:t>cb</a:t>
                      </a:r>
                    </a:p>
                  </a:txBody>
                  <a:tcPr marL="91007" marR="91007" marT="45504" marB="45504" anchor="ctr"/>
                </a:tc>
                <a:tc>
                  <a:txBody>
                    <a:bodyPr/>
                    <a:lstStyle/>
                    <a:p>
                      <a:pPr algn="ctr"/>
                      <a:r>
                        <a:rPr lang="en-US" sz="1800">
                          <a:solidFill>
                            <a:schemeClr val="tx1"/>
                          </a:solidFill>
                        </a:rPr>
                        <a:t>7c</a:t>
                      </a:r>
                    </a:p>
                  </a:txBody>
                  <a:tcPr marL="91007" marR="91007" marT="45504" marB="45504" anchor="ctr"/>
                </a:tc>
                <a:extLst>
                  <a:ext uri="{0D108BD9-81ED-4DB2-BD59-A6C34878D82A}">
                    <a16:rowId xmlns:a16="http://schemas.microsoft.com/office/drawing/2014/main" val="962685736"/>
                  </a:ext>
                </a:extLst>
              </a:tr>
              <a:tr h="474089">
                <a:tc>
                  <a:txBody>
                    <a:bodyPr/>
                    <a:lstStyle/>
                    <a:p>
                      <a:pPr algn="ctr"/>
                      <a:r>
                        <a:rPr lang="en-US" sz="1800">
                          <a:solidFill>
                            <a:schemeClr val="tx1"/>
                          </a:solidFill>
                        </a:rPr>
                        <a:t>d0</a:t>
                      </a:r>
                    </a:p>
                  </a:txBody>
                  <a:tcPr marL="91007" marR="91007" marT="45504" marB="45504" anchor="ctr"/>
                </a:tc>
                <a:tc>
                  <a:txBody>
                    <a:bodyPr/>
                    <a:lstStyle/>
                    <a:p>
                      <a:pPr algn="ctr"/>
                      <a:r>
                        <a:rPr lang="en-US" sz="1800">
                          <a:solidFill>
                            <a:schemeClr val="tx1"/>
                          </a:solidFill>
                        </a:rPr>
                        <a:t>80</a:t>
                      </a:r>
                    </a:p>
                  </a:txBody>
                  <a:tcPr marL="91007" marR="91007" marT="45504" marB="45504" anchor="ctr"/>
                </a:tc>
                <a:tc>
                  <a:txBody>
                    <a:bodyPr/>
                    <a:lstStyle/>
                    <a:p>
                      <a:pPr algn="ctr"/>
                      <a:r>
                        <a:rPr lang="en-US" sz="1800">
                          <a:solidFill>
                            <a:schemeClr val="tx1"/>
                          </a:solidFill>
                        </a:rPr>
                        <a:t>36</a:t>
                      </a:r>
                    </a:p>
                  </a:txBody>
                  <a:tcPr marL="91007" marR="91007" marT="45504" marB="45504" anchor="ctr"/>
                </a:tc>
                <a:tc>
                  <a:txBody>
                    <a:bodyPr/>
                    <a:lstStyle/>
                    <a:p>
                      <a:pPr algn="ctr"/>
                      <a:r>
                        <a:rPr lang="en-US" sz="1800">
                          <a:solidFill>
                            <a:schemeClr val="tx1"/>
                          </a:solidFill>
                        </a:rPr>
                        <a:t>6f</a:t>
                      </a:r>
                    </a:p>
                  </a:txBody>
                  <a:tcPr marL="91007" marR="91007" marT="45504" marB="45504" anchor="ctr"/>
                </a:tc>
                <a:extLst>
                  <a:ext uri="{0D108BD9-81ED-4DB2-BD59-A6C34878D82A}">
                    <a16:rowId xmlns:a16="http://schemas.microsoft.com/office/drawing/2014/main" val="3212980906"/>
                  </a:ext>
                </a:extLst>
              </a:tr>
            </a:tbl>
          </a:graphicData>
        </a:graphic>
      </p:graphicFrame>
      <p:sp>
        <p:nvSpPr>
          <p:cNvPr id="10" name="TextBox 9">
            <a:extLst>
              <a:ext uri="{FF2B5EF4-FFF2-40B4-BE49-F238E27FC236}">
                <a16:creationId xmlns:a16="http://schemas.microsoft.com/office/drawing/2014/main" id="{65E60267-52E0-4188-AD68-9F8C9DA7D3AE}"/>
              </a:ext>
            </a:extLst>
          </p:cNvPr>
          <p:cNvSpPr txBox="1"/>
          <p:nvPr/>
        </p:nvSpPr>
        <p:spPr>
          <a:xfrm>
            <a:off x="116666" y="2049307"/>
            <a:ext cx="2059461" cy="369332"/>
          </a:xfrm>
          <a:prstGeom prst="rect">
            <a:avLst/>
          </a:prstGeom>
          <a:noFill/>
        </p:spPr>
        <p:txBody>
          <a:bodyPr wrap="square" rtlCol="0">
            <a:spAutoFit/>
          </a:bodyPr>
          <a:lstStyle/>
          <a:p>
            <a:r>
              <a:rPr lang="en-US" sz="1800">
                <a:solidFill>
                  <a:schemeClr val="accent2"/>
                </a:solidFill>
              </a:rPr>
              <a:t>Ma trận trạng thái</a:t>
            </a:r>
          </a:p>
        </p:txBody>
      </p:sp>
      <p:sp>
        <p:nvSpPr>
          <p:cNvPr id="11" name="TextBox 10">
            <a:extLst>
              <a:ext uri="{FF2B5EF4-FFF2-40B4-BE49-F238E27FC236}">
                <a16:creationId xmlns:a16="http://schemas.microsoft.com/office/drawing/2014/main" id="{7C02324B-5F6E-433A-B8CE-058600EDF29B}"/>
              </a:ext>
            </a:extLst>
          </p:cNvPr>
          <p:cNvSpPr txBox="1"/>
          <p:nvPr/>
        </p:nvSpPr>
        <p:spPr>
          <a:xfrm>
            <a:off x="7272969" y="2043110"/>
            <a:ext cx="1871032" cy="646331"/>
          </a:xfrm>
          <a:prstGeom prst="rect">
            <a:avLst/>
          </a:prstGeom>
          <a:noFill/>
        </p:spPr>
        <p:txBody>
          <a:bodyPr wrap="square" rtlCol="0">
            <a:spAutoFit/>
          </a:bodyPr>
          <a:lstStyle/>
          <a:p>
            <a:pPr algn="ctr"/>
            <a:r>
              <a:rPr lang="en-US" sz="1800">
                <a:solidFill>
                  <a:schemeClr val="accent2"/>
                </a:solidFill>
              </a:rPr>
              <a:t>Kết quả SubBytes</a:t>
            </a:r>
          </a:p>
        </p:txBody>
      </p:sp>
      <p:sp>
        <p:nvSpPr>
          <p:cNvPr id="12" name="Oval 11">
            <a:extLst>
              <a:ext uri="{FF2B5EF4-FFF2-40B4-BE49-F238E27FC236}">
                <a16:creationId xmlns:a16="http://schemas.microsoft.com/office/drawing/2014/main" id="{B1D810A3-8041-47CB-8B18-72B5923BC897}"/>
              </a:ext>
            </a:extLst>
          </p:cNvPr>
          <p:cNvSpPr/>
          <p:nvPr/>
        </p:nvSpPr>
        <p:spPr>
          <a:xfrm>
            <a:off x="668998" y="1101129"/>
            <a:ext cx="477398" cy="463993"/>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6B9149-DE7D-482A-97C5-8033F6BE2DA0}"/>
              </a:ext>
            </a:extLst>
          </p:cNvPr>
          <p:cNvSpPr/>
          <p:nvPr/>
        </p:nvSpPr>
        <p:spPr>
          <a:xfrm>
            <a:off x="7731086" y="1101128"/>
            <a:ext cx="477398" cy="463993"/>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8332B3C-8A0D-4776-9F2A-66E8D3C0971D}"/>
              </a:ext>
            </a:extLst>
          </p:cNvPr>
          <p:cNvSpPr/>
          <p:nvPr/>
        </p:nvSpPr>
        <p:spPr>
          <a:xfrm>
            <a:off x="4076510" y="3117122"/>
            <a:ext cx="308202" cy="331158"/>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A9AB24C9-FB4B-4333-B914-98283AE8227E}"/>
              </a:ext>
            </a:extLst>
          </p:cNvPr>
          <p:cNvCxnSpPr>
            <a:stCxn id="12" idx="5"/>
            <a:endCxn id="14" idx="2"/>
          </p:cNvCxnSpPr>
          <p:nvPr/>
        </p:nvCxnSpPr>
        <p:spPr>
          <a:xfrm>
            <a:off x="1076483" y="1497172"/>
            <a:ext cx="3000027" cy="1785529"/>
          </a:xfrm>
          <a:prstGeom prst="straightConnector1">
            <a:avLst/>
          </a:prstGeom>
          <a:ln>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133B3C2-838F-41B9-B38B-5CBE2D24BE6E}"/>
              </a:ext>
            </a:extLst>
          </p:cNvPr>
          <p:cNvCxnSpPr>
            <a:cxnSpLocks/>
            <a:stCxn id="14" idx="6"/>
            <a:endCxn id="13" idx="3"/>
          </p:cNvCxnSpPr>
          <p:nvPr/>
        </p:nvCxnSpPr>
        <p:spPr>
          <a:xfrm flipV="1">
            <a:off x="4384712" y="1497171"/>
            <a:ext cx="3416287" cy="1785530"/>
          </a:xfrm>
          <a:prstGeom prst="straightConnector1">
            <a:avLst/>
          </a:prstGeom>
          <a:ln>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2C5842C-06E8-4D18-942D-90F0CCB4D9D9}"/>
              </a:ext>
            </a:extLst>
          </p:cNvPr>
          <p:cNvSpPr txBox="1"/>
          <p:nvPr/>
        </p:nvSpPr>
        <p:spPr>
          <a:xfrm>
            <a:off x="3275831" y="1195789"/>
            <a:ext cx="3464446" cy="369332"/>
          </a:xfrm>
          <a:prstGeom prst="rect">
            <a:avLst/>
          </a:prstGeom>
          <a:noFill/>
        </p:spPr>
        <p:txBody>
          <a:bodyPr wrap="square" rtlCol="0">
            <a:spAutoFit/>
          </a:bodyPr>
          <a:lstStyle/>
          <a:p>
            <a:r>
              <a:rPr lang="en-US" sz="1800">
                <a:solidFill>
                  <a:srgbClr val="FF3300"/>
                </a:solidFill>
              </a:rPr>
              <a:t>65 ~ hàng 6 (X), cột 5 (Y)</a:t>
            </a:r>
          </a:p>
        </p:txBody>
      </p:sp>
      <p:cxnSp>
        <p:nvCxnSpPr>
          <p:cNvPr id="22" name="Straight Arrow Connector 21">
            <a:extLst>
              <a:ext uri="{FF2B5EF4-FFF2-40B4-BE49-F238E27FC236}">
                <a16:creationId xmlns:a16="http://schemas.microsoft.com/office/drawing/2014/main" id="{09E4CCC0-1409-4C43-8875-9EC7FBEB3084}"/>
              </a:ext>
            </a:extLst>
          </p:cNvPr>
          <p:cNvCxnSpPr/>
          <p:nvPr/>
        </p:nvCxnSpPr>
        <p:spPr>
          <a:xfrm>
            <a:off x="2099009" y="3293392"/>
            <a:ext cx="292243" cy="0"/>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A4366AA-3C8D-415A-B999-C0094330D736}"/>
              </a:ext>
            </a:extLst>
          </p:cNvPr>
          <p:cNvCxnSpPr>
            <a:cxnSpLocks/>
          </p:cNvCxnSpPr>
          <p:nvPr/>
        </p:nvCxnSpPr>
        <p:spPr>
          <a:xfrm>
            <a:off x="4230611" y="1565121"/>
            <a:ext cx="0" cy="274696"/>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25" name="Arrow: Right 24">
            <a:extLst>
              <a:ext uri="{FF2B5EF4-FFF2-40B4-BE49-F238E27FC236}">
                <a16:creationId xmlns:a16="http://schemas.microsoft.com/office/drawing/2014/main" id="{3D2B382E-66E6-45E6-A4FB-0A25BFB2B38F}"/>
              </a:ext>
            </a:extLst>
          </p:cNvPr>
          <p:cNvSpPr/>
          <p:nvPr/>
        </p:nvSpPr>
        <p:spPr>
          <a:xfrm>
            <a:off x="2488255" y="314374"/>
            <a:ext cx="4518367" cy="710721"/>
          </a:xfrm>
          <a:prstGeom prst="rightArrow">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accent2"/>
                </a:solidFill>
              </a:rPr>
              <a:t>SubBytes</a:t>
            </a:r>
          </a:p>
        </p:txBody>
      </p:sp>
      <p:sp>
        <p:nvSpPr>
          <p:cNvPr id="26" name="Oval 25">
            <a:extLst>
              <a:ext uri="{FF2B5EF4-FFF2-40B4-BE49-F238E27FC236}">
                <a16:creationId xmlns:a16="http://schemas.microsoft.com/office/drawing/2014/main" id="{DB1782F3-D8C3-4083-A9F4-BE6710B2863F}"/>
              </a:ext>
            </a:extLst>
          </p:cNvPr>
          <p:cNvSpPr/>
          <p:nvPr/>
        </p:nvSpPr>
        <p:spPr>
          <a:xfrm>
            <a:off x="6808352" y="-182213"/>
            <a:ext cx="2807461" cy="2871654"/>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416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par>
                                <p:cTn id="45" presetID="10"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20" grpId="0"/>
      <p:bldP spid="25" grpId="0" animBg="1"/>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8B034AF7-D9EF-4036-88A0-3586CCDD986E}"/>
              </a:ext>
            </a:extLst>
          </p:cNvPr>
          <p:cNvPicPr>
            <a:picLocks noChangeAspect="1"/>
          </p:cNvPicPr>
          <p:nvPr/>
        </p:nvPicPr>
        <p:blipFill>
          <a:blip r:embed="rId2"/>
          <a:stretch>
            <a:fillRect/>
          </a:stretch>
        </p:blipFill>
        <p:spPr>
          <a:xfrm>
            <a:off x="2644048" y="0"/>
            <a:ext cx="4540746" cy="5143500"/>
          </a:xfrm>
          <a:prstGeom prst="rect">
            <a:avLst/>
          </a:prstGeom>
        </p:spPr>
      </p:pic>
      <p:sp>
        <p:nvSpPr>
          <p:cNvPr id="8" name="Oval 7">
            <a:extLst>
              <a:ext uri="{FF2B5EF4-FFF2-40B4-BE49-F238E27FC236}">
                <a16:creationId xmlns:a16="http://schemas.microsoft.com/office/drawing/2014/main" id="{2FF40DE2-B184-4374-A7ED-0CE29736FD15}"/>
              </a:ext>
            </a:extLst>
          </p:cNvPr>
          <p:cNvSpPr/>
          <p:nvPr/>
        </p:nvSpPr>
        <p:spPr>
          <a:xfrm>
            <a:off x="2776249" y="1178804"/>
            <a:ext cx="1707615" cy="561860"/>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ình chữ nhật: Góc Tròn 10">
            <a:extLst>
              <a:ext uri="{FF2B5EF4-FFF2-40B4-BE49-F238E27FC236}">
                <a16:creationId xmlns:a16="http://schemas.microsoft.com/office/drawing/2014/main" id="{0FBE9B22-B994-4532-8922-D2B3B6FEA07C}"/>
              </a:ext>
            </a:extLst>
          </p:cNvPr>
          <p:cNvSpPr/>
          <p:nvPr/>
        </p:nvSpPr>
        <p:spPr>
          <a:xfrm>
            <a:off x="198308" y="2231727"/>
            <a:ext cx="2093201" cy="68004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200">
                <a:solidFill>
                  <a:schemeClr val="accent2"/>
                </a:solidFill>
                <a:latin typeface="Arial"/>
                <a:ea typeface="+mn-lt"/>
                <a:cs typeface="Arial"/>
              </a:rPr>
              <a:t>ShiftRows</a:t>
            </a:r>
          </a:p>
        </p:txBody>
      </p:sp>
    </p:spTree>
    <p:extLst>
      <p:ext uri="{BB962C8B-B14F-4D97-AF65-F5344CB8AC3E}">
        <p14:creationId xmlns:p14="http://schemas.microsoft.com/office/powerpoint/2010/main" val="2034148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nh chữ nhật: Góc Tròn 10">
            <a:extLst>
              <a:ext uri="{FF2B5EF4-FFF2-40B4-BE49-F238E27FC236}">
                <a16:creationId xmlns:a16="http://schemas.microsoft.com/office/drawing/2014/main" id="{AE4AA95E-7D17-4185-82E3-950229F5E15E}"/>
              </a:ext>
            </a:extLst>
          </p:cNvPr>
          <p:cNvSpPr/>
          <p:nvPr/>
        </p:nvSpPr>
        <p:spPr>
          <a:xfrm>
            <a:off x="132204" y="85133"/>
            <a:ext cx="2083509" cy="68004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accent2"/>
                </a:solidFill>
              </a:rPr>
              <a:t>ShiftRows</a:t>
            </a:r>
            <a:endParaRPr lang="vi-VN" sz="2200" err="1">
              <a:solidFill>
                <a:schemeClr val="accent2"/>
              </a:solidFill>
              <a:latin typeface="Arial"/>
              <a:cs typeface="Arial"/>
            </a:endParaRPr>
          </a:p>
        </p:txBody>
      </p:sp>
      <p:sp>
        <p:nvSpPr>
          <p:cNvPr id="9" name="Hình chữ nhật: Góc Tròn 10">
            <a:extLst>
              <a:ext uri="{FF2B5EF4-FFF2-40B4-BE49-F238E27FC236}">
                <a16:creationId xmlns:a16="http://schemas.microsoft.com/office/drawing/2014/main" id="{6BBA4767-8C5A-40EE-8BE5-F91219181DBC}"/>
              </a:ext>
            </a:extLst>
          </p:cNvPr>
          <p:cNvSpPr/>
          <p:nvPr/>
        </p:nvSpPr>
        <p:spPr>
          <a:xfrm>
            <a:off x="2941506" y="73993"/>
            <a:ext cx="6070290" cy="69118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0" i="0">
                <a:solidFill>
                  <a:schemeClr val="tx1"/>
                </a:solidFill>
                <a:effectLst/>
                <a:latin typeface="Arial" panose="020B0604020202020204" pitchFamily="34" charset="0"/>
              </a:rPr>
              <a:t>Quay trái từng hàng của ma trận trạng thái, ngõ ra của SubBytes, theo byte với hệ số quay tăng dần từ 0 đến 3</a:t>
            </a:r>
            <a:endParaRPr lang="vi-VN" sz="1800" i="1" err="1">
              <a:solidFill>
                <a:schemeClr val="tx1"/>
              </a:solidFill>
              <a:latin typeface="Arial"/>
              <a:cs typeface="Arial"/>
            </a:endParaRPr>
          </a:p>
        </p:txBody>
      </p:sp>
      <p:cxnSp>
        <p:nvCxnSpPr>
          <p:cNvPr id="11" name="Straight Arrow Connector 10">
            <a:extLst>
              <a:ext uri="{FF2B5EF4-FFF2-40B4-BE49-F238E27FC236}">
                <a16:creationId xmlns:a16="http://schemas.microsoft.com/office/drawing/2014/main" id="{1FFB8858-DE07-48E4-824A-84B1DCF7DCE3}"/>
              </a:ext>
            </a:extLst>
          </p:cNvPr>
          <p:cNvCxnSpPr>
            <a:stCxn id="6" idx="3"/>
            <a:endCxn id="9" idx="1"/>
          </p:cNvCxnSpPr>
          <p:nvPr/>
        </p:nvCxnSpPr>
        <p:spPr>
          <a:xfrm flipV="1">
            <a:off x="2215713" y="419586"/>
            <a:ext cx="725793" cy="55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aphicFrame>
        <p:nvGraphicFramePr>
          <p:cNvPr id="13" name="Table 12">
            <a:extLst>
              <a:ext uri="{FF2B5EF4-FFF2-40B4-BE49-F238E27FC236}">
                <a16:creationId xmlns:a16="http://schemas.microsoft.com/office/drawing/2014/main" id="{987677C3-3144-49D6-BEA7-3398133584F0}"/>
              </a:ext>
            </a:extLst>
          </p:cNvPr>
          <p:cNvGraphicFramePr>
            <a:graphicFrameLocks noGrp="1"/>
          </p:cNvGraphicFramePr>
          <p:nvPr>
            <p:extLst>
              <p:ext uri="{D42A27DB-BD31-4B8C-83A1-F6EECF244321}">
                <p14:modId xmlns:p14="http://schemas.microsoft.com/office/powerpoint/2010/main" val="2599670696"/>
              </p:ext>
            </p:extLst>
          </p:nvPr>
        </p:nvGraphicFramePr>
        <p:xfrm>
          <a:off x="132204" y="2571750"/>
          <a:ext cx="1871032" cy="1896356"/>
        </p:xfrm>
        <a:graphic>
          <a:graphicData uri="http://schemas.openxmlformats.org/drawingml/2006/table">
            <a:tbl>
              <a:tblPr firstRow="1" bandRow="1">
                <a:tableStyleId>{9C6C681F-78B6-45C4-89BD-E21F98EC8357}</a:tableStyleId>
              </a:tblPr>
              <a:tblGrid>
                <a:gridCol w="467758">
                  <a:extLst>
                    <a:ext uri="{9D8B030D-6E8A-4147-A177-3AD203B41FA5}">
                      <a16:colId xmlns:a16="http://schemas.microsoft.com/office/drawing/2014/main" val="1540761941"/>
                    </a:ext>
                  </a:extLst>
                </a:gridCol>
                <a:gridCol w="467758">
                  <a:extLst>
                    <a:ext uri="{9D8B030D-6E8A-4147-A177-3AD203B41FA5}">
                      <a16:colId xmlns:a16="http://schemas.microsoft.com/office/drawing/2014/main" val="11879025"/>
                    </a:ext>
                  </a:extLst>
                </a:gridCol>
                <a:gridCol w="467758">
                  <a:extLst>
                    <a:ext uri="{9D8B030D-6E8A-4147-A177-3AD203B41FA5}">
                      <a16:colId xmlns:a16="http://schemas.microsoft.com/office/drawing/2014/main" val="872793879"/>
                    </a:ext>
                  </a:extLst>
                </a:gridCol>
                <a:gridCol w="467758">
                  <a:extLst>
                    <a:ext uri="{9D8B030D-6E8A-4147-A177-3AD203B41FA5}">
                      <a16:colId xmlns:a16="http://schemas.microsoft.com/office/drawing/2014/main" val="1254195650"/>
                    </a:ext>
                  </a:extLst>
                </a:gridCol>
              </a:tblGrid>
              <a:tr h="474089">
                <a:tc>
                  <a:txBody>
                    <a:bodyPr/>
                    <a:lstStyle/>
                    <a:p>
                      <a:pPr algn="ctr"/>
                      <a:r>
                        <a:rPr lang="en-US" sz="1800">
                          <a:solidFill>
                            <a:schemeClr val="tx1"/>
                          </a:solidFill>
                        </a:rPr>
                        <a:t>76</a:t>
                      </a:r>
                    </a:p>
                  </a:txBody>
                  <a:tcPr marL="91007" marR="91007" marT="45504" marB="45504" anchor="ctr"/>
                </a:tc>
                <a:tc>
                  <a:txBody>
                    <a:bodyPr/>
                    <a:lstStyle/>
                    <a:p>
                      <a:pPr algn="ctr"/>
                      <a:r>
                        <a:rPr lang="en-US" sz="1800">
                          <a:solidFill>
                            <a:schemeClr val="tx1"/>
                          </a:solidFill>
                        </a:rPr>
                        <a:t>a0</a:t>
                      </a:r>
                    </a:p>
                  </a:txBody>
                  <a:tcPr marL="91007" marR="91007" marT="45504" marB="45504" anchor="ctr"/>
                </a:tc>
                <a:tc>
                  <a:txBody>
                    <a:bodyPr/>
                    <a:lstStyle/>
                    <a:p>
                      <a:pPr algn="ctr"/>
                      <a:r>
                        <a:rPr lang="en-US" sz="1800">
                          <a:solidFill>
                            <a:schemeClr val="tx1"/>
                          </a:solidFill>
                        </a:rPr>
                        <a:t>77</a:t>
                      </a:r>
                    </a:p>
                  </a:txBody>
                  <a:tcPr marL="91007" marR="91007" marT="45504" marB="45504" anchor="ctr"/>
                </a:tc>
                <a:tc>
                  <a:txBody>
                    <a:bodyPr/>
                    <a:lstStyle/>
                    <a:p>
                      <a:pPr algn="ctr"/>
                      <a:r>
                        <a:rPr lang="en-US" sz="1800">
                          <a:solidFill>
                            <a:schemeClr val="tx1"/>
                          </a:solidFill>
                        </a:rPr>
                        <a:t>9c</a:t>
                      </a:r>
                    </a:p>
                  </a:txBody>
                  <a:tcPr marL="91007" marR="91007" marT="45504" marB="45504" anchor="ctr"/>
                </a:tc>
                <a:extLst>
                  <a:ext uri="{0D108BD9-81ED-4DB2-BD59-A6C34878D82A}">
                    <a16:rowId xmlns:a16="http://schemas.microsoft.com/office/drawing/2014/main" val="3826026470"/>
                  </a:ext>
                </a:extLst>
              </a:tr>
              <a:tr h="474089">
                <a:tc>
                  <a:txBody>
                    <a:bodyPr/>
                    <a:lstStyle/>
                    <a:p>
                      <a:pPr algn="ctr"/>
                      <a:r>
                        <a:rPr lang="en-US" sz="1800">
                          <a:solidFill>
                            <a:schemeClr val="tx1"/>
                          </a:solidFill>
                        </a:rPr>
                        <a:t>38</a:t>
                      </a:r>
                    </a:p>
                  </a:txBody>
                  <a:tcPr marL="91007" marR="91007" marT="45504" marB="45504" anchor="ctr"/>
                </a:tc>
                <a:tc>
                  <a:txBody>
                    <a:bodyPr/>
                    <a:lstStyle/>
                    <a:p>
                      <a:pPr algn="ctr"/>
                      <a:r>
                        <a:rPr lang="en-US" sz="1800">
                          <a:solidFill>
                            <a:schemeClr val="tx1"/>
                          </a:solidFill>
                        </a:rPr>
                        <a:t>83</a:t>
                      </a:r>
                    </a:p>
                  </a:txBody>
                  <a:tcPr marL="91007" marR="91007" marT="45504" marB="45504" anchor="ctr"/>
                </a:tc>
                <a:tc>
                  <a:txBody>
                    <a:bodyPr/>
                    <a:lstStyle/>
                    <a:p>
                      <a:pPr algn="ctr"/>
                      <a:r>
                        <a:rPr lang="en-US" sz="1800">
                          <a:solidFill>
                            <a:schemeClr val="tx1"/>
                          </a:solidFill>
                        </a:rPr>
                        <a:t>9c</a:t>
                      </a:r>
                    </a:p>
                  </a:txBody>
                  <a:tcPr marL="91007" marR="91007" marT="45504" marB="45504" anchor="ctr"/>
                </a:tc>
                <a:tc>
                  <a:txBody>
                    <a:bodyPr/>
                    <a:lstStyle/>
                    <a:p>
                      <a:pPr algn="ctr"/>
                      <a:r>
                        <a:rPr lang="en-US" sz="1800">
                          <a:solidFill>
                            <a:schemeClr val="tx1"/>
                          </a:solidFill>
                        </a:rPr>
                        <a:t>68</a:t>
                      </a:r>
                    </a:p>
                  </a:txBody>
                  <a:tcPr marL="91007" marR="91007" marT="45504" marB="45504" anchor="ctr"/>
                </a:tc>
                <a:extLst>
                  <a:ext uri="{0D108BD9-81ED-4DB2-BD59-A6C34878D82A}">
                    <a16:rowId xmlns:a16="http://schemas.microsoft.com/office/drawing/2014/main" val="1843354084"/>
                  </a:ext>
                </a:extLst>
              </a:tr>
              <a:tr h="474089">
                <a:tc>
                  <a:txBody>
                    <a:bodyPr/>
                    <a:lstStyle/>
                    <a:p>
                      <a:pPr algn="ctr"/>
                      <a:r>
                        <a:rPr lang="en-US" sz="1800">
                          <a:solidFill>
                            <a:schemeClr val="tx1"/>
                          </a:solidFill>
                        </a:rPr>
                        <a:t>8f</a:t>
                      </a:r>
                    </a:p>
                  </a:txBody>
                  <a:tcPr marL="91007" marR="91007" marT="45504" marB="45504" anchor="ctr"/>
                </a:tc>
                <a:tc>
                  <a:txBody>
                    <a:bodyPr/>
                    <a:lstStyle/>
                    <a:p>
                      <a:pPr algn="ctr"/>
                      <a:r>
                        <a:rPr lang="en-US" sz="1800">
                          <a:solidFill>
                            <a:schemeClr val="tx1"/>
                          </a:solidFill>
                        </a:rPr>
                        <a:t>4d</a:t>
                      </a:r>
                    </a:p>
                  </a:txBody>
                  <a:tcPr marL="91007" marR="91007" marT="45504" marB="45504" anchor="ctr"/>
                </a:tc>
                <a:tc>
                  <a:txBody>
                    <a:bodyPr/>
                    <a:lstStyle/>
                    <a:p>
                      <a:pPr algn="ctr"/>
                      <a:r>
                        <a:rPr lang="en-US" sz="1800">
                          <a:solidFill>
                            <a:schemeClr val="tx1"/>
                          </a:solidFill>
                        </a:rPr>
                        <a:t>cb</a:t>
                      </a:r>
                    </a:p>
                  </a:txBody>
                  <a:tcPr marL="91007" marR="91007" marT="45504" marB="45504" anchor="ctr"/>
                </a:tc>
                <a:tc>
                  <a:txBody>
                    <a:bodyPr/>
                    <a:lstStyle/>
                    <a:p>
                      <a:pPr algn="ctr"/>
                      <a:r>
                        <a:rPr lang="en-US" sz="1800">
                          <a:solidFill>
                            <a:schemeClr val="tx1"/>
                          </a:solidFill>
                        </a:rPr>
                        <a:t>7c</a:t>
                      </a:r>
                    </a:p>
                  </a:txBody>
                  <a:tcPr marL="91007" marR="91007" marT="45504" marB="45504" anchor="ctr"/>
                </a:tc>
                <a:extLst>
                  <a:ext uri="{0D108BD9-81ED-4DB2-BD59-A6C34878D82A}">
                    <a16:rowId xmlns:a16="http://schemas.microsoft.com/office/drawing/2014/main" val="962685736"/>
                  </a:ext>
                </a:extLst>
              </a:tr>
              <a:tr h="474089">
                <a:tc>
                  <a:txBody>
                    <a:bodyPr/>
                    <a:lstStyle/>
                    <a:p>
                      <a:pPr algn="ctr"/>
                      <a:r>
                        <a:rPr lang="en-US" sz="1800">
                          <a:solidFill>
                            <a:schemeClr val="tx1"/>
                          </a:solidFill>
                        </a:rPr>
                        <a:t>d0</a:t>
                      </a:r>
                    </a:p>
                  </a:txBody>
                  <a:tcPr marL="91007" marR="91007" marT="45504" marB="45504" anchor="ctr"/>
                </a:tc>
                <a:tc>
                  <a:txBody>
                    <a:bodyPr/>
                    <a:lstStyle/>
                    <a:p>
                      <a:pPr algn="ctr"/>
                      <a:r>
                        <a:rPr lang="en-US" sz="1800">
                          <a:solidFill>
                            <a:schemeClr val="tx1"/>
                          </a:solidFill>
                        </a:rPr>
                        <a:t>80</a:t>
                      </a:r>
                    </a:p>
                  </a:txBody>
                  <a:tcPr marL="91007" marR="91007" marT="45504" marB="45504" anchor="ctr"/>
                </a:tc>
                <a:tc>
                  <a:txBody>
                    <a:bodyPr/>
                    <a:lstStyle/>
                    <a:p>
                      <a:pPr algn="ctr"/>
                      <a:r>
                        <a:rPr lang="en-US" sz="1800">
                          <a:solidFill>
                            <a:schemeClr val="tx1"/>
                          </a:solidFill>
                        </a:rPr>
                        <a:t>36</a:t>
                      </a:r>
                    </a:p>
                  </a:txBody>
                  <a:tcPr marL="91007" marR="91007" marT="45504" marB="45504" anchor="ctr"/>
                </a:tc>
                <a:tc>
                  <a:txBody>
                    <a:bodyPr/>
                    <a:lstStyle/>
                    <a:p>
                      <a:pPr algn="ctr"/>
                      <a:r>
                        <a:rPr lang="en-US" sz="1800">
                          <a:solidFill>
                            <a:schemeClr val="tx1"/>
                          </a:solidFill>
                        </a:rPr>
                        <a:t>6f</a:t>
                      </a:r>
                    </a:p>
                  </a:txBody>
                  <a:tcPr marL="91007" marR="91007" marT="45504" marB="45504" anchor="ctr"/>
                </a:tc>
                <a:extLst>
                  <a:ext uri="{0D108BD9-81ED-4DB2-BD59-A6C34878D82A}">
                    <a16:rowId xmlns:a16="http://schemas.microsoft.com/office/drawing/2014/main" val="3212980906"/>
                  </a:ext>
                </a:extLst>
              </a:tr>
            </a:tbl>
          </a:graphicData>
        </a:graphic>
      </p:graphicFrame>
      <p:graphicFrame>
        <p:nvGraphicFramePr>
          <p:cNvPr id="14" name="Table 13">
            <a:extLst>
              <a:ext uri="{FF2B5EF4-FFF2-40B4-BE49-F238E27FC236}">
                <a16:creationId xmlns:a16="http://schemas.microsoft.com/office/drawing/2014/main" id="{6071B5B2-5678-4F22-B083-8A8C01B49E67}"/>
              </a:ext>
            </a:extLst>
          </p:cNvPr>
          <p:cNvGraphicFramePr>
            <a:graphicFrameLocks noGrp="1"/>
          </p:cNvGraphicFramePr>
          <p:nvPr>
            <p:extLst>
              <p:ext uri="{D42A27DB-BD31-4B8C-83A1-F6EECF244321}">
                <p14:modId xmlns:p14="http://schemas.microsoft.com/office/powerpoint/2010/main" val="3587263739"/>
              </p:ext>
            </p:extLst>
          </p:nvPr>
        </p:nvGraphicFramePr>
        <p:xfrm>
          <a:off x="3636484" y="1000862"/>
          <a:ext cx="1871032" cy="474089"/>
        </p:xfrm>
        <a:graphic>
          <a:graphicData uri="http://schemas.openxmlformats.org/drawingml/2006/table">
            <a:tbl>
              <a:tblPr firstRow="1" bandRow="1">
                <a:tableStyleId>{9C6C681F-78B6-45C4-89BD-E21F98EC8357}</a:tableStyleId>
              </a:tblPr>
              <a:tblGrid>
                <a:gridCol w="467758">
                  <a:extLst>
                    <a:ext uri="{9D8B030D-6E8A-4147-A177-3AD203B41FA5}">
                      <a16:colId xmlns:a16="http://schemas.microsoft.com/office/drawing/2014/main" val="1540761941"/>
                    </a:ext>
                  </a:extLst>
                </a:gridCol>
                <a:gridCol w="467758">
                  <a:extLst>
                    <a:ext uri="{9D8B030D-6E8A-4147-A177-3AD203B41FA5}">
                      <a16:colId xmlns:a16="http://schemas.microsoft.com/office/drawing/2014/main" val="11879025"/>
                    </a:ext>
                  </a:extLst>
                </a:gridCol>
                <a:gridCol w="467758">
                  <a:extLst>
                    <a:ext uri="{9D8B030D-6E8A-4147-A177-3AD203B41FA5}">
                      <a16:colId xmlns:a16="http://schemas.microsoft.com/office/drawing/2014/main" val="872793879"/>
                    </a:ext>
                  </a:extLst>
                </a:gridCol>
                <a:gridCol w="467758">
                  <a:extLst>
                    <a:ext uri="{9D8B030D-6E8A-4147-A177-3AD203B41FA5}">
                      <a16:colId xmlns:a16="http://schemas.microsoft.com/office/drawing/2014/main" val="1254195650"/>
                    </a:ext>
                  </a:extLst>
                </a:gridCol>
              </a:tblGrid>
              <a:tr h="474089">
                <a:tc>
                  <a:txBody>
                    <a:bodyPr/>
                    <a:lstStyle/>
                    <a:p>
                      <a:pPr algn="ctr"/>
                      <a:r>
                        <a:rPr lang="en-US" sz="1800">
                          <a:solidFill>
                            <a:schemeClr val="tx1"/>
                          </a:solidFill>
                        </a:rPr>
                        <a:t>76</a:t>
                      </a:r>
                    </a:p>
                  </a:txBody>
                  <a:tcPr marL="91007" marR="91007" marT="45504" marB="45504" anchor="ctr"/>
                </a:tc>
                <a:tc>
                  <a:txBody>
                    <a:bodyPr/>
                    <a:lstStyle/>
                    <a:p>
                      <a:pPr algn="ctr"/>
                      <a:r>
                        <a:rPr lang="en-US" sz="1800">
                          <a:solidFill>
                            <a:schemeClr val="tx1"/>
                          </a:solidFill>
                        </a:rPr>
                        <a:t>a0</a:t>
                      </a:r>
                    </a:p>
                  </a:txBody>
                  <a:tcPr marL="91007" marR="91007" marT="45504" marB="45504" anchor="ctr"/>
                </a:tc>
                <a:tc>
                  <a:txBody>
                    <a:bodyPr/>
                    <a:lstStyle/>
                    <a:p>
                      <a:pPr algn="ctr"/>
                      <a:r>
                        <a:rPr lang="en-US" sz="1800">
                          <a:solidFill>
                            <a:schemeClr val="tx1"/>
                          </a:solidFill>
                        </a:rPr>
                        <a:t>77</a:t>
                      </a:r>
                    </a:p>
                  </a:txBody>
                  <a:tcPr marL="91007" marR="91007" marT="45504" marB="45504" anchor="ctr"/>
                </a:tc>
                <a:tc>
                  <a:txBody>
                    <a:bodyPr/>
                    <a:lstStyle/>
                    <a:p>
                      <a:pPr algn="ctr"/>
                      <a:r>
                        <a:rPr lang="en-US" sz="1800">
                          <a:solidFill>
                            <a:schemeClr val="tx1"/>
                          </a:solidFill>
                        </a:rPr>
                        <a:t>9c</a:t>
                      </a:r>
                    </a:p>
                  </a:txBody>
                  <a:tcPr marL="91007" marR="91007" marT="45504" marB="45504" anchor="ctr"/>
                </a:tc>
                <a:extLst>
                  <a:ext uri="{0D108BD9-81ED-4DB2-BD59-A6C34878D82A}">
                    <a16:rowId xmlns:a16="http://schemas.microsoft.com/office/drawing/2014/main" val="3826026470"/>
                  </a:ext>
                </a:extLst>
              </a:tr>
            </a:tbl>
          </a:graphicData>
        </a:graphic>
      </p:graphicFrame>
      <p:graphicFrame>
        <p:nvGraphicFramePr>
          <p:cNvPr id="17" name="Table 16">
            <a:extLst>
              <a:ext uri="{FF2B5EF4-FFF2-40B4-BE49-F238E27FC236}">
                <a16:creationId xmlns:a16="http://schemas.microsoft.com/office/drawing/2014/main" id="{6E50DC5E-E39A-43C0-BAF4-116771FBFCC6}"/>
              </a:ext>
            </a:extLst>
          </p:cNvPr>
          <p:cNvGraphicFramePr>
            <a:graphicFrameLocks noGrp="1"/>
          </p:cNvGraphicFramePr>
          <p:nvPr>
            <p:extLst>
              <p:ext uri="{D42A27DB-BD31-4B8C-83A1-F6EECF244321}">
                <p14:modId xmlns:p14="http://schemas.microsoft.com/office/powerpoint/2010/main" val="3618945653"/>
              </p:ext>
            </p:extLst>
          </p:nvPr>
        </p:nvGraphicFramePr>
        <p:xfrm>
          <a:off x="3636484" y="1827327"/>
          <a:ext cx="1871032" cy="474089"/>
        </p:xfrm>
        <a:graphic>
          <a:graphicData uri="http://schemas.openxmlformats.org/drawingml/2006/table">
            <a:tbl>
              <a:tblPr firstRow="1" bandRow="1">
                <a:tableStyleId>{9C6C681F-78B6-45C4-89BD-E21F98EC8357}</a:tableStyleId>
              </a:tblPr>
              <a:tblGrid>
                <a:gridCol w="467758">
                  <a:extLst>
                    <a:ext uri="{9D8B030D-6E8A-4147-A177-3AD203B41FA5}">
                      <a16:colId xmlns:a16="http://schemas.microsoft.com/office/drawing/2014/main" val="1540761941"/>
                    </a:ext>
                  </a:extLst>
                </a:gridCol>
                <a:gridCol w="467758">
                  <a:extLst>
                    <a:ext uri="{9D8B030D-6E8A-4147-A177-3AD203B41FA5}">
                      <a16:colId xmlns:a16="http://schemas.microsoft.com/office/drawing/2014/main" val="11879025"/>
                    </a:ext>
                  </a:extLst>
                </a:gridCol>
                <a:gridCol w="467758">
                  <a:extLst>
                    <a:ext uri="{9D8B030D-6E8A-4147-A177-3AD203B41FA5}">
                      <a16:colId xmlns:a16="http://schemas.microsoft.com/office/drawing/2014/main" val="872793879"/>
                    </a:ext>
                  </a:extLst>
                </a:gridCol>
                <a:gridCol w="467758">
                  <a:extLst>
                    <a:ext uri="{9D8B030D-6E8A-4147-A177-3AD203B41FA5}">
                      <a16:colId xmlns:a16="http://schemas.microsoft.com/office/drawing/2014/main" val="1254195650"/>
                    </a:ext>
                  </a:extLst>
                </a:gridCol>
              </a:tblGrid>
              <a:tr h="474089">
                <a:tc>
                  <a:txBody>
                    <a:bodyPr/>
                    <a:lstStyle/>
                    <a:p>
                      <a:pPr algn="ctr"/>
                      <a:r>
                        <a:rPr lang="en-US" sz="1800">
                          <a:solidFill>
                            <a:schemeClr val="tx1"/>
                          </a:solidFill>
                        </a:rPr>
                        <a:t>38</a:t>
                      </a:r>
                    </a:p>
                  </a:txBody>
                  <a:tcPr marL="91007" marR="91007" marT="45504" marB="45504" anchor="ctr">
                    <a:solidFill>
                      <a:schemeClr val="bg1">
                        <a:lumMod val="85000"/>
                      </a:schemeClr>
                    </a:solidFill>
                  </a:tcPr>
                </a:tc>
                <a:tc>
                  <a:txBody>
                    <a:bodyPr/>
                    <a:lstStyle/>
                    <a:p>
                      <a:pPr algn="ctr"/>
                      <a:r>
                        <a:rPr lang="en-US" sz="1800">
                          <a:solidFill>
                            <a:schemeClr val="tx1"/>
                          </a:solidFill>
                        </a:rPr>
                        <a:t>83</a:t>
                      </a:r>
                    </a:p>
                  </a:txBody>
                  <a:tcPr marL="91007" marR="91007" marT="45504" marB="45504" anchor="ctr"/>
                </a:tc>
                <a:tc>
                  <a:txBody>
                    <a:bodyPr/>
                    <a:lstStyle/>
                    <a:p>
                      <a:pPr algn="ctr"/>
                      <a:r>
                        <a:rPr lang="en-US" sz="1800">
                          <a:solidFill>
                            <a:schemeClr val="tx1"/>
                          </a:solidFill>
                        </a:rPr>
                        <a:t>9c</a:t>
                      </a:r>
                    </a:p>
                  </a:txBody>
                  <a:tcPr marL="91007" marR="91007" marT="45504" marB="45504" anchor="ctr"/>
                </a:tc>
                <a:tc>
                  <a:txBody>
                    <a:bodyPr/>
                    <a:lstStyle/>
                    <a:p>
                      <a:pPr algn="ctr"/>
                      <a:r>
                        <a:rPr lang="en-US" sz="1800">
                          <a:solidFill>
                            <a:schemeClr val="tx1"/>
                          </a:solidFill>
                        </a:rPr>
                        <a:t>68</a:t>
                      </a:r>
                    </a:p>
                  </a:txBody>
                  <a:tcPr marL="91007" marR="91007" marT="45504" marB="45504" anchor="ctr"/>
                </a:tc>
                <a:extLst>
                  <a:ext uri="{0D108BD9-81ED-4DB2-BD59-A6C34878D82A}">
                    <a16:rowId xmlns:a16="http://schemas.microsoft.com/office/drawing/2014/main" val="1843354084"/>
                  </a:ext>
                </a:extLst>
              </a:tr>
            </a:tbl>
          </a:graphicData>
        </a:graphic>
      </p:graphicFrame>
      <p:graphicFrame>
        <p:nvGraphicFramePr>
          <p:cNvPr id="18" name="Table 17">
            <a:extLst>
              <a:ext uri="{FF2B5EF4-FFF2-40B4-BE49-F238E27FC236}">
                <a16:creationId xmlns:a16="http://schemas.microsoft.com/office/drawing/2014/main" id="{AFCF5E80-015C-4007-AB0B-08D510D983D9}"/>
              </a:ext>
            </a:extLst>
          </p:cNvPr>
          <p:cNvGraphicFramePr>
            <a:graphicFrameLocks noGrp="1"/>
          </p:cNvGraphicFramePr>
          <p:nvPr>
            <p:extLst>
              <p:ext uri="{D42A27DB-BD31-4B8C-83A1-F6EECF244321}">
                <p14:modId xmlns:p14="http://schemas.microsoft.com/office/powerpoint/2010/main" val="3823597858"/>
              </p:ext>
            </p:extLst>
          </p:nvPr>
        </p:nvGraphicFramePr>
        <p:xfrm>
          <a:off x="3636484" y="3295678"/>
          <a:ext cx="1871032" cy="474089"/>
        </p:xfrm>
        <a:graphic>
          <a:graphicData uri="http://schemas.openxmlformats.org/drawingml/2006/table">
            <a:tbl>
              <a:tblPr firstRow="1" bandRow="1">
                <a:tableStyleId>{9C6C681F-78B6-45C4-89BD-E21F98EC8357}</a:tableStyleId>
              </a:tblPr>
              <a:tblGrid>
                <a:gridCol w="467758">
                  <a:extLst>
                    <a:ext uri="{9D8B030D-6E8A-4147-A177-3AD203B41FA5}">
                      <a16:colId xmlns:a16="http://schemas.microsoft.com/office/drawing/2014/main" val="1540761941"/>
                    </a:ext>
                  </a:extLst>
                </a:gridCol>
                <a:gridCol w="467758">
                  <a:extLst>
                    <a:ext uri="{9D8B030D-6E8A-4147-A177-3AD203B41FA5}">
                      <a16:colId xmlns:a16="http://schemas.microsoft.com/office/drawing/2014/main" val="11879025"/>
                    </a:ext>
                  </a:extLst>
                </a:gridCol>
                <a:gridCol w="467758">
                  <a:extLst>
                    <a:ext uri="{9D8B030D-6E8A-4147-A177-3AD203B41FA5}">
                      <a16:colId xmlns:a16="http://schemas.microsoft.com/office/drawing/2014/main" val="872793879"/>
                    </a:ext>
                  </a:extLst>
                </a:gridCol>
                <a:gridCol w="467758">
                  <a:extLst>
                    <a:ext uri="{9D8B030D-6E8A-4147-A177-3AD203B41FA5}">
                      <a16:colId xmlns:a16="http://schemas.microsoft.com/office/drawing/2014/main" val="1254195650"/>
                    </a:ext>
                  </a:extLst>
                </a:gridCol>
              </a:tblGrid>
              <a:tr h="474089">
                <a:tc>
                  <a:txBody>
                    <a:bodyPr/>
                    <a:lstStyle/>
                    <a:p>
                      <a:pPr algn="ctr"/>
                      <a:r>
                        <a:rPr lang="en-US" sz="1800">
                          <a:solidFill>
                            <a:schemeClr val="tx1"/>
                          </a:solidFill>
                        </a:rPr>
                        <a:t>d0</a:t>
                      </a:r>
                    </a:p>
                  </a:txBody>
                  <a:tcPr marL="91007" marR="91007" marT="45504" marB="45504" anchor="ctr">
                    <a:solidFill>
                      <a:schemeClr val="bg1">
                        <a:lumMod val="85000"/>
                      </a:schemeClr>
                    </a:solidFill>
                  </a:tcPr>
                </a:tc>
                <a:tc>
                  <a:txBody>
                    <a:bodyPr/>
                    <a:lstStyle/>
                    <a:p>
                      <a:pPr algn="ctr"/>
                      <a:r>
                        <a:rPr lang="en-US" sz="1800">
                          <a:solidFill>
                            <a:schemeClr val="tx1"/>
                          </a:solidFill>
                        </a:rPr>
                        <a:t>80</a:t>
                      </a:r>
                    </a:p>
                  </a:txBody>
                  <a:tcPr marL="91007" marR="91007" marT="45504" marB="45504" anchor="ctr">
                    <a:solidFill>
                      <a:schemeClr val="bg1">
                        <a:lumMod val="85000"/>
                      </a:schemeClr>
                    </a:solidFill>
                  </a:tcPr>
                </a:tc>
                <a:tc>
                  <a:txBody>
                    <a:bodyPr/>
                    <a:lstStyle/>
                    <a:p>
                      <a:pPr algn="ctr"/>
                      <a:r>
                        <a:rPr lang="en-US" sz="1800">
                          <a:solidFill>
                            <a:schemeClr val="tx1"/>
                          </a:solidFill>
                        </a:rPr>
                        <a:t>36</a:t>
                      </a:r>
                    </a:p>
                  </a:txBody>
                  <a:tcPr marL="91007" marR="91007" marT="45504" marB="45504" anchor="ctr">
                    <a:solidFill>
                      <a:schemeClr val="bg1">
                        <a:lumMod val="85000"/>
                      </a:schemeClr>
                    </a:solidFill>
                  </a:tcPr>
                </a:tc>
                <a:tc>
                  <a:txBody>
                    <a:bodyPr/>
                    <a:lstStyle/>
                    <a:p>
                      <a:pPr algn="ctr"/>
                      <a:r>
                        <a:rPr lang="en-US" sz="1800">
                          <a:solidFill>
                            <a:schemeClr val="tx1"/>
                          </a:solidFill>
                        </a:rPr>
                        <a:t>6f</a:t>
                      </a:r>
                    </a:p>
                  </a:txBody>
                  <a:tcPr marL="91007" marR="91007" marT="45504" marB="45504" anchor="ctr"/>
                </a:tc>
                <a:extLst>
                  <a:ext uri="{0D108BD9-81ED-4DB2-BD59-A6C34878D82A}">
                    <a16:rowId xmlns:a16="http://schemas.microsoft.com/office/drawing/2014/main" val="3212980906"/>
                  </a:ext>
                </a:extLst>
              </a:tr>
            </a:tbl>
          </a:graphicData>
        </a:graphic>
      </p:graphicFrame>
      <p:graphicFrame>
        <p:nvGraphicFramePr>
          <p:cNvPr id="19" name="Table 18">
            <a:extLst>
              <a:ext uri="{FF2B5EF4-FFF2-40B4-BE49-F238E27FC236}">
                <a16:creationId xmlns:a16="http://schemas.microsoft.com/office/drawing/2014/main" id="{6A5338DD-F48D-4E0B-B0C5-3D47B32C88B2}"/>
              </a:ext>
            </a:extLst>
          </p:cNvPr>
          <p:cNvGraphicFramePr>
            <a:graphicFrameLocks noGrp="1"/>
          </p:cNvGraphicFramePr>
          <p:nvPr>
            <p:extLst>
              <p:ext uri="{D42A27DB-BD31-4B8C-83A1-F6EECF244321}">
                <p14:modId xmlns:p14="http://schemas.microsoft.com/office/powerpoint/2010/main" val="854152973"/>
              </p:ext>
            </p:extLst>
          </p:nvPr>
        </p:nvGraphicFramePr>
        <p:xfrm>
          <a:off x="3636484" y="2593571"/>
          <a:ext cx="1871032" cy="464219"/>
        </p:xfrm>
        <a:graphic>
          <a:graphicData uri="http://schemas.openxmlformats.org/drawingml/2006/table">
            <a:tbl>
              <a:tblPr firstRow="1" bandRow="1">
                <a:tableStyleId>{9C6C681F-78B6-45C4-89BD-E21F98EC8357}</a:tableStyleId>
              </a:tblPr>
              <a:tblGrid>
                <a:gridCol w="467758">
                  <a:extLst>
                    <a:ext uri="{9D8B030D-6E8A-4147-A177-3AD203B41FA5}">
                      <a16:colId xmlns:a16="http://schemas.microsoft.com/office/drawing/2014/main" val="1540761941"/>
                    </a:ext>
                  </a:extLst>
                </a:gridCol>
                <a:gridCol w="467758">
                  <a:extLst>
                    <a:ext uri="{9D8B030D-6E8A-4147-A177-3AD203B41FA5}">
                      <a16:colId xmlns:a16="http://schemas.microsoft.com/office/drawing/2014/main" val="11879025"/>
                    </a:ext>
                  </a:extLst>
                </a:gridCol>
                <a:gridCol w="467758">
                  <a:extLst>
                    <a:ext uri="{9D8B030D-6E8A-4147-A177-3AD203B41FA5}">
                      <a16:colId xmlns:a16="http://schemas.microsoft.com/office/drawing/2014/main" val="872793879"/>
                    </a:ext>
                  </a:extLst>
                </a:gridCol>
                <a:gridCol w="467758">
                  <a:extLst>
                    <a:ext uri="{9D8B030D-6E8A-4147-A177-3AD203B41FA5}">
                      <a16:colId xmlns:a16="http://schemas.microsoft.com/office/drawing/2014/main" val="1254195650"/>
                    </a:ext>
                  </a:extLst>
                </a:gridCol>
              </a:tblGrid>
              <a:tr h="464219">
                <a:tc>
                  <a:txBody>
                    <a:bodyPr/>
                    <a:lstStyle/>
                    <a:p>
                      <a:pPr algn="ctr"/>
                      <a:r>
                        <a:rPr lang="en-US" sz="1800">
                          <a:solidFill>
                            <a:schemeClr val="tx1"/>
                          </a:solidFill>
                        </a:rPr>
                        <a:t>8f</a:t>
                      </a:r>
                    </a:p>
                  </a:txBody>
                  <a:tcPr marL="91007" marR="91007" marT="45504" marB="45504" anchor="ctr">
                    <a:solidFill>
                      <a:schemeClr val="bg1">
                        <a:lumMod val="85000"/>
                      </a:schemeClr>
                    </a:solidFill>
                  </a:tcPr>
                </a:tc>
                <a:tc>
                  <a:txBody>
                    <a:bodyPr/>
                    <a:lstStyle/>
                    <a:p>
                      <a:pPr algn="ctr"/>
                      <a:r>
                        <a:rPr lang="en-US" sz="1800">
                          <a:solidFill>
                            <a:schemeClr val="tx1"/>
                          </a:solidFill>
                        </a:rPr>
                        <a:t>4d</a:t>
                      </a:r>
                    </a:p>
                  </a:txBody>
                  <a:tcPr marL="91007" marR="91007" marT="45504" marB="45504" anchor="ctr">
                    <a:solidFill>
                      <a:schemeClr val="bg1">
                        <a:lumMod val="85000"/>
                      </a:schemeClr>
                    </a:solidFill>
                  </a:tcPr>
                </a:tc>
                <a:tc>
                  <a:txBody>
                    <a:bodyPr/>
                    <a:lstStyle/>
                    <a:p>
                      <a:pPr algn="ctr"/>
                      <a:r>
                        <a:rPr lang="en-US" sz="1800">
                          <a:solidFill>
                            <a:schemeClr val="tx1"/>
                          </a:solidFill>
                        </a:rPr>
                        <a:t>cb</a:t>
                      </a:r>
                    </a:p>
                  </a:txBody>
                  <a:tcPr marL="91007" marR="91007" marT="45504" marB="45504" anchor="ctr"/>
                </a:tc>
                <a:tc>
                  <a:txBody>
                    <a:bodyPr/>
                    <a:lstStyle/>
                    <a:p>
                      <a:pPr algn="ctr"/>
                      <a:r>
                        <a:rPr lang="en-US" sz="1800">
                          <a:solidFill>
                            <a:schemeClr val="tx1"/>
                          </a:solidFill>
                        </a:rPr>
                        <a:t>7c</a:t>
                      </a:r>
                    </a:p>
                  </a:txBody>
                  <a:tcPr marL="91007" marR="91007" marT="45504" marB="45504" anchor="ctr"/>
                </a:tc>
                <a:extLst>
                  <a:ext uri="{0D108BD9-81ED-4DB2-BD59-A6C34878D82A}">
                    <a16:rowId xmlns:a16="http://schemas.microsoft.com/office/drawing/2014/main" val="962685736"/>
                  </a:ext>
                </a:extLst>
              </a:tr>
            </a:tbl>
          </a:graphicData>
        </a:graphic>
      </p:graphicFrame>
      <p:grpSp>
        <p:nvGrpSpPr>
          <p:cNvPr id="55" name="Group 54">
            <a:extLst>
              <a:ext uri="{FF2B5EF4-FFF2-40B4-BE49-F238E27FC236}">
                <a16:creationId xmlns:a16="http://schemas.microsoft.com/office/drawing/2014/main" id="{0A48215A-3178-455D-845E-1A41924E4DC6}"/>
              </a:ext>
            </a:extLst>
          </p:cNvPr>
          <p:cNvGrpSpPr/>
          <p:nvPr/>
        </p:nvGrpSpPr>
        <p:grpSpPr>
          <a:xfrm>
            <a:off x="3636484" y="1696598"/>
            <a:ext cx="2070258" cy="367773"/>
            <a:chOff x="3636484" y="1696598"/>
            <a:chExt cx="2070258" cy="367773"/>
          </a:xfrm>
        </p:grpSpPr>
        <p:cxnSp>
          <p:nvCxnSpPr>
            <p:cNvPr id="47" name="Connector: Elbow 46">
              <a:extLst>
                <a:ext uri="{FF2B5EF4-FFF2-40B4-BE49-F238E27FC236}">
                  <a16:creationId xmlns:a16="http://schemas.microsoft.com/office/drawing/2014/main" id="{551B68EB-B9F9-4E84-8798-68DD95D3DF7A}"/>
                </a:ext>
              </a:extLst>
            </p:cNvPr>
            <p:cNvCxnSpPr>
              <a:endCxn id="17" idx="3"/>
            </p:cNvCxnSpPr>
            <p:nvPr/>
          </p:nvCxnSpPr>
          <p:spPr>
            <a:xfrm rot="5400000">
              <a:off x="5423243" y="1780872"/>
              <a:ext cx="367773" cy="199225"/>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3" name="Connector: Elbow 52">
              <a:extLst>
                <a:ext uri="{FF2B5EF4-FFF2-40B4-BE49-F238E27FC236}">
                  <a16:creationId xmlns:a16="http://schemas.microsoft.com/office/drawing/2014/main" id="{B3E4CCED-9D5C-4A2B-A8BA-845B12F4FC65}"/>
                </a:ext>
              </a:extLst>
            </p:cNvPr>
            <p:cNvCxnSpPr/>
            <p:nvPr/>
          </p:nvCxnSpPr>
          <p:spPr>
            <a:xfrm flipV="1">
              <a:off x="3636484" y="1696598"/>
              <a:ext cx="2070254" cy="367773"/>
            </a:xfrm>
            <a:prstGeom prst="bentConnector3">
              <a:avLst>
                <a:gd name="adj1" fmla="val -11729"/>
              </a:avLst>
            </a:prstGeom>
          </p:spPr>
          <p:style>
            <a:lnRef idx="1">
              <a:schemeClr val="accent2"/>
            </a:lnRef>
            <a:fillRef idx="0">
              <a:schemeClr val="accent2"/>
            </a:fillRef>
            <a:effectRef idx="0">
              <a:schemeClr val="accent2"/>
            </a:effectRef>
            <a:fontRef idx="minor">
              <a:schemeClr val="tx1"/>
            </a:fontRef>
          </p:style>
        </p:cxnSp>
      </p:grpSp>
      <p:grpSp>
        <p:nvGrpSpPr>
          <p:cNvPr id="56" name="Group 55">
            <a:extLst>
              <a:ext uri="{FF2B5EF4-FFF2-40B4-BE49-F238E27FC236}">
                <a16:creationId xmlns:a16="http://schemas.microsoft.com/office/drawing/2014/main" id="{2F342BB7-D348-4975-B3C9-0976431A972A}"/>
              </a:ext>
            </a:extLst>
          </p:cNvPr>
          <p:cNvGrpSpPr/>
          <p:nvPr/>
        </p:nvGrpSpPr>
        <p:grpSpPr>
          <a:xfrm>
            <a:off x="3636484" y="2457907"/>
            <a:ext cx="2070254" cy="367773"/>
            <a:chOff x="3636484" y="1696598"/>
            <a:chExt cx="2070254" cy="367773"/>
          </a:xfrm>
        </p:grpSpPr>
        <p:cxnSp>
          <p:nvCxnSpPr>
            <p:cNvPr id="57" name="Connector: Elbow 56">
              <a:extLst>
                <a:ext uri="{FF2B5EF4-FFF2-40B4-BE49-F238E27FC236}">
                  <a16:creationId xmlns:a16="http://schemas.microsoft.com/office/drawing/2014/main" id="{EAEE5FB2-58EB-4B34-8FCE-2AFB5F6A4582}"/>
                </a:ext>
              </a:extLst>
            </p:cNvPr>
            <p:cNvCxnSpPr/>
            <p:nvPr/>
          </p:nvCxnSpPr>
          <p:spPr>
            <a:xfrm rot="5400000">
              <a:off x="5423241" y="1780874"/>
              <a:ext cx="367773" cy="199221"/>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8" name="Connector: Elbow 57">
              <a:extLst>
                <a:ext uri="{FF2B5EF4-FFF2-40B4-BE49-F238E27FC236}">
                  <a16:creationId xmlns:a16="http://schemas.microsoft.com/office/drawing/2014/main" id="{3AFFE166-2B7D-4753-9B97-6DE36784D4B7}"/>
                </a:ext>
              </a:extLst>
            </p:cNvPr>
            <p:cNvCxnSpPr/>
            <p:nvPr/>
          </p:nvCxnSpPr>
          <p:spPr>
            <a:xfrm flipV="1">
              <a:off x="3636484" y="1696598"/>
              <a:ext cx="2070254" cy="367773"/>
            </a:xfrm>
            <a:prstGeom prst="bentConnector3">
              <a:avLst>
                <a:gd name="adj1" fmla="val -11729"/>
              </a:avLst>
            </a:prstGeom>
          </p:spPr>
          <p:style>
            <a:lnRef idx="1">
              <a:schemeClr val="accent2"/>
            </a:lnRef>
            <a:fillRef idx="0">
              <a:schemeClr val="accent2"/>
            </a:fillRef>
            <a:effectRef idx="0">
              <a:schemeClr val="accent2"/>
            </a:effectRef>
            <a:fontRef idx="minor">
              <a:schemeClr val="tx1"/>
            </a:fontRef>
          </p:style>
        </p:cxnSp>
      </p:grpSp>
      <p:grpSp>
        <p:nvGrpSpPr>
          <p:cNvPr id="59" name="Group 58">
            <a:extLst>
              <a:ext uri="{FF2B5EF4-FFF2-40B4-BE49-F238E27FC236}">
                <a16:creationId xmlns:a16="http://schemas.microsoft.com/office/drawing/2014/main" id="{06889BF9-F5BD-4B5A-BE46-A493ED2ABE2D}"/>
              </a:ext>
            </a:extLst>
          </p:cNvPr>
          <p:cNvGrpSpPr/>
          <p:nvPr/>
        </p:nvGrpSpPr>
        <p:grpSpPr>
          <a:xfrm>
            <a:off x="3636484" y="3210589"/>
            <a:ext cx="2070254" cy="367773"/>
            <a:chOff x="3636484" y="1696598"/>
            <a:chExt cx="2070254" cy="367773"/>
          </a:xfrm>
        </p:grpSpPr>
        <p:cxnSp>
          <p:nvCxnSpPr>
            <p:cNvPr id="60" name="Connector: Elbow 59">
              <a:extLst>
                <a:ext uri="{FF2B5EF4-FFF2-40B4-BE49-F238E27FC236}">
                  <a16:creationId xmlns:a16="http://schemas.microsoft.com/office/drawing/2014/main" id="{127028DA-4FBF-4E3F-9103-8E372F7B3035}"/>
                </a:ext>
              </a:extLst>
            </p:cNvPr>
            <p:cNvCxnSpPr/>
            <p:nvPr/>
          </p:nvCxnSpPr>
          <p:spPr>
            <a:xfrm rot="5400000">
              <a:off x="5423241" y="1780874"/>
              <a:ext cx="367773" cy="199221"/>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1" name="Connector: Elbow 60">
              <a:extLst>
                <a:ext uri="{FF2B5EF4-FFF2-40B4-BE49-F238E27FC236}">
                  <a16:creationId xmlns:a16="http://schemas.microsoft.com/office/drawing/2014/main" id="{96FEC1ED-093B-4ADE-991E-EE7457074DFE}"/>
                </a:ext>
              </a:extLst>
            </p:cNvPr>
            <p:cNvCxnSpPr/>
            <p:nvPr/>
          </p:nvCxnSpPr>
          <p:spPr>
            <a:xfrm flipV="1">
              <a:off x="3636484" y="1696598"/>
              <a:ext cx="2070254" cy="367773"/>
            </a:xfrm>
            <a:prstGeom prst="bentConnector3">
              <a:avLst>
                <a:gd name="adj1" fmla="val -11729"/>
              </a:avLst>
            </a:prstGeom>
          </p:spPr>
          <p:style>
            <a:lnRef idx="1">
              <a:schemeClr val="accent2"/>
            </a:lnRef>
            <a:fillRef idx="0">
              <a:schemeClr val="accent2"/>
            </a:fillRef>
            <a:effectRef idx="0">
              <a:schemeClr val="accent2"/>
            </a:effectRef>
            <a:fontRef idx="minor">
              <a:schemeClr val="tx1"/>
            </a:fontRef>
          </p:style>
        </p:cxnSp>
      </p:grpSp>
      <p:graphicFrame>
        <p:nvGraphicFramePr>
          <p:cNvPr id="62" name="Table 61">
            <a:extLst>
              <a:ext uri="{FF2B5EF4-FFF2-40B4-BE49-F238E27FC236}">
                <a16:creationId xmlns:a16="http://schemas.microsoft.com/office/drawing/2014/main" id="{EF3E80E3-581C-4D44-9AAE-F011F736D2E1}"/>
              </a:ext>
            </a:extLst>
          </p:cNvPr>
          <p:cNvGraphicFramePr>
            <a:graphicFrameLocks noGrp="1"/>
          </p:cNvGraphicFramePr>
          <p:nvPr>
            <p:extLst>
              <p:ext uri="{D42A27DB-BD31-4B8C-83A1-F6EECF244321}">
                <p14:modId xmlns:p14="http://schemas.microsoft.com/office/powerpoint/2010/main" val="4188489921"/>
              </p:ext>
            </p:extLst>
          </p:nvPr>
        </p:nvGraphicFramePr>
        <p:xfrm>
          <a:off x="6828623" y="2621039"/>
          <a:ext cx="1871032" cy="1896356"/>
        </p:xfrm>
        <a:graphic>
          <a:graphicData uri="http://schemas.openxmlformats.org/drawingml/2006/table">
            <a:tbl>
              <a:tblPr firstRow="1" bandRow="1">
                <a:tableStyleId>{9C6C681F-78B6-45C4-89BD-E21F98EC8357}</a:tableStyleId>
              </a:tblPr>
              <a:tblGrid>
                <a:gridCol w="467758">
                  <a:extLst>
                    <a:ext uri="{9D8B030D-6E8A-4147-A177-3AD203B41FA5}">
                      <a16:colId xmlns:a16="http://schemas.microsoft.com/office/drawing/2014/main" val="1540761941"/>
                    </a:ext>
                  </a:extLst>
                </a:gridCol>
                <a:gridCol w="467758">
                  <a:extLst>
                    <a:ext uri="{9D8B030D-6E8A-4147-A177-3AD203B41FA5}">
                      <a16:colId xmlns:a16="http://schemas.microsoft.com/office/drawing/2014/main" val="11879025"/>
                    </a:ext>
                  </a:extLst>
                </a:gridCol>
                <a:gridCol w="467758">
                  <a:extLst>
                    <a:ext uri="{9D8B030D-6E8A-4147-A177-3AD203B41FA5}">
                      <a16:colId xmlns:a16="http://schemas.microsoft.com/office/drawing/2014/main" val="872793879"/>
                    </a:ext>
                  </a:extLst>
                </a:gridCol>
                <a:gridCol w="467758">
                  <a:extLst>
                    <a:ext uri="{9D8B030D-6E8A-4147-A177-3AD203B41FA5}">
                      <a16:colId xmlns:a16="http://schemas.microsoft.com/office/drawing/2014/main" val="1254195650"/>
                    </a:ext>
                  </a:extLst>
                </a:gridCol>
              </a:tblGrid>
              <a:tr h="474089">
                <a:tc>
                  <a:txBody>
                    <a:bodyPr/>
                    <a:lstStyle/>
                    <a:p>
                      <a:pPr algn="ctr"/>
                      <a:r>
                        <a:rPr lang="en-US" sz="1800">
                          <a:solidFill>
                            <a:schemeClr val="tx1"/>
                          </a:solidFill>
                        </a:rPr>
                        <a:t>76</a:t>
                      </a:r>
                    </a:p>
                  </a:txBody>
                  <a:tcPr marL="91007" marR="91007" marT="45504" marB="45504" anchor="ctr"/>
                </a:tc>
                <a:tc>
                  <a:txBody>
                    <a:bodyPr/>
                    <a:lstStyle/>
                    <a:p>
                      <a:pPr algn="ctr"/>
                      <a:r>
                        <a:rPr lang="en-US" sz="1800">
                          <a:solidFill>
                            <a:schemeClr val="tx1"/>
                          </a:solidFill>
                        </a:rPr>
                        <a:t>a0</a:t>
                      </a:r>
                    </a:p>
                  </a:txBody>
                  <a:tcPr marL="91007" marR="91007" marT="45504" marB="45504" anchor="ctr"/>
                </a:tc>
                <a:tc>
                  <a:txBody>
                    <a:bodyPr/>
                    <a:lstStyle/>
                    <a:p>
                      <a:pPr algn="ctr"/>
                      <a:r>
                        <a:rPr lang="en-US" sz="1800">
                          <a:solidFill>
                            <a:schemeClr val="tx1"/>
                          </a:solidFill>
                        </a:rPr>
                        <a:t>77</a:t>
                      </a:r>
                    </a:p>
                  </a:txBody>
                  <a:tcPr marL="91007" marR="91007" marT="45504" marB="45504" anchor="ctr"/>
                </a:tc>
                <a:tc>
                  <a:txBody>
                    <a:bodyPr/>
                    <a:lstStyle/>
                    <a:p>
                      <a:pPr algn="ctr"/>
                      <a:r>
                        <a:rPr lang="en-US" sz="1800">
                          <a:solidFill>
                            <a:schemeClr val="tx1"/>
                          </a:solidFill>
                        </a:rPr>
                        <a:t>9c</a:t>
                      </a:r>
                    </a:p>
                  </a:txBody>
                  <a:tcPr marL="91007" marR="91007" marT="45504" marB="45504" anchor="ctr"/>
                </a:tc>
                <a:extLst>
                  <a:ext uri="{0D108BD9-81ED-4DB2-BD59-A6C34878D82A}">
                    <a16:rowId xmlns:a16="http://schemas.microsoft.com/office/drawing/2014/main" val="3826026470"/>
                  </a:ext>
                </a:extLst>
              </a:tr>
              <a:tr h="474089">
                <a:tc>
                  <a:txBody>
                    <a:bodyPr/>
                    <a:lstStyle/>
                    <a:p>
                      <a:pPr algn="ctr"/>
                      <a:r>
                        <a:rPr lang="en-US" sz="1800">
                          <a:solidFill>
                            <a:schemeClr val="tx1"/>
                          </a:solidFill>
                        </a:rPr>
                        <a:t>83</a:t>
                      </a:r>
                    </a:p>
                  </a:txBody>
                  <a:tcPr marL="91007" marR="91007" marT="45504" marB="45504" anchor="ctr"/>
                </a:tc>
                <a:tc>
                  <a:txBody>
                    <a:bodyPr/>
                    <a:lstStyle/>
                    <a:p>
                      <a:pPr algn="ctr"/>
                      <a:r>
                        <a:rPr lang="en-US" sz="1800">
                          <a:solidFill>
                            <a:schemeClr val="tx1"/>
                          </a:solidFill>
                        </a:rPr>
                        <a:t>9c</a:t>
                      </a:r>
                    </a:p>
                  </a:txBody>
                  <a:tcPr marL="91007" marR="91007" marT="45504" marB="45504" anchor="ctr"/>
                </a:tc>
                <a:tc>
                  <a:txBody>
                    <a:bodyPr/>
                    <a:lstStyle/>
                    <a:p>
                      <a:pPr algn="ctr"/>
                      <a:r>
                        <a:rPr lang="en-US" sz="1800">
                          <a:solidFill>
                            <a:schemeClr val="tx1"/>
                          </a:solidFill>
                        </a:rPr>
                        <a:t>68</a:t>
                      </a:r>
                    </a:p>
                  </a:txBody>
                  <a:tcPr marL="91007" marR="91007" marT="45504" marB="45504" anchor="ctr"/>
                </a:tc>
                <a:tc>
                  <a:txBody>
                    <a:bodyPr/>
                    <a:lstStyle/>
                    <a:p>
                      <a:pPr algn="ctr"/>
                      <a:r>
                        <a:rPr lang="en-US" sz="1800">
                          <a:solidFill>
                            <a:schemeClr val="tx1"/>
                          </a:solidFill>
                        </a:rPr>
                        <a:t>38</a:t>
                      </a:r>
                    </a:p>
                  </a:txBody>
                  <a:tcPr marL="91007" marR="91007" marT="45504" marB="45504" anchor="ctr">
                    <a:solidFill>
                      <a:schemeClr val="bg1">
                        <a:lumMod val="85000"/>
                      </a:schemeClr>
                    </a:solidFill>
                  </a:tcPr>
                </a:tc>
                <a:extLst>
                  <a:ext uri="{0D108BD9-81ED-4DB2-BD59-A6C34878D82A}">
                    <a16:rowId xmlns:a16="http://schemas.microsoft.com/office/drawing/2014/main" val="1843354084"/>
                  </a:ext>
                </a:extLst>
              </a:tr>
              <a:tr h="474089">
                <a:tc>
                  <a:txBody>
                    <a:bodyPr/>
                    <a:lstStyle/>
                    <a:p>
                      <a:pPr algn="ctr"/>
                      <a:r>
                        <a:rPr lang="en-US" sz="1800">
                          <a:solidFill>
                            <a:schemeClr val="tx1"/>
                          </a:solidFill>
                        </a:rPr>
                        <a:t>cb</a:t>
                      </a:r>
                    </a:p>
                  </a:txBody>
                  <a:tcPr marL="91007" marR="91007" marT="45504" marB="45504" anchor="ctr"/>
                </a:tc>
                <a:tc>
                  <a:txBody>
                    <a:bodyPr/>
                    <a:lstStyle/>
                    <a:p>
                      <a:pPr algn="ctr"/>
                      <a:r>
                        <a:rPr lang="en-US" sz="1800">
                          <a:solidFill>
                            <a:schemeClr val="tx1"/>
                          </a:solidFill>
                        </a:rPr>
                        <a:t>7c</a:t>
                      </a:r>
                    </a:p>
                  </a:txBody>
                  <a:tcPr marL="91007" marR="91007" marT="45504" marB="45504" anchor="ctr"/>
                </a:tc>
                <a:tc>
                  <a:txBody>
                    <a:bodyPr/>
                    <a:lstStyle/>
                    <a:p>
                      <a:pPr algn="ctr"/>
                      <a:r>
                        <a:rPr lang="en-US" sz="1800">
                          <a:solidFill>
                            <a:schemeClr val="tx1"/>
                          </a:solidFill>
                        </a:rPr>
                        <a:t>8f</a:t>
                      </a:r>
                    </a:p>
                  </a:txBody>
                  <a:tcPr marL="91007" marR="91007" marT="45504" marB="45504" anchor="ctr">
                    <a:solidFill>
                      <a:schemeClr val="bg1">
                        <a:lumMod val="85000"/>
                      </a:schemeClr>
                    </a:solidFill>
                  </a:tcPr>
                </a:tc>
                <a:tc>
                  <a:txBody>
                    <a:bodyPr/>
                    <a:lstStyle/>
                    <a:p>
                      <a:pPr algn="ctr"/>
                      <a:r>
                        <a:rPr lang="en-US" sz="1800">
                          <a:solidFill>
                            <a:schemeClr val="tx1"/>
                          </a:solidFill>
                        </a:rPr>
                        <a:t>4d</a:t>
                      </a:r>
                    </a:p>
                  </a:txBody>
                  <a:tcPr marL="91007" marR="91007" marT="45504" marB="45504" anchor="ctr">
                    <a:solidFill>
                      <a:schemeClr val="bg1">
                        <a:lumMod val="85000"/>
                      </a:schemeClr>
                    </a:solidFill>
                  </a:tcPr>
                </a:tc>
                <a:extLst>
                  <a:ext uri="{0D108BD9-81ED-4DB2-BD59-A6C34878D82A}">
                    <a16:rowId xmlns:a16="http://schemas.microsoft.com/office/drawing/2014/main" val="962685736"/>
                  </a:ext>
                </a:extLst>
              </a:tr>
              <a:tr h="474089">
                <a:tc>
                  <a:txBody>
                    <a:bodyPr/>
                    <a:lstStyle/>
                    <a:p>
                      <a:pPr algn="ctr"/>
                      <a:r>
                        <a:rPr lang="en-US" sz="1800">
                          <a:solidFill>
                            <a:schemeClr val="tx1"/>
                          </a:solidFill>
                        </a:rPr>
                        <a:t>6f</a:t>
                      </a:r>
                    </a:p>
                  </a:txBody>
                  <a:tcPr marL="91007" marR="91007" marT="45504" marB="45504" anchor="ctr"/>
                </a:tc>
                <a:tc>
                  <a:txBody>
                    <a:bodyPr/>
                    <a:lstStyle/>
                    <a:p>
                      <a:pPr algn="ctr"/>
                      <a:r>
                        <a:rPr lang="en-US" sz="1800">
                          <a:solidFill>
                            <a:schemeClr val="tx1"/>
                          </a:solidFill>
                        </a:rPr>
                        <a:t>d0</a:t>
                      </a:r>
                    </a:p>
                  </a:txBody>
                  <a:tcPr marL="91007" marR="91007" marT="45504" marB="45504" anchor="ctr">
                    <a:solidFill>
                      <a:schemeClr val="bg1">
                        <a:lumMod val="85000"/>
                      </a:schemeClr>
                    </a:solidFill>
                  </a:tcPr>
                </a:tc>
                <a:tc>
                  <a:txBody>
                    <a:bodyPr/>
                    <a:lstStyle/>
                    <a:p>
                      <a:pPr algn="ctr"/>
                      <a:r>
                        <a:rPr lang="en-US" sz="1800">
                          <a:solidFill>
                            <a:schemeClr val="tx1"/>
                          </a:solidFill>
                        </a:rPr>
                        <a:t>80</a:t>
                      </a:r>
                    </a:p>
                  </a:txBody>
                  <a:tcPr marL="91007" marR="91007" marT="45504" marB="45504" anchor="ctr">
                    <a:solidFill>
                      <a:schemeClr val="bg1">
                        <a:lumMod val="85000"/>
                      </a:schemeClr>
                    </a:solidFill>
                  </a:tcPr>
                </a:tc>
                <a:tc>
                  <a:txBody>
                    <a:bodyPr/>
                    <a:lstStyle/>
                    <a:p>
                      <a:pPr algn="ctr"/>
                      <a:r>
                        <a:rPr lang="en-US" sz="1800">
                          <a:solidFill>
                            <a:schemeClr val="tx1"/>
                          </a:solidFill>
                        </a:rPr>
                        <a:t>36</a:t>
                      </a:r>
                    </a:p>
                  </a:txBody>
                  <a:tcPr marL="91007" marR="91007" marT="45504" marB="45504" anchor="ctr">
                    <a:solidFill>
                      <a:schemeClr val="bg1">
                        <a:lumMod val="85000"/>
                      </a:schemeClr>
                    </a:solidFill>
                  </a:tcPr>
                </a:tc>
                <a:extLst>
                  <a:ext uri="{0D108BD9-81ED-4DB2-BD59-A6C34878D82A}">
                    <a16:rowId xmlns:a16="http://schemas.microsoft.com/office/drawing/2014/main" val="3212980906"/>
                  </a:ext>
                </a:extLst>
              </a:tr>
            </a:tbl>
          </a:graphicData>
        </a:graphic>
      </p:graphicFrame>
      <p:sp>
        <p:nvSpPr>
          <p:cNvPr id="63" name="Arrow: Right 62">
            <a:extLst>
              <a:ext uri="{FF2B5EF4-FFF2-40B4-BE49-F238E27FC236}">
                <a16:creationId xmlns:a16="http://schemas.microsoft.com/office/drawing/2014/main" id="{D33E2C56-9B10-41E2-B82D-FF25F3D809FD}"/>
              </a:ext>
            </a:extLst>
          </p:cNvPr>
          <p:cNvSpPr/>
          <p:nvPr/>
        </p:nvSpPr>
        <p:spPr>
          <a:xfrm>
            <a:off x="2156746" y="3806674"/>
            <a:ext cx="4518367" cy="710721"/>
          </a:xfrm>
          <a:prstGeom prst="rightArrow">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accent2"/>
                </a:solidFill>
              </a:rPr>
              <a:t>ShiftRows</a:t>
            </a:r>
          </a:p>
        </p:txBody>
      </p:sp>
      <p:sp>
        <p:nvSpPr>
          <p:cNvPr id="64" name="Oval 63">
            <a:extLst>
              <a:ext uri="{FF2B5EF4-FFF2-40B4-BE49-F238E27FC236}">
                <a16:creationId xmlns:a16="http://schemas.microsoft.com/office/drawing/2014/main" id="{A2AD034B-0422-4360-9C44-A632B7B5F5C0}"/>
              </a:ext>
            </a:extLst>
          </p:cNvPr>
          <p:cNvSpPr/>
          <p:nvPr/>
        </p:nvSpPr>
        <p:spPr>
          <a:xfrm>
            <a:off x="6516479" y="2064371"/>
            <a:ext cx="2495320" cy="2871654"/>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79B8454A-B421-45FD-8587-E1F5F9D2470B}"/>
              </a:ext>
            </a:extLst>
          </p:cNvPr>
          <p:cNvSpPr txBox="1"/>
          <p:nvPr/>
        </p:nvSpPr>
        <p:spPr>
          <a:xfrm>
            <a:off x="132201" y="2202418"/>
            <a:ext cx="2059461" cy="369332"/>
          </a:xfrm>
          <a:prstGeom prst="rect">
            <a:avLst/>
          </a:prstGeom>
          <a:noFill/>
        </p:spPr>
        <p:txBody>
          <a:bodyPr wrap="square" rtlCol="0">
            <a:spAutoFit/>
          </a:bodyPr>
          <a:lstStyle/>
          <a:p>
            <a:r>
              <a:rPr lang="en-US" sz="1800">
                <a:solidFill>
                  <a:schemeClr val="accent2"/>
                </a:solidFill>
              </a:rPr>
              <a:t>Ma trận trạng thái</a:t>
            </a:r>
          </a:p>
        </p:txBody>
      </p:sp>
      <p:sp>
        <p:nvSpPr>
          <p:cNvPr id="66" name="TextBox 65">
            <a:extLst>
              <a:ext uri="{FF2B5EF4-FFF2-40B4-BE49-F238E27FC236}">
                <a16:creationId xmlns:a16="http://schemas.microsoft.com/office/drawing/2014/main" id="{BE7F71E1-23F5-43DE-822A-5A9010F5F57F}"/>
              </a:ext>
            </a:extLst>
          </p:cNvPr>
          <p:cNvSpPr txBox="1"/>
          <p:nvPr/>
        </p:nvSpPr>
        <p:spPr>
          <a:xfrm>
            <a:off x="6779393" y="2249453"/>
            <a:ext cx="2232403" cy="369332"/>
          </a:xfrm>
          <a:prstGeom prst="rect">
            <a:avLst/>
          </a:prstGeom>
          <a:noFill/>
        </p:spPr>
        <p:txBody>
          <a:bodyPr wrap="square" rtlCol="0">
            <a:spAutoFit/>
          </a:bodyPr>
          <a:lstStyle/>
          <a:p>
            <a:r>
              <a:rPr lang="en-US" sz="1800">
                <a:solidFill>
                  <a:schemeClr val="accent2"/>
                </a:solidFill>
              </a:rPr>
              <a:t>Kết quả ShiftRows</a:t>
            </a:r>
          </a:p>
        </p:txBody>
      </p:sp>
    </p:spTree>
    <p:extLst>
      <p:ext uri="{BB962C8B-B14F-4D97-AF65-F5344CB8AC3E}">
        <p14:creationId xmlns:p14="http://schemas.microsoft.com/office/powerpoint/2010/main" val="1766707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fade">
                                      <p:cBhvr>
                                        <p:cTn id="15" dur="500"/>
                                        <p:tgtEl>
                                          <p:spTgt spid="65"/>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500"/>
                                        <p:tgtEl>
                                          <p:spTgt spid="6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500"/>
                                        <p:tgtEl>
                                          <p:spTgt spid="56"/>
                                        </p:tgtEl>
                                      </p:cBhvr>
                                    </p:animEffect>
                                  </p:childTnLst>
                                </p:cTn>
                              </p:par>
                              <p:par>
                                <p:cTn id="42" presetID="10" presetClass="entr" presetSubtype="0"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500"/>
                                        <p:tgtEl>
                                          <p:spTgt spid="59"/>
                                        </p:tgtEl>
                                      </p:cBhvr>
                                    </p:animEffect>
                                  </p:childTnLst>
                                </p:cTn>
                              </p:par>
                              <p:par>
                                <p:cTn id="50" presetID="10" presetClass="entr" presetSubtype="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500"/>
                                        <p:tgtEl>
                                          <p:spTgt spid="66"/>
                                        </p:tgtEl>
                                      </p:cBhvr>
                                    </p:animEffect>
                                  </p:childTnLst>
                                </p:cTn>
                              </p:par>
                              <p:par>
                                <p:cTn id="58" presetID="10" presetClass="entr" presetSubtype="0" fill="hold" nodeType="with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fade">
                                      <p:cBhvr>
                                        <p:cTn id="60" dur="500"/>
                                        <p:tgtEl>
                                          <p:spTgt spid="6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4"/>
                                        </p:tgtEl>
                                        <p:attrNameLst>
                                          <p:attrName>style.visibility</p:attrName>
                                        </p:attrNameLst>
                                      </p:cBhvr>
                                      <p:to>
                                        <p:strVal val="visible"/>
                                      </p:to>
                                    </p:set>
                                    <p:animEffect transition="in" filter="fade">
                                      <p:cBhvr>
                                        <p:cTn id="6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3" grpId="0" animBg="1"/>
      <p:bldP spid="64" grpId="0" animBg="1"/>
      <p:bldP spid="65" grpId="0"/>
      <p:bldP spid="6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8B034AF7-D9EF-4036-88A0-3586CCDD986E}"/>
              </a:ext>
            </a:extLst>
          </p:cNvPr>
          <p:cNvPicPr>
            <a:picLocks noChangeAspect="1"/>
          </p:cNvPicPr>
          <p:nvPr/>
        </p:nvPicPr>
        <p:blipFill>
          <a:blip r:embed="rId2"/>
          <a:stretch>
            <a:fillRect/>
          </a:stretch>
        </p:blipFill>
        <p:spPr>
          <a:xfrm>
            <a:off x="2644048" y="0"/>
            <a:ext cx="4540746" cy="5143500"/>
          </a:xfrm>
          <a:prstGeom prst="rect">
            <a:avLst/>
          </a:prstGeom>
        </p:spPr>
      </p:pic>
      <p:sp>
        <p:nvSpPr>
          <p:cNvPr id="8" name="Oval 7">
            <a:extLst>
              <a:ext uri="{FF2B5EF4-FFF2-40B4-BE49-F238E27FC236}">
                <a16:creationId xmlns:a16="http://schemas.microsoft.com/office/drawing/2014/main" id="{2FF40DE2-B184-4374-A7ED-0CE29736FD15}"/>
              </a:ext>
            </a:extLst>
          </p:cNvPr>
          <p:cNvSpPr/>
          <p:nvPr/>
        </p:nvSpPr>
        <p:spPr>
          <a:xfrm>
            <a:off x="2754215" y="1575412"/>
            <a:ext cx="1707615" cy="561860"/>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ình chữ nhật: Góc Tròn 10">
            <a:extLst>
              <a:ext uri="{FF2B5EF4-FFF2-40B4-BE49-F238E27FC236}">
                <a16:creationId xmlns:a16="http://schemas.microsoft.com/office/drawing/2014/main" id="{0FBE9B22-B994-4532-8922-D2B3B6FEA07C}"/>
              </a:ext>
            </a:extLst>
          </p:cNvPr>
          <p:cNvSpPr/>
          <p:nvPr/>
        </p:nvSpPr>
        <p:spPr>
          <a:xfrm>
            <a:off x="198308" y="2231727"/>
            <a:ext cx="2093201" cy="68004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200">
                <a:solidFill>
                  <a:schemeClr val="accent2"/>
                </a:solidFill>
                <a:latin typeface="Arial"/>
                <a:ea typeface="+mn-lt"/>
                <a:cs typeface="Arial"/>
              </a:rPr>
              <a:t>MixColumns</a:t>
            </a:r>
          </a:p>
        </p:txBody>
      </p:sp>
    </p:spTree>
    <p:extLst>
      <p:ext uri="{BB962C8B-B14F-4D97-AF65-F5344CB8AC3E}">
        <p14:creationId xmlns:p14="http://schemas.microsoft.com/office/powerpoint/2010/main" val="358940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nh chữ nhật: Góc Tròn 10">
            <a:extLst>
              <a:ext uri="{FF2B5EF4-FFF2-40B4-BE49-F238E27FC236}">
                <a16:creationId xmlns:a16="http://schemas.microsoft.com/office/drawing/2014/main" id="{A9179792-944C-4856-B688-5334B4196571}"/>
              </a:ext>
            </a:extLst>
          </p:cNvPr>
          <p:cNvSpPr/>
          <p:nvPr/>
        </p:nvSpPr>
        <p:spPr>
          <a:xfrm>
            <a:off x="77120" y="107415"/>
            <a:ext cx="2083512" cy="68004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accent2"/>
                </a:solidFill>
              </a:rPr>
              <a:t>MixColumns</a:t>
            </a:r>
            <a:endParaRPr lang="vi-VN" sz="2200" err="1">
              <a:solidFill>
                <a:schemeClr val="accent2"/>
              </a:solidFill>
              <a:latin typeface="Arial"/>
              <a:cs typeface="Arial"/>
            </a:endParaRPr>
          </a:p>
        </p:txBody>
      </p:sp>
      <p:sp>
        <p:nvSpPr>
          <p:cNvPr id="6" name="Hình chữ nhật: Góc Tròn 10">
            <a:extLst>
              <a:ext uri="{FF2B5EF4-FFF2-40B4-BE49-F238E27FC236}">
                <a16:creationId xmlns:a16="http://schemas.microsoft.com/office/drawing/2014/main" id="{205A93DD-540C-4710-96F7-50A54DCB5520}"/>
              </a:ext>
            </a:extLst>
          </p:cNvPr>
          <p:cNvSpPr/>
          <p:nvPr/>
        </p:nvSpPr>
        <p:spPr>
          <a:xfrm>
            <a:off x="2688116" y="107415"/>
            <a:ext cx="6378764" cy="68004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0" i="0">
                <a:solidFill>
                  <a:srgbClr val="333333"/>
                </a:solidFill>
                <a:effectLst/>
                <a:latin typeface="Arial" panose="020B0604020202020204" pitchFamily="34" charset="0"/>
              </a:rPr>
              <a:t>nhân từng cột của ma trận trạng thái, ngõ ra của ShiftRows, với một ma trận chuyển đổi quy định bởi chuẩn AES</a:t>
            </a:r>
            <a:endParaRPr lang="vi-VN" sz="1800" i="1" err="1">
              <a:solidFill>
                <a:schemeClr val="tx1"/>
              </a:solidFill>
              <a:latin typeface="Arial"/>
              <a:cs typeface="Arial"/>
            </a:endParaRPr>
          </a:p>
        </p:txBody>
      </p:sp>
      <p:cxnSp>
        <p:nvCxnSpPr>
          <p:cNvPr id="8" name="Straight Arrow Connector 7">
            <a:extLst>
              <a:ext uri="{FF2B5EF4-FFF2-40B4-BE49-F238E27FC236}">
                <a16:creationId xmlns:a16="http://schemas.microsoft.com/office/drawing/2014/main" id="{D27A02B6-20D9-41D1-B9CD-9CAC4690356E}"/>
              </a:ext>
            </a:extLst>
          </p:cNvPr>
          <p:cNvCxnSpPr>
            <a:cxnSpLocks/>
            <a:stCxn id="5" idx="3"/>
            <a:endCxn id="6" idx="1"/>
          </p:cNvCxnSpPr>
          <p:nvPr/>
        </p:nvCxnSpPr>
        <p:spPr>
          <a:xfrm>
            <a:off x="2160632" y="447438"/>
            <a:ext cx="52748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13" name="Picture 12" descr="A picture containing text&#10;&#10;Description automatically generated">
            <a:extLst>
              <a:ext uri="{FF2B5EF4-FFF2-40B4-BE49-F238E27FC236}">
                <a16:creationId xmlns:a16="http://schemas.microsoft.com/office/drawing/2014/main" id="{F06BD2B4-0495-479B-8DB2-EDF703E2A595}"/>
              </a:ext>
            </a:extLst>
          </p:cNvPr>
          <p:cNvPicPr>
            <a:picLocks noChangeAspect="1"/>
          </p:cNvPicPr>
          <p:nvPr/>
        </p:nvPicPr>
        <p:blipFill>
          <a:blip r:embed="rId2"/>
          <a:stretch>
            <a:fillRect/>
          </a:stretch>
        </p:blipFill>
        <p:spPr>
          <a:xfrm>
            <a:off x="2847975" y="1198715"/>
            <a:ext cx="3448050" cy="3076575"/>
          </a:xfrm>
          <a:prstGeom prst="rect">
            <a:avLst/>
          </a:prstGeom>
        </p:spPr>
      </p:pic>
    </p:spTree>
    <p:extLst>
      <p:ext uri="{BB962C8B-B14F-4D97-AF65-F5344CB8AC3E}">
        <p14:creationId xmlns:p14="http://schemas.microsoft.com/office/powerpoint/2010/main" val="285003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E3D98B6-0C5E-44BA-81AB-595E2E3B0A5B}"/>
              </a:ext>
            </a:extLst>
          </p:cNvPr>
          <p:cNvGraphicFramePr>
            <a:graphicFrameLocks noGrp="1"/>
          </p:cNvGraphicFramePr>
          <p:nvPr/>
        </p:nvGraphicFramePr>
        <p:xfrm>
          <a:off x="185452" y="138972"/>
          <a:ext cx="1871032" cy="1896356"/>
        </p:xfrm>
        <a:graphic>
          <a:graphicData uri="http://schemas.openxmlformats.org/drawingml/2006/table">
            <a:tbl>
              <a:tblPr firstRow="1" bandRow="1">
                <a:tableStyleId>{9C6C681F-78B6-45C4-89BD-E21F98EC8357}</a:tableStyleId>
              </a:tblPr>
              <a:tblGrid>
                <a:gridCol w="467758">
                  <a:extLst>
                    <a:ext uri="{9D8B030D-6E8A-4147-A177-3AD203B41FA5}">
                      <a16:colId xmlns:a16="http://schemas.microsoft.com/office/drawing/2014/main" val="1540761941"/>
                    </a:ext>
                  </a:extLst>
                </a:gridCol>
                <a:gridCol w="467758">
                  <a:extLst>
                    <a:ext uri="{9D8B030D-6E8A-4147-A177-3AD203B41FA5}">
                      <a16:colId xmlns:a16="http://schemas.microsoft.com/office/drawing/2014/main" val="11879025"/>
                    </a:ext>
                  </a:extLst>
                </a:gridCol>
                <a:gridCol w="467758">
                  <a:extLst>
                    <a:ext uri="{9D8B030D-6E8A-4147-A177-3AD203B41FA5}">
                      <a16:colId xmlns:a16="http://schemas.microsoft.com/office/drawing/2014/main" val="872793879"/>
                    </a:ext>
                  </a:extLst>
                </a:gridCol>
                <a:gridCol w="467758">
                  <a:extLst>
                    <a:ext uri="{9D8B030D-6E8A-4147-A177-3AD203B41FA5}">
                      <a16:colId xmlns:a16="http://schemas.microsoft.com/office/drawing/2014/main" val="1254195650"/>
                    </a:ext>
                  </a:extLst>
                </a:gridCol>
              </a:tblGrid>
              <a:tr h="474089">
                <a:tc>
                  <a:txBody>
                    <a:bodyPr/>
                    <a:lstStyle/>
                    <a:p>
                      <a:pPr algn="ctr"/>
                      <a:r>
                        <a:rPr lang="en-US" sz="1800">
                          <a:solidFill>
                            <a:schemeClr val="tx1"/>
                          </a:solidFill>
                        </a:rPr>
                        <a:t>76</a:t>
                      </a:r>
                    </a:p>
                  </a:txBody>
                  <a:tcPr marL="91007" marR="91007" marT="45504" marB="45504" anchor="ctr">
                    <a:noFill/>
                  </a:tcPr>
                </a:tc>
                <a:tc>
                  <a:txBody>
                    <a:bodyPr/>
                    <a:lstStyle/>
                    <a:p>
                      <a:pPr algn="ctr"/>
                      <a:r>
                        <a:rPr lang="en-US" sz="1800">
                          <a:solidFill>
                            <a:schemeClr val="tx1"/>
                          </a:solidFill>
                        </a:rPr>
                        <a:t>a0</a:t>
                      </a:r>
                    </a:p>
                  </a:txBody>
                  <a:tcPr marL="91007" marR="91007" marT="45504" marB="45504" anchor="ctr">
                    <a:noFill/>
                  </a:tcPr>
                </a:tc>
                <a:tc>
                  <a:txBody>
                    <a:bodyPr/>
                    <a:lstStyle/>
                    <a:p>
                      <a:pPr algn="ctr"/>
                      <a:r>
                        <a:rPr lang="en-US" sz="1800">
                          <a:solidFill>
                            <a:schemeClr val="tx1"/>
                          </a:solidFill>
                        </a:rPr>
                        <a:t>77</a:t>
                      </a:r>
                    </a:p>
                  </a:txBody>
                  <a:tcPr marL="91007" marR="91007" marT="45504" marB="45504" anchor="ctr">
                    <a:noFill/>
                  </a:tcPr>
                </a:tc>
                <a:tc>
                  <a:txBody>
                    <a:bodyPr/>
                    <a:lstStyle/>
                    <a:p>
                      <a:pPr algn="ctr"/>
                      <a:r>
                        <a:rPr lang="en-US" sz="1800">
                          <a:solidFill>
                            <a:schemeClr val="tx1"/>
                          </a:solidFill>
                        </a:rPr>
                        <a:t>9c</a:t>
                      </a:r>
                    </a:p>
                  </a:txBody>
                  <a:tcPr marL="91007" marR="91007" marT="45504" marB="45504" anchor="ctr">
                    <a:noFill/>
                  </a:tcPr>
                </a:tc>
                <a:extLst>
                  <a:ext uri="{0D108BD9-81ED-4DB2-BD59-A6C34878D82A}">
                    <a16:rowId xmlns:a16="http://schemas.microsoft.com/office/drawing/2014/main" val="3826026470"/>
                  </a:ext>
                </a:extLst>
              </a:tr>
              <a:tr h="474089">
                <a:tc>
                  <a:txBody>
                    <a:bodyPr/>
                    <a:lstStyle/>
                    <a:p>
                      <a:pPr algn="ctr"/>
                      <a:r>
                        <a:rPr lang="en-US" sz="1800">
                          <a:solidFill>
                            <a:schemeClr val="tx1"/>
                          </a:solidFill>
                        </a:rPr>
                        <a:t>83</a:t>
                      </a:r>
                    </a:p>
                  </a:txBody>
                  <a:tcPr marL="91007" marR="91007" marT="45504" marB="45504" anchor="ctr">
                    <a:noFill/>
                  </a:tcPr>
                </a:tc>
                <a:tc>
                  <a:txBody>
                    <a:bodyPr/>
                    <a:lstStyle/>
                    <a:p>
                      <a:pPr algn="ctr"/>
                      <a:r>
                        <a:rPr lang="en-US" sz="1800">
                          <a:solidFill>
                            <a:schemeClr val="tx1"/>
                          </a:solidFill>
                        </a:rPr>
                        <a:t>9c</a:t>
                      </a:r>
                    </a:p>
                  </a:txBody>
                  <a:tcPr marL="91007" marR="91007" marT="45504" marB="45504" anchor="ctr">
                    <a:noFill/>
                  </a:tcPr>
                </a:tc>
                <a:tc>
                  <a:txBody>
                    <a:bodyPr/>
                    <a:lstStyle/>
                    <a:p>
                      <a:pPr algn="ctr"/>
                      <a:r>
                        <a:rPr lang="en-US" sz="1800">
                          <a:solidFill>
                            <a:schemeClr val="tx1"/>
                          </a:solidFill>
                        </a:rPr>
                        <a:t>68</a:t>
                      </a:r>
                    </a:p>
                  </a:txBody>
                  <a:tcPr marL="91007" marR="91007" marT="45504" marB="45504" anchor="ctr">
                    <a:noFill/>
                  </a:tcPr>
                </a:tc>
                <a:tc>
                  <a:txBody>
                    <a:bodyPr/>
                    <a:lstStyle/>
                    <a:p>
                      <a:pPr algn="ctr"/>
                      <a:r>
                        <a:rPr lang="en-US" sz="1800">
                          <a:solidFill>
                            <a:schemeClr val="tx1"/>
                          </a:solidFill>
                        </a:rPr>
                        <a:t>38</a:t>
                      </a:r>
                    </a:p>
                  </a:txBody>
                  <a:tcPr marL="91007" marR="91007" marT="45504" marB="45504" anchor="ctr">
                    <a:noFill/>
                  </a:tcPr>
                </a:tc>
                <a:extLst>
                  <a:ext uri="{0D108BD9-81ED-4DB2-BD59-A6C34878D82A}">
                    <a16:rowId xmlns:a16="http://schemas.microsoft.com/office/drawing/2014/main" val="1843354084"/>
                  </a:ext>
                </a:extLst>
              </a:tr>
              <a:tr h="474089">
                <a:tc>
                  <a:txBody>
                    <a:bodyPr/>
                    <a:lstStyle/>
                    <a:p>
                      <a:pPr algn="ctr"/>
                      <a:r>
                        <a:rPr lang="en-US" sz="1800">
                          <a:solidFill>
                            <a:schemeClr val="tx1"/>
                          </a:solidFill>
                        </a:rPr>
                        <a:t>cb</a:t>
                      </a:r>
                    </a:p>
                  </a:txBody>
                  <a:tcPr marL="91007" marR="91007" marT="45504" marB="45504" anchor="ctr">
                    <a:noFill/>
                  </a:tcPr>
                </a:tc>
                <a:tc>
                  <a:txBody>
                    <a:bodyPr/>
                    <a:lstStyle/>
                    <a:p>
                      <a:pPr algn="ctr"/>
                      <a:r>
                        <a:rPr lang="en-US" sz="1800">
                          <a:solidFill>
                            <a:schemeClr val="tx1"/>
                          </a:solidFill>
                        </a:rPr>
                        <a:t>7c</a:t>
                      </a:r>
                    </a:p>
                  </a:txBody>
                  <a:tcPr marL="91007" marR="91007" marT="45504" marB="45504" anchor="ctr">
                    <a:noFill/>
                  </a:tcPr>
                </a:tc>
                <a:tc>
                  <a:txBody>
                    <a:bodyPr/>
                    <a:lstStyle/>
                    <a:p>
                      <a:pPr algn="ctr"/>
                      <a:r>
                        <a:rPr lang="en-US" sz="1800">
                          <a:solidFill>
                            <a:schemeClr val="tx1"/>
                          </a:solidFill>
                        </a:rPr>
                        <a:t>8f</a:t>
                      </a:r>
                    </a:p>
                  </a:txBody>
                  <a:tcPr marL="91007" marR="91007" marT="45504" marB="45504" anchor="ctr">
                    <a:noFill/>
                  </a:tcPr>
                </a:tc>
                <a:tc>
                  <a:txBody>
                    <a:bodyPr/>
                    <a:lstStyle/>
                    <a:p>
                      <a:pPr algn="ctr"/>
                      <a:r>
                        <a:rPr lang="en-US" sz="1800">
                          <a:solidFill>
                            <a:schemeClr val="tx1"/>
                          </a:solidFill>
                        </a:rPr>
                        <a:t>4d</a:t>
                      </a:r>
                    </a:p>
                  </a:txBody>
                  <a:tcPr marL="91007" marR="91007" marT="45504" marB="45504" anchor="ctr">
                    <a:noFill/>
                  </a:tcPr>
                </a:tc>
                <a:extLst>
                  <a:ext uri="{0D108BD9-81ED-4DB2-BD59-A6C34878D82A}">
                    <a16:rowId xmlns:a16="http://schemas.microsoft.com/office/drawing/2014/main" val="962685736"/>
                  </a:ext>
                </a:extLst>
              </a:tr>
              <a:tr h="474089">
                <a:tc>
                  <a:txBody>
                    <a:bodyPr/>
                    <a:lstStyle/>
                    <a:p>
                      <a:pPr algn="ctr"/>
                      <a:r>
                        <a:rPr lang="en-US" sz="1800">
                          <a:solidFill>
                            <a:schemeClr val="tx1"/>
                          </a:solidFill>
                        </a:rPr>
                        <a:t>6f</a:t>
                      </a:r>
                    </a:p>
                  </a:txBody>
                  <a:tcPr marL="91007" marR="91007" marT="45504" marB="45504" anchor="ctr">
                    <a:noFill/>
                  </a:tcPr>
                </a:tc>
                <a:tc>
                  <a:txBody>
                    <a:bodyPr/>
                    <a:lstStyle/>
                    <a:p>
                      <a:pPr algn="ctr"/>
                      <a:r>
                        <a:rPr lang="en-US" sz="1800">
                          <a:solidFill>
                            <a:schemeClr val="tx1"/>
                          </a:solidFill>
                        </a:rPr>
                        <a:t>d0</a:t>
                      </a:r>
                    </a:p>
                  </a:txBody>
                  <a:tcPr marL="91007" marR="91007" marT="45504" marB="45504" anchor="ctr">
                    <a:noFill/>
                  </a:tcPr>
                </a:tc>
                <a:tc>
                  <a:txBody>
                    <a:bodyPr/>
                    <a:lstStyle/>
                    <a:p>
                      <a:pPr algn="ctr"/>
                      <a:r>
                        <a:rPr lang="en-US" sz="1800">
                          <a:solidFill>
                            <a:schemeClr val="tx1"/>
                          </a:solidFill>
                        </a:rPr>
                        <a:t>80</a:t>
                      </a:r>
                    </a:p>
                  </a:txBody>
                  <a:tcPr marL="91007" marR="91007" marT="45504" marB="45504" anchor="ctr">
                    <a:noFill/>
                  </a:tcPr>
                </a:tc>
                <a:tc>
                  <a:txBody>
                    <a:bodyPr/>
                    <a:lstStyle/>
                    <a:p>
                      <a:pPr algn="ctr"/>
                      <a:r>
                        <a:rPr lang="en-US" sz="1800">
                          <a:solidFill>
                            <a:schemeClr val="tx1"/>
                          </a:solidFill>
                        </a:rPr>
                        <a:t>36</a:t>
                      </a:r>
                    </a:p>
                  </a:txBody>
                  <a:tcPr marL="91007" marR="91007" marT="45504" marB="45504" anchor="ctr">
                    <a:noFill/>
                  </a:tcPr>
                </a:tc>
                <a:extLst>
                  <a:ext uri="{0D108BD9-81ED-4DB2-BD59-A6C34878D82A}">
                    <a16:rowId xmlns:a16="http://schemas.microsoft.com/office/drawing/2014/main" val="3212980906"/>
                  </a:ext>
                </a:extLst>
              </a:tr>
            </a:tbl>
          </a:graphicData>
        </a:graphic>
      </p:graphicFrame>
      <p:graphicFrame>
        <p:nvGraphicFramePr>
          <p:cNvPr id="10" name="Table 9">
            <a:extLst>
              <a:ext uri="{FF2B5EF4-FFF2-40B4-BE49-F238E27FC236}">
                <a16:creationId xmlns:a16="http://schemas.microsoft.com/office/drawing/2014/main" id="{F782120E-D498-4FD8-AACD-FAED78A8B815}"/>
              </a:ext>
            </a:extLst>
          </p:cNvPr>
          <p:cNvGraphicFramePr>
            <a:graphicFrameLocks noGrp="1"/>
          </p:cNvGraphicFramePr>
          <p:nvPr>
            <p:extLst>
              <p:ext uri="{D42A27DB-BD31-4B8C-83A1-F6EECF244321}">
                <p14:modId xmlns:p14="http://schemas.microsoft.com/office/powerpoint/2010/main" val="3408113044"/>
              </p:ext>
            </p:extLst>
          </p:nvPr>
        </p:nvGraphicFramePr>
        <p:xfrm>
          <a:off x="7087516" y="138972"/>
          <a:ext cx="1871032" cy="1896356"/>
        </p:xfrm>
        <a:graphic>
          <a:graphicData uri="http://schemas.openxmlformats.org/drawingml/2006/table">
            <a:tbl>
              <a:tblPr firstRow="1" bandRow="1">
                <a:tableStyleId>{9C6C681F-78B6-45C4-89BD-E21F98EC8357}</a:tableStyleId>
              </a:tblPr>
              <a:tblGrid>
                <a:gridCol w="467758">
                  <a:extLst>
                    <a:ext uri="{9D8B030D-6E8A-4147-A177-3AD203B41FA5}">
                      <a16:colId xmlns:a16="http://schemas.microsoft.com/office/drawing/2014/main" val="1540761941"/>
                    </a:ext>
                  </a:extLst>
                </a:gridCol>
                <a:gridCol w="467758">
                  <a:extLst>
                    <a:ext uri="{9D8B030D-6E8A-4147-A177-3AD203B41FA5}">
                      <a16:colId xmlns:a16="http://schemas.microsoft.com/office/drawing/2014/main" val="11879025"/>
                    </a:ext>
                  </a:extLst>
                </a:gridCol>
                <a:gridCol w="467758">
                  <a:extLst>
                    <a:ext uri="{9D8B030D-6E8A-4147-A177-3AD203B41FA5}">
                      <a16:colId xmlns:a16="http://schemas.microsoft.com/office/drawing/2014/main" val="872793879"/>
                    </a:ext>
                  </a:extLst>
                </a:gridCol>
                <a:gridCol w="467758">
                  <a:extLst>
                    <a:ext uri="{9D8B030D-6E8A-4147-A177-3AD203B41FA5}">
                      <a16:colId xmlns:a16="http://schemas.microsoft.com/office/drawing/2014/main" val="1254195650"/>
                    </a:ext>
                  </a:extLst>
                </a:gridCol>
              </a:tblGrid>
              <a:tr h="474089">
                <a:tc>
                  <a:txBody>
                    <a:bodyPr/>
                    <a:lstStyle/>
                    <a:p>
                      <a:pPr algn="ctr"/>
                      <a:r>
                        <a:rPr lang="en-US" sz="1800">
                          <a:solidFill>
                            <a:schemeClr val="tx1"/>
                          </a:solidFill>
                        </a:rPr>
                        <a:t>x1</a:t>
                      </a:r>
                    </a:p>
                  </a:txBody>
                  <a:tcPr marL="91007" marR="91007" marT="45504" marB="45504" anchor="ctr">
                    <a:noFill/>
                  </a:tcPr>
                </a:tc>
                <a:tc>
                  <a:txBody>
                    <a:bodyPr/>
                    <a:lstStyle/>
                    <a:p>
                      <a:pPr algn="ctr"/>
                      <a:endParaRPr lang="en-US" sz="1800">
                        <a:solidFill>
                          <a:schemeClr val="tx1"/>
                        </a:solidFill>
                      </a:endParaRPr>
                    </a:p>
                  </a:txBody>
                  <a:tcPr marL="91007" marR="91007" marT="45504" marB="45504" anchor="ctr">
                    <a:noFill/>
                  </a:tcPr>
                </a:tc>
                <a:tc>
                  <a:txBody>
                    <a:bodyPr/>
                    <a:lstStyle/>
                    <a:p>
                      <a:pPr algn="ctr"/>
                      <a:endParaRPr lang="en-US" sz="1800">
                        <a:solidFill>
                          <a:schemeClr val="tx1"/>
                        </a:solidFill>
                      </a:endParaRPr>
                    </a:p>
                  </a:txBody>
                  <a:tcPr marL="91007" marR="91007" marT="45504" marB="45504" anchor="ctr">
                    <a:noFill/>
                  </a:tcPr>
                </a:tc>
                <a:tc>
                  <a:txBody>
                    <a:bodyPr/>
                    <a:lstStyle/>
                    <a:p>
                      <a:pPr algn="ctr"/>
                      <a:endParaRPr lang="en-US" sz="1800">
                        <a:solidFill>
                          <a:schemeClr val="tx1"/>
                        </a:solidFill>
                      </a:endParaRPr>
                    </a:p>
                  </a:txBody>
                  <a:tcPr marL="91007" marR="91007" marT="45504" marB="45504" anchor="ctr">
                    <a:noFill/>
                  </a:tcPr>
                </a:tc>
                <a:extLst>
                  <a:ext uri="{0D108BD9-81ED-4DB2-BD59-A6C34878D82A}">
                    <a16:rowId xmlns:a16="http://schemas.microsoft.com/office/drawing/2014/main" val="3826026470"/>
                  </a:ext>
                </a:extLst>
              </a:tr>
              <a:tr h="474089">
                <a:tc>
                  <a:txBody>
                    <a:bodyPr/>
                    <a:lstStyle/>
                    <a:p>
                      <a:pPr algn="ctr"/>
                      <a:r>
                        <a:rPr lang="en-US" sz="1800">
                          <a:solidFill>
                            <a:schemeClr val="tx1"/>
                          </a:solidFill>
                        </a:rPr>
                        <a:t>x2</a:t>
                      </a:r>
                    </a:p>
                  </a:txBody>
                  <a:tcPr marL="91007" marR="91007" marT="45504" marB="45504" anchor="ctr">
                    <a:noFill/>
                  </a:tcPr>
                </a:tc>
                <a:tc>
                  <a:txBody>
                    <a:bodyPr/>
                    <a:lstStyle/>
                    <a:p>
                      <a:pPr algn="ctr"/>
                      <a:endParaRPr lang="en-US" sz="1800">
                        <a:solidFill>
                          <a:schemeClr val="tx1"/>
                        </a:solidFill>
                      </a:endParaRPr>
                    </a:p>
                  </a:txBody>
                  <a:tcPr marL="91007" marR="91007" marT="45504" marB="45504" anchor="ctr">
                    <a:noFill/>
                  </a:tcPr>
                </a:tc>
                <a:tc>
                  <a:txBody>
                    <a:bodyPr/>
                    <a:lstStyle/>
                    <a:p>
                      <a:pPr algn="ctr"/>
                      <a:endParaRPr lang="en-US" sz="1800">
                        <a:solidFill>
                          <a:schemeClr val="tx1"/>
                        </a:solidFill>
                      </a:endParaRPr>
                    </a:p>
                  </a:txBody>
                  <a:tcPr marL="91007" marR="91007" marT="45504" marB="45504" anchor="ctr">
                    <a:noFill/>
                  </a:tcPr>
                </a:tc>
                <a:tc>
                  <a:txBody>
                    <a:bodyPr/>
                    <a:lstStyle/>
                    <a:p>
                      <a:pPr algn="ctr"/>
                      <a:endParaRPr lang="en-US" sz="1800">
                        <a:solidFill>
                          <a:schemeClr val="tx1"/>
                        </a:solidFill>
                      </a:endParaRPr>
                    </a:p>
                  </a:txBody>
                  <a:tcPr marL="91007" marR="91007" marT="45504" marB="45504" anchor="ctr">
                    <a:noFill/>
                  </a:tcPr>
                </a:tc>
                <a:extLst>
                  <a:ext uri="{0D108BD9-81ED-4DB2-BD59-A6C34878D82A}">
                    <a16:rowId xmlns:a16="http://schemas.microsoft.com/office/drawing/2014/main" val="1843354084"/>
                  </a:ext>
                </a:extLst>
              </a:tr>
              <a:tr h="474089">
                <a:tc>
                  <a:txBody>
                    <a:bodyPr/>
                    <a:lstStyle/>
                    <a:p>
                      <a:pPr algn="ctr"/>
                      <a:r>
                        <a:rPr lang="en-US" sz="1800">
                          <a:solidFill>
                            <a:schemeClr val="tx1"/>
                          </a:solidFill>
                        </a:rPr>
                        <a:t>x3</a:t>
                      </a:r>
                    </a:p>
                  </a:txBody>
                  <a:tcPr marL="91007" marR="91007" marT="45504" marB="45504" anchor="ctr">
                    <a:noFill/>
                  </a:tcPr>
                </a:tc>
                <a:tc>
                  <a:txBody>
                    <a:bodyPr/>
                    <a:lstStyle/>
                    <a:p>
                      <a:pPr algn="ctr"/>
                      <a:endParaRPr lang="en-US" sz="1800">
                        <a:solidFill>
                          <a:schemeClr val="tx1"/>
                        </a:solidFill>
                      </a:endParaRPr>
                    </a:p>
                  </a:txBody>
                  <a:tcPr marL="91007" marR="91007" marT="45504" marB="45504" anchor="ctr">
                    <a:noFill/>
                  </a:tcPr>
                </a:tc>
                <a:tc>
                  <a:txBody>
                    <a:bodyPr/>
                    <a:lstStyle/>
                    <a:p>
                      <a:pPr algn="ctr"/>
                      <a:endParaRPr lang="en-US" sz="1800">
                        <a:solidFill>
                          <a:schemeClr val="tx1"/>
                        </a:solidFill>
                      </a:endParaRPr>
                    </a:p>
                  </a:txBody>
                  <a:tcPr marL="91007" marR="91007" marT="45504" marB="45504" anchor="ctr">
                    <a:noFill/>
                  </a:tcPr>
                </a:tc>
                <a:tc>
                  <a:txBody>
                    <a:bodyPr/>
                    <a:lstStyle/>
                    <a:p>
                      <a:pPr algn="ctr"/>
                      <a:endParaRPr lang="en-US" sz="1800">
                        <a:solidFill>
                          <a:schemeClr val="tx1"/>
                        </a:solidFill>
                      </a:endParaRPr>
                    </a:p>
                  </a:txBody>
                  <a:tcPr marL="91007" marR="91007" marT="45504" marB="45504" anchor="ctr">
                    <a:noFill/>
                  </a:tcPr>
                </a:tc>
                <a:extLst>
                  <a:ext uri="{0D108BD9-81ED-4DB2-BD59-A6C34878D82A}">
                    <a16:rowId xmlns:a16="http://schemas.microsoft.com/office/drawing/2014/main" val="962685736"/>
                  </a:ext>
                </a:extLst>
              </a:tr>
              <a:tr h="474089">
                <a:tc>
                  <a:txBody>
                    <a:bodyPr/>
                    <a:lstStyle/>
                    <a:p>
                      <a:pPr algn="ctr"/>
                      <a:r>
                        <a:rPr lang="en-US" sz="1800">
                          <a:solidFill>
                            <a:schemeClr val="tx1"/>
                          </a:solidFill>
                        </a:rPr>
                        <a:t>x4</a:t>
                      </a:r>
                    </a:p>
                  </a:txBody>
                  <a:tcPr marL="91007" marR="91007" marT="45504" marB="45504" anchor="ctr">
                    <a:noFill/>
                  </a:tcPr>
                </a:tc>
                <a:tc>
                  <a:txBody>
                    <a:bodyPr/>
                    <a:lstStyle/>
                    <a:p>
                      <a:pPr algn="ctr"/>
                      <a:endParaRPr lang="en-US" sz="1800">
                        <a:solidFill>
                          <a:schemeClr val="tx1"/>
                        </a:solidFill>
                      </a:endParaRPr>
                    </a:p>
                  </a:txBody>
                  <a:tcPr marL="91007" marR="91007" marT="45504" marB="45504" anchor="ctr">
                    <a:noFill/>
                  </a:tcPr>
                </a:tc>
                <a:tc>
                  <a:txBody>
                    <a:bodyPr/>
                    <a:lstStyle/>
                    <a:p>
                      <a:pPr algn="ctr"/>
                      <a:endParaRPr lang="en-US" sz="1800">
                        <a:solidFill>
                          <a:schemeClr val="tx1"/>
                        </a:solidFill>
                      </a:endParaRPr>
                    </a:p>
                  </a:txBody>
                  <a:tcPr marL="91007" marR="91007" marT="45504" marB="45504" anchor="ctr">
                    <a:noFill/>
                  </a:tcPr>
                </a:tc>
                <a:tc>
                  <a:txBody>
                    <a:bodyPr/>
                    <a:lstStyle/>
                    <a:p>
                      <a:pPr algn="ctr"/>
                      <a:endParaRPr lang="en-US" sz="1800">
                        <a:solidFill>
                          <a:schemeClr val="tx1"/>
                        </a:solidFill>
                      </a:endParaRPr>
                    </a:p>
                  </a:txBody>
                  <a:tcPr marL="91007" marR="91007" marT="45504" marB="45504" anchor="ctr">
                    <a:noFill/>
                  </a:tcPr>
                </a:tc>
                <a:extLst>
                  <a:ext uri="{0D108BD9-81ED-4DB2-BD59-A6C34878D82A}">
                    <a16:rowId xmlns:a16="http://schemas.microsoft.com/office/drawing/2014/main" val="3212980906"/>
                  </a:ext>
                </a:extLst>
              </a:tr>
            </a:tbl>
          </a:graphicData>
        </a:graphic>
      </p:graphicFrame>
      <p:graphicFrame>
        <p:nvGraphicFramePr>
          <p:cNvPr id="11" name="Table 10">
            <a:extLst>
              <a:ext uri="{FF2B5EF4-FFF2-40B4-BE49-F238E27FC236}">
                <a16:creationId xmlns:a16="http://schemas.microsoft.com/office/drawing/2014/main" id="{E5092538-4F1D-4BE2-B644-8AB950BFD770}"/>
              </a:ext>
            </a:extLst>
          </p:cNvPr>
          <p:cNvGraphicFramePr>
            <a:graphicFrameLocks noGrp="1"/>
          </p:cNvGraphicFramePr>
          <p:nvPr/>
        </p:nvGraphicFramePr>
        <p:xfrm>
          <a:off x="2999717" y="2302457"/>
          <a:ext cx="421852" cy="1217472"/>
        </p:xfrm>
        <a:graphic>
          <a:graphicData uri="http://schemas.openxmlformats.org/drawingml/2006/table">
            <a:tbl>
              <a:tblPr firstRow="1" bandRow="1">
                <a:tableStyleId>{9C6C681F-78B6-45C4-89BD-E21F98EC8357}</a:tableStyleId>
              </a:tblPr>
              <a:tblGrid>
                <a:gridCol w="421852">
                  <a:extLst>
                    <a:ext uri="{9D8B030D-6E8A-4147-A177-3AD203B41FA5}">
                      <a16:colId xmlns:a16="http://schemas.microsoft.com/office/drawing/2014/main" val="1540761941"/>
                    </a:ext>
                  </a:extLst>
                </a:gridCol>
              </a:tblGrid>
              <a:tr h="266267">
                <a:tc>
                  <a:txBody>
                    <a:bodyPr/>
                    <a:lstStyle/>
                    <a:p>
                      <a:pPr algn="ctr"/>
                      <a:r>
                        <a:rPr lang="en-US" sz="1400">
                          <a:solidFill>
                            <a:schemeClr val="tx1"/>
                          </a:solidFill>
                        </a:rPr>
                        <a:t>76</a:t>
                      </a:r>
                    </a:p>
                  </a:txBody>
                  <a:tcPr marL="91007" marR="91007" marT="45504" marB="45504" anchor="ctr">
                    <a:solidFill>
                      <a:schemeClr val="bg1"/>
                    </a:solidFill>
                  </a:tcPr>
                </a:tc>
                <a:extLst>
                  <a:ext uri="{0D108BD9-81ED-4DB2-BD59-A6C34878D82A}">
                    <a16:rowId xmlns:a16="http://schemas.microsoft.com/office/drawing/2014/main" val="3826026470"/>
                  </a:ext>
                </a:extLst>
              </a:tr>
              <a:tr h="266267">
                <a:tc>
                  <a:txBody>
                    <a:bodyPr/>
                    <a:lstStyle/>
                    <a:p>
                      <a:pPr algn="ctr"/>
                      <a:r>
                        <a:rPr lang="en-US" sz="1400">
                          <a:solidFill>
                            <a:schemeClr val="tx1"/>
                          </a:solidFill>
                        </a:rPr>
                        <a:t>83</a:t>
                      </a:r>
                    </a:p>
                  </a:txBody>
                  <a:tcPr marL="91007" marR="91007" marT="45504" marB="45504" anchor="ctr">
                    <a:solidFill>
                      <a:schemeClr val="bg1"/>
                    </a:solidFill>
                  </a:tcPr>
                </a:tc>
                <a:extLst>
                  <a:ext uri="{0D108BD9-81ED-4DB2-BD59-A6C34878D82A}">
                    <a16:rowId xmlns:a16="http://schemas.microsoft.com/office/drawing/2014/main" val="1843354084"/>
                  </a:ext>
                </a:extLst>
              </a:tr>
              <a:tr h="266267">
                <a:tc>
                  <a:txBody>
                    <a:bodyPr/>
                    <a:lstStyle/>
                    <a:p>
                      <a:pPr algn="ctr"/>
                      <a:r>
                        <a:rPr lang="en-US" sz="1400">
                          <a:solidFill>
                            <a:schemeClr val="tx1"/>
                          </a:solidFill>
                        </a:rPr>
                        <a:t>cb</a:t>
                      </a:r>
                    </a:p>
                  </a:txBody>
                  <a:tcPr marL="91007" marR="91007" marT="45504" marB="45504" anchor="ctr">
                    <a:solidFill>
                      <a:schemeClr val="bg1"/>
                    </a:solidFill>
                  </a:tcPr>
                </a:tc>
                <a:extLst>
                  <a:ext uri="{0D108BD9-81ED-4DB2-BD59-A6C34878D82A}">
                    <a16:rowId xmlns:a16="http://schemas.microsoft.com/office/drawing/2014/main" val="962685736"/>
                  </a:ext>
                </a:extLst>
              </a:tr>
              <a:tr h="266267">
                <a:tc>
                  <a:txBody>
                    <a:bodyPr/>
                    <a:lstStyle/>
                    <a:p>
                      <a:pPr algn="ctr"/>
                      <a:r>
                        <a:rPr lang="en-US" sz="1400">
                          <a:solidFill>
                            <a:schemeClr val="tx1"/>
                          </a:solidFill>
                        </a:rPr>
                        <a:t>6f</a:t>
                      </a:r>
                    </a:p>
                  </a:txBody>
                  <a:tcPr marL="91007" marR="91007" marT="45504" marB="45504" anchor="ctr">
                    <a:solidFill>
                      <a:schemeClr val="bg1"/>
                    </a:solidFill>
                  </a:tcPr>
                </a:tc>
                <a:extLst>
                  <a:ext uri="{0D108BD9-81ED-4DB2-BD59-A6C34878D82A}">
                    <a16:rowId xmlns:a16="http://schemas.microsoft.com/office/drawing/2014/main" val="3212980906"/>
                  </a:ext>
                </a:extLst>
              </a:tr>
            </a:tbl>
          </a:graphicData>
        </a:graphic>
      </p:graphicFrame>
      <p:pic>
        <p:nvPicPr>
          <p:cNvPr id="12" name="Picture 11" descr="A picture containing text&#10;&#10;Description automatically generated">
            <a:extLst>
              <a:ext uri="{FF2B5EF4-FFF2-40B4-BE49-F238E27FC236}">
                <a16:creationId xmlns:a16="http://schemas.microsoft.com/office/drawing/2014/main" id="{ABC5B9CE-2350-4ED1-BF9C-60A197927477}"/>
              </a:ext>
            </a:extLst>
          </p:cNvPr>
          <p:cNvPicPr>
            <a:picLocks noChangeAspect="1"/>
          </p:cNvPicPr>
          <p:nvPr/>
        </p:nvPicPr>
        <p:blipFill>
          <a:blip r:embed="rId2"/>
          <a:stretch>
            <a:fillRect/>
          </a:stretch>
        </p:blipFill>
        <p:spPr>
          <a:xfrm>
            <a:off x="1444342" y="2302457"/>
            <a:ext cx="1364473" cy="1217471"/>
          </a:xfrm>
          <a:prstGeom prst="rect">
            <a:avLst/>
          </a:prstGeom>
        </p:spPr>
      </p:pic>
      <p:graphicFrame>
        <p:nvGraphicFramePr>
          <p:cNvPr id="13" name="Table 12">
            <a:extLst>
              <a:ext uri="{FF2B5EF4-FFF2-40B4-BE49-F238E27FC236}">
                <a16:creationId xmlns:a16="http://schemas.microsoft.com/office/drawing/2014/main" id="{C8FC0157-3876-4350-ADBA-5670DE74B00C}"/>
              </a:ext>
            </a:extLst>
          </p:cNvPr>
          <p:cNvGraphicFramePr>
            <a:graphicFrameLocks noGrp="1"/>
          </p:cNvGraphicFramePr>
          <p:nvPr>
            <p:extLst>
              <p:ext uri="{D42A27DB-BD31-4B8C-83A1-F6EECF244321}">
                <p14:modId xmlns:p14="http://schemas.microsoft.com/office/powerpoint/2010/main" val="2831196959"/>
              </p:ext>
            </p:extLst>
          </p:nvPr>
        </p:nvGraphicFramePr>
        <p:xfrm>
          <a:off x="3820326" y="2302457"/>
          <a:ext cx="421852" cy="1217472"/>
        </p:xfrm>
        <a:graphic>
          <a:graphicData uri="http://schemas.openxmlformats.org/drawingml/2006/table">
            <a:tbl>
              <a:tblPr firstRow="1" bandRow="1">
                <a:tableStyleId>{9C6C681F-78B6-45C4-89BD-E21F98EC8357}</a:tableStyleId>
              </a:tblPr>
              <a:tblGrid>
                <a:gridCol w="421852">
                  <a:extLst>
                    <a:ext uri="{9D8B030D-6E8A-4147-A177-3AD203B41FA5}">
                      <a16:colId xmlns:a16="http://schemas.microsoft.com/office/drawing/2014/main" val="1540761941"/>
                    </a:ext>
                  </a:extLst>
                </a:gridCol>
              </a:tblGrid>
              <a:tr h="266267">
                <a:tc>
                  <a:txBody>
                    <a:bodyPr/>
                    <a:lstStyle/>
                    <a:p>
                      <a:pPr algn="ctr"/>
                      <a:r>
                        <a:rPr lang="en-US" sz="1400">
                          <a:solidFill>
                            <a:schemeClr val="tx1"/>
                          </a:solidFill>
                        </a:rPr>
                        <a:t>x1</a:t>
                      </a:r>
                    </a:p>
                  </a:txBody>
                  <a:tcPr marL="91007" marR="91007" marT="45504" marB="45504" anchor="ctr">
                    <a:solidFill>
                      <a:schemeClr val="bg1"/>
                    </a:solidFill>
                  </a:tcPr>
                </a:tc>
                <a:extLst>
                  <a:ext uri="{0D108BD9-81ED-4DB2-BD59-A6C34878D82A}">
                    <a16:rowId xmlns:a16="http://schemas.microsoft.com/office/drawing/2014/main" val="3826026470"/>
                  </a:ext>
                </a:extLst>
              </a:tr>
              <a:tr h="266267">
                <a:tc>
                  <a:txBody>
                    <a:bodyPr/>
                    <a:lstStyle/>
                    <a:p>
                      <a:pPr algn="ctr"/>
                      <a:r>
                        <a:rPr lang="en-US" sz="1400">
                          <a:solidFill>
                            <a:schemeClr val="tx1"/>
                          </a:solidFill>
                        </a:rPr>
                        <a:t>x2</a:t>
                      </a:r>
                    </a:p>
                  </a:txBody>
                  <a:tcPr marL="91007" marR="91007" marT="45504" marB="45504" anchor="ctr">
                    <a:solidFill>
                      <a:schemeClr val="bg1"/>
                    </a:solidFill>
                  </a:tcPr>
                </a:tc>
                <a:extLst>
                  <a:ext uri="{0D108BD9-81ED-4DB2-BD59-A6C34878D82A}">
                    <a16:rowId xmlns:a16="http://schemas.microsoft.com/office/drawing/2014/main" val="1843354084"/>
                  </a:ext>
                </a:extLst>
              </a:tr>
              <a:tr h="266267">
                <a:tc>
                  <a:txBody>
                    <a:bodyPr/>
                    <a:lstStyle/>
                    <a:p>
                      <a:pPr algn="ctr"/>
                      <a:r>
                        <a:rPr lang="en-US" sz="1400">
                          <a:solidFill>
                            <a:schemeClr val="tx1"/>
                          </a:solidFill>
                        </a:rPr>
                        <a:t>x3</a:t>
                      </a:r>
                    </a:p>
                  </a:txBody>
                  <a:tcPr marL="91007" marR="91007" marT="45504" marB="45504" anchor="ctr">
                    <a:solidFill>
                      <a:schemeClr val="bg1"/>
                    </a:solidFill>
                  </a:tcPr>
                </a:tc>
                <a:extLst>
                  <a:ext uri="{0D108BD9-81ED-4DB2-BD59-A6C34878D82A}">
                    <a16:rowId xmlns:a16="http://schemas.microsoft.com/office/drawing/2014/main" val="962685736"/>
                  </a:ext>
                </a:extLst>
              </a:tr>
              <a:tr h="266267">
                <a:tc>
                  <a:txBody>
                    <a:bodyPr/>
                    <a:lstStyle/>
                    <a:p>
                      <a:pPr algn="ctr"/>
                      <a:r>
                        <a:rPr lang="en-US" sz="1400">
                          <a:solidFill>
                            <a:schemeClr val="tx1"/>
                          </a:solidFill>
                        </a:rPr>
                        <a:t>x4</a:t>
                      </a:r>
                    </a:p>
                  </a:txBody>
                  <a:tcPr marL="91007" marR="91007" marT="45504" marB="45504" anchor="ctr">
                    <a:solidFill>
                      <a:schemeClr val="bg1"/>
                    </a:solidFill>
                  </a:tcPr>
                </a:tc>
                <a:extLst>
                  <a:ext uri="{0D108BD9-81ED-4DB2-BD59-A6C34878D82A}">
                    <a16:rowId xmlns:a16="http://schemas.microsoft.com/office/drawing/2014/main" val="3212980906"/>
                  </a:ext>
                </a:extLst>
              </a:tr>
            </a:tbl>
          </a:graphicData>
        </a:graphic>
      </p:graphicFrame>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DA5D3F9-53C4-420E-8F98-E06F661D11A9}"/>
                  </a:ext>
                </a:extLst>
              </p:cNvPr>
              <p:cNvSpPr txBox="1"/>
              <p:nvPr/>
            </p:nvSpPr>
            <p:spPr>
              <a:xfrm>
                <a:off x="2693340" y="2726526"/>
                <a:ext cx="4218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ea typeface="Cambria Math" panose="02040503050406030204" pitchFamily="18" charset="0"/>
                        </a:rPr>
                        <m:t>×</m:t>
                      </m:r>
                    </m:oMath>
                  </m:oMathPara>
                </a14:m>
                <a:endParaRPr lang="en-US" sz="1800" b="1"/>
              </a:p>
            </p:txBody>
          </p:sp>
        </mc:Choice>
        <mc:Fallback xmlns="">
          <p:sp>
            <p:nvSpPr>
              <p:cNvPr id="17" name="TextBox 16">
                <a:extLst>
                  <a:ext uri="{FF2B5EF4-FFF2-40B4-BE49-F238E27FC236}">
                    <a16:creationId xmlns:a16="http://schemas.microsoft.com/office/drawing/2014/main" id="{2DA5D3F9-53C4-420E-8F98-E06F661D11A9}"/>
                  </a:ext>
                </a:extLst>
              </p:cNvPr>
              <p:cNvSpPr txBox="1">
                <a:spLocks noRot="1" noChangeAspect="1" noMove="1" noResize="1" noEditPoints="1" noAdjustHandles="1" noChangeArrowheads="1" noChangeShapeType="1" noTextEdit="1"/>
              </p:cNvSpPr>
              <p:nvPr/>
            </p:nvSpPr>
            <p:spPr>
              <a:xfrm>
                <a:off x="2693340" y="2726526"/>
                <a:ext cx="421852"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DADF19D-3086-45B3-AC89-000BB19DAEE2}"/>
                  </a:ext>
                </a:extLst>
              </p:cNvPr>
              <p:cNvSpPr txBox="1"/>
              <p:nvPr/>
            </p:nvSpPr>
            <p:spPr>
              <a:xfrm>
                <a:off x="3398474" y="2726526"/>
                <a:ext cx="4218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ea typeface="Cambria Math" panose="02040503050406030204" pitchFamily="18" charset="0"/>
                        </a:rPr>
                        <m:t>=</m:t>
                      </m:r>
                    </m:oMath>
                  </m:oMathPara>
                </a14:m>
                <a:endParaRPr lang="en-US" sz="1800" b="1"/>
              </a:p>
            </p:txBody>
          </p:sp>
        </mc:Choice>
        <mc:Fallback xmlns="">
          <p:sp>
            <p:nvSpPr>
              <p:cNvPr id="18" name="TextBox 17">
                <a:extLst>
                  <a:ext uri="{FF2B5EF4-FFF2-40B4-BE49-F238E27FC236}">
                    <a16:creationId xmlns:a16="http://schemas.microsoft.com/office/drawing/2014/main" id="{FDADF19D-3086-45B3-AC89-000BB19DAEE2}"/>
                  </a:ext>
                </a:extLst>
              </p:cNvPr>
              <p:cNvSpPr txBox="1">
                <a:spLocks noRot="1" noChangeAspect="1" noMove="1" noResize="1" noEditPoints="1" noAdjustHandles="1" noChangeArrowheads="1" noChangeShapeType="1" noTextEdit="1"/>
              </p:cNvSpPr>
              <p:nvPr/>
            </p:nvSpPr>
            <p:spPr>
              <a:xfrm>
                <a:off x="3398474" y="2726526"/>
                <a:ext cx="421852" cy="369332"/>
              </a:xfrm>
              <a:prstGeom prst="rect">
                <a:avLst/>
              </a:prstGeom>
              <a:blipFill>
                <a:blip r:embed="rId4"/>
                <a:stretch>
                  <a:fillRect/>
                </a:stretch>
              </a:blipFill>
            </p:spPr>
            <p:txBody>
              <a:bodyPr/>
              <a:lstStyle/>
              <a:p>
                <a:r>
                  <a:rPr lang="en-US">
                    <a:noFill/>
                  </a:rPr>
                  <a:t> </a:t>
                </a:r>
              </a:p>
            </p:txBody>
          </p:sp>
        </mc:Fallback>
      </mc:AlternateContent>
      <p:graphicFrame>
        <p:nvGraphicFramePr>
          <p:cNvPr id="19" name="Table 18">
            <a:extLst>
              <a:ext uri="{FF2B5EF4-FFF2-40B4-BE49-F238E27FC236}">
                <a16:creationId xmlns:a16="http://schemas.microsoft.com/office/drawing/2014/main" id="{4643606A-5840-46CC-A841-F711BE79245E}"/>
              </a:ext>
            </a:extLst>
          </p:cNvPr>
          <p:cNvGraphicFramePr>
            <a:graphicFrameLocks noGrp="1"/>
          </p:cNvGraphicFramePr>
          <p:nvPr/>
        </p:nvGraphicFramePr>
        <p:xfrm>
          <a:off x="6457199" y="2302457"/>
          <a:ext cx="421852" cy="1217472"/>
        </p:xfrm>
        <a:graphic>
          <a:graphicData uri="http://schemas.openxmlformats.org/drawingml/2006/table">
            <a:tbl>
              <a:tblPr firstRow="1" bandRow="1">
                <a:tableStyleId>{9C6C681F-78B6-45C4-89BD-E21F98EC8357}</a:tableStyleId>
              </a:tblPr>
              <a:tblGrid>
                <a:gridCol w="421852">
                  <a:extLst>
                    <a:ext uri="{9D8B030D-6E8A-4147-A177-3AD203B41FA5}">
                      <a16:colId xmlns:a16="http://schemas.microsoft.com/office/drawing/2014/main" val="1540761941"/>
                    </a:ext>
                  </a:extLst>
                </a:gridCol>
              </a:tblGrid>
              <a:tr h="266267">
                <a:tc>
                  <a:txBody>
                    <a:bodyPr/>
                    <a:lstStyle/>
                    <a:p>
                      <a:pPr algn="ctr"/>
                      <a:r>
                        <a:rPr lang="en-US" sz="1400">
                          <a:solidFill>
                            <a:schemeClr val="tx1"/>
                          </a:solidFill>
                        </a:rPr>
                        <a:t>a0</a:t>
                      </a:r>
                    </a:p>
                  </a:txBody>
                  <a:tcPr marL="91007" marR="91007" marT="45504" marB="45504" anchor="ctr">
                    <a:solidFill>
                      <a:schemeClr val="bg1"/>
                    </a:solidFill>
                  </a:tcPr>
                </a:tc>
                <a:extLst>
                  <a:ext uri="{0D108BD9-81ED-4DB2-BD59-A6C34878D82A}">
                    <a16:rowId xmlns:a16="http://schemas.microsoft.com/office/drawing/2014/main" val="3826026470"/>
                  </a:ext>
                </a:extLst>
              </a:tr>
              <a:tr h="266267">
                <a:tc>
                  <a:txBody>
                    <a:bodyPr/>
                    <a:lstStyle/>
                    <a:p>
                      <a:pPr algn="ctr"/>
                      <a:r>
                        <a:rPr lang="en-US" sz="1400">
                          <a:solidFill>
                            <a:schemeClr val="tx1"/>
                          </a:solidFill>
                        </a:rPr>
                        <a:t>9c</a:t>
                      </a:r>
                    </a:p>
                  </a:txBody>
                  <a:tcPr marL="91007" marR="91007" marT="45504" marB="45504" anchor="ctr">
                    <a:solidFill>
                      <a:schemeClr val="bg1"/>
                    </a:solidFill>
                  </a:tcPr>
                </a:tc>
                <a:extLst>
                  <a:ext uri="{0D108BD9-81ED-4DB2-BD59-A6C34878D82A}">
                    <a16:rowId xmlns:a16="http://schemas.microsoft.com/office/drawing/2014/main" val="1843354084"/>
                  </a:ext>
                </a:extLst>
              </a:tr>
              <a:tr h="266267">
                <a:tc>
                  <a:txBody>
                    <a:bodyPr/>
                    <a:lstStyle/>
                    <a:p>
                      <a:pPr algn="ctr"/>
                      <a:r>
                        <a:rPr lang="en-US" sz="1400">
                          <a:solidFill>
                            <a:schemeClr val="tx1"/>
                          </a:solidFill>
                        </a:rPr>
                        <a:t>7c</a:t>
                      </a:r>
                    </a:p>
                  </a:txBody>
                  <a:tcPr marL="91007" marR="91007" marT="45504" marB="45504" anchor="ctr">
                    <a:solidFill>
                      <a:schemeClr val="bg1"/>
                    </a:solidFill>
                  </a:tcPr>
                </a:tc>
                <a:extLst>
                  <a:ext uri="{0D108BD9-81ED-4DB2-BD59-A6C34878D82A}">
                    <a16:rowId xmlns:a16="http://schemas.microsoft.com/office/drawing/2014/main" val="962685736"/>
                  </a:ext>
                </a:extLst>
              </a:tr>
              <a:tr h="266267">
                <a:tc>
                  <a:txBody>
                    <a:bodyPr/>
                    <a:lstStyle/>
                    <a:p>
                      <a:pPr algn="ctr"/>
                      <a:r>
                        <a:rPr lang="en-US" sz="1400">
                          <a:solidFill>
                            <a:schemeClr val="tx1"/>
                          </a:solidFill>
                        </a:rPr>
                        <a:t>d0</a:t>
                      </a:r>
                    </a:p>
                  </a:txBody>
                  <a:tcPr marL="91007" marR="91007" marT="45504" marB="45504" anchor="ctr">
                    <a:solidFill>
                      <a:schemeClr val="bg1"/>
                    </a:solidFill>
                  </a:tcPr>
                </a:tc>
                <a:extLst>
                  <a:ext uri="{0D108BD9-81ED-4DB2-BD59-A6C34878D82A}">
                    <a16:rowId xmlns:a16="http://schemas.microsoft.com/office/drawing/2014/main" val="3212980906"/>
                  </a:ext>
                </a:extLst>
              </a:tr>
            </a:tbl>
          </a:graphicData>
        </a:graphic>
      </p:graphicFrame>
      <p:pic>
        <p:nvPicPr>
          <p:cNvPr id="20" name="Picture 19" descr="A picture containing text&#10;&#10;Description automatically generated">
            <a:extLst>
              <a:ext uri="{FF2B5EF4-FFF2-40B4-BE49-F238E27FC236}">
                <a16:creationId xmlns:a16="http://schemas.microsoft.com/office/drawing/2014/main" id="{5F62798A-B9EA-472E-B655-93C6F49A3731}"/>
              </a:ext>
            </a:extLst>
          </p:cNvPr>
          <p:cNvPicPr>
            <a:picLocks noChangeAspect="1"/>
          </p:cNvPicPr>
          <p:nvPr/>
        </p:nvPicPr>
        <p:blipFill>
          <a:blip r:embed="rId2"/>
          <a:stretch>
            <a:fillRect/>
          </a:stretch>
        </p:blipFill>
        <p:spPr>
          <a:xfrm>
            <a:off x="4901824" y="2302457"/>
            <a:ext cx="1364473" cy="1217471"/>
          </a:xfrm>
          <a:prstGeom prst="rect">
            <a:avLst/>
          </a:prstGeom>
        </p:spPr>
      </p:pic>
      <p:graphicFrame>
        <p:nvGraphicFramePr>
          <p:cNvPr id="21" name="Table 20">
            <a:extLst>
              <a:ext uri="{FF2B5EF4-FFF2-40B4-BE49-F238E27FC236}">
                <a16:creationId xmlns:a16="http://schemas.microsoft.com/office/drawing/2014/main" id="{B2E4D106-77BC-44CB-8715-5F33CC3BCF54}"/>
              </a:ext>
            </a:extLst>
          </p:cNvPr>
          <p:cNvGraphicFramePr>
            <a:graphicFrameLocks noGrp="1"/>
          </p:cNvGraphicFramePr>
          <p:nvPr>
            <p:extLst>
              <p:ext uri="{D42A27DB-BD31-4B8C-83A1-F6EECF244321}">
                <p14:modId xmlns:p14="http://schemas.microsoft.com/office/powerpoint/2010/main" val="2367476111"/>
              </p:ext>
            </p:extLst>
          </p:nvPr>
        </p:nvGraphicFramePr>
        <p:xfrm>
          <a:off x="7277808" y="2302457"/>
          <a:ext cx="421852" cy="1217472"/>
        </p:xfrm>
        <a:graphic>
          <a:graphicData uri="http://schemas.openxmlformats.org/drawingml/2006/table">
            <a:tbl>
              <a:tblPr firstRow="1" bandRow="1">
                <a:tableStyleId>{9C6C681F-78B6-45C4-89BD-E21F98EC8357}</a:tableStyleId>
              </a:tblPr>
              <a:tblGrid>
                <a:gridCol w="421852">
                  <a:extLst>
                    <a:ext uri="{9D8B030D-6E8A-4147-A177-3AD203B41FA5}">
                      <a16:colId xmlns:a16="http://schemas.microsoft.com/office/drawing/2014/main" val="1540761941"/>
                    </a:ext>
                  </a:extLst>
                </a:gridCol>
              </a:tblGrid>
              <a:tr h="266267">
                <a:tc>
                  <a:txBody>
                    <a:bodyPr/>
                    <a:lstStyle/>
                    <a:p>
                      <a:pPr algn="ctr"/>
                      <a:r>
                        <a:rPr lang="en-US" sz="1400">
                          <a:solidFill>
                            <a:schemeClr val="tx1"/>
                          </a:solidFill>
                        </a:rPr>
                        <a:t>?</a:t>
                      </a:r>
                    </a:p>
                  </a:txBody>
                  <a:tcPr marL="91007" marR="91007" marT="45504" marB="45504" anchor="ctr">
                    <a:solidFill>
                      <a:schemeClr val="bg1"/>
                    </a:solidFill>
                  </a:tcPr>
                </a:tc>
                <a:extLst>
                  <a:ext uri="{0D108BD9-81ED-4DB2-BD59-A6C34878D82A}">
                    <a16:rowId xmlns:a16="http://schemas.microsoft.com/office/drawing/2014/main" val="3826026470"/>
                  </a:ext>
                </a:extLst>
              </a:tr>
              <a:tr h="266267">
                <a:tc>
                  <a:txBody>
                    <a:bodyPr/>
                    <a:lstStyle/>
                    <a:p>
                      <a:pPr algn="ctr"/>
                      <a:r>
                        <a:rPr lang="en-US" sz="1400">
                          <a:solidFill>
                            <a:schemeClr val="tx1"/>
                          </a:solidFill>
                        </a:rPr>
                        <a:t>?</a:t>
                      </a:r>
                    </a:p>
                  </a:txBody>
                  <a:tcPr marL="91007" marR="91007" marT="45504" marB="45504" anchor="ctr">
                    <a:solidFill>
                      <a:schemeClr val="bg1"/>
                    </a:solidFill>
                  </a:tcPr>
                </a:tc>
                <a:extLst>
                  <a:ext uri="{0D108BD9-81ED-4DB2-BD59-A6C34878D82A}">
                    <a16:rowId xmlns:a16="http://schemas.microsoft.com/office/drawing/2014/main" val="1843354084"/>
                  </a:ext>
                </a:extLst>
              </a:tr>
              <a:tr h="266267">
                <a:tc>
                  <a:txBody>
                    <a:bodyPr/>
                    <a:lstStyle/>
                    <a:p>
                      <a:pPr algn="ctr"/>
                      <a:r>
                        <a:rPr lang="en-US" sz="1400">
                          <a:solidFill>
                            <a:schemeClr val="tx1"/>
                          </a:solidFill>
                        </a:rPr>
                        <a:t>?</a:t>
                      </a:r>
                    </a:p>
                  </a:txBody>
                  <a:tcPr marL="91007" marR="91007" marT="45504" marB="45504" anchor="ctr">
                    <a:solidFill>
                      <a:schemeClr val="bg1"/>
                    </a:solidFill>
                  </a:tcPr>
                </a:tc>
                <a:extLst>
                  <a:ext uri="{0D108BD9-81ED-4DB2-BD59-A6C34878D82A}">
                    <a16:rowId xmlns:a16="http://schemas.microsoft.com/office/drawing/2014/main" val="962685736"/>
                  </a:ext>
                </a:extLst>
              </a:tr>
              <a:tr h="266267">
                <a:tc>
                  <a:txBody>
                    <a:bodyPr/>
                    <a:lstStyle/>
                    <a:p>
                      <a:pPr algn="ctr"/>
                      <a:r>
                        <a:rPr lang="en-US" sz="1400">
                          <a:solidFill>
                            <a:schemeClr val="tx1"/>
                          </a:solidFill>
                        </a:rPr>
                        <a:t>?</a:t>
                      </a:r>
                    </a:p>
                  </a:txBody>
                  <a:tcPr marL="91007" marR="91007" marT="45504" marB="45504" anchor="ctr">
                    <a:solidFill>
                      <a:schemeClr val="bg1"/>
                    </a:solidFill>
                  </a:tcPr>
                </a:tc>
                <a:extLst>
                  <a:ext uri="{0D108BD9-81ED-4DB2-BD59-A6C34878D82A}">
                    <a16:rowId xmlns:a16="http://schemas.microsoft.com/office/drawing/2014/main" val="3212980906"/>
                  </a:ext>
                </a:extLst>
              </a:tr>
            </a:tbl>
          </a:graphicData>
        </a:graphic>
      </p:graphicFrame>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9459393-C7EB-4592-80AB-13A9253B0FA3}"/>
                  </a:ext>
                </a:extLst>
              </p:cNvPr>
              <p:cNvSpPr txBox="1"/>
              <p:nvPr/>
            </p:nvSpPr>
            <p:spPr>
              <a:xfrm>
                <a:off x="6150822" y="2726526"/>
                <a:ext cx="4218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ea typeface="Cambria Math" panose="02040503050406030204" pitchFamily="18" charset="0"/>
                        </a:rPr>
                        <m:t>×</m:t>
                      </m:r>
                    </m:oMath>
                  </m:oMathPara>
                </a14:m>
                <a:endParaRPr lang="en-US" sz="1800" b="1"/>
              </a:p>
            </p:txBody>
          </p:sp>
        </mc:Choice>
        <mc:Fallback xmlns="">
          <p:sp>
            <p:nvSpPr>
              <p:cNvPr id="22" name="TextBox 21">
                <a:extLst>
                  <a:ext uri="{FF2B5EF4-FFF2-40B4-BE49-F238E27FC236}">
                    <a16:creationId xmlns:a16="http://schemas.microsoft.com/office/drawing/2014/main" id="{09459393-C7EB-4592-80AB-13A9253B0FA3}"/>
                  </a:ext>
                </a:extLst>
              </p:cNvPr>
              <p:cNvSpPr txBox="1">
                <a:spLocks noRot="1" noChangeAspect="1" noMove="1" noResize="1" noEditPoints="1" noAdjustHandles="1" noChangeArrowheads="1" noChangeShapeType="1" noTextEdit="1"/>
              </p:cNvSpPr>
              <p:nvPr/>
            </p:nvSpPr>
            <p:spPr>
              <a:xfrm>
                <a:off x="6150822" y="2726526"/>
                <a:ext cx="421852"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295F016-CC8D-4215-BE74-D4D8838653CA}"/>
                  </a:ext>
                </a:extLst>
              </p:cNvPr>
              <p:cNvSpPr txBox="1"/>
              <p:nvPr/>
            </p:nvSpPr>
            <p:spPr>
              <a:xfrm>
                <a:off x="6855956" y="2726526"/>
                <a:ext cx="4218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ea typeface="Cambria Math" panose="02040503050406030204" pitchFamily="18" charset="0"/>
                        </a:rPr>
                        <m:t>=</m:t>
                      </m:r>
                    </m:oMath>
                  </m:oMathPara>
                </a14:m>
                <a:endParaRPr lang="en-US" sz="1800" b="1"/>
              </a:p>
            </p:txBody>
          </p:sp>
        </mc:Choice>
        <mc:Fallback xmlns="">
          <p:sp>
            <p:nvSpPr>
              <p:cNvPr id="23" name="TextBox 22">
                <a:extLst>
                  <a:ext uri="{FF2B5EF4-FFF2-40B4-BE49-F238E27FC236}">
                    <a16:creationId xmlns:a16="http://schemas.microsoft.com/office/drawing/2014/main" id="{3295F016-CC8D-4215-BE74-D4D8838653CA}"/>
                  </a:ext>
                </a:extLst>
              </p:cNvPr>
              <p:cNvSpPr txBox="1">
                <a:spLocks noRot="1" noChangeAspect="1" noMove="1" noResize="1" noEditPoints="1" noAdjustHandles="1" noChangeArrowheads="1" noChangeShapeType="1" noTextEdit="1"/>
              </p:cNvSpPr>
              <p:nvPr/>
            </p:nvSpPr>
            <p:spPr>
              <a:xfrm>
                <a:off x="6855956" y="2726526"/>
                <a:ext cx="421852" cy="369332"/>
              </a:xfrm>
              <a:prstGeom prst="rect">
                <a:avLst/>
              </a:prstGeom>
              <a:blipFill>
                <a:blip r:embed="rId5"/>
                <a:stretch>
                  <a:fillRect/>
                </a:stretch>
              </a:blipFill>
            </p:spPr>
            <p:txBody>
              <a:bodyPr/>
              <a:lstStyle/>
              <a:p>
                <a:r>
                  <a:rPr lang="en-US">
                    <a:noFill/>
                  </a:rPr>
                  <a:t> </a:t>
                </a:r>
              </a:p>
            </p:txBody>
          </p:sp>
        </mc:Fallback>
      </mc:AlternateContent>
      <p:graphicFrame>
        <p:nvGraphicFramePr>
          <p:cNvPr id="24" name="Table 23">
            <a:extLst>
              <a:ext uri="{FF2B5EF4-FFF2-40B4-BE49-F238E27FC236}">
                <a16:creationId xmlns:a16="http://schemas.microsoft.com/office/drawing/2014/main" id="{02D3C562-1C84-4F01-8C4F-D77E1F7DA345}"/>
              </a:ext>
            </a:extLst>
          </p:cNvPr>
          <p:cNvGraphicFramePr>
            <a:graphicFrameLocks noGrp="1"/>
          </p:cNvGraphicFramePr>
          <p:nvPr/>
        </p:nvGraphicFramePr>
        <p:xfrm>
          <a:off x="2999717" y="3858517"/>
          <a:ext cx="421852" cy="1217472"/>
        </p:xfrm>
        <a:graphic>
          <a:graphicData uri="http://schemas.openxmlformats.org/drawingml/2006/table">
            <a:tbl>
              <a:tblPr firstRow="1" bandRow="1">
                <a:tableStyleId>{9C6C681F-78B6-45C4-89BD-E21F98EC8357}</a:tableStyleId>
              </a:tblPr>
              <a:tblGrid>
                <a:gridCol w="421852">
                  <a:extLst>
                    <a:ext uri="{9D8B030D-6E8A-4147-A177-3AD203B41FA5}">
                      <a16:colId xmlns:a16="http://schemas.microsoft.com/office/drawing/2014/main" val="1540761941"/>
                    </a:ext>
                  </a:extLst>
                </a:gridCol>
              </a:tblGrid>
              <a:tr h="266267">
                <a:tc>
                  <a:txBody>
                    <a:bodyPr/>
                    <a:lstStyle/>
                    <a:p>
                      <a:pPr algn="ctr"/>
                      <a:r>
                        <a:rPr lang="en-US" sz="1400">
                          <a:solidFill>
                            <a:schemeClr val="tx1"/>
                          </a:solidFill>
                        </a:rPr>
                        <a:t>77</a:t>
                      </a:r>
                    </a:p>
                  </a:txBody>
                  <a:tcPr marL="91007" marR="91007" marT="45504" marB="45504" anchor="ctr">
                    <a:solidFill>
                      <a:schemeClr val="bg1"/>
                    </a:solidFill>
                  </a:tcPr>
                </a:tc>
                <a:extLst>
                  <a:ext uri="{0D108BD9-81ED-4DB2-BD59-A6C34878D82A}">
                    <a16:rowId xmlns:a16="http://schemas.microsoft.com/office/drawing/2014/main" val="3826026470"/>
                  </a:ext>
                </a:extLst>
              </a:tr>
              <a:tr h="266267">
                <a:tc>
                  <a:txBody>
                    <a:bodyPr/>
                    <a:lstStyle/>
                    <a:p>
                      <a:pPr algn="ctr"/>
                      <a:r>
                        <a:rPr lang="en-US" sz="1400">
                          <a:solidFill>
                            <a:schemeClr val="tx1"/>
                          </a:solidFill>
                        </a:rPr>
                        <a:t>68</a:t>
                      </a:r>
                    </a:p>
                  </a:txBody>
                  <a:tcPr marL="91007" marR="91007" marT="45504" marB="45504" anchor="ctr">
                    <a:solidFill>
                      <a:schemeClr val="bg1"/>
                    </a:solidFill>
                  </a:tcPr>
                </a:tc>
                <a:extLst>
                  <a:ext uri="{0D108BD9-81ED-4DB2-BD59-A6C34878D82A}">
                    <a16:rowId xmlns:a16="http://schemas.microsoft.com/office/drawing/2014/main" val="1843354084"/>
                  </a:ext>
                </a:extLst>
              </a:tr>
              <a:tr h="266267">
                <a:tc>
                  <a:txBody>
                    <a:bodyPr/>
                    <a:lstStyle/>
                    <a:p>
                      <a:pPr algn="ctr"/>
                      <a:r>
                        <a:rPr lang="en-US" sz="1400">
                          <a:solidFill>
                            <a:schemeClr val="tx1"/>
                          </a:solidFill>
                        </a:rPr>
                        <a:t>8f</a:t>
                      </a:r>
                    </a:p>
                  </a:txBody>
                  <a:tcPr marL="91007" marR="91007" marT="45504" marB="45504" anchor="ctr">
                    <a:solidFill>
                      <a:schemeClr val="bg1"/>
                    </a:solidFill>
                  </a:tcPr>
                </a:tc>
                <a:extLst>
                  <a:ext uri="{0D108BD9-81ED-4DB2-BD59-A6C34878D82A}">
                    <a16:rowId xmlns:a16="http://schemas.microsoft.com/office/drawing/2014/main" val="962685736"/>
                  </a:ext>
                </a:extLst>
              </a:tr>
              <a:tr h="266267">
                <a:tc>
                  <a:txBody>
                    <a:bodyPr/>
                    <a:lstStyle/>
                    <a:p>
                      <a:pPr algn="ctr"/>
                      <a:r>
                        <a:rPr lang="en-US" sz="1400">
                          <a:solidFill>
                            <a:schemeClr val="tx1"/>
                          </a:solidFill>
                        </a:rPr>
                        <a:t>80</a:t>
                      </a:r>
                    </a:p>
                  </a:txBody>
                  <a:tcPr marL="91007" marR="91007" marT="45504" marB="45504" anchor="ctr">
                    <a:solidFill>
                      <a:schemeClr val="bg1"/>
                    </a:solidFill>
                  </a:tcPr>
                </a:tc>
                <a:extLst>
                  <a:ext uri="{0D108BD9-81ED-4DB2-BD59-A6C34878D82A}">
                    <a16:rowId xmlns:a16="http://schemas.microsoft.com/office/drawing/2014/main" val="3212980906"/>
                  </a:ext>
                </a:extLst>
              </a:tr>
            </a:tbl>
          </a:graphicData>
        </a:graphic>
      </p:graphicFrame>
      <p:pic>
        <p:nvPicPr>
          <p:cNvPr id="25" name="Picture 24" descr="A picture containing text&#10;&#10;Description automatically generated">
            <a:extLst>
              <a:ext uri="{FF2B5EF4-FFF2-40B4-BE49-F238E27FC236}">
                <a16:creationId xmlns:a16="http://schemas.microsoft.com/office/drawing/2014/main" id="{1CC9FD45-8B7D-461A-B774-8C8F2291950A}"/>
              </a:ext>
            </a:extLst>
          </p:cNvPr>
          <p:cNvPicPr>
            <a:picLocks noChangeAspect="1"/>
          </p:cNvPicPr>
          <p:nvPr/>
        </p:nvPicPr>
        <p:blipFill>
          <a:blip r:embed="rId2"/>
          <a:stretch>
            <a:fillRect/>
          </a:stretch>
        </p:blipFill>
        <p:spPr>
          <a:xfrm>
            <a:off x="1444342" y="3858517"/>
            <a:ext cx="1364473" cy="1217471"/>
          </a:xfrm>
          <a:prstGeom prst="rect">
            <a:avLst/>
          </a:prstGeom>
        </p:spPr>
      </p:pic>
      <p:graphicFrame>
        <p:nvGraphicFramePr>
          <p:cNvPr id="26" name="Table 25">
            <a:extLst>
              <a:ext uri="{FF2B5EF4-FFF2-40B4-BE49-F238E27FC236}">
                <a16:creationId xmlns:a16="http://schemas.microsoft.com/office/drawing/2014/main" id="{3C9E41D1-E78D-4E45-B793-C9ADE954B0A2}"/>
              </a:ext>
            </a:extLst>
          </p:cNvPr>
          <p:cNvGraphicFramePr>
            <a:graphicFrameLocks noGrp="1"/>
          </p:cNvGraphicFramePr>
          <p:nvPr>
            <p:extLst>
              <p:ext uri="{D42A27DB-BD31-4B8C-83A1-F6EECF244321}">
                <p14:modId xmlns:p14="http://schemas.microsoft.com/office/powerpoint/2010/main" val="3531069531"/>
              </p:ext>
            </p:extLst>
          </p:nvPr>
        </p:nvGraphicFramePr>
        <p:xfrm>
          <a:off x="3820326" y="3858517"/>
          <a:ext cx="421852" cy="1217472"/>
        </p:xfrm>
        <a:graphic>
          <a:graphicData uri="http://schemas.openxmlformats.org/drawingml/2006/table">
            <a:tbl>
              <a:tblPr firstRow="1" bandRow="1">
                <a:tableStyleId>{9C6C681F-78B6-45C4-89BD-E21F98EC8357}</a:tableStyleId>
              </a:tblPr>
              <a:tblGrid>
                <a:gridCol w="421852">
                  <a:extLst>
                    <a:ext uri="{9D8B030D-6E8A-4147-A177-3AD203B41FA5}">
                      <a16:colId xmlns:a16="http://schemas.microsoft.com/office/drawing/2014/main" val="1540761941"/>
                    </a:ext>
                  </a:extLst>
                </a:gridCol>
              </a:tblGrid>
              <a:tr h="266267">
                <a:tc>
                  <a:txBody>
                    <a:bodyPr/>
                    <a:lstStyle/>
                    <a:p>
                      <a:pPr algn="ctr"/>
                      <a:r>
                        <a:rPr lang="en-US" sz="1400">
                          <a:solidFill>
                            <a:schemeClr val="tx1"/>
                          </a:solidFill>
                        </a:rPr>
                        <a:t>?</a:t>
                      </a:r>
                    </a:p>
                  </a:txBody>
                  <a:tcPr marL="91007" marR="91007" marT="45504" marB="45504" anchor="ctr">
                    <a:solidFill>
                      <a:schemeClr val="bg1"/>
                    </a:solidFill>
                  </a:tcPr>
                </a:tc>
                <a:extLst>
                  <a:ext uri="{0D108BD9-81ED-4DB2-BD59-A6C34878D82A}">
                    <a16:rowId xmlns:a16="http://schemas.microsoft.com/office/drawing/2014/main" val="3826026470"/>
                  </a:ext>
                </a:extLst>
              </a:tr>
              <a:tr h="266267">
                <a:tc>
                  <a:txBody>
                    <a:bodyPr/>
                    <a:lstStyle/>
                    <a:p>
                      <a:pPr algn="ctr"/>
                      <a:r>
                        <a:rPr lang="en-US" sz="1400">
                          <a:solidFill>
                            <a:schemeClr val="tx1"/>
                          </a:solidFill>
                        </a:rPr>
                        <a:t>?</a:t>
                      </a:r>
                    </a:p>
                  </a:txBody>
                  <a:tcPr marL="91007" marR="91007" marT="45504" marB="45504" anchor="ctr">
                    <a:solidFill>
                      <a:schemeClr val="bg1"/>
                    </a:solidFill>
                  </a:tcPr>
                </a:tc>
                <a:extLst>
                  <a:ext uri="{0D108BD9-81ED-4DB2-BD59-A6C34878D82A}">
                    <a16:rowId xmlns:a16="http://schemas.microsoft.com/office/drawing/2014/main" val="1843354084"/>
                  </a:ext>
                </a:extLst>
              </a:tr>
              <a:tr h="266267">
                <a:tc>
                  <a:txBody>
                    <a:bodyPr/>
                    <a:lstStyle/>
                    <a:p>
                      <a:pPr algn="ctr"/>
                      <a:r>
                        <a:rPr lang="en-US" sz="1400">
                          <a:solidFill>
                            <a:schemeClr val="tx1"/>
                          </a:solidFill>
                        </a:rPr>
                        <a:t>?</a:t>
                      </a:r>
                    </a:p>
                  </a:txBody>
                  <a:tcPr marL="91007" marR="91007" marT="45504" marB="45504" anchor="ctr">
                    <a:solidFill>
                      <a:schemeClr val="bg1"/>
                    </a:solidFill>
                  </a:tcPr>
                </a:tc>
                <a:extLst>
                  <a:ext uri="{0D108BD9-81ED-4DB2-BD59-A6C34878D82A}">
                    <a16:rowId xmlns:a16="http://schemas.microsoft.com/office/drawing/2014/main" val="962685736"/>
                  </a:ext>
                </a:extLst>
              </a:tr>
              <a:tr h="266267">
                <a:tc>
                  <a:txBody>
                    <a:bodyPr/>
                    <a:lstStyle/>
                    <a:p>
                      <a:pPr algn="ctr"/>
                      <a:r>
                        <a:rPr lang="en-US" sz="1400">
                          <a:solidFill>
                            <a:schemeClr val="tx1"/>
                          </a:solidFill>
                        </a:rPr>
                        <a:t>?</a:t>
                      </a:r>
                    </a:p>
                  </a:txBody>
                  <a:tcPr marL="91007" marR="91007" marT="45504" marB="45504" anchor="ctr">
                    <a:solidFill>
                      <a:schemeClr val="bg1"/>
                    </a:solidFill>
                  </a:tcPr>
                </a:tc>
                <a:extLst>
                  <a:ext uri="{0D108BD9-81ED-4DB2-BD59-A6C34878D82A}">
                    <a16:rowId xmlns:a16="http://schemas.microsoft.com/office/drawing/2014/main" val="3212980906"/>
                  </a:ext>
                </a:extLst>
              </a:tr>
            </a:tbl>
          </a:graphicData>
        </a:graphic>
      </p:graphicFrame>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5F55BB8-2C42-4A0C-A541-AD50F63F3E65}"/>
                  </a:ext>
                </a:extLst>
              </p:cNvPr>
              <p:cNvSpPr txBox="1"/>
              <p:nvPr/>
            </p:nvSpPr>
            <p:spPr>
              <a:xfrm>
                <a:off x="2693340" y="4282586"/>
                <a:ext cx="4218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ea typeface="Cambria Math" panose="02040503050406030204" pitchFamily="18" charset="0"/>
                        </a:rPr>
                        <m:t>×</m:t>
                      </m:r>
                    </m:oMath>
                  </m:oMathPara>
                </a14:m>
                <a:endParaRPr lang="en-US" sz="1800" b="1"/>
              </a:p>
            </p:txBody>
          </p:sp>
        </mc:Choice>
        <mc:Fallback xmlns="">
          <p:sp>
            <p:nvSpPr>
              <p:cNvPr id="27" name="TextBox 26">
                <a:extLst>
                  <a:ext uri="{FF2B5EF4-FFF2-40B4-BE49-F238E27FC236}">
                    <a16:creationId xmlns:a16="http://schemas.microsoft.com/office/drawing/2014/main" id="{45F55BB8-2C42-4A0C-A541-AD50F63F3E65}"/>
                  </a:ext>
                </a:extLst>
              </p:cNvPr>
              <p:cNvSpPr txBox="1">
                <a:spLocks noRot="1" noChangeAspect="1" noMove="1" noResize="1" noEditPoints="1" noAdjustHandles="1" noChangeArrowheads="1" noChangeShapeType="1" noTextEdit="1"/>
              </p:cNvSpPr>
              <p:nvPr/>
            </p:nvSpPr>
            <p:spPr>
              <a:xfrm>
                <a:off x="2693340" y="4282586"/>
                <a:ext cx="421852"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039CCEA-6954-4F96-8AAE-08D651CF2903}"/>
                  </a:ext>
                </a:extLst>
              </p:cNvPr>
              <p:cNvSpPr txBox="1"/>
              <p:nvPr/>
            </p:nvSpPr>
            <p:spPr>
              <a:xfrm>
                <a:off x="3398474" y="4282586"/>
                <a:ext cx="4218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ea typeface="Cambria Math" panose="02040503050406030204" pitchFamily="18" charset="0"/>
                        </a:rPr>
                        <m:t>=</m:t>
                      </m:r>
                    </m:oMath>
                  </m:oMathPara>
                </a14:m>
                <a:endParaRPr lang="en-US" sz="1800" b="1"/>
              </a:p>
            </p:txBody>
          </p:sp>
        </mc:Choice>
        <mc:Fallback xmlns="">
          <p:sp>
            <p:nvSpPr>
              <p:cNvPr id="28" name="TextBox 27">
                <a:extLst>
                  <a:ext uri="{FF2B5EF4-FFF2-40B4-BE49-F238E27FC236}">
                    <a16:creationId xmlns:a16="http://schemas.microsoft.com/office/drawing/2014/main" id="{1039CCEA-6954-4F96-8AAE-08D651CF2903}"/>
                  </a:ext>
                </a:extLst>
              </p:cNvPr>
              <p:cNvSpPr txBox="1">
                <a:spLocks noRot="1" noChangeAspect="1" noMove="1" noResize="1" noEditPoints="1" noAdjustHandles="1" noChangeArrowheads="1" noChangeShapeType="1" noTextEdit="1"/>
              </p:cNvSpPr>
              <p:nvPr/>
            </p:nvSpPr>
            <p:spPr>
              <a:xfrm>
                <a:off x="3398474" y="4282586"/>
                <a:ext cx="421852" cy="369332"/>
              </a:xfrm>
              <a:prstGeom prst="rect">
                <a:avLst/>
              </a:prstGeom>
              <a:blipFill>
                <a:blip r:embed="rId7"/>
                <a:stretch>
                  <a:fillRect/>
                </a:stretch>
              </a:blipFill>
            </p:spPr>
            <p:txBody>
              <a:bodyPr/>
              <a:lstStyle/>
              <a:p>
                <a:r>
                  <a:rPr lang="en-US">
                    <a:noFill/>
                  </a:rPr>
                  <a:t> </a:t>
                </a:r>
              </a:p>
            </p:txBody>
          </p:sp>
        </mc:Fallback>
      </mc:AlternateContent>
      <p:graphicFrame>
        <p:nvGraphicFramePr>
          <p:cNvPr id="29" name="Table 28">
            <a:extLst>
              <a:ext uri="{FF2B5EF4-FFF2-40B4-BE49-F238E27FC236}">
                <a16:creationId xmlns:a16="http://schemas.microsoft.com/office/drawing/2014/main" id="{304D9769-18B2-4A2E-890A-15514A4BD784}"/>
              </a:ext>
            </a:extLst>
          </p:cNvPr>
          <p:cNvGraphicFramePr>
            <a:graphicFrameLocks noGrp="1"/>
          </p:cNvGraphicFramePr>
          <p:nvPr/>
        </p:nvGraphicFramePr>
        <p:xfrm>
          <a:off x="6457197" y="3858516"/>
          <a:ext cx="421852" cy="1217472"/>
        </p:xfrm>
        <a:graphic>
          <a:graphicData uri="http://schemas.openxmlformats.org/drawingml/2006/table">
            <a:tbl>
              <a:tblPr firstRow="1" bandRow="1">
                <a:tableStyleId>{9C6C681F-78B6-45C4-89BD-E21F98EC8357}</a:tableStyleId>
              </a:tblPr>
              <a:tblGrid>
                <a:gridCol w="421852">
                  <a:extLst>
                    <a:ext uri="{9D8B030D-6E8A-4147-A177-3AD203B41FA5}">
                      <a16:colId xmlns:a16="http://schemas.microsoft.com/office/drawing/2014/main" val="1540761941"/>
                    </a:ext>
                  </a:extLst>
                </a:gridCol>
              </a:tblGrid>
              <a:tr h="266267">
                <a:tc>
                  <a:txBody>
                    <a:bodyPr/>
                    <a:lstStyle/>
                    <a:p>
                      <a:pPr algn="ctr"/>
                      <a:r>
                        <a:rPr lang="en-US" sz="1400">
                          <a:solidFill>
                            <a:schemeClr val="tx1"/>
                          </a:solidFill>
                        </a:rPr>
                        <a:t>9c</a:t>
                      </a:r>
                    </a:p>
                  </a:txBody>
                  <a:tcPr marL="91007" marR="91007" marT="45504" marB="45504" anchor="ctr">
                    <a:solidFill>
                      <a:schemeClr val="bg1"/>
                    </a:solidFill>
                  </a:tcPr>
                </a:tc>
                <a:extLst>
                  <a:ext uri="{0D108BD9-81ED-4DB2-BD59-A6C34878D82A}">
                    <a16:rowId xmlns:a16="http://schemas.microsoft.com/office/drawing/2014/main" val="3826026470"/>
                  </a:ext>
                </a:extLst>
              </a:tr>
              <a:tr h="266267">
                <a:tc>
                  <a:txBody>
                    <a:bodyPr/>
                    <a:lstStyle/>
                    <a:p>
                      <a:pPr algn="ctr"/>
                      <a:r>
                        <a:rPr lang="en-US" sz="1400">
                          <a:solidFill>
                            <a:schemeClr val="tx1"/>
                          </a:solidFill>
                        </a:rPr>
                        <a:t>38</a:t>
                      </a:r>
                    </a:p>
                  </a:txBody>
                  <a:tcPr marL="91007" marR="91007" marT="45504" marB="45504" anchor="ctr">
                    <a:solidFill>
                      <a:schemeClr val="bg1"/>
                    </a:solidFill>
                  </a:tcPr>
                </a:tc>
                <a:extLst>
                  <a:ext uri="{0D108BD9-81ED-4DB2-BD59-A6C34878D82A}">
                    <a16:rowId xmlns:a16="http://schemas.microsoft.com/office/drawing/2014/main" val="1843354084"/>
                  </a:ext>
                </a:extLst>
              </a:tr>
              <a:tr h="266267">
                <a:tc>
                  <a:txBody>
                    <a:bodyPr/>
                    <a:lstStyle/>
                    <a:p>
                      <a:pPr algn="ctr"/>
                      <a:r>
                        <a:rPr lang="en-US" sz="1400">
                          <a:solidFill>
                            <a:schemeClr val="tx1"/>
                          </a:solidFill>
                        </a:rPr>
                        <a:t>4d</a:t>
                      </a:r>
                    </a:p>
                  </a:txBody>
                  <a:tcPr marL="91007" marR="91007" marT="45504" marB="45504" anchor="ctr">
                    <a:solidFill>
                      <a:schemeClr val="bg1"/>
                    </a:solidFill>
                  </a:tcPr>
                </a:tc>
                <a:extLst>
                  <a:ext uri="{0D108BD9-81ED-4DB2-BD59-A6C34878D82A}">
                    <a16:rowId xmlns:a16="http://schemas.microsoft.com/office/drawing/2014/main" val="962685736"/>
                  </a:ext>
                </a:extLst>
              </a:tr>
              <a:tr h="266267">
                <a:tc>
                  <a:txBody>
                    <a:bodyPr/>
                    <a:lstStyle/>
                    <a:p>
                      <a:pPr algn="ctr"/>
                      <a:r>
                        <a:rPr lang="en-US" sz="1400">
                          <a:solidFill>
                            <a:schemeClr val="tx1"/>
                          </a:solidFill>
                        </a:rPr>
                        <a:t>36</a:t>
                      </a:r>
                    </a:p>
                  </a:txBody>
                  <a:tcPr marL="91007" marR="91007" marT="45504" marB="45504" anchor="ctr">
                    <a:solidFill>
                      <a:schemeClr val="bg1"/>
                    </a:solidFill>
                  </a:tcPr>
                </a:tc>
                <a:extLst>
                  <a:ext uri="{0D108BD9-81ED-4DB2-BD59-A6C34878D82A}">
                    <a16:rowId xmlns:a16="http://schemas.microsoft.com/office/drawing/2014/main" val="3212980906"/>
                  </a:ext>
                </a:extLst>
              </a:tr>
            </a:tbl>
          </a:graphicData>
        </a:graphic>
      </p:graphicFrame>
      <p:pic>
        <p:nvPicPr>
          <p:cNvPr id="30" name="Picture 29" descr="A picture containing text&#10;&#10;Description automatically generated">
            <a:extLst>
              <a:ext uri="{FF2B5EF4-FFF2-40B4-BE49-F238E27FC236}">
                <a16:creationId xmlns:a16="http://schemas.microsoft.com/office/drawing/2014/main" id="{5875A4AD-EB13-4A07-862E-DCD5DF6A2784}"/>
              </a:ext>
            </a:extLst>
          </p:cNvPr>
          <p:cNvPicPr>
            <a:picLocks noChangeAspect="1"/>
          </p:cNvPicPr>
          <p:nvPr/>
        </p:nvPicPr>
        <p:blipFill>
          <a:blip r:embed="rId2"/>
          <a:stretch>
            <a:fillRect/>
          </a:stretch>
        </p:blipFill>
        <p:spPr>
          <a:xfrm>
            <a:off x="4901822" y="3858516"/>
            <a:ext cx="1364473" cy="1217471"/>
          </a:xfrm>
          <a:prstGeom prst="rect">
            <a:avLst/>
          </a:prstGeom>
        </p:spPr>
      </p:pic>
      <p:graphicFrame>
        <p:nvGraphicFramePr>
          <p:cNvPr id="31" name="Table 30">
            <a:extLst>
              <a:ext uri="{FF2B5EF4-FFF2-40B4-BE49-F238E27FC236}">
                <a16:creationId xmlns:a16="http://schemas.microsoft.com/office/drawing/2014/main" id="{9AFA5A34-829A-459A-B00F-E3B7230C1585}"/>
              </a:ext>
            </a:extLst>
          </p:cNvPr>
          <p:cNvGraphicFramePr>
            <a:graphicFrameLocks noGrp="1"/>
          </p:cNvGraphicFramePr>
          <p:nvPr>
            <p:extLst>
              <p:ext uri="{D42A27DB-BD31-4B8C-83A1-F6EECF244321}">
                <p14:modId xmlns:p14="http://schemas.microsoft.com/office/powerpoint/2010/main" val="3501131569"/>
              </p:ext>
            </p:extLst>
          </p:nvPr>
        </p:nvGraphicFramePr>
        <p:xfrm>
          <a:off x="7277806" y="3858516"/>
          <a:ext cx="421852" cy="1217472"/>
        </p:xfrm>
        <a:graphic>
          <a:graphicData uri="http://schemas.openxmlformats.org/drawingml/2006/table">
            <a:tbl>
              <a:tblPr firstRow="1" bandRow="1">
                <a:tableStyleId>{9C6C681F-78B6-45C4-89BD-E21F98EC8357}</a:tableStyleId>
              </a:tblPr>
              <a:tblGrid>
                <a:gridCol w="421852">
                  <a:extLst>
                    <a:ext uri="{9D8B030D-6E8A-4147-A177-3AD203B41FA5}">
                      <a16:colId xmlns:a16="http://schemas.microsoft.com/office/drawing/2014/main" val="1540761941"/>
                    </a:ext>
                  </a:extLst>
                </a:gridCol>
              </a:tblGrid>
              <a:tr h="266267">
                <a:tc>
                  <a:txBody>
                    <a:bodyPr/>
                    <a:lstStyle/>
                    <a:p>
                      <a:pPr algn="ctr"/>
                      <a:r>
                        <a:rPr lang="en-US" sz="1400">
                          <a:solidFill>
                            <a:schemeClr val="tx1"/>
                          </a:solidFill>
                        </a:rPr>
                        <a:t>?</a:t>
                      </a:r>
                    </a:p>
                  </a:txBody>
                  <a:tcPr marL="91007" marR="91007" marT="45504" marB="45504" anchor="ctr">
                    <a:solidFill>
                      <a:schemeClr val="bg1"/>
                    </a:solidFill>
                  </a:tcPr>
                </a:tc>
                <a:extLst>
                  <a:ext uri="{0D108BD9-81ED-4DB2-BD59-A6C34878D82A}">
                    <a16:rowId xmlns:a16="http://schemas.microsoft.com/office/drawing/2014/main" val="3826026470"/>
                  </a:ext>
                </a:extLst>
              </a:tr>
              <a:tr h="266267">
                <a:tc>
                  <a:txBody>
                    <a:bodyPr/>
                    <a:lstStyle/>
                    <a:p>
                      <a:pPr algn="ctr"/>
                      <a:r>
                        <a:rPr lang="en-US" sz="1400">
                          <a:solidFill>
                            <a:schemeClr val="tx1"/>
                          </a:solidFill>
                        </a:rPr>
                        <a:t>?</a:t>
                      </a:r>
                    </a:p>
                  </a:txBody>
                  <a:tcPr marL="91007" marR="91007" marT="45504" marB="45504" anchor="ctr">
                    <a:solidFill>
                      <a:schemeClr val="bg1"/>
                    </a:solidFill>
                  </a:tcPr>
                </a:tc>
                <a:extLst>
                  <a:ext uri="{0D108BD9-81ED-4DB2-BD59-A6C34878D82A}">
                    <a16:rowId xmlns:a16="http://schemas.microsoft.com/office/drawing/2014/main" val="1843354084"/>
                  </a:ext>
                </a:extLst>
              </a:tr>
              <a:tr h="266267">
                <a:tc>
                  <a:txBody>
                    <a:bodyPr/>
                    <a:lstStyle/>
                    <a:p>
                      <a:pPr algn="ctr"/>
                      <a:r>
                        <a:rPr lang="en-US" sz="1400">
                          <a:solidFill>
                            <a:schemeClr val="tx1"/>
                          </a:solidFill>
                        </a:rPr>
                        <a:t>?</a:t>
                      </a:r>
                    </a:p>
                  </a:txBody>
                  <a:tcPr marL="91007" marR="91007" marT="45504" marB="45504" anchor="ctr">
                    <a:solidFill>
                      <a:schemeClr val="bg1"/>
                    </a:solidFill>
                  </a:tcPr>
                </a:tc>
                <a:extLst>
                  <a:ext uri="{0D108BD9-81ED-4DB2-BD59-A6C34878D82A}">
                    <a16:rowId xmlns:a16="http://schemas.microsoft.com/office/drawing/2014/main" val="962685736"/>
                  </a:ext>
                </a:extLst>
              </a:tr>
              <a:tr h="266267">
                <a:tc>
                  <a:txBody>
                    <a:bodyPr/>
                    <a:lstStyle/>
                    <a:p>
                      <a:pPr algn="ctr"/>
                      <a:r>
                        <a:rPr lang="en-US" sz="1400">
                          <a:solidFill>
                            <a:schemeClr val="tx1"/>
                          </a:solidFill>
                        </a:rPr>
                        <a:t>?</a:t>
                      </a:r>
                    </a:p>
                  </a:txBody>
                  <a:tcPr marL="91007" marR="91007" marT="45504" marB="45504" anchor="ctr">
                    <a:solidFill>
                      <a:schemeClr val="bg1"/>
                    </a:solidFill>
                  </a:tcPr>
                </a:tc>
                <a:extLst>
                  <a:ext uri="{0D108BD9-81ED-4DB2-BD59-A6C34878D82A}">
                    <a16:rowId xmlns:a16="http://schemas.microsoft.com/office/drawing/2014/main" val="3212980906"/>
                  </a:ext>
                </a:extLst>
              </a:tr>
            </a:tbl>
          </a:graphicData>
        </a:graphic>
      </p:graphicFrame>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313A704-B413-46EF-A2E5-3703AC28AA40}"/>
                  </a:ext>
                </a:extLst>
              </p:cNvPr>
              <p:cNvSpPr txBox="1"/>
              <p:nvPr/>
            </p:nvSpPr>
            <p:spPr>
              <a:xfrm>
                <a:off x="6150820" y="4282585"/>
                <a:ext cx="4218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ea typeface="Cambria Math" panose="02040503050406030204" pitchFamily="18" charset="0"/>
                        </a:rPr>
                        <m:t>×</m:t>
                      </m:r>
                    </m:oMath>
                  </m:oMathPara>
                </a14:m>
                <a:endParaRPr lang="en-US" sz="1800" b="1"/>
              </a:p>
            </p:txBody>
          </p:sp>
        </mc:Choice>
        <mc:Fallback xmlns="">
          <p:sp>
            <p:nvSpPr>
              <p:cNvPr id="32" name="TextBox 31">
                <a:extLst>
                  <a:ext uri="{FF2B5EF4-FFF2-40B4-BE49-F238E27FC236}">
                    <a16:creationId xmlns:a16="http://schemas.microsoft.com/office/drawing/2014/main" id="{C313A704-B413-46EF-A2E5-3703AC28AA40}"/>
                  </a:ext>
                </a:extLst>
              </p:cNvPr>
              <p:cNvSpPr txBox="1">
                <a:spLocks noRot="1" noChangeAspect="1" noMove="1" noResize="1" noEditPoints="1" noAdjustHandles="1" noChangeArrowheads="1" noChangeShapeType="1" noTextEdit="1"/>
              </p:cNvSpPr>
              <p:nvPr/>
            </p:nvSpPr>
            <p:spPr>
              <a:xfrm>
                <a:off x="6150820" y="4282585"/>
                <a:ext cx="421852"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8E42FE8-60BF-440C-93DF-2D3B0D564E15}"/>
                  </a:ext>
                </a:extLst>
              </p:cNvPr>
              <p:cNvSpPr txBox="1"/>
              <p:nvPr/>
            </p:nvSpPr>
            <p:spPr>
              <a:xfrm>
                <a:off x="6855954" y="4282585"/>
                <a:ext cx="4218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ea typeface="Cambria Math" panose="02040503050406030204" pitchFamily="18" charset="0"/>
                        </a:rPr>
                        <m:t>=</m:t>
                      </m:r>
                    </m:oMath>
                  </m:oMathPara>
                </a14:m>
                <a:endParaRPr lang="en-US" sz="1800" b="1"/>
              </a:p>
            </p:txBody>
          </p:sp>
        </mc:Choice>
        <mc:Fallback xmlns="">
          <p:sp>
            <p:nvSpPr>
              <p:cNvPr id="33" name="TextBox 32">
                <a:extLst>
                  <a:ext uri="{FF2B5EF4-FFF2-40B4-BE49-F238E27FC236}">
                    <a16:creationId xmlns:a16="http://schemas.microsoft.com/office/drawing/2014/main" id="{28E42FE8-60BF-440C-93DF-2D3B0D564E15}"/>
                  </a:ext>
                </a:extLst>
              </p:cNvPr>
              <p:cNvSpPr txBox="1">
                <a:spLocks noRot="1" noChangeAspect="1" noMove="1" noResize="1" noEditPoints="1" noAdjustHandles="1" noChangeArrowheads="1" noChangeShapeType="1" noTextEdit="1"/>
              </p:cNvSpPr>
              <p:nvPr/>
            </p:nvSpPr>
            <p:spPr>
              <a:xfrm>
                <a:off x="6855954" y="4282585"/>
                <a:ext cx="421852" cy="369332"/>
              </a:xfrm>
              <a:prstGeom prst="rect">
                <a:avLst/>
              </a:prstGeom>
              <a:blipFill>
                <a:blip r:embed="rId8"/>
                <a:stretch>
                  <a:fillRect/>
                </a:stretch>
              </a:blipFill>
            </p:spPr>
            <p:txBody>
              <a:bodyPr/>
              <a:lstStyle/>
              <a:p>
                <a:r>
                  <a:rPr lang="en-US">
                    <a:noFill/>
                  </a:rPr>
                  <a:t> </a:t>
                </a:r>
              </a:p>
            </p:txBody>
          </p:sp>
        </mc:Fallback>
      </mc:AlternateContent>
      <p:sp>
        <p:nvSpPr>
          <p:cNvPr id="34" name="Right Brace 33">
            <a:extLst>
              <a:ext uri="{FF2B5EF4-FFF2-40B4-BE49-F238E27FC236}">
                <a16:creationId xmlns:a16="http://schemas.microsoft.com/office/drawing/2014/main" id="{26D232DD-693E-4D57-9F61-253320201874}"/>
              </a:ext>
            </a:extLst>
          </p:cNvPr>
          <p:cNvSpPr/>
          <p:nvPr/>
        </p:nvSpPr>
        <p:spPr>
          <a:xfrm>
            <a:off x="7832993" y="2302457"/>
            <a:ext cx="143219" cy="121747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5" name="Right Brace 34">
            <a:extLst>
              <a:ext uri="{FF2B5EF4-FFF2-40B4-BE49-F238E27FC236}">
                <a16:creationId xmlns:a16="http://schemas.microsoft.com/office/drawing/2014/main" id="{A6F7B835-D26C-416F-B283-130222A8A544}"/>
              </a:ext>
            </a:extLst>
          </p:cNvPr>
          <p:cNvSpPr/>
          <p:nvPr/>
        </p:nvSpPr>
        <p:spPr>
          <a:xfrm>
            <a:off x="7834124" y="3854271"/>
            <a:ext cx="143219" cy="121747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6" name="Left Brace 35">
            <a:extLst>
              <a:ext uri="{FF2B5EF4-FFF2-40B4-BE49-F238E27FC236}">
                <a16:creationId xmlns:a16="http://schemas.microsoft.com/office/drawing/2014/main" id="{67F9E6FF-E77D-4949-8131-025A4CE67307}"/>
              </a:ext>
            </a:extLst>
          </p:cNvPr>
          <p:cNvSpPr/>
          <p:nvPr/>
        </p:nvSpPr>
        <p:spPr>
          <a:xfrm>
            <a:off x="1227727" y="2302457"/>
            <a:ext cx="149948" cy="121747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7" name="Left Brace 36">
            <a:extLst>
              <a:ext uri="{FF2B5EF4-FFF2-40B4-BE49-F238E27FC236}">
                <a16:creationId xmlns:a16="http://schemas.microsoft.com/office/drawing/2014/main" id="{C5B89AF8-6184-445A-BB69-7918980F23DD}"/>
              </a:ext>
            </a:extLst>
          </p:cNvPr>
          <p:cNvSpPr/>
          <p:nvPr/>
        </p:nvSpPr>
        <p:spPr>
          <a:xfrm>
            <a:off x="1226737" y="3854271"/>
            <a:ext cx="149948" cy="121747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1B80E243-498C-443D-B03C-0F08F4D18CE3}"/>
              </a:ext>
            </a:extLst>
          </p:cNvPr>
          <p:cNvSpPr txBox="1"/>
          <p:nvPr/>
        </p:nvSpPr>
        <p:spPr>
          <a:xfrm>
            <a:off x="39460" y="2757303"/>
            <a:ext cx="1404880" cy="307777"/>
          </a:xfrm>
          <a:prstGeom prst="rect">
            <a:avLst/>
          </a:prstGeom>
          <a:noFill/>
        </p:spPr>
        <p:txBody>
          <a:bodyPr wrap="square" rtlCol="0">
            <a:spAutoFit/>
          </a:bodyPr>
          <a:lstStyle/>
          <a:p>
            <a:r>
              <a:rPr lang="en-US">
                <a:solidFill>
                  <a:schemeClr val="tx1"/>
                </a:solidFill>
              </a:rPr>
              <a:t>Biến đổi cột 1</a:t>
            </a:r>
          </a:p>
        </p:txBody>
      </p:sp>
      <p:sp>
        <p:nvSpPr>
          <p:cNvPr id="39" name="TextBox 38">
            <a:extLst>
              <a:ext uri="{FF2B5EF4-FFF2-40B4-BE49-F238E27FC236}">
                <a16:creationId xmlns:a16="http://schemas.microsoft.com/office/drawing/2014/main" id="{649EA8FA-BB61-49B6-A6B4-76F83D5D9307}"/>
              </a:ext>
            </a:extLst>
          </p:cNvPr>
          <p:cNvSpPr txBox="1"/>
          <p:nvPr/>
        </p:nvSpPr>
        <p:spPr>
          <a:xfrm>
            <a:off x="5634" y="4309117"/>
            <a:ext cx="1404880" cy="307777"/>
          </a:xfrm>
          <a:prstGeom prst="rect">
            <a:avLst/>
          </a:prstGeom>
          <a:noFill/>
        </p:spPr>
        <p:txBody>
          <a:bodyPr wrap="square" rtlCol="0">
            <a:spAutoFit/>
          </a:bodyPr>
          <a:lstStyle/>
          <a:p>
            <a:r>
              <a:rPr lang="en-US">
                <a:solidFill>
                  <a:schemeClr val="tx1"/>
                </a:solidFill>
              </a:rPr>
              <a:t>Biến đổi cột 3</a:t>
            </a:r>
          </a:p>
        </p:txBody>
      </p:sp>
      <p:sp>
        <p:nvSpPr>
          <p:cNvPr id="40" name="TextBox 39">
            <a:extLst>
              <a:ext uri="{FF2B5EF4-FFF2-40B4-BE49-F238E27FC236}">
                <a16:creationId xmlns:a16="http://schemas.microsoft.com/office/drawing/2014/main" id="{2456FF19-149B-4A71-89A9-15047C116A97}"/>
              </a:ext>
            </a:extLst>
          </p:cNvPr>
          <p:cNvSpPr txBox="1"/>
          <p:nvPr/>
        </p:nvSpPr>
        <p:spPr>
          <a:xfrm>
            <a:off x="7916273" y="2770551"/>
            <a:ext cx="1404880" cy="307777"/>
          </a:xfrm>
          <a:prstGeom prst="rect">
            <a:avLst/>
          </a:prstGeom>
          <a:noFill/>
        </p:spPr>
        <p:txBody>
          <a:bodyPr wrap="square" rtlCol="0">
            <a:spAutoFit/>
          </a:bodyPr>
          <a:lstStyle/>
          <a:p>
            <a:r>
              <a:rPr lang="en-US">
                <a:solidFill>
                  <a:schemeClr val="tx1"/>
                </a:solidFill>
              </a:rPr>
              <a:t>Biến đổi cột 2</a:t>
            </a:r>
          </a:p>
        </p:txBody>
      </p:sp>
      <p:sp>
        <p:nvSpPr>
          <p:cNvPr id="41" name="TextBox 40">
            <a:extLst>
              <a:ext uri="{FF2B5EF4-FFF2-40B4-BE49-F238E27FC236}">
                <a16:creationId xmlns:a16="http://schemas.microsoft.com/office/drawing/2014/main" id="{8D878D8C-2A1C-4C75-BD82-DDA079CA5F01}"/>
              </a:ext>
            </a:extLst>
          </p:cNvPr>
          <p:cNvSpPr txBox="1"/>
          <p:nvPr/>
        </p:nvSpPr>
        <p:spPr>
          <a:xfrm>
            <a:off x="7916273" y="4309116"/>
            <a:ext cx="1404880" cy="307777"/>
          </a:xfrm>
          <a:prstGeom prst="rect">
            <a:avLst/>
          </a:prstGeom>
          <a:noFill/>
        </p:spPr>
        <p:txBody>
          <a:bodyPr wrap="square" rtlCol="0">
            <a:spAutoFit/>
          </a:bodyPr>
          <a:lstStyle/>
          <a:p>
            <a:r>
              <a:rPr lang="en-US">
                <a:solidFill>
                  <a:schemeClr val="tx1"/>
                </a:solidFill>
              </a:rPr>
              <a:t>Biến đổi cột 4</a:t>
            </a:r>
          </a:p>
        </p:txBody>
      </p:sp>
      <p:sp>
        <p:nvSpPr>
          <p:cNvPr id="42" name="Arrow: Right 41">
            <a:extLst>
              <a:ext uri="{FF2B5EF4-FFF2-40B4-BE49-F238E27FC236}">
                <a16:creationId xmlns:a16="http://schemas.microsoft.com/office/drawing/2014/main" id="{E8BB9056-0122-4048-8242-F45663402598}"/>
              </a:ext>
            </a:extLst>
          </p:cNvPr>
          <p:cNvSpPr/>
          <p:nvPr/>
        </p:nvSpPr>
        <p:spPr>
          <a:xfrm>
            <a:off x="2312816" y="643012"/>
            <a:ext cx="4518367" cy="710721"/>
          </a:xfrm>
          <a:prstGeom prst="rightArrow">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accent2"/>
                </a:solidFill>
              </a:rPr>
              <a:t>MixColumns</a:t>
            </a:r>
          </a:p>
        </p:txBody>
      </p:sp>
      <p:cxnSp>
        <p:nvCxnSpPr>
          <p:cNvPr id="44" name="Straight Arrow Connector 43">
            <a:extLst>
              <a:ext uri="{FF2B5EF4-FFF2-40B4-BE49-F238E27FC236}">
                <a16:creationId xmlns:a16="http://schemas.microsoft.com/office/drawing/2014/main" id="{342C3B11-35A2-4B3E-808C-5A6364034F78}"/>
              </a:ext>
            </a:extLst>
          </p:cNvPr>
          <p:cNvCxnSpPr/>
          <p:nvPr/>
        </p:nvCxnSpPr>
        <p:spPr>
          <a:xfrm flipV="1">
            <a:off x="2693340" y="1355075"/>
            <a:ext cx="1878660" cy="7601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3B3A2EBF-D06C-4EDE-B049-24834FEECE02}"/>
              </a:ext>
            </a:extLst>
          </p:cNvPr>
          <p:cNvCxnSpPr>
            <a:cxnSpLocks/>
          </p:cNvCxnSpPr>
          <p:nvPr/>
        </p:nvCxnSpPr>
        <p:spPr>
          <a:xfrm flipH="1" flipV="1">
            <a:off x="4572000" y="1353733"/>
            <a:ext cx="1784733" cy="76150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78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fade">
                                      <p:cBhvr>
                                        <p:cTn id="60" dur="500"/>
                                        <p:tgtEl>
                                          <p:spTgt spid="40"/>
                                        </p:tgtEl>
                                      </p:cBhvr>
                                    </p:animEffect>
                                  </p:childTnLst>
                                </p:cTn>
                              </p:par>
                              <p:par>
                                <p:cTn id="61" presetID="10" presetClass="entr" presetSubtype="0"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par>
                                <p:cTn id="67" presetID="10"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fade">
                                      <p:cBhvr>
                                        <p:cTn id="75" dur="500"/>
                                        <p:tgtEl>
                                          <p:spTgt spid="28"/>
                                        </p:tgtEl>
                                      </p:cBhvr>
                                    </p:animEffect>
                                  </p:childTnLst>
                                </p:cTn>
                              </p:par>
                              <p:par>
                                <p:cTn id="76" presetID="10" presetClass="entr" presetSubtype="0" fill="hold" nodeType="with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fade">
                                      <p:cBhvr>
                                        <p:cTn id="78" dur="500"/>
                                        <p:tgtEl>
                                          <p:spTgt spid="29"/>
                                        </p:tgtEl>
                                      </p:cBhvr>
                                    </p:animEffect>
                                  </p:childTnLst>
                                </p:cTn>
                              </p:par>
                              <p:par>
                                <p:cTn id="79" presetID="10" presetClass="entr" presetSubtype="0" fill="hold"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500"/>
                                        <p:tgtEl>
                                          <p:spTgt spid="30"/>
                                        </p:tgtEl>
                                      </p:cBhvr>
                                    </p:animEffect>
                                  </p:childTnLst>
                                </p:cTn>
                              </p:par>
                              <p:par>
                                <p:cTn id="82" presetID="10" presetClass="entr" presetSubtype="0" fill="hold" nodeType="with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500"/>
                                        <p:tgtEl>
                                          <p:spTgt spid="3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500"/>
                                        <p:tgtEl>
                                          <p:spTgt spid="32"/>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fade">
                                      <p:cBhvr>
                                        <p:cTn id="90" dur="500"/>
                                        <p:tgtEl>
                                          <p:spTgt spid="3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5"/>
                                        </p:tgtEl>
                                        <p:attrNameLst>
                                          <p:attrName>style.visibility</p:attrName>
                                        </p:attrNameLst>
                                      </p:cBhvr>
                                      <p:to>
                                        <p:strVal val="visible"/>
                                      </p:to>
                                    </p:set>
                                    <p:animEffect transition="in" filter="fade">
                                      <p:cBhvr>
                                        <p:cTn id="93" dur="500"/>
                                        <p:tgtEl>
                                          <p:spTgt spid="35"/>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fade">
                                      <p:cBhvr>
                                        <p:cTn id="96" dur="500"/>
                                        <p:tgtEl>
                                          <p:spTgt spid="37"/>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fade">
                                      <p:cBhvr>
                                        <p:cTn id="99" dur="500"/>
                                        <p:tgtEl>
                                          <p:spTgt spid="3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fade">
                                      <p:cBhvr>
                                        <p:cTn id="102" dur="500"/>
                                        <p:tgtEl>
                                          <p:spTgt spid="4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44"/>
                                        </p:tgtEl>
                                        <p:attrNameLst>
                                          <p:attrName>style.visibility</p:attrName>
                                        </p:attrNameLst>
                                      </p:cBhvr>
                                      <p:to>
                                        <p:strVal val="visible"/>
                                      </p:to>
                                    </p:set>
                                    <p:animEffect transition="in" filter="fade">
                                      <p:cBhvr>
                                        <p:cTn id="107" dur="500"/>
                                        <p:tgtEl>
                                          <p:spTgt spid="44"/>
                                        </p:tgtEl>
                                      </p:cBhvr>
                                    </p:animEffect>
                                  </p:childTnLst>
                                </p:cTn>
                              </p:par>
                              <p:par>
                                <p:cTn id="108" presetID="10" presetClass="entr" presetSubtype="0" fill="hold" nodeType="withEffect">
                                  <p:stCondLst>
                                    <p:cond delay="0"/>
                                  </p:stCondLst>
                                  <p:childTnLst>
                                    <p:set>
                                      <p:cBhvr>
                                        <p:cTn id="109" dur="1" fill="hold">
                                          <p:stCondLst>
                                            <p:cond delay="0"/>
                                          </p:stCondLst>
                                        </p:cTn>
                                        <p:tgtEl>
                                          <p:spTgt spid="45"/>
                                        </p:tgtEl>
                                        <p:attrNameLst>
                                          <p:attrName>style.visibility</p:attrName>
                                        </p:attrNameLst>
                                      </p:cBhvr>
                                      <p:to>
                                        <p:strVal val="visible"/>
                                      </p:to>
                                    </p:set>
                                    <p:animEffect transition="in" filter="fade">
                                      <p:cBhvr>
                                        <p:cTn id="11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2" grpId="0"/>
      <p:bldP spid="23" grpId="0"/>
      <p:bldP spid="27" grpId="0"/>
      <p:bldP spid="28" grpId="0"/>
      <p:bldP spid="32" grpId="0"/>
      <p:bldP spid="33" grpId="0"/>
      <p:bldP spid="34" grpId="0" animBg="1"/>
      <p:bldP spid="35" grpId="0" animBg="1"/>
      <p:bldP spid="36" grpId="0" animBg="1"/>
      <p:bldP spid="37" grpId="0" animBg="1"/>
      <p:bldP spid="38" grpId="0"/>
      <p:bldP spid="39" grpId="0"/>
      <p:bldP spid="40" grpId="0"/>
      <p:bldP spid="41" grpId="0"/>
      <p:bldP spid="4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ABE9F1D-A54E-4A9A-92BB-EC451A14EF08}"/>
              </a:ext>
            </a:extLst>
          </p:cNvPr>
          <p:cNvGraphicFramePr>
            <a:graphicFrameLocks noGrp="1"/>
          </p:cNvGraphicFramePr>
          <p:nvPr>
            <p:extLst>
              <p:ext uri="{D42A27DB-BD31-4B8C-83A1-F6EECF244321}">
                <p14:modId xmlns:p14="http://schemas.microsoft.com/office/powerpoint/2010/main" val="384806019"/>
              </p:ext>
            </p:extLst>
          </p:nvPr>
        </p:nvGraphicFramePr>
        <p:xfrm>
          <a:off x="2090216" y="389753"/>
          <a:ext cx="421852" cy="1217472"/>
        </p:xfrm>
        <a:graphic>
          <a:graphicData uri="http://schemas.openxmlformats.org/drawingml/2006/table">
            <a:tbl>
              <a:tblPr firstRow="1" bandRow="1">
                <a:tableStyleId>{9C6C681F-78B6-45C4-89BD-E21F98EC8357}</a:tableStyleId>
              </a:tblPr>
              <a:tblGrid>
                <a:gridCol w="421852">
                  <a:extLst>
                    <a:ext uri="{9D8B030D-6E8A-4147-A177-3AD203B41FA5}">
                      <a16:colId xmlns:a16="http://schemas.microsoft.com/office/drawing/2014/main" val="1540761941"/>
                    </a:ext>
                  </a:extLst>
                </a:gridCol>
              </a:tblGrid>
              <a:tr h="266267">
                <a:tc>
                  <a:txBody>
                    <a:bodyPr/>
                    <a:lstStyle/>
                    <a:p>
                      <a:pPr algn="ctr"/>
                      <a:r>
                        <a:rPr lang="en-US" sz="1400">
                          <a:solidFill>
                            <a:schemeClr val="tx1"/>
                          </a:solidFill>
                        </a:rPr>
                        <a:t>76</a:t>
                      </a:r>
                    </a:p>
                  </a:txBody>
                  <a:tcPr marL="91007" marR="91007" marT="45504" marB="45504" anchor="ctr">
                    <a:solidFill>
                      <a:schemeClr val="bg1"/>
                    </a:solidFill>
                  </a:tcPr>
                </a:tc>
                <a:extLst>
                  <a:ext uri="{0D108BD9-81ED-4DB2-BD59-A6C34878D82A}">
                    <a16:rowId xmlns:a16="http://schemas.microsoft.com/office/drawing/2014/main" val="3826026470"/>
                  </a:ext>
                </a:extLst>
              </a:tr>
              <a:tr h="266267">
                <a:tc>
                  <a:txBody>
                    <a:bodyPr/>
                    <a:lstStyle/>
                    <a:p>
                      <a:pPr algn="ctr"/>
                      <a:r>
                        <a:rPr lang="en-US" sz="1400">
                          <a:solidFill>
                            <a:schemeClr val="tx1"/>
                          </a:solidFill>
                        </a:rPr>
                        <a:t>83</a:t>
                      </a:r>
                    </a:p>
                  </a:txBody>
                  <a:tcPr marL="91007" marR="91007" marT="45504" marB="45504" anchor="ctr">
                    <a:solidFill>
                      <a:schemeClr val="bg1"/>
                    </a:solidFill>
                  </a:tcPr>
                </a:tc>
                <a:extLst>
                  <a:ext uri="{0D108BD9-81ED-4DB2-BD59-A6C34878D82A}">
                    <a16:rowId xmlns:a16="http://schemas.microsoft.com/office/drawing/2014/main" val="1843354084"/>
                  </a:ext>
                </a:extLst>
              </a:tr>
              <a:tr h="266267">
                <a:tc>
                  <a:txBody>
                    <a:bodyPr/>
                    <a:lstStyle/>
                    <a:p>
                      <a:pPr algn="ctr"/>
                      <a:r>
                        <a:rPr lang="en-US" sz="1400">
                          <a:solidFill>
                            <a:schemeClr val="tx1"/>
                          </a:solidFill>
                        </a:rPr>
                        <a:t>cb</a:t>
                      </a:r>
                    </a:p>
                  </a:txBody>
                  <a:tcPr marL="91007" marR="91007" marT="45504" marB="45504" anchor="ctr">
                    <a:solidFill>
                      <a:schemeClr val="bg1"/>
                    </a:solidFill>
                  </a:tcPr>
                </a:tc>
                <a:extLst>
                  <a:ext uri="{0D108BD9-81ED-4DB2-BD59-A6C34878D82A}">
                    <a16:rowId xmlns:a16="http://schemas.microsoft.com/office/drawing/2014/main" val="962685736"/>
                  </a:ext>
                </a:extLst>
              </a:tr>
              <a:tr h="266267">
                <a:tc>
                  <a:txBody>
                    <a:bodyPr/>
                    <a:lstStyle/>
                    <a:p>
                      <a:pPr algn="ctr"/>
                      <a:r>
                        <a:rPr lang="en-US" sz="1400">
                          <a:solidFill>
                            <a:schemeClr val="tx1"/>
                          </a:solidFill>
                        </a:rPr>
                        <a:t>6f</a:t>
                      </a:r>
                    </a:p>
                  </a:txBody>
                  <a:tcPr marL="91007" marR="91007" marT="45504" marB="45504" anchor="ctr">
                    <a:solidFill>
                      <a:schemeClr val="bg1"/>
                    </a:solidFill>
                  </a:tcPr>
                </a:tc>
                <a:extLst>
                  <a:ext uri="{0D108BD9-81ED-4DB2-BD59-A6C34878D82A}">
                    <a16:rowId xmlns:a16="http://schemas.microsoft.com/office/drawing/2014/main" val="3212980906"/>
                  </a:ext>
                </a:extLst>
              </a:tr>
            </a:tbl>
          </a:graphicData>
        </a:graphic>
      </p:graphicFrame>
      <p:pic>
        <p:nvPicPr>
          <p:cNvPr id="6" name="Picture 5" descr="A picture containing text&#10;&#10;Description automatically generated">
            <a:extLst>
              <a:ext uri="{FF2B5EF4-FFF2-40B4-BE49-F238E27FC236}">
                <a16:creationId xmlns:a16="http://schemas.microsoft.com/office/drawing/2014/main" id="{E157897E-D714-48AD-ADA0-B8DC2C1C0B1B}"/>
              </a:ext>
            </a:extLst>
          </p:cNvPr>
          <p:cNvPicPr>
            <a:picLocks noChangeAspect="1"/>
          </p:cNvPicPr>
          <p:nvPr/>
        </p:nvPicPr>
        <p:blipFill>
          <a:blip r:embed="rId2"/>
          <a:stretch>
            <a:fillRect/>
          </a:stretch>
        </p:blipFill>
        <p:spPr>
          <a:xfrm>
            <a:off x="534841" y="389753"/>
            <a:ext cx="1364473" cy="1217471"/>
          </a:xfrm>
          <a:prstGeom prst="rect">
            <a:avLst/>
          </a:prstGeom>
        </p:spPr>
      </p:pic>
      <p:graphicFrame>
        <p:nvGraphicFramePr>
          <p:cNvPr id="7" name="Table 6">
            <a:extLst>
              <a:ext uri="{FF2B5EF4-FFF2-40B4-BE49-F238E27FC236}">
                <a16:creationId xmlns:a16="http://schemas.microsoft.com/office/drawing/2014/main" id="{51352EF6-CB63-49EB-8E1E-C59718283BF9}"/>
              </a:ext>
            </a:extLst>
          </p:cNvPr>
          <p:cNvGraphicFramePr>
            <a:graphicFrameLocks noGrp="1"/>
          </p:cNvGraphicFramePr>
          <p:nvPr>
            <p:extLst>
              <p:ext uri="{D42A27DB-BD31-4B8C-83A1-F6EECF244321}">
                <p14:modId xmlns:p14="http://schemas.microsoft.com/office/powerpoint/2010/main" val="2535673259"/>
              </p:ext>
            </p:extLst>
          </p:nvPr>
        </p:nvGraphicFramePr>
        <p:xfrm>
          <a:off x="2910825" y="389753"/>
          <a:ext cx="421852" cy="1247952"/>
        </p:xfrm>
        <a:graphic>
          <a:graphicData uri="http://schemas.openxmlformats.org/drawingml/2006/table">
            <a:tbl>
              <a:tblPr firstRow="1" bandRow="1">
                <a:tableStyleId>{9C6C681F-78B6-45C4-89BD-E21F98EC8357}</a:tableStyleId>
              </a:tblPr>
              <a:tblGrid>
                <a:gridCol w="421852">
                  <a:extLst>
                    <a:ext uri="{9D8B030D-6E8A-4147-A177-3AD203B41FA5}">
                      <a16:colId xmlns:a16="http://schemas.microsoft.com/office/drawing/2014/main" val="1540761941"/>
                    </a:ext>
                  </a:extLst>
                </a:gridCol>
              </a:tblGrid>
              <a:tr h="266267">
                <a:tc>
                  <a:txBody>
                    <a:bodyPr/>
                    <a:lstStyle/>
                    <a:p>
                      <a:pPr algn="ctr"/>
                      <a:r>
                        <a:rPr lang="en-US" sz="1600" b="1">
                          <a:solidFill>
                            <a:schemeClr val="tx1"/>
                          </a:solidFill>
                        </a:rPr>
                        <a:t>x1</a:t>
                      </a:r>
                    </a:p>
                  </a:txBody>
                  <a:tcPr marL="91007" marR="91007" marT="45504" marB="45504" anchor="ctr">
                    <a:solidFill>
                      <a:schemeClr val="bg1"/>
                    </a:solidFill>
                  </a:tcPr>
                </a:tc>
                <a:extLst>
                  <a:ext uri="{0D108BD9-81ED-4DB2-BD59-A6C34878D82A}">
                    <a16:rowId xmlns:a16="http://schemas.microsoft.com/office/drawing/2014/main" val="3826026470"/>
                  </a:ext>
                </a:extLst>
              </a:tr>
              <a:tr h="266267">
                <a:tc>
                  <a:txBody>
                    <a:bodyPr/>
                    <a:lstStyle/>
                    <a:p>
                      <a:pPr algn="ctr"/>
                      <a:r>
                        <a:rPr lang="en-US" sz="1400">
                          <a:solidFill>
                            <a:schemeClr val="tx1"/>
                          </a:solidFill>
                        </a:rPr>
                        <a:t>x2</a:t>
                      </a:r>
                    </a:p>
                  </a:txBody>
                  <a:tcPr marL="91007" marR="91007" marT="45504" marB="45504" anchor="ctr">
                    <a:solidFill>
                      <a:schemeClr val="bg1"/>
                    </a:solidFill>
                  </a:tcPr>
                </a:tc>
                <a:extLst>
                  <a:ext uri="{0D108BD9-81ED-4DB2-BD59-A6C34878D82A}">
                    <a16:rowId xmlns:a16="http://schemas.microsoft.com/office/drawing/2014/main" val="1843354084"/>
                  </a:ext>
                </a:extLst>
              </a:tr>
              <a:tr h="266267">
                <a:tc>
                  <a:txBody>
                    <a:bodyPr/>
                    <a:lstStyle/>
                    <a:p>
                      <a:pPr algn="ctr"/>
                      <a:r>
                        <a:rPr lang="en-US" sz="1400">
                          <a:solidFill>
                            <a:schemeClr val="tx1"/>
                          </a:solidFill>
                        </a:rPr>
                        <a:t>x3</a:t>
                      </a:r>
                    </a:p>
                  </a:txBody>
                  <a:tcPr marL="91007" marR="91007" marT="45504" marB="45504" anchor="ctr">
                    <a:solidFill>
                      <a:schemeClr val="bg1"/>
                    </a:solidFill>
                  </a:tcPr>
                </a:tc>
                <a:extLst>
                  <a:ext uri="{0D108BD9-81ED-4DB2-BD59-A6C34878D82A}">
                    <a16:rowId xmlns:a16="http://schemas.microsoft.com/office/drawing/2014/main" val="962685736"/>
                  </a:ext>
                </a:extLst>
              </a:tr>
              <a:tr h="266267">
                <a:tc>
                  <a:txBody>
                    <a:bodyPr/>
                    <a:lstStyle/>
                    <a:p>
                      <a:pPr algn="ctr"/>
                      <a:r>
                        <a:rPr lang="en-US" sz="1400">
                          <a:solidFill>
                            <a:schemeClr val="tx1"/>
                          </a:solidFill>
                        </a:rPr>
                        <a:t>x4</a:t>
                      </a:r>
                    </a:p>
                  </a:txBody>
                  <a:tcPr marL="91007" marR="91007" marT="45504" marB="45504" anchor="ctr">
                    <a:solidFill>
                      <a:schemeClr val="bg1"/>
                    </a:solidFill>
                  </a:tcPr>
                </a:tc>
                <a:extLst>
                  <a:ext uri="{0D108BD9-81ED-4DB2-BD59-A6C34878D82A}">
                    <a16:rowId xmlns:a16="http://schemas.microsoft.com/office/drawing/2014/main" val="3212980906"/>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0840000-6EF4-4935-8B73-811A792BA6BC}"/>
                  </a:ext>
                </a:extLst>
              </p:cNvPr>
              <p:cNvSpPr txBox="1"/>
              <p:nvPr/>
            </p:nvSpPr>
            <p:spPr>
              <a:xfrm>
                <a:off x="1783839" y="813822"/>
                <a:ext cx="4218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ea typeface="Cambria Math" panose="02040503050406030204" pitchFamily="18" charset="0"/>
                        </a:rPr>
                        <m:t>×</m:t>
                      </m:r>
                    </m:oMath>
                  </m:oMathPara>
                </a14:m>
                <a:endParaRPr lang="en-US" sz="1800" b="1"/>
              </a:p>
            </p:txBody>
          </p:sp>
        </mc:Choice>
        <mc:Fallback xmlns="">
          <p:sp>
            <p:nvSpPr>
              <p:cNvPr id="8" name="TextBox 7">
                <a:extLst>
                  <a:ext uri="{FF2B5EF4-FFF2-40B4-BE49-F238E27FC236}">
                    <a16:creationId xmlns:a16="http://schemas.microsoft.com/office/drawing/2014/main" id="{C0840000-6EF4-4935-8B73-811A792BA6BC}"/>
                  </a:ext>
                </a:extLst>
              </p:cNvPr>
              <p:cNvSpPr txBox="1">
                <a:spLocks noRot="1" noChangeAspect="1" noMove="1" noResize="1" noEditPoints="1" noAdjustHandles="1" noChangeArrowheads="1" noChangeShapeType="1" noTextEdit="1"/>
              </p:cNvSpPr>
              <p:nvPr/>
            </p:nvSpPr>
            <p:spPr>
              <a:xfrm>
                <a:off x="1783839" y="813822"/>
                <a:ext cx="421852"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F496272-3F11-4E86-9B51-FDE18696955F}"/>
                  </a:ext>
                </a:extLst>
              </p:cNvPr>
              <p:cNvSpPr txBox="1"/>
              <p:nvPr/>
            </p:nvSpPr>
            <p:spPr>
              <a:xfrm>
                <a:off x="2488973" y="813822"/>
                <a:ext cx="4218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ea typeface="Cambria Math" panose="02040503050406030204" pitchFamily="18" charset="0"/>
                        </a:rPr>
                        <m:t>=</m:t>
                      </m:r>
                    </m:oMath>
                  </m:oMathPara>
                </a14:m>
                <a:endParaRPr lang="en-US" sz="1800" b="1"/>
              </a:p>
            </p:txBody>
          </p:sp>
        </mc:Choice>
        <mc:Fallback xmlns="">
          <p:sp>
            <p:nvSpPr>
              <p:cNvPr id="9" name="TextBox 8">
                <a:extLst>
                  <a:ext uri="{FF2B5EF4-FFF2-40B4-BE49-F238E27FC236}">
                    <a16:creationId xmlns:a16="http://schemas.microsoft.com/office/drawing/2014/main" id="{8F496272-3F11-4E86-9B51-FDE18696955F}"/>
                  </a:ext>
                </a:extLst>
              </p:cNvPr>
              <p:cNvSpPr txBox="1">
                <a:spLocks noRot="1" noChangeAspect="1" noMove="1" noResize="1" noEditPoints="1" noAdjustHandles="1" noChangeArrowheads="1" noChangeShapeType="1" noTextEdit="1"/>
              </p:cNvSpPr>
              <p:nvPr/>
            </p:nvSpPr>
            <p:spPr>
              <a:xfrm>
                <a:off x="2488973" y="813822"/>
                <a:ext cx="421852" cy="369332"/>
              </a:xfrm>
              <a:prstGeom prst="rect">
                <a:avLst/>
              </a:prstGeom>
              <a:blipFill>
                <a:blip r:embed="rId4"/>
                <a:stretch>
                  <a:fillRect/>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8D1F2348-6108-4037-B9E8-C9D516DA9A1A}"/>
              </a:ext>
            </a:extLst>
          </p:cNvPr>
          <p:cNvSpPr/>
          <p:nvPr/>
        </p:nvSpPr>
        <p:spPr>
          <a:xfrm>
            <a:off x="2910825" y="349829"/>
            <a:ext cx="421852" cy="369333"/>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658DEE7-664C-47F2-AF95-813BF24BCA02}"/>
              </a:ext>
            </a:extLst>
          </p:cNvPr>
          <p:cNvSpPr txBox="1"/>
          <p:nvPr/>
        </p:nvSpPr>
        <p:spPr>
          <a:xfrm>
            <a:off x="27529" y="2371695"/>
            <a:ext cx="4103795" cy="400110"/>
          </a:xfrm>
          <a:prstGeom prst="rect">
            <a:avLst/>
          </a:prstGeom>
          <a:noFill/>
          <a:ln>
            <a:solidFill>
              <a:schemeClr val="accent3"/>
            </a:solidFill>
          </a:ln>
        </p:spPr>
        <p:txBody>
          <a:bodyPr wrap="square" rtlCol="0">
            <a:spAutoFit/>
          </a:bodyPr>
          <a:lstStyle/>
          <a:p>
            <a:pPr algn="ctr"/>
            <a:r>
              <a:rPr lang="en-US" sz="2000"/>
              <a:t>x1 = 76.02 + 83.03 + cb.01 + 6f.01 </a:t>
            </a:r>
          </a:p>
        </p:txBody>
      </p:sp>
      <p:sp>
        <p:nvSpPr>
          <p:cNvPr id="21" name="Rectangle 20">
            <a:extLst>
              <a:ext uri="{FF2B5EF4-FFF2-40B4-BE49-F238E27FC236}">
                <a16:creationId xmlns:a16="http://schemas.microsoft.com/office/drawing/2014/main" id="{C8C30630-B756-4A6E-897B-54AE8051441D}"/>
              </a:ext>
            </a:extLst>
          </p:cNvPr>
          <p:cNvSpPr/>
          <p:nvPr/>
        </p:nvSpPr>
        <p:spPr>
          <a:xfrm>
            <a:off x="4572000" y="287893"/>
            <a:ext cx="4230475" cy="48474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tx1"/>
                </a:solidFill>
              </a:rPr>
              <a:t>x.01 giữ nguyên giá trị</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F3316708-F444-48AE-8239-B1ECA890A320}"/>
                  </a:ext>
                </a:extLst>
              </p:cNvPr>
              <p:cNvSpPr/>
              <p:nvPr/>
            </p:nvSpPr>
            <p:spPr>
              <a:xfrm>
                <a:off x="4572000" y="1193829"/>
                <a:ext cx="4230475" cy="62979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tx1"/>
                    </a:solidFill>
                  </a:rPr>
                  <a:t>x.02 </a:t>
                </a:r>
                <a14:m>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 </m:t>
                    </m:r>
                  </m:oMath>
                </a14:m>
                <a:r>
                  <a:rPr lang="en-US" sz="1800">
                    <a:solidFill>
                      <a:schemeClr val="tx1"/>
                    </a:solidFill>
                  </a:rPr>
                  <a:t>dịch trái 1 bit và thực hiện XOR với điều kiện</a:t>
                </a:r>
              </a:p>
            </p:txBody>
          </p:sp>
        </mc:Choice>
        <mc:Fallback xmlns="">
          <p:sp>
            <p:nvSpPr>
              <p:cNvPr id="22" name="Rectangle 21">
                <a:extLst>
                  <a:ext uri="{FF2B5EF4-FFF2-40B4-BE49-F238E27FC236}">
                    <a16:creationId xmlns:a16="http://schemas.microsoft.com/office/drawing/2014/main" id="{F3316708-F444-48AE-8239-B1ECA890A320}"/>
                  </a:ext>
                </a:extLst>
              </p:cNvPr>
              <p:cNvSpPr>
                <a:spLocks noRot="1" noChangeAspect="1" noMove="1" noResize="1" noEditPoints="1" noAdjustHandles="1" noChangeArrowheads="1" noChangeShapeType="1" noTextEdit="1"/>
              </p:cNvSpPr>
              <p:nvPr/>
            </p:nvSpPr>
            <p:spPr>
              <a:xfrm>
                <a:off x="4572000" y="1193829"/>
                <a:ext cx="4230475" cy="629797"/>
              </a:xfrm>
              <a:prstGeom prst="rect">
                <a:avLst/>
              </a:prstGeom>
              <a:blipFill>
                <a:blip r:embed="rId5"/>
                <a:stretch>
                  <a:fillRect t="-6731" r="-576" b="-15385"/>
                </a:stretch>
              </a:blipFill>
              <a:ln w="6350">
                <a:solidFill>
                  <a:schemeClr val="tx1"/>
                </a:solidFill>
              </a:ln>
            </p:spPr>
            <p:txBody>
              <a:bodyPr/>
              <a:lstStyle/>
              <a:p>
                <a:r>
                  <a:rPr lang="en-US">
                    <a:noFill/>
                  </a:rPr>
                  <a:t> </a:t>
                </a:r>
              </a:p>
            </p:txBody>
          </p:sp>
        </mc:Fallback>
      </mc:AlternateContent>
      <p:sp>
        <p:nvSpPr>
          <p:cNvPr id="23" name="Rectangle 22">
            <a:extLst>
              <a:ext uri="{FF2B5EF4-FFF2-40B4-BE49-F238E27FC236}">
                <a16:creationId xmlns:a16="http://schemas.microsoft.com/office/drawing/2014/main" id="{F98EEA1C-4AFB-4856-820E-7E40A1A97127}"/>
              </a:ext>
            </a:extLst>
          </p:cNvPr>
          <p:cNvSpPr/>
          <p:nvPr/>
        </p:nvSpPr>
        <p:spPr>
          <a:xfrm>
            <a:off x="4885995" y="2772947"/>
            <a:ext cx="4230475" cy="660194"/>
          </a:xfrm>
          <a:prstGeom prst="rect">
            <a:avLst/>
          </a:prstGeom>
          <a:no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accent2"/>
                </a:solidFill>
              </a:rPr>
              <a:t>Bit </a:t>
            </a:r>
            <a:r>
              <a:rPr lang="en-US" sz="1600">
                <a:solidFill>
                  <a:srgbClr val="FF3300"/>
                </a:solidFill>
              </a:rPr>
              <a:t>MSB = 1</a:t>
            </a:r>
            <a:r>
              <a:rPr lang="en-US" sz="1600">
                <a:solidFill>
                  <a:schemeClr val="accent2"/>
                </a:solidFill>
              </a:rPr>
              <a:t>, giá trị gốc (trước khi dịch trái) </a:t>
            </a:r>
            <a:r>
              <a:rPr lang="en-US" sz="1600">
                <a:solidFill>
                  <a:srgbClr val="FF3300"/>
                </a:solidFill>
              </a:rPr>
              <a:t>XOR 1b</a:t>
            </a:r>
          </a:p>
        </p:txBody>
      </p:sp>
      <p:sp>
        <p:nvSpPr>
          <p:cNvPr id="24" name="Rectangle 23">
            <a:extLst>
              <a:ext uri="{FF2B5EF4-FFF2-40B4-BE49-F238E27FC236}">
                <a16:creationId xmlns:a16="http://schemas.microsoft.com/office/drawing/2014/main" id="{F5CCF960-1159-43C3-A99C-6EC7D63E5EA4}"/>
              </a:ext>
            </a:extLst>
          </p:cNvPr>
          <p:cNvSpPr/>
          <p:nvPr/>
        </p:nvSpPr>
        <p:spPr>
          <a:xfrm>
            <a:off x="4885995" y="1993191"/>
            <a:ext cx="4230475" cy="660193"/>
          </a:xfrm>
          <a:prstGeom prst="rect">
            <a:avLst/>
          </a:prstGeom>
          <a:no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accent2"/>
                </a:solidFill>
              </a:rPr>
              <a:t>Bit </a:t>
            </a:r>
            <a:r>
              <a:rPr lang="en-US" sz="1600">
                <a:solidFill>
                  <a:srgbClr val="FF3300"/>
                </a:solidFill>
              </a:rPr>
              <a:t>MSB = 0</a:t>
            </a:r>
            <a:r>
              <a:rPr lang="en-US" sz="1600">
                <a:solidFill>
                  <a:schemeClr val="accent2"/>
                </a:solidFill>
              </a:rPr>
              <a:t>, giá trị gốc (trước khi dịch trái) </a:t>
            </a:r>
          </a:p>
          <a:p>
            <a:pPr algn="ctr"/>
            <a:r>
              <a:rPr lang="en-US" sz="1600">
                <a:solidFill>
                  <a:srgbClr val="FF3300"/>
                </a:solidFill>
              </a:rPr>
              <a:t>giữ nguyên</a:t>
            </a:r>
          </a:p>
        </p:txBody>
      </p: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1A01D6EF-8FBD-4D3F-86DD-2107DE2C37C9}"/>
                  </a:ext>
                </a:extLst>
              </p:cNvPr>
              <p:cNvSpPr/>
              <p:nvPr/>
            </p:nvSpPr>
            <p:spPr>
              <a:xfrm>
                <a:off x="4572000" y="3672267"/>
                <a:ext cx="4230475" cy="62979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tx1"/>
                    </a:solidFill>
                  </a:rPr>
                  <a:t>x.03 </a:t>
                </a:r>
                <a14:m>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rPr>
                      <m:t>≈</m:t>
                    </m:r>
                  </m:oMath>
                </a14:m>
                <a:r>
                  <a:rPr lang="en-US" sz="1800">
                    <a:solidFill>
                      <a:schemeClr val="tx1"/>
                    </a:solidFill>
                  </a:rPr>
                  <a:t> x.02 + x.01</a:t>
                </a:r>
              </a:p>
            </p:txBody>
          </p:sp>
        </mc:Choice>
        <mc:Fallback xmlns="">
          <p:sp>
            <p:nvSpPr>
              <p:cNvPr id="34" name="Rectangle 33">
                <a:extLst>
                  <a:ext uri="{FF2B5EF4-FFF2-40B4-BE49-F238E27FC236}">
                    <a16:creationId xmlns:a16="http://schemas.microsoft.com/office/drawing/2014/main" id="{1A01D6EF-8FBD-4D3F-86DD-2107DE2C37C9}"/>
                  </a:ext>
                </a:extLst>
              </p:cNvPr>
              <p:cNvSpPr>
                <a:spLocks noRot="1" noChangeAspect="1" noMove="1" noResize="1" noEditPoints="1" noAdjustHandles="1" noChangeArrowheads="1" noChangeShapeType="1" noTextEdit="1"/>
              </p:cNvSpPr>
              <p:nvPr/>
            </p:nvSpPr>
            <p:spPr>
              <a:xfrm>
                <a:off x="4572000" y="3672267"/>
                <a:ext cx="4230475" cy="629797"/>
              </a:xfrm>
              <a:prstGeom prst="rect">
                <a:avLst/>
              </a:prstGeom>
              <a:blipFill>
                <a:blip r:embed="rId6"/>
                <a:stretch>
                  <a:fillRect/>
                </a:stretch>
              </a:blipFill>
              <a:ln w="6350">
                <a:solidFill>
                  <a:schemeClr val="tx1"/>
                </a:solidFill>
              </a:ln>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F8AB78FF-CA0E-41ED-B7F2-279C674A42D5}"/>
              </a:ext>
            </a:extLst>
          </p:cNvPr>
          <p:cNvCxnSpPr>
            <a:cxnSpLocks/>
            <a:stCxn id="14" idx="3"/>
            <a:endCxn id="21" idx="1"/>
          </p:cNvCxnSpPr>
          <p:nvPr/>
        </p:nvCxnSpPr>
        <p:spPr>
          <a:xfrm flipV="1">
            <a:off x="4131324" y="530264"/>
            <a:ext cx="440676" cy="2041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21483A41-2AE6-4FF8-A2E7-DAA81A431635}"/>
              </a:ext>
            </a:extLst>
          </p:cNvPr>
          <p:cNvCxnSpPr>
            <a:cxnSpLocks/>
            <a:stCxn id="14" idx="3"/>
            <a:endCxn id="22" idx="1"/>
          </p:cNvCxnSpPr>
          <p:nvPr/>
        </p:nvCxnSpPr>
        <p:spPr>
          <a:xfrm flipV="1">
            <a:off x="4131324" y="1508728"/>
            <a:ext cx="440676" cy="10630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256BA6DB-4B0E-44A7-B1B1-12517290FCCD}"/>
              </a:ext>
            </a:extLst>
          </p:cNvPr>
          <p:cNvCxnSpPr>
            <a:cxnSpLocks/>
            <a:stCxn id="14" idx="3"/>
            <a:endCxn id="34" idx="1"/>
          </p:cNvCxnSpPr>
          <p:nvPr/>
        </p:nvCxnSpPr>
        <p:spPr>
          <a:xfrm>
            <a:off x="4131324" y="2571750"/>
            <a:ext cx="440676" cy="14154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412E1022-D9BC-4825-9B2A-AEE6A994F37A}"/>
              </a:ext>
            </a:extLst>
          </p:cNvPr>
          <p:cNvSpPr txBox="1"/>
          <p:nvPr/>
        </p:nvSpPr>
        <p:spPr>
          <a:xfrm>
            <a:off x="27530" y="2965664"/>
            <a:ext cx="4103794" cy="400110"/>
          </a:xfrm>
          <a:prstGeom prst="rect">
            <a:avLst/>
          </a:prstGeom>
          <a:noFill/>
          <a:ln>
            <a:solidFill>
              <a:schemeClr val="accent3"/>
            </a:solidFill>
          </a:ln>
        </p:spPr>
        <p:txBody>
          <a:bodyPr wrap="square" rtlCol="0">
            <a:spAutoFit/>
          </a:bodyPr>
          <a:lstStyle/>
          <a:p>
            <a:pPr algn="ctr"/>
            <a:r>
              <a:rPr lang="en-US" sz="2000"/>
              <a:t>x2 = 76.01 + 83.02 + cb.03 + 6f.01 </a:t>
            </a:r>
          </a:p>
        </p:txBody>
      </p:sp>
      <p:grpSp>
        <p:nvGrpSpPr>
          <p:cNvPr id="44" name="Group 43">
            <a:extLst>
              <a:ext uri="{FF2B5EF4-FFF2-40B4-BE49-F238E27FC236}">
                <a16:creationId xmlns:a16="http://schemas.microsoft.com/office/drawing/2014/main" id="{F963205D-534E-4018-B45F-C4580406589B}"/>
              </a:ext>
            </a:extLst>
          </p:cNvPr>
          <p:cNvGrpSpPr/>
          <p:nvPr/>
        </p:nvGrpSpPr>
        <p:grpSpPr>
          <a:xfrm>
            <a:off x="4572001" y="1736406"/>
            <a:ext cx="313993" cy="1366638"/>
            <a:chOff x="4572001" y="1736406"/>
            <a:chExt cx="313993" cy="1366638"/>
          </a:xfrm>
        </p:grpSpPr>
        <p:cxnSp>
          <p:nvCxnSpPr>
            <p:cNvPr id="39" name="Connector: Elbow 38">
              <a:extLst>
                <a:ext uri="{FF2B5EF4-FFF2-40B4-BE49-F238E27FC236}">
                  <a16:creationId xmlns:a16="http://schemas.microsoft.com/office/drawing/2014/main" id="{E72FE093-A3CF-404A-8C86-5967A139C725}"/>
                </a:ext>
              </a:extLst>
            </p:cNvPr>
            <p:cNvCxnSpPr>
              <a:cxnSpLocks/>
              <a:endCxn id="24" idx="1"/>
            </p:cNvCxnSpPr>
            <p:nvPr/>
          </p:nvCxnSpPr>
          <p:spPr>
            <a:xfrm rot="16200000" flipH="1">
              <a:off x="4435557" y="1872850"/>
              <a:ext cx="586882" cy="31399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nector: Elbow 41">
              <a:extLst>
                <a:ext uri="{FF2B5EF4-FFF2-40B4-BE49-F238E27FC236}">
                  <a16:creationId xmlns:a16="http://schemas.microsoft.com/office/drawing/2014/main" id="{44893992-A9E2-4331-B166-861A80D454E5}"/>
                </a:ext>
              </a:extLst>
            </p:cNvPr>
            <p:cNvCxnSpPr>
              <a:cxnSpLocks/>
              <a:endCxn id="23" idx="1"/>
            </p:cNvCxnSpPr>
            <p:nvPr/>
          </p:nvCxnSpPr>
          <p:spPr>
            <a:xfrm rot="16200000" flipH="1">
              <a:off x="4328103" y="2545152"/>
              <a:ext cx="804550" cy="31123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pSp>
      <p:sp>
        <p:nvSpPr>
          <p:cNvPr id="45" name="TextBox 44">
            <a:extLst>
              <a:ext uri="{FF2B5EF4-FFF2-40B4-BE49-F238E27FC236}">
                <a16:creationId xmlns:a16="http://schemas.microsoft.com/office/drawing/2014/main" id="{4058030D-0BAB-4790-B7BF-096BBAF15B7D}"/>
              </a:ext>
            </a:extLst>
          </p:cNvPr>
          <p:cNvSpPr txBox="1"/>
          <p:nvPr/>
        </p:nvSpPr>
        <p:spPr>
          <a:xfrm>
            <a:off x="24769" y="3502242"/>
            <a:ext cx="4103794" cy="400110"/>
          </a:xfrm>
          <a:prstGeom prst="rect">
            <a:avLst/>
          </a:prstGeom>
          <a:noFill/>
          <a:ln>
            <a:solidFill>
              <a:schemeClr val="accent3"/>
            </a:solidFill>
          </a:ln>
        </p:spPr>
        <p:txBody>
          <a:bodyPr wrap="square" rtlCol="0">
            <a:spAutoFit/>
          </a:bodyPr>
          <a:lstStyle/>
          <a:p>
            <a:pPr algn="ctr"/>
            <a:r>
              <a:rPr lang="en-US" sz="2000"/>
              <a:t>x3 = 76.01 + 83.01 + cb.02 + 6f.03 </a:t>
            </a:r>
          </a:p>
        </p:txBody>
      </p:sp>
      <p:sp>
        <p:nvSpPr>
          <p:cNvPr id="46" name="TextBox 45">
            <a:extLst>
              <a:ext uri="{FF2B5EF4-FFF2-40B4-BE49-F238E27FC236}">
                <a16:creationId xmlns:a16="http://schemas.microsoft.com/office/drawing/2014/main" id="{EAA76F1D-25C7-4EA2-973E-C1CED9BB1975}"/>
              </a:ext>
            </a:extLst>
          </p:cNvPr>
          <p:cNvSpPr txBox="1"/>
          <p:nvPr/>
        </p:nvSpPr>
        <p:spPr>
          <a:xfrm>
            <a:off x="24769" y="3987165"/>
            <a:ext cx="4103794" cy="400110"/>
          </a:xfrm>
          <a:prstGeom prst="rect">
            <a:avLst/>
          </a:prstGeom>
          <a:noFill/>
          <a:ln>
            <a:solidFill>
              <a:schemeClr val="accent3"/>
            </a:solidFill>
          </a:ln>
        </p:spPr>
        <p:txBody>
          <a:bodyPr wrap="square" rtlCol="0">
            <a:spAutoFit/>
          </a:bodyPr>
          <a:lstStyle/>
          <a:p>
            <a:pPr algn="ctr"/>
            <a:r>
              <a:rPr lang="en-US" sz="2000"/>
              <a:t>x4 = 76.03 + 83.01 + cb.01 + 6f.02 </a:t>
            </a:r>
          </a:p>
        </p:txBody>
      </p:sp>
      <p:sp>
        <p:nvSpPr>
          <p:cNvPr id="48" name="Rectangle 47">
            <a:extLst>
              <a:ext uri="{FF2B5EF4-FFF2-40B4-BE49-F238E27FC236}">
                <a16:creationId xmlns:a16="http://schemas.microsoft.com/office/drawing/2014/main" id="{CCE3E9A9-7183-443A-9414-01BAB035A48A}"/>
              </a:ext>
            </a:extLst>
          </p:cNvPr>
          <p:cNvSpPr/>
          <p:nvPr/>
        </p:nvSpPr>
        <p:spPr>
          <a:xfrm>
            <a:off x="429659" y="349829"/>
            <a:ext cx="1553378" cy="369333"/>
          </a:xfrm>
          <a:prstGeom prst="rect">
            <a:avLst/>
          </a:prstGeom>
          <a:noFill/>
          <a:ln>
            <a:solidFill>
              <a:srgbClr val="CC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9" name="Rectangle 48">
            <a:extLst>
              <a:ext uri="{FF2B5EF4-FFF2-40B4-BE49-F238E27FC236}">
                <a16:creationId xmlns:a16="http://schemas.microsoft.com/office/drawing/2014/main" id="{30658A42-B1BD-46AF-B136-97443A9809AD}"/>
              </a:ext>
            </a:extLst>
          </p:cNvPr>
          <p:cNvSpPr/>
          <p:nvPr/>
        </p:nvSpPr>
        <p:spPr>
          <a:xfrm>
            <a:off x="425503" y="639341"/>
            <a:ext cx="1553378" cy="369333"/>
          </a:xfrm>
          <a:prstGeom prst="rect">
            <a:avLst/>
          </a:prstGeom>
          <a:noFill/>
          <a:ln>
            <a:solidFill>
              <a:srgbClr val="CC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Rectangle 49">
            <a:extLst>
              <a:ext uri="{FF2B5EF4-FFF2-40B4-BE49-F238E27FC236}">
                <a16:creationId xmlns:a16="http://schemas.microsoft.com/office/drawing/2014/main" id="{9BD49DF0-EF57-41FB-977C-F666B3E1C0E7}"/>
              </a:ext>
            </a:extLst>
          </p:cNvPr>
          <p:cNvSpPr/>
          <p:nvPr/>
        </p:nvSpPr>
        <p:spPr>
          <a:xfrm>
            <a:off x="421347" y="928853"/>
            <a:ext cx="1553378" cy="369333"/>
          </a:xfrm>
          <a:prstGeom prst="rect">
            <a:avLst/>
          </a:prstGeom>
          <a:noFill/>
          <a:ln>
            <a:solidFill>
              <a:srgbClr val="CC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a:extLst>
              <a:ext uri="{FF2B5EF4-FFF2-40B4-BE49-F238E27FC236}">
                <a16:creationId xmlns:a16="http://schemas.microsoft.com/office/drawing/2014/main" id="{86D4D21D-29AC-46B5-9315-BF4198E4BD61}"/>
              </a:ext>
            </a:extLst>
          </p:cNvPr>
          <p:cNvSpPr/>
          <p:nvPr/>
        </p:nvSpPr>
        <p:spPr>
          <a:xfrm>
            <a:off x="417191" y="1218365"/>
            <a:ext cx="1553378" cy="369333"/>
          </a:xfrm>
          <a:prstGeom prst="rect">
            <a:avLst/>
          </a:prstGeom>
          <a:noFill/>
          <a:ln>
            <a:solidFill>
              <a:srgbClr val="CC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Oval 51">
            <a:extLst>
              <a:ext uri="{FF2B5EF4-FFF2-40B4-BE49-F238E27FC236}">
                <a16:creationId xmlns:a16="http://schemas.microsoft.com/office/drawing/2014/main" id="{1732482A-0042-47C7-91B6-B1EAE8C94F98}"/>
              </a:ext>
            </a:extLst>
          </p:cNvPr>
          <p:cNvSpPr/>
          <p:nvPr/>
        </p:nvSpPr>
        <p:spPr>
          <a:xfrm>
            <a:off x="2912459" y="660524"/>
            <a:ext cx="421852" cy="369333"/>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4CA85494-99F8-47D4-A5E6-BC58B616A2F0}"/>
              </a:ext>
            </a:extLst>
          </p:cNvPr>
          <p:cNvSpPr/>
          <p:nvPr/>
        </p:nvSpPr>
        <p:spPr>
          <a:xfrm>
            <a:off x="2914093" y="971219"/>
            <a:ext cx="421852" cy="369333"/>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11A2508C-6964-4C2D-9109-24535533EDB3}"/>
              </a:ext>
            </a:extLst>
          </p:cNvPr>
          <p:cNvSpPr/>
          <p:nvPr/>
        </p:nvSpPr>
        <p:spPr>
          <a:xfrm>
            <a:off x="2915727" y="1281914"/>
            <a:ext cx="421852" cy="369333"/>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149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500"/>
                                        <p:tgtEl>
                                          <p:spTgt spid="4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fade">
                                      <p:cBhvr>
                                        <p:cTn id="45" dur="500"/>
                                        <p:tgtEl>
                                          <p:spTgt spid="4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48"/>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fade">
                                      <p:cBhvr>
                                        <p:cTn id="62" dur="500"/>
                                        <p:tgtEl>
                                          <p:spTgt spid="5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fade">
                                      <p:cBhvr>
                                        <p:cTn id="65" dur="5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49"/>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52"/>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500"/>
                                        <p:tgtEl>
                                          <p:spTgt spid="5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animEffect transition="in" filter="fade">
                                      <p:cBhvr>
                                        <p:cTn id="79" dur="500"/>
                                        <p:tgtEl>
                                          <p:spTgt spid="5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fade">
                                      <p:cBhvr>
                                        <p:cTn id="82" dur="500"/>
                                        <p:tgtEl>
                                          <p:spTgt spid="45"/>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50"/>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53"/>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fade">
                                      <p:cBhvr>
                                        <p:cTn id="93" dur="500"/>
                                        <p:tgtEl>
                                          <p:spTgt spid="51"/>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54"/>
                                        </p:tgtEl>
                                        <p:attrNameLst>
                                          <p:attrName>style.visibility</p:attrName>
                                        </p:attrNameLst>
                                      </p:cBhvr>
                                      <p:to>
                                        <p:strVal val="visible"/>
                                      </p:to>
                                    </p:set>
                                    <p:animEffect transition="in" filter="fade">
                                      <p:cBhvr>
                                        <p:cTn id="96" dur="500"/>
                                        <p:tgtEl>
                                          <p:spTgt spid="54"/>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fade">
                                      <p:cBhvr>
                                        <p:cTn id="9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4" grpId="0" animBg="1"/>
      <p:bldP spid="21" grpId="0" animBg="1"/>
      <p:bldP spid="22" grpId="0" animBg="1"/>
      <p:bldP spid="23" grpId="0" animBg="1"/>
      <p:bldP spid="24" grpId="0" animBg="1"/>
      <p:bldP spid="34" grpId="0" animBg="1"/>
      <p:bldP spid="28" grpId="0" animBg="1"/>
      <p:bldP spid="45" grpId="0" animBg="1"/>
      <p:bldP spid="46" grpId="0" animBg="1"/>
      <p:bldP spid="48" grpId="0" animBg="1"/>
      <p:bldP spid="48" grpId="1" animBg="1"/>
      <p:bldP spid="49" grpId="0" animBg="1"/>
      <p:bldP spid="49" grpId="1" animBg="1"/>
      <p:bldP spid="50" grpId="0" animBg="1"/>
      <p:bldP spid="50" grpId="1" animBg="1"/>
      <p:bldP spid="51" grpId="0" animBg="1"/>
      <p:bldP spid="52" grpId="0" animBg="1"/>
      <p:bldP spid="52" grpId="1" animBg="1"/>
      <p:bldP spid="53" grpId="0" animBg="1"/>
      <p:bldP spid="53" grpId="1" animBg="1"/>
      <p:bldP spid="5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663824" y="3334985"/>
            <a:ext cx="5214600" cy="1159800"/>
          </a:xfrm>
          <a:prstGeom prst="rect">
            <a:avLst/>
          </a:prstGeom>
        </p:spPr>
        <p:txBody>
          <a:bodyPr spcFirstLastPara="1" wrap="square" lIns="91425" tIns="91425" rIns="91425" bIns="91425" anchor="b" anchorCtr="0">
            <a:noAutofit/>
          </a:bodyPr>
          <a:lstStyle/>
          <a:p>
            <a:r>
              <a:rPr lang="en" sz="4000"/>
              <a:t>GIỚI THIỆU</a:t>
            </a:r>
            <a:endParaRPr lang="vi-VN" sz="4000"/>
          </a:p>
        </p:txBody>
      </p:sp>
      <p:sp>
        <p:nvSpPr>
          <p:cNvPr id="487" name="Google Shape;487;p16"/>
          <p:cNvSpPr txBox="1"/>
          <p:nvPr/>
        </p:nvSpPr>
        <p:spPr>
          <a:xfrm>
            <a:off x="7416725" y="2896331"/>
            <a:ext cx="1738834" cy="1959611"/>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rgbClr val="3C78D8"/>
                </a:solidFill>
                <a:latin typeface="Oswald"/>
                <a:ea typeface="Oswald"/>
                <a:cs typeface="Oswald"/>
                <a:sym typeface="Oswald"/>
              </a:rPr>
              <a:t>1</a:t>
            </a:r>
            <a:endParaRPr sz="1200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42EBBC-1118-4470-A1EE-AC7D615290A6}"/>
              </a:ext>
            </a:extLst>
          </p:cNvPr>
          <p:cNvSpPr txBox="1"/>
          <p:nvPr/>
        </p:nvSpPr>
        <p:spPr>
          <a:xfrm>
            <a:off x="110169" y="118385"/>
            <a:ext cx="4560983" cy="430887"/>
          </a:xfrm>
          <a:prstGeom prst="rect">
            <a:avLst/>
          </a:prstGeom>
          <a:noFill/>
          <a:ln>
            <a:noFill/>
          </a:ln>
        </p:spPr>
        <p:txBody>
          <a:bodyPr wrap="square" rtlCol="0">
            <a:spAutoFit/>
          </a:bodyPr>
          <a:lstStyle/>
          <a:p>
            <a:pPr algn="ctr"/>
            <a:r>
              <a:rPr lang="en-US" sz="2200"/>
              <a:t>x = 76.02 + 83.03 + cb.01 + 6f.01 </a:t>
            </a:r>
          </a:p>
        </p:txBody>
      </p:sp>
      <p:sp>
        <p:nvSpPr>
          <p:cNvPr id="6" name="TextBox 5">
            <a:extLst>
              <a:ext uri="{FF2B5EF4-FFF2-40B4-BE49-F238E27FC236}">
                <a16:creationId xmlns:a16="http://schemas.microsoft.com/office/drawing/2014/main" id="{2A363161-6123-42DA-9E1B-EC700578E37D}"/>
              </a:ext>
            </a:extLst>
          </p:cNvPr>
          <p:cNvSpPr txBox="1"/>
          <p:nvPr/>
        </p:nvSpPr>
        <p:spPr>
          <a:xfrm>
            <a:off x="539827" y="518495"/>
            <a:ext cx="5552501" cy="833562"/>
          </a:xfrm>
          <a:prstGeom prst="rect">
            <a:avLst/>
          </a:prstGeom>
          <a:noFill/>
          <a:ln>
            <a:noFill/>
          </a:ln>
        </p:spPr>
        <p:txBody>
          <a:bodyPr wrap="square" rtlCol="0">
            <a:spAutoFit/>
          </a:bodyPr>
          <a:lstStyle/>
          <a:p>
            <a:pPr>
              <a:spcBef>
                <a:spcPts val="500"/>
              </a:spcBef>
            </a:pPr>
            <a:r>
              <a:rPr lang="en-US" sz="2200"/>
              <a:t>= 76.02 + (83.02 + 83.01) + cb.01 + 6f.01</a:t>
            </a:r>
          </a:p>
          <a:p>
            <a:pPr>
              <a:spcBef>
                <a:spcPts val="500"/>
              </a:spcBef>
            </a:pPr>
            <a:r>
              <a:rPr lang="en-US" sz="2200"/>
              <a:t>= 76.02 + (83.02 + 83) + cb + 6f</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1C59A27-C32D-4984-A4BC-83403E11805D}"/>
                  </a:ext>
                </a:extLst>
              </p:cNvPr>
              <p:cNvSpPr txBox="1"/>
              <p:nvPr/>
            </p:nvSpPr>
            <p:spPr>
              <a:xfrm>
                <a:off x="4132568" y="2581474"/>
                <a:ext cx="5133861" cy="1846659"/>
              </a:xfrm>
              <a:prstGeom prst="rect">
                <a:avLst/>
              </a:prstGeom>
              <a:noFill/>
            </p:spPr>
            <p:txBody>
              <a:bodyPr wrap="square" rtlCol="0">
                <a:spAutoFit/>
              </a:bodyPr>
              <a:lstStyle/>
              <a:p>
                <a:pPr marL="285750" indent="-285750">
                  <a:buFont typeface="Wingdings" panose="05000000000000000000" pitchFamily="2" charset="2"/>
                  <a:buChar char="ü"/>
                </a:pPr>
                <a:r>
                  <a:rPr lang="en-US" sz="1900">
                    <a:solidFill>
                      <a:schemeClr val="tx1"/>
                    </a:solidFill>
                  </a:rPr>
                  <a:t>76 = </a:t>
                </a:r>
                <a:r>
                  <a:rPr lang="en-US" sz="1900" b="1">
                    <a:solidFill>
                      <a:srgbClr val="FF0000"/>
                    </a:solidFill>
                  </a:rPr>
                  <a:t>0</a:t>
                </a:r>
                <a:r>
                  <a:rPr lang="en-US" sz="1900">
                    <a:solidFill>
                      <a:schemeClr val="tx1"/>
                    </a:solidFill>
                  </a:rPr>
                  <a:t>1110110 </a:t>
                </a:r>
                <a:endParaRPr lang="en-US" sz="1900" i="1">
                  <a:solidFill>
                    <a:schemeClr val="tx1"/>
                  </a:solidFill>
                  <a:latin typeface="Cambria Math" panose="02040503050406030204" pitchFamily="18" charset="0"/>
                  <a:ea typeface="Cambria Math" panose="02040503050406030204" pitchFamily="18" charset="0"/>
                </a:endParaRPr>
              </a:p>
              <a:p>
                <a14:m>
                  <m:oMath xmlns:m="http://schemas.openxmlformats.org/officeDocument/2006/math">
                    <m:r>
                      <a:rPr lang="en-US" sz="1900" i="1" smtClean="0">
                        <a:solidFill>
                          <a:schemeClr val="tx1"/>
                        </a:solidFill>
                        <a:latin typeface="Cambria Math" panose="02040503050406030204" pitchFamily="18" charset="0"/>
                        <a:ea typeface="Cambria Math" panose="02040503050406030204" pitchFamily="18" charset="0"/>
                      </a:rPr>
                      <m:t>→</m:t>
                    </m:r>
                    <m:r>
                      <m:rPr>
                        <m:nor/>
                      </m:rPr>
                      <a:rPr lang="en-US" sz="1900">
                        <a:solidFill>
                          <a:schemeClr val="tx1"/>
                        </a:solidFill>
                      </a:rPr>
                      <m:t>01110110</m:t>
                    </m:r>
                    <m:r>
                      <a:rPr lang="en-US" sz="1900" i="1" smtClean="0">
                        <a:solidFill>
                          <a:schemeClr val="tx1"/>
                        </a:solidFill>
                        <a:latin typeface="Cambria Math" panose="02040503050406030204" pitchFamily="18" charset="0"/>
                        <a:ea typeface="Cambria Math" panose="02040503050406030204" pitchFamily="18" charset="0"/>
                      </a:rPr>
                      <m:t>⋘</m:t>
                    </m:r>
                    <m:r>
                      <a:rPr lang="en-US" sz="1900" b="0" i="1" smtClean="0">
                        <a:solidFill>
                          <a:schemeClr val="tx1"/>
                        </a:solidFill>
                        <a:latin typeface="Cambria Math" panose="02040503050406030204" pitchFamily="18" charset="0"/>
                        <a:ea typeface="Cambria Math" panose="02040503050406030204" pitchFamily="18" charset="0"/>
                      </a:rPr>
                      <m:t>1=</m:t>
                    </m:r>
                  </m:oMath>
                </a14:m>
                <a:r>
                  <a:rPr lang="en-US" sz="1900">
                    <a:solidFill>
                      <a:schemeClr val="tx1"/>
                    </a:solidFill>
                  </a:rPr>
                  <a:t> 11101100 = ec (hex)</a:t>
                </a:r>
              </a:p>
              <a:p>
                <a:r>
                  <a:rPr lang="en-US" sz="1900">
                    <a:solidFill>
                      <a:schemeClr val="tx1"/>
                    </a:solidFill>
                  </a:rPr>
                  <a:t> </a:t>
                </a:r>
              </a:p>
              <a:p>
                <a:pPr marL="285750" indent="-285750">
                  <a:buFont typeface="Wingdings" panose="05000000000000000000" pitchFamily="2" charset="2"/>
                  <a:buChar char="ü"/>
                </a:pPr>
                <a:r>
                  <a:rPr lang="en-US" sz="1900">
                    <a:solidFill>
                      <a:schemeClr val="tx1"/>
                    </a:solidFill>
                  </a:rPr>
                  <a:t>83 = 10000011</a:t>
                </a:r>
                <a:endParaRPr lang="en-US" sz="1900" i="1">
                  <a:solidFill>
                    <a:schemeClr val="tx1"/>
                  </a:solidFill>
                  <a:latin typeface="Cambria Math" panose="02040503050406030204" pitchFamily="18" charset="0"/>
                  <a:ea typeface="Cambria Math" panose="02040503050406030204" pitchFamily="18" charset="0"/>
                </a:endParaRPr>
              </a:p>
              <a:p>
                <a14:m>
                  <m:oMath xmlns:m="http://schemas.openxmlformats.org/officeDocument/2006/math">
                    <m:r>
                      <a:rPr lang="en-US" sz="1900" i="1" smtClean="0">
                        <a:solidFill>
                          <a:schemeClr val="tx1"/>
                        </a:solidFill>
                        <a:latin typeface="Cambria Math" panose="02040503050406030204" pitchFamily="18" charset="0"/>
                        <a:ea typeface="Cambria Math" panose="02040503050406030204" pitchFamily="18" charset="0"/>
                      </a:rPr>
                      <m:t>→</m:t>
                    </m:r>
                    <m:r>
                      <m:rPr>
                        <m:nor/>
                      </m:rPr>
                      <a:rPr lang="en-US" sz="1900">
                        <a:solidFill>
                          <a:schemeClr val="tx1"/>
                        </a:solidFill>
                      </a:rPr>
                      <m:t>10000011</m:t>
                    </m:r>
                    <m:r>
                      <a:rPr lang="en-US" sz="1900" i="1" smtClean="0">
                        <a:solidFill>
                          <a:schemeClr val="tx1"/>
                        </a:solidFill>
                        <a:latin typeface="Cambria Math" panose="02040503050406030204" pitchFamily="18" charset="0"/>
                        <a:ea typeface="Cambria Math" panose="02040503050406030204" pitchFamily="18" charset="0"/>
                      </a:rPr>
                      <m:t>⋘</m:t>
                    </m:r>
                    <m:r>
                      <a:rPr lang="en-US" sz="1900" b="0" i="1" smtClean="0">
                        <a:solidFill>
                          <a:schemeClr val="tx1"/>
                        </a:solidFill>
                        <a:latin typeface="Cambria Math" panose="02040503050406030204" pitchFamily="18" charset="0"/>
                        <a:ea typeface="Cambria Math" panose="02040503050406030204" pitchFamily="18" charset="0"/>
                      </a:rPr>
                      <m:t>1=</m:t>
                    </m:r>
                  </m:oMath>
                </a14:m>
                <a:r>
                  <a:rPr lang="en-US" sz="1900">
                    <a:solidFill>
                      <a:schemeClr val="tx1"/>
                    </a:solidFill>
                  </a:rPr>
                  <a:t> 00000110</a:t>
                </a:r>
                <a:r>
                  <a:rPr lang="en-US" sz="1900" i="1">
                    <a:solidFill>
                      <a:schemeClr val="tx1"/>
                    </a:solidFill>
                    <a:latin typeface="Cambria Math" panose="02040503050406030204" pitchFamily="18" charset="0"/>
                    <a:ea typeface="Cambria Math" panose="02040503050406030204" pitchFamily="18" charset="0"/>
                  </a:rPr>
                  <a:t> </a:t>
                </a:r>
                <a:r>
                  <a:rPr lang="en-US" sz="1900">
                    <a:solidFill>
                      <a:schemeClr val="tx1"/>
                    </a:solidFill>
                  </a:rPr>
                  <a:t>= </a:t>
                </a:r>
                <a:r>
                  <a:rPr lang="en-US" sz="1900" b="1">
                    <a:solidFill>
                      <a:srgbClr val="FF3300"/>
                    </a:solidFill>
                  </a:rPr>
                  <a:t>06</a:t>
                </a:r>
                <a:r>
                  <a:rPr lang="en-US" sz="1900">
                    <a:solidFill>
                      <a:schemeClr val="tx1"/>
                    </a:solidFill>
                  </a:rPr>
                  <a:t> (hex)</a:t>
                </a:r>
                <a:r>
                  <a:rPr lang="en-US" sz="1900" b="0">
                    <a:solidFill>
                      <a:schemeClr val="tx1"/>
                    </a:solidFill>
                  </a:rPr>
                  <a:t> </a:t>
                </a:r>
              </a:p>
              <a:p>
                <a:pPr/>
                <a14:m>
                  <m:oMathPara xmlns:m="http://schemas.openxmlformats.org/officeDocument/2006/math">
                    <m:oMathParaPr>
                      <m:jc m:val="left"/>
                    </m:oMathParaPr>
                    <m:oMath xmlns:m="http://schemas.openxmlformats.org/officeDocument/2006/math">
                      <m:r>
                        <a:rPr lang="en-US" sz="1900" b="0" i="1" smtClean="0">
                          <a:solidFill>
                            <a:schemeClr val="tx1"/>
                          </a:solidFill>
                          <a:latin typeface="Cambria Math" panose="02040503050406030204" pitchFamily="18" charset="0"/>
                          <a:ea typeface="Cambria Math" panose="02040503050406030204" pitchFamily="18" charset="0"/>
                        </a:rPr>
                        <m:t>06⊕1</m:t>
                      </m:r>
                      <m:r>
                        <a:rPr lang="en-US" sz="1900" b="0" i="1" smtClean="0">
                          <a:solidFill>
                            <a:schemeClr val="tx1"/>
                          </a:solidFill>
                          <a:latin typeface="Cambria Math" panose="02040503050406030204" pitchFamily="18" charset="0"/>
                          <a:ea typeface="Cambria Math" panose="02040503050406030204" pitchFamily="18" charset="0"/>
                        </a:rPr>
                        <m:t>𝑏</m:t>
                      </m:r>
                      <m:r>
                        <a:rPr lang="en-US" sz="1900" b="0" i="1" smtClean="0">
                          <a:solidFill>
                            <a:schemeClr val="tx1"/>
                          </a:solidFill>
                          <a:latin typeface="Cambria Math" panose="02040503050406030204" pitchFamily="18" charset="0"/>
                          <a:ea typeface="Cambria Math" panose="02040503050406030204" pitchFamily="18" charset="0"/>
                        </a:rPr>
                        <m:t>=</m:t>
                      </m:r>
                      <m:r>
                        <a:rPr lang="en-US" sz="1900" b="1" i="1" smtClean="0">
                          <a:solidFill>
                            <a:srgbClr val="FF3300"/>
                          </a:solidFill>
                          <a:latin typeface="Cambria Math" panose="02040503050406030204" pitchFamily="18" charset="0"/>
                          <a:ea typeface="Cambria Math" panose="02040503050406030204" pitchFamily="18" charset="0"/>
                        </a:rPr>
                        <m:t>𝟏</m:t>
                      </m:r>
                      <m:r>
                        <a:rPr lang="en-US" sz="1900" b="1" i="1" smtClean="0">
                          <a:solidFill>
                            <a:srgbClr val="FF3300"/>
                          </a:solidFill>
                          <a:latin typeface="Cambria Math" panose="02040503050406030204" pitchFamily="18" charset="0"/>
                          <a:ea typeface="Cambria Math" panose="02040503050406030204" pitchFamily="18" charset="0"/>
                        </a:rPr>
                        <m:t>𝒅</m:t>
                      </m:r>
                    </m:oMath>
                  </m:oMathPara>
                </a14:m>
                <a:endParaRPr lang="en-US" sz="1900" b="1">
                  <a:solidFill>
                    <a:schemeClr val="tx1"/>
                  </a:solidFill>
                </a:endParaRPr>
              </a:p>
            </p:txBody>
          </p:sp>
        </mc:Choice>
        <mc:Fallback xmlns="">
          <p:sp>
            <p:nvSpPr>
              <p:cNvPr id="7" name="TextBox 6">
                <a:extLst>
                  <a:ext uri="{FF2B5EF4-FFF2-40B4-BE49-F238E27FC236}">
                    <a16:creationId xmlns:a16="http://schemas.microsoft.com/office/drawing/2014/main" id="{71C59A27-C32D-4984-A4BC-83403E11805D}"/>
                  </a:ext>
                </a:extLst>
              </p:cNvPr>
              <p:cNvSpPr txBox="1">
                <a:spLocks noRot="1" noChangeAspect="1" noMove="1" noResize="1" noEditPoints="1" noAdjustHandles="1" noChangeArrowheads="1" noChangeShapeType="1" noTextEdit="1"/>
              </p:cNvSpPr>
              <p:nvPr/>
            </p:nvSpPr>
            <p:spPr>
              <a:xfrm>
                <a:off x="4132568" y="2581474"/>
                <a:ext cx="5133861" cy="1846659"/>
              </a:xfrm>
              <a:prstGeom prst="rect">
                <a:avLst/>
              </a:prstGeom>
              <a:blipFill>
                <a:blip r:embed="rId2"/>
                <a:stretch>
                  <a:fillRect l="-950" t="-1980" b="-990"/>
                </a:stretch>
              </a:blipFill>
            </p:spPr>
            <p:txBody>
              <a:bodyPr/>
              <a:lstStyle/>
              <a:p>
                <a:r>
                  <a:rPr lang="en-US">
                    <a:noFill/>
                  </a:rPr>
                  <a:t> </a:t>
                </a:r>
              </a:p>
            </p:txBody>
          </p:sp>
        </mc:Fallback>
      </mc:AlternateContent>
      <p:graphicFrame>
        <p:nvGraphicFramePr>
          <p:cNvPr id="8" name="Table 7">
            <a:extLst>
              <a:ext uri="{FF2B5EF4-FFF2-40B4-BE49-F238E27FC236}">
                <a16:creationId xmlns:a16="http://schemas.microsoft.com/office/drawing/2014/main" id="{C76D38A1-EB9B-4A68-A596-D39E16195BF4}"/>
              </a:ext>
            </a:extLst>
          </p:cNvPr>
          <p:cNvGraphicFramePr>
            <a:graphicFrameLocks noGrp="1"/>
          </p:cNvGraphicFramePr>
          <p:nvPr>
            <p:extLst>
              <p:ext uri="{D42A27DB-BD31-4B8C-83A1-F6EECF244321}">
                <p14:modId xmlns:p14="http://schemas.microsoft.com/office/powerpoint/2010/main" val="4209302305"/>
              </p:ext>
            </p:extLst>
          </p:nvPr>
        </p:nvGraphicFramePr>
        <p:xfrm>
          <a:off x="7647703" y="939934"/>
          <a:ext cx="421852" cy="1217472"/>
        </p:xfrm>
        <a:graphic>
          <a:graphicData uri="http://schemas.openxmlformats.org/drawingml/2006/table">
            <a:tbl>
              <a:tblPr firstRow="1" bandRow="1">
                <a:tableStyleId>{9C6C681F-78B6-45C4-89BD-E21F98EC8357}</a:tableStyleId>
              </a:tblPr>
              <a:tblGrid>
                <a:gridCol w="421852">
                  <a:extLst>
                    <a:ext uri="{9D8B030D-6E8A-4147-A177-3AD203B41FA5}">
                      <a16:colId xmlns:a16="http://schemas.microsoft.com/office/drawing/2014/main" val="1540761941"/>
                    </a:ext>
                  </a:extLst>
                </a:gridCol>
              </a:tblGrid>
              <a:tr h="266267">
                <a:tc>
                  <a:txBody>
                    <a:bodyPr/>
                    <a:lstStyle/>
                    <a:p>
                      <a:pPr algn="ctr"/>
                      <a:r>
                        <a:rPr lang="en-US" sz="1400">
                          <a:solidFill>
                            <a:schemeClr val="tx1"/>
                          </a:solidFill>
                        </a:rPr>
                        <a:t>76</a:t>
                      </a:r>
                    </a:p>
                  </a:txBody>
                  <a:tcPr marL="91007" marR="91007" marT="45504" marB="45504" anchor="ctr">
                    <a:solidFill>
                      <a:schemeClr val="bg1"/>
                    </a:solidFill>
                  </a:tcPr>
                </a:tc>
                <a:extLst>
                  <a:ext uri="{0D108BD9-81ED-4DB2-BD59-A6C34878D82A}">
                    <a16:rowId xmlns:a16="http://schemas.microsoft.com/office/drawing/2014/main" val="3826026470"/>
                  </a:ext>
                </a:extLst>
              </a:tr>
              <a:tr h="266267">
                <a:tc>
                  <a:txBody>
                    <a:bodyPr/>
                    <a:lstStyle/>
                    <a:p>
                      <a:pPr algn="ctr"/>
                      <a:r>
                        <a:rPr lang="en-US" sz="1400">
                          <a:solidFill>
                            <a:schemeClr val="tx1"/>
                          </a:solidFill>
                        </a:rPr>
                        <a:t>83</a:t>
                      </a:r>
                    </a:p>
                  </a:txBody>
                  <a:tcPr marL="91007" marR="91007" marT="45504" marB="45504" anchor="ctr">
                    <a:solidFill>
                      <a:schemeClr val="bg1"/>
                    </a:solidFill>
                  </a:tcPr>
                </a:tc>
                <a:extLst>
                  <a:ext uri="{0D108BD9-81ED-4DB2-BD59-A6C34878D82A}">
                    <a16:rowId xmlns:a16="http://schemas.microsoft.com/office/drawing/2014/main" val="1843354084"/>
                  </a:ext>
                </a:extLst>
              </a:tr>
              <a:tr h="266267">
                <a:tc>
                  <a:txBody>
                    <a:bodyPr/>
                    <a:lstStyle/>
                    <a:p>
                      <a:pPr algn="ctr"/>
                      <a:r>
                        <a:rPr lang="en-US" sz="1400">
                          <a:solidFill>
                            <a:schemeClr val="tx1"/>
                          </a:solidFill>
                        </a:rPr>
                        <a:t>cb</a:t>
                      </a:r>
                    </a:p>
                  </a:txBody>
                  <a:tcPr marL="91007" marR="91007" marT="45504" marB="45504" anchor="ctr">
                    <a:solidFill>
                      <a:schemeClr val="bg1"/>
                    </a:solidFill>
                  </a:tcPr>
                </a:tc>
                <a:extLst>
                  <a:ext uri="{0D108BD9-81ED-4DB2-BD59-A6C34878D82A}">
                    <a16:rowId xmlns:a16="http://schemas.microsoft.com/office/drawing/2014/main" val="962685736"/>
                  </a:ext>
                </a:extLst>
              </a:tr>
              <a:tr h="266267">
                <a:tc>
                  <a:txBody>
                    <a:bodyPr/>
                    <a:lstStyle/>
                    <a:p>
                      <a:pPr algn="ctr"/>
                      <a:r>
                        <a:rPr lang="en-US" sz="1400">
                          <a:solidFill>
                            <a:schemeClr val="tx1"/>
                          </a:solidFill>
                        </a:rPr>
                        <a:t>6f</a:t>
                      </a:r>
                    </a:p>
                  </a:txBody>
                  <a:tcPr marL="91007" marR="91007" marT="45504" marB="45504" anchor="ctr">
                    <a:solidFill>
                      <a:schemeClr val="bg1"/>
                    </a:solidFill>
                  </a:tcPr>
                </a:tc>
                <a:extLst>
                  <a:ext uri="{0D108BD9-81ED-4DB2-BD59-A6C34878D82A}">
                    <a16:rowId xmlns:a16="http://schemas.microsoft.com/office/drawing/2014/main" val="3212980906"/>
                  </a:ext>
                </a:extLst>
              </a:tr>
            </a:tbl>
          </a:graphicData>
        </a:graphic>
      </p:graphicFrame>
      <p:pic>
        <p:nvPicPr>
          <p:cNvPr id="9" name="Picture 8" descr="A picture containing text&#10;&#10;Description automatically generated">
            <a:extLst>
              <a:ext uri="{FF2B5EF4-FFF2-40B4-BE49-F238E27FC236}">
                <a16:creationId xmlns:a16="http://schemas.microsoft.com/office/drawing/2014/main" id="{0EA1329B-25D7-4F58-8D06-101D1893E536}"/>
              </a:ext>
            </a:extLst>
          </p:cNvPr>
          <p:cNvPicPr>
            <a:picLocks noChangeAspect="1"/>
          </p:cNvPicPr>
          <p:nvPr/>
        </p:nvPicPr>
        <p:blipFill>
          <a:blip r:embed="rId3"/>
          <a:stretch>
            <a:fillRect/>
          </a:stretch>
        </p:blipFill>
        <p:spPr>
          <a:xfrm>
            <a:off x="6092328" y="939934"/>
            <a:ext cx="1364473" cy="1217471"/>
          </a:xfrm>
          <a:prstGeom prst="rect">
            <a:avLst/>
          </a:prstGeom>
        </p:spPr>
      </p:pic>
      <p:graphicFrame>
        <p:nvGraphicFramePr>
          <p:cNvPr id="10" name="Table 9">
            <a:extLst>
              <a:ext uri="{FF2B5EF4-FFF2-40B4-BE49-F238E27FC236}">
                <a16:creationId xmlns:a16="http://schemas.microsoft.com/office/drawing/2014/main" id="{0B87463F-2BD1-463E-8346-AA12B0A7A3D4}"/>
              </a:ext>
            </a:extLst>
          </p:cNvPr>
          <p:cNvGraphicFramePr>
            <a:graphicFrameLocks noGrp="1"/>
          </p:cNvGraphicFramePr>
          <p:nvPr>
            <p:extLst>
              <p:ext uri="{D42A27DB-BD31-4B8C-83A1-F6EECF244321}">
                <p14:modId xmlns:p14="http://schemas.microsoft.com/office/powerpoint/2010/main" val="3957530483"/>
              </p:ext>
            </p:extLst>
          </p:nvPr>
        </p:nvGraphicFramePr>
        <p:xfrm>
          <a:off x="8468312" y="939934"/>
          <a:ext cx="421852" cy="1217472"/>
        </p:xfrm>
        <a:graphic>
          <a:graphicData uri="http://schemas.openxmlformats.org/drawingml/2006/table">
            <a:tbl>
              <a:tblPr firstRow="1" bandRow="1">
                <a:tableStyleId>{9C6C681F-78B6-45C4-89BD-E21F98EC8357}</a:tableStyleId>
              </a:tblPr>
              <a:tblGrid>
                <a:gridCol w="421852">
                  <a:extLst>
                    <a:ext uri="{9D8B030D-6E8A-4147-A177-3AD203B41FA5}">
                      <a16:colId xmlns:a16="http://schemas.microsoft.com/office/drawing/2014/main" val="1540761941"/>
                    </a:ext>
                  </a:extLst>
                </a:gridCol>
              </a:tblGrid>
              <a:tr h="266267">
                <a:tc>
                  <a:txBody>
                    <a:bodyPr/>
                    <a:lstStyle/>
                    <a:p>
                      <a:pPr algn="ctr"/>
                      <a:r>
                        <a:rPr lang="en-US" sz="1400" b="0">
                          <a:solidFill>
                            <a:schemeClr val="tx1"/>
                          </a:solidFill>
                        </a:rPr>
                        <a:t>d6</a:t>
                      </a:r>
                    </a:p>
                  </a:txBody>
                  <a:tcPr marL="91007" marR="91007" marT="45504" marB="45504" anchor="ctr">
                    <a:solidFill>
                      <a:schemeClr val="bg1"/>
                    </a:solidFill>
                  </a:tcPr>
                </a:tc>
                <a:extLst>
                  <a:ext uri="{0D108BD9-81ED-4DB2-BD59-A6C34878D82A}">
                    <a16:rowId xmlns:a16="http://schemas.microsoft.com/office/drawing/2014/main" val="3826026470"/>
                  </a:ext>
                </a:extLst>
              </a:tr>
              <a:tr h="266267">
                <a:tc>
                  <a:txBody>
                    <a:bodyPr/>
                    <a:lstStyle/>
                    <a:p>
                      <a:pPr algn="ctr"/>
                      <a:endParaRPr lang="en-US" sz="1400">
                        <a:solidFill>
                          <a:schemeClr val="tx1"/>
                        </a:solidFill>
                      </a:endParaRPr>
                    </a:p>
                  </a:txBody>
                  <a:tcPr marL="91007" marR="91007" marT="45504" marB="45504" anchor="ctr">
                    <a:solidFill>
                      <a:schemeClr val="bg1"/>
                    </a:solidFill>
                  </a:tcPr>
                </a:tc>
                <a:extLst>
                  <a:ext uri="{0D108BD9-81ED-4DB2-BD59-A6C34878D82A}">
                    <a16:rowId xmlns:a16="http://schemas.microsoft.com/office/drawing/2014/main" val="1843354084"/>
                  </a:ext>
                </a:extLst>
              </a:tr>
              <a:tr h="266267">
                <a:tc>
                  <a:txBody>
                    <a:bodyPr/>
                    <a:lstStyle/>
                    <a:p>
                      <a:pPr algn="ctr"/>
                      <a:endParaRPr lang="en-US" sz="1400">
                        <a:solidFill>
                          <a:schemeClr val="tx1"/>
                        </a:solidFill>
                      </a:endParaRPr>
                    </a:p>
                  </a:txBody>
                  <a:tcPr marL="91007" marR="91007" marT="45504" marB="45504" anchor="ctr">
                    <a:solidFill>
                      <a:schemeClr val="bg1"/>
                    </a:solidFill>
                  </a:tcPr>
                </a:tc>
                <a:extLst>
                  <a:ext uri="{0D108BD9-81ED-4DB2-BD59-A6C34878D82A}">
                    <a16:rowId xmlns:a16="http://schemas.microsoft.com/office/drawing/2014/main" val="962685736"/>
                  </a:ext>
                </a:extLst>
              </a:tr>
              <a:tr h="266267">
                <a:tc>
                  <a:txBody>
                    <a:bodyPr/>
                    <a:lstStyle/>
                    <a:p>
                      <a:pPr algn="ctr"/>
                      <a:endParaRPr lang="en-US" sz="1400">
                        <a:solidFill>
                          <a:schemeClr val="tx1"/>
                        </a:solidFill>
                      </a:endParaRPr>
                    </a:p>
                  </a:txBody>
                  <a:tcPr marL="91007" marR="91007" marT="45504" marB="45504" anchor="ctr">
                    <a:solidFill>
                      <a:schemeClr val="bg1"/>
                    </a:solidFill>
                  </a:tcPr>
                </a:tc>
                <a:extLst>
                  <a:ext uri="{0D108BD9-81ED-4DB2-BD59-A6C34878D82A}">
                    <a16:rowId xmlns:a16="http://schemas.microsoft.com/office/drawing/2014/main" val="3212980906"/>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CD5BFF3-33F8-4426-836A-3C1E661A902F}"/>
                  </a:ext>
                </a:extLst>
              </p:cNvPr>
              <p:cNvSpPr txBox="1"/>
              <p:nvPr/>
            </p:nvSpPr>
            <p:spPr>
              <a:xfrm>
                <a:off x="7341326" y="1364003"/>
                <a:ext cx="4218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ea typeface="Cambria Math" panose="02040503050406030204" pitchFamily="18" charset="0"/>
                        </a:rPr>
                        <m:t>×</m:t>
                      </m:r>
                    </m:oMath>
                  </m:oMathPara>
                </a14:m>
                <a:endParaRPr lang="en-US" sz="1800" b="1"/>
              </a:p>
            </p:txBody>
          </p:sp>
        </mc:Choice>
        <mc:Fallback xmlns="">
          <p:sp>
            <p:nvSpPr>
              <p:cNvPr id="11" name="TextBox 10">
                <a:extLst>
                  <a:ext uri="{FF2B5EF4-FFF2-40B4-BE49-F238E27FC236}">
                    <a16:creationId xmlns:a16="http://schemas.microsoft.com/office/drawing/2014/main" id="{5CD5BFF3-33F8-4426-836A-3C1E661A902F}"/>
                  </a:ext>
                </a:extLst>
              </p:cNvPr>
              <p:cNvSpPr txBox="1">
                <a:spLocks noRot="1" noChangeAspect="1" noMove="1" noResize="1" noEditPoints="1" noAdjustHandles="1" noChangeArrowheads="1" noChangeShapeType="1" noTextEdit="1"/>
              </p:cNvSpPr>
              <p:nvPr/>
            </p:nvSpPr>
            <p:spPr>
              <a:xfrm>
                <a:off x="7341326" y="1364003"/>
                <a:ext cx="42185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BB7D69B-EF8E-4585-B372-80813402CA2A}"/>
                  </a:ext>
                </a:extLst>
              </p:cNvPr>
              <p:cNvSpPr txBox="1"/>
              <p:nvPr/>
            </p:nvSpPr>
            <p:spPr>
              <a:xfrm>
                <a:off x="8046460" y="1364003"/>
                <a:ext cx="4218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ea typeface="Cambria Math" panose="02040503050406030204" pitchFamily="18" charset="0"/>
                        </a:rPr>
                        <m:t>=</m:t>
                      </m:r>
                    </m:oMath>
                  </m:oMathPara>
                </a14:m>
                <a:endParaRPr lang="en-US" sz="1800" b="1"/>
              </a:p>
            </p:txBody>
          </p:sp>
        </mc:Choice>
        <mc:Fallback xmlns="">
          <p:sp>
            <p:nvSpPr>
              <p:cNvPr id="12" name="TextBox 11">
                <a:extLst>
                  <a:ext uri="{FF2B5EF4-FFF2-40B4-BE49-F238E27FC236}">
                    <a16:creationId xmlns:a16="http://schemas.microsoft.com/office/drawing/2014/main" id="{8BB7D69B-EF8E-4585-B372-80813402CA2A}"/>
                  </a:ext>
                </a:extLst>
              </p:cNvPr>
              <p:cNvSpPr txBox="1">
                <a:spLocks noRot="1" noChangeAspect="1" noMove="1" noResize="1" noEditPoints="1" noAdjustHandles="1" noChangeArrowheads="1" noChangeShapeType="1" noTextEdit="1"/>
              </p:cNvSpPr>
              <p:nvPr/>
            </p:nvSpPr>
            <p:spPr>
              <a:xfrm>
                <a:off x="8046460" y="1364003"/>
                <a:ext cx="421852" cy="369332"/>
              </a:xfrm>
              <a:prstGeom prst="rect">
                <a:avLst/>
              </a:prstGeom>
              <a:blipFill>
                <a:blip r:embed="rId5"/>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6F76FD81-35EA-46FE-9DC0-8F7260F56B6B}"/>
              </a:ext>
            </a:extLst>
          </p:cNvPr>
          <p:cNvSpPr txBox="1"/>
          <p:nvPr/>
        </p:nvSpPr>
        <p:spPr>
          <a:xfrm>
            <a:off x="539827" y="1316554"/>
            <a:ext cx="5552501" cy="833562"/>
          </a:xfrm>
          <a:prstGeom prst="rect">
            <a:avLst/>
          </a:prstGeom>
          <a:noFill/>
          <a:ln>
            <a:noFill/>
          </a:ln>
        </p:spPr>
        <p:txBody>
          <a:bodyPr wrap="square" rtlCol="0">
            <a:spAutoFit/>
          </a:bodyPr>
          <a:lstStyle/>
          <a:p>
            <a:pPr>
              <a:spcBef>
                <a:spcPts val="500"/>
              </a:spcBef>
            </a:pPr>
            <a:r>
              <a:rPr lang="en-US" sz="2200"/>
              <a:t>= </a:t>
            </a:r>
            <a:r>
              <a:rPr lang="en-US" sz="2200">
                <a:solidFill>
                  <a:srgbClr val="FF3300"/>
                </a:solidFill>
              </a:rPr>
              <a:t>ec</a:t>
            </a:r>
            <a:r>
              <a:rPr lang="en-US" sz="2200"/>
              <a:t> + </a:t>
            </a:r>
            <a:r>
              <a:rPr lang="en-US" sz="2200">
                <a:solidFill>
                  <a:srgbClr val="FF3300"/>
                </a:solidFill>
              </a:rPr>
              <a:t>1d</a:t>
            </a:r>
            <a:r>
              <a:rPr lang="en-US" sz="2200"/>
              <a:t> + 83 + cb + 6f</a:t>
            </a:r>
          </a:p>
          <a:p>
            <a:pPr>
              <a:spcBef>
                <a:spcPts val="500"/>
              </a:spcBef>
            </a:pPr>
            <a:r>
              <a:rPr lang="en-US" sz="2200"/>
              <a:t>= </a:t>
            </a:r>
            <a:r>
              <a:rPr lang="en-US" sz="2200" b="1">
                <a:solidFill>
                  <a:srgbClr val="FF3300"/>
                </a:solidFill>
              </a:rPr>
              <a:t>d6</a:t>
            </a:r>
          </a:p>
        </p:txBody>
      </p:sp>
    </p:spTree>
    <p:extLst>
      <p:ext uri="{BB962C8B-B14F-4D97-AF65-F5344CB8AC3E}">
        <p14:creationId xmlns:p14="http://schemas.microsoft.com/office/powerpoint/2010/main" val="757588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E3D98B6-0C5E-44BA-81AB-595E2E3B0A5B}"/>
              </a:ext>
            </a:extLst>
          </p:cNvPr>
          <p:cNvGraphicFramePr>
            <a:graphicFrameLocks noGrp="1"/>
          </p:cNvGraphicFramePr>
          <p:nvPr/>
        </p:nvGraphicFramePr>
        <p:xfrm>
          <a:off x="185452" y="138972"/>
          <a:ext cx="1871032" cy="1896356"/>
        </p:xfrm>
        <a:graphic>
          <a:graphicData uri="http://schemas.openxmlformats.org/drawingml/2006/table">
            <a:tbl>
              <a:tblPr firstRow="1" bandRow="1">
                <a:tableStyleId>{9C6C681F-78B6-45C4-89BD-E21F98EC8357}</a:tableStyleId>
              </a:tblPr>
              <a:tblGrid>
                <a:gridCol w="467758">
                  <a:extLst>
                    <a:ext uri="{9D8B030D-6E8A-4147-A177-3AD203B41FA5}">
                      <a16:colId xmlns:a16="http://schemas.microsoft.com/office/drawing/2014/main" val="1540761941"/>
                    </a:ext>
                  </a:extLst>
                </a:gridCol>
                <a:gridCol w="467758">
                  <a:extLst>
                    <a:ext uri="{9D8B030D-6E8A-4147-A177-3AD203B41FA5}">
                      <a16:colId xmlns:a16="http://schemas.microsoft.com/office/drawing/2014/main" val="11879025"/>
                    </a:ext>
                  </a:extLst>
                </a:gridCol>
                <a:gridCol w="467758">
                  <a:extLst>
                    <a:ext uri="{9D8B030D-6E8A-4147-A177-3AD203B41FA5}">
                      <a16:colId xmlns:a16="http://schemas.microsoft.com/office/drawing/2014/main" val="872793879"/>
                    </a:ext>
                  </a:extLst>
                </a:gridCol>
                <a:gridCol w="467758">
                  <a:extLst>
                    <a:ext uri="{9D8B030D-6E8A-4147-A177-3AD203B41FA5}">
                      <a16:colId xmlns:a16="http://schemas.microsoft.com/office/drawing/2014/main" val="1254195650"/>
                    </a:ext>
                  </a:extLst>
                </a:gridCol>
              </a:tblGrid>
              <a:tr h="474089">
                <a:tc>
                  <a:txBody>
                    <a:bodyPr/>
                    <a:lstStyle/>
                    <a:p>
                      <a:pPr algn="ctr"/>
                      <a:r>
                        <a:rPr lang="en-US" sz="1800">
                          <a:solidFill>
                            <a:schemeClr val="tx1"/>
                          </a:solidFill>
                        </a:rPr>
                        <a:t>76</a:t>
                      </a:r>
                    </a:p>
                  </a:txBody>
                  <a:tcPr marL="91007" marR="91007" marT="45504" marB="45504" anchor="ctr">
                    <a:noFill/>
                  </a:tcPr>
                </a:tc>
                <a:tc>
                  <a:txBody>
                    <a:bodyPr/>
                    <a:lstStyle/>
                    <a:p>
                      <a:pPr algn="ctr"/>
                      <a:r>
                        <a:rPr lang="en-US" sz="1800">
                          <a:solidFill>
                            <a:schemeClr val="tx1"/>
                          </a:solidFill>
                        </a:rPr>
                        <a:t>a0</a:t>
                      </a:r>
                    </a:p>
                  </a:txBody>
                  <a:tcPr marL="91007" marR="91007" marT="45504" marB="45504" anchor="ctr">
                    <a:noFill/>
                  </a:tcPr>
                </a:tc>
                <a:tc>
                  <a:txBody>
                    <a:bodyPr/>
                    <a:lstStyle/>
                    <a:p>
                      <a:pPr algn="ctr"/>
                      <a:r>
                        <a:rPr lang="en-US" sz="1800">
                          <a:solidFill>
                            <a:schemeClr val="tx1"/>
                          </a:solidFill>
                        </a:rPr>
                        <a:t>77</a:t>
                      </a:r>
                    </a:p>
                  </a:txBody>
                  <a:tcPr marL="91007" marR="91007" marT="45504" marB="45504" anchor="ctr">
                    <a:noFill/>
                  </a:tcPr>
                </a:tc>
                <a:tc>
                  <a:txBody>
                    <a:bodyPr/>
                    <a:lstStyle/>
                    <a:p>
                      <a:pPr algn="ctr"/>
                      <a:r>
                        <a:rPr lang="en-US" sz="1800">
                          <a:solidFill>
                            <a:schemeClr val="tx1"/>
                          </a:solidFill>
                        </a:rPr>
                        <a:t>9c</a:t>
                      </a:r>
                    </a:p>
                  </a:txBody>
                  <a:tcPr marL="91007" marR="91007" marT="45504" marB="45504" anchor="ctr">
                    <a:noFill/>
                  </a:tcPr>
                </a:tc>
                <a:extLst>
                  <a:ext uri="{0D108BD9-81ED-4DB2-BD59-A6C34878D82A}">
                    <a16:rowId xmlns:a16="http://schemas.microsoft.com/office/drawing/2014/main" val="3826026470"/>
                  </a:ext>
                </a:extLst>
              </a:tr>
              <a:tr h="474089">
                <a:tc>
                  <a:txBody>
                    <a:bodyPr/>
                    <a:lstStyle/>
                    <a:p>
                      <a:pPr algn="ctr"/>
                      <a:r>
                        <a:rPr lang="en-US" sz="1800">
                          <a:solidFill>
                            <a:schemeClr val="tx1"/>
                          </a:solidFill>
                        </a:rPr>
                        <a:t>83</a:t>
                      </a:r>
                    </a:p>
                  </a:txBody>
                  <a:tcPr marL="91007" marR="91007" marT="45504" marB="45504" anchor="ctr">
                    <a:noFill/>
                  </a:tcPr>
                </a:tc>
                <a:tc>
                  <a:txBody>
                    <a:bodyPr/>
                    <a:lstStyle/>
                    <a:p>
                      <a:pPr algn="ctr"/>
                      <a:r>
                        <a:rPr lang="en-US" sz="1800">
                          <a:solidFill>
                            <a:schemeClr val="tx1"/>
                          </a:solidFill>
                        </a:rPr>
                        <a:t>9c</a:t>
                      </a:r>
                    </a:p>
                  </a:txBody>
                  <a:tcPr marL="91007" marR="91007" marT="45504" marB="45504" anchor="ctr">
                    <a:noFill/>
                  </a:tcPr>
                </a:tc>
                <a:tc>
                  <a:txBody>
                    <a:bodyPr/>
                    <a:lstStyle/>
                    <a:p>
                      <a:pPr algn="ctr"/>
                      <a:r>
                        <a:rPr lang="en-US" sz="1800">
                          <a:solidFill>
                            <a:schemeClr val="tx1"/>
                          </a:solidFill>
                        </a:rPr>
                        <a:t>68</a:t>
                      </a:r>
                    </a:p>
                  </a:txBody>
                  <a:tcPr marL="91007" marR="91007" marT="45504" marB="45504" anchor="ctr">
                    <a:noFill/>
                  </a:tcPr>
                </a:tc>
                <a:tc>
                  <a:txBody>
                    <a:bodyPr/>
                    <a:lstStyle/>
                    <a:p>
                      <a:pPr algn="ctr"/>
                      <a:r>
                        <a:rPr lang="en-US" sz="1800">
                          <a:solidFill>
                            <a:schemeClr val="tx1"/>
                          </a:solidFill>
                        </a:rPr>
                        <a:t>38</a:t>
                      </a:r>
                    </a:p>
                  </a:txBody>
                  <a:tcPr marL="91007" marR="91007" marT="45504" marB="45504" anchor="ctr">
                    <a:noFill/>
                  </a:tcPr>
                </a:tc>
                <a:extLst>
                  <a:ext uri="{0D108BD9-81ED-4DB2-BD59-A6C34878D82A}">
                    <a16:rowId xmlns:a16="http://schemas.microsoft.com/office/drawing/2014/main" val="1843354084"/>
                  </a:ext>
                </a:extLst>
              </a:tr>
              <a:tr h="474089">
                <a:tc>
                  <a:txBody>
                    <a:bodyPr/>
                    <a:lstStyle/>
                    <a:p>
                      <a:pPr algn="ctr"/>
                      <a:r>
                        <a:rPr lang="en-US" sz="1800">
                          <a:solidFill>
                            <a:schemeClr val="tx1"/>
                          </a:solidFill>
                        </a:rPr>
                        <a:t>cb</a:t>
                      </a:r>
                    </a:p>
                  </a:txBody>
                  <a:tcPr marL="91007" marR="91007" marT="45504" marB="45504" anchor="ctr">
                    <a:noFill/>
                  </a:tcPr>
                </a:tc>
                <a:tc>
                  <a:txBody>
                    <a:bodyPr/>
                    <a:lstStyle/>
                    <a:p>
                      <a:pPr algn="ctr"/>
                      <a:r>
                        <a:rPr lang="en-US" sz="1800">
                          <a:solidFill>
                            <a:schemeClr val="tx1"/>
                          </a:solidFill>
                        </a:rPr>
                        <a:t>7c</a:t>
                      </a:r>
                    </a:p>
                  </a:txBody>
                  <a:tcPr marL="91007" marR="91007" marT="45504" marB="45504" anchor="ctr">
                    <a:noFill/>
                  </a:tcPr>
                </a:tc>
                <a:tc>
                  <a:txBody>
                    <a:bodyPr/>
                    <a:lstStyle/>
                    <a:p>
                      <a:pPr algn="ctr"/>
                      <a:r>
                        <a:rPr lang="en-US" sz="1800">
                          <a:solidFill>
                            <a:schemeClr val="tx1"/>
                          </a:solidFill>
                        </a:rPr>
                        <a:t>8f</a:t>
                      </a:r>
                    </a:p>
                  </a:txBody>
                  <a:tcPr marL="91007" marR="91007" marT="45504" marB="45504" anchor="ctr">
                    <a:noFill/>
                  </a:tcPr>
                </a:tc>
                <a:tc>
                  <a:txBody>
                    <a:bodyPr/>
                    <a:lstStyle/>
                    <a:p>
                      <a:pPr algn="ctr"/>
                      <a:r>
                        <a:rPr lang="en-US" sz="1800">
                          <a:solidFill>
                            <a:schemeClr val="tx1"/>
                          </a:solidFill>
                        </a:rPr>
                        <a:t>4d</a:t>
                      </a:r>
                    </a:p>
                  </a:txBody>
                  <a:tcPr marL="91007" marR="91007" marT="45504" marB="45504" anchor="ctr">
                    <a:noFill/>
                  </a:tcPr>
                </a:tc>
                <a:extLst>
                  <a:ext uri="{0D108BD9-81ED-4DB2-BD59-A6C34878D82A}">
                    <a16:rowId xmlns:a16="http://schemas.microsoft.com/office/drawing/2014/main" val="962685736"/>
                  </a:ext>
                </a:extLst>
              </a:tr>
              <a:tr h="474089">
                <a:tc>
                  <a:txBody>
                    <a:bodyPr/>
                    <a:lstStyle/>
                    <a:p>
                      <a:pPr algn="ctr"/>
                      <a:r>
                        <a:rPr lang="en-US" sz="1800">
                          <a:solidFill>
                            <a:schemeClr val="tx1"/>
                          </a:solidFill>
                        </a:rPr>
                        <a:t>6f</a:t>
                      </a:r>
                    </a:p>
                  </a:txBody>
                  <a:tcPr marL="91007" marR="91007" marT="45504" marB="45504" anchor="ctr">
                    <a:noFill/>
                  </a:tcPr>
                </a:tc>
                <a:tc>
                  <a:txBody>
                    <a:bodyPr/>
                    <a:lstStyle/>
                    <a:p>
                      <a:pPr algn="ctr"/>
                      <a:r>
                        <a:rPr lang="en-US" sz="1800">
                          <a:solidFill>
                            <a:schemeClr val="tx1"/>
                          </a:solidFill>
                        </a:rPr>
                        <a:t>d0</a:t>
                      </a:r>
                    </a:p>
                  </a:txBody>
                  <a:tcPr marL="91007" marR="91007" marT="45504" marB="45504" anchor="ctr">
                    <a:noFill/>
                  </a:tcPr>
                </a:tc>
                <a:tc>
                  <a:txBody>
                    <a:bodyPr/>
                    <a:lstStyle/>
                    <a:p>
                      <a:pPr algn="ctr"/>
                      <a:r>
                        <a:rPr lang="en-US" sz="1800">
                          <a:solidFill>
                            <a:schemeClr val="tx1"/>
                          </a:solidFill>
                        </a:rPr>
                        <a:t>80</a:t>
                      </a:r>
                    </a:p>
                  </a:txBody>
                  <a:tcPr marL="91007" marR="91007" marT="45504" marB="45504" anchor="ctr">
                    <a:noFill/>
                  </a:tcPr>
                </a:tc>
                <a:tc>
                  <a:txBody>
                    <a:bodyPr/>
                    <a:lstStyle/>
                    <a:p>
                      <a:pPr algn="ctr"/>
                      <a:r>
                        <a:rPr lang="en-US" sz="1800">
                          <a:solidFill>
                            <a:schemeClr val="tx1"/>
                          </a:solidFill>
                        </a:rPr>
                        <a:t>36</a:t>
                      </a:r>
                    </a:p>
                  </a:txBody>
                  <a:tcPr marL="91007" marR="91007" marT="45504" marB="45504" anchor="ctr">
                    <a:noFill/>
                  </a:tcPr>
                </a:tc>
                <a:extLst>
                  <a:ext uri="{0D108BD9-81ED-4DB2-BD59-A6C34878D82A}">
                    <a16:rowId xmlns:a16="http://schemas.microsoft.com/office/drawing/2014/main" val="3212980906"/>
                  </a:ext>
                </a:extLst>
              </a:tr>
            </a:tbl>
          </a:graphicData>
        </a:graphic>
      </p:graphicFrame>
      <p:graphicFrame>
        <p:nvGraphicFramePr>
          <p:cNvPr id="10" name="Table 9">
            <a:extLst>
              <a:ext uri="{FF2B5EF4-FFF2-40B4-BE49-F238E27FC236}">
                <a16:creationId xmlns:a16="http://schemas.microsoft.com/office/drawing/2014/main" id="{F782120E-D498-4FD8-AACD-FAED78A8B815}"/>
              </a:ext>
            </a:extLst>
          </p:cNvPr>
          <p:cNvGraphicFramePr>
            <a:graphicFrameLocks noGrp="1"/>
          </p:cNvGraphicFramePr>
          <p:nvPr>
            <p:extLst>
              <p:ext uri="{D42A27DB-BD31-4B8C-83A1-F6EECF244321}">
                <p14:modId xmlns:p14="http://schemas.microsoft.com/office/powerpoint/2010/main" val="2120126088"/>
              </p:ext>
            </p:extLst>
          </p:nvPr>
        </p:nvGraphicFramePr>
        <p:xfrm>
          <a:off x="7087516" y="138972"/>
          <a:ext cx="1871032" cy="1896356"/>
        </p:xfrm>
        <a:graphic>
          <a:graphicData uri="http://schemas.openxmlformats.org/drawingml/2006/table">
            <a:tbl>
              <a:tblPr firstRow="1" bandRow="1">
                <a:tableStyleId>{9C6C681F-78B6-45C4-89BD-E21F98EC8357}</a:tableStyleId>
              </a:tblPr>
              <a:tblGrid>
                <a:gridCol w="467758">
                  <a:extLst>
                    <a:ext uri="{9D8B030D-6E8A-4147-A177-3AD203B41FA5}">
                      <a16:colId xmlns:a16="http://schemas.microsoft.com/office/drawing/2014/main" val="1540761941"/>
                    </a:ext>
                  </a:extLst>
                </a:gridCol>
                <a:gridCol w="467758">
                  <a:extLst>
                    <a:ext uri="{9D8B030D-6E8A-4147-A177-3AD203B41FA5}">
                      <a16:colId xmlns:a16="http://schemas.microsoft.com/office/drawing/2014/main" val="11879025"/>
                    </a:ext>
                  </a:extLst>
                </a:gridCol>
                <a:gridCol w="467758">
                  <a:extLst>
                    <a:ext uri="{9D8B030D-6E8A-4147-A177-3AD203B41FA5}">
                      <a16:colId xmlns:a16="http://schemas.microsoft.com/office/drawing/2014/main" val="872793879"/>
                    </a:ext>
                  </a:extLst>
                </a:gridCol>
                <a:gridCol w="467758">
                  <a:extLst>
                    <a:ext uri="{9D8B030D-6E8A-4147-A177-3AD203B41FA5}">
                      <a16:colId xmlns:a16="http://schemas.microsoft.com/office/drawing/2014/main" val="1254195650"/>
                    </a:ext>
                  </a:extLst>
                </a:gridCol>
              </a:tblGrid>
              <a:tr h="474089">
                <a:tc>
                  <a:txBody>
                    <a:bodyPr/>
                    <a:lstStyle/>
                    <a:p>
                      <a:pPr algn="ctr"/>
                      <a:r>
                        <a:rPr lang="en-US" sz="1800">
                          <a:solidFill>
                            <a:schemeClr val="tx1"/>
                          </a:solidFill>
                        </a:rPr>
                        <a:t>d6</a:t>
                      </a:r>
                    </a:p>
                  </a:txBody>
                  <a:tcPr marL="91007" marR="91007" marT="45504" marB="45504" anchor="ctr">
                    <a:noFill/>
                  </a:tcPr>
                </a:tc>
                <a:tc>
                  <a:txBody>
                    <a:bodyPr/>
                    <a:lstStyle/>
                    <a:p>
                      <a:pPr algn="ctr"/>
                      <a:r>
                        <a:rPr lang="en-US" sz="1800">
                          <a:solidFill>
                            <a:schemeClr val="tx1"/>
                          </a:solidFill>
                        </a:rPr>
                        <a:t>48</a:t>
                      </a:r>
                    </a:p>
                  </a:txBody>
                  <a:tcPr marL="91007" marR="91007" marT="45504" marB="45504" anchor="ctr">
                    <a:noFill/>
                  </a:tcPr>
                </a:tc>
                <a:tc>
                  <a:txBody>
                    <a:bodyPr/>
                    <a:lstStyle/>
                    <a:p>
                      <a:pPr algn="ctr"/>
                      <a:r>
                        <a:rPr lang="en-US" sz="1800">
                          <a:solidFill>
                            <a:schemeClr val="tx1"/>
                          </a:solidFill>
                        </a:rPr>
                        <a:t>59</a:t>
                      </a:r>
                    </a:p>
                  </a:txBody>
                  <a:tcPr marL="91007" marR="91007" marT="45504" marB="45504" anchor="ctr">
                    <a:noFill/>
                  </a:tcPr>
                </a:tc>
                <a:tc>
                  <a:txBody>
                    <a:bodyPr/>
                    <a:lstStyle/>
                    <a:p>
                      <a:pPr algn="ctr"/>
                      <a:r>
                        <a:rPr lang="en-US" sz="1800">
                          <a:solidFill>
                            <a:schemeClr val="tx1"/>
                          </a:solidFill>
                        </a:rPr>
                        <a:t>10</a:t>
                      </a:r>
                    </a:p>
                  </a:txBody>
                  <a:tcPr marL="91007" marR="91007" marT="45504" marB="45504" anchor="ctr">
                    <a:noFill/>
                  </a:tcPr>
                </a:tc>
                <a:extLst>
                  <a:ext uri="{0D108BD9-81ED-4DB2-BD59-A6C34878D82A}">
                    <a16:rowId xmlns:a16="http://schemas.microsoft.com/office/drawing/2014/main" val="3826026470"/>
                  </a:ext>
                </a:extLst>
              </a:tr>
              <a:tr h="474089">
                <a:tc>
                  <a:txBody>
                    <a:bodyPr/>
                    <a:lstStyle/>
                    <a:p>
                      <a:pPr algn="ctr"/>
                      <a:r>
                        <a:rPr lang="en-US" sz="1800">
                          <a:solidFill>
                            <a:schemeClr val="tx1"/>
                          </a:solidFill>
                        </a:rPr>
                        <a:t>42</a:t>
                      </a:r>
                    </a:p>
                  </a:txBody>
                  <a:tcPr marL="91007" marR="91007" marT="45504" marB="45504" anchor="ctr">
                    <a:noFill/>
                  </a:tcPr>
                </a:tc>
                <a:tc>
                  <a:txBody>
                    <a:bodyPr/>
                    <a:lstStyle/>
                    <a:p>
                      <a:pPr algn="ctr"/>
                      <a:r>
                        <a:rPr lang="en-US" sz="1800">
                          <a:solidFill>
                            <a:schemeClr val="tx1"/>
                          </a:solidFill>
                        </a:rPr>
                        <a:t>d7</a:t>
                      </a:r>
                    </a:p>
                  </a:txBody>
                  <a:tcPr marL="91007" marR="91007" marT="45504" marB="45504" anchor="ctr">
                    <a:noFill/>
                  </a:tcPr>
                </a:tc>
                <a:tc>
                  <a:txBody>
                    <a:bodyPr/>
                    <a:lstStyle/>
                    <a:p>
                      <a:pPr algn="ctr"/>
                      <a:r>
                        <a:rPr lang="en-US" sz="1800">
                          <a:solidFill>
                            <a:schemeClr val="tx1"/>
                          </a:solidFill>
                        </a:rPr>
                        <a:t>ad</a:t>
                      </a:r>
                    </a:p>
                  </a:txBody>
                  <a:tcPr marL="91007" marR="91007" marT="45504" marB="45504" anchor="ctr">
                    <a:noFill/>
                  </a:tcPr>
                </a:tc>
                <a:tc>
                  <a:txBody>
                    <a:bodyPr/>
                    <a:lstStyle/>
                    <a:p>
                      <a:pPr algn="ctr"/>
                      <a:r>
                        <a:rPr lang="en-US" sz="1800">
                          <a:solidFill>
                            <a:schemeClr val="tx1"/>
                          </a:solidFill>
                        </a:rPr>
                        <a:t>0d</a:t>
                      </a:r>
                    </a:p>
                  </a:txBody>
                  <a:tcPr marL="91007" marR="91007" marT="45504" marB="45504" anchor="ctr">
                    <a:noFill/>
                  </a:tcPr>
                </a:tc>
                <a:extLst>
                  <a:ext uri="{0D108BD9-81ED-4DB2-BD59-A6C34878D82A}">
                    <a16:rowId xmlns:a16="http://schemas.microsoft.com/office/drawing/2014/main" val="1843354084"/>
                  </a:ext>
                </a:extLst>
              </a:tr>
              <a:tr h="474089">
                <a:tc>
                  <a:txBody>
                    <a:bodyPr/>
                    <a:lstStyle/>
                    <a:p>
                      <a:pPr algn="ctr"/>
                      <a:r>
                        <a:rPr lang="en-US" sz="1800">
                          <a:solidFill>
                            <a:schemeClr val="tx1"/>
                          </a:solidFill>
                        </a:rPr>
                        <a:t>c9</a:t>
                      </a:r>
                    </a:p>
                  </a:txBody>
                  <a:tcPr marL="91007" marR="91007" marT="45504" marB="45504" anchor="ctr">
                    <a:noFill/>
                  </a:tcPr>
                </a:tc>
                <a:tc>
                  <a:txBody>
                    <a:bodyPr/>
                    <a:lstStyle/>
                    <a:p>
                      <a:pPr algn="ctr"/>
                      <a:r>
                        <a:rPr lang="en-US" sz="1800">
                          <a:solidFill>
                            <a:schemeClr val="tx1"/>
                          </a:solidFill>
                        </a:rPr>
                        <a:t>af</a:t>
                      </a:r>
                    </a:p>
                  </a:txBody>
                  <a:tcPr marL="91007" marR="91007" marT="45504" marB="45504" anchor="ctr">
                    <a:noFill/>
                  </a:tcPr>
                </a:tc>
                <a:tc>
                  <a:txBody>
                    <a:bodyPr/>
                    <a:lstStyle/>
                    <a:p>
                      <a:pPr algn="ctr"/>
                      <a:r>
                        <a:rPr lang="en-US" sz="1800">
                          <a:solidFill>
                            <a:schemeClr val="tx1"/>
                          </a:solidFill>
                        </a:rPr>
                        <a:t>81</a:t>
                      </a:r>
                    </a:p>
                  </a:txBody>
                  <a:tcPr marL="91007" marR="91007" marT="45504" marB="45504" anchor="ctr">
                    <a:noFill/>
                  </a:tcPr>
                </a:tc>
                <a:tc>
                  <a:txBody>
                    <a:bodyPr/>
                    <a:lstStyle/>
                    <a:p>
                      <a:pPr algn="ctr"/>
                      <a:r>
                        <a:rPr lang="en-US" sz="1800">
                          <a:solidFill>
                            <a:schemeClr val="tx1"/>
                          </a:solidFill>
                        </a:rPr>
                        <a:t>64</a:t>
                      </a:r>
                    </a:p>
                  </a:txBody>
                  <a:tcPr marL="91007" marR="91007" marT="45504" marB="45504" anchor="ctr">
                    <a:noFill/>
                  </a:tcPr>
                </a:tc>
                <a:extLst>
                  <a:ext uri="{0D108BD9-81ED-4DB2-BD59-A6C34878D82A}">
                    <a16:rowId xmlns:a16="http://schemas.microsoft.com/office/drawing/2014/main" val="962685736"/>
                  </a:ext>
                </a:extLst>
              </a:tr>
              <a:tr h="474089">
                <a:tc>
                  <a:txBody>
                    <a:bodyPr/>
                    <a:lstStyle/>
                    <a:p>
                      <a:pPr algn="ctr"/>
                      <a:r>
                        <a:rPr lang="en-US" sz="1800">
                          <a:solidFill>
                            <a:schemeClr val="tx1"/>
                          </a:solidFill>
                        </a:rPr>
                        <a:t>0c</a:t>
                      </a:r>
                    </a:p>
                  </a:txBody>
                  <a:tcPr marL="91007" marR="91007" marT="45504" marB="45504" anchor="ctr">
                    <a:noFill/>
                  </a:tcPr>
                </a:tc>
                <a:tc>
                  <a:txBody>
                    <a:bodyPr/>
                    <a:lstStyle/>
                    <a:p>
                      <a:pPr algn="ctr"/>
                      <a:r>
                        <a:rPr lang="en-US" sz="1800">
                          <a:solidFill>
                            <a:schemeClr val="tx1"/>
                          </a:solidFill>
                        </a:rPr>
                        <a:t>a0</a:t>
                      </a:r>
                    </a:p>
                  </a:txBody>
                  <a:tcPr marL="91007" marR="91007" marT="45504" marB="45504" anchor="ctr">
                    <a:noFill/>
                  </a:tcPr>
                </a:tc>
                <a:tc>
                  <a:txBody>
                    <a:bodyPr/>
                    <a:lstStyle/>
                    <a:p>
                      <a:pPr algn="ctr"/>
                      <a:r>
                        <a:rPr lang="en-US" sz="1800">
                          <a:solidFill>
                            <a:schemeClr val="tx1"/>
                          </a:solidFill>
                        </a:rPr>
                        <a:t>65</a:t>
                      </a:r>
                    </a:p>
                  </a:txBody>
                  <a:tcPr marL="91007" marR="91007" marT="45504" marB="45504" anchor="ctr">
                    <a:noFill/>
                  </a:tcPr>
                </a:tc>
                <a:tc>
                  <a:txBody>
                    <a:bodyPr/>
                    <a:lstStyle/>
                    <a:p>
                      <a:pPr algn="ctr"/>
                      <a:r>
                        <a:rPr lang="en-US" sz="1800">
                          <a:solidFill>
                            <a:schemeClr val="tx1"/>
                          </a:solidFill>
                        </a:rPr>
                        <a:t>a6</a:t>
                      </a:r>
                    </a:p>
                  </a:txBody>
                  <a:tcPr marL="91007" marR="91007" marT="45504" marB="45504" anchor="ctr">
                    <a:noFill/>
                  </a:tcPr>
                </a:tc>
                <a:extLst>
                  <a:ext uri="{0D108BD9-81ED-4DB2-BD59-A6C34878D82A}">
                    <a16:rowId xmlns:a16="http://schemas.microsoft.com/office/drawing/2014/main" val="3212980906"/>
                  </a:ext>
                </a:extLst>
              </a:tr>
            </a:tbl>
          </a:graphicData>
        </a:graphic>
      </p:graphicFrame>
      <p:graphicFrame>
        <p:nvGraphicFramePr>
          <p:cNvPr id="11" name="Table 10">
            <a:extLst>
              <a:ext uri="{FF2B5EF4-FFF2-40B4-BE49-F238E27FC236}">
                <a16:creationId xmlns:a16="http://schemas.microsoft.com/office/drawing/2014/main" id="{E5092538-4F1D-4BE2-B644-8AB950BFD770}"/>
              </a:ext>
            </a:extLst>
          </p:cNvPr>
          <p:cNvGraphicFramePr>
            <a:graphicFrameLocks noGrp="1"/>
          </p:cNvGraphicFramePr>
          <p:nvPr/>
        </p:nvGraphicFramePr>
        <p:xfrm>
          <a:off x="2999717" y="2302457"/>
          <a:ext cx="421852" cy="1217472"/>
        </p:xfrm>
        <a:graphic>
          <a:graphicData uri="http://schemas.openxmlformats.org/drawingml/2006/table">
            <a:tbl>
              <a:tblPr firstRow="1" bandRow="1">
                <a:tableStyleId>{9C6C681F-78B6-45C4-89BD-E21F98EC8357}</a:tableStyleId>
              </a:tblPr>
              <a:tblGrid>
                <a:gridCol w="421852">
                  <a:extLst>
                    <a:ext uri="{9D8B030D-6E8A-4147-A177-3AD203B41FA5}">
                      <a16:colId xmlns:a16="http://schemas.microsoft.com/office/drawing/2014/main" val="1540761941"/>
                    </a:ext>
                  </a:extLst>
                </a:gridCol>
              </a:tblGrid>
              <a:tr h="266267">
                <a:tc>
                  <a:txBody>
                    <a:bodyPr/>
                    <a:lstStyle/>
                    <a:p>
                      <a:pPr algn="ctr"/>
                      <a:r>
                        <a:rPr lang="en-US" sz="1400">
                          <a:solidFill>
                            <a:schemeClr val="tx1"/>
                          </a:solidFill>
                        </a:rPr>
                        <a:t>76</a:t>
                      </a:r>
                    </a:p>
                  </a:txBody>
                  <a:tcPr marL="91007" marR="91007" marT="45504" marB="45504" anchor="ctr">
                    <a:solidFill>
                      <a:schemeClr val="bg1"/>
                    </a:solidFill>
                  </a:tcPr>
                </a:tc>
                <a:extLst>
                  <a:ext uri="{0D108BD9-81ED-4DB2-BD59-A6C34878D82A}">
                    <a16:rowId xmlns:a16="http://schemas.microsoft.com/office/drawing/2014/main" val="3826026470"/>
                  </a:ext>
                </a:extLst>
              </a:tr>
              <a:tr h="266267">
                <a:tc>
                  <a:txBody>
                    <a:bodyPr/>
                    <a:lstStyle/>
                    <a:p>
                      <a:pPr algn="ctr"/>
                      <a:r>
                        <a:rPr lang="en-US" sz="1400">
                          <a:solidFill>
                            <a:schemeClr val="tx1"/>
                          </a:solidFill>
                        </a:rPr>
                        <a:t>83</a:t>
                      </a:r>
                    </a:p>
                  </a:txBody>
                  <a:tcPr marL="91007" marR="91007" marT="45504" marB="45504" anchor="ctr">
                    <a:solidFill>
                      <a:schemeClr val="bg1"/>
                    </a:solidFill>
                  </a:tcPr>
                </a:tc>
                <a:extLst>
                  <a:ext uri="{0D108BD9-81ED-4DB2-BD59-A6C34878D82A}">
                    <a16:rowId xmlns:a16="http://schemas.microsoft.com/office/drawing/2014/main" val="1843354084"/>
                  </a:ext>
                </a:extLst>
              </a:tr>
              <a:tr h="266267">
                <a:tc>
                  <a:txBody>
                    <a:bodyPr/>
                    <a:lstStyle/>
                    <a:p>
                      <a:pPr algn="ctr"/>
                      <a:r>
                        <a:rPr lang="en-US" sz="1400">
                          <a:solidFill>
                            <a:schemeClr val="tx1"/>
                          </a:solidFill>
                        </a:rPr>
                        <a:t>cb</a:t>
                      </a:r>
                    </a:p>
                  </a:txBody>
                  <a:tcPr marL="91007" marR="91007" marT="45504" marB="45504" anchor="ctr">
                    <a:solidFill>
                      <a:schemeClr val="bg1"/>
                    </a:solidFill>
                  </a:tcPr>
                </a:tc>
                <a:extLst>
                  <a:ext uri="{0D108BD9-81ED-4DB2-BD59-A6C34878D82A}">
                    <a16:rowId xmlns:a16="http://schemas.microsoft.com/office/drawing/2014/main" val="962685736"/>
                  </a:ext>
                </a:extLst>
              </a:tr>
              <a:tr h="266267">
                <a:tc>
                  <a:txBody>
                    <a:bodyPr/>
                    <a:lstStyle/>
                    <a:p>
                      <a:pPr algn="ctr"/>
                      <a:r>
                        <a:rPr lang="en-US" sz="1400">
                          <a:solidFill>
                            <a:schemeClr val="tx1"/>
                          </a:solidFill>
                        </a:rPr>
                        <a:t>6f</a:t>
                      </a:r>
                    </a:p>
                  </a:txBody>
                  <a:tcPr marL="91007" marR="91007" marT="45504" marB="45504" anchor="ctr">
                    <a:solidFill>
                      <a:schemeClr val="bg1"/>
                    </a:solidFill>
                  </a:tcPr>
                </a:tc>
                <a:extLst>
                  <a:ext uri="{0D108BD9-81ED-4DB2-BD59-A6C34878D82A}">
                    <a16:rowId xmlns:a16="http://schemas.microsoft.com/office/drawing/2014/main" val="3212980906"/>
                  </a:ext>
                </a:extLst>
              </a:tr>
            </a:tbl>
          </a:graphicData>
        </a:graphic>
      </p:graphicFrame>
      <p:pic>
        <p:nvPicPr>
          <p:cNvPr id="12" name="Picture 11" descr="A picture containing text&#10;&#10;Description automatically generated">
            <a:extLst>
              <a:ext uri="{FF2B5EF4-FFF2-40B4-BE49-F238E27FC236}">
                <a16:creationId xmlns:a16="http://schemas.microsoft.com/office/drawing/2014/main" id="{ABC5B9CE-2350-4ED1-BF9C-60A197927477}"/>
              </a:ext>
            </a:extLst>
          </p:cNvPr>
          <p:cNvPicPr>
            <a:picLocks noChangeAspect="1"/>
          </p:cNvPicPr>
          <p:nvPr/>
        </p:nvPicPr>
        <p:blipFill>
          <a:blip r:embed="rId2"/>
          <a:stretch>
            <a:fillRect/>
          </a:stretch>
        </p:blipFill>
        <p:spPr>
          <a:xfrm>
            <a:off x="1444342" y="2302457"/>
            <a:ext cx="1364473" cy="1217471"/>
          </a:xfrm>
          <a:prstGeom prst="rect">
            <a:avLst/>
          </a:prstGeom>
        </p:spPr>
      </p:pic>
      <p:graphicFrame>
        <p:nvGraphicFramePr>
          <p:cNvPr id="13" name="Table 12">
            <a:extLst>
              <a:ext uri="{FF2B5EF4-FFF2-40B4-BE49-F238E27FC236}">
                <a16:creationId xmlns:a16="http://schemas.microsoft.com/office/drawing/2014/main" id="{C8FC0157-3876-4350-ADBA-5670DE74B00C}"/>
              </a:ext>
            </a:extLst>
          </p:cNvPr>
          <p:cNvGraphicFramePr>
            <a:graphicFrameLocks noGrp="1"/>
          </p:cNvGraphicFramePr>
          <p:nvPr>
            <p:extLst>
              <p:ext uri="{D42A27DB-BD31-4B8C-83A1-F6EECF244321}">
                <p14:modId xmlns:p14="http://schemas.microsoft.com/office/powerpoint/2010/main" val="1185506464"/>
              </p:ext>
            </p:extLst>
          </p:nvPr>
        </p:nvGraphicFramePr>
        <p:xfrm>
          <a:off x="3809309" y="2302457"/>
          <a:ext cx="421852" cy="1217472"/>
        </p:xfrm>
        <a:graphic>
          <a:graphicData uri="http://schemas.openxmlformats.org/drawingml/2006/table">
            <a:tbl>
              <a:tblPr firstRow="1" bandRow="1">
                <a:tableStyleId>{9C6C681F-78B6-45C4-89BD-E21F98EC8357}</a:tableStyleId>
              </a:tblPr>
              <a:tblGrid>
                <a:gridCol w="421852">
                  <a:extLst>
                    <a:ext uri="{9D8B030D-6E8A-4147-A177-3AD203B41FA5}">
                      <a16:colId xmlns:a16="http://schemas.microsoft.com/office/drawing/2014/main" val="1540761941"/>
                    </a:ext>
                  </a:extLst>
                </a:gridCol>
              </a:tblGrid>
              <a:tr h="266267">
                <a:tc>
                  <a:txBody>
                    <a:bodyPr/>
                    <a:lstStyle/>
                    <a:p>
                      <a:pPr algn="ctr"/>
                      <a:r>
                        <a:rPr lang="en-US" sz="1400">
                          <a:solidFill>
                            <a:schemeClr val="tx1"/>
                          </a:solidFill>
                        </a:rPr>
                        <a:t>d6</a:t>
                      </a:r>
                    </a:p>
                  </a:txBody>
                  <a:tcPr marL="91007" marR="91007" marT="45504" marB="45504" anchor="ctr">
                    <a:solidFill>
                      <a:schemeClr val="bg1"/>
                    </a:solidFill>
                  </a:tcPr>
                </a:tc>
                <a:extLst>
                  <a:ext uri="{0D108BD9-81ED-4DB2-BD59-A6C34878D82A}">
                    <a16:rowId xmlns:a16="http://schemas.microsoft.com/office/drawing/2014/main" val="3826026470"/>
                  </a:ext>
                </a:extLst>
              </a:tr>
              <a:tr h="266267">
                <a:tc>
                  <a:txBody>
                    <a:bodyPr/>
                    <a:lstStyle/>
                    <a:p>
                      <a:pPr algn="ctr"/>
                      <a:r>
                        <a:rPr lang="en-US" sz="1400">
                          <a:solidFill>
                            <a:schemeClr val="tx1"/>
                          </a:solidFill>
                        </a:rPr>
                        <a:t>42</a:t>
                      </a:r>
                    </a:p>
                  </a:txBody>
                  <a:tcPr marL="91007" marR="91007" marT="45504" marB="45504" anchor="ctr">
                    <a:solidFill>
                      <a:schemeClr val="bg1"/>
                    </a:solidFill>
                  </a:tcPr>
                </a:tc>
                <a:extLst>
                  <a:ext uri="{0D108BD9-81ED-4DB2-BD59-A6C34878D82A}">
                    <a16:rowId xmlns:a16="http://schemas.microsoft.com/office/drawing/2014/main" val="1843354084"/>
                  </a:ext>
                </a:extLst>
              </a:tr>
              <a:tr h="266267">
                <a:tc>
                  <a:txBody>
                    <a:bodyPr/>
                    <a:lstStyle/>
                    <a:p>
                      <a:pPr algn="ctr"/>
                      <a:r>
                        <a:rPr lang="en-US" sz="1400">
                          <a:solidFill>
                            <a:schemeClr val="tx1"/>
                          </a:solidFill>
                        </a:rPr>
                        <a:t>c9</a:t>
                      </a:r>
                    </a:p>
                  </a:txBody>
                  <a:tcPr marL="91007" marR="91007" marT="45504" marB="45504" anchor="ctr">
                    <a:solidFill>
                      <a:schemeClr val="bg1"/>
                    </a:solidFill>
                  </a:tcPr>
                </a:tc>
                <a:extLst>
                  <a:ext uri="{0D108BD9-81ED-4DB2-BD59-A6C34878D82A}">
                    <a16:rowId xmlns:a16="http://schemas.microsoft.com/office/drawing/2014/main" val="962685736"/>
                  </a:ext>
                </a:extLst>
              </a:tr>
              <a:tr h="266267">
                <a:tc>
                  <a:txBody>
                    <a:bodyPr/>
                    <a:lstStyle/>
                    <a:p>
                      <a:pPr algn="ctr"/>
                      <a:r>
                        <a:rPr lang="en-US" sz="1400">
                          <a:solidFill>
                            <a:schemeClr val="tx1"/>
                          </a:solidFill>
                        </a:rPr>
                        <a:t>0c</a:t>
                      </a:r>
                    </a:p>
                  </a:txBody>
                  <a:tcPr marL="91007" marR="91007" marT="45504" marB="45504" anchor="ctr">
                    <a:solidFill>
                      <a:schemeClr val="bg1"/>
                    </a:solidFill>
                  </a:tcPr>
                </a:tc>
                <a:extLst>
                  <a:ext uri="{0D108BD9-81ED-4DB2-BD59-A6C34878D82A}">
                    <a16:rowId xmlns:a16="http://schemas.microsoft.com/office/drawing/2014/main" val="3212980906"/>
                  </a:ext>
                </a:extLst>
              </a:tr>
            </a:tbl>
          </a:graphicData>
        </a:graphic>
      </p:graphicFrame>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DA5D3F9-53C4-420E-8F98-E06F661D11A9}"/>
                  </a:ext>
                </a:extLst>
              </p:cNvPr>
              <p:cNvSpPr txBox="1"/>
              <p:nvPr/>
            </p:nvSpPr>
            <p:spPr>
              <a:xfrm>
                <a:off x="2693340" y="2726526"/>
                <a:ext cx="4218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ea typeface="Cambria Math" panose="02040503050406030204" pitchFamily="18" charset="0"/>
                        </a:rPr>
                        <m:t>×</m:t>
                      </m:r>
                    </m:oMath>
                  </m:oMathPara>
                </a14:m>
                <a:endParaRPr lang="en-US" sz="1800" b="1"/>
              </a:p>
            </p:txBody>
          </p:sp>
        </mc:Choice>
        <mc:Fallback xmlns="">
          <p:sp>
            <p:nvSpPr>
              <p:cNvPr id="17" name="TextBox 16">
                <a:extLst>
                  <a:ext uri="{FF2B5EF4-FFF2-40B4-BE49-F238E27FC236}">
                    <a16:creationId xmlns:a16="http://schemas.microsoft.com/office/drawing/2014/main" id="{2DA5D3F9-53C4-420E-8F98-E06F661D11A9}"/>
                  </a:ext>
                </a:extLst>
              </p:cNvPr>
              <p:cNvSpPr txBox="1">
                <a:spLocks noRot="1" noChangeAspect="1" noMove="1" noResize="1" noEditPoints="1" noAdjustHandles="1" noChangeArrowheads="1" noChangeShapeType="1" noTextEdit="1"/>
              </p:cNvSpPr>
              <p:nvPr/>
            </p:nvSpPr>
            <p:spPr>
              <a:xfrm>
                <a:off x="2693340" y="2726526"/>
                <a:ext cx="421852"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DADF19D-3086-45B3-AC89-000BB19DAEE2}"/>
                  </a:ext>
                </a:extLst>
              </p:cNvPr>
              <p:cNvSpPr txBox="1"/>
              <p:nvPr/>
            </p:nvSpPr>
            <p:spPr>
              <a:xfrm>
                <a:off x="3398474" y="2726526"/>
                <a:ext cx="4218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ea typeface="Cambria Math" panose="02040503050406030204" pitchFamily="18" charset="0"/>
                        </a:rPr>
                        <m:t>=</m:t>
                      </m:r>
                    </m:oMath>
                  </m:oMathPara>
                </a14:m>
                <a:endParaRPr lang="en-US" sz="1800" b="1"/>
              </a:p>
            </p:txBody>
          </p:sp>
        </mc:Choice>
        <mc:Fallback xmlns="">
          <p:sp>
            <p:nvSpPr>
              <p:cNvPr id="18" name="TextBox 17">
                <a:extLst>
                  <a:ext uri="{FF2B5EF4-FFF2-40B4-BE49-F238E27FC236}">
                    <a16:creationId xmlns:a16="http://schemas.microsoft.com/office/drawing/2014/main" id="{FDADF19D-3086-45B3-AC89-000BB19DAEE2}"/>
                  </a:ext>
                </a:extLst>
              </p:cNvPr>
              <p:cNvSpPr txBox="1">
                <a:spLocks noRot="1" noChangeAspect="1" noMove="1" noResize="1" noEditPoints="1" noAdjustHandles="1" noChangeArrowheads="1" noChangeShapeType="1" noTextEdit="1"/>
              </p:cNvSpPr>
              <p:nvPr/>
            </p:nvSpPr>
            <p:spPr>
              <a:xfrm>
                <a:off x="3398474" y="2726526"/>
                <a:ext cx="421852" cy="369332"/>
              </a:xfrm>
              <a:prstGeom prst="rect">
                <a:avLst/>
              </a:prstGeom>
              <a:blipFill>
                <a:blip r:embed="rId4"/>
                <a:stretch>
                  <a:fillRect/>
                </a:stretch>
              </a:blipFill>
            </p:spPr>
            <p:txBody>
              <a:bodyPr/>
              <a:lstStyle/>
              <a:p>
                <a:r>
                  <a:rPr lang="en-US">
                    <a:noFill/>
                  </a:rPr>
                  <a:t> </a:t>
                </a:r>
              </a:p>
            </p:txBody>
          </p:sp>
        </mc:Fallback>
      </mc:AlternateContent>
      <p:graphicFrame>
        <p:nvGraphicFramePr>
          <p:cNvPr id="19" name="Table 18">
            <a:extLst>
              <a:ext uri="{FF2B5EF4-FFF2-40B4-BE49-F238E27FC236}">
                <a16:creationId xmlns:a16="http://schemas.microsoft.com/office/drawing/2014/main" id="{4643606A-5840-46CC-A841-F711BE79245E}"/>
              </a:ext>
            </a:extLst>
          </p:cNvPr>
          <p:cNvGraphicFramePr>
            <a:graphicFrameLocks noGrp="1"/>
          </p:cNvGraphicFramePr>
          <p:nvPr/>
        </p:nvGraphicFramePr>
        <p:xfrm>
          <a:off x="6457199" y="2302457"/>
          <a:ext cx="421852" cy="1217472"/>
        </p:xfrm>
        <a:graphic>
          <a:graphicData uri="http://schemas.openxmlformats.org/drawingml/2006/table">
            <a:tbl>
              <a:tblPr firstRow="1" bandRow="1">
                <a:tableStyleId>{9C6C681F-78B6-45C4-89BD-E21F98EC8357}</a:tableStyleId>
              </a:tblPr>
              <a:tblGrid>
                <a:gridCol w="421852">
                  <a:extLst>
                    <a:ext uri="{9D8B030D-6E8A-4147-A177-3AD203B41FA5}">
                      <a16:colId xmlns:a16="http://schemas.microsoft.com/office/drawing/2014/main" val="1540761941"/>
                    </a:ext>
                  </a:extLst>
                </a:gridCol>
              </a:tblGrid>
              <a:tr h="266267">
                <a:tc>
                  <a:txBody>
                    <a:bodyPr/>
                    <a:lstStyle/>
                    <a:p>
                      <a:pPr algn="ctr"/>
                      <a:r>
                        <a:rPr lang="en-US" sz="1400">
                          <a:solidFill>
                            <a:schemeClr val="tx1"/>
                          </a:solidFill>
                        </a:rPr>
                        <a:t>a0</a:t>
                      </a:r>
                    </a:p>
                  </a:txBody>
                  <a:tcPr marL="91007" marR="91007" marT="45504" marB="45504" anchor="ctr">
                    <a:solidFill>
                      <a:schemeClr val="bg1"/>
                    </a:solidFill>
                  </a:tcPr>
                </a:tc>
                <a:extLst>
                  <a:ext uri="{0D108BD9-81ED-4DB2-BD59-A6C34878D82A}">
                    <a16:rowId xmlns:a16="http://schemas.microsoft.com/office/drawing/2014/main" val="3826026470"/>
                  </a:ext>
                </a:extLst>
              </a:tr>
              <a:tr h="266267">
                <a:tc>
                  <a:txBody>
                    <a:bodyPr/>
                    <a:lstStyle/>
                    <a:p>
                      <a:pPr algn="ctr"/>
                      <a:r>
                        <a:rPr lang="en-US" sz="1400">
                          <a:solidFill>
                            <a:schemeClr val="tx1"/>
                          </a:solidFill>
                        </a:rPr>
                        <a:t>9c</a:t>
                      </a:r>
                    </a:p>
                  </a:txBody>
                  <a:tcPr marL="91007" marR="91007" marT="45504" marB="45504" anchor="ctr">
                    <a:solidFill>
                      <a:schemeClr val="bg1"/>
                    </a:solidFill>
                  </a:tcPr>
                </a:tc>
                <a:extLst>
                  <a:ext uri="{0D108BD9-81ED-4DB2-BD59-A6C34878D82A}">
                    <a16:rowId xmlns:a16="http://schemas.microsoft.com/office/drawing/2014/main" val="1843354084"/>
                  </a:ext>
                </a:extLst>
              </a:tr>
              <a:tr h="266267">
                <a:tc>
                  <a:txBody>
                    <a:bodyPr/>
                    <a:lstStyle/>
                    <a:p>
                      <a:pPr algn="ctr"/>
                      <a:r>
                        <a:rPr lang="en-US" sz="1400">
                          <a:solidFill>
                            <a:schemeClr val="tx1"/>
                          </a:solidFill>
                        </a:rPr>
                        <a:t>7c</a:t>
                      </a:r>
                    </a:p>
                  </a:txBody>
                  <a:tcPr marL="91007" marR="91007" marT="45504" marB="45504" anchor="ctr">
                    <a:solidFill>
                      <a:schemeClr val="bg1"/>
                    </a:solidFill>
                  </a:tcPr>
                </a:tc>
                <a:extLst>
                  <a:ext uri="{0D108BD9-81ED-4DB2-BD59-A6C34878D82A}">
                    <a16:rowId xmlns:a16="http://schemas.microsoft.com/office/drawing/2014/main" val="962685736"/>
                  </a:ext>
                </a:extLst>
              </a:tr>
              <a:tr h="266267">
                <a:tc>
                  <a:txBody>
                    <a:bodyPr/>
                    <a:lstStyle/>
                    <a:p>
                      <a:pPr algn="ctr"/>
                      <a:r>
                        <a:rPr lang="en-US" sz="1400">
                          <a:solidFill>
                            <a:schemeClr val="tx1"/>
                          </a:solidFill>
                        </a:rPr>
                        <a:t>d0</a:t>
                      </a:r>
                    </a:p>
                  </a:txBody>
                  <a:tcPr marL="91007" marR="91007" marT="45504" marB="45504" anchor="ctr">
                    <a:solidFill>
                      <a:schemeClr val="bg1"/>
                    </a:solidFill>
                  </a:tcPr>
                </a:tc>
                <a:extLst>
                  <a:ext uri="{0D108BD9-81ED-4DB2-BD59-A6C34878D82A}">
                    <a16:rowId xmlns:a16="http://schemas.microsoft.com/office/drawing/2014/main" val="3212980906"/>
                  </a:ext>
                </a:extLst>
              </a:tr>
            </a:tbl>
          </a:graphicData>
        </a:graphic>
      </p:graphicFrame>
      <p:pic>
        <p:nvPicPr>
          <p:cNvPr id="20" name="Picture 19" descr="A picture containing text&#10;&#10;Description automatically generated">
            <a:extLst>
              <a:ext uri="{FF2B5EF4-FFF2-40B4-BE49-F238E27FC236}">
                <a16:creationId xmlns:a16="http://schemas.microsoft.com/office/drawing/2014/main" id="{5F62798A-B9EA-472E-B655-93C6F49A3731}"/>
              </a:ext>
            </a:extLst>
          </p:cNvPr>
          <p:cNvPicPr>
            <a:picLocks noChangeAspect="1"/>
          </p:cNvPicPr>
          <p:nvPr/>
        </p:nvPicPr>
        <p:blipFill>
          <a:blip r:embed="rId2"/>
          <a:stretch>
            <a:fillRect/>
          </a:stretch>
        </p:blipFill>
        <p:spPr>
          <a:xfrm>
            <a:off x="4901824" y="2302457"/>
            <a:ext cx="1364473" cy="1217471"/>
          </a:xfrm>
          <a:prstGeom prst="rect">
            <a:avLst/>
          </a:prstGeom>
        </p:spPr>
      </p:pic>
      <p:graphicFrame>
        <p:nvGraphicFramePr>
          <p:cNvPr id="21" name="Table 20">
            <a:extLst>
              <a:ext uri="{FF2B5EF4-FFF2-40B4-BE49-F238E27FC236}">
                <a16:creationId xmlns:a16="http://schemas.microsoft.com/office/drawing/2014/main" id="{B2E4D106-77BC-44CB-8715-5F33CC3BCF54}"/>
              </a:ext>
            </a:extLst>
          </p:cNvPr>
          <p:cNvGraphicFramePr>
            <a:graphicFrameLocks noGrp="1"/>
          </p:cNvGraphicFramePr>
          <p:nvPr>
            <p:extLst>
              <p:ext uri="{D42A27DB-BD31-4B8C-83A1-F6EECF244321}">
                <p14:modId xmlns:p14="http://schemas.microsoft.com/office/powerpoint/2010/main" val="2049502436"/>
              </p:ext>
            </p:extLst>
          </p:nvPr>
        </p:nvGraphicFramePr>
        <p:xfrm>
          <a:off x="7277808" y="2302457"/>
          <a:ext cx="421852" cy="1217472"/>
        </p:xfrm>
        <a:graphic>
          <a:graphicData uri="http://schemas.openxmlformats.org/drawingml/2006/table">
            <a:tbl>
              <a:tblPr firstRow="1" bandRow="1">
                <a:tableStyleId>{9C6C681F-78B6-45C4-89BD-E21F98EC8357}</a:tableStyleId>
              </a:tblPr>
              <a:tblGrid>
                <a:gridCol w="421852">
                  <a:extLst>
                    <a:ext uri="{9D8B030D-6E8A-4147-A177-3AD203B41FA5}">
                      <a16:colId xmlns:a16="http://schemas.microsoft.com/office/drawing/2014/main" val="1540761941"/>
                    </a:ext>
                  </a:extLst>
                </a:gridCol>
              </a:tblGrid>
              <a:tr h="266267">
                <a:tc>
                  <a:txBody>
                    <a:bodyPr/>
                    <a:lstStyle/>
                    <a:p>
                      <a:pPr algn="ctr"/>
                      <a:r>
                        <a:rPr lang="en-US" sz="1400">
                          <a:solidFill>
                            <a:schemeClr val="tx1"/>
                          </a:solidFill>
                        </a:rPr>
                        <a:t>48</a:t>
                      </a:r>
                    </a:p>
                  </a:txBody>
                  <a:tcPr marL="91007" marR="91007" marT="45504" marB="45504" anchor="ctr">
                    <a:solidFill>
                      <a:schemeClr val="bg1"/>
                    </a:solidFill>
                  </a:tcPr>
                </a:tc>
                <a:extLst>
                  <a:ext uri="{0D108BD9-81ED-4DB2-BD59-A6C34878D82A}">
                    <a16:rowId xmlns:a16="http://schemas.microsoft.com/office/drawing/2014/main" val="3826026470"/>
                  </a:ext>
                </a:extLst>
              </a:tr>
              <a:tr h="266267">
                <a:tc>
                  <a:txBody>
                    <a:bodyPr/>
                    <a:lstStyle/>
                    <a:p>
                      <a:pPr algn="ctr"/>
                      <a:r>
                        <a:rPr lang="en-US" sz="1400">
                          <a:solidFill>
                            <a:schemeClr val="tx1"/>
                          </a:solidFill>
                        </a:rPr>
                        <a:t>d7</a:t>
                      </a:r>
                    </a:p>
                  </a:txBody>
                  <a:tcPr marL="91007" marR="91007" marT="45504" marB="45504" anchor="ctr">
                    <a:solidFill>
                      <a:schemeClr val="bg1"/>
                    </a:solidFill>
                  </a:tcPr>
                </a:tc>
                <a:extLst>
                  <a:ext uri="{0D108BD9-81ED-4DB2-BD59-A6C34878D82A}">
                    <a16:rowId xmlns:a16="http://schemas.microsoft.com/office/drawing/2014/main" val="1843354084"/>
                  </a:ext>
                </a:extLst>
              </a:tr>
              <a:tr h="266267">
                <a:tc>
                  <a:txBody>
                    <a:bodyPr/>
                    <a:lstStyle/>
                    <a:p>
                      <a:pPr algn="ctr"/>
                      <a:r>
                        <a:rPr lang="en-US" sz="1400">
                          <a:solidFill>
                            <a:schemeClr val="tx1"/>
                          </a:solidFill>
                        </a:rPr>
                        <a:t>af</a:t>
                      </a:r>
                    </a:p>
                  </a:txBody>
                  <a:tcPr marL="91007" marR="91007" marT="45504" marB="45504" anchor="ctr">
                    <a:solidFill>
                      <a:schemeClr val="bg1"/>
                    </a:solidFill>
                  </a:tcPr>
                </a:tc>
                <a:extLst>
                  <a:ext uri="{0D108BD9-81ED-4DB2-BD59-A6C34878D82A}">
                    <a16:rowId xmlns:a16="http://schemas.microsoft.com/office/drawing/2014/main" val="962685736"/>
                  </a:ext>
                </a:extLst>
              </a:tr>
              <a:tr h="266267">
                <a:tc>
                  <a:txBody>
                    <a:bodyPr/>
                    <a:lstStyle/>
                    <a:p>
                      <a:pPr algn="ctr"/>
                      <a:r>
                        <a:rPr lang="en-US" sz="1400">
                          <a:solidFill>
                            <a:schemeClr val="tx1"/>
                          </a:solidFill>
                        </a:rPr>
                        <a:t>a0</a:t>
                      </a:r>
                    </a:p>
                  </a:txBody>
                  <a:tcPr marL="91007" marR="91007" marT="45504" marB="45504" anchor="ctr">
                    <a:solidFill>
                      <a:schemeClr val="bg1"/>
                    </a:solidFill>
                  </a:tcPr>
                </a:tc>
                <a:extLst>
                  <a:ext uri="{0D108BD9-81ED-4DB2-BD59-A6C34878D82A}">
                    <a16:rowId xmlns:a16="http://schemas.microsoft.com/office/drawing/2014/main" val="3212980906"/>
                  </a:ext>
                </a:extLst>
              </a:tr>
            </a:tbl>
          </a:graphicData>
        </a:graphic>
      </p:graphicFrame>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9459393-C7EB-4592-80AB-13A9253B0FA3}"/>
                  </a:ext>
                </a:extLst>
              </p:cNvPr>
              <p:cNvSpPr txBox="1"/>
              <p:nvPr/>
            </p:nvSpPr>
            <p:spPr>
              <a:xfrm>
                <a:off x="6150822" y="2726526"/>
                <a:ext cx="4218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ea typeface="Cambria Math" panose="02040503050406030204" pitchFamily="18" charset="0"/>
                        </a:rPr>
                        <m:t>×</m:t>
                      </m:r>
                    </m:oMath>
                  </m:oMathPara>
                </a14:m>
                <a:endParaRPr lang="en-US" sz="1800" b="1"/>
              </a:p>
            </p:txBody>
          </p:sp>
        </mc:Choice>
        <mc:Fallback xmlns="">
          <p:sp>
            <p:nvSpPr>
              <p:cNvPr id="22" name="TextBox 21">
                <a:extLst>
                  <a:ext uri="{FF2B5EF4-FFF2-40B4-BE49-F238E27FC236}">
                    <a16:creationId xmlns:a16="http://schemas.microsoft.com/office/drawing/2014/main" id="{09459393-C7EB-4592-80AB-13A9253B0FA3}"/>
                  </a:ext>
                </a:extLst>
              </p:cNvPr>
              <p:cNvSpPr txBox="1">
                <a:spLocks noRot="1" noChangeAspect="1" noMove="1" noResize="1" noEditPoints="1" noAdjustHandles="1" noChangeArrowheads="1" noChangeShapeType="1" noTextEdit="1"/>
              </p:cNvSpPr>
              <p:nvPr/>
            </p:nvSpPr>
            <p:spPr>
              <a:xfrm>
                <a:off x="6150822" y="2726526"/>
                <a:ext cx="421852"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295F016-CC8D-4215-BE74-D4D8838653CA}"/>
                  </a:ext>
                </a:extLst>
              </p:cNvPr>
              <p:cNvSpPr txBox="1"/>
              <p:nvPr/>
            </p:nvSpPr>
            <p:spPr>
              <a:xfrm>
                <a:off x="6855956" y="2726526"/>
                <a:ext cx="4218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ea typeface="Cambria Math" panose="02040503050406030204" pitchFamily="18" charset="0"/>
                        </a:rPr>
                        <m:t>=</m:t>
                      </m:r>
                    </m:oMath>
                  </m:oMathPara>
                </a14:m>
                <a:endParaRPr lang="en-US" sz="1800" b="1"/>
              </a:p>
            </p:txBody>
          </p:sp>
        </mc:Choice>
        <mc:Fallback xmlns="">
          <p:sp>
            <p:nvSpPr>
              <p:cNvPr id="23" name="TextBox 22">
                <a:extLst>
                  <a:ext uri="{FF2B5EF4-FFF2-40B4-BE49-F238E27FC236}">
                    <a16:creationId xmlns:a16="http://schemas.microsoft.com/office/drawing/2014/main" id="{3295F016-CC8D-4215-BE74-D4D8838653CA}"/>
                  </a:ext>
                </a:extLst>
              </p:cNvPr>
              <p:cNvSpPr txBox="1">
                <a:spLocks noRot="1" noChangeAspect="1" noMove="1" noResize="1" noEditPoints="1" noAdjustHandles="1" noChangeArrowheads="1" noChangeShapeType="1" noTextEdit="1"/>
              </p:cNvSpPr>
              <p:nvPr/>
            </p:nvSpPr>
            <p:spPr>
              <a:xfrm>
                <a:off x="6855956" y="2726526"/>
                <a:ext cx="421852" cy="369332"/>
              </a:xfrm>
              <a:prstGeom prst="rect">
                <a:avLst/>
              </a:prstGeom>
              <a:blipFill>
                <a:blip r:embed="rId5"/>
                <a:stretch>
                  <a:fillRect/>
                </a:stretch>
              </a:blipFill>
            </p:spPr>
            <p:txBody>
              <a:bodyPr/>
              <a:lstStyle/>
              <a:p>
                <a:r>
                  <a:rPr lang="en-US">
                    <a:noFill/>
                  </a:rPr>
                  <a:t> </a:t>
                </a:r>
              </a:p>
            </p:txBody>
          </p:sp>
        </mc:Fallback>
      </mc:AlternateContent>
      <p:graphicFrame>
        <p:nvGraphicFramePr>
          <p:cNvPr id="24" name="Table 23">
            <a:extLst>
              <a:ext uri="{FF2B5EF4-FFF2-40B4-BE49-F238E27FC236}">
                <a16:creationId xmlns:a16="http://schemas.microsoft.com/office/drawing/2014/main" id="{02D3C562-1C84-4F01-8C4F-D77E1F7DA345}"/>
              </a:ext>
            </a:extLst>
          </p:cNvPr>
          <p:cNvGraphicFramePr>
            <a:graphicFrameLocks noGrp="1"/>
          </p:cNvGraphicFramePr>
          <p:nvPr/>
        </p:nvGraphicFramePr>
        <p:xfrm>
          <a:off x="2999717" y="3858517"/>
          <a:ext cx="421852" cy="1217472"/>
        </p:xfrm>
        <a:graphic>
          <a:graphicData uri="http://schemas.openxmlformats.org/drawingml/2006/table">
            <a:tbl>
              <a:tblPr firstRow="1" bandRow="1">
                <a:tableStyleId>{9C6C681F-78B6-45C4-89BD-E21F98EC8357}</a:tableStyleId>
              </a:tblPr>
              <a:tblGrid>
                <a:gridCol w="421852">
                  <a:extLst>
                    <a:ext uri="{9D8B030D-6E8A-4147-A177-3AD203B41FA5}">
                      <a16:colId xmlns:a16="http://schemas.microsoft.com/office/drawing/2014/main" val="1540761941"/>
                    </a:ext>
                  </a:extLst>
                </a:gridCol>
              </a:tblGrid>
              <a:tr h="266267">
                <a:tc>
                  <a:txBody>
                    <a:bodyPr/>
                    <a:lstStyle/>
                    <a:p>
                      <a:pPr algn="ctr"/>
                      <a:r>
                        <a:rPr lang="en-US" sz="1400">
                          <a:solidFill>
                            <a:schemeClr val="tx1"/>
                          </a:solidFill>
                        </a:rPr>
                        <a:t>77</a:t>
                      </a:r>
                    </a:p>
                  </a:txBody>
                  <a:tcPr marL="91007" marR="91007" marT="45504" marB="45504" anchor="ctr">
                    <a:solidFill>
                      <a:schemeClr val="bg1"/>
                    </a:solidFill>
                  </a:tcPr>
                </a:tc>
                <a:extLst>
                  <a:ext uri="{0D108BD9-81ED-4DB2-BD59-A6C34878D82A}">
                    <a16:rowId xmlns:a16="http://schemas.microsoft.com/office/drawing/2014/main" val="3826026470"/>
                  </a:ext>
                </a:extLst>
              </a:tr>
              <a:tr h="266267">
                <a:tc>
                  <a:txBody>
                    <a:bodyPr/>
                    <a:lstStyle/>
                    <a:p>
                      <a:pPr algn="ctr"/>
                      <a:r>
                        <a:rPr lang="en-US" sz="1400">
                          <a:solidFill>
                            <a:schemeClr val="tx1"/>
                          </a:solidFill>
                        </a:rPr>
                        <a:t>68</a:t>
                      </a:r>
                    </a:p>
                  </a:txBody>
                  <a:tcPr marL="91007" marR="91007" marT="45504" marB="45504" anchor="ctr">
                    <a:solidFill>
                      <a:schemeClr val="bg1"/>
                    </a:solidFill>
                  </a:tcPr>
                </a:tc>
                <a:extLst>
                  <a:ext uri="{0D108BD9-81ED-4DB2-BD59-A6C34878D82A}">
                    <a16:rowId xmlns:a16="http://schemas.microsoft.com/office/drawing/2014/main" val="1843354084"/>
                  </a:ext>
                </a:extLst>
              </a:tr>
              <a:tr h="266267">
                <a:tc>
                  <a:txBody>
                    <a:bodyPr/>
                    <a:lstStyle/>
                    <a:p>
                      <a:pPr algn="ctr"/>
                      <a:r>
                        <a:rPr lang="en-US" sz="1400">
                          <a:solidFill>
                            <a:schemeClr val="tx1"/>
                          </a:solidFill>
                        </a:rPr>
                        <a:t>8f</a:t>
                      </a:r>
                    </a:p>
                  </a:txBody>
                  <a:tcPr marL="91007" marR="91007" marT="45504" marB="45504" anchor="ctr">
                    <a:solidFill>
                      <a:schemeClr val="bg1"/>
                    </a:solidFill>
                  </a:tcPr>
                </a:tc>
                <a:extLst>
                  <a:ext uri="{0D108BD9-81ED-4DB2-BD59-A6C34878D82A}">
                    <a16:rowId xmlns:a16="http://schemas.microsoft.com/office/drawing/2014/main" val="962685736"/>
                  </a:ext>
                </a:extLst>
              </a:tr>
              <a:tr h="266267">
                <a:tc>
                  <a:txBody>
                    <a:bodyPr/>
                    <a:lstStyle/>
                    <a:p>
                      <a:pPr algn="ctr"/>
                      <a:r>
                        <a:rPr lang="en-US" sz="1400">
                          <a:solidFill>
                            <a:schemeClr val="tx1"/>
                          </a:solidFill>
                        </a:rPr>
                        <a:t>80</a:t>
                      </a:r>
                    </a:p>
                  </a:txBody>
                  <a:tcPr marL="91007" marR="91007" marT="45504" marB="45504" anchor="ctr">
                    <a:solidFill>
                      <a:schemeClr val="bg1"/>
                    </a:solidFill>
                  </a:tcPr>
                </a:tc>
                <a:extLst>
                  <a:ext uri="{0D108BD9-81ED-4DB2-BD59-A6C34878D82A}">
                    <a16:rowId xmlns:a16="http://schemas.microsoft.com/office/drawing/2014/main" val="3212980906"/>
                  </a:ext>
                </a:extLst>
              </a:tr>
            </a:tbl>
          </a:graphicData>
        </a:graphic>
      </p:graphicFrame>
      <p:pic>
        <p:nvPicPr>
          <p:cNvPr id="25" name="Picture 24" descr="A picture containing text&#10;&#10;Description automatically generated">
            <a:extLst>
              <a:ext uri="{FF2B5EF4-FFF2-40B4-BE49-F238E27FC236}">
                <a16:creationId xmlns:a16="http://schemas.microsoft.com/office/drawing/2014/main" id="{1CC9FD45-8B7D-461A-B774-8C8F2291950A}"/>
              </a:ext>
            </a:extLst>
          </p:cNvPr>
          <p:cNvPicPr>
            <a:picLocks noChangeAspect="1"/>
          </p:cNvPicPr>
          <p:nvPr/>
        </p:nvPicPr>
        <p:blipFill>
          <a:blip r:embed="rId2"/>
          <a:stretch>
            <a:fillRect/>
          </a:stretch>
        </p:blipFill>
        <p:spPr>
          <a:xfrm>
            <a:off x="1444342" y="3858517"/>
            <a:ext cx="1364473" cy="1217471"/>
          </a:xfrm>
          <a:prstGeom prst="rect">
            <a:avLst/>
          </a:prstGeom>
        </p:spPr>
      </p:pic>
      <p:graphicFrame>
        <p:nvGraphicFramePr>
          <p:cNvPr id="26" name="Table 25">
            <a:extLst>
              <a:ext uri="{FF2B5EF4-FFF2-40B4-BE49-F238E27FC236}">
                <a16:creationId xmlns:a16="http://schemas.microsoft.com/office/drawing/2014/main" id="{3C9E41D1-E78D-4E45-B793-C9ADE954B0A2}"/>
              </a:ext>
            </a:extLst>
          </p:cNvPr>
          <p:cNvGraphicFramePr>
            <a:graphicFrameLocks noGrp="1"/>
          </p:cNvGraphicFramePr>
          <p:nvPr>
            <p:extLst>
              <p:ext uri="{D42A27DB-BD31-4B8C-83A1-F6EECF244321}">
                <p14:modId xmlns:p14="http://schemas.microsoft.com/office/powerpoint/2010/main" val="3463027716"/>
              </p:ext>
            </p:extLst>
          </p:nvPr>
        </p:nvGraphicFramePr>
        <p:xfrm>
          <a:off x="3820326" y="3858517"/>
          <a:ext cx="421852" cy="1217472"/>
        </p:xfrm>
        <a:graphic>
          <a:graphicData uri="http://schemas.openxmlformats.org/drawingml/2006/table">
            <a:tbl>
              <a:tblPr firstRow="1" bandRow="1">
                <a:tableStyleId>{9C6C681F-78B6-45C4-89BD-E21F98EC8357}</a:tableStyleId>
              </a:tblPr>
              <a:tblGrid>
                <a:gridCol w="421852">
                  <a:extLst>
                    <a:ext uri="{9D8B030D-6E8A-4147-A177-3AD203B41FA5}">
                      <a16:colId xmlns:a16="http://schemas.microsoft.com/office/drawing/2014/main" val="1540761941"/>
                    </a:ext>
                  </a:extLst>
                </a:gridCol>
              </a:tblGrid>
              <a:tr h="266267">
                <a:tc>
                  <a:txBody>
                    <a:bodyPr/>
                    <a:lstStyle/>
                    <a:p>
                      <a:pPr algn="ctr"/>
                      <a:r>
                        <a:rPr lang="en-US" sz="1400">
                          <a:solidFill>
                            <a:schemeClr val="tx1"/>
                          </a:solidFill>
                        </a:rPr>
                        <a:t>59</a:t>
                      </a:r>
                    </a:p>
                  </a:txBody>
                  <a:tcPr marL="91007" marR="91007" marT="45504" marB="45504" anchor="ctr">
                    <a:solidFill>
                      <a:schemeClr val="bg1"/>
                    </a:solidFill>
                  </a:tcPr>
                </a:tc>
                <a:extLst>
                  <a:ext uri="{0D108BD9-81ED-4DB2-BD59-A6C34878D82A}">
                    <a16:rowId xmlns:a16="http://schemas.microsoft.com/office/drawing/2014/main" val="3826026470"/>
                  </a:ext>
                </a:extLst>
              </a:tr>
              <a:tr h="266267">
                <a:tc>
                  <a:txBody>
                    <a:bodyPr/>
                    <a:lstStyle/>
                    <a:p>
                      <a:pPr algn="ctr"/>
                      <a:r>
                        <a:rPr lang="en-US" sz="1400">
                          <a:solidFill>
                            <a:schemeClr val="tx1"/>
                          </a:solidFill>
                        </a:rPr>
                        <a:t>ad</a:t>
                      </a:r>
                    </a:p>
                  </a:txBody>
                  <a:tcPr marL="91007" marR="91007" marT="45504" marB="45504" anchor="ctr">
                    <a:solidFill>
                      <a:schemeClr val="bg1"/>
                    </a:solidFill>
                  </a:tcPr>
                </a:tc>
                <a:extLst>
                  <a:ext uri="{0D108BD9-81ED-4DB2-BD59-A6C34878D82A}">
                    <a16:rowId xmlns:a16="http://schemas.microsoft.com/office/drawing/2014/main" val="1843354084"/>
                  </a:ext>
                </a:extLst>
              </a:tr>
              <a:tr h="266267">
                <a:tc>
                  <a:txBody>
                    <a:bodyPr/>
                    <a:lstStyle/>
                    <a:p>
                      <a:pPr algn="ctr"/>
                      <a:r>
                        <a:rPr lang="en-US" sz="1400">
                          <a:solidFill>
                            <a:schemeClr val="tx1"/>
                          </a:solidFill>
                        </a:rPr>
                        <a:t>81</a:t>
                      </a:r>
                    </a:p>
                  </a:txBody>
                  <a:tcPr marL="91007" marR="91007" marT="45504" marB="45504" anchor="ctr">
                    <a:solidFill>
                      <a:schemeClr val="bg1"/>
                    </a:solidFill>
                  </a:tcPr>
                </a:tc>
                <a:extLst>
                  <a:ext uri="{0D108BD9-81ED-4DB2-BD59-A6C34878D82A}">
                    <a16:rowId xmlns:a16="http://schemas.microsoft.com/office/drawing/2014/main" val="962685736"/>
                  </a:ext>
                </a:extLst>
              </a:tr>
              <a:tr h="266267">
                <a:tc>
                  <a:txBody>
                    <a:bodyPr/>
                    <a:lstStyle/>
                    <a:p>
                      <a:pPr algn="ctr"/>
                      <a:r>
                        <a:rPr lang="en-US" sz="1400">
                          <a:solidFill>
                            <a:schemeClr val="tx1"/>
                          </a:solidFill>
                        </a:rPr>
                        <a:t>65</a:t>
                      </a:r>
                    </a:p>
                  </a:txBody>
                  <a:tcPr marL="91007" marR="91007" marT="45504" marB="45504" anchor="ctr">
                    <a:solidFill>
                      <a:schemeClr val="bg1"/>
                    </a:solidFill>
                  </a:tcPr>
                </a:tc>
                <a:extLst>
                  <a:ext uri="{0D108BD9-81ED-4DB2-BD59-A6C34878D82A}">
                    <a16:rowId xmlns:a16="http://schemas.microsoft.com/office/drawing/2014/main" val="3212980906"/>
                  </a:ext>
                </a:extLst>
              </a:tr>
            </a:tbl>
          </a:graphicData>
        </a:graphic>
      </p:graphicFrame>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5F55BB8-2C42-4A0C-A541-AD50F63F3E65}"/>
                  </a:ext>
                </a:extLst>
              </p:cNvPr>
              <p:cNvSpPr txBox="1"/>
              <p:nvPr/>
            </p:nvSpPr>
            <p:spPr>
              <a:xfrm>
                <a:off x="2693340" y="4282586"/>
                <a:ext cx="4218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ea typeface="Cambria Math" panose="02040503050406030204" pitchFamily="18" charset="0"/>
                        </a:rPr>
                        <m:t>×</m:t>
                      </m:r>
                    </m:oMath>
                  </m:oMathPara>
                </a14:m>
                <a:endParaRPr lang="en-US" sz="1800" b="1"/>
              </a:p>
            </p:txBody>
          </p:sp>
        </mc:Choice>
        <mc:Fallback xmlns="">
          <p:sp>
            <p:nvSpPr>
              <p:cNvPr id="27" name="TextBox 26">
                <a:extLst>
                  <a:ext uri="{FF2B5EF4-FFF2-40B4-BE49-F238E27FC236}">
                    <a16:creationId xmlns:a16="http://schemas.microsoft.com/office/drawing/2014/main" id="{45F55BB8-2C42-4A0C-A541-AD50F63F3E65}"/>
                  </a:ext>
                </a:extLst>
              </p:cNvPr>
              <p:cNvSpPr txBox="1">
                <a:spLocks noRot="1" noChangeAspect="1" noMove="1" noResize="1" noEditPoints="1" noAdjustHandles="1" noChangeArrowheads="1" noChangeShapeType="1" noTextEdit="1"/>
              </p:cNvSpPr>
              <p:nvPr/>
            </p:nvSpPr>
            <p:spPr>
              <a:xfrm>
                <a:off x="2693340" y="4282586"/>
                <a:ext cx="421852"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039CCEA-6954-4F96-8AAE-08D651CF2903}"/>
                  </a:ext>
                </a:extLst>
              </p:cNvPr>
              <p:cNvSpPr txBox="1"/>
              <p:nvPr/>
            </p:nvSpPr>
            <p:spPr>
              <a:xfrm>
                <a:off x="3398474" y="4282586"/>
                <a:ext cx="4218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ea typeface="Cambria Math" panose="02040503050406030204" pitchFamily="18" charset="0"/>
                        </a:rPr>
                        <m:t>=</m:t>
                      </m:r>
                    </m:oMath>
                  </m:oMathPara>
                </a14:m>
                <a:endParaRPr lang="en-US" sz="1800" b="1"/>
              </a:p>
            </p:txBody>
          </p:sp>
        </mc:Choice>
        <mc:Fallback xmlns="">
          <p:sp>
            <p:nvSpPr>
              <p:cNvPr id="28" name="TextBox 27">
                <a:extLst>
                  <a:ext uri="{FF2B5EF4-FFF2-40B4-BE49-F238E27FC236}">
                    <a16:creationId xmlns:a16="http://schemas.microsoft.com/office/drawing/2014/main" id="{1039CCEA-6954-4F96-8AAE-08D651CF2903}"/>
                  </a:ext>
                </a:extLst>
              </p:cNvPr>
              <p:cNvSpPr txBox="1">
                <a:spLocks noRot="1" noChangeAspect="1" noMove="1" noResize="1" noEditPoints="1" noAdjustHandles="1" noChangeArrowheads="1" noChangeShapeType="1" noTextEdit="1"/>
              </p:cNvSpPr>
              <p:nvPr/>
            </p:nvSpPr>
            <p:spPr>
              <a:xfrm>
                <a:off x="3398474" y="4282586"/>
                <a:ext cx="421852" cy="369332"/>
              </a:xfrm>
              <a:prstGeom prst="rect">
                <a:avLst/>
              </a:prstGeom>
              <a:blipFill>
                <a:blip r:embed="rId7"/>
                <a:stretch>
                  <a:fillRect/>
                </a:stretch>
              </a:blipFill>
            </p:spPr>
            <p:txBody>
              <a:bodyPr/>
              <a:lstStyle/>
              <a:p>
                <a:r>
                  <a:rPr lang="en-US">
                    <a:noFill/>
                  </a:rPr>
                  <a:t> </a:t>
                </a:r>
              </a:p>
            </p:txBody>
          </p:sp>
        </mc:Fallback>
      </mc:AlternateContent>
      <p:graphicFrame>
        <p:nvGraphicFramePr>
          <p:cNvPr id="29" name="Table 28">
            <a:extLst>
              <a:ext uri="{FF2B5EF4-FFF2-40B4-BE49-F238E27FC236}">
                <a16:creationId xmlns:a16="http://schemas.microsoft.com/office/drawing/2014/main" id="{304D9769-18B2-4A2E-890A-15514A4BD784}"/>
              </a:ext>
            </a:extLst>
          </p:cNvPr>
          <p:cNvGraphicFramePr>
            <a:graphicFrameLocks noGrp="1"/>
          </p:cNvGraphicFramePr>
          <p:nvPr/>
        </p:nvGraphicFramePr>
        <p:xfrm>
          <a:off x="6457197" y="3858516"/>
          <a:ext cx="421852" cy="1217472"/>
        </p:xfrm>
        <a:graphic>
          <a:graphicData uri="http://schemas.openxmlformats.org/drawingml/2006/table">
            <a:tbl>
              <a:tblPr firstRow="1" bandRow="1">
                <a:tableStyleId>{9C6C681F-78B6-45C4-89BD-E21F98EC8357}</a:tableStyleId>
              </a:tblPr>
              <a:tblGrid>
                <a:gridCol w="421852">
                  <a:extLst>
                    <a:ext uri="{9D8B030D-6E8A-4147-A177-3AD203B41FA5}">
                      <a16:colId xmlns:a16="http://schemas.microsoft.com/office/drawing/2014/main" val="1540761941"/>
                    </a:ext>
                  </a:extLst>
                </a:gridCol>
              </a:tblGrid>
              <a:tr h="266267">
                <a:tc>
                  <a:txBody>
                    <a:bodyPr/>
                    <a:lstStyle/>
                    <a:p>
                      <a:pPr algn="ctr"/>
                      <a:r>
                        <a:rPr lang="en-US" sz="1400">
                          <a:solidFill>
                            <a:schemeClr val="tx1"/>
                          </a:solidFill>
                        </a:rPr>
                        <a:t>9c</a:t>
                      </a:r>
                    </a:p>
                  </a:txBody>
                  <a:tcPr marL="91007" marR="91007" marT="45504" marB="45504" anchor="ctr">
                    <a:solidFill>
                      <a:schemeClr val="bg1"/>
                    </a:solidFill>
                  </a:tcPr>
                </a:tc>
                <a:extLst>
                  <a:ext uri="{0D108BD9-81ED-4DB2-BD59-A6C34878D82A}">
                    <a16:rowId xmlns:a16="http://schemas.microsoft.com/office/drawing/2014/main" val="3826026470"/>
                  </a:ext>
                </a:extLst>
              </a:tr>
              <a:tr h="266267">
                <a:tc>
                  <a:txBody>
                    <a:bodyPr/>
                    <a:lstStyle/>
                    <a:p>
                      <a:pPr algn="ctr"/>
                      <a:r>
                        <a:rPr lang="en-US" sz="1400">
                          <a:solidFill>
                            <a:schemeClr val="tx1"/>
                          </a:solidFill>
                        </a:rPr>
                        <a:t>38</a:t>
                      </a:r>
                    </a:p>
                  </a:txBody>
                  <a:tcPr marL="91007" marR="91007" marT="45504" marB="45504" anchor="ctr">
                    <a:solidFill>
                      <a:schemeClr val="bg1"/>
                    </a:solidFill>
                  </a:tcPr>
                </a:tc>
                <a:extLst>
                  <a:ext uri="{0D108BD9-81ED-4DB2-BD59-A6C34878D82A}">
                    <a16:rowId xmlns:a16="http://schemas.microsoft.com/office/drawing/2014/main" val="1843354084"/>
                  </a:ext>
                </a:extLst>
              </a:tr>
              <a:tr h="266267">
                <a:tc>
                  <a:txBody>
                    <a:bodyPr/>
                    <a:lstStyle/>
                    <a:p>
                      <a:pPr algn="ctr"/>
                      <a:r>
                        <a:rPr lang="en-US" sz="1400">
                          <a:solidFill>
                            <a:schemeClr val="tx1"/>
                          </a:solidFill>
                        </a:rPr>
                        <a:t>4d</a:t>
                      </a:r>
                    </a:p>
                  </a:txBody>
                  <a:tcPr marL="91007" marR="91007" marT="45504" marB="45504" anchor="ctr">
                    <a:solidFill>
                      <a:schemeClr val="bg1"/>
                    </a:solidFill>
                  </a:tcPr>
                </a:tc>
                <a:extLst>
                  <a:ext uri="{0D108BD9-81ED-4DB2-BD59-A6C34878D82A}">
                    <a16:rowId xmlns:a16="http://schemas.microsoft.com/office/drawing/2014/main" val="962685736"/>
                  </a:ext>
                </a:extLst>
              </a:tr>
              <a:tr h="266267">
                <a:tc>
                  <a:txBody>
                    <a:bodyPr/>
                    <a:lstStyle/>
                    <a:p>
                      <a:pPr algn="ctr"/>
                      <a:r>
                        <a:rPr lang="en-US" sz="1400">
                          <a:solidFill>
                            <a:schemeClr val="tx1"/>
                          </a:solidFill>
                        </a:rPr>
                        <a:t>36</a:t>
                      </a:r>
                    </a:p>
                  </a:txBody>
                  <a:tcPr marL="91007" marR="91007" marT="45504" marB="45504" anchor="ctr">
                    <a:solidFill>
                      <a:schemeClr val="bg1"/>
                    </a:solidFill>
                  </a:tcPr>
                </a:tc>
                <a:extLst>
                  <a:ext uri="{0D108BD9-81ED-4DB2-BD59-A6C34878D82A}">
                    <a16:rowId xmlns:a16="http://schemas.microsoft.com/office/drawing/2014/main" val="3212980906"/>
                  </a:ext>
                </a:extLst>
              </a:tr>
            </a:tbl>
          </a:graphicData>
        </a:graphic>
      </p:graphicFrame>
      <p:pic>
        <p:nvPicPr>
          <p:cNvPr id="30" name="Picture 29" descr="A picture containing text&#10;&#10;Description automatically generated">
            <a:extLst>
              <a:ext uri="{FF2B5EF4-FFF2-40B4-BE49-F238E27FC236}">
                <a16:creationId xmlns:a16="http://schemas.microsoft.com/office/drawing/2014/main" id="{5875A4AD-EB13-4A07-862E-DCD5DF6A2784}"/>
              </a:ext>
            </a:extLst>
          </p:cNvPr>
          <p:cNvPicPr>
            <a:picLocks noChangeAspect="1"/>
          </p:cNvPicPr>
          <p:nvPr/>
        </p:nvPicPr>
        <p:blipFill>
          <a:blip r:embed="rId2"/>
          <a:stretch>
            <a:fillRect/>
          </a:stretch>
        </p:blipFill>
        <p:spPr>
          <a:xfrm>
            <a:off x="4901822" y="3858516"/>
            <a:ext cx="1364473" cy="1217471"/>
          </a:xfrm>
          <a:prstGeom prst="rect">
            <a:avLst/>
          </a:prstGeom>
        </p:spPr>
      </p:pic>
      <p:graphicFrame>
        <p:nvGraphicFramePr>
          <p:cNvPr id="31" name="Table 30">
            <a:extLst>
              <a:ext uri="{FF2B5EF4-FFF2-40B4-BE49-F238E27FC236}">
                <a16:creationId xmlns:a16="http://schemas.microsoft.com/office/drawing/2014/main" id="{9AFA5A34-829A-459A-B00F-E3B7230C1585}"/>
              </a:ext>
            </a:extLst>
          </p:cNvPr>
          <p:cNvGraphicFramePr>
            <a:graphicFrameLocks noGrp="1"/>
          </p:cNvGraphicFramePr>
          <p:nvPr>
            <p:extLst>
              <p:ext uri="{D42A27DB-BD31-4B8C-83A1-F6EECF244321}">
                <p14:modId xmlns:p14="http://schemas.microsoft.com/office/powerpoint/2010/main" val="2976428123"/>
              </p:ext>
            </p:extLst>
          </p:nvPr>
        </p:nvGraphicFramePr>
        <p:xfrm>
          <a:off x="7277806" y="3858516"/>
          <a:ext cx="421852" cy="1217472"/>
        </p:xfrm>
        <a:graphic>
          <a:graphicData uri="http://schemas.openxmlformats.org/drawingml/2006/table">
            <a:tbl>
              <a:tblPr firstRow="1" bandRow="1">
                <a:tableStyleId>{9C6C681F-78B6-45C4-89BD-E21F98EC8357}</a:tableStyleId>
              </a:tblPr>
              <a:tblGrid>
                <a:gridCol w="421852">
                  <a:extLst>
                    <a:ext uri="{9D8B030D-6E8A-4147-A177-3AD203B41FA5}">
                      <a16:colId xmlns:a16="http://schemas.microsoft.com/office/drawing/2014/main" val="1540761941"/>
                    </a:ext>
                  </a:extLst>
                </a:gridCol>
              </a:tblGrid>
              <a:tr h="266267">
                <a:tc>
                  <a:txBody>
                    <a:bodyPr/>
                    <a:lstStyle/>
                    <a:p>
                      <a:pPr algn="ctr"/>
                      <a:r>
                        <a:rPr lang="en-US" sz="1400">
                          <a:solidFill>
                            <a:schemeClr val="tx1"/>
                          </a:solidFill>
                        </a:rPr>
                        <a:t>10</a:t>
                      </a:r>
                    </a:p>
                  </a:txBody>
                  <a:tcPr marL="91007" marR="91007" marT="45504" marB="45504" anchor="ctr">
                    <a:solidFill>
                      <a:schemeClr val="bg1"/>
                    </a:solidFill>
                  </a:tcPr>
                </a:tc>
                <a:extLst>
                  <a:ext uri="{0D108BD9-81ED-4DB2-BD59-A6C34878D82A}">
                    <a16:rowId xmlns:a16="http://schemas.microsoft.com/office/drawing/2014/main" val="3826026470"/>
                  </a:ext>
                </a:extLst>
              </a:tr>
              <a:tr h="266267">
                <a:tc>
                  <a:txBody>
                    <a:bodyPr/>
                    <a:lstStyle/>
                    <a:p>
                      <a:pPr algn="ctr"/>
                      <a:r>
                        <a:rPr lang="en-US" sz="1400">
                          <a:solidFill>
                            <a:schemeClr val="tx1"/>
                          </a:solidFill>
                        </a:rPr>
                        <a:t>0d</a:t>
                      </a:r>
                    </a:p>
                  </a:txBody>
                  <a:tcPr marL="91007" marR="91007" marT="45504" marB="45504" anchor="ctr">
                    <a:solidFill>
                      <a:schemeClr val="bg1"/>
                    </a:solidFill>
                  </a:tcPr>
                </a:tc>
                <a:extLst>
                  <a:ext uri="{0D108BD9-81ED-4DB2-BD59-A6C34878D82A}">
                    <a16:rowId xmlns:a16="http://schemas.microsoft.com/office/drawing/2014/main" val="1843354084"/>
                  </a:ext>
                </a:extLst>
              </a:tr>
              <a:tr h="266267">
                <a:tc>
                  <a:txBody>
                    <a:bodyPr/>
                    <a:lstStyle/>
                    <a:p>
                      <a:pPr algn="ctr"/>
                      <a:r>
                        <a:rPr lang="en-US" sz="1400">
                          <a:solidFill>
                            <a:schemeClr val="tx1"/>
                          </a:solidFill>
                        </a:rPr>
                        <a:t>64</a:t>
                      </a:r>
                    </a:p>
                  </a:txBody>
                  <a:tcPr marL="91007" marR="91007" marT="45504" marB="45504" anchor="ctr">
                    <a:solidFill>
                      <a:schemeClr val="bg1"/>
                    </a:solidFill>
                  </a:tcPr>
                </a:tc>
                <a:extLst>
                  <a:ext uri="{0D108BD9-81ED-4DB2-BD59-A6C34878D82A}">
                    <a16:rowId xmlns:a16="http://schemas.microsoft.com/office/drawing/2014/main" val="962685736"/>
                  </a:ext>
                </a:extLst>
              </a:tr>
              <a:tr h="266267">
                <a:tc>
                  <a:txBody>
                    <a:bodyPr/>
                    <a:lstStyle/>
                    <a:p>
                      <a:pPr algn="ctr"/>
                      <a:r>
                        <a:rPr lang="en-US" sz="1400">
                          <a:solidFill>
                            <a:schemeClr val="tx1"/>
                          </a:solidFill>
                        </a:rPr>
                        <a:t>a6</a:t>
                      </a:r>
                    </a:p>
                  </a:txBody>
                  <a:tcPr marL="91007" marR="91007" marT="45504" marB="45504" anchor="ctr">
                    <a:solidFill>
                      <a:schemeClr val="bg1"/>
                    </a:solidFill>
                  </a:tcPr>
                </a:tc>
                <a:extLst>
                  <a:ext uri="{0D108BD9-81ED-4DB2-BD59-A6C34878D82A}">
                    <a16:rowId xmlns:a16="http://schemas.microsoft.com/office/drawing/2014/main" val="3212980906"/>
                  </a:ext>
                </a:extLst>
              </a:tr>
            </a:tbl>
          </a:graphicData>
        </a:graphic>
      </p:graphicFrame>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313A704-B413-46EF-A2E5-3703AC28AA40}"/>
                  </a:ext>
                </a:extLst>
              </p:cNvPr>
              <p:cNvSpPr txBox="1"/>
              <p:nvPr/>
            </p:nvSpPr>
            <p:spPr>
              <a:xfrm>
                <a:off x="6150820" y="4282585"/>
                <a:ext cx="4218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ea typeface="Cambria Math" panose="02040503050406030204" pitchFamily="18" charset="0"/>
                        </a:rPr>
                        <m:t>×</m:t>
                      </m:r>
                    </m:oMath>
                  </m:oMathPara>
                </a14:m>
                <a:endParaRPr lang="en-US" sz="1800" b="1"/>
              </a:p>
            </p:txBody>
          </p:sp>
        </mc:Choice>
        <mc:Fallback xmlns="">
          <p:sp>
            <p:nvSpPr>
              <p:cNvPr id="32" name="TextBox 31">
                <a:extLst>
                  <a:ext uri="{FF2B5EF4-FFF2-40B4-BE49-F238E27FC236}">
                    <a16:creationId xmlns:a16="http://schemas.microsoft.com/office/drawing/2014/main" id="{C313A704-B413-46EF-A2E5-3703AC28AA40}"/>
                  </a:ext>
                </a:extLst>
              </p:cNvPr>
              <p:cNvSpPr txBox="1">
                <a:spLocks noRot="1" noChangeAspect="1" noMove="1" noResize="1" noEditPoints="1" noAdjustHandles="1" noChangeArrowheads="1" noChangeShapeType="1" noTextEdit="1"/>
              </p:cNvSpPr>
              <p:nvPr/>
            </p:nvSpPr>
            <p:spPr>
              <a:xfrm>
                <a:off x="6150820" y="4282585"/>
                <a:ext cx="421852"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8E42FE8-60BF-440C-93DF-2D3B0D564E15}"/>
                  </a:ext>
                </a:extLst>
              </p:cNvPr>
              <p:cNvSpPr txBox="1"/>
              <p:nvPr/>
            </p:nvSpPr>
            <p:spPr>
              <a:xfrm>
                <a:off x="6855954" y="4282585"/>
                <a:ext cx="4218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ea typeface="Cambria Math" panose="02040503050406030204" pitchFamily="18" charset="0"/>
                        </a:rPr>
                        <m:t>=</m:t>
                      </m:r>
                    </m:oMath>
                  </m:oMathPara>
                </a14:m>
                <a:endParaRPr lang="en-US" sz="1800" b="1"/>
              </a:p>
            </p:txBody>
          </p:sp>
        </mc:Choice>
        <mc:Fallback xmlns="">
          <p:sp>
            <p:nvSpPr>
              <p:cNvPr id="33" name="TextBox 32">
                <a:extLst>
                  <a:ext uri="{FF2B5EF4-FFF2-40B4-BE49-F238E27FC236}">
                    <a16:creationId xmlns:a16="http://schemas.microsoft.com/office/drawing/2014/main" id="{28E42FE8-60BF-440C-93DF-2D3B0D564E15}"/>
                  </a:ext>
                </a:extLst>
              </p:cNvPr>
              <p:cNvSpPr txBox="1">
                <a:spLocks noRot="1" noChangeAspect="1" noMove="1" noResize="1" noEditPoints="1" noAdjustHandles="1" noChangeArrowheads="1" noChangeShapeType="1" noTextEdit="1"/>
              </p:cNvSpPr>
              <p:nvPr/>
            </p:nvSpPr>
            <p:spPr>
              <a:xfrm>
                <a:off x="6855954" y="4282585"/>
                <a:ext cx="421852" cy="369332"/>
              </a:xfrm>
              <a:prstGeom prst="rect">
                <a:avLst/>
              </a:prstGeom>
              <a:blipFill>
                <a:blip r:embed="rId8"/>
                <a:stretch>
                  <a:fillRect/>
                </a:stretch>
              </a:blipFill>
            </p:spPr>
            <p:txBody>
              <a:bodyPr/>
              <a:lstStyle/>
              <a:p>
                <a:r>
                  <a:rPr lang="en-US">
                    <a:noFill/>
                  </a:rPr>
                  <a:t> </a:t>
                </a:r>
              </a:p>
            </p:txBody>
          </p:sp>
        </mc:Fallback>
      </mc:AlternateContent>
      <p:sp>
        <p:nvSpPr>
          <p:cNvPr id="34" name="Right Brace 33">
            <a:extLst>
              <a:ext uri="{FF2B5EF4-FFF2-40B4-BE49-F238E27FC236}">
                <a16:creationId xmlns:a16="http://schemas.microsoft.com/office/drawing/2014/main" id="{26D232DD-693E-4D57-9F61-253320201874}"/>
              </a:ext>
            </a:extLst>
          </p:cNvPr>
          <p:cNvSpPr/>
          <p:nvPr/>
        </p:nvSpPr>
        <p:spPr>
          <a:xfrm>
            <a:off x="7832993" y="2302457"/>
            <a:ext cx="143219" cy="121747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5" name="Right Brace 34">
            <a:extLst>
              <a:ext uri="{FF2B5EF4-FFF2-40B4-BE49-F238E27FC236}">
                <a16:creationId xmlns:a16="http://schemas.microsoft.com/office/drawing/2014/main" id="{A6F7B835-D26C-416F-B283-130222A8A544}"/>
              </a:ext>
            </a:extLst>
          </p:cNvPr>
          <p:cNvSpPr/>
          <p:nvPr/>
        </p:nvSpPr>
        <p:spPr>
          <a:xfrm>
            <a:off x="7834124" y="3854271"/>
            <a:ext cx="143219" cy="121747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6" name="Left Brace 35">
            <a:extLst>
              <a:ext uri="{FF2B5EF4-FFF2-40B4-BE49-F238E27FC236}">
                <a16:creationId xmlns:a16="http://schemas.microsoft.com/office/drawing/2014/main" id="{67F9E6FF-E77D-4949-8131-025A4CE67307}"/>
              </a:ext>
            </a:extLst>
          </p:cNvPr>
          <p:cNvSpPr/>
          <p:nvPr/>
        </p:nvSpPr>
        <p:spPr>
          <a:xfrm>
            <a:off x="1227727" y="2302457"/>
            <a:ext cx="149948" cy="121747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7" name="Left Brace 36">
            <a:extLst>
              <a:ext uri="{FF2B5EF4-FFF2-40B4-BE49-F238E27FC236}">
                <a16:creationId xmlns:a16="http://schemas.microsoft.com/office/drawing/2014/main" id="{C5B89AF8-6184-445A-BB69-7918980F23DD}"/>
              </a:ext>
            </a:extLst>
          </p:cNvPr>
          <p:cNvSpPr/>
          <p:nvPr/>
        </p:nvSpPr>
        <p:spPr>
          <a:xfrm>
            <a:off x="1226737" y="3854271"/>
            <a:ext cx="149948" cy="121747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1B80E243-498C-443D-B03C-0F08F4D18CE3}"/>
              </a:ext>
            </a:extLst>
          </p:cNvPr>
          <p:cNvSpPr txBox="1"/>
          <p:nvPr/>
        </p:nvSpPr>
        <p:spPr>
          <a:xfrm>
            <a:off x="39460" y="2757303"/>
            <a:ext cx="1404880" cy="307777"/>
          </a:xfrm>
          <a:prstGeom prst="rect">
            <a:avLst/>
          </a:prstGeom>
          <a:noFill/>
        </p:spPr>
        <p:txBody>
          <a:bodyPr wrap="square" rtlCol="0">
            <a:spAutoFit/>
          </a:bodyPr>
          <a:lstStyle/>
          <a:p>
            <a:r>
              <a:rPr lang="en-US">
                <a:solidFill>
                  <a:schemeClr val="tx1"/>
                </a:solidFill>
              </a:rPr>
              <a:t>Biến đổi cột 1</a:t>
            </a:r>
          </a:p>
        </p:txBody>
      </p:sp>
      <p:sp>
        <p:nvSpPr>
          <p:cNvPr id="39" name="TextBox 38">
            <a:extLst>
              <a:ext uri="{FF2B5EF4-FFF2-40B4-BE49-F238E27FC236}">
                <a16:creationId xmlns:a16="http://schemas.microsoft.com/office/drawing/2014/main" id="{649EA8FA-BB61-49B6-A6B4-76F83D5D9307}"/>
              </a:ext>
            </a:extLst>
          </p:cNvPr>
          <p:cNvSpPr txBox="1"/>
          <p:nvPr/>
        </p:nvSpPr>
        <p:spPr>
          <a:xfrm>
            <a:off x="5634" y="4309117"/>
            <a:ext cx="1404880" cy="307777"/>
          </a:xfrm>
          <a:prstGeom prst="rect">
            <a:avLst/>
          </a:prstGeom>
          <a:noFill/>
        </p:spPr>
        <p:txBody>
          <a:bodyPr wrap="square" rtlCol="0">
            <a:spAutoFit/>
          </a:bodyPr>
          <a:lstStyle/>
          <a:p>
            <a:r>
              <a:rPr lang="en-US">
                <a:solidFill>
                  <a:schemeClr val="tx1"/>
                </a:solidFill>
              </a:rPr>
              <a:t>Biến đổi cột 3</a:t>
            </a:r>
          </a:p>
        </p:txBody>
      </p:sp>
      <p:sp>
        <p:nvSpPr>
          <p:cNvPr id="40" name="TextBox 39">
            <a:extLst>
              <a:ext uri="{FF2B5EF4-FFF2-40B4-BE49-F238E27FC236}">
                <a16:creationId xmlns:a16="http://schemas.microsoft.com/office/drawing/2014/main" id="{2456FF19-149B-4A71-89A9-15047C116A97}"/>
              </a:ext>
            </a:extLst>
          </p:cNvPr>
          <p:cNvSpPr txBox="1"/>
          <p:nvPr/>
        </p:nvSpPr>
        <p:spPr>
          <a:xfrm>
            <a:off x="7916273" y="2770551"/>
            <a:ext cx="1404880" cy="307777"/>
          </a:xfrm>
          <a:prstGeom prst="rect">
            <a:avLst/>
          </a:prstGeom>
          <a:noFill/>
        </p:spPr>
        <p:txBody>
          <a:bodyPr wrap="square" rtlCol="0">
            <a:spAutoFit/>
          </a:bodyPr>
          <a:lstStyle/>
          <a:p>
            <a:r>
              <a:rPr lang="en-US">
                <a:solidFill>
                  <a:schemeClr val="tx1"/>
                </a:solidFill>
              </a:rPr>
              <a:t>Biến đổi cột 2</a:t>
            </a:r>
          </a:p>
        </p:txBody>
      </p:sp>
      <p:sp>
        <p:nvSpPr>
          <p:cNvPr id="41" name="TextBox 40">
            <a:extLst>
              <a:ext uri="{FF2B5EF4-FFF2-40B4-BE49-F238E27FC236}">
                <a16:creationId xmlns:a16="http://schemas.microsoft.com/office/drawing/2014/main" id="{8D878D8C-2A1C-4C75-BD82-DDA079CA5F01}"/>
              </a:ext>
            </a:extLst>
          </p:cNvPr>
          <p:cNvSpPr txBox="1"/>
          <p:nvPr/>
        </p:nvSpPr>
        <p:spPr>
          <a:xfrm>
            <a:off x="7916273" y="4309116"/>
            <a:ext cx="1404880" cy="307777"/>
          </a:xfrm>
          <a:prstGeom prst="rect">
            <a:avLst/>
          </a:prstGeom>
          <a:noFill/>
        </p:spPr>
        <p:txBody>
          <a:bodyPr wrap="square" rtlCol="0">
            <a:spAutoFit/>
          </a:bodyPr>
          <a:lstStyle/>
          <a:p>
            <a:r>
              <a:rPr lang="en-US">
                <a:solidFill>
                  <a:schemeClr val="tx1"/>
                </a:solidFill>
              </a:rPr>
              <a:t>Biến đổi cột 4</a:t>
            </a:r>
          </a:p>
        </p:txBody>
      </p:sp>
      <p:sp>
        <p:nvSpPr>
          <p:cNvPr id="42" name="Arrow: Right 41">
            <a:extLst>
              <a:ext uri="{FF2B5EF4-FFF2-40B4-BE49-F238E27FC236}">
                <a16:creationId xmlns:a16="http://schemas.microsoft.com/office/drawing/2014/main" id="{E8BB9056-0122-4048-8242-F45663402598}"/>
              </a:ext>
            </a:extLst>
          </p:cNvPr>
          <p:cNvSpPr/>
          <p:nvPr/>
        </p:nvSpPr>
        <p:spPr>
          <a:xfrm>
            <a:off x="2312816" y="643012"/>
            <a:ext cx="4518367" cy="710721"/>
          </a:xfrm>
          <a:prstGeom prst="rightArrow">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accent2"/>
                </a:solidFill>
              </a:rPr>
              <a:t>MixColumns</a:t>
            </a:r>
          </a:p>
        </p:txBody>
      </p:sp>
      <p:cxnSp>
        <p:nvCxnSpPr>
          <p:cNvPr id="44" name="Straight Arrow Connector 43">
            <a:extLst>
              <a:ext uri="{FF2B5EF4-FFF2-40B4-BE49-F238E27FC236}">
                <a16:creationId xmlns:a16="http://schemas.microsoft.com/office/drawing/2014/main" id="{342C3B11-35A2-4B3E-808C-5A6364034F78}"/>
              </a:ext>
            </a:extLst>
          </p:cNvPr>
          <p:cNvCxnSpPr/>
          <p:nvPr/>
        </p:nvCxnSpPr>
        <p:spPr>
          <a:xfrm flipV="1">
            <a:off x="2693340" y="1355075"/>
            <a:ext cx="1878660" cy="7601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3B3A2EBF-D06C-4EDE-B049-24834FEECE02}"/>
              </a:ext>
            </a:extLst>
          </p:cNvPr>
          <p:cNvCxnSpPr>
            <a:cxnSpLocks/>
          </p:cNvCxnSpPr>
          <p:nvPr/>
        </p:nvCxnSpPr>
        <p:spPr>
          <a:xfrm flipH="1" flipV="1">
            <a:off x="4572000" y="1353733"/>
            <a:ext cx="1784733" cy="76150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3" name="Oval 42">
            <a:extLst>
              <a:ext uri="{FF2B5EF4-FFF2-40B4-BE49-F238E27FC236}">
                <a16:creationId xmlns:a16="http://schemas.microsoft.com/office/drawing/2014/main" id="{693DCCBF-3AA9-4E3B-844E-248BCA78D4D1}"/>
              </a:ext>
            </a:extLst>
          </p:cNvPr>
          <p:cNvSpPr/>
          <p:nvPr/>
        </p:nvSpPr>
        <p:spPr>
          <a:xfrm>
            <a:off x="6798038" y="-138385"/>
            <a:ext cx="2495320" cy="2554738"/>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71401F1B-99AF-4826-AFB9-C2D2C1228329}"/>
              </a:ext>
            </a:extLst>
          </p:cNvPr>
          <p:cNvSpPr txBox="1"/>
          <p:nvPr/>
        </p:nvSpPr>
        <p:spPr>
          <a:xfrm>
            <a:off x="5623718" y="97276"/>
            <a:ext cx="1527691" cy="646331"/>
          </a:xfrm>
          <a:prstGeom prst="rect">
            <a:avLst/>
          </a:prstGeom>
          <a:noFill/>
        </p:spPr>
        <p:txBody>
          <a:bodyPr wrap="square" rtlCol="0">
            <a:spAutoFit/>
          </a:bodyPr>
          <a:lstStyle/>
          <a:p>
            <a:pPr algn="ctr"/>
            <a:r>
              <a:rPr lang="en-US" sz="1800">
                <a:solidFill>
                  <a:schemeClr val="accent2"/>
                </a:solidFill>
              </a:rPr>
              <a:t>Kết quả MixColumns</a:t>
            </a:r>
          </a:p>
        </p:txBody>
      </p:sp>
    </p:spTree>
    <p:extLst>
      <p:ext uri="{BB962C8B-B14F-4D97-AF65-F5344CB8AC3E}">
        <p14:creationId xmlns:p14="http://schemas.microsoft.com/office/powerpoint/2010/main" val="4038847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8B034AF7-D9EF-4036-88A0-3586CCDD986E}"/>
              </a:ext>
            </a:extLst>
          </p:cNvPr>
          <p:cNvPicPr>
            <a:picLocks noChangeAspect="1"/>
          </p:cNvPicPr>
          <p:nvPr/>
        </p:nvPicPr>
        <p:blipFill>
          <a:blip r:embed="rId2"/>
          <a:stretch>
            <a:fillRect/>
          </a:stretch>
        </p:blipFill>
        <p:spPr>
          <a:xfrm>
            <a:off x="2644048" y="0"/>
            <a:ext cx="4540746" cy="5143500"/>
          </a:xfrm>
          <a:prstGeom prst="rect">
            <a:avLst/>
          </a:prstGeom>
        </p:spPr>
      </p:pic>
      <p:sp>
        <p:nvSpPr>
          <p:cNvPr id="8" name="Oval 7">
            <a:extLst>
              <a:ext uri="{FF2B5EF4-FFF2-40B4-BE49-F238E27FC236}">
                <a16:creationId xmlns:a16="http://schemas.microsoft.com/office/drawing/2014/main" id="{2FF40DE2-B184-4374-A7ED-0CE29736FD15}"/>
              </a:ext>
            </a:extLst>
          </p:cNvPr>
          <p:cNvSpPr/>
          <p:nvPr/>
        </p:nvSpPr>
        <p:spPr>
          <a:xfrm>
            <a:off x="4384712" y="2009890"/>
            <a:ext cx="1707615" cy="561860"/>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ình chữ nhật: Góc Tròn 10">
            <a:extLst>
              <a:ext uri="{FF2B5EF4-FFF2-40B4-BE49-F238E27FC236}">
                <a16:creationId xmlns:a16="http://schemas.microsoft.com/office/drawing/2014/main" id="{0FBE9B22-B994-4532-8922-D2B3B6FEA07C}"/>
              </a:ext>
            </a:extLst>
          </p:cNvPr>
          <p:cNvSpPr/>
          <p:nvPr/>
        </p:nvSpPr>
        <p:spPr>
          <a:xfrm>
            <a:off x="198308" y="2231727"/>
            <a:ext cx="2093201" cy="68004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200">
                <a:solidFill>
                  <a:schemeClr val="accent2"/>
                </a:solidFill>
                <a:latin typeface="Arial"/>
                <a:ea typeface="+mn-lt"/>
                <a:cs typeface="Arial"/>
              </a:rPr>
              <a:t>KeyExpansion</a:t>
            </a:r>
          </a:p>
        </p:txBody>
      </p:sp>
    </p:spTree>
    <p:extLst>
      <p:ext uri="{BB962C8B-B14F-4D97-AF65-F5344CB8AC3E}">
        <p14:creationId xmlns:p14="http://schemas.microsoft.com/office/powerpoint/2010/main" val="6088703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nh chữ nhật: Góc Tròn 10">
            <a:extLst>
              <a:ext uri="{FF2B5EF4-FFF2-40B4-BE49-F238E27FC236}">
                <a16:creationId xmlns:a16="http://schemas.microsoft.com/office/drawing/2014/main" id="{A9179792-944C-4856-B688-5334B4196571}"/>
              </a:ext>
            </a:extLst>
          </p:cNvPr>
          <p:cNvSpPr/>
          <p:nvPr/>
        </p:nvSpPr>
        <p:spPr>
          <a:xfrm>
            <a:off x="77120" y="107415"/>
            <a:ext cx="2083512" cy="68004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200">
                <a:solidFill>
                  <a:schemeClr val="accent2"/>
                </a:solidFill>
                <a:latin typeface="Arial"/>
                <a:cs typeface="Arial"/>
              </a:rPr>
              <a:t>KeyExpansion</a:t>
            </a:r>
            <a:endParaRPr lang="vi-VN" sz="2200" err="1">
              <a:solidFill>
                <a:schemeClr val="accent2"/>
              </a:solidFill>
              <a:latin typeface="Arial"/>
              <a:cs typeface="Arial"/>
            </a:endParaRPr>
          </a:p>
        </p:txBody>
      </p:sp>
      <p:sp>
        <p:nvSpPr>
          <p:cNvPr id="6" name="Hình chữ nhật: Góc Tròn 10">
            <a:extLst>
              <a:ext uri="{FF2B5EF4-FFF2-40B4-BE49-F238E27FC236}">
                <a16:creationId xmlns:a16="http://schemas.microsoft.com/office/drawing/2014/main" id="{205A93DD-540C-4710-96F7-50A54DCB5520}"/>
              </a:ext>
            </a:extLst>
          </p:cNvPr>
          <p:cNvSpPr/>
          <p:nvPr/>
        </p:nvSpPr>
        <p:spPr>
          <a:xfrm>
            <a:off x="2688116" y="107415"/>
            <a:ext cx="6378764" cy="68004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a:solidFill>
                  <a:srgbClr val="333333"/>
                </a:solidFill>
                <a:latin typeface="Arial" panose="020B0604020202020204" pitchFamily="34" charset="0"/>
              </a:rPr>
              <a:t>T</a:t>
            </a:r>
            <a:r>
              <a:rPr lang="vi-VN" sz="1800" b="0" i="0">
                <a:solidFill>
                  <a:srgbClr val="333333"/>
                </a:solidFill>
                <a:effectLst/>
                <a:latin typeface="Arial" panose="020B0604020202020204" pitchFamily="34" charset="0"/>
              </a:rPr>
              <a:t>ính toán khóa vòng cho bước lặp mã hóa và bước tạo ngõ ra</a:t>
            </a:r>
            <a:endParaRPr lang="vi-VN" sz="1800" i="1" err="1">
              <a:solidFill>
                <a:schemeClr val="tx1"/>
              </a:solidFill>
              <a:latin typeface="Arial"/>
              <a:cs typeface="Arial"/>
            </a:endParaRPr>
          </a:p>
        </p:txBody>
      </p:sp>
      <p:cxnSp>
        <p:nvCxnSpPr>
          <p:cNvPr id="8" name="Straight Arrow Connector 7">
            <a:extLst>
              <a:ext uri="{FF2B5EF4-FFF2-40B4-BE49-F238E27FC236}">
                <a16:creationId xmlns:a16="http://schemas.microsoft.com/office/drawing/2014/main" id="{D27A02B6-20D9-41D1-B9CD-9CAC4690356E}"/>
              </a:ext>
            </a:extLst>
          </p:cNvPr>
          <p:cNvCxnSpPr>
            <a:cxnSpLocks/>
            <a:stCxn id="5" idx="3"/>
            <a:endCxn id="6" idx="1"/>
          </p:cNvCxnSpPr>
          <p:nvPr/>
        </p:nvCxnSpPr>
        <p:spPr>
          <a:xfrm>
            <a:off x="2160632" y="447438"/>
            <a:ext cx="52748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 name="Hình chữ nhật: Góc Tròn 10">
            <a:extLst>
              <a:ext uri="{FF2B5EF4-FFF2-40B4-BE49-F238E27FC236}">
                <a16:creationId xmlns:a16="http://schemas.microsoft.com/office/drawing/2014/main" id="{CAE8E977-E62C-4A18-88CA-F8F8A882A435}"/>
              </a:ext>
            </a:extLst>
          </p:cNvPr>
          <p:cNvSpPr/>
          <p:nvPr/>
        </p:nvSpPr>
        <p:spPr>
          <a:xfrm>
            <a:off x="2688116" y="1127483"/>
            <a:ext cx="6378764" cy="68004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a:solidFill>
                  <a:srgbClr val="333333"/>
                </a:solidFill>
                <a:latin typeface="Arial" panose="020B0604020202020204" pitchFamily="34" charset="0"/>
              </a:rPr>
              <a:t>Kết quả của một lần thực thi KeyExpansion là một khóa vòng sử dụng cho chức năng AddRoundKey</a:t>
            </a:r>
            <a:endParaRPr lang="vi-VN" sz="1800" i="1" err="1">
              <a:solidFill>
                <a:schemeClr val="tx1"/>
              </a:solidFill>
              <a:latin typeface="Arial"/>
              <a:cs typeface="Arial"/>
            </a:endParaRPr>
          </a:p>
        </p:txBody>
      </p:sp>
      <p:cxnSp>
        <p:nvCxnSpPr>
          <p:cNvPr id="9" name="Straight Arrow Connector 8">
            <a:extLst>
              <a:ext uri="{FF2B5EF4-FFF2-40B4-BE49-F238E27FC236}">
                <a16:creationId xmlns:a16="http://schemas.microsoft.com/office/drawing/2014/main" id="{2112B51C-8129-4655-B184-EB921E68EC78}"/>
              </a:ext>
            </a:extLst>
          </p:cNvPr>
          <p:cNvCxnSpPr>
            <a:cxnSpLocks/>
            <a:stCxn id="5" idx="3"/>
            <a:endCxn id="7" idx="1"/>
          </p:cNvCxnSpPr>
          <p:nvPr/>
        </p:nvCxnSpPr>
        <p:spPr>
          <a:xfrm>
            <a:off x="2160632" y="447438"/>
            <a:ext cx="527484" cy="10200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Hình chữ nhật: Góc Tròn 10">
            <a:extLst>
              <a:ext uri="{FF2B5EF4-FFF2-40B4-BE49-F238E27FC236}">
                <a16:creationId xmlns:a16="http://schemas.microsoft.com/office/drawing/2014/main" id="{AC104182-4DC2-4591-8920-2515E2EDC6B4}"/>
              </a:ext>
            </a:extLst>
          </p:cNvPr>
          <p:cNvSpPr/>
          <p:nvPr/>
        </p:nvSpPr>
        <p:spPr>
          <a:xfrm>
            <a:off x="2688116" y="2147551"/>
            <a:ext cx="6378764" cy="92615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800">
                <a:solidFill>
                  <a:srgbClr val="333333"/>
                </a:solidFill>
                <a:latin typeface="Arial" panose="020B0604020202020204" pitchFamily="34" charset="0"/>
              </a:rPr>
              <a:t>Với mã hóa AES-128, số khóa vòng là 10 tương ứng với 9 lần AddRoundKey ở bước lặp mã hóa và 1 lần AddRoundKey ở bước tạo ngõ ra</a:t>
            </a:r>
            <a:endParaRPr lang="vi-VN" sz="1800" i="1" err="1">
              <a:solidFill>
                <a:schemeClr val="tx1"/>
              </a:solidFill>
              <a:latin typeface="Arial"/>
              <a:cs typeface="Arial"/>
            </a:endParaRPr>
          </a:p>
        </p:txBody>
      </p:sp>
      <p:cxnSp>
        <p:nvCxnSpPr>
          <p:cNvPr id="11" name="Straight Arrow Connector 10">
            <a:extLst>
              <a:ext uri="{FF2B5EF4-FFF2-40B4-BE49-F238E27FC236}">
                <a16:creationId xmlns:a16="http://schemas.microsoft.com/office/drawing/2014/main" id="{99EE3A3B-CB79-410C-8A0C-D855F277F1C9}"/>
              </a:ext>
            </a:extLst>
          </p:cNvPr>
          <p:cNvCxnSpPr>
            <a:cxnSpLocks/>
            <a:stCxn id="5" idx="3"/>
            <a:endCxn id="10" idx="1"/>
          </p:cNvCxnSpPr>
          <p:nvPr/>
        </p:nvCxnSpPr>
        <p:spPr>
          <a:xfrm>
            <a:off x="2160632" y="447438"/>
            <a:ext cx="527484" cy="21631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Hình chữ nhật: Góc Tròn 10">
            <a:extLst>
              <a:ext uri="{FF2B5EF4-FFF2-40B4-BE49-F238E27FC236}">
                <a16:creationId xmlns:a16="http://schemas.microsoft.com/office/drawing/2014/main" id="{A80AC3AC-5B23-4536-B0E5-5DD10F22968E}"/>
              </a:ext>
            </a:extLst>
          </p:cNvPr>
          <p:cNvSpPr/>
          <p:nvPr/>
        </p:nvSpPr>
        <p:spPr>
          <a:xfrm>
            <a:off x="504363" y="1075065"/>
            <a:ext cx="1522742" cy="392442"/>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800">
                <a:solidFill>
                  <a:schemeClr val="bg2">
                    <a:lumMod val="50000"/>
                  </a:schemeClr>
                </a:solidFill>
                <a:latin typeface="Arial"/>
                <a:cs typeface="Arial"/>
              </a:rPr>
              <a:t>RotWord</a:t>
            </a:r>
            <a:endParaRPr lang="vi-VN" sz="1800" err="1">
              <a:solidFill>
                <a:schemeClr val="bg2">
                  <a:lumMod val="50000"/>
                </a:schemeClr>
              </a:solidFill>
              <a:latin typeface="Arial"/>
              <a:cs typeface="Arial"/>
            </a:endParaRPr>
          </a:p>
        </p:txBody>
      </p:sp>
      <p:sp>
        <p:nvSpPr>
          <p:cNvPr id="15" name="Hình chữ nhật: Góc Tròn 10">
            <a:extLst>
              <a:ext uri="{FF2B5EF4-FFF2-40B4-BE49-F238E27FC236}">
                <a16:creationId xmlns:a16="http://schemas.microsoft.com/office/drawing/2014/main" id="{5BC472BD-B81A-45F8-A96F-41C9BCD4F5AE}"/>
              </a:ext>
            </a:extLst>
          </p:cNvPr>
          <p:cNvSpPr/>
          <p:nvPr/>
        </p:nvSpPr>
        <p:spPr>
          <a:xfrm>
            <a:off x="504361" y="1574464"/>
            <a:ext cx="1522743" cy="392443"/>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800">
                <a:solidFill>
                  <a:schemeClr val="bg2">
                    <a:lumMod val="50000"/>
                  </a:schemeClr>
                </a:solidFill>
                <a:latin typeface="Arial"/>
                <a:cs typeface="Arial"/>
              </a:rPr>
              <a:t>SubWord</a:t>
            </a:r>
            <a:endParaRPr lang="vi-VN" sz="1800" err="1">
              <a:solidFill>
                <a:schemeClr val="bg2">
                  <a:lumMod val="50000"/>
                </a:schemeClr>
              </a:solidFill>
              <a:latin typeface="Arial"/>
              <a:cs typeface="Arial"/>
            </a:endParaRPr>
          </a:p>
        </p:txBody>
      </p:sp>
      <p:sp>
        <p:nvSpPr>
          <p:cNvPr id="16" name="Hình chữ nhật: Góc Tròn 10">
            <a:extLst>
              <a:ext uri="{FF2B5EF4-FFF2-40B4-BE49-F238E27FC236}">
                <a16:creationId xmlns:a16="http://schemas.microsoft.com/office/drawing/2014/main" id="{139BD781-4618-44B9-BB6F-677B8A4A11BC}"/>
              </a:ext>
            </a:extLst>
          </p:cNvPr>
          <p:cNvSpPr/>
          <p:nvPr/>
        </p:nvSpPr>
        <p:spPr>
          <a:xfrm>
            <a:off x="504361" y="2075120"/>
            <a:ext cx="1522743" cy="392443"/>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800">
                <a:solidFill>
                  <a:schemeClr val="bg2">
                    <a:lumMod val="50000"/>
                  </a:schemeClr>
                </a:solidFill>
                <a:latin typeface="Arial"/>
                <a:cs typeface="Arial"/>
              </a:rPr>
              <a:t>AddRcon</a:t>
            </a:r>
            <a:endParaRPr lang="vi-VN" sz="1800" err="1">
              <a:solidFill>
                <a:schemeClr val="bg2">
                  <a:lumMod val="50000"/>
                </a:schemeClr>
              </a:solidFill>
              <a:latin typeface="Arial"/>
              <a:cs typeface="Arial"/>
            </a:endParaRPr>
          </a:p>
        </p:txBody>
      </p:sp>
      <p:sp>
        <p:nvSpPr>
          <p:cNvPr id="17" name="Hình chữ nhật: Góc Tròn 10">
            <a:extLst>
              <a:ext uri="{FF2B5EF4-FFF2-40B4-BE49-F238E27FC236}">
                <a16:creationId xmlns:a16="http://schemas.microsoft.com/office/drawing/2014/main" id="{9D7C79BB-712C-4133-8F1E-C32B1B129559}"/>
              </a:ext>
            </a:extLst>
          </p:cNvPr>
          <p:cNvSpPr/>
          <p:nvPr/>
        </p:nvSpPr>
        <p:spPr>
          <a:xfrm>
            <a:off x="504361" y="2561842"/>
            <a:ext cx="1522743" cy="392443"/>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800">
                <a:solidFill>
                  <a:schemeClr val="bg2">
                    <a:lumMod val="50000"/>
                  </a:schemeClr>
                </a:solidFill>
                <a:latin typeface="Arial"/>
                <a:cs typeface="Arial"/>
              </a:rPr>
              <a:t>AddW</a:t>
            </a:r>
            <a:endParaRPr lang="vi-VN" sz="1800" err="1">
              <a:solidFill>
                <a:schemeClr val="bg2">
                  <a:lumMod val="50000"/>
                </a:schemeClr>
              </a:solidFill>
              <a:latin typeface="Arial"/>
              <a:cs typeface="Arial"/>
            </a:endParaRPr>
          </a:p>
        </p:txBody>
      </p:sp>
      <p:grpSp>
        <p:nvGrpSpPr>
          <p:cNvPr id="30" name="Group 29">
            <a:extLst>
              <a:ext uri="{FF2B5EF4-FFF2-40B4-BE49-F238E27FC236}">
                <a16:creationId xmlns:a16="http://schemas.microsoft.com/office/drawing/2014/main" id="{DAC05D39-BACF-45F4-903C-8695B637F8D4}"/>
              </a:ext>
            </a:extLst>
          </p:cNvPr>
          <p:cNvGrpSpPr/>
          <p:nvPr/>
        </p:nvGrpSpPr>
        <p:grpSpPr>
          <a:xfrm>
            <a:off x="77115" y="447438"/>
            <a:ext cx="427247" cy="2310626"/>
            <a:chOff x="77115" y="447438"/>
            <a:chExt cx="427247" cy="2310626"/>
          </a:xfrm>
        </p:grpSpPr>
        <p:cxnSp>
          <p:nvCxnSpPr>
            <p:cNvPr id="19" name="Connector: Elbow 18">
              <a:extLst>
                <a:ext uri="{FF2B5EF4-FFF2-40B4-BE49-F238E27FC236}">
                  <a16:creationId xmlns:a16="http://schemas.microsoft.com/office/drawing/2014/main" id="{4CD1333C-B01E-4F2B-8A4F-039B71AE71B1}"/>
                </a:ext>
              </a:extLst>
            </p:cNvPr>
            <p:cNvCxnSpPr>
              <a:stCxn id="5" idx="1"/>
              <a:endCxn id="14" idx="1"/>
            </p:cNvCxnSpPr>
            <p:nvPr/>
          </p:nvCxnSpPr>
          <p:spPr>
            <a:xfrm rot="10800000" flipH="1" flipV="1">
              <a:off x="77119" y="447438"/>
              <a:ext cx="427243" cy="823848"/>
            </a:xfrm>
            <a:prstGeom prst="bentConnector3">
              <a:avLst>
                <a:gd name="adj1" fmla="val 6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904840D7-0B04-4CFB-BCF0-ABA3F6C62069}"/>
                </a:ext>
              </a:extLst>
            </p:cNvPr>
            <p:cNvCxnSpPr>
              <a:endCxn id="15" idx="1"/>
            </p:cNvCxnSpPr>
            <p:nvPr/>
          </p:nvCxnSpPr>
          <p:spPr>
            <a:xfrm rot="16200000" flipH="1">
              <a:off x="-174663" y="1091662"/>
              <a:ext cx="930806" cy="427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B687552F-E673-4467-853C-6254990A2C4B}"/>
                </a:ext>
              </a:extLst>
            </p:cNvPr>
            <p:cNvCxnSpPr>
              <a:endCxn id="16" idx="1"/>
            </p:cNvCxnSpPr>
            <p:nvPr/>
          </p:nvCxnSpPr>
          <p:spPr>
            <a:xfrm rot="16200000" flipH="1">
              <a:off x="-451203" y="1315778"/>
              <a:ext cx="1483882" cy="4272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5AA4073D-9841-4D77-BC58-60F7B4EA12A2}"/>
                </a:ext>
              </a:extLst>
            </p:cNvPr>
            <p:cNvCxnSpPr>
              <a:endCxn id="17" idx="1"/>
            </p:cNvCxnSpPr>
            <p:nvPr/>
          </p:nvCxnSpPr>
          <p:spPr>
            <a:xfrm rot="16200000" flipH="1">
              <a:off x="-694564" y="1559139"/>
              <a:ext cx="1970604" cy="4272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80343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4" grpId="0" animBg="1"/>
      <p:bldP spid="15" grpId="0" animBg="1"/>
      <p:bldP spid="16" grpId="0"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A86984D9-BFD9-4A22-B263-41F7988C2026}"/>
              </a:ext>
            </a:extLst>
          </p:cNvPr>
          <p:cNvPicPr>
            <a:picLocks noChangeAspect="1"/>
          </p:cNvPicPr>
          <p:nvPr/>
        </p:nvPicPr>
        <p:blipFill>
          <a:blip r:embed="rId3"/>
          <a:stretch>
            <a:fillRect/>
          </a:stretch>
        </p:blipFill>
        <p:spPr>
          <a:xfrm>
            <a:off x="1206347" y="0"/>
            <a:ext cx="6731306" cy="5143500"/>
          </a:xfrm>
          <a:prstGeom prst="rect">
            <a:avLst/>
          </a:prstGeom>
        </p:spPr>
      </p:pic>
    </p:spTree>
    <p:extLst>
      <p:ext uri="{BB962C8B-B14F-4D97-AF65-F5344CB8AC3E}">
        <p14:creationId xmlns:p14="http://schemas.microsoft.com/office/powerpoint/2010/main" val="3882690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D06CFC1C-164E-4C91-A7B6-A8D5256CEC0D}"/>
              </a:ext>
            </a:extLst>
          </p:cNvPr>
          <p:cNvPicPr>
            <a:picLocks noChangeAspect="1"/>
          </p:cNvPicPr>
          <p:nvPr/>
        </p:nvPicPr>
        <p:blipFill>
          <a:blip r:embed="rId3"/>
          <a:stretch>
            <a:fillRect/>
          </a:stretch>
        </p:blipFill>
        <p:spPr>
          <a:xfrm>
            <a:off x="4572000" y="59904"/>
            <a:ext cx="4572000" cy="349353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7051B6-3E5A-466D-8138-12F8CB59D93F}"/>
                  </a:ext>
                </a:extLst>
              </p:cNvPr>
              <p:cNvSpPr txBox="1"/>
              <p:nvPr/>
            </p:nvSpPr>
            <p:spPr>
              <a:xfrm>
                <a:off x="114300" y="140665"/>
                <a:ext cx="3200400" cy="400110"/>
              </a:xfrm>
              <a:prstGeom prst="rect">
                <a:avLst/>
              </a:prstGeom>
              <a:ln w="3175"/>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a:solidFill>
                      <a:schemeClr val="tx1"/>
                    </a:solidFill>
                  </a:rPr>
                  <a:t>Tính </a:t>
                </a:r>
                <a14:m>
                  <m:oMath xmlns:m="http://schemas.openxmlformats.org/officeDocument/2006/math">
                    <m:r>
                      <a:rPr lang="en-US" sz="2000" b="0" i="1" smtClean="0">
                        <a:solidFill>
                          <a:schemeClr val="tx1"/>
                        </a:solidFill>
                        <a:latin typeface="Cambria Math" panose="02040503050406030204" pitchFamily="18" charset="0"/>
                      </a:rPr>
                      <m:t>𝑤</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𝑗</m:t>
                        </m:r>
                      </m:e>
                    </m:d>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𝑣</m:t>
                    </m:r>
                    <m:r>
                      <a:rPr lang="en-US" sz="2000" b="0" i="1" smtClean="0">
                        <a:solidFill>
                          <a:schemeClr val="tx1"/>
                        </a:solidFill>
                        <a:latin typeface="Cambria Math" panose="02040503050406030204" pitchFamily="18" charset="0"/>
                      </a:rPr>
                      <m:t>ớ</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 3&lt;</m:t>
                    </m:r>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&lt;44)</m:t>
                    </m:r>
                  </m:oMath>
                </a14:m>
                <a:endParaRPr lang="en-US" sz="2000">
                  <a:solidFill>
                    <a:schemeClr val="tx1"/>
                  </a:solidFill>
                </a:endParaRPr>
              </a:p>
            </p:txBody>
          </p:sp>
        </mc:Choice>
        <mc:Fallback xmlns="">
          <p:sp>
            <p:nvSpPr>
              <p:cNvPr id="6" name="TextBox 5">
                <a:extLst>
                  <a:ext uri="{FF2B5EF4-FFF2-40B4-BE49-F238E27FC236}">
                    <a16:creationId xmlns:a16="http://schemas.microsoft.com/office/drawing/2014/main" id="{D87051B6-3E5A-466D-8138-12F8CB59D93F}"/>
                  </a:ext>
                </a:extLst>
              </p:cNvPr>
              <p:cNvSpPr txBox="1">
                <a:spLocks noRot="1" noChangeAspect="1" noMove="1" noResize="1" noEditPoints="1" noAdjustHandles="1" noChangeArrowheads="1" noChangeShapeType="1" noTextEdit="1"/>
              </p:cNvSpPr>
              <p:nvPr/>
            </p:nvSpPr>
            <p:spPr>
              <a:xfrm>
                <a:off x="114300" y="140665"/>
                <a:ext cx="3200400" cy="400110"/>
              </a:xfrm>
              <a:prstGeom prst="rect">
                <a:avLst/>
              </a:prstGeom>
              <a:blipFill>
                <a:blip r:embed="rId4"/>
                <a:stretch>
                  <a:fillRect l="-760" t="-5970" b="-25373"/>
                </a:stretch>
              </a:blipFill>
              <a:ln w="3175"/>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97FD035-3664-453C-8924-A9437A7B8878}"/>
                  </a:ext>
                </a:extLst>
              </p:cNvPr>
              <p:cNvSpPr txBox="1"/>
              <p:nvPr/>
            </p:nvSpPr>
            <p:spPr>
              <a:xfrm>
                <a:off x="762000" y="886829"/>
                <a:ext cx="3810000" cy="836126"/>
              </a:xfrm>
              <a:prstGeom prst="rect">
                <a:avLst/>
              </a:prstGeom>
              <a:ln w="3175"/>
            </p:spPr>
            <p:style>
              <a:lnRef idx="2">
                <a:schemeClr val="accent2"/>
              </a:lnRef>
              <a:fillRef idx="1">
                <a:schemeClr val="lt1"/>
              </a:fillRef>
              <a:effectRef idx="0">
                <a:schemeClr val="accent2"/>
              </a:effectRef>
              <a:fontRef idx="minor">
                <a:schemeClr val="dk1"/>
              </a:fontRef>
            </p:style>
            <p:txBody>
              <a:bodyPr wrap="square" rtlCol="0">
                <a:spAutoFit/>
              </a:bodyPr>
              <a:lstStyle/>
              <a:p>
                <a:pPr algn="r">
                  <a:spcAft>
                    <a:spcPts val="500"/>
                  </a:spcAft>
                </a:pPr>
                <a14:m>
                  <m:oMathPara xmlns:m="http://schemas.openxmlformats.org/officeDocument/2006/math">
                    <m:oMathParaPr>
                      <m:jc m:val="left"/>
                    </m:oMathParaPr>
                    <m:oMath xmlns:m="http://schemas.openxmlformats.org/officeDocument/2006/math">
                      <m:r>
                        <a:rPr lang="en-US" sz="2000" b="0" i="1" smtClean="0">
                          <a:solidFill>
                            <a:schemeClr val="tx1"/>
                          </a:solidFill>
                          <a:latin typeface="Cambria Math" panose="02040503050406030204" pitchFamily="18" charset="0"/>
                        </a:rPr>
                        <m:t>𝑤</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𝑗</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𝐴𝑑𝑑𝑊</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−4</m:t>
                          </m:r>
                        </m:e>
                      </m:d>
                    </m:oMath>
                  </m:oMathPara>
                </a14:m>
                <a:endParaRPr lang="en-US" sz="2000" b="0" i="1">
                  <a:solidFill>
                    <a:schemeClr val="tx1"/>
                  </a:solidFill>
                  <a:latin typeface="Cambria Math" panose="02040503050406030204" pitchFamily="18" charset="0"/>
                </a:endParaRPr>
              </a:p>
              <a:p>
                <a:pPr algn="r">
                  <a:spcAft>
                    <a:spcPts val="500"/>
                  </a:spcAft>
                </a:pPr>
                <a14:m>
                  <m:oMathPara xmlns:m="http://schemas.openxmlformats.org/officeDocument/2006/math">
                    <m:oMathParaPr>
                      <m:jc m:val="left"/>
                    </m:oMathParaPr>
                    <m:oMath xmlns:m="http://schemas.openxmlformats.org/officeDocument/2006/math">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𝑤</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−1</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𝑤</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−4]</m:t>
                      </m:r>
                    </m:oMath>
                  </m:oMathPara>
                </a14:m>
                <a:endParaRPr lang="en-US" sz="2000">
                  <a:solidFill>
                    <a:schemeClr val="tx1"/>
                  </a:solidFill>
                </a:endParaRPr>
              </a:p>
            </p:txBody>
          </p:sp>
        </mc:Choice>
        <mc:Fallback xmlns="">
          <p:sp>
            <p:nvSpPr>
              <p:cNvPr id="7" name="TextBox 6">
                <a:extLst>
                  <a:ext uri="{FF2B5EF4-FFF2-40B4-BE49-F238E27FC236}">
                    <a16:creationId xmlns:a16="http://schemas.microsoft.com/office/drawing/2014/main" id="{A97FD035-3664-453C-8924-A9437A7B8878}"/>
                  </a:ext>
                </a:extLst>
              </p:cNvPr>
              <p:cNvSpPr txBox="1">
                <a:spLocks noRot="1" noChangeAspect="1" noMove="1" noResize="1" noEditPoints="1" noAdjustHandles="1" noChangeArrowheads="1" noChangeShapeType="1" noTextEdit="1"/>
              </p:cNvSpPr>
              <p:nvPr/>
            </p:nvSpPr>
            <p:spPr>
              <a:xfrm>
                <a:off x="762000" y="886829"/>
                <a:ext cx="3810000" cy="836126"/>
              </a:xfrm>
              <a:prstGeom prst="rect">
                <a:avLst/>
              </a:prstGeom>
              <a:blipFill>
                <a:blip r:embed="rId5"/>
                <a:stretch>
                  <a:fillRect/>
                </a:stretch>
              </a:blipFill>
              <a:ln w="3175"/>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1B995E5-B99E-418B-8F06-A18ABB942FFE}"/>
                  </a:ext>
                </a:extLst>
              </p:cNvPr>
              <p:cNvSpPr txBox="1"/>
              <p:nvPr/>
            </p:nvSpPr>
            <p:spPr>
              <a:xfrm>
                <a:off x="517619" y="3002483"/>
                <a:ext cx="4067175" cy="836126"/>
              </a:xfrm>
              <a:prstGeom prst="rect">
                <a:avLst/>
              </a:prstGeom>
              <a:ln w="3175"/>
            </p:spPr>
            <p:style>
              <a:lnRef idx="2">
                <a:schemeClr val="accent2"/>
              </a:lnRef>
              <a:fillRef idx="1">
                <a:schemeClr val="lt1"/>
              </a:fillRef>
              <a:effectRef idx="0">
                <a:schemeClr val="accent2"/>
              </a:effectRef>
              <a:fontRef idx="minor">
                <a:schemeClr val="dk1"/>
              </a:fontRef>
            </p:style>
            <p:txBody>
              <a:bodyPr wrap="square" rtlCol="0">
                <a:spAutoFit/>
              </a:bodyPr>
              <a:lstStyle/>
              <a:p>
                <a:pPr algn="r">
                  <a:spcBef>
                    <a:spcPts val="500"/>
                  </a:spcBef>
                  <a:spcAft>
                    <a:spcPts val="500"/>
                  </a:spcAft>
                </a:pPr>
                <a14:m>
                  <m:oMathPara xmlns:m="http://schemas.openxmlformats.org/officeDocument/2006/math">
                    <m:oMathParaPr>
                      <m:jc m:val="left"/>
                    </m:oMathParaPr>
                    <m:oMath xmlns:m="http://schemas.openxmlformats.org/officeDocument/2006/math">
                      <m:r>
                        <a:rPr lang="en-US" sz="2000" b="0" i="1" smtClean="0">
                          <a:solidFill>
                            <a:schemeClr val="tx1"/>
                          </a:solidFill>
                          <a:latin typeface="Cambria Math" panose="02040503050406030204" pitchFamily="18" charset="0"/>
                        </a:rPr>
                        <m:t>𝑤</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=4∗</m:t>
                          </m:r>
                          <m:r>
                            <a:rPr lang="en-US" sz="2000" b="0" i="1" smtClean="0">
                              <a:solidFill>
                                <a:schemeClr val="tx1"/>
                              </a:solidFill>
                              <a:latin typeface="Cambria Math" panose="02040503050406030204" pitchFamily="18" charset="0"/>
                            </a:rPr>
                            <m:t>𝑛</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𝐴𝑑𝑑𝑊</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−4</m:t>
                          </m:r>
                        </m:e>
                      </m:d>
                    </m:oMath>
                  </m:oMathPara>
                </a14:m>
                <a:endParaRPr lang="en-US" sz="2000" b="0" i="1">
                  <a:solidFill>
                    <a:schemeClr val="tx1"/>
                  </a:solidFill>
                  <a:latin typeface="Cambria Math" panose="02040503050406030204" pitchFamily="18" charset="0"/>
                </a:endParaRPr>
              </a:p>
              <a:p>
                <a:pPr algn="r">
                  <a:spcBef>
                    <a:spcPts val="500"/>
                  </a:spcBef>
                  <a:spcAft>
                    <a:spcPts val="500"/>
                  </a:spcAft>
                </a:pPr>
                <a14:m>
                  <m:oMathPara xmlns:m="http://schemas.openxmlformats.org/officeDocument/2006/math">
                    <m:oMathParaPr>
                      <m:jc m:val="left"/>
                    </m:oMathParaPr>
                    <m:oMath xmlns:m="http://schemas.openxmlformats.org/officeDocument/2006/math">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𝑡𝑟𝑎𝑛𝑠</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𝑤</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−1</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𝑤</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−4]</m:t>
                      </m:r>
                    </m:oMath>
                  </m:oMathPara>
                </a14:m>
                <a:endParaRPr lang="en-US" sz="2000">
                  <a:solidFill>
                    <a:schemeClr val="tx1"/>
                  </a:solidFill>
                </a:endParaRPr>
              </a:p>
            </p:txBody>
          </p:sp>
        </mc:Choice>
        <mc:Fallback xmlns="">
          <p:sp>
            <p:nvSpPr>
              <p:cNvPr id="8" name="TextBox 7">
                <a:extLst>
                  <a:ext uri="{FF2B5EF4-FFF2-40B4-BE49-F238E27FC236}">
                    <a16:creationId xmlns:a16="http://schemas.microsoft.com/office/drawing/2014/main" id="{D1B995E5-B99E-418B-8F06-A18ABB942FFE}"/>
                  </a:ext>
                </a:extLst>
              </p:cNvPr>
              <p:cNvSpPr txBox="1">
                <a:spLocks noRot="1" noChangeAspect="1" noMove="1" noResize="1" noEditPoints="1" noAdjustHandles="1" noChangeArrowheads="1" noChangeShapeType="1" noTextEdit="1"/>
              </p:cNvSpPr>
              <p:nvPr/>
            </p:nvSpPr>
            <p:spPr>
              <a:xfrm>
                <a:off x="517619" y="3002483"/>
                <a:ext cx="4067175" cy="836126"/>
              </a:xfrm>
              <a:prstGeom prst="rect">
                <a:avLst/>
              </a:prstGeom>
              <a:blipFill>
                <a:blip r:embed="rId6"/>
                <a:stretch>
                  <a:fillRect/>
                </a:stretch>
              </a:blipFill>
              <a:ln w="3175"/>
            </p:spPr>
            <p:txBody>
              <a:bodyPr/>
              <a:lstStyle/>
              <a:p>
                <a:r>
                  <a:rPr lang="en-US">
                    <a:noFill/>
                  </a:rPr>
                  <a:t> </a:t>
                </a:r>
              </a:p>
            </p:txBody>
          </p:sp>
        </mc:Fallback>
      </mc:AlternateContent>
      <p:sp>
        <p:nvSpPr>
          <p:cNvPr id="9" name="Oval 8">
            <a:extLst>
              <a:ext uri="{FF2B5EF4-FFF2-40B4-BE49-F238E27FC236}">
                <a16:creationId xmlns:a16="http://schemas.microsoft.com/office/drawing/2014/main" id="{3E865A5F-7D74-4945-BFCC-5E2159227E7D}"/>
              </a:ext>
            </a:extLst>
          </p:cNvPr>
          <p:cNvSpPr/>
          <p:nvPr/>
        </p:nvSpPr>
        <p:spPr>
          <a:xfrm>
            <a:off x="8070888" y="886829"/>
            <a:ext cx="968338" cy="456196"/>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9D5EC0E-E3A2-4004-A03D-28AB0906502C}"/>
              </a:ext>
            </a:extLst>
          </p:cNvPr>
          <p:cNvSpPr/>
          <p:nvPr/>
        </p:nvSpPr>
        <p:spPr>
          <a:xfrm>
            <a:off x="4584794" y="886829"/>
            <a:ext cx="968338" cy="456196"/>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C56207EE-8024-43F4-9030-B10799E19557}"/>
              </a:ext>
            </a:extLst>
          </p:cNvPr>
          <p:cNvCxnSpPr>
            <a:stCxn id="6" idx="1"/>
            <a:endCxn id="7" idx="1"/>
          </p:cNvCxnSpPr>
          <p:nvPr/>
        </p:nvCxnSpPr>
        <p:spPr>
          <a:xfrm rot="10800000" flipH="1" flipV="1">
            <a:off x="114300" y="340720"/>
            <a:ext cx="647700" cy="964172"/>
          </a:xfrm>
          <a:prstGeom prst="bentConnector3">
            <a:avLst>
              <a:gd name="adj1" fmla="val -88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83974B7E-DC16-4A6B-B349-E0D987CC267F}"/>
              </a:ext>
            </a:extLst>
          </p:cNvPr>
          <p:cNvCxnSpPr>
            <a:stCxn id="6" idx="1"/>
            <a:endCxn id="8" idx="1"/>
          </p:cNvCxnSpPr>
          <p:nvPr/>
        </p:nvCxnSpPr>
        <p:spPr>
          <a:xfrm rot="10800000" flipH="1" flipV="1">
            <a:off x="114299" y="340720"/>
            <a:ext cx="403319" cy="3079826"/>
          </a:xfrm>
          <a:prstGeom prst="bentConnector3">
            <a:avLst>
              <a:gd name="adj1" fmla="val -1889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F64FD55-7307-4F1A-B3BB-D723A1C58A0E}"/>
                  </a:ext>
                </a:extLst>
              </p:cNvPr>
              <p:cNvSpPr txBox="1"/>
              <p:nvPr/>
            </p:nvSpPr>
            <p:spPr>
              <a:xfrm>
                <a:off x="114298" y="2379575"/>
                <a:ext cx="4572000" cy="615553"/>
              </a:xfrm>
              <a:prstGeom prst="rect">
                <a:avLst/>
              </a:prstGeom>
              <a:noFill/>
            </p:spPr>
            <p:txBody>
              <a:bodyPr wrap="square" rtlCol="0">
                <a:spAutoFit/>
              </a:bodyPr>
              <a:lstStyle/>
              <a:p>
                <a:r>
                  <a:rPr lang="en-US" sz="1700">
                    <a:latin typeface="Cambria Math" panose="02040503050406030204" pitchFamily="18" charset="0"/>
                    <a:ea typeface="Cambria Math" panose="02040503050406030204" pitchFamily="18" charset="0"/>
                  </a:rPr>
                  <a:t>j là bội của 4 (w[4], w[8],…) thì w[j-1] </a:t>
                </a:r>
                <a:endParaRPr lang="en-US" sz="1700" i="1">
                  <a:latin typeface="Cambria Math" panose="02040503050406030204" pitchFamily="18" charset="0"/>
                  <a:ea typeface="Cambria Math" panose="02040503050406030204" pitchFamily="18" charset="0"/>
                </a:endParaRPr>
              </a:p>
              <a:p>
                <a14:m>
                  <m:oMath xmlns:m="http://schemas.openxmlformats.org/officeDocument/2006/math">
                    <m:r>
                      <a:rPr lang="en-US" sz="1700" i="1" smtClean="0">
                        <a:solidFill>
                          <a:schemeClr val="accent3"/>
                        </a:solidFill>
                        <a:latin typeface="Cambria Math" panose="02040503050406030204" pitchFamily="18" charset="0"/>
                        <a:ea typeface="Cambria Math" panose="02040503050406030204" pitchFamily="18" charset="0"/>
                      </a:rPr>
                      <m:t>→</m:t>
                    </m:r>
                  </m:oMath>
                </a14:m>
                <a:r>
                  <a:rPr lang="en-US" sz="1700">
                    <a:solidFill>
                      <a:schemeClr val="accent3"/>
                    </a:solidFill>
                    <a:latin typeface="Cambria Math" panose="02040503050406030204" pitchFamily="18" charset="0"/>
                    <a:ea typeface="Cambria Math" panose="02040503050406030204" pitchFamily="18" charset="0"/>
                  </a:rPr>
                  <a:t> RotWord, SubWord, AddRcon = trans(w[j-1)</a:t>
                </a:r>
              </a:p>
            </p:txBody>
          </p:sp>
        </mc:Choice>
        <mc:Fallback xmlns="">
          <p:sp>
            <p:nvSpPr>
              <p:cNvPr id="20" name="TextBox 19">
                <a:extLst>
                  <a:ext uri="{FF2B5EF4-FFF2-40B4-BE49-F238E27FC236}">
                    <a16:creationId xmlns:a16="http://schemas.microsoft.com/office/drawing/2014/main" id="{0F64FD55-7307-4F1A-B3BB-D723A1C58A0E}"/>
                  </a:ext>
                </a:extLst>
              </p:cNvPr>
              <p:cNvSpPr txBox="1">
                <a:spLocks noRot="1" noChangeAspect="1" noMove="1" noResize="1" noEditPoints="1" noAdjustHandles="1" noChangeArrowheads="1" noChangeShapeType="1" noTextEdit="1"/>
              </p:cNvSpPr>
              <p:nvPr/>
            </p:nvSpPr>
            <p:spPr>
              <a:xfrm>
                <a:off x="114298" y="2379575"/>
                <a:ext cx="4572000" cy="615553"/>
              </a:xfrm>
              <a:prstGeom prst="rect">
                <a:avLst/>
              </a:prstGeom>
              <a:blipFill>
                <a:blip r:embed="rId7"/>
                <a:stretch>
                  <a:fillRect l="-933" t="-2970" b="-12871"/>
                </a:stretch>
              </a:blipFill>
            </p:spPr>
            <p:txBody>
              <a:bodyPr/>
              <a:lstStyle/>
              <a:p>
                <a:r>
                  <a:rPr lang="en-US">
                    <a:noFill/>
                  </a:rPr>
                  <a:t> </a:t>
                </a:r>
              </a:p>
            </p:txBody>
          </p:sp>
        </mc:Fallback>
      </mc:AlternateContent>
    </p:spTree>
    <p:extLst>
      <p:ext uri="{BB962C8B-B14F-4D97-AF65-F5344CB8AC3E}">
        <p14:creationId xmlns:p14="http://schemas.microsoft.com/office/powerpoint/2010/main" val="422842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2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BC8C767-AAB9-4F10-8C3F-69FF1668A2C4}"/>
              </a:ext>
            </a:extLst>
          </p:cNvPr>
          <p:cNvGraphicFramePr>
            <a:graphicFrameLocks noGrp="1"/>
          </p:cNvGraphicFramePr>
          <p:nvPr>
            <p:extLst>
              <p:ext uri="{D42A27DB-BD31-4B8C-83A1-F6EECF244321}">
                <p14:modId xmlns:p14="http://schemas.microsoft.com/office/powerpoint/2010/main" val="2124900113"/>
              </p:ext>
            </p:extLst>
          </p:nvPr>
        </p:nvGraphicFramePr>
        <p:xfrm>
          <a:off x="462592" y="1348734"/>
          <a:ext cx="1871032" cy="1896356"/>
        </p:xfrm>
        <a:graphic>
          <a:graphicData uri="http://schemas.openxmlformats.org/drawingml/2006/table">
            <a:tbl>
              <a:tblPr firstRow="1" bandRow="1">
                <a:tableStyleId>{9C6C681F-78B6-45C4-89BD-E21F98EC8357}</a:tableStyleId>
              </a:tblPr>
              <a:tblGrid>
                <a:gridCol w="467758">
                  <a:extLst>
                    <a:ext uri="{9D8B030D-6E8A-4147-A177-3AD203B41FA5}">
                      <a16:colId xmlns:a16="http://schemas.microsoft.com/office/drawing/2014/main" val="1540761941"/>
                    </a:ext>
                  </a:extLst>
                </a:gridCol>
                <a:gridCol w="467758">
                  <a:extLst>
                    <a:ext uri="{9D8B030D-6E8A-4147-A177-3AD203B41FA5}">
                      <a16:colId xmlns:a16="http://schemas.microsoft.com/office/drawing/2014/main" val="11879025"/>
                    </a:ext>
                  </a:extLst>
                </a:gridCol>
                <a:gridCol w="467758">
                  <a:extLst>
                    <a:ext uri="{9D8B030D-6E8A-4147-A177-3AD203B41FA5}">
                      <a16:colId xmlns:a16="http://schemas.microsoft.com/office/drawing/2014/main" val="872793879"/>
                    </a:ext>
                  </a:extLst>
                </a:gridCol>
                <a:gridCol w="467758">
                  <a:extLst>
                    <a:ext uri="{9D8B030D-6E8A-4147-A177-3AD203B41FA5}">
                      <a16:colId xmlns:a16="http://schemas.microsoft.com/office/drawing/2014/main" val="1254195650"/>
                    </a:ext>
                  </a:extLst>
                </a:gridCol>
              </a:tblGrid>
              <a:tr h="474089">
                <a:tc>
                  <a:txBody>
                    <a:bodyPr/>
                    <a:lstStyle/>
                    <a:p>
                      <a:pPr algn="ctr"/>
                      <a:r>
                        <a:rPr lang="en-US" sz="1800">
                          <a:solidFill>
                            <a:schemeClr val="tx1"/>
                          </a:solidFill>
                        </a:rPr>
                        <a:t>4e</a:t>
                      </a:r>
                    </a:p>
                  </a:txBody>
                  <a:tcPr marL="91007" marR="91007" marT="45504" marB="45504" anchor="ctr"/>
                </a:tc>
                <a:tc>
                  <a:txBody>
                    <a:bodyPr/>
                    <a:lstStyle/>
                    <a:p>
                      <a:pPr algn="ctr"/>
                      <a:r>
                        <a:rPr lang="en-US" sz="1800">
                          <a:solidFill>
                            <a:schemeClr val="tx1"/>
                          </a:solidFill>
                        </a:rPr>
                        <a:t>75</a:t>
                      </a:r>
                    </a:p>
                  </a:txBody>
                  <a:tcPr marL="91007" marR="91007" marT="45504" marB="45504" anchor="ctr"/>
                </a:tc>
                <a:tc>
                  <a:txBody>
                    <a:bodyPr/>
                    <a:lstStyle/>
                    <a:p>
                      <a:pPr algn="ctr"/>
                      <a:r>
                        <a:rPr lang="en-US" sz="1800">
                          <a:solidFill>
                            <a:schemeClr val="tx1"/>
                          </a:solidFill>
                        </a:rPr>
                        <a:t>61</a:t>
                      </a:r>
                    </a:p>
                  </a:txBody>
                  <a:tcPr marL="91007" marR="91007" marT="45504" marB="45504" anchor="ctr"/>
                </a:tc>
                <a:tc>
                  <a:txBody>
                    <a:bodyPr/>
                    <a:lstStyle/>
                    <a:p>
                      <a:pPr algn="ctr"/>
                      <a:r>
                        <a:rPr lang="en-US" sz="1800">
                          <a:solidFill>
                            <a:schemeClr val="tx1"/>
                          </a:solidFill>
                        </a:rPr>
                        <a:t>68</a:t>
                      </a:r>
                    </a:p>
                  </a:txBody>
                  <a:tcPr marL="91007" marR="91007" marT="45504" marB="45504" anchor="ctr"/>
                </a:tc>
                <a:extLst>
                  <a:ext uri="{0D108BD9-81ED-4DB2-BD59-A6C34878D82A}">
                    <a16:rowId xmlns:a16="http://schemas.microsoft.com/office/drawing/2014/main" val="3826026470"/>
                  </a:ext>
                </a:extLst>
              </a:tr>
              <a:tr h="474089">
                <a:tc>
                  <a:txBody>
                    <a:bodyPr/>
                    <a:lstStyle/>
                    <a:p>
                      <a:pPr algn="ctr"/>
                      <a:r>
                        <a:rPr lang="en-US" sz="1800">
                          <a:solidFill>
                            <a:schemeClr val="tx1"/>
                          </a:solidFill>
                        </a:rPr>
                        <a:t>33</a:t>
                      </a:r>
                    </a:p>
                  </a:txBody>
                  <a:tcPr marL="91007" marR="91007" marT="45504" marB="45504" anchor="ctr"/>
                </a:tc>
                <a:tc>
                  <a:txBody>
                    <a:bodyPr/>
                    <a:lstStyle/>
                    <a:p>
                      <a:pPr algn="ctr"/>
                      <a:r>
                        <a:rPr lang="en-US" sz="1800">
                          <a:solidFill>
                            <a:schemeClr val="tx1"/>
                          </a:solidFill>
                        </a:rPr>
                        <a:t>79</a:t>
                      </a:r>
                    </a:p>
                  </a:txBody>
                  <a:tcPr marL="91007" marR="91007" marT="45504" marB="45504" anchor="ctr"/>
                </a:tc>
                <a:tc>
                  <a:txBody>
                    <a:bodyPr/>
                    <a:lstStyle/>
                    <a:p>
                      <a:pPr algn="ctr"/>
                      <a:r>
                        <a:rPr lang="en-US" sz="1800">
                          <a:solidFill>
                            <a:schemeClr val="tx1"/>
                          </a:solidFill>
                        </a:rPr>
                        <a:t>6e</a:t>
                      </a:r>
                    </a:p>
                  </a:txBody>
                  <a:tcPr marL="91007" marR="91007" marT="45504" marB="45504" anchor="ctr"/>
                </a:tc>
                <a:tc>
                  <a:txBody>
                    <a:bodyPr/>
                    <a:lstStyle/>
                    <a:p>
                      <a:pPr algn="ctr"/>
                      <a:r>
                        <a:rPr lang="en-US" sz="1800">
                          <a:solidFill>
                            <a:schemeClr val="tx1"/>
                          </a:solidFill>
                        </a:rPr>
                        <a:t>61</a:t>
                      </a:r>
                    </a:p>
                  </a:txBody>
                  <a:tcPr marL="91007" marR="91007" marT="45504" marB="45504" anchor="ctr"/>
                </a:tc>
                <a:extLst>
                  <a:ext uri="{0D108BD9-81ED-4DB2-BD59-A6C34878D82A}">
                    <a16:rowId xmlns:a16="http://schemas.microsoft.com/office/drawing/2014/main" val="1843354084"/>
                  </a:ext>
                </a:extLst>
              </a:tr>
              <a:tr h="474089">
                <a:tc>
                  <a:txBody>
                    <a:bodyPr/>
                    <a:lstStyle/>
                    <a:p>
                      <a:pPr algn="ctr"/>
                      <a:r>
                        <a:rPr lang="en-US" sz="1800">
                          <a:solidFill>
                            <a:schemeClr val="tx1"/>
                          </a:solidFill>
                        </a:rPr>
                        <a:t>20</a:t>
                      </a:r>
                    </a:p>
                  </a:txBody>
                  <a:tcPr marL="91007" marR="91007" marT="45504" marB="45504" anchor="ctr"/>
                </a:tc>
                <a:tc>
                  <a:txBody>
                    <a:bodyPr/>
                    <a:lstStyle/>
                    <a:p>
                      <a:pPr algn="ctr"/>
                      <a:r>
                        <a:rPr lang="en-US" sz="1800">
                          <a:solidFill>
                            <a:schemeClr val="tx1"/>
                          </a:solidFill>
                        </a:rPr>
                        <a:t>20</a:t>
                      </a:r>
                    </a:p>
                  </a:txBody>
                  <a:tcPr marL="91007" marR="91007" marT="45504" marB="45504" anchor="ctr"/>
                </a:tc>
                <a:tc>
                  <a:txBody>
                    <a:bodyPr/>
                    <a:lstStyle/>
                    <a:p>
                      <a:pPr algn="ctr"/>
                      <a:r>
                        <a:rPr lang="en-US" sz="1800">
                          <a:solidFill>
                            <a:schemeClr val="tx1"/>
                          </a:solidFill>
                        </a:rPr>
                        <a:t>20</a:t>
                      </a:r>
                    </a:p>
                  </a:txBody>
                  <a:tcPr marL="91007" marR="91007" marT="45504" marB="45504" anchor="ctr"/>
                </a:tc>
                <a:tc>
                  <a:txBody>
                    <a:bodyPr/>
                    <a:lstStyle/>
                    <a:p>
                      <a:pPr algn="ctr"/>
                      <a:r>
                        <a:rPr lang="en-US" sz="1800">
                          <a:solidFill>
                            <a:schemeClr val="tx1"/>
                          </a:solidFill>
                        </a:rPr>
                        <a:t>6e</a:t>
                      </a:r>
                    </a:p>
                  </a:txBody>
                  <a:tcPr marL="91007" marR="91007" marT="45504" marB="45504" anchor="ctr"/>
                </a:tc>
                <a:extLst>
                  <a:ext uri="{0D108BD9-81ED-4DB2-BD59-A6C34878D82A}">
                    <a16:rowId xmlns:a16="http://schemas.microsoft.com/office/drawing/2014/main" val="962685736"/>
                  </a:ext>
                </a:extLst>
              </a:tr>
              <a:tr h="474089">
                <a:tc>
                  <a:txBody>
                    <a:bodyPr/>
                    <a:lstStyle/>
                    <a:p>
                      <a:pPr algn="ctr"/>
                      <a:r>
                        <a:rPr lang="en-US" sz="1800">
                          <a:solidFill>
                            <a:schemeClr val="tx1"/>
                          </a:solidFill>
                        </a:rPr>
                        <a:t>51</a:t>
                      </a:r>
                    </a:p>
                  </a:txBody>
                  <a:tcPr marL="91007" marR="91007" marT="45504" marB="45504" anchor="ctr"/>
                </a:tc>
                <a:tc>
                  <a:txBody>
                    <a:bodyPr/>
                    <a:lstStyle/>
                    <a:p>
                      <a:pPr algn="ctr"/>
                      <a:r>
                        <a:rPr lang="en-US" sz="1800">
                          <a:solidFill>
                            <a:schemeClr val="tx1"/>
                          </a:solidFill>
                        </a:rPr>
                        <a:t>54</a:t>
                      </a:r>
                    </a:p>
                  </a:txBody>
                  <a:tcPr marL="91007" marR="91007" marT="45504" marB="45504" anchor="ctr"/>
                </a:tc>
                <a:tc>
                  <a:txBody>
                    <a:bodyPr/>
                    <a:lstStyle/>
                    <a:p>
                      <a:pPr algn="ctr"/>
                      <a:r>
                        <a:rPr lang="en-US" sz="1800">
                          <a:solidFill>
                            <a:schemeClr val="tx1"/>
                          </a:solidFill>
                        </a:rPr>
                        <a:t>54</a:t>
                      </a:r>
                    </a:p>
                  </a:txBody>
                  <a:tcPr marL="91007" marR="91007" marT="45504" marB="45504" anchor="ctr"/>
                </a:tc>
                <a:tc>
                  <a:txBody>
                    <a:bodyPr/>
                    <a:lstStyle/>
                    <a:p>
                      <a:pPr algn="ctr"/>
                      <a:r>
                        <a:rPr lang="en-US" sz="1800">
                          <a:solidFill>
                            <a:schemeClr val="tx1"/>
                          </a:solidFill>
                        </a:rPr>
                        <a:t>68</a:t>
                      </a:r>
                    </a:p>
                  </a:txBody>
                  <a:tcPr marL="91007" marR="91007" marT="45504" marB="45504" anchor="ctr"/>
                </a:tc>
                <a:extLst>
                  <a:ext uri="{0D108BD9-81ED-4DB2-BD59-A6C34878D82A}">
                    <a16:rowId xmlns:a16="http://schemas.microsoft.com/office/drawing/2014/main" val="3212980906"/>
                  </a:ext>
                </a:extLst>
              </a:tr>
            </a:tbl>
          </a:graphicData>
        </a:graphic>
      </p:graphicFrame>
      <p:sp>
        <p:nvSpPr>
          <p:cNvPr id="7" name="TextBox 6">
            <a:extLst>
              <a:ext uri="{FF2B5EF4-FFF2-40B4-BE49-F238E27FC236}">
                <a16:creationId xmlns:a16="http://schemas.microsoft.com/office/drawing/2014/main" id="{715C4136-420F-43BA-A8DF-A3D884D619AA}"/>
              </a:ext>
            </a:extLst>
          </p:cNvPr>
          <p:cNvSpPr txBox="1"/>
          <p:nvPr/>
        </p:nvSpPr>
        <p:spPr>
          <a:xfrm>
            <a:off x="821845" y="3335923"/>
            <a:ext cx="1152525" cy="338554"/>
          </a:xfrm>
          <a:prstGeom prst="rect">
            <a:avLst/>
          </a:prstGeom>
          <a:noFill/>
        </p:spPr>
        <p:txBody>
          <a:bodyPr wrap="square" rtlCol="0">
            <a:spAutoFit/>
          </a:bodyPr>
          <a:lstStyle/>
          <a:p>
            <a:r>
              <a:rPr lang="en-US" sz="1600">
                <a:solidFill>
                  <a:schemeClr val="accent3"/>
                </a:solidFill>
              </a:rPr>
              <a:t>Khoá mã</a:t>
            </a:r>
          </a:p>
        </p:txBody>
      </p:sp>
      <p:grpSp>
        <p:nvGrpSpPr>
          <p:cNvPr id="13" name="Group 12">
            <a:extLst>
              <a:ext uri="{FF2B5EF4-FFF2-40B4-BE49-F238E27FC236}">
                <a16:creationId xmlns:a16="http://schemas.microsoft.com/office/drawing/2014/main" id="{FCC7CD94-E9CE-4365-B3E3-6C81E6B22BFC}"/>
              </a:ext>
            </a:extLst>
          </p:cNvPr>
          <p:cNvGrpSpPr/>
          <p:nvPr/>
        </p:nvGrpSpPr>
        <p:grpSpPr>
          <a:xfrm>
            <a:off x="352425" y="1266825"/>
            <a:ext cx="4448175" cy="2069098"/>
            <a:chOff x="352425" y="1266825"/>
            <a:chExt cx="4448175" cy="2069098"/>
          </a:xfrm>
        </p:grpSpPr>
        <p:sp>
          <p:nvSpPr>
            <p:cNvPr id="6" name="TextBox 5">
              <a:extLst>
                <a:ext uri="{FF2B5EF4-FFF2-40B4-BE49-F238E27FC236}">
                  <a16:creationId xmlns:a16="http://schemas.microsoft.com/office/drawing/2014/main" id="{42D871ED-4B44-476D-A5AB-DC7A4489B5C0}"/>
                </a:ext>
              </a:extLst>
            </p:cNvPr>
            <p:cNvSpPr txBox="1"/>
            <p:nvPr/>
          </p:nvSpPr>
          <p:spPr>
            <a:xfrm>
              <a:off x="2628899" y="1639039"/>
              <a:ext cx="2171701" cy="1315745"/>
            </a:xfrm>
            <a:prstGeom prst="rect">
              <a:avLst/>
            </a:prstGeom>
            <a:noFill/>
          </p:spPr>
          <p:txBody>
            <a:bodyPr wrap="square" rtlCol="0">
              <a:spAutoFit/>
            </a:bodyPr>
            <a:lstStyle/>
            <a:p>
              <a:pPr>
                <a:spcAft>
                  <a:spcPts val="300"/>
                </a:spcAft>
              </a:pPr>
              <a:r>
                <a:rPr lang="en-US" sz="1800">
                  <a:latin typeface="Cambria Math" panose="02040503050406030204" pitchFamily="18" charset="0"/>
                  <a:ea typeface="Cambria Math" panose="02040503050406030204" pitchFamily="18" charset="0"/>
                </a:rPr>
                <a:t>w[0] = 4e332051</a:t>
              </a:r>
            </a:p>
            <a:p>
              <a:pPr>
                <a:spcAft>
                  <a:spcPts val="300"/>
                </a:spcAft>
              </a:pPr>
              <a:r>
                <a:rPr lang="en-US" sz="1800">
                  <a:latin typeface="Cambria Math" panose="02040503050406030204" pitchFamily="18" charset="0"/>
                  <a:ea typeface="Cambria Math" panose="02040503050406030204" pitchFamily="18" charset="0"/>
                </a:rPr>
                <a:t>w[1] = 75792054</a:t>
              </a:r>
            </a:p>
            <a:p>
              <a:pPr>
                <a:spcAft>
                  <a:spcPts val="300"/>
                </a:spcAft>
              </a:pPr>
              <a:r>
                <a:rPr lang="en-US" sz="1800">
                  <a:latin typeface="Cambria Math" panose="02040503050406030204" pitchFamily="18" charset="0"/>
                  <a:ea typeface="Cambria Math" panose="02040503050406030204" pitchFamily="18" charset="0"/>
                </a:rPr>
                <a:t>w[2] = 616e2054</a:t>
              </a:r>
            </a:p>
            <a:p>
              <a:pPr>
                <a:spcAft>
                  <a:spcPts val="300"/>
                </a:spcAft>
              </a:pPr>
              <a:r>
                <a:rPr lang="en-US" sz="1800">
                  <a:latin typeface="Cambria Math" panose="02040503050406030204" pitchFamily="18" charset="0"/>
                  <a:ea typeface="Cambria Math" panose="02040503050406030204" pitchFamily="18" charset="0"/>
                </a:rPr>
                <a:t>w[3] = 68616e68</a:t>
              </a:r>
            </a:p>
          </p:txBody>
        </p:sp>
        <p:sp>
          <p:nvSpPr>
            <p:cNvPr id="8" name="Rectangle 7">
              <a:extLst>
                <a:ext uri="{FF2B5EF4-FFF2-40B4-BE49-F238E27FC236}">
                  <a16:creationId xmlns:a16="http://schemas.microsoft.com/office/drawing/2014/main" id="{C93A7AA5-62DD-44C2-A0C5-AF3274165219}"/>
                </a:ext>
              </a:extLst>
            </p:cNvPr>
            <p:cNvSpPr/>
            <p:nvPr/>
          </p:nvSpPr>
          <p:spPr>
            <a:xfrm>
              <a:off x="352425" y="1266825"/>
              <a:ext cx="657225" cy="2069098"/>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DFF00AF-241D-499E-AAE4-ADA1D6156E1E}"/>
                </a:ext>
              </a:extLst>
            </p:cNvPr>
            <p:cNvSpPr/>
            <p:nvPr/>
          </p:nvSpPr>
          <p:spPr>
            <a:xfrm>
              <a:off x="2628899" y="1639038"/>
              <a:ext cx="1871032" cy="376445"/>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Elbow 10">
              <a:extLst>
                <a:ext uri="{FF2B5EF4-FFF2-40B4-BE49-F238E27FC236}">
                  <a16:creationId xmlns:a16="http://schemas.microsoft.com/office/drawing/2014/main" id="{F37D6430-D163-4D9E-9DBA-5E092E001652}"/>
                </a:ext>
              </a:extLst>
            </p:cNvPr>
            <p:cNvCxnSpPr>
              <a:stCxn id="8" idx="0"/>
              <a:endCxn id="9" idx="0"/>
            </p:cNvCxnSpPr>
            <p:nvPr/>
          </p:nvCxnSpPr>
          <p:spPr>
            <a:xfrm rot="16200000" flipH="1">
              <a:off x="1936619" y="11243"/>
              <a:ext cx="372213" cy="2883377"/>
            </a:xfrm>
            <a:prstGeom prst="bentConnector3">
              <a:avLst>
                <a:gd name="adj1" fmla="val -30708"/>
              </a:avLst>
            </a:prstGeom>
            <a:ln>
              <a:tailEnd type="triangle"/>
            </a:ln>
          </p:spPr>
          <p:style>
            <a:lnRef idx="1">
              <a:schemeClr val="accent2"/>
            </a:lnRef>
            <a:fillRef idx="0">
              <a:schemeClr val="accent2"/>
            </a:fillRef>
            <a:effectRef idx="0">
              <a:schemeClr val="accent2"/>
            </a:effectRef>
            <a:fontRef idx="minor">
              <a:schemeClr val="tx1"/>
            </a:fontRef>
          </p:style>
        </p:cxnSp>
      </p:grpSp>
      <p:sp>
        <p:nvSpPr>
          <p:cNvPr id="14" name="Arrow: Right 13">
            <a:extLst>
              <a:ext uri="{FF2B5EF4-FFF2-40B4-BE49-F238E27FC236}">
                <a16:creationId xmlns:a16="http://schemas.microsoft.com/office/drawing/2014/main" id="{88BCDD8A-DD99-4DBB-858A-DDCBABD058E3}"/>
              </a:ext>
            </a:extLst>
          </p:cNvPr>
          <p:cNvSpPr/>
          <p:nvPr/>
        </p:nvSpPr>
        <p:spPr>
          <a:xfrm>
            <a:off x="4800600" y="2114550"/>
            <a:ext cx="1152525" cy="352425"/>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BAE4503-D3C0-44F8-BCAC-DAC8942AFF6A}"/>
              </a:ext>
            </a:extLst>
          </p:cNvPr>
          <p:cNvSpPr txBox="1"/>
          <p:nvPr/>
        </p:nvSpPr>
        <p:spPr>
          <a:xfrm>
            <a:off x="6210301" y="1992616"/>
            <a:ext cx="1524000" cy="553998"/>
          </a:xfrm>
          <a:prstGeom prst="rect">
            <a:avLst/>
          </a:prstGeom>
          <a:noFill/>
        </p:spPr>
        <p:txBody>
          <a:bodyPr wrap="square" rtlCol="0">
            <a:spAutoFit/>
          </a:bodyPr>
          <a:lstStyle/>
          <a:p>
            <a:r>
              <a:rPr lang="en-US" sz="3000">
                <a:solidFill>
                  <a:schemeClr val="accent2"/>
                </a:solidFill>
                <a:latin typeface="Cambria Math" panose="02040503050406030204" pitchFamily="18" charset="0"/>
                <a:ea typeface="Cambria Math" panose="02040503050406030204" pitchFamily="18" charset="0"/>
              </a:rPr>
              <a:t>w[4] ??</a:t>
            </a:r>
          </a:p>
        </p:txBody>
      </p:sp>
    </p:spTree>
    <p:extLst>
      <p:ext uri="{BB962C8B-B14F-4D97-AF65-F5344CB8AC3E}">
        <p14:creationId xmlns:p14="http://schemas.microsoft.com/office/powerpoint/2010/main" val="265719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D0C3106-FE8A-42A1-B6F1-B0669C54B017}"/>
                  </a:ext>
                </a:extLst>
              </p:cNvPr>
              <p:cNvSpPr txBox="1"/>
              <p:nvPr/>
            </p:nvSpPr>
            <p:spPr>
              <a:xfrm>
                <a:off x="203295" y="135458"/>
                <a:ext cx="6635656" cy="464230"/>
              </a:xfrm>
              <a:prstGeom prst="rect">
                <a:avLst/>
              </a:prstGeom>
              <a:ln w="3175"/>
            </p:spPr>
            <p:style>
              <a:lnRef idx="2">
                <a:schemeClr val="accent2"/>
              </a:lnRef>
              <a:fillRef idx="1">
                <a:schemeClr val="lt1"/>
              </a:fillRef>
              <a:effectRef idx="0">
                <a:schemeClr val="accent2"/>
              </a:effectRef>
              <a:fontRef idx="minor">
                <a:schemeClr val="dk1"/>
              </a:fontRef>
            </p:style>
            <p:txBody>
              <a:bodyPr wrap="square" rtlCol="0">
                <a:spAutoFit/>
              </a:bodyPr>
              <a:lstStyle/>
              <a:p>
                <a:pPr algn="r">
                  <a:spcBef>
                    <a:spcPts val="500"/>
                  </a:spcBef>
                  <a:spcAft>
                    <a:spcPts val="500"/>
                  </a:spcAft>
                </a:pPr>
                <a14:m>
                  <m:oMathPara xmlns:m="http://schemas.openxmlformats.org/officeDocument/2006/math">
                    <m:oMathParaPr>
                      <m:jc m:val="center"/>
                    </m:oMathParaPr>
                    <m:oMath xmlns:m="http://schemas.openxmlformats.org/officeDocument/2006/math">
                      <m:r>
                        <a:rPr lang="en-US" sz="2000" b="0" i="1" smtClean="0">
                          <a:solidFill>
                            <a:schemeClr val="tx1"/>
                          </a:solidFill>
                          <a:latin typeface="Cambria Math" panose="02040503050406030204" pitchFamily="18" charset="0"/>
                        </a:rPr>
                        <m:t>𝑤</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=4∗</m:t>
                          </m:r>
                          <m:r>
                            <a:rPr lang="en-US" sz="2000" b="0" i="1" smtClean="0">
                              <a:solidFill>
                                <a:schemeClr val="tx1"/>
                              </a:solidFill>
                              <a:latin typeface="Cambria Math" panose="02040503050406030204" pitchFamily="18" charset="0"/>
                            </a:rPr>
                            <m:t>𝑛</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𝐴𝑑𝑑𝑊</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−4</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𝑡𝑟𝑎𝑛𝑠</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𝑤</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−1</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𝑤</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−4]</m:t>
                      </m:r>
                    </m:oMath>
                  </m:oMathPara>
                </a14:m>
                <a:endParaRPr lang="en-US" sz="2000">
                  <a:solidFill>
                    <a:schemeClr val="tx1"/>
                  </a:solidFill>
                </a:endParaRPr>
              </a:p>
            </p:txBody>
          </p:sp>
        </mc:Choice>
        <mc:Fallback xmlns="">
          <p:sp>
            <p:nvSpPr>
              <p:cNvPr id="5" name="TextBox 4">
                <a:extLst>
                  <a:ext uri="{FF2B5EF4-FFF2-40B4-BE49-F238E27FC236}">
                    <a16:creationId xmlns:a16="http://schemas.microsoft.com/office/drawing/2014/main" id="{CD0C3106-FE8A-42A1-B6F1-B0669C54B017}"/>
                  </a:ext>
                </a:extLst>
              </p:cNvPr>
              <p:cNvSpPr txBox="1">
                <a:spLocks noRot="1" noChangeAspect="1" noMove="1" noResize="1" noEditPoints="1" noAdjustHandles="1" noChangeArrowheads="1" noChangeShapeType="1" noTextEdit="1"/>
              </p:cNvSpPr>
              <p:nvPr/>
            </p:nvSpPr>
            <p:spPr>
              <a:xfrm>
                <a:off x="203295" y="135458"/>
                <a:ext cx="6635656" cy="464230"/>
              </a:xfrm>
              <a:prstGeom prst="rect">
                <a:avLst/>
              </a:prstGeom>
              <a:blipFill>
                <a:blip r:embed="rId2"/>
                <a:stretch>
                  <a:fillRect/>
                </a:stretch>
              </a:blipFill>
              <a:ln w="3175"/>
            </p:spPr>
            <p:txBody>
              <a:bodyPr/>
              <a:lstStyle/>
              <a:p>
                <a:r>
                  <a:rPr lang="en-US">
                    <a:noFill/>
                  </a:rPr>
                  <a:t> </a:t>
                </a:r>
              </a:p>
            </p:txBody>
          </p:sp>
        </mc:Fallback>
      </mc:AlternateContent>
      <p:sp>
        <p:nvSpPr>
          <p:cNvPr id="7" name="TextBox 6">
            <a:extLst>
              <a:ext uri="{FF2B5EF4-FFF2-40B4-BE49-F238E27FC236}">
                <a16:creationId xmlns:a16="http://schemas.microsoft.com/office/drawing/2014/main" id="{B4E742F9-FB20-4E75-A6A1-8428CDD7D569}"/>
              </a:ext>
            </a:extLst>
          </p:cNvPr>
          <p:cNvSpPr txBox="1"/>
          <p:nvPr/>
        </p:nvSpPr>
        <p:spPr>
          <a:xfrm>
            <a:off x="203295" y="725193"/>
            <a:ext cx="4209218" cy="369332"/>
          </a:xfrm>
          <a:prstGeom prst="rect">
            <a:avLst/>
          </a:prstGeom>
          <a:noFill/>
        </p:spPr>
        <p:txBody>
          <a:bodyPr wrap="square" rtlCol="0">
            <a:spAutoFit/>
          </a:bodyPr>
          <a:lstStyle/>
          <a:p>
            <a:r>
              <a:rPr lang="en-US" sz="1800">
                <a:latin typeface="Cambria Math" panose="02040503050406030204" pitchFamily="18" charset="0"/>
                <a:ea typeface="Cambria Math" panose="02040503050406030204" pitchFamily="18" charset="0"/>
              </a:rPr>
              <a:t>w[4] = AddW[0] = trans(w[3]) + w[0] =</a:t>
            </a:r>
          </a:p>
        </p:txBody>
      </p:sp>
      <p:graphicFrame>
        <p:nvGraphicFramePr>
          <p:cNvPr id="8" name="Table 8">
            <a:extLst>
              <a:ext uri="{FF2B5EF4-FFF2-40B4-BE49-F238E27FC236}">
                <a16:creationId xmlns:a16="http://schemas.microsoft.com/office/drawing/2014/main" id="{D95AF9EC-8DC9-4FFA-B42B-E11B6EFE8D09}"/>
              </a:ext>
            </a:extLst>
          </p:cNvPr>
          <p:cNvGraphicFramePr>
            <a:graphicFrameLocks noGrp="1"/>
          </p:cNvGraphicFramePr>
          <p:nvPr>
            <p:extLst>
              <p:ext uri="{D42A27DB-BD31-4B8C-83A1-F6EECF244321}">
                <p14:modId xmlns:p14="http://schemas.microsoft.com/office/powerpoint/2010/main" val="2673383870"/>
              </p:ext>
            </p:extLst>
          </p:nvPr>
        </p:nvGraphicFramePr>
        <p:xfrm>
          <a:off x="1552575" y="1601494"/>
          <a:ext cx="2171700" cy="365760"/>
        </p:xfrm>
        <a:graphic>
          <a:graphicData uri="http://schemas.openxmlformats.org/drawingml/2006/table">
            <a:tbl>
              <a:tblPr firstRow="1" bandRow="1">
                <a:tableStyleId>{9C6C681F-78B6-45C4-89BD-E21F98EC8357}</a:tableStyleId>
              </a:tblPr>
              <a:tblGrid>
                <a:gridCol w="542925">
                  <a:extLst>
                    <a:ext uri="{9D8B030D-6E8A-4147-A177-3AD203B41FA5}">
                      <a16:colId xmlns:a16="http://schemas.microsoft.com/office/drawing/2014/main" val="3783465209"/>
                    </a:ext>
                  </a:extLst>
                </a:gridCol>
                <a:gridCol w="542925">
                  <a:extLst>
                    <a:ext uri="{9D8B030D-6E8A-4147-A177-3AD203B41FA5}">
                      <a16:colId xmlns:a16="http://schemas.microsoft.com/office/drawing/2014/main" val="1199017966"/>
                    </a:ext>
                  </a:extLst>
                </a:gridCol>
                <a:gridCol w="542925">
                  <a:extLst>
                    <a:ext uri="{9D8B030D-6E8A-4147-A177-3AD203B41FA5}">
                      <a16:colId xmlns:a16="http://schemas.microsoft.com/office/drawing/2014/main" val="3791584121"/>
                    </a:ext>
                  </a:extLst>
                </a:gridCol>
                <a:gridCol w="542925">
                  <a:extLst>
                    <a:ext uri="{9D8B030D-6E8A-4147-A177-3AD203B41FA5}">
                      <a16:colId xmlns:a16="http://schemas.microsoft.com/office/drawing/2014/main" val="2631473660"/>
                    </a:ext>
                  </a:extLst>
                </a:gridCol>
              </a:tblGrid>
              <a:tr h="285104">
                <a:tc>
                  <a:txBody>
                    <a:bodyPr/>
                    <a:lstStyle/>
                    <a:p>
                      <a:pPr algn="ctr"/>
                      <a:r>
                        <a:rPr lang="en-US" sz="1800">
                          <a:latin typeface="Cambria Math" panose="02040503050406030204" pitchFamily="18" charset="0"/>
                          <a:ea typeface="Cambria Math" panose="02040503050406030204" pitchFamily="18" charset="0"/>
                        </a:rPr>
                        <a:t>68</a:t>
                      </a:r>
                    </a:p>
                  </a:txBody>
                  <a:tcPr>
                    <a:solidFill>
                      <a:schemeClr val="bg1">
                        <a:lumMod val="75000"/>
                      </a:schemeClr>
                    </a:solidFill>
                  </a:tcPr>
                </a:tc>
                <a:tc>
                  <a:txBody>
                    <a:bodyPr/>
                    <a:lstStyle/>
                    <a:p>
                      <a:pPr algn="ctr"/>
                      <a:r>
                        <a:rPr lang="en-US" sz="1800">
                          <a:latin typeface="Cambria Math" panose="02040503050406030204" pitchFamily="18" charset="0"/>
                          <a:ea typeface="Cambria Math" panose="02040503050406030204" pitchFamily="18" charset="0"/>
                        </a:rPr>
                        <a:t>61</a:t>
                      </a:r>
                    </a:p>
                  </a:txBody>
                  <a:tcPr/>
                </a:tc>
                <a:tc>
                  <a:txBody>
                    <a:bodyPr/>
                    <a:lstStyle/>
                    <a:p>
                      <a:pPr algn="ctr"/>
                      <a:r>
                        <a:rPr lang="en-US" sz="1800">
                          <a:latin typeface="Cambria Math" panose="02040503050406030204" pitchFamily="18" charset="0"/>
                          <a:ea typeface="Cambria Math" panose="02040503050406030204" pitchFamily="18" charset="0"/>
                        </a:rPr>
                        <a:t>6e</a:t>
                      </a:r>
                    </a:p>
                  </a:txBody>
                  <a:tcPr/>
                </a:tc>
                <a:tc>
                  <a:txBody>
                    <a:bodyPr/>
                    <a:lstStyle/>
                    <a:p>
                      <a:pPr algn="ctr"/>
                      <a:r>
                        <a:rPr lang="en-US" sz="1800">
                          <a:latin typeface="Cambria Math" panose="02040503050406030204" pitchFamily="18" charset="0"/>
                          <a:ea typeface="Cambria Math" panose="02040503050406030204" pitchFamily="18" charset="0"/>
                        </a:rPr>
                        <a:t>68</a:t>
                      </a:r>
                    </a:p>
                  </a:txBody>
                  <a:tcPr/>
                </a:tc>
                <a:extLst>
                  <a:ext uri="{0D108BD9-81ED-4DB2-BD59-A6C34878D82A}">
                    <a16:rowId xmlns:a16="http://schemas.microsoft.com/office/drawing/2014/main" val="2719560850"/>
                  </a:ext>
                </a:extLst>
              </a:tr>
            </a:tbl>
          </a:graphicData>
        </a:graphic>
      </p:graphicFrame>
      <p:sp>
        <p:nvSpPr>
          <p:cNvPr id="9" name="TextBox 8">
            <a:extLst>
              <a:ext uri="{FF2B5EF4-FFF2-40B4-BE49-F238E27FC236}">
                <a16:creationId xmlns:a16="http://schemas.microsoft.com/office/drawing/2014/main" id="{C99E20D3-05FE-4639-84B4-BDD536DCB322}"/>
              </a:ext>
            </a:extLst>
          </p:cNvPr>
          <p:cNvSpPr txBox="1"/>
          <p:nvPr/>
        </p:nvSpPr>
        <p:spPr>
          <a:xfrm>
            <a:off x="6978554" y="66027"/>
            <a:ext cx="2171701" cy="1192634"/>
          </a:xfrm>
          <a:prstGeom prst="rect">
            <a:avLst/>
          </a:prstGeom>
          <a:noFill/>
        </p:spPr>
        <p:txBody>
          <a:bodyPr wrap="square" rtlCol="0">
            <a:spAutoFit/>
          </a:bodyPr>
          <a:lstStyle/>
          <a:p>
            <a:pPr>
              <a:spcAft>
                <a:spcPts val="300"/>
              </a:spcAft>
            </a:pPr>
            <a:r>
              <a:rPr lang="en-US" sz="1600">
                <a:latin typeface="Cambria Math" panose="02040503050406030204" pitchFamily="18" charset="0"/>
                <a:ea typeface="Cambria Math" panose="02040503050406030204" pitchFamily="18" charset="0"/>
              </a:rPr>
              <a:t>w[0] = 4e332051</a:t>
            </a:r>
          </a:p>
          <a:p>
            <a:pPr>
              <a:spcAft>
                <a:spcPts val="300"/>
              </a:spcAft>
            </a:pPr>
            <a:r>
              <a:rPr lang="en-US" sz="1600">
                <a:latin typeface="Cambria Math" panose="02040503050406030204" pitchFamily="18" charset="0"/>
                <a:ea typeface="Cambria Math" panose="02040503050406030204" pitchFamily="18" charset="0"/>
              </a:rPr>
              <a:t>w[1] = 75792054</a:t>
            </a:r>
          </a:p>
          <a:p>
            <a:pPr>
              <a:spcAft>
                <a:spcPts val="300"/>
              </a:spcAft>
            </a:pPr>
            <a:r>
              <a:rPr lang="en-US" sz="1600">
                <a:latin typeface="Cambria Math" panose="02040503050406030204" pitchFamily="18" charset="0"/>
                <a:ea typeface="Cambria Math" panose="02040503050406030204" pitchFamily="18" charset="0"/>
              </a:rPr>
              <a:t>w[2] = 616e2054</a:t>
            </a:r>
          </a:p>
          <a:p>
            <a:pPr>
              <a:spcAft>
                <a:spcPts val="300"/>
              </a:spcAft>
            </a:pPr>
            <a:r>
              <a:rPr lang="en-US" sz="1600">
                <a:latin typeface="Cambria Math" panose="02040503050406030204" pitchFamily="18" charset="0"/>
                <a:ea typeface="Cambria Math" panose="02040503050406030204" pitchFamily="18" charset="0"/>
              </a:rPr>
              <a:t>w[3] = 68616e68</a:t>
            </a:r>
          </a:p>
        </p:txBody>
      </p:sp>
      <p:grpSp>
        <p:nvGrpSpPr>
          <p:cNvPr id="29" name="Group 28">
            <a:extLst>
              <a:ext uri="{FF2B5EF4-FFF2-40B4-BE49-F238E27FC236}">
                <a16:creationId xmlns:a16="http://schemas.microsoft.com/office/drawing/2014/main" id="{A7AC00BB-914A-480F-ADAC-0AEB5A14ACD0}"/>
              </a:ext>
            </a:extLst>
          </p:cNvPr>
          <p:cNvGrpSpPr/>
          <p:nvPr/>
        </p:nvGrpSpPr>
        <p:grpSpPr>
          <a:xfrm>
            <a:off x="1552575" y="1381772"/>
            <a:ext cx="2333625" cy="402603"/>
            <a:chOff x="1552575" y="1381772"/>
            <a:chExt cx="2333625" cy="402603"/>
          </a:xfrm>
        </p:grpSpPr>
        <p:cxnSp>
          <p:nvCxnSpPr>
            <p:cNvPr id="22" name="Connector: Elbow 21">
              <a:extLst>
                <a:ext uri="{FF2B5EF4-FFF2-40B4-BE49-F238E27FC236}">
                  <a16:creationId xmlns:a16="http://schemas.microsoft.com/office/drawing/2014/main" id="{189A1A04-808E-4CCB-AF72-925408D9E121}"/>
                </a:ext>
              </a:extLst>
            </p:cNvPr>
            <p:cNvCxnSpPr>
              <a:cxnSpLocks/>
              <a:stCxn id="8" idx="1"/>
            </p:cNvCxnSpPr>
            <p:nvPr/>
          </p:nvCxnSpPr>
          <p:spPr>
            <a:xfrm rot="10800000" flipH="1">
              <a:off x="1552575" y="1381772"/>
              <a:ext cx="2333624" cy="402602"/>
            </a:xfrm>
            <a:prstGeom prst="bentConnector3">
              <a:avLst>
                <a:gd name="adj1" fmla="val -9796"/>
              </a:avLst>
            </a:prstGeom>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218632D4-385A-4BE4-BA95-6F70D4971612}"/>
                </a:ext>
              </a:extLst>
            </p:cNvPr>
            <p:cNvCxnSpPr>
              <a:endCxn id="8" idx="3"/>
            </p:cNvCxnSpPr>
            <p:nvPr/>
          </p:nvCxnSpPr>
          <p:spPr>
            <a:xfrm rot="5400000">
              <a:off x="3603937" y="1502111"/>
              <a:ext cx="402602" cy="1619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7" name="Arrow: Right 26">
            <a:extLst>
              <a:ext uri="{FF2B5EF4-FFF2-40B4-BE49-F238E27FC236}">
                <a16:creationId xmlns:a16="http://schemas.microsoft.com/office/drawing/2014/main" id="{93C065E8-06E8-402E-8293-D970AC0DB49E}"/>
              </a:ext>
            </a:extLst>
          </p:cNvPr>
          <p:cNvSpPr/>
          <p:nvPr/>
        </p:nvSpPr>
        <p:spPr>
          <a:xfrm>
            <a:off x="4191002" y="1381772"/>
            <a:ext cx="1524000" cy="636689"/>
          </a:xfrm>
          <a:prstGeom prst="rightArrow">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a:solidFill>
                  <a:schemeClr val="accent2"/>
                </a:solidFill>
              </a:rPr>
              <a:t>RotWord</a:t>
            </a:r>
          </a:p>
        </p:txBody>
      </p:sp>
      <p:graphicFrame>
        <p:nvGraphicFramePr>
          <p:cNvPr id="30" name="Table 8">
            <a:extLst>
              <a:ext uri="{FF2B5EF4-FFF2-40B4-BE49-F238E27FC236}">
                <a16:creationId xmlns:a16="http://schemas.microsoft.com/office/drawing/2014/main" id="{01D880E9-CA1D-4BC3-9A71-CC4FD0ACAEC4}"/>
              </a:ext>
            </a:extLst>
          </p:cNvPr>
          <p:cNvGraphicFramePr>
            <a:graphicFrameLocks noGrp="1"/>
          </p:cNvGraphicFramePr>
          <p:nvPr>
            <p:extLst>
              <p:ext uri="{D42A27DB-BD31-4B8C-83A1-F6EECF244321}">
                <p14:modId xmlns:p14="http://schemas.microsoft.com/office/powerpoint/2010/main" val="3818285897"/>
              </p:ext>
            </p:extLst>
          </p:nvPr>
        </p:nvGraphicFramePr>
        <p:xfrm>
          <a:off x="6057899" y="1517236"/>
          <a:ext cx="2171700" cy="365760"/>
        </p:xfrm>
        <a:graphic>
          <a:graphicData uri="http://schemas.openxmlformats.org/drawingml/2006/table">
            <a:tbl>
              <a:tblPr firstRow="1" bandRow="1">
                <a:tableStyleId>{9C6C681F-78B6-45C4-89BD-E21F98EC8357}</a:tableStyleId>
              </a:tblPr>
              <a:tblGrid>
                <a:gridCol w="542925">
                  <a:extLst>
                    <a:ext uri="{9D8B030D-6E8A-4147-A177-3AD203B41FA5}">
                      <a16:colId xmlns:a16="http://schemas.microsoft.com/office/drawing/2014/main" val="3783465209"/>
                    </a:ext>
                  </a:extLst>
                </a:gridCol>
                <a:gridCol w="542925">
                  <a:extLst>
                    <a:ext uri="{9D8B030D-6E8A-4147-A177-3AD203B41FA5}">
                      <a16:colId xmlns:a16="http://schemas.microsoft.com/office/drawing/2014/main" val="1199017966"/>
                    </a:ext>
                  </a:extLst>
                </a:gridCol>
                <a:gridCol w="542925">
                  <a:extLst>
                    <a:ext uri="{9D8B030D-6E8A-4147-A177-3AD203B41FA5}">
                      <a16:colId xmlns:a16="http://schemas.microsoft.com/office/drawing/2014/main" val="3791584121"/>
                    </a:ext>
                  </a:extLst>
                </a:gridCol>
                <a:gridCol w="542925">
                  <a:extLst>
                    <a:ext uri="{9D8B030D-6E8A-4147-A177-3AD203B41FA5}">
                      <a16:colId xmlns:a16="http://schemas.microsoft.com/office/drawing/2014/main" val="2631473660"/>
                    </a:ext>
                  </a:extLst>
                </a:gridCol>
              </a:tblGrid>
              <a:tr h="285104">
                <a:tc>
                  <a:txBody>
                    <a:bodyPr/>
                    <a:lstStyle/>
                    <a:p>
                      <a:pPr algn="ctr"/>
                      <a:r>
                        <a:rPr lang="en-US" sz="1800">
                          <a:latin typeface="Cambria Math" panose="02040503050406030204" pitchFamily="18" charset="0"/>
                          <a:ea typeface="Cambria Math" panose="02040503050406030204" pitchFamily="18" charset="0"/>
                        </a:rPr>
                        <a:t>61</a:t>
                      </a:r>
                    </a:p>
                  </a:txBody>
                  <a:tcPr>
                    <a:noFill/>
                  </a:tcPr>
                </a:tc>
                <a:tc>
                  <a:txBody>
                    <a:bodyPr/>
                    <a:lstStyle/>
                    <a:p>
                      <a:pPr algn="ctr"/>
                      <a:r>
                        <a:rPr lang="en-US" sz="1800">
                          <a:latin typeface="Cambria Math" panose="02040503050406030204" pitchFamily="18" charset="0"/>
                          <a:ea typeface="Cambria Math" panose="02040503050406030204" pitchFamily="18" charset="0"/>
                        </a:rPr>
                        <a:t>6e</a:t>
                      </a:r>
                    </a:p>
                  </a:txBody>
                  <a:tcPr/>
                </a:tc>
                <a:tc>
                  <a:txBody>
                    <a:bodyPr/>
                    <a:lstStyle/>
                    <a:p>
                      <a:pPr algn="ctr"/>
                      <a:r>
                        <a:rPr lang="en-US" sz="1800">
                          <a:latin typeface="Cambria Math" panose="02040503050406030204" pitchFamily="18" charset="0"/>
                          <a:ea typeface="Cambria Math" panose="02040503050406030204" pitchFamily="18" charset="0"/>
                        </a:rPr>
                        <a:t>68</a:t>
                      </a:r>
                    </a:p>
                  </a:txBody>
                  <a:tcPr/>
                </a:tc>
                <a:tc>
                  <a:txBody>
                    <a:bodyPr/>
                    <a:lstStyle/>
                    <a:p>
                      <a:pPr algn="ctr"/>
                      <a:r>
                        <a:rPr lang="en-US" sz="1800">
                          <a:latin typeface="Cambria Math" panose="02040503050406030204" pitchFamily="18" charset="0"/>
                          <a:ea typeface="Cambria Math" panose="02040503050406030204" pitchFamily="18" charset="0"/>
                        </a:rPr>
                        <a:t>68</a:t>
                      </a:r>
                    </a:p>
                  </a:txBody>
                  <a:tcPr>
                    <a:solidFill>
                      <a:schemeClr val="bg1">
                        <a:lumMod val="75000"/>
                      </a:schemeClr>
                    </a:solidFill>
                  </a:tcPr>
                </a:tc>
                <a:extLst>
                  <a:ext uri="{0D108BD9-81ED-4DB2-BD59-A6C34878D82A}">
                    <a16:rowId xmlns:a16="http://schemas.microsoft.com/office/drawing/2014/main" val="2719560850"/>
                  </a:ext>
                </a:extLst>
              </a:tr>
            </a:tbl>
          </a:graphicData>
        </a:graphic>
      </p:graphicFrame>
      <p:graphicFrame>
        <p:nvGraphicFramePr>
          <p:cNvPr id="31" name="Table 8">
            <a:extLst>
              <a:ext uri="{FF2B5EF4-FFF2-40B4-BE49-F238E27FC236}">
                <a16:creationId xmlns:a16="http://schemas.microsoft.com/office/drawing/2014/main" id="{984D5A0F-D759-414B-9809-A560CCBEAE73}"/>
              </a:ext>
            </a:extLst>
          </p:cNvPr>
          <p:cNvGraphicFramePr>
            <a:graphicFrameLocks noGrp="1"/>
          </p:cNvGraphicFramePr>
          <p:nvPr>
            <p:extLst>
              <p:ext uri="{D42A27DB-BD31-4B8C-83A1-F6EECF244321}">
                <p14:modId xmlns:p14="http://schemas.microsoft.com/office/powerpoint/2010/main" val="2051478593"/>
              </p:ext>
            </p:extLst>
          </p:nvPr>
        </p:nvGraphicFramePr>
        <p:xfrm>
          <a:off x="1552575" y="2295525"/>
          <a:ext cx="2171700" cy="365760"/>
        </p:xfrm>
        <a:graphic>
          <a:graphicData uri="http://schemas.openxmlformats.org/drawingml/2006/table">
            <a:tbl>
              <a:tblPr firstRow="1" bandRow="1">
                <a:tableStyleId>{9C6C681F-78B6-45C4-89BD-E21F98EC8357}</a:tableStyleId>
              </a:tblPr>
              <a:tblGrid>
                <a:gridCol w="542925">
                  <a:extLst>
                    <a:ext uri="{9D8B030D-6E8A-4147-A177-3AD203B41FA5}">
                      <a16:colId xmlns:a16="http://schemas.microsoft.com/office/drawing/2014/main" val="3783465209"/>
                    </a:ext>
                  </a:extLst>
                </a:gridCol>
                <a:gridCol w="542925">
                  <a:extLst>
                    <a:ext uri="{9D8B030D-6E8A-4147-A177-3AD203B41FA5}">
                      <a16:colId xmlns:a16="http://schemas.microsoft.com/office/drawing/2014/main" val="1199017966"/>
                    </a:ext>
                  </a:extLst>
                </a:gridCol>
                <a:gridCol w="542925">
                  <a:extLst>
                    <a:ext uri="{9D8B030D-6E8A-4147-A177-3AD203B41FA5}">
                      <a16:colId xmlns:a16="http://schemas.microsoft.com/office/drawing/2014/main" val="3791584121"/>
                    </a:ext>
                  </a:extLst>
                </a:gridCol>
                <a:gridCol w="542925">
                  <a:extLst>
                    <a:ext uri="{9D8B030D-6E8A-4147-A177-3AD203B41FA5}">
                      <a16:colId xmlns:a16="http://schemas.microsoft.com/office/drawing/2014/main" val="2631473660"/>
                    </a:ext>
                  </a:extLst>
                </a:gridCol>
              </a:tblGrid>
              <a:tr h="285104">
                <a:tc>
                  <a:txBody>
                    <a:bodyPr/>
                    <a:lstStyle/>
                    <a:p>
                      <a:pPr algn="ctr"/>
                      <a:r>
                        <a:rPr lang="en-US" sz="1800">
                          <a:latin typeface="Cambria Math" panose="02040503050406030204" pitchFamily="18" charset="0"/>
                          <a:ea typeface="Cambria Math" panose="02040503050406030204" pitchFamily="18" charset="0"/>
                        </a:rPr>
                        <a:t>61</a:t>
                      </a:r>
                    </a:p>
                  </a:txBody>
                  <a:tcPr>
                    <a:noFill/>
                  </a:tcPr>
                </a:tc>
                <a:tc>
                  <a:txBody>
                    <a:bodyPr/>
                    <a:lstStyle/>
                    <a:p>
                      <a:pPr algn="ctr"/>
                      <a:r>
                        <a:rPr lang="en-US" sz="1800">
                          <a:latin typeface="Cambria Math" panose="02040503050406030204" pitchFamily="18" charset="0"/>
                          <a:ea typeface="Cambria Math" panose="02040503050406030204" pitchFamily="18" charset="0"/>
                        </a:rPr>
                        <a:t>6e</a:t>
                      </a:r>
                    </a:p>
                  </a:txBody>
                  <a:tcPr/>
                </a:tc>
                <a:tc>
                  <a:txBody>
                    <a:bodyPr/>
                    <a:lstStyle/>
                    <a:p>
                      <a:pPr algn="ctr"/>
                      <a:r>
                        <a:rPr lang="en-US" sz="1800">
                          <a:latin typeface="Cambria Math" panose="02040503050406030204" pitchFamily="18" charset="0"/>
                          <a:ea typeface="Cambria Math" panose="02040503050406030204" pitchFamily="18" charset="0"/>
                        </a:rPr>
                        <a:t>68</a:t>
                      </a:r>
                    </a:p>
                  </a:txBody>
                  <a:tcPr/>
                </a:tc>
                <a:tc>
                  <a:txBody>
                    <a:bodyPr/>
                    <a:lstStyle/>
                    <a:p>
                      <a:pPr algn="ctr"/>
                      <a:r>
                        <a:rPr lang="en-US" sz="1800">
                          <a:latin typeface="Cambria Math" panose="02040503050406030204" pitchFamily="18" charset="0"/>
                          <a:ea typeface="Cambria Math" panose="02040503050406030204" pitchFamily="18" charset="0"/>
                        </a:rPr>
                        <a:t>68</a:t>
                      </a:r>
                    </a:p>
                  </a:txBody>
                  <a:tcPr>
                    <a:noFill/>
                  </a:tcPr>
                </a:tc>
                <a:extLst>
                  <a:ext uri="{0D108BD9-81ED-4DB2-BD59-A6C34878D82A}">
                    <a16:rowId xmlns:a16="http://schemas.microsoft.com/office/drawing/2014/main" val="2719560850"/>
                  </a:ext>
                </a:extLst>
              </a:tr>
            </a:tbl>
          </a:graphicData>
        </a:graphic>
      </p:graphicFrame>
      <p:sp>
        <p:nvSpPr>
          <p:cNvPr id="32" name="Arrow: Right 31">
            <a:extLst>
              <a:ext uri="{FF2B5EF4-FFF2-40B4-BE49-F238E27FC236}">
                <a16:creationId xmlns:a16="http://schemas.microsoft.com/office/drawing/2014/main" id="{0F7231F8-0E97-46B7-A7B9-65D7C81EE81C}"/>
              </a:ext>
            </a:extLst>
          </p:cNvPr>
          <p:cNvSpPr/>
          <p:nvPr/>
        </p:nvSpPr>
        <p:spPr>
          <a:xfrm>
            <a:off x="4191002" y="2163856"/>
            <a:ext cx="1524000" cy="636689"/>
          </a:xfrm>
          <a:prstGeom prst="rightArrow">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a:solidFill>
                  <a:schemeClr val="accent2"/>
                </a:solidFill>
              </a:rPr>
              <a:t>SubWord</a:t>
            </a:r>
          </a:p>
        </p:txBody>
      </p:sp>
      <p:graphicFrame>
        <p:nvGraphicFramePr>
          <p:cNvPr id="33" name="Table 8">
            <a:extLst>
              <a:ext uri="{FF2B5EF4-FFF2-40B4-BE49-F238E27FC236}">
                <a16:creationId xmlns:a16="http://schemas.microsoft.com/office/drawing/2014/main" id="{C697A3F5-363B-4F4C-BCA6-758329D68DCE}"/>
              </a:ext>
            </a:extLst>
          </p:cNvPr>
          <p:cNvGraphicFramePr>
            <a:graphicFrameLocks noGrp="1"/>
          </p:cNvGraphicFramePr>
          <p:nvPr>
            <p:extLst>
              <p:ext uri="{D42A27DB-BD31-4B8C-83A1-F6EECF244321}">
                <p14:modId xmlns:p14="http://schemas.microsoft.com/office/powerpoint/2010/main" val="2731876187"/>
              </p:ext>
            </p:extLst>
          </p:nvPr>
        </p:nvGraphicFramePr>
        <p:xfrm>
          <a:off x="6057899" y="2295525"/>
          <a:ext cx="2171700" cy="365760"/>
        </p:xfrm>
        <a:graphic>
          <a:graphicData uri="http://schemas.openxmlformats.org/drawingml/2006/table">
            <a:tbl>
              <a:tblPr firstRow="1" bandRow="1">
                <a:tableStyleId>{9C6C681F-78B6-45C4-89BD-E21F98EC8357}</a:tableStyleId>
              </a:tblPr>
              <a:tblGrid>
                <a:gridCol w="542925">
                  <a:extLst>
                    <a:ext uri="{9D8B030D-6E8A-4147-A177-3AD203B41FA5}">
                      <a16:colId xmlns:a16="http://schemas.microsoft.com/office/drawing/2014/main" val="3783465209"/>
                    </a:ext>
                  </a:extLst>
                </a:gridCol>
                <a:gridCol w="542925">
                  <a:extLst>
                    <a:ext uri="{9D8B030D-6E8A-4147-A177-3AD203B41FA5}">
                      <a16:colId xmlns:a16="http://schemas.microsoft.com/office/drawing/2014/main" val="1199017966"/>
                    </a:ext>
                  </a:extLst>
                </a:gridCol>
                <a:gridCol w="542925">
                  <a:extLst>
                    <a:ext uri="{9D8B030D-6E8A-4147-A177-3AD203B41FA5}">
                      <a16:colId xmlns:a16="http://schemas.microsoft.com/office/drawing/2014/main" val="3791584121"/>
                    </a:ext>
                  </a:extLst>
                </a:gridCol>
                <a:gridCol w="542925">
                  <a:extLst>
                    <a:ext uri="{9D8B030D-6E8A-4147-A177-3AD203B41FA5}">
                      <a16:colId xmlns:a16="http://schemas.microsoft.com/office/drawing/2014/main" val="2631473660"/>
                    </a:ext>
                  </a:extLst>
                </a:gridCol>
              </a:tblGrid>
              <a:tr h="285104">
                <a:tc>
                  <a:txBody>
                    <a:bodyPr/>
                    <a:lstStyle/>
                    <a:p>
                      <a:pPr algn="ctr"/>
                      <a:r>
                        <a:rPr lang="en-US" sz="1800">
                          <a:latin typeface="Cambria Math" panose="02040503050406030204" pitchFamily="18" charset="0"/>
                          <a:ea typeface="Cambria Math" panose="02040503050406030204" pitchFamily="18" charset="0"/>
                        </a:rPr>
                        <a:t>ef</a:t>
                      </a:r>
                    </a:p>
                  </a:txBody>
                  <a:tcPr>
                    <a:noFill/>
                  </a:tcPr>
                </a:tc>
                <a:tc>
                  <a:txBody>
                    <a:bodyPr/>
                    <a:lstStyle/>
                    <a:p>
                      <a:pPr algn="ctr"/>
                      <a:r>
                        <a:rPr lang="en-US" sz="1800">
                          <a:latin typeface="Cambria Math" panose="02040503050406030204" pitchFamily="18" charset="0"/>
                          <a:ea typeface="Cambria Math" panose="02040503050406030204" pitchFamily="18" charset="0"/>
                        </a:rPr>
                        <a:t>9f</a:t>
                      </a:r>
                    </a:p>
                  </a:txBody>
                  <a:tcPr/>
                </a:tc>
                <a:tc>
                  <a:txBody>
                    <a:bodyPr/>
                    <a:lstStyle/>
                    <a:p>
                      <a:pPr algn="ctr"/>
                      <a:r>
                        <a:rPr lang="en-US" sz="1800">
                          <a:latin typeface="Cambria Math" panose="02040503050406030204" pitchFamily="18" charset="0"/>
                          <a:ea typeface="Cambria Math" panose="02040503050406030204" pitchFamily="18" charset="0"/>
                        </a:rPr>
                        <a:t>45</a:t>
                      </a:r>
                    </a:p>
                  </a:txBody>
                  <a:tcPr/>
                </a:tc>
                <a:tc>
                  <a:txBody>
                    <a:bodyPr/>
                    <a:lstStyle/>
                    <a:p>
                      <a:pPr algn="ctr"/>
                      <a:r>
                        <a:rPr lang="en-US" sz="1800">
                          <a:latin typeface="Cambria Math" panose="02040503050406030204" pitchFamily="18" charset="0"/>
                          <a:ea typeface="Cambria Math" panose="02040503050406030204" pitchFamily="18" charset="0"/>
                        </a:rPr>
                        <a:t>45</a:t>
                      </a:r>
                    </a:p>
                  </a:txBody>
                  <a:tcPr>
                    <a:noFill/>
                  </a:tcPr>
                </a:tc>
                <a:extLst>
                  <a:ext uri="{0D108BD9-81ED-4DB2-BD59-A6C34878D82A}">
                    <a16:rowId xmlns:a16="http://schemas.microsoft.com/office/drawing/2014/main" val="2719560850"/>
                  </a:ext>
                </a:extLst>
              </a:tr>
            </a:tbl>
          </a:graphicData>
        </a:graphic>
      </p:graphicFrame>
      <p:sp>
        <p:nvSpPr>
          <p:cNvPr id="34" name="TextBox 33">
            <a:extLst>
              <a:ext uri="{FF2B5EF4-FFF2-40B4-BE49-F238E27FC236}">
                <a16:creationId xmlns:a16="http://schemas.microsoft.com/office/drawing/2014/main" id="{463ED4BD-D214-4AFA-9E00-D6760AE09F9F}"/>
              </a:ext>
            </a:extLst>
          </p:cNvPr>
          <p:cNvSpPr txBox="1"/>
          <p:nvPr/>
        </p:nvSpPr>
        <p:spPr>
          <a:xfrm>
            <a:off x="6029325" y="2014496"/>
            <a:ext cx="2755852" cy="276999"/>
          </a:xfrm>
          <a:prstGeom prst="rect">
            <a:avLst/>
          </a:prstGeom>
          <a:noFill/>
        </p:spPr>
        <p:txBody>
          <a:bodyPr wrap="square" rtlCol="0">
            <a:spAutoFit/>
          </a:bodyPr>
          <a:lstStyle/>
          <a:p>
            <a:r>
              <a:rPr lang="en-US" sz="1200" i="1">
                <a:solidFill>
                  <a:schemeClr val="bg2"/>
                </a:solidFill>
              </a:rPr>
              <a:t>Thay thế từng byte theo </a:t>
            </a:r>
            <a:r>
              <a:rPr lang="en-US" sz="1200" i="1">
                <a:solidFill>
                  <a:schemeClr val="bg2"/>
                </a:solidFill>
                <a:hlinkClick r:id="rId3" action="ppaction://hlinksldjump"/>
              </a:rPr>
              <a:t>S-box</a:t>
            </a:r>
            <a:endParaRPr lang="en-US" sz="1200" i="1">
              <a:solidFill>
                <a:schemeClr val="bg2"/>
              </a:solidFill>
            </a:endParaRPr>
          </a:p>
        </p:txBody>
      </p:sp>
      <p:graphicFrame>
        <p:nvGraphicFramePr>
          <p:cNvPr id="35" name="Table 8">
            <a:extLst>
              <a:ext uri="{FF2B5EF4-FFF2-40B4-BE49-F238E27FC236}">
                <a16:creationId xmlns:a16="http://schemas.microsoft.com/office/drawing/2014/main" id="{7D1605B1-5098-4FA9-97EE-C2D708631D0A}"/>
              </a:ext>
            </a:extLst>
          </p:cNvPr>
          <p:cNvGraphicFramePr>
            <a:graphicFrameLocks noGrp="1"/>
          </p:cNvGraphicFramePr>
          <p:nvPr>
            <p:extLst>
              <p:ext uri="{D42A27DB-BD31-4B8C-83A1-F6EECF244321}">
                <p14:modId xmlns:p14="http://schemas.microsoft.com/office/powerpoint/2010/main" val="4133613688"/>
              </p:ext>
            </p:extLst>
          </p:nvPr>
        </p:nvGraphicFramePr>
        <p:xfrm>
          <a:off x="1552575" y="3079262"/>
          <a:ext cx="2171700" cy="365760"/>
        </p:xfrm>
        <a:graphic>
          <a:graphicData uri="http://schemas.openxmlformats.org/drawingml/2006/table">
            <a:tbl>
              <a:tblPr firstRow="1" bandRow="1">
                <a:tableStyleId>{9C6C681F-78B6-45C4-89BD-E21F98EC8357}</a:tableStyleId>
              </a:tblPr>
              <a:tblGrid>
                <a:gridCol w="542925">
                  <a:extLst>
                    <a:ext uri="{9D8B030D-6E8A-4147-A177-3AD203B41FA5}">
                      <a16:colId xmlns:a16="http://schemas.microsoft.com/office/drawing/2014/main" val="3783465209"/>
                    </a:ext>
                  </a:extLst>
                </a:gridCol>
                <a:gridCol w="542925">
                  <a:extLst>
                    <a:ext uri="{9D8B030D-6E8A-4147-A177-3AD203B41FA5}">
                      <a16:colId xmlns:a16="http://schemas.microsoft.com/office/drawing/2014/main" val="1199017966"/>
                    </a:ext>
                  </a:extLst>
                </a:gridCol>
                <a:gridCol w="542925">
                  <a:extLst>
                    <a:ext uri="{9D8B030D-6E8A-4147-A177-3AD203B41FA5}">
                      <a16:colId xmlns:a16="http://schemas.microsoft.com/office/drawing/2014/main" val="3791584121"/>
                    </a:ext>
                  </a:extLst>
                </a:gridCol>
                <a:gridCol w="542925">
                  <a:extLst>
                    <a:ext uri="{9D8B030D-6E8A-4147-A177-3AD203B41FA5}">
                      <a16:colId xmlns:a16="http://schemas.microsoft.com/office/drawing/2014/main" val="2631473660"/>
                    </a:ext>
                  </a:extLst>
                </a:gridCol>
              </a:tblGrid>
              <a:tr h="285104">
                <a:tc>
                  <a:txBody>
                    <a:bodyPr/>
                    <a:lstStyle/>
                    <a:p>
                      <a:pPr algn="ctr"/>
                      <a:r>
                        <a:rPr lang="en-US" sz="1800">
                          <a:latin typeface="Cambria Math" panose="02040503050406030204" pitchFamily="18" charset="0"/>
                          <a:ea typeface="Cambria Math" panose="02040503050406030204" pitchFamily="18" charset="0"/>
                        </a:rPr>
                        <a:t>ef</a:t>
                      </a:r>
                    </a:p>
                  </a:txBody>
                  <a:tcPr>
                    <a:noFill/>
                  </a:tcPr>
                </a:tc>
                <a:tc>
                  <a:txBody>
                    <a:bodyPr/>
                    <a:lstStyle/>
                    <a:p>
                      <a:pPr algn="ctr"/>
                      <a:r>
                        <a:rPr lang="en-US" sz="1800">
                          <a:latin typeface="Cambria Math" panose="02040503050406030204" pitchFamily="18" charset="0"/>
                          <a:ea typeface="Cambria Math" panose="02040503050406030204" pitchFamily="18" charset="0"/>
                        </a:rPr>
                        <a:t>9f</a:t>
                      </a:r>
                    </a:p>
                  </a:txBody>
                  <a:tcPr/>
                </a:tc>
                <a:tc>
                  <a:txBody>
                    <a:bodyPr/>
                    <a:lstStyle/>
                    <a:p>
                      <a:pPr algn="ctr"/>
                      <a:r>
                        <a:rPr lang="en-US" sz="1800">
                          <a:latin typeface="Cambria Math" panose="02040503050406030204" pitchFamily="18" charset="0"/>
                          <a:ea typeface="Cambria Math" panose="02040503050406030204" pitchFamily="18" charset="0"/>
                        </a:rPr>
                        <a:t>45</a:t>
                      </a:r>
                    </a:p>
                  </a:txBody>
                  <a:tcPr/>
                </a:tc>
                <a:tc>
                  <a:txBody>
                    <a:bodyPr/>
                    <a:lstStyle/>
                    <a:p>
                      <a:pPr algn="ctr"/>
                      <a:r>
                        <a:rPr lang="en-US" sz="1800">
                          <a:latin typeface="Cambria Math" panose="02040503050406030204" pitchFamily="18" charset="0"/>
                          <a:ea typeface="Cambria Math" panose="02040503050406030204" pitchFamily="18" charset="0"/>
                        </a:rPr>
                        <a:t>45</a:t>
                      </a:r>
                    </a:p>
                  </a:txBody>
                  <a:tcPr>
                    <a:noFill/>
                  </a:tcPr>
                </a:tc>
                <a:extLst>
                  <a:ext uri="{0D108BD9-81ED-4DB2-BD59-A6C34878D82A}">
                    <a16:rowId xmlns:a16="http://schemas.microsoft.com/office/drawing/2014/main" val="2719560850"/>
                  </a:ext>
                </a:extLst>
              </a:tr>
            </a:tbl>
          </a:graphicData>
        </a:graphic>
      </p:graphicFrame>
      <p:graphicFrame>
        <p:nvGraphicFramePr>
          <p:cNvPr id="36" name="Table 8">
            <a:extLst>
              <a:ext uri="{FF2B5EF4-FFF2-40B4-BE49-F238E27FC236}">
                <a16:creationId xmlns:a16="http://schemas.microsoft.com/office/drawing/2014/main" id="{D3FE33F8-966B-4C63-A6D8-2026EB73ABCE}"/>
              </a:ext>
            </a:extLst>
          </p:cNvPr>
          <p:cNvGraphicFramePr>
            <a:graphicFrameLocks noGrp="1"/>
          </p:cNvGraphicFramePr>
          <p:nvPr>
            <p:extLst>
              <p:ext uri="{D42A27DB-BD31-4B8C-83A1-F6EECF244321}">
                <p14:modId xmlns:p14="http://schemas.microsoft.com/office/powerpoint/2010/main" val="1684460330"/>
              </p:ext>
            </p:extLst>
          </p:nvPr>
        </p:nvGraphicFramePr>
        <p:xfrm>
          <a:off x="6029325" y="3079262"/>
          <a:ext cx="2171700" cy="365760"/>
        </p:xfrm>
        <a:graphic>
          <a:graphicData uri="http://schemas.openxmlformats.org/drawingml/2006/table">
            <a:tbl>
              <a:tblPr firstRow="1" bandRow="1">
                <a:tableStyleId>{9C6C681F-78B6-45C4-89BD-E21F98EC8357}</a:tableStyleId>
              </a:tblPr>
              <a:tblGrid>
                <a:gridCol w="542925">
                  <a:extLst>
                    <a:ext uri="{9D8B030D-6E8A-4147-A177-3AD203B41FA5}">
                      <a16:colId xmlns:a16="http://schemas.microsoft.com/office/drawing/2014/main" val="3783465209"/>
                    </a:ext>
                  </a:extLst>
                </a:gridCol>
                <a:gridCol w="542925">
                  <a:extLst>
                    <a:ext uri="{9D8B030D-6E8A-4147-A177-3AD203B41FA5}">
                      <a16:colId xmlns:a16="http://schemas.microsoft.com/office/drawing/2014/main" val="1199017966"/>
                    </a:ext>
                  </a:extLst>
                </a:gridCol>
                <a:gridCol w="542925">
                  <a:extLst>
                    <a:ext uri="{9D8B030D-6E8A-4147-A177-3AD203B41FA5}">
                      <a16:colId xmlns:a16="http://schemas.microsoft.com/office/drawing/2014/main" val="3791584121"/>
                    </a:ext>
                  </a:extLst>
                </a:gridCol>
                <a:gridCol w="542925">
                  <a:extLst>
                    <a:ext uri="{9D8B030D-6E8A-4147-A177-3AD203B41FA5}">
                      <a16:colId xmlns:a16="http://schemas.microsoft.com/office/drawing/2014/main" val="2631473660"/>
                    </a:ext>
                  </a:extLst>
                </a:gridCol>
              </a:tblGrid>
              <a:tr h="285104">
                <a:tc>
                  <a:txBody>
                    <a:bodyPr/>
                    <a:lstStyle/>
                    <a:p>
                      <a:pPr algn="ctr"/>
                      <a:r>
                        <a:rPr lang="en-US" sz="1800">
                          <a:latin typeface="Cambria Math" panose="02040503050406030204" pitchFamily="18" charset="0"/>
                          <a:ea typeface="Cambria Math" panose="02040503050406030204" pitchFamily="18" charset="0"/>
                        </a:rPr>
                        <a:t>ef</a:t>
                      </a:r>
                    </a:p>
                  </a:txBody>
                  <a:tcPr>
                    <a:noFill/>
                  </a:tcPr>
                </a:tc>
                <a:tc>
                  <a:txBody>
                    <a:bodyPr/>
                    <a:lstStyle/>
                    <a:p>
                      <a:pPr algn="ctr"/>
                      <a:r>
                        <a:rPr lang="en-US" sz="1800">
                          <a:latin typeface="Cambria Math" panose="02040503050406030204" pitchFamily="18" charset="0"/>
                          <a:ea typeface="Cambria Math" panose="02040503050406030204" pitchFamily="18" charset="0"/>
                        </a:rPr>
                        <a:t>9f</a:t>
                      </a:r>
                    </a:p>
                  </a:txBody>
                  <a:tcPr/>
                </a:tc>
                <a:tc>
                  <a:txBody>
                    <a:bodyPr/>
                    <a:lstStyle/>
                    <a:p>
                      <a:pPr algn="ctr"/>
                      <a:r>
                        <a:rPr lang="en-US" sz="1800">
                          <a:latin typeface="Cambria Math" panose="02040503050406030204" pitchFamily="18" charset="0"/>
                          <a:ea typeface="Cambria Math" panose="02040503050406030204" pitchFamily="18" charset="0"/>
                        </a:rPr>
                        <a:t>45</a:t>
                      </a:r>
                    </a:p>
                  </a:txBody>
                  <a:tcPr/>
                </a:tc>
                <a:tc>
                  <a:txBody>
                    <a:bodyPr/>
                    <a:lstStyle/>
                    <a:p>
                      <a:pPr algn="ctr"/>
                      <a:r>
                        <a:rPr lang="en-US" sz="1800">
                          <a:latin typeface="Cambria Math" panose="02040503050406030204" pitchFamily="18" charset="0"/>
                          <a:ea typeface="Cambria Math" panose="02040503050406030204" pitchFamily="18" charset="0"/>
                        </a:rPr>
                        <a:t>05</a:t>
                      </a:r>
                    </a:p>
                  </a:txBody>
                  <a:tcPr>
                    <a:noFill/>
                  </a:tcPr>
                </a:tc>
                <a:extLst>
                  <a:ext uri="{0D108BD9-81ED-4DB2-BD59-A6C34878D82A}">
                    <a16:rowId xmlns:a16="http://schemas.microsoft.com/office/drawing/2014/main" val="2719560850"/>
                  </a:ext>
                </a:extLst>
              </a:tr>
            </a:tbl>
          </a:graphicData>
        </a:graphic>
      </p:graphicFrame>
      <p:sp>
        <p:nvSpPr>
          <p:cNvPr id="37" name="Arrow: Right 36">
            <a:extLst>
              <a:ext uri="{FF2B5EF4-FFF2-40B4-BE49-F238E27FC236}">
                <a16:creationId xmlns:a16="http://schemas.microsoft.com/office/drawing/2014/main" id="{586BD96F-699A-4845-B3DC-EECE5AEC7DE2}"/>
              </a:ext>
            </a:extLst>
          </p:cNvPr>
          <p:cNvSpPr/>
          <p:nvPr/>
        </p:nvSpPr>
        <p:spPr>
          <a:xfrm>
            <a:off x="4191002" y="2945940"/>
            <a:ext cx="1524000" cy="636689"/>
          </a:xfrm>
          <a:prstGeom prst="rightArrow">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a:solidFill>
                  <a:schemeClr val="accent2"/>
                </a:solidFill>
              </a:rPr>
              <a:t>AddRcon</a:t>
            </a:r>
          </a:p>
        </p:txBody>
      </p:sp>
      <p:graphicFrame>
        <p:nvGraphicFramePr>
          <p:cNvPr id="44" name="Table 8">
            <a:extLst>
              <a:ext uri="{FF2B5EF4-FFF2-40B4-BE49-F238E27FC236}">
                <a16:creationId xmlns:a16="http://schemas.microsoft.com/office/drawing/2014/main" id="{3D3D95E4-CC83-47D2-B5FF-29D94DBBD975}"/>
              </a:ext>
            </a:extLst>
          </p:cNvPr>
          <p:cNvGraphicFramePr>
            <a:graphicFrameLocks noGrp="1"/>
          </p:cNvGraphicFramePr>
          <p:nvPr>
            <p:extLst>
              <p:ext uri="{D42A27DB-BD31-4B8C-83A1-F6EECF244321}">
                <p14:modId xmlns:p14="http://schemas.microsoft.com/office/powerpoint/2010/main" val="3957360096"/>
              </p:ext>
            </p:extLst>
          </p:nvPr>
        </p:nvGraphicFramePr>
        <p:xfrm>
          <a:off x="4081463" y="4476644"/>
          <a:ext cx="1600200" cy="304800"/>
        </p:xfrm>
        <a:graphic>
          <a:graphicData uri="http://schemas.openxmlformats.org/drawingml/2006/table">
            <a:tbl>
              <a:tblPr firstRow="1" bandRow="1">
                <a:tableStyleId>{9C6C681F-78B6-45C4-89BD-E21F98EC8357}</a:tableStyleId>
              </a:tblPr>
              <a:tblGrid>
                <a:gridCol w="400050">
                  <a:extLst>
                    <a:ext uri="{9D8B030D-6E8A-4147-A177-3AD203B41FA5}">
                      <a16:colId xmlns:a16="http://schemas.microsoft.com/office/drawing/2014/main" val="3783465209"/>
                    </a:ext>
                  </a:extLst>
                </a:gridCol>
                <a:gridCol w="400050">
                  <a:extLst>
                    <a:ext uri="{9D8B030D-6E8A-4147-A177-3AD203B41FA5}">
                      <a16:colId xmlns:a16="http://schemas.microsoft.com/office/drawing/2014/main" val="1199017966"/>
                    </a:ext>
                  </a:extLst>
                </a:gridCol>
                <a:gridCol w="400050">
                  <a:extLst>
                    <a:ext uri="{9D8B030D-6E8A-4147-A177-3AD203B41FA5}">
                      <a16:colId xmlns:a16="http://schemas.microsoft.com/office/drawing/2014/main" val="3791584121"/>
                    </a:ext>
                  </a:extLst>
                </a:gridCol>
                <a:gridCol w="400050">
                  <a:extLst>
                    <a:ext uri="{9D8B030D-6E8A-4147-A177-3AD203B41FA5}">
                      <a16:colId xmlns:a16="http://schemas.microsoft.com/office/drawing/2014/main" val="2631473660"/>
                    </a:ext>
                  </a:extLst>
                </a:gridCol>
              </a:tblGrid>
              <a:tr h="248525">
                <a:tc>
                  <a:txBody>
                    <a:bodyPr/>
                    <a:lstStyle/>
                    <a:p>
                      <a:pPr algn="ctr"/>
                      <a:r>
                        <a:rPr lang="en-US" sz="1400">
                          <a:latin typeface="Cambria Math" panose="02040503050406030204" pitchFamily="18" charset="0"/>
                          <a:ea typeface="Cambria Math" panose="02040503050406030204" pitchFamily="18" charset="0"/>
                        </a:rPr>
                        <a:t>01</a:t>
                      </a:r>
                    </a:p>
                  </a:txBody>
                  <a:tcPr>
                    <a:solidFill>
                      <a:schemeClr val="bg1"/>
                    </a:solidFill>
                  </a:tcPr>
                </a:tc>
                <a:tc>
                  <a:txBody>
                    <a:bodyPr/>
                    <a:lstStyle/>
                    <a:p>
                      <a:pPr algn="ctr"/>
                      <a:r>
                        <a:rPr lang="en-US" sz="1400">
                          <a:latin typeface="Cambria Math" panose="02040503050406030204" pitchFamily="18" charset="0"/>
                          <a:ea typeface="Cambria Math" panose="02040503050406030204" pitchFamily="18" charset="0"/>
                        </a:rPr>
                        <a:t>00</a:t>
                      </a:r>
                    </a:p>
                  </a:txBody>
                  <a:tcPr>
                    <a:solidFill>
                      <a:schemeClr val="bg1"/>
                    </a:solidFill>
                  </a:tcPr>
                </a:tc>
                <a:tc>
                  <a:txBody>
                    <a:bodyPr/>
                    <a:lstStyle/>
                    <a:p>
                      <a:pPr algn="ctr"/>
                      <a:r>
                        <a:rPr lang="en-US" sz="1400">
                          <a:latin typeface="Cambria Math" panose="02040503050406030204" pitchFamily="18" charset="0"/>
                          <a:ea typeface="Cambria Math" panose="02040503050406030204" pitchFamily="18" charset="0"/>
                        </a:rPr>
                        <a:t>00</a:t>
                      </a:r>
                    </a:p>
                  </a:txBody>
                  <a:tcPr>
                    <a:solidFill>
                      <a:schemeClr val="bg1"/>
                    </a:solidFill>
                  </a:tcPr>
                </a:tc>
                <a:tc>
                  <a:txBody>
                    <a:bodyPr/>
                    <a:lstStyle/>
                    <a:p>
                      <a:pPr algn="ctr"/>
                      <a:r>
                        <a:rPr lang="en-US" sz="1400">
                          <a:latin typeface="Cambria Math" panose="02040503050406030204" pitchFamily="18" charset="0"/>
                          <a:ea typeface="Cambria Math" panose="02040503050406030204" pitchFamily="18" charset="0"/>
                        </a:rPr>
                        <a:t>00</a:t>
                      </a:r>
                    </a:p>
                  </a:txBody>
                  <a:tcPr>
                    <a:solidFill>
                      <a:schemeClr val="bg1"/>
                    </a:solidFill>
                  </a:tcPr>
                </a:tc>
                <a:extLst>
                  <a:ext uri="{0D108BD9-81ED-4DB2-BD59-A6C34878D82A}">
                    <a16:rowId xmlns:a16="http://schemas.microsoft.com/office/drawing/2014/main" val="2719560850"/>
                  </a:ext>
                </a:extLst>
              </a:tr>
            </a:tbl>
          </a:graphicData>
        </a:graphic>
      </p:graphicFrame>
      <p:cxnSp>
        <p:nvCxnSpPr>
          <p:cNvPr id="57" name="Connector: Elbow 56">
            <a:extLst>
              <a:ext uri="{FF2B5EF4-FFF2-40B4-BE49-F238E27FC236}">
                <a16:creationId xmlns:a16="http://schemas.microsoft.com/office/drawing/2014/main" id="{33BF5856-3393-4432-A3AF-38FFE7EF6837}"/>
              </a:ext>
            </a:extLst>
          </p:cNvPr>
          <p:cNvCxnSpPr>
            <a:cxnSpLocks/>
            <a:stCxn id="58" idx="3"/>
            <a:endCxn id="36" idx="2"/>
          </p:cNvCxnSpPr>
          <p:nvPr/>
        </p:nvCxnSpPr>
        <p:spPr>
          <a:xfrm flipV="1">
            <a:off x="6153150" y="3445022"/>
            <a:ext cx="962025" cy="571215"/>
          </a:xfrm>
          <a:prstGeom prst="bentConnector2">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E9DC716C-F662-4685-AB6A-2ABC9C0C521C}"/>
                  </a:ext>
                </a:extLst>
              </p:cNvPr>
              <p:cNvSpPr txBox="1"/>
              <p:nvPr/>
            </p:nvSpPr>
            <p:spPr>
              <a:xfrm>
                <a:off x="3609977" y="3846960"/>
                <a:ext cx="2543173" cy="338554"/>
              </a:xfrm>
              <a:prstGeom prst="rect">
                <a:avLst/>
              </a:prstGeom>
              <a:noFill/>
              <a:ln>
                <a:solidFill>
                  <a:schemeClr val="accent3"/>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𝑒𝑓</m:t>
                      </m:r>
                      <m:r>
                        <a:rPr lang="en-US" sz="1600" b="0" i="1" smtClean="0">
                          <a:latin typeface="Cambria Math" panose="02040503050406030204" pitchFamily="18" charset="0"/>
                          <a:ea typeface="Cambria Math" panose="02040503050406030204" pitchFamily="18" charset="0"/>
                        </a:rPr>
                        <m:t>9</m:t>
                      </m:r>
                      <m:r>
                        <a:rPr lang="en-US" sz="1600" b="0" i="1" smtClean="0">
                          <a:latin typeface="Cambria Math" panose="02040503050406030204" pitchFamily="18" charset="0"/>
                          <a:ea typeface="Cambria Math" panose="02040503050406030204" pitchFamily="18" charset="0"/>
                        </a:rPr>
                        <m:t>𝑓</m:t>
                      </m:r>
                      <m:r>
                        <a:rPr lang="en-US" sz="1600" b="0" i="1" smtClean="0">
                          <a:latin typeface="Cambria Math" panose="02040503050406030204" pitchFamily="18" charset="0"/>
                          <a:ea typeface="Cambria Math" panose="02040503050406030204" pitchFamily="18" charset="0"/>
                        </a:rPr>
                        <m:t>4545⊕01000000</m:t>
                      </m:r>
                    </m:oMath>
                  </m:oMathPara>
                </a14:m>
                <a:endParaRPr lang="en-US" sz="1600"/>
              </a:p>
            </p:txBody>
          </p:sp>
        </mc:Choice>
        <mc:Fallback xmlns="">
          <p:sp>
            <p:nvSpPr>
              <p:cNvPr id="58" name="TextBox 57">
                <a:extLst>
                  <a:ext uri="{FF2B5EF4-FFF2-40B4-BE49-F238E27FC236}">
                    <a16:creationId xmlns:a16="http://schemas.microsoft.com/office/drawing/2014/main" id="{E9DC716C-F662-4685-AB6A-2ABC9C0C521C}"/>
                  </a:ext>
                </a:extLst>
              </p:cNvPr>
              <p:cNvSpPr txBox="1">
                <a:spLocks noRot="1" noChangeAspect="1" noMove="1" noResize="1" noEditPoints="1" noAdjustHandles="1" noChangeArrowheads="1" noChangeShapeType="1" noTextEdit="1"/>
              </p:cNvSpPr>
              <p:nvPr/>
            </p:nvSpPr>
            <p:spPr>
              <a:xfrm>
                <a:off x="3609977" y="3846960"/>
                <a:ext cx="2543173" cy="338554"/>
              </a:xfrm>
              <a:prstGeom prst="rect">
                <a:avLst/>
              </a:prstGeom>
              <a:blipFill>
                <a:blip r:embed="rId4"/>
                <a:stretch>
                  <a:fillRect b="-8621"/>
                </a:stretch>
              </a:blipFill>
              <a:ln>
                <a:solidFill>
                  <a:schemeClr val="accent3"/>
                </a:solidFill>
              </a:ln>
            </p:spPr>
            <p:txBody>
              <a:bodyPr/>
              <a:lstStyle/>
              <a:p>
                <a:r>
                  <a:rPr lang="en-US">
                    <a:noFill/>
                  </a:rPr>
                  <a:t> </a:t>
                </a:r>
              </a:p>
            </p:txBody>
          </p:sp>
        </mc:Fallback>
      </mc:AlternateContent>
      <p:cxnSp>
        <p:nvCxnSpPr>
          <p:cNvPr id="87" name="Straight Arrow Connector 86">
            <a:extLst>
              <a:ext uri="{FF2B5EF4-FFF2-40B4-BE49-F238E27FC236}">
                <a16:creationId xmlns:a16="http://schemas.microsoft.com/office/drawing/2014/main" id="{C487CF41-DA28-42E8-A6E5-819DC6BEA7FE}"/>
              </a:ext>
            </a:extLst>
          </p:cNvPr>
          <p:cNvCxnSpPr>
            <a:endCxn id="58" idx="2"/>
          </p:cNvCxnSpPr>
          <p:nvPr/>
        </p:nvCxnSpPr>
        <p:spPr>
          <a:xfrm flipV="1">
            <a:off x="4881563" y="4185514"/>
            <a:ext cx="1" cy="2643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Connector: Elbow 88">
            <a:extLst>
              <a:ext uri="{FF2B5EF4-FFF2-40B4-BE49-F238E27FC236}">
                <a16:creationId xmlns:a16="http://schemas.microsoft.com/office/drawing/2014/main" id="{EAE9AD2A-760C-4577-8FDD-0DD66D02B7CB}"/>
              </a:ext>
            </a:extLst>
          </p:cNvPr>
          <p:cNvCxnSpPr>
            <a:cxnSpLocks/>
            <a:stCxn id="35" idx="2"/>
            <a:endCxn id="58" idx="1"/>
          </p:cNvCxnSpPr>
          <p:nvPr/>
        </p:nvCxnSpPr>
        <p:spPr>
          <a:xfrm rot="16200000" flipH="1">
            <a:off x="2838594" y="3244853"/>
            <a:ext cx="571215" cy="97155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91" name="TextBox 90">
            <a:extLst>
              <a:ext uri="{FF2B5EF4-FFF2-40B4-BE49-F238E27FC236}">
                <a16:creationId xmlns:a16="http://schemas.microsoft.com/office/drawing/2014/main" id="{F6CACD78-39FB-4D04-8371-770A9F3E05E4}"/>
              </a:ext>
            </a:extLst>
          </p:cNvPr>
          <p:cNvSpPr txBox="1"/>
          <p:nvPr/>
        </p:nvSpPr>
        <p:spPr>
          <a:xfrm>
            <a:off x="5734052" y="4473667"/>
            <a:ext cx="1085850" cy="307777"/>
          </a:xfrm>
          <a:prstGeom prst="rect">
            <a:avLst/>
          </a:prstGeom>
          <a:solidFill>
            <a:schemeClr val="bg1"/>
          </a:solidFill>
        </p:spPr>
        <p:txBody>
          <a:bodyPr wrap="square" rtlCol="0">
            <a:spAutoFit/>
          </a:bodyPr>
          <a:lstStyle/>
          <a:p>
            <a:r>
              <a:rPr lang="en-US">
                <a:latin typeface="Cambria Math" panose="02040503050406030204" pitchFamily="18" charset="0"/>
                <a:ea typeface="Cambria Math" panose="02040503050406030204" pitchFamily="18" charset="0"/>
              </a:rPr>
              <a:t>Rcon[1]</a:t>
            </a:r>
          </a:p>
        </p:txBody>
      </p:sp>
      <p:sp>
        <p:nvSpPr>
          <p:cNvPr id="92" name="Left Brace 91">
            <a:extLst>
              <a:ext uri="{FF2B5EF4-FFF2-40B4-BE49-F238E27FC236}">
                <a16:creationId xmlns:a16="http://schemas.microsoft.com/office/drawing/2014/main" id="{FAFCE43B-AA51-4DC6-9AA8-248951E7D835}"/>
              </a:ext>
            </a:extLst>
          </p:cNvPr>
          <p:cNvSpPr/>
          <p:nvPr/>
        </p:nvSpPr>
        <p:spPr>
          <a:xfrm>
            <a:off x="933453" y="1258660"/>
            <a:ext cx="498426" cy="2926853"/>
          </a:xfrm>
          <a:prstGeom prst="leftBrace">
            <a:avLst>
              <a:gd name="adj1" fmla="val 8333"/>
              <a:gd name="adj2" fmla="val 457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TextBox 92">
            <a:extLst>
              <a:ext uri="{FF2B5EF4-FFF2-40B4-BE49-F238E27FC236}">
                <a16:creationId xmlns:a16="http://schemas.microsoft.com/office/drawing/2014/main" id="{B51C3837-E9B4-4B06-8AC6-AD18494319C0}"/>
              </a:ext>
            </a:extLst>
          </p:cNvPr>
          <p:cNvSpPr txBox="1"/>
          <p:nvPr/>
        </p:nvSpPr>
        <p:spPr>
          <a:xfrm>
            <a:off x="-34967" y="2425128"/>
            <a:ext cx="1133473" cy="307777"/>
          </a:xfrm>
          <a:prstGeom prst="rect">
            <a:avLst/>
          </a:prstGeom>
          <a:noFill/>
        </p:spPr>
        <p:txBody>
          <a:bodyPr wrap="square" rtlCol="0">
            <a:spAutoFit/>
          </a:bodyPr>
          <a:lstStyle/>
          <a:p>
            <a:r>
              <a:rPr lang="en-US" sz="1400">
                <a:latin typeface="Cambria Math" panose="02040503050406030204" pitchFamily="18" charset="0"/>
                <a:ea typeface="Cambria Math" panose="02040503050406030204" pitchFamily="18" charset="0"/>
              </a:rPr>
              <a:t>trans(w[3])</a:t>
            </a:r>
            <a:endParaRPr lang="en-US"/>
          </a:p>
        </p:txBody>
      </p:sp>
      <p:sp>
        <p:nvSpPr>
          <p:cNvPr id="94" name="Rectangle 93">
            <a:extLst>
              <a:ext uri="{FF2B5EF4-FFF2-40B4-BE49-F238E27FC236}">
                <a16:creationId xmlns:a16="http://schemas.microsoft.com/office/drawing/2014/main" id="{B7E5FA1E-B155-4175-B381-FBDD692730F1}"/>
              </a:ext>
            </a:extLst>
          </p:cNvPr>
          <p:cNvSpPr/>
          <p:nvPr/>
        </p:nvSpPr>
        <p:spPr>
          <a:xfrm>
            <a:off x="6914145" y="98652"/>
            <a:ext cx="1871032" cy="291873"/>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F5E71F67-4095-4FE8-8C07-CFFC0AE7F56C}"/>
              </a:ext>
            </a:extLst>
          </p:cNvPr>
          <p:cNvSpPr/>
          <p:nvPr/>
        </p:nvSpPr>
        <p:spPr>
          <a:xfrm>
            <a:off x="5909230" y="2984615"/>
            <a:ext cx="2411889" cy="563400"/>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Connector: Elbow 96">
            <a:extLst>
              <a:ext uri="{FF2B5EF4-FFF2-40B4-BE49-F238E27FC236}">
                <a16:creationId xmlns:a16="http://schemas.microsoft.com/office/drawing/2014/main" id="{75EEB1DC-D10F-467F-9C8A-77A9B4632889}"/>
              </a:ext>
            </a:extLst>
          </p:cNvPr>
          <p:cNvCxnSpPr>
            <a:stCxn id="94" idx="3"/>
            <a:endCxn id="95" idx="3"/>
          </p:cNvCxnSpPr>
          <p:nvPr/>
        </p:nvCxnSpPr>
        <p:spPr>
          <a:xfrm flipH="1">
            <a:off x="8321119" y="244589"/>
            <a:ext cx="464058" cy="3021726"/>
          </a:xfrm>
          <a:prstGeom prst="bentConnector3">
            <a:avLst>
              <a:gd name="adj1" fmla="val -49261"/>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609B4601-150D-45F5-A440-38E08119EAA2}"/>
              </a:ext>
            </a:extLst>
          </p:cNvPr>
          <p:cNvSpPr/>
          <p:nvPr/>
        </p:nvSpPr>
        <p:spPr>
          <a:xfrm>
            <a:off x="4428683" y="776176"/>
            <a:ext cx="1130148" cy="291873"/>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0397F60D-5BF4-4A0F-A2F8-963CF4E8FC12}"/>
              </a:ext>
            </a:extLst>
          </p:cNvPr>
          <p:cNvSpPr txBox="1"/>
          <p:nvPr/>
        </p:nvSpPr>
        <p:spPr>
          <a:xfrm>
            <a:off x="4447209" y="725193"/>
            <a:ext cx="1231716" cy="369332"/>
          </a:xfrm>
          <a:prstGeom prst="rect">
            <a:avLst/>
          </a:prstGeom>
          <a:noFill/>
        </p:spPr>
        <p:txBody>
          <a:bodyPr wrap="square" rtlCol="0">
            <a:spAutoFit/>
          </a:bodyPr>
          <a:lstStyle/>
          <a:p>
            <a:r>
              <a:rPr lang="en-US" sz="1800">
                <a:latin typeface="Cambria Math" panose="02040503050406030204" pitchFamily="18" charset="0"/>
                <a:ea typeface="Cambria Math" panose="02040503050406030204" pitchFamily="18" charset="0"/>
              </a:rPr>
              <a:t>a1ac6554</a:t>
            </a:r>
          </a:p>
        </p:txBody>
      </p:sp>
    </p:spTree>
    <p:extLst>
      <p:ext uri="{BB962C8B-B14F-4D97-AF65-F5344CB8AC3E}">
        <p14:creationId xmlns:p14="http://schemas.microsoft.com/office/powerpoint/2010/main" val="2939676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fade">
                                      <p:cBhvr>
                                        <p:cTn id="12" dur="500"/>
                                        <p:tgtEl>
                                          <p:spTgt spid="9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fade">
                                      <p:cBhvr>
                                        <p:cTn id="15" dur="500"/>
                                        <p:tgtEl>
                                          <p:spTgt spid="9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par>
                                <p:cTn id="40" presetID="10" presetClass="entr" presetSubtype="0" fill="hold"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500"/>
                                        <p:tgtEl>
                                          <p:spTgt spid="3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89"/>
                                        </p:tgtEl>
                                        <p:attrNameLst>
                                          <p:attrName>style.visibility</p:attrName>
                                        </p:attrNameLst>
                                      </p:cBhvr>
                                      <p:to>
                                        <p:strVal val="visible"/>
                                      </p:to>
                                    </p:set>
                                    <p:animEffect transition="in" filter="fade">
                                      <p:cBhvr>
                                        <p:cTn id="58" dur="500"/>
                                        <p:tgtEl>
                                          <p:spTgt spid="8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fade">
                                      <p:cBhvr>
                                        <p:cTn id="61" dur="500"/>
                                        <p:tgtEl>
                                          <p:spTgt spid="58"/>
                                        </p:tgtEl>
                                      </p:cBhvr>
                                    </p:animEffect>
                                  </p:childTnLst>
                                </p:cTn>
                              </p:par>
                              <p:par>
                                <p:cTn id="62" presetID="10" presetClass="entr" presetSubtype="0" fill="hold"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par>
                                <p:cTn id="65" presetID="10"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87"/>
                                        </p:tgtEl>
                                        <p:attrNameLst>
                                          <p:attrName>style.visibility</p:attrName>
                                        </p:attrNameLst>
                                      </p:cBhvr>
                                      <p:to>
                                        <p:strVal val="visible"/>
                                      </p:to>
                                    </p:set>
                                    <p:animEffect transition="in" filter="fade">
                                      <p:cBhvr>
                                        <p:cTn id="72" dur="500"/>
                                        <p:tgtEl>
                                          <p:spTgt spid="87"/>
                                        </p:tgtEl>
                                      </p:cBhvr>
                                    </p:animEffect>
                                  </p:childTnLst>
                                </p:cTn>
                              </p:par>
                              <p:par>
                                <p:cTn id="73" presetID="10" presetClass="entr" presetSubtype="0" fill="hold" nodeType="with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fade">
                                      <p:cBhvr>
                                        <p:cTn id="75" dur="500"/>
                                        <p:tgtEl>
                                          <p:spTgt spid="4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91"/>
                                        </p:tgtEl>
                                        <p:attrNameLst>
                                          <p:attrName>style.visibility</p:attrName>
                                        </p:attrNameLst>
                                      </p:cBhvr>
                                      <p:to>
                                        <p:strVal val="visible"/>
                                      </p:to>
                                    </p:set>
                                    <p:animEffect transition="in" filter="fade">
                                      <p:cBhvr>
                                        <p:cTn id="78" dur="500"/>
                                        <p:tgtEl>
                                          <p:spTgt spid="9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95"/>
                                        </p:tgtEl>
                                        <p:attrNameLst>
                                          <p:attrName>style.visibility</p:attrName>
                                        </p:attrNameLst>
                                      </p:cBhvr>
                                      <p:to>
                                        <p:strVal val="visible"/>
                                      </p:to>
                                    </p:set>
                                    <p:animEffect transition="in" filter="fade">
                                      <p:cBhvr>
                                        <p:cTn id="83" dur="500"/>
                                        <p:tgtEl>
                                          <p:spTgt spid="95"/>
                                        </p:tgtEl>
                                      </p:cBhvr>
                                    </p:animEffect>
                                  </p:childTnLst>
                                </p:cTn>
                              </p:par>
                              <p:par>
                                <p:cTn id="84" presetID="10" presetClass="entr" presetSubtype="0" fill="hold" nodeType="withEffect">
                                  <p:stCondLst>
                                    <p:cond delay="0"/>
                                  </p:stCondLst>
                                  <p:childTnLst>
                                    <p:set>
                                      <p:cBhvr>
                                        <p:cTn id="85" dur="1" fill="hold">
                                          <p:stCondLst>
                                            <p:cond delay="0"/>
                                          </p:stCondLst>
                                        </p:cTn>
                                        <p:tgtEl>
                                          <p:spTgt spid="97"/>
                                        </p:tgtEl>
                                        <p:attrNameLst>
                                          <p:attrName>style.visibility</p:attrName>
                                        </p:attrNameLst>
                                      </p:cBhvr>
                                      <p:to>
                                        <p:strVal val="visible"/>
                                      </p:to>
                                    </p:set>
                                    <p:animEffect transition="in" filter="fade">
                                      <p:cBhvr>
                                        <p:cTn id="86" dur="500"/>
                                        <p:tgtEl>
                                          <p:spTgt spid="9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94"/>
                                        </p:tgtEl>
                                        <p:attrNameLst>
                                          <p:attrName>style.visibility</p:attrName>
                                        </p:attrNameLst>
                                      </p:cBhvr>
                                      <p:to>
                                        <p:strVal val="visible"/>
                                      </p:to>
                                    </p:set>
                                    <p:animEffect transition="in" filter="fade">
                                      <p:cBhvr>
                                        <p:cTn id="89" dur="500"/>
                                        <p:tgtEl>
                                          <p:spTgt spid="9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98"/>
                                        </p:tgtEl>
                                        <p:attrNameLst>
                                          <p:attrName>style.visibility</p:attrName>
                                        </p:attrNameLst>
                                      </p:cBhvr>
                                      <p:to>
                                        <p:strVal val="visible"/>
                                      </p:to>
                                    </p:set>
                                    <p:animEffect transition="in" filter="fade">
                                      <p:cBhvr>
                                        <p:cTn id="94" dur="500"/>
                                        <p:tgtEl>
                                          <p:spTgt spid="9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99"/>
                                        </p:tgtEl>
                                        <p:attrNameLst>
                                          <p:attrName>style.visibility</p:attrName>
                                        </p:attrNameLst>
                                      </p:cBhvr>
                                      <p:to>
                                        <p:strVal val="visible"/>
                                      </p:to>
                                    </p:set>
                                    <p:animEffect transition="in" filter="fade">
                                      <p:cBhvr>
                                        <p:cTn id="9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7" grpId="0" animBg="1"/>
      <p:bldP spid="32" grpId="0" animBg="1"/>
      <p:bldP spid="34" grpId="0"/>
      <p:bldP spid="37" grpId="0" animBg="1"/>
      <p:bldP spid="58" grpId="0" animBg="1"/>
      <p:bldP spid="91" grpId="0" animBg="1"/>
      <p:bldP spid="92" grpId="0" animBg="1"/>
      <p:bldP spid="93" grpId="0"/>
      <p:bldP spid="94" grpId="0" animBg="1"/>
      <p:bldP spid="95" grpId="0" animBg="1"/>
      <p:bldP spid="98" grpId="0" animBg="1"/>
      <p:bldP spid="9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D7119D05-0356-4526-ADD5-D2697FC04B9E}"/>
              </a:ext>
            </a:extLst>
          </p:cNvPr>
          <p:cNvGraphicFramePr>
            <a:graphicFrameLocks noGrp="1"/>
          </p:cNvGraphicFramePr>
          <p:nvPr>
            <p:extLst>
              <p:ext uri="{D42A27DB-BD31-4B8C-83A1-F6EECF244321}">
                <p14:modId xmlns:p14="http://schemas.microsoft.com/office/powerpoint/2010/main" val="2377553305"/>
              </p:ext>
            </p:extLst>
          </p:nvPr>
        </p:nvGraphicFramePr>
        <p:xfrm>
          <a:off x="1524000" y="177799"/>
          <a:ext cx="6096000" cy="4194173"/>
        </p:xfrm>
        <a:graphic>
          <a:graphicData uri="http://schemas.openxmlformats.org/drawingml/2006/table">
            <a:tbl>
              <a:tblPr firstRow="1" bandRow="1">
                <a:tableStyleId>{9C6C681F-78B6-45C4-89BD-E21F98EC8357}</a:tableStyleId>
              </a:tblPr>
              <a:tblGrid>
                <a:gridCol w="1362075">
                  <a:extLst>
                    <a:ext uri="{9D8B030D-6E8A-4147-A177-3AD203B41FA5}">
                      <a16:colId xmlns:a16="http://schemas.microsoft.com/office/drawing/2014/main" val="1077585135"/>
                    </a:ext>
                  </a:extLst>
                </a:gridCol>
                <a:gridCol w="1400175">
                  <a:extLst>
                    <a:ext uri="{9D8B030D-6E8A-4147-A177-3AD203B41FA5}">
                      <a16:colId xmlns:a16="http://schemas.microsoft.com/office/drawing/2014/main" val="1054975537"/>
                    </a:ext>
                  </a:extLst>
                </a:gridCol>
                <a:gridCol w="3333750">
                  <a:extLst>
                    <a:ext uri="{9D8B030D-6E8A-4147-A177-3AD203B41FA5}">
                      <a16:colId xmlns:a16="http://schemas.microsoft.com/office/drawing/2014/main" val="4065347220"/>
                    </a:ext>
                  </a:extLst>
                </a:gridCol>
              </a:tblGrid>
              <a:tr h="404883">
                <a:tc>
                  <a:txBody>
                    <a:bodyPr/>
                    <a:lstStyle/>
                    <a:p>
                      <a:pPr algn="ctr"/>
                      <a:r>
                        <a:rPr lang="en-US" sz="2000">
                          <a:latin typeface="Cambria Math" panose="02040503050406030204" pitchFamily="18" charset="0"/>
                          <a:ea typeface="Cambria Math" panose="02040503050406030204" pitchFamily="18" charset="0"/>
                        </a:rPr>
                        <a:t>Rcon[j/4]</a:t>
                      </a:r>
                    </a:p>
                  </a:txBody>
                  <a:tcPr>
                    <a:solidFill>
                      <a:schemeClr val="accent1">
                        <a:lumMod val="40000"/>
                        <a:lumOff val="60000"/>
                      </a:schemeClr>
                    </a:solidFill>
                  </a:tcPr>
                </a:tc>
                <a:tc>
                  <a:txBody>
                    <a:bodyPr/>
                    <a:lstStyle/>
                    <a:p>
                      <a:pPr algn="ctr"/>
                      <a:r>
                        <a:rPr lang="en-US" sz="2000">
                          <a:latin typeface="Cambria Math" panose="02040503050406030204" pitchFamily="18" charset="0"/>
                          <a:ea typeface="Cambria Math" panose="02040503050406030204" pitchFamily="18" charset="0"/>
                        </a:rPr>
                        <a:t>Giá trị HEX</a:t>
                      </a:r>
                    </a:p>
                  </a:txBody>
                  <a:tcPr>
                    <a:solidFill>
                      <a:schemeClr val="accent1">
                        <a:lumMod val="40000"/>
                        <a:lumOff val="60000"/>
                      </a:schemeClr>
                    </a:solidFill>
                  </a:tcPr>
                </a:tc>
                <a:tc>
                  <a:txBody>
                    <a:bodyPr/>
                    <a:lstStyle/>
                    <a:p>
                      <a:pPr algn="ctr"/>
                      <a:r>
                        <a:rPr lang="en-US" sz="2000">
                          <a:latin typeface="Cambria Math" panose="02040503050406030204" pitchFamily="18" charset="0"/>
                          <a:ea typeface="Cambria Math" panose="02040503050406030204" pitchFamily="18" charset="0"/>
                        </a:rPr>
                        <a:t>Vị trí sử dụng</a:t>
                      </a:r>
                    </a:p>
                  </a:txBody>
                  <a:tcPr>
                    <a:solidFill>
                      <a:schemeClr val="accent1">
                        <a:lumMod val="40000"/>
                        <a:lumOff val="60000"/>
                      </a:schemeClr>
                    </a:solidFill>
                  </a:tcPr>
                </a:tc>
                <a:extLst>
                  <a:ext uri="{0D108BD9-81ED-4DB2-BD59-A6C34878D82A}">
                    <a16:rowId xmlns:a16="http://schemas.microsoft.com/office/drawing/2014/main" val="4226996088"/>
                  </a:ext>
                </a:extLst>
              </a:tr>
              <a:tr h="378929">
                <a:tc>
                  <a:txBody>
                    <a:bodyPr/>
                    <a:lstStyle/>
                    <a:p>
                      <a:pPr algn="ctr"/>
                      <a:r>
                        <a:rPr lang="en-US" sz="1800">
                          <a:latin typeface="Cambria Math" panose="02040503050406030204" pitchFamily="18" charset="0"/>
                          <a:ea typeface="Cambria Math" panose="02040503050406030204" pitchFamily="18" charset="0"/>
                        </a:rPr>
                        <a:t>Rcon[1]</a:t>
                      </a:r>
                    </a:p>
                  </a:txBody>
                  <a:tcPr/>
                </a:tc>
                <a:tc>
                  <a:txBody>
                    <a:bodyPr/>
                    <a:lstStyle/>
                    <a:p>
                      <a:r>
                        <a:rPr lang="en-US"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01000000</a:t>
                      </a:r>
                      <a:endParaRPr lang="en-US" sz="1800">
                        <a:latin typeface="Cambria Math" panose="02040503050406030204" pitchFamily="18" charset="0"/>
                        <a:ea typeface="Cambria Math" panose="02040503050406030204" pitchFamily="18" charset="0"/>
                      </a:endParaRPr>
                    </a:p>
                  </a:txBody>
                  <a:tcPr/>
                </a:tc>
                <a:tc>
                  <a:txBody>
                    <a:bodyPr/>
                    <a:lstStyle/>
                    <a:p>
                      <a:r>
                        <a:rPr lang="pl-PL"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trans(w[3]) khi tính w[4]</a:t>
                      </a:r>
                      <a:endParaRPr lang="en-US" sz="180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3539910575"/>
                  </a:ext>
                </a:extLst>
              </a:tr>
              <a:tr h="37892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a:latin typeface="Cambria Math" panose="02040503050406030204" pitchFamily="18" charset="0"/>
                          <a:ea typeface="Cambria Math" panose="02040503050406030204" pitchFamily="18" charset="0"/>
                        </a:rPr>
                        <a:t>Rcon[2]</a:t>
                      </a:r>
                    </a:p>
                  </a:txBody>
                  <a:tcPr/>
                </a:tc>
                <a:tc>
                  <a:txBody>
                    <a:bodyPr/>
                    <a:lstStyle/>
                    <a:p>
                      <a:r>
                        <a:rPr lang="en-US"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02000000</a:t>
                      </a:r>
                      <a:endParaRPr lang="en-US" sz="1800">
                        <a:latin typeface="Cambria Math" panose="02040503050406030204" pitchFamily="18" charset="0"/>
                        <a:ea typeface="Cambria Math" panose="02040503050406030204" pitchFamily="18" charset="0"/>
                      </a:endParaRPr>
                    </a:p>
                  </a:txBody>
                  <a:tcPr/>
                </a:tc>
                <a:tc>
                  <a:txBody>
                    <a:bodyPr/>
                    <a:lstStyle/>
                    <a:p>
                      <a:r>
                        <a:rPr lang="pl-PL"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trans(w[7]) khi tính w[8]</a:t>
                      </a:r>
                      <a:endParaRPr lang="en-US" sz="180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217385562"/>
                  </a:ext>
                </a:extLst>
              </a:tr>
              <a:tr h="37892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a:latin typeface="Cambria Math" panose="02040503050406030204" pitchFamily="18" charset="0"/>
                          <a:ea typeface="Cambria Math" panose="02040503050406030204" pitchFamily="18" charset="0"/>
                        </a:rPr>
                        <a:t>Rcon[3]</a:t>
                      </a:r>
                    </a:p>
                  </a:txBody>
                  <a:tcPr/>
                </a:tc>
                <a:tc>
                  <a:txBody>
                    <a:bodyPr/>
                    <a:lstStyle/>
                    <a:p>
                      <a:r>
                        <a:rPr lang="en-US"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04000000</a:t>
                      </a:r>
                      <a:endParaRPr lang="en-US" sz="1800">
                        <a:latin typeface="Cambria Math" panose="02040503050406030204" pitchFamily="18" charset="0"/>
                        <a:ea typeface="Cambria Math" panose="02040503050406030204" pitchFamily="18" charset="0"/>
                      </a:endParaRPr>
                    </a:p>
                  </a:txBody>
                  <a:tcPr/>
                </a:tc>
                <a:tc>
                  <a:txBody>
                    <a:bodyPr/>
                    <a:lstStyle/>
                    <a:p>
                      <a:r>
                        <a:rPr lang="pl-PL"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trans(w[</a:t>
                      </a:r>
                      <a:r>
                        <a:rPr lang="en-US"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11</a:t>
                      </a:r>
                      <a:r>
                        <a:rPr lang="pl-PL"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 khi tính w[</a:t>
                      </a:r>
                      <a:r>
                        <a:rPr lang="en-US"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12</a:t>
                      </a:r>
                      <a:r>
                        <a:rPr lang="pl-PL"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a:t>
                      </a:r>
                      <a:endParaRPr lang="en-US" sz="180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2109551243"/>
                  </a:ext>
                </a:extLst>
              </a:tr>
              <a:tr h="37892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a:latin typeface="Cambria Math" panose="02040503050406030204" pitchFamily="18" charset="0"/>
                          <a:ea typeface="Cambria Math" panose="02040503050406030204" pitchFamily="18" charset="0"/>
                        </a:rPr>
                        <a:t>Rcon[4]</a:t>
                      </a:r>
                    </a:p>
                  </a:txBody>
                  <a:tcPr/>
                </a:tc>
                <a:tc>
                  <a:txBody>
                    <a:bodyPr/>
                    <a:lstStyle/>
                    <a:p>
                      <a:r>
                        <a:rPr lang="en-US"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08000000</a:t>
                      </a:r>
                      <a:endParaRPr lang="en-US" sz="1800">
                        <a:latin typeface="Cambria Math" panose="02040503050406030204" pitchFamily="18" charset="0"/>
                        <a:ea typeface="Cambria Math" panose="02040503050406030204" pitchFamily="18" charset="0"/>
                      </a:endParaRPr>
                    </a:p>
                  </a:txBody>
                  <a:tcPr/>
                </a:tc>
                <a:tc>
                  <a:txBody>
                    <a:bodyPr/>
                    <a:lstStyle/>
                    <a:p>
                      <a:r>
                        <a:rPr lang="pl-PL"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trans(w[</a:t>
                      </a:r>
                      <a:r>
                        <a:rPr lang="en-US"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15</a:t>
                      </a:r>
                      <a:r>
                        <a:rPr lang="pl-PL"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 khi tính w[</a:t>
                      </a:r>
                      <a:r>
                        <a:rPr lang="en-US"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16</a:t>
                      </a:r>
                      <a:r>
                        <a:rPr lang="pl-PL"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a:t>
                      </a:r>
                      <a:endParaRPr lang="en-US" sz="180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864197192"/>
                  </a:ext>
                </a:extLst>
              </a:tr>
              <a:tr h="37892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a:latin typeface="Cambria Math" panose="02040503050406030204" pitchFamily="18" charset="0"/>
                          <a:ea typeface="Cambria Math" panose="02040503050406030204" pitchFamily="18" charset="0"/>
                        </a:rPr>
                        <a:t>Rcon[5]</a:t>
                      </a:r>
                    </a:p>
                  </a:txBody>
                  <a:tcPr/>
                </a:tc>
                <a:tc>
                  <a:txBody>
                    <a:bodyPr/>
                    <a:lstStyle/>
                    <a:p>
                      <a:r>
                        <a:rPr lang="en-US"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10000000</a:t>
                      </a:r>
                      <a:endParaRPr lang="en-US" sz="1800">
                        <a:latin typeface="Cambria Math" panose="02040503050406030204" pitchFamily="18" charset="0"/>
                        <a:ea typeface="Cambria Math" panose="02040503050406030204" pitchFamily="18" charset="0"/>
                      </a:endParaRPr>
                    </a:p>
                  </a:txBody>
                  <a:tcPr/>
                </a:tc>
                <a:tc>
                  <a:txBody>
                    <a:bodyPr/>
                    <a:lstStyle/>
                    <a:p>
                      <a:r>
                        <a:rPr lang="pl-PL"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trans(w[</a:t>
                      </a:r>
                      <a:r>
                        <a:rPr lang="en-US"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19</a:t>
                      </a:r>
                      <a:r>
                        <a:rPr lang="pl-PL"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 khi tính w[</a:t>
                      </a:r>
                      <a:r>
                        <a:rPr lang="en-US"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20</a:t>
                      </a:r>
                      <a:r>
                        <a:rPr lang="pl-PL"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a:t>
                      </a:r>
                      <a:endParaRPr lang="en-US" sz="180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3822498004"/>
                  </a:ext>
                </a:extLst>
              </a:tr>
              <a:tr h="37892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a:latin typeface="Cambria Math" panose="02040503050406030204" pitchFamily="18" charset="0"/>
                          <a:ea typeface="Cambria Math" panose="02040503050406030204" pitchFamily="18" charset="0"/>
                        </a:rPr>
                        <a:t>Rcon[6]</a:t>
                      </a:r>
                    </a:p>
                  </a:txBody>
                  <a:tcPr/>
                </a:tc>
                <a:tc>
                  <a:txBody>
                    <a:bodyPr/>
                    <a:lstStyle/>
                    <a:p>
                      <a:r>
                        <a:rPr lang="en-US"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20000000</a:t>
                      </a:r>
                      <a:endParaRPr lang="en-US" sz="1800">
                        <a:latin typeface="Cambria Math" panose="02040503050406030204" pitchFamily="18" charset="0"/>
                        <a:ea typeface="Cambria Math" panose="02040503050406030204" pitchFamily="18" charset="0"/>
                      </a:endParaRPr>
                    </a:p>
                  </a:txBody>
                  <a:tcPr/>
                </a:tc>
                <a:tc>
                  <a:txBody>
                    <a:bodyPr/>
                    <a:lstStyle/>
                    <a:p>
                      <a:r>
                        <a:rPr lang="pl-PL"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trans(w[</a:t>
                      </a:r>
                      <a:r>
                        <a:rPr lang="en-US"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23</a:t>
                      </a:r>
                      <a:r>
                        <a:rPr lang="pl-PL"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 khi tính w[</a:t>
                      </a:r>
                      <a:r>
                        <a:rPr lang="en-US"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24</a:t>
                      </a:r>
                      <a:r>
                        <a:rPr lang="pl-PL"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a:t>
                      </a:r>
                      <a:endParaRPr lang="en-US" sz="180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058571500"/>
                  </a:ext>
                </a:extLst>
              </a:tr>
              <a:tr h="37892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a:latin typeface="Cambria Math" panose="02040503050406030204" pitchFamily="18" charset="0"/>
                          <a:ea typeface="Cambria Math" panose="02040503050406030204" pitchFamily="18" charset="0"/>
                        </a:rPr>
                        <a:t>Rcon[7]</a:t>
                      </a:r>
                    </a:p>
                  </a:txBody>
                  <a:tcPr/>
                </a:tc>
                <a:tc>
                  <a:txBody>
                    <a:bodyPr/>
                    <a:lstStyle/>
                    <a:p>
                      <a:r>
                        <a:rPr lang="en-US"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40000000</a:t>
                      </a:r>
                      <a:endParaRPr lang="en-US" sz="1800">
                        <a:latin typeface="Cambria Math" panose="02040503050406030204" pitchFamily="18" charset="0"/>
                        <a:ea typeface="Cambria Math" panose="02040503050406030204" pitchFamily="18" charset="0"/>
                      </a:endParaRPr>
                    </a:p>
                  </a:txBody>
                  <a:tcPr/>
                </a:tc>
                <a:tc>
                  <a:txBody>
                    <a:bodyPr/>
                    <a:lstStyle/>
                    <a:p>
                      <a:r>
                        <a:rPr lang="pl-PL"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trans(w[</a:t>
                      </a:r>
                      <a:r>
                        <a:rPr lang="en-US"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27</a:t>
                      </a:r>
                      <a:r>
                        <a:rPr lang="pl-PL"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 khi tính w[</a:t>
                      </a:r>
                      <a:r>
                        <a:rPr lang="en-US"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2</a:t>
                      </a:r>
                      <a:r>
                        <a:rPr lang="pl-PL"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8]</a:t>
                      </a:r>
                      <a:endParaRPr lang="en-US" sz="180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3352219627"/>
                  </a:ext>
                </a:extLst>
              </a:tr>
              <a:tr h="37892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a:latin typeface="Cambria Math" panose="02040503050406030204" pitchFamily="18" charset="0"/>
                          <a:ea typeface="Cambria Math" panose="02040503050406030204" pitchFamily="18" charset="0"/>
                        </a:rPr>
                        <a:t>Rcon[8]</a:t>
                      </a:r>
                    </a:p>
                  </a:txBody>
                  <a:tcPr/>
                </a:tc>
                <a:tc>
                  <a:txBody>
                    <a:bodyPr/>
                    <a:lstStyle/>
                    <a:p>
                      <a:r>
                        <a:rPr lang="en-US"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80000000</a:t>
                      </a:r>
                      <a:endParaRPr lang="en-US" sz="1800">
                        <a:latin typeface="Cambria Math" panose="02040503050406030204" pitchFamily="18" charset="0"/>
                        <a:ea typeface="Cambria Math" panose="02040503050406030204" pitchFamily="18" charset="0"/>
                      </a:endParaRPr>
                    </a:p>
                  </a:txBody>
                  <a:tcPr/>
                </a:tc>
                <a:tc>
                  <a:txBody>
                    <a:bodyPr/>
                    <a:lstStyle/>
                    <a:p>
                      <a:r>
                        <a:rPr lang="pl-PL"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trans(w[</a:t>
                      </a:r>
                      <a:r>
                        <a:rPr lang="en-US"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31</a:t>
                      </a:r>
                      <a:r>
                        <a:rPr lang="pl-PL"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 khi tính w[</a:t>
                      </a:r>
                      <a:r>
                        <a:rPr lang="en-US"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32</a:t>
                      </a:r>
                      <a:r>
                        <a:rPr lang="pl-PL"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a:t>
                      </a:r>
                      <a:endParaRPr lang="en-US" sz="180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539892328"/>
                  </a:ext>
                </a:extLst>
              </a:tr>
              <a:tr h="37892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a:latin typeface="Cambria Math" panose="02040503050406030204" pitchFamily="18" charset="0"/>
                          <a:ea typeface="Cambria Math" panose="02040503050406030204" pitchFamily="18" charset="0"/>
                        </a:rPr>
                        <a:t>Rcon[9]</a:t>
                      </a:r>
                    </a:p>
                  </a:txBody>
                  <a:tcPr/>
                </a:tc>
                <a:tc>
                  <a:txBody>
                    <a:bodyPr/>
                    <a:lstStyle/>
                    <a:p>
                      <a:r>
                        <a:rPr lang="en-US"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1b000000</a:t>
                      </a:r>
                      <a:endParaRPr lang="en-US" sz="1800">
                        <a:latin typeface="Cambria Math" panose="02040503050406030204" pitchFamily="18" charset="0"/>
                        <a:ea typeface="Cambria Math" panose="02040503050406030204" pitchFamily="18" charset="0"/>
                      </a:endParaRPr>
                    </a:p>
                  </a:txBody>
                  <a:tcPr/>
                </a:tc>
                <a:tc>
                  <a:txBody>
                    <a:bodyPr/>
                    <a:lstStyle/>
                    <a:p>
                      <a:r>
                        <a:rPr lang="pl-PL"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trans(w[</a:t>
                      </a:r>
                      <a:r>
                        <a:rPr lang="en-US"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35</a:t>
                      </a:r>
                      <a:r>
                        <a:rPr lang="pl-PL"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 khi tính w[</a:t>
                      </a:r>
                      <a:r>
                        <a:rPr lang="en-US"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36</a:t>
                      </a:r>
                      <a:r>
                        <a:rPr lang="pl-PL"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a:t>
                      </a:r>
                      <a:endParaRPr lang="en-US" sz="180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118445058"/>
                  </a:ext>
                </a:extLst>
              </a:tr>
              <a:tr h="37892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a:latin typeface="Cambria Math" panose="02040503050406030204" pitchFamily="18" charset="0"/>
                          <a:ea typeface="Cambria Math" panose="02040503050406030204" pitchFamily="18" charset="0"/>
                        </a:rPr>
                        <a:t>Rcon[10]</a:t>
                      </a:r>
                    </a:p>
                  </a:txBody>
                  <a:tcPr/>
                </a:tc>
                <a:tc>
                  <a:txBody>
                    <a:bodyPr/>
                    <a:lstStyle/>
                    <a:p>
                      <a:r>
                        <a:rPr lang="en-US"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36000000</a:t>
                      </a:r>
                      <a:endParaRPr lang="en-US" sz="1800">
                        <a:latin typeface="Cambria Math" panose="02040503050406030204" pitchFamily="18" charset="0"/>
                        <a:ea typeface="Cambria Math" panose="02040503050406030204" pitchFamily="18" charset="0"/>
                      </a:endParaRPr>
                    </a:p>
                  </a:txBody>
                  <a:tcPr/>
                </a:tc>
                <a:tc>
                  <a:txBody>
                    <a:bodyPr/>
                    <a:lstStyle/>
                    <a:p>
                      <a:r>
                        <a:rPr lang="pl-PL"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trans(w[</a:t>
                      </a:r>
                      <a:r>
                        <a:rPr lang="en-US"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39</a:t>
                      </a:r>
                      <a:r>
                        <a:rPr lang="pl-PL"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 khi tính w[</a:t>
                      </a:r>
                      <a:r>
                        <a:rPr lang="en-US"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40</a:t>
                      </a:r>
                      <a:r>
                        <a:rPr lang="pl-PL"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a:t>]</a:t>
                      </a:r>
                      <a:endParaRPr lang="en-US" sz="180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3524919877"/>
                  </a:ext>
                </a:extLst>
              </a:tr>
            </a:tbl>
          </a:graphicData>
        </a:graphic>
      </p:graphicFrame>
    </p:spTree>
    <p:extLst>
      <p:ext uri="{BB962C8B-B14F-4D97-AF65-F5344CB8AC3E}">
        <p14:creationId xmlns:p14="http://schemas.microsoft.com/office/powerpoint/2010/main" val="2034700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Box 83">
            <a:extLst>
              <a:ext uri="{FF2B5EF4-FFF2-40B4-BE49-F238E27FC236}">
                <a16:creationId xmlns:a16="http://schemas.microsoft.com/office/drawing/2014/main" id="{1BF1D09D-BF78-4DBB-9DE1-1997C4AD305C}"/>
              </a:ext>
            </a:extLst>
          </p:cNvPr>
          <p:cNvSpPr txBox="1"/>
          <p:nvPr/>
        </p:nvSpPr>
        <p:spPr>
          <a:xfrm>
            <a:off x="66881" y="3960589"/>
            <a:ext cx="1386426" cy="338554"/>
          </a:xfrm>
          <a:prstGeom prst="rect">
            <a:avLst/>
          </a:prstGeom>
          <a:solidFill>
            <a:schemeClr val="bg1"/>
          </a:solidFill>
        </p:spPr>
        <p:txBody>
          <a:bodyPr wrap="square" rtlCol="0">
            <a:spAutoFit/>
          </a:bodyPr>
          <a:lstStyle/>
          <a:p>
            <a:r>
              <a:rPr lang="en-US" sz="1600">
                <a:solidFill>
                  <a:srgbClr val="FF3300"/>
                </a:solidFill>
              </a:rPr>
              <a:t>Khóa mã</a:t>
            </a:r>
          </a:p>
        </p:txBody>
      </p:sp>
      <p:sp>
        <p:nvSpPr>
          <p:cNvPr id="3" name="TextBox 2">
            <a:extLst>
              <a:ext uri="{FF2B5EF4-FFF2-40B4-BE49-F238E27FC236}">
                <a16:creationId xmlns:a16="http://schemas.microsoft.com/office/drawing/2014/main" id="{F7F2B0B3-C78A-4CA3-9A5F-60F1F4AF1554}"/>
              </a:ext>
            </a:extLst>
          </p:cNvPr>
          <p:cNvSpPr txBox="1"/>
          <p:nvPr/>
        </p:nvSpPr>
        <p:spPr>
          <a:xfrm>
            <a:off x="7756271" y="4093972"/>
            <a:ext cx="1386426" cy="338554"/>
          </a:xfrm>
          <a:prstGeom prst="rect">
            <a:avLst/>
          </a:prstGeom>
          <a:solidFill>
            <a:schemeClr val="bg1"/>
          </a:solidFill>
        </p:spPr>
        <p:txBody>
          <a:bodyPr wrap="square" rtlCol="0">
            <a:spAutoFit/>
          </a:bodyPr>
          <a:lstStyle/>
          <a:p>
            <a:r>
              <a:rPr lang="en-US" sz="1600">
                <a:solidFill>
                  <a:srgbClr val="FF3300"/>
                </a:solidFill>
              </a:rPr>
              <a:t>Khóa vòng 1</a:t>
            </a:r>
          </a:p>
        </p:txBody>
      </p:sp>
      <p:graphicFrame>
        <p:nvGraphicFramePr>
          <p:cNvPr id="8" name="Table 8">
            <a:extLst>
              <a:ext uri="{FF2B5EF4-FFF2-40B4-BE49-F238E27FC236}">
                <a16:creationId xmlns:a16="http://schemas.microsoft.com/office/drawing/2014/main" id="{D95AF9EC-8DC9-4FFA-B42B-E11B6EFE8D09}"/>
              </a:ext>
            </a:extLst>
          </p:cNvPr>
          <p:cNvGraphicFramePr>
            <a:graphicFrameLocks noGrp="1"/>
          </p:cNvGraphicFramePr>
          <p:nvPr>
            <p:extLst>
              <p:ext uri="{D42A27DB-BD31-4B8C-83A1-F6EECF244321}">
                <p14:modId xmlns:p14="http://schemas.microsoft.com/office/powerpoint/2010/main" val="3933121151"/>
              </p:ext>
            </p:extLst>
          </p:nvPr>
        </p:nvGraphicFramePr>
        <p:xfrm>
          <a:off x="545986" y="514676"/>
          <a:ext cx="2171700" cy="365760"/>
        </p:xfrm>
        <a:graphic>
          <a:graphicData uri="http://schemas.openxmlformats.org/drawingml/2006/table">
            <a:tbl>
              <a:tblPr firstRow="1" bandRow="1">
                <a:tableStyleId>{9C6C681F-78B6-45C4-89BD-E21F98EC8357}</a:tableStyleId>
              </a:tblPr>
              <a:tblGrid>
                <a:gridCol w="542925">
                  <a:extLst>
                    <a:ext uri="{9D8B030D-6E8A-4147-A177-3AD203B41FA5}">
                      <a16:colId xmlns:a16="http://schemas.microsoft.com/office/drawing/2014/main" val="3783465209"/>
                    </a:ext>
                  </a:extLst>
                </a:gridCol>
                <a:gridCol w="542925">
                  <a:extLst>
                    <a:ext uri="{9D8B030D-6E8A-4147-A177-3AD203B41FA5}">
                      <a16:colId xmlns:a16="http://schemas.microsoft.com/office/drawing/2014/main" val="1199017966"/>
                    </a:ext>
                  </a:extLst>
                </a:gridCol>
                <a:gridCol w="542925">
                  <a:extLst>
                    <a:ext uri="{9D8B030D-6E8A-4147-A177-3AD203B41FA5}">
                      <a16:colId xmlns:a16="http://schemas.microsoft.com/office/drawing/2014/main" val="3791584121"/>
                    </a:ext>
                  </a:extLst>
                </a:gridCol>
                <a:gridCol w="542925">
                  <a:extLst>
                    <a:ext uri="{9D8B030D-6E8A-4147-A177-3AD203B41FA5}">
                      <a16:colId xmlns:a16="http://schemas.microsoft.com/office/drawing/2014/main" val="2631473660"/>
                    </a:ext>
                  </a:extLst>
                </a:gridCol>
              </a:tblGrid>
              <a:tr h="285104">
                <a:tc>
                  <a:txBody>
                    <a:bodyPr/>
                    <a:lstStyle/>
                    <a:p>
                      <a:pPr algn="ctr"/>
                      <a:r>
                        <a:rPr lang="en-US" sz="1800">
                          <a:latin typeface="Cambria Math" panose="02040503050406030204" pitchFamily="18" charset="0"/>
                          <a:ea typeface="Cambria Math" panose="02040503050406030204" pitchFamily="18" charset="0"/>
                        </a:rPr>
                        <a:t>4e</a:t>
                      </a:r>
                    </a:p>
                  </a:txBody>
                  <a:tcPr>
                    <a:noFill/>
                  </a:tcPr>
                </a:tc>
                <a:tc>
                  <a:txBody>
                    <a:bodyPr/>
                    <a:lstStyle/>
                    <a:p>
                      <a:pPr algn="ctr"/>
                      <a:r>
                        <a:rPr lang="en-US" sz="1800">
                          <a:latin typeface="Cambria Math" panose="02040503050406030204" pitchFamily="18" charset="0"/>
                          <a:ea typeface="Cambria Math" panose="02040503050406030204" pitchFamily="18" charset="0"/>
                        </a:rPr>
                        <a:t>33</a:t>
                      </a:r>
                    </a:p>
                  </a:txBody>
                  <a:tcPr/>
                </a:tc>
                <a:tc>
                  <a:txBody>
                    <a:bodyPr/>
                    <a:lstStyle/>
                    <a:p>
                      <a:pPr algn="ctr"/>
                      <a:r>
                        <a:rPr lang="en-US" sz="1800">
                          <a:latin typeface="Cambria Math" panose="02040503050406030204" pitchFamily="18" charset="0"/>
                          <a:ea typeface="Cambria Math" panose="02040503050406030204" pitchFamily="18" charset="0"/>
                        </a:rPr>
                        <a:t>20</a:t>
                      </a:r>
                    </a:p>
                  </a:txBody>
                  <a:tcPr/>
                </a:tc>
                <a:tc>
                  <a:txBody>
                    <a:bodyPr/>
                    <a:lstStyle/>
                    <a:p>
                      <a:pPr algn="ctr"/>
                      <a:r>
                        <a:rPr lang="en-US" sz="1800">
                          <a:latin typeface="Cambria Math" panose="02040503050406030204" pitchFamily="18" charset="0"/>
                          <a:ea typeface="Cambria Math" panose="02040503050406030204" pitchFamily="18" charset="0"/>
                        </a:rPr>
                        <a:t>51</a:t>
                      </a:r>
                    </a:p>
                  </a:txBody>
                  <a:tcPr/>
                </a:tc>
                <a:extLst>
                  <a:ext uri="{0D108BD9-81ED-4DB2-BD59-A6C34878D82A}">
                    <a16:rowId xmlns:a16="http://schemas.microsoft.com/office/drawing/2014/main" val="2719560850"/>
                  </a:ext>
                </a:extLst>
              </a:tr>
            </a:tbl>
          </a:graphicData>
        </a:graphic>
      </p:graphicFrame>
      <p:sp>
        <p:nvSpPr>
          <p:cNvPr id="27" name="Arrow: Right 26">
            <a:extLst>
              <a:ext uri="{FF2B5EF4-FFF2-40B4-BE49-F238E27FC236}">
                <a16:creationId xmlns:a16="http://schemas.microsoft.com/office/drawing/2014/main" id="{93C065E8-06E8-402E-8293-D970AC0DB49E}"/>
              </a:ext>
            </a:extLst>
          </p:cNvPr>
          <p:cNvSpPr/>
          <p:nvPr/>
        </p:nvSpPr>
        <p:spPr>
          <a:xfrm>
            <a:off x="5890591" y="550280"/>
            <a:ext cx="498426" cy="256528"/>
          </a:xfrm>
          <a:prstGeom prst="rightArrow">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solidFill>
                <a:schemeClr val="accent2"/>
              </a:solidFill>
            </a:endParaRPr>
          </a:p>
        </p:txBody>
      </p:sp>
      <p:graphicFrame>
        <p:nvGraphicFramePr>
          <p:cNvPr id="30" name="Table 8">
            <a:extLst>
              <a:ext uri="{FF2B5EF4-FFF2-40B4-BE49-F238E27FC236}">
                <a16:creationId xmlns:a16="http://schemas.microsoft.com/office/drawing/2014/main" id="{01D880E9-CA1D-4BC3-9A71-CC4FD0ACAEC4}"/>
              </a:ext>
            </a:extLst>
          </p:cNvPr>
          <p:cNvGraphicFramePr>
            <a:graphicFrameLocks noGrp="1"/>
          </p:cNvGraphicFramePr>
          <p:nvPr>
            <p:extLst>
              <p:ext uri="{D42A27DB-BD31-4B8C-83A1-F6EECF244321}">
                <p14:modId xmlns:p14="http://schemas.microsoft.com/office/powerpoint/2010/main" val="1860069874"/>
              </p:ext>
            </p:extLst>
          </p:nvPr>
        </p:nvGraphicFramePr>
        <p:xfrm>
          <a:off x="3538537" y="496156"/>
          <a:ext cx="2171700" cy="365760"/>
        </p:xfrm>
        <a:graphic>
          <a:graphicData uri="http://schemas.openxmlformats.org/drawingml/2006/table">
            <a:tbl>
              <a:tblPr firstRow="1" bandRow="1">
                <a:tableStyleId>{9C6C681F-78B6-45C4-89BD-E21F98EC8357}</a:tableStyleId>
              </a:tblPr>
              <a:tblGrid>
                <a:gridCol w="542925">
                  <a:extLst>
                    <a:ext uri="{9D8B030D-6E8A-4147-A177-3AD203B41FA5}">
                      <a16:colId xmlns:a16="http://schemas.microsoft.com/office/drawing/2014/main" val="3783465209"/>
                    </a:ext>
                  </a:extLst>
                </a:gridCol>
                <a:gridCol w="542925">
                  <a:extLst>
                    <a:ext uri="{9D8B030D-6E8A-4147-A177-3AD203B41FA5}">
                      <a16:colId xmlns:a16="http://schemas.microsoft.com/office/drawing/2014/main" val="1199017966"/>
                    </a:ext>
                  </a:extLst>
                </a:gridCol>
                <a:gridCol w="542925">
                  <a:extLst>
                    <a:ext uri="{9D8B030D-6E8A-4147-A177-3AD203B41FA5}">
                      <a16:colId xmlns:a16="http://schemas.microsoft.com/office/drawing/2014/main" val="3791584121"/>
                    </a:ext>
                  </a:extLst>
                </a:gridCol>
                <a:gridCol w="542925">
                  <a:extLst>
                    <a:ext uri="{9D8B030D-6E8A-4147-A177-3AD203B41FA5}">
                      <a16:colId xmlns:a16="http://schemas.microsoft.com/office/drawing/2014/main" val="2631473660"/>
                    </a:ext>
                  </a:extLst>
                </a:gridCol>
              </a:tblGrid>
              <a:tr h="285104">
                <a:tc>
                  <a:txBody>
                    <a:bodyPr/>
                    <a:lstStyle/>
                    <a:p>
                      <a:pPr algn="ctr"/>
                      <a:r>
                        <a:rPr lang="en-US" sz="1800">
                          <a:latin typeface="Cambria Math" panose="02040503050406030204" pitchFamily="18" charset="0"/>
                          <a:ea typeface="Cambria Math" panose="02040503050406030204" pitchFamily="18" charset="0"/>
                        </a:rPr>
                        <a:t>ef</a:t>
                      </a:r>
                    </a:p>
                  </a:txBody>
                  <a:tcPr>
                    <a:noFill/>
                  </a:tcPr>
                </a:tc>
                <a:tc>
                  <a:txBody>
                    <a:bodyPr/>
                    <a:lstStyle/>
                    <a:p>
                      <a:pPr algn="ctr"/>
                      <a:r>
                        <a:rPr lang="en-US" sz="1800">
                          <a:latin typeface="Cambria Math" panose="02040503050406030204" pitchFamily="18" charset="0"/>
                          <a:ea typeface="Cambria Math" panose="02040503050406030204" pitchFamily="18" charset="0"/>
                        </a:rPr>
                        <a:t>9f</a:t>
                      </a:r>
                    </a:p>
                  </a:txBody>
                  <a:tcPr/>
                </a:tc>
                <a:tc>
                  <a:txBody>
                    <a:bodyPr/>
                    <a:lstStyle/>
                    <a:p>
                      <a:pPr algn="ctr"/>
                      <a:r>
                        <a:rPr lang="en-US" sz="1800">
                          <a:latin typeface="Cambria Math" panose="02040503050406030204" pitchFamily="18" charset="0"/>
                          <a:ea typeface="Cambria Math" panose="02040503050406030204" pitchFamily="18" charset="0"/>
                        </a:rPr>
                        <a:t>45</a:t>
                      </a:r>
                    </a:p>
                  </a:txBody>
                  <a:tcPr/>
                </a:tc>
                <a:tc>
                  <a:txBody>
                    <a:bodyPr/>
                    <a:lstStyle/>
                    <a:p>
                      <a:pPr algn="ctr"/>
                      <a:r>
                        <a:rPr lang="en-US" sz="1800">
                          <a:latin typeface="Cambria Math" panose="02040503050406030204" pitchFamily="18" charset="0"/>
                          <a:ea typeface="Cambria Math" panose="02040503050406030204" pitchFamily="18" charset="0"/>
                        </a:rPr>
                        <a:t>05</a:t>
                      </a:r>
                    </a:p>
                  </a:txBody>
                  <a:tcPr>
                    <a:noFill/>
                  </a:tcPr>
                </a:tc>
                <a:extLst>
                  <a:ext uri="{0D108BD9-81ED-4DB2-BD59-A6C34878D82A}">
                    <a16:rowId xmlns:a16="http://schemas.microsoft.com/office/drawing/2014/main" val="2719560850"/>
                  </a:ext>
                </a:extLst>
              </a:tr>
            </a:tbl>
          </a:graphicData>
        </a:graphic>
      </p:graphicFrame>
      <p:sp>
        <p:nvSpPr>
          <p:cNvPr id="93" name="TextBox 92">
            <a:extLst>
              <a:ext uri="{FF2B5EF4-FFF2-40B4-BE49-F238E27FC236}">
                <a16:creationId xmlns:a16="http://schemas.microsoft.com/office/drawing/2014/main" id="{B51C3837-E9B4-4B06-8AC6-AD18494319C0}"/>
              </a:ext>
            </a:extLst>
          </p:cNvPr>
          <p:cNvSpPr txBox="1"/>
          <p:nvPr/>
        </p:nvSpPr>
        <p:spPr>
          <a:xfrm>
            <a:off x="4046219" y="188376"/>
            <a:ext cx="1204711" cy="307777"/>
          </a:xfrm>
          <a:prstGeom prst="rect">
            <a:avLst/>
          </a:prstGeom>
          <a:noFill/>
        </p:spPr>
        <p:txBody>
          <a:bodyPr wrap="square" rtlCol="0">
            <a:spAutoFit/>
          </a:bodyPr>
          <a:lstStyle/>
          <a:p>
            <a:r>
              <a:rPr lang="en-US" sz="1400">
                <a:latin typeface="Cambria Math" panose="02040503050406030204" pitchFamily="18" charset="0"/>
                <a:ea typeface="Cambria Math" panose="02040503050406030204" pitchFamily="18" charset="0"/>
              </a:rPr>
              <a:t>Trans(w[3])</a:t>
            </a:r>
            <a:endParaRPr lang="en-US"/>
          </a:p>
        </p:txBody>
      </p:sp>
      <p:graphicFrame>
        <p:nvGraphicFramePr>
          <p:cNvPr id="38" name="Table 8">
            <a:extLst>
              <a:ext uri="{FF2B5EF4-FFF2-40B4-BE49-F238E27FC236}">
                <a16:creationId xmlns:a16="http://schemas.microsoft.com/office/drawing/2014/main" id="{4CF87E1B-3575-4F98-A911-A0AE9A86A1FB}"/>
              </a:ext>
            </a:extLst>
          </p:cNvPr>
          <p:cNvGraphicFramePr>
            <a:graphicFrameLocks noGrp="1"/>
          </p:cNvGraphicFramePr>
          <p:nvPr>
            <p:extLst>
              <p:ext uri="{D42A27DB-BD31-4B8C-83A1-F6EECF244321}">
                <p14:modId xmlns:p14="http://schemas.microsoft.com/office/powerpoint/2010/main" val="3471976053"/>
              </p:ext>
            </p:extLst>
          </p:nvPr>
        </p:nvGraphicFramePr>
        <p:xfrm>
          <a:off x="6596886" y="478981"/>
          <a:ext cx="2171700" cy="365760"/>
        </p:xfrm>
        <a:graphic>
          <a:graphicData uri="http://schemas.openxmlformats.org/drawingml/2006/table">
            <a:tbl>
              <a:tblPr firstRow="1" bandRow="1">
                <a:tableStyleId>{9C6C681F-78B6-45C4-89BD-E21F98EC8357}</a:tableStyleId>
              </a:tblPr>
              <a:tblGrid>
                <a:gridCol w="542925">
                  <a:extLst>
                    <a:ext uri="{9D8B030D-6E8A-4147-A177-3AD203B41FA5}">
                      <a16:colId xmlns:a16="http://schemas.microsoft.com/office/drawing/2014/main" val="3783465209"/>
                    </a:ext>
                  </a:extLst>
                </a:gridCol>
                <a:gridCol w="542925">
                  <a:extLst>
                    <a:ext uri="{9D8B030D-6E8A-4147-A177-3AD203B41FA5}">
                      <a16:colId xmlns:a16="http://schemas.microsoft.com/office/drawing/2014/main" val="1199017966"/>
                    </a:ext>
                  </a:extLst>
                </a:gridCol>
                <a:gridCol w="542925">
                  <a:extLst>
                    <a:ext uri="{9D8B030D-6E8A-4147-A177-3AD203B41FA5}">
                      <a16:colId xmlns:a16="http://schemas.microsoft.com/office/drawing/2014/main" val="3791584121"/>
                    </a:ext>
                  </a:extLst>
                </a:gridCol>
                <a:gridCol w="542925">
                  <a:extLst>
                    <a:ext uri="{9D8B030D-6E8A-4147-A177-3AD203B41FA5}">
                      <a16:colId xmlns:a16="http://schemas.microsoft.com/office/drawing/2014/main" val="2631473660"/>
                    </a:ext>
                  </a:extLst>
                </a:gridCol>
              </a:tblGrid>
              <a:tr h="267766">
                <a:tc>
                  <a:txBody>
                    <a:bodyPr/>
                    <a:lstStyle/>
                    <a:p>
                      <a:pPr algn="ctr"/>
                      <a:r>
                        <a:rPr lang="en-US" sz="1800">
                          <a:latin typeface="Cambria Math" panose="02040503050406030204" pitchFamily="18" charset="0"/>
                          <a:ea typeface="Cambria Math" panose="02040503050406030204" pitchFamily="18" charset="0"/>
                        </a:rPr>
                        <a:t>a1</a:t>
                      </a:r>
                    </a:p>
                  </a:txBody>
                  <a:tcPr>
                    <a:noFill/>
                  </a:tcPr>
                </a:tc>
                <a:tc>
                  <a:txBody>
                    <a:bodyPr/>
                    <a:lstStyle/>
                    <a:p>
                      <a:pPr algn="ctr"/>
                      <a:r>
                        <a:rPr lang="en-US" sz="1800">
                          <a:latin typeface="Cambria Math" panose="02040503050406030204" pitchFamily="18" charset="0"/>
                          <a:ea typeface="Cambria Math" panose="02040503050406030204" pitchFamily="18" charset="0"/>
                        </a:rPr>
                        <a:t>ac</a:t>
                      </a:r>
                    </a:p>
                  </a:txBody>
                  <a:tcPr/>
                </a:tc>
                <a:tc>
                  <a:txBody>
                    <a:bodyPr/>
                    <a:lstStyle/>
                    <a:p>
                      <a:pPr algn="ctr"/>
                      <a:r>
                        <a:rPr lang="en-US" sz="1800">
                          <a:latin typeface="Cambria Math" panose="02040503050406030204" pitchFamily="18" charset="0"/>
                          <a:ea typeface="Cambria Math" panose="02040503050406030204" pitchFamily="18" charset="0"/>
                        </a:rPr>
                        <a:t>65</a:t>
                      </a:r>
                    </a:p>
                  </a:txBody>
                  <a:tcPr/>
                </a:tc>
                <a:tc>
                  <a:txBody>
                    <a:bodyPr/>
                    <a:lstStyle/>
                    <a:p>
                      <a:pPr algn="ctr"/>
                      <a:r>
                        <a:rPr lang="en-US" sz="1800">
                          <a:latin typeface="Cambria Math" panose="02040503050406030204" pitchFamily="18" charset="0"/>
                          <a:ea typeface="Cambria Math" panose="02040503050406030204" pitchFamily="18" charset="0"/>
                        </a:rPr>
                        <a:t>54</a:t>
                      </a:r>
                    </a:p>
                  </a:txBody>
                  <a:tcPr>
                    <a:noFill/>
                  </a:tcPr>
                </a:tc>
                <a:extLst>
                  <a:ext uri="{0D108BD9-81ED-4DB2-BD59-A6C34878D82A}">
                    <a16:rowId xmlns:a16="http://schemas.microsoft.com/office/drawing/2014/main" val="2719560850"/>
                  </a:ext>
                </a:extLst>
              </a:tr>
            </a:tbl>
          </a:graphicData>
        </a:graphic>
      </p:graphicFrame>
      <p:sp>
        <p:nvSpPr>
          <p:cNvPr id="39" name="TextBox 38">
            <a:extLst>
              <a:ext uri="{FF2B5EF4-FFF2-40B4-BE49-F238E27FC236}">
                <a16:creationId xmlns:a16="http://schemas.microsoft.com/office/drawing/2014/main" id="{C43380BD-36EF-4D8A-866F-310602D51809}"/>
              </a:ext>
            </a:extLst>
          </p:cNvPr>
          <p:cNvSpPr txBox="1"/>
          <p:nvPr/>
        </p:nvSpPr>
        <p:spPr>
          <a:xfrm>
            <a:off x="7404946" y="171203"/>
            <a:ext cx="555579" cy="307777"/>
          </a:xfrm>
          <a:prstGeom prst="rect">
            <a:avLst/>
          </a:prstGeom>
          <a:noFill/>
        </p:spPr>
        <p:txBody>
          <a:bodyPr wrap="square" rtlCol="0">
            <a:spAutoFit/>
          </a:bodyPr>
          <a:lstStyle/>
          <a:p>
            <a:r>
              <a:rPr lang="en-US" sz="1400">
                <a:latin typeface="Cambria Math" panose="02040503050406030204" pitchFamily="18" charset="0"/>
                <a:ea typeface="Cambria Math" panose="02040503050406030204" pitchFamily="18" charset="0"/>
              </a:rPr>
              <a:t>w[4]</a:t>
            </a:r>
            <a:endParaRPr lang="en-US"/>
          </a:p>
        </p:txBody>
      </p:sp>
      <p:sp>
        <p:nvSpPr>
          <p:cNvPr id="40" name="TextBox 39">
            <a:extLst>
              <a:ext uri="{FF2B5EF4-FFF2-40B4-BE49-F238E27FC236}">
                <a16:creationId xmlns:a16="http://schemas.microsoft.com/office/drawing/2014/main" id="{00E92BA5-D7DF-438F-8396-609E9EFD0900}"/>
              </a:ext>
            </a:extLst>
          </p:cNvPr>
          <p:cNvSpPr txBox="1"/>
          <p:nvPr/>
        </p:nvSpPr>
        <p:spPr>
          <a:xfrm>
            <a:off x="1354046" y="206897"/>
            <a:ext cx="555580" cy="307777"/>
          </a:xfrm>
          <a:prstGeom prst="rect">
            <a:avLst/>
          </a:prstGeom>
          <a:noFill/>
        </p:spPr>
        <p:txBody>
          <a:bodyPr wrap="square" rtlCol="0">
            <a:spAutoFit/>
          </a:bodyPr>
          <a:lstStyle/>
          <a:p>
            <a:r>
              <a:rPr lang="en-US" sz="1400">
                <a:latin typeface="Cambria Math" panose="02040503050406030204" pitchFamily="18" charset="0"/>
                <a:ea typeface="Cambria Math" panose="02040503050406030204" pitchFamily="18" charset="0"/>
              </a:rPr>
              <a:t>w[0]</a:t>
            </a:r>
            <a:endParaRPr lang="en-US"/>
          </a:p>
        </p:txBody>
      </p:sp>
      <p:sp>
        <p:nvSpPr>
          <p:cNvPr id="41" name="TextBox 40">
            <a:extLst>
              <a:ext uri="{FF2B5EF4-FFF2-40B4-BE49-F238E27FC236}">
                <a16:creationId xmlns:a16="http://schemas.microsoft.com/office/drawing/2014/main" id="{2A97242F-647F-437B-8C28-47A00FE123EE}"/>
              </a:ext>
            </a:extLst>
          </p:cNvPr>
          <p:cNvSpPr txBox="1"/>
          <p:nvPr/>
        </p:nvSpPr>
        <p:spPr>
          <a:xfrm>
            <a:off x="3031332" y="188376"/>
            <a:ext cx="555580" cy="307777"/>
          </a:xfrm>
          <a:prstGeom prst="rect">
            <a:avLst/>
          </a:prstGeom>
          <a:noFill/>
        </p:spPr>
        <p:txBody>
          <a:bodyPr wrap="square" rtlCol="0">
            <a:spAutoFit/>
          </a:bodyPr>
          <a:lstStyle/>
          <a:p>
            <a:r>
              <a:rPr lang="en-US">
                <a:latin typeface="Cambria Math" panose="02040503050406030204" pitchFamily="18" charset="0"/>
                <a:ea typeface="Cambria Math" panose="02040503050406030204" pitchFamily="18" charset="0"/>
              </a:rPr>
              <a:t>XOR</a:t>
            </a:r>
            <a:endParaRPr lang="en-US"/>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154D1FE-DF31-4F41-9A4E-469DA3879D01}"/>
                  </a:ext>
                </a:extLst>
              </p:cNvPr>
              <p:cNvSpPr txBox="1"/>
              <p:nvPr/>
            </p:nvSpPr>
            <p:spPr>
              <a:xfrm>
                <a:off x="2974928" y="478981"/>
                <a:ext cx="55558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m:t>
                      </m:r>
                    </m:oMath>
                  </m:oMathPara>
                </a14:m>
                <a:endParaRPr lang="en-US" sz="2000"/>
              </a:p>
            </p:txBody>
          </p:sp>
        </mc:Choice>
        <mc:Fallback xmlns="">
          <p:sp>
            <p:nvSpPr>
              <p:cNvPr id="42" name="TextBox 41">
                <a:extLst>
                  <a:ext uri="{FF2B5EF4-FFF2-40B4-BE49-F238E27FC236}">
                    <a16:creationId xmlns:a16="http://schemas.microsoft.com/office/drawing/2014/main" id="{0154D1FE-DF31-4F41-9A4E-469DA3879D01}"/>
                  </a:ext>
                </a:extLst>
              </p:cNvPr>
              <p:cNvSpPr txBox="1">
                <a:spLocks noRot="1" noChangeAspect="1" noMove="1" noResize="1" noEditPoints="1" noAdjustHandles="1" noChangeArrowheads="1" noChangeShapeType="1" noTextEdit="1"/>
              </p:cNvSpPr>
              <p:nvPr/>
            </p:nvSpPr>
            <p:spPr>
              <a:xfrm>
                <a:off x="2974928" y="478981"/>
                <a:ext cx="555580" cy="400110"/>
              </a:xfrm>
              <a:prstGeom prst="rect">
                <a:avLst/>
              </a:prstGeom>
              <a:blipFill>
                <a:blip r:embed="rId2"/>
                <a:stretch>
                  <a:fillRect b="-12308"/>
                </a:stretch>
              </a:blipFill>
            </p:spPr>
            <p:txBody>
              <a:bodyPr/>
              <a:lstStyle/>
              <a:p>
                <a:r>
                  <a:rPr lang="en-US">
                    <a:noFill/>
                  </a:rPr>
                  <a:t> </a:t>
                </a:r>
              </a:p>
            </p:txBody>
          </p:sp>
        </mc:Fallback>
      </mc:AlternateContent>
      <p:graphicFrame>
        <p:nvGraphicFramePr>
          <p:cNvPr id="53" name="Table 8">
            <a:extLst>
              <a:ext uri="{FF2B5EF4-FFF2-40B4-BE49-F238E27FC236}">
                <a16:creationId xmlns:a16="http://schemas.microsoft.com/office/drawing/2014/main" id="{07420686-CAE1-4E31-A25C-8B620634CD24}"/>
              </a:ext>
            </a:extLst>
          </p:cNvPr>
          <p:cNvGraphicFramePr>
            <a:graphicFrameLocks noGrp="1"/>
          </p:cNvGraphicFramePr>
          <p:nvPr>
            <p:extLst>
              <p:ext uri="{D42A27DB-BD31-4B8C-83A1-F6EECF244321}">
                <p14:modId xmlns:p14="http://schemas.microsoft.com/office/powerpoint/2010/main" val="3990522209"/>
              </p:ext>
            </p:extLst>
          </p:nvPr>
        </p:nvGraphicFramePr>
        <p:xfrm>
          <a:off x="537957" y="1495996"/>
          <a:ext cx="2171700" cy="365760"/>
        </p:xfrm>
        <a:graphic>
          <a:graphicData uri="http://schemas.openxmlformats.org/drawingml/2006/table">
            <a:tbl>
              <a:tblPr firstRow="1" bandRow="1">
                <a:tableStyleId>{9C6C681F-78B6-45C4-89BD-E21F98EC8357}</a:tableStyleId>
              </a:tblPr>
              <a:tblGrid>
                <a:gridCol w="542925">
                  <a:extLst>
                    <a:ext uri="{9D8B030D-6E8A-4147-A177-3AD203B41FA5}">
                      <a16:colId xmlns:a16="http://schemas.microsoft.com/office/drawing/2014/main" val="3783465209"/>
                    </a:ext>
                  </a:extLst>
                </a:gridCol>
                <a:gridCol w="542925">
                  <a:extLst>
                    <a:ext uri="{9D8B030D-6E8A-4147-A177-3AD203B41FA5}">
                      <a16:colId xmlns:a16="http://schemas.microsoft.com/office/drawing/2014/main" val="1199017966"/>
                    </a:ext>
                  </a:extLst>
                </a:gridCol>
                <a:gridCol w="542925">
                  <a:extLst>
                    <a:ext uri="{9D8B030D-6E8A-4147-A177-3AD203B41FA5}">
                      <a16:colId xmlns:a16="http://schemas.microsoft.com/office/drawing/2014/main" val="3791584121"/>
                    </a:ext>
                  </a:extLst>
                </a:gridCol>
                <a:gridCol w="542925">
                  <a:extLst>
                    <a:ext uri="{9D8B030D-6E8A-4147-A177-3AD203B41FA5}">
                      <a16:colId xmlns:a16="http://schemas.microsoft.com/office/drawing/2014/main" val="2631473660"/>
                    </a:ext>
                  </a:extLst>
                </a:gridCol>
              </a:tblGrid>
              <a:tr h="285104">
                <a:tc>
                  <a:txBody>
                    <a:bodyPr/>
                    <a:lstStyle/>
                    <a:p>
                      <a:pPr algn="ctr"/>
                      <a:r>
                        <a:rPr lang="en-US" sz="1800">
                          <a:latin typeface="Cambria Math" panose="02040503050406030204" pitchFamily="18" charset="0"/>
                          <a:ea typeface="Cambria Math" panose="02040503050406030204" pitchFamily="18" charset="0"/>
                        </a:rPr>
                        <a:t>75</a:t>
                      </a:r>
                    </a:p>
                  </a:txBody>
                  <a:tcPr>
                    <a:noFill/>
                  </a:tcPr>
                </a:tc>
                <a:tc>
                  <a:txBody>
                    <a:bodyPr/>
                    <a:lstStyle/>
                    <a:p>
                      <a:pPr algn="ctr"/>
                      <a:r>
                        <a:rPr lang="en-US" sz="1800">
                          <a:latin typeface="Cambria Math" panose="02040503050406030204" pitchFamily="18" charset="0"/>
                          <a:ea typeface="Cambria Math" panose="02040503050406030204" pitchFamily="18" charset="0"/>
                        </a:rPr>
                        <a:t>79</a:t>
                      </a:r>
                    </a:p>
                  </a:txBody>
                  <a:tcPr/>
                </a:tc>
                <a:tc>
                  <a:txBody>
                    <a:bodyPr/>
                    <a:lstStyle/>
                    <a:p>
                      <a:pPr algn="ctr"/>
                      <a:r>
                        <a:rPr lang="en-US" sz="1800">
                          <a:latin typeface="Cambria Math" panose="02040503050406030204" pitchFamily="18" charset="0"/>
                          <a:ea typeface="Cambria Math" panose="02040503050406030204" pitchFamily="18" charset="0"/>
                        </a:rPr>
                        <a:t>20</a:t>
                      </a:r>
                    </a:p>
                  </a:txBody>
                  <a:tcPr/>
                </a:tc>
                <a:tc>
                  <a:txBody>
                    <a:bodyPr/>
                    <a:lstStyle/>
                    <a:p>
                      <a:pPr algn="ctr"/>
                      <a:r>
                        <a:rPr lang="en-US" sz="1800">
                          <a:latin typeface="Cambria Math" panose="02040503050406030204" pitchFamily="18" charset="0"/>
                          <a:ea typeface="Cambria Math" panose="02040503050406030204" pitchFamily="18" charset="0"/>
                        </a:rPr>
                        <a:t>54</a:t>
                      </a:r>
                    </a:p>
                  </a:txBody>
                  <a:tcPr/>
                </a:tc>
                <a:extLst>
                  <a:ext uri="{0D108BD9-81ED-4DB2-BD59-A6C34878D82A}">
                    <a16:rowId xmlns:a16="http://schemas.microsoft.com/office/drawing/2014/main" val="2719560850"/>
                  </a:ext>
                </a:extLst>
              </a:tr>
            </a:tbl>
          </a:graphicData>
        </a:graphic>
      </p:graphicFrame>
      <p:sp>
        <p:nvSpPr>
          <p:cNvPr id="54" name="Arrow: Right 53">
            <a:extLst>
              <a:ext uri="{FF2B5EF4-FFF2-40B4-BE49-F238E27FC236}">
                <a16:creationId xmlns:a16="http://schemas.microsoft.com/office/drawing/2014/main" id="{A0A8EB89-94A4-415C-9CA4-B536AC831C74}"/>
              </a:ext>
            </a:extLst>
          </p:cNvPr>
          <p:cNvSpPr/>
          <p:nvPr/>
        </p:nvSpPr>
        <p:spPr>
          <a:xfrm>
            <a:off x="5882562" y="1531600"/>
            <a:ext cx="498426" cy="256528"/>
          </a:xfrm>
          <a:prstGeom prst="rightArrow">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solidFill>
                <a:schemeClr val="accent2"/>
              </a:solidFill>
            </a:endParaRPr>
          </a:p>
        </p:txBody>
      </p:sp>
      <p:graphicFrame>
        <p:nvGraphicFramePr>
          <p:cNvPr id="55" name="Table 8">
            <a:extLst>
              <a:ext uri="{FF2B5EF4-FFF2-40B4-BE49-F238E27FC236}">
                <a16:creationId xmlns:a16="http://schemas.microsoft.com/office/drawing/2014/main" id="{947E0B8D-B71A-4296-BDBC-4087EAF8BE7E}"/>
              </a:ext>
            </a:extLst>
          </p:cNvPr>
          <p:cNvGraphicFramePr>
            <a:graphicFrameLocks noGrp="1"/>
          </p:cNvGraphicFramePr>
          <p:nvPr>
            <p:extLst>
              <p:ext uri="{D42A27DB-BD31-4B8C-83A1-F6EECF244321}">
                <p14:modId xmlns:p14="http://schemas.microsoft.com/office/powerpoint/2010/main" val="2142059711"/>
              </p:ext>
            </p:extLst>
          </p:nvPr>
        </p:nvGraphicFramePr>
        <p:xfrm>
          <a:off x="3530508" y="1477476"/>
          <a:ext cx="2171700" cy="365760"/>
        </p:xfrm>
        <a:graphic>
          <a:graphicData uri="http://schemas.openxmlformats.org/drawingml/2006/table">
            <a:tbl>
              <a:tblPr firstRow="1" bandRow="1">
                <a:tableStyleId>{9C6C681F-78B6-45C4-89BD-E21F98EC8357}</a:tableStyleId>
              </a:tblPr>
              <a:tblGrid>
                <a:gridCol w="542925">
                  <a:extLst>
                    <a:ext uri="{9D8B030D-6E8A-4147-A177-3AD203B41FA5}">
                      <a16:colId xmlns:a16="http://schemas.microsoft.com/office/drawing/2014/main" val="3783465209"/>
                    </a:ext>
                  </a:extLst>
                </a:gridCol>
                <a:gridCol w="542925">
                  <a:extLst>
                    <a:ext uri="{9D8B030D-6E8A-4147-A177-3AD203B41FA5}">
                      <a16:colId xmlns:a16="http://schemas.microsoft.com/office/drawing/2014/main" val="1199017966"/>
                    </a:ext>
                  </a:extLst>
                </a:gridCol>
                <a:gridCol w="542925">
                  <a:extLst>
                    <a:ext uri="{9D8B030D-6E8A-4147-A177-3AD203B41FA5}">
                      <a16:colId xmlns:a16="http://schemas.microsoft.com/office/drawing/2014/main" val="3791584121"/>
                    </a:ext>
                  </a:extLst>
                </a:gridCol>
                <a:gridCol w="542925">
                  <a:extLst>
                    <a:ext uri="{9D8B030D-6E8A-4147-A177-3AD203B41FA5}">
                      <a16:colId xmlns:a16="http://schemas.microsoft.com/office/drawing/2014/main" val="2631473660"/>
                    </a:ext>
                  </a:extLst>
                </a:gridCol>
              </a:tblGrid>
              <a:tr h="285104">
                <a:tc>
                  <a:txBody>
                    <a:bodyPr/>
                    <a:lstStyle/>
                    <a:p>
                      <a:pPr algn="ctr"/>
                      <a:r>
                        <a:rPr lang="en-US" sz="1800">
                          <a:latin typeface="Cambria Math" panose="02040503050406030204" pitchFamily="18" charset="0"/>
                          <a:ea typeface="Cambria Math" panose="02040503050406030204" pitchFamily="18" charset="0"/>
                        </a:rPr>
                        <a:t>a1</a:t>
                      </a:r>
                    </a:p>
                  </a:txBody>
                  <a:tcPr>
                    <a:noFill/>
                  </a:tcPr>
                </a:tc>
                <a:tc>
                  <a:txBody>
                    <a:bodyPr/>
                    <a:lstStyle/>
                    <a:p>
                      <a:pPr algn="ctr"/>
                      <a:r>
                        <a:rPr lang="en-US" sz="1800">
                          <a:latin typeface="Cambria Math" panose="02040503050406030204" pitchFamily="18" charset="0"/>
                          <a:ea typeface="Cambria Math" panose="02040503050406030204" pitchFamily="18" charset="0"/>
                        </a:rPr>
                        <a:t>ac</a:t>
                      </a:r>
                    </a:p>
                  </a:txBody>
                  <a:tcPr/>
                </a:tc>
                <a:tc>
                  <a:txBody>
                    <a:bodyPr/>
                    <a:lstStyle/>
                    <a:p>
                      <a:pPr algn="ctr"/>
                      <a:r>
                        <a:rPr lang="en-US" sz="1800">
                          <a:latin typeface="Cambria Math" panose="02040503050406030204" pitchFamily="18" charset="0"/>
                          <a:ea typeface="Cambria Math" panose="02040503050406030204" pitchFamily="18" charset="0"/>
                        </a:rPr>
                        <a:t>65</a:t>
                      </a:r>
                    </a:p>
                  </a:txBody>
                  <a:tcPr/>
                </a:tc>
                <a:tc>
                  <a:txBody>
                    <a:bodyPr/>
                    <a:lstStyle/>
                    <a:p>
                      <a:pPr algn="ctr"/>
                      <a:r>
                        <a:rPr lang="en-US" sz="1800">
                          <a:latin typeface="Cambria Math" panose="02040503050406030204" pitchFamily="18" charset="0"/>
                          <a:ea typeface="Cambria Math" panose="02040503050406030204" pitchFamily="18" charset="0"/>
                        </a:rPr>
                        <a:t>54</a:t>
                      </a:r>
                    </a:p>
                  </a:txBody>
                  <a:tcPr>
                    <a:noFill/>
                  </a:tcPr>
                </a:tc>
                <a:extLst>
                  <a:ext uri="{0D108BD9-81ED-4DB2-BD59-A6C34878D82A}">
                    <a16:rowId xmlns:a16="http://schemas.microsoft.com/office/drawing/2014/main" val="2719560850"/>
                  </a:ext>
                </a:extLst>
              </a:tr>
            </a:tbl>
          </a:graphicData>
        </a:graphic>
      </p:graphicFrame>
      <p:sp>
        <p:nvSpPr>
          <p:cNvPr id="56" name="TextBox 55">
            <a:extLst>
              <a:ext uri="{FF2B5EF4-FFF2-40B4-BE49-F238E27FC236}">
                <a16:creationId xmlns:a16="http://schemas.microsoft.com/office/drawing/2014/main" id="{6E82F4A0-0F88-486F-BA99-D757B6617C56}"/>
              </a:ext>
            </a:extLst>
          </p:cNvPr>
          <p:cNvSpPr txBox="1"/>
          <p:nvPr/>
        </p:nvSpPr>
        <p:spPr>
          <a:xfrm>
            <a:off x="4338568" y="1169698"/>
            <a:ext cx="555580" cy="307777"/>
          </a:xfrm>
          <a:prstGeom prst="rect">
            <a:avLst/>
          </a:prstGeom>
          <a:noFill/>
        </p:spPr>
        <p:txBody>
          <a:bodyPr wrap="square" rtlCol="0">
            <a:spAutoFit/>
          </a:bodyPr>
          <a:lstStyle/>
          <a:p>
            <a:r>
              <a:rPr lang="en-US" sz="1400">
                <a:latin typeface="Cambria Math" panose="02040503050406030204" pitchFamily="18" charset="0"/>
                <a:ea typeface="Cambria Math" panose="02040503050406030204" pitchFamily="18" charset="0"/>
              </a:rPr>
              <a:t>w[4]</a:t>
            </a:r>
            <a:endParaRPr lang="en-US"/>
          </a:p>
        </p:txBody>
      </p:sp>
      <p:graphicFrame>
        <p:nvGraphicFramePr>
          <p:cNvPr id="59" name="Table 8">
            <a:extLst>
              <a:ext uri="{FF2B5EF4-FFF2-40B4-BE49-F238E27FC236}">
                <a16:creationId xmlns:a16="http://schemas.microsoft.com/office/drawing/2014/main" id="{0FF24175-AF83-4A6E-95D5-11FCBB599901}"/>
              </a:ext>
            </a:extLst>
          </p:cNvPr>
          <p:cNvGraphicFramePr>
            <a:graphicFrameLocks noGrp="1"/>
          </p:cNvGraphicFramePr>
          <p:nvPr>
            <p:extLst>
              <p:ext uri="{D42A27DB-BD31-4B8C-83A1-F6EECF244321}">
                <p14:modId xmlns:p14="http://schemas.microsoft.com/office/powerpoint/2010/main" val="2860786433"/>
              </p:ext>
            </p:extLst>
          </p:nvPr>
        </p:nvGraphicFramePr>
        <p:xfrm>
          <a:off x="6588857" y="1460301"/>
          <a:ext cx="2171700" cy="365760"/>
        </p:xfrm>
        <a:graphic>
          <a:graphicData uri="http://schemas.openxmlformats.org/drawingml/2006/table">
            <a:tbl>
              <a:tblPr firstRow="1" bandRow="1">
                <a:tableStyleId>{9C6C681F-78B6-45C4-89BD-E21F98EC8357}</a:tableStyleId>
              </a:tblPr>
              <a:tblGrid>
                <a:gridCol w="542925">
                  <a:extLst>
                    <a:ext uri="{9D8B030D-6E8A-4147-A177-3AD203B41FA5}">
                      <a16:colId xmlns:a16="http://schemas.microsoft.com/office/drawing/2014/main" val="3783465209"/>
                    </a:ext>
                  </a:extLst>
                </a:gridCol>
                <a:gridCol w="542925">
                  <a:extLst>
                    <a:ext uri="{9D8B030D-6E8A-4147-A177-3AD203B41FA5}">
                      <a16:colId xmlns:a16="http://schemas.microsoft.com/office/drawing/2014/main" val="1199017966"/>
                    </a:ext>
                  </a:extLst>
                </a:gridCol>
                <a:gridCol w="542925">
                  <a:extLst>
                    <a:ext uri="{9D8B030D-6E8A-4147-A177-3AD203B41FA5}">
                      <a16:colId xmlns:a16="http://schemas.microsoft.com/office/drawing/2014/main" val="3791584121"/>
                    </a:ext>
                  </a:extLst>
                </a:gridCol>
                <a:gridCol w="542925">
                  <a:extLst>
                    <a:ext uri="{9D8B030D-6E8A-4147-A177-3AD203B41FA5}">
                      <a16:colId xmlns:a16="http://schemas.microsoft.com/office/drawing/2014/main" val="2631473660"/>
                    </a:ext>
                  </a:extLst>
                </a:gridCol>
              </a:tblGrid>
              <a:tr h="267766">
                <a:tc>
                  <a:txBody>
                    <a:bodyPr/>
                    <a:lstStyle/>
                    <a:p>
                      <a:pPr algn="ctr"/>
                      <a:r>
                        <a:rPr lang="en-US" sz="1800">
                          <a:latin typeface="Cambria Math" panose="02040503050406030204" pitchFamily="18" charset="0"/>
                          <a:ea typeface="Cambria Math" panose="02040503050406030204" pitchFamily="18" charset="0"/>
                        </a:rPr>
                        <a:t>d4</a:t>
                      </a:r>
                    </a:p>
                  </a:txBody>
                  <a:tcPr>
                    <a:noFill/>
                  </a:tcPr>
                </a:tc>
                <a:tc>
                  <a:txBody>
                    <a:bodyPr/>
                    <a:lstStyle/>
                    <a:p>
                      <a:pPr algn="ctr"/>
                      <a:r>
                        <a:rPr lang="en-US" sz="1800">
                          <a:latin typeface="Cambria Math" panose="02040503050406030204" pitchFamily="18" charset="0"/>
                          <a:ea typeface="Cambria Math" panose="02040503050406030204" pitchFamily="18" charset="0"/>
                        </a:rPr>
                        <a:t>d5</a:t>
                      </a:r>
                    </a:p>
                  </a:txBody>
                  <a:tcPr/>
                </a:tc>
                <a:tc>
                  <a:txBody>
                    <a:bodyPr/>
                    <a:lstStyle/>
                    <a:p>
                      <a:pPr algn="ctr"/>
                      <a:r>
                        <a:rPr lang="en-US" sz="1800">
                          <a:latin typeface="Cambria Math" panose="02040503050406030204" pitchFamily="18" charset="0"/>
                          <a:ea typeface="Cambria Math" panose="02040503050406030204" pitchFamily="18" charset="0"/>
                        </a:rPr>
                        <a:t>45</a:t>
                      </a:r>
                    </a:p>
                  </a:txBody>
                  <a:tcPr/>
                </a:tc>
                <a:tc>
                  <a:txBody>
                    <a:bodyPr/>
                    <a:lstStyle/>
                    <a:p>
                      <a:pPr algn="ctr"/>
                      <a:r>
                        <a:rPr lang="en-US" sz="1800">
                          <a:latin typeface="Cambria Math" panose="02040503050406030204" pitchFamily="18" charset="0"/>
                          <a:ea typeface="Cambria Math" panose="02040503050406030204" pitchFamily="18" charset="0"/>
                        </a:rPr>
                        <a:t>00</a:t>
                      </a:r>
                    </a:p>
                  </a:txBody>
                  <a:tcPr>
                    <a:noFill/>
                  </a:tcPr>
                </a:tc>
                <a:extLst>
                  <a:ext uri="{0D108BD9-81ED-4DB2-BD59-A6C34878D82A}">
                    <a16:rowId xmlns:a16="http://schemas.microsoft.com/office/drawing/2014/main" val="2719560850"/>
                  </a:ext>
                </a:extLst>
              </a:tr>
            </a:tbl>
          </a:graphicData>
        </a:graphic>
      </p:graphicFrame>
      <p:sp>
        <p:nvSpPr>
          <p:cNvPr id="60" name="TextBox 59">
            <a:extLst>
              <a:ext uri="{FF2B5EF4-FFF2-40B4-BE49-F238E27FC236}">
                <a16:creationId xmlns:a16="http://schemas.microsoft.com/office/drawing/2014/main" id="{FC585AA3-1069-49FE-BD96-FACB6A262B08}"/>
              </a:ext>
            </a:extLst>
          </p:cNvPr>
          <p:cNvSpPr txBox="1"/>
          <p:nvPr/>
        </p:nvSpPr>
        <p:spPr>
          <a:xfrm>
            <a:off x="7396917" y="1152523"/>
            <a:ext cx="555579" cy="307777"/>
          </a:xfrm>
          <a:prstGeom prst="rect">
            <a:avLst/>
          </a:prstGeom>
          <a:noFill/>
        </p:spPr>
        <p:txBody>
          <a:bodyPr wrap="square" rtlCol="0">
            <a:spAutoFit/>
          </a:bodyPr>
          <a:lstStyle/>
          <a:p>
            <a:r>
              <a:rPr lang="en-US" sz="1400">
                <a:latin typeface="Cambria Math" panose="02040503050406030204" pitchFamily="18" charset="0"/>
                <a:ea typeface="Cambria Math" panose="02040503050406030204" pitchFamily="18" charset="0"/>
              </a:rPr>
              <a:t>w[5]</a:t>
            </a:r>
            <a:endParaRPr lang="en-US"/>
          </a:p>
        </p:txBody>
      </p:sp>
      <p:sp>
        <p:nvSpPr>
          <p:cNvPr id="61" name="TextBox 60">
            <a:extLst>
              <a:ext uri="{FF2B5EF4-FFF2-40B4-BE49-F238E27FC236}">
                <a16:creationId xmlns:a16="http://schemas.microsoft.com/office/drawing/2014/main" id="{C7C795AC-50E3-461A-A9E4-B457D6CA2CDE}"/>
              </a:ext>
            </a:extLst>
          </p:cNvPr>
          <p:cNvSpPr txBox="1"/>
          <p:nvPr/>
        </p:nvSpPr>
        <p:spPr>
          <a:xfrm>
            <a:off x="1346017" y="1188217"/>
            <a:ext cx="555580" cy="307777"/>
          </a:xfrm>
          <a:prstGeom prst="rect">
            <a:avLst/>
          </a:prstGeom>
          <a:noFill/>
        </p:spPr>
        <p:txBody>
          <a:bodyPr wrap="square" rtlCol="0">
            <a:spAutoFit/>
          </a:bodyPr>
          <a:lstStyle/>
          <a:p>
            <a:r>
              <a:rPr lang="en-US" sz="1400">
                <a:latin typeface="Cambria Math" panose="02040503050406030204" pitchFamily="18" charset="0"/>
                <a:ea typeface="Cambria Math" panose="02040503050406030204" pitchFamily="18" charset="0"/>
              </a:rPr>
              <a:t>w[1]</a:t>
            </a:r>
            <a:endParaRPr lang="en-US"/>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09F05EB9-7979-472A-8645-DD837105B551}"/>
                  </a:ext>
                </a:extLst>
              </p:cNvPr>
              <p:cNvSpPr txBox="1"/>
              <p:nvPr/>
            </p:nvSpPr>
            <p:spPr>
              <a:xfrm>
                <a:off x="2966899" y="1460301"/>
                <a:ext cx="55558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m:t>
                      </m:r>
                    </m:oMath>
                  </m:oMathPara>
                </a14:m>
                <a:endParaRPr lang="en-US" sz="2000"/>
              </a:p>
            </p:txBody>
          </p:sp>
        </mc:Choice>
        <mc:Fallback xmlns="">
          <p:sp>
            <p:nvSpPr>
              <p:cNvPr id="63" name="TextBox 62">
                <a:extLst>
                  <a:ext uri="{FF2B5EF4-FFF2-40B4-BE49-F238E27FC236}">
                    <a16:creationId xmlns:a16="http://schemas.microsoft.com/office/drawing/2014/main" id="{09F05EB9-7979-472A-8645-DD837105B551}"/>
                  </a:ext>
                </a:extLst>
              </p:cNvPr>
              <p:cNvSpPr txBox="1">
                <a:spLocks noRot="1" noChangeAspect="1" noMove="1" noResize="1" noEditPoints="1" noAdjustHandles="1" noChangeArrowheads="1" noChangeShapeType="1" noTextEdit="1"/>
              </p:cNvSpPr>
              <p:nvPr/>
            </p:nvSpPr>
            <p:spPr>
              <a:xfrm>
                <a:off x="2966899" y="1460301"/>
                <a:ext cx="555580" cy="400110"/>
              </a:xfrm>
              <a:prstGeom prst="rect">
                <a:avLst/>
              </a:prstGeom>
              <a:blipFill>
                <a:blip r:embed="rId3"/>
                <a:stretch>
                  <a:fillRect b="-12308"/>
                </a:stretch>
              </a:blipFill>
            </p:spPr>
            <p:txBody>
              <a:bodyPr/>
              <a:lstStyle/>
              <a:p>
                <a:r>
                  <a:rPr lang="en-US">
                    <a:noFill/>
                  </a:rPr>
                  <a:t> </a:t>
                </a:r>
              </a:p>
            </p:txBody>
          </p:sp>
        </mc:Fallback>
      </mc:AlternateContent>
      <p:graphicFrame>
        <p:nvGraphicFramePr>
          <p:cNvPr id="64" name="Table 8">
            <a:extLst>
              <a:ext uri="{FF2B5EF4-FFF2-40B4-BE49-F238E27FC236}">
                <a16:creationId xmlns:a16="http://schemas.microsoft.com/office/drawing/2014/main" id="{2A558F13-6911-4A2A-A68B-6CDFF1C85D0C}"/>
              </a:ext>
            </a:extLst>
          </p:cNvPr>
          <p:cNvGraphicFramePr>
            <a:graphicFrameLocks noGrp="1"/>
          </p:cNvGraphicFramePr>
          <p:nvPr>
            <p:extLst>
              <p:ext uri="{D42A27DB-BD31-4B8C-83A1-F6EECF244321}">
                <p14:modId xmlns:p14="http://schemas.microsoft.com/office/powerpoint/2010/main" val="2766897036"/>
              </p:ext>
            </p:extLst>
          </p:nvPr>
        </p:nvGraphicFramePr>
        <p:xfrm>
          <a:off x="529928" y="2477316"/>
          <a:ext cx="2171700" cy="365760"/>
        </p:xfrm>
        <a:graphic>
          <a:graphicData uri="http://schemas.openxmlformats.org/drawingml/2006/table">
            <a:tbl>
              <a:tblPr firstRow="1" bandRow="1">
                <a:tableStyleId>{9C6C681F-78B6-45C4-89BD-E21F98EC8357}</a:tableStyleId>
              </a:tblPr>
              <a:tblGrid>
                <a:gridCol w="542925">
                  <a:extLst>
                    <a:ext uri="{9D8B030D-6E8A-4147-A177-3AD203B41FA5}">
                      <a16:colId xmlns:a16="http://schemas.microsoft.com/office/drawing/2014/main" val="3783465209"/>
                    </a:ext>
                  </a:extLst>
                </a:gridCol>
                <a:gridCol w="542925">
                  <a:extLst>
                    <a:ext uri="{9D8B030D-6E8A-4147-A177-3AD203B41FA5}">
                      <a16:colId xmlns:a16="http://schemas.microsoft.com/office/drawing/2014/main" val="1199017966"/>
                    </a:ext>
                  </a:extLst>
                </a:gridCol>
                <a:gridCol w="542925">
                  <a:extLst>
                    <a:ext uri="{9D8B030D-6E8A-4147-A177-3AD203B41FA5}">
                      <a16:colId xmlns:a16="http://schemas.microsoft.com/office/drawing/2014/main" val="3791584121"/>
                    </a:ext>
                  </a:extLst>
                </a:gridCol>
                <a:gridCol w="542925">
                  <a:extLst>
                    <a:ext uri="{9D8B030D-6E8A-4147-A177-3AD203B41FA5}">
                      <a16:colId xmlns:a16="http://schemas.microsoft.com/office/drawing/2014/main" val="2631473660"/>
                    </a:ext>
                  </a:extLst>
                </a:gridCol>
              </a:tblGrid>
              <a:tr h="285104">
                <a:tc>
                  <a:txBody>
                    <a:bodyPr/>
                    <a:lstStyle/>
                    <a:p>
                      <a:pPr algn="ctr"/>
                      <a:r>
                        <a:rPr lang="en-US" sz="1800">
                          <a:latin typeface="Cambria Math" panose="02040503050406030204" pitchFamily="18" charset="0"/>
                          <a:ea typeface="Cambria Math" panose="02040503050406030204" pitchFamily="18" charset="0"/>
                        </a:rPr>
                        <a:t>61</a:t>
                      </a:r>
                    </a:p>
                  </a:txBody>
                  <a:tcPr>
                    <a:noFill/>
                  </a:tcPr>
                </a:tc>
                <a:tc>
                  <a:txBody>
                    <a:bodyPr/>
                    <a:lstStyle/>
                    <a:p>
                      <a:pPr algn="ctr"/>
                      <a:r>
                        <a:rPr lang="en-US" sz="1800">
                          <a:latin typeface="Cambria Math" panose="02040503050406030204" pitchFamily="18" charset="0"/>
                          <a:ea typeface="Cambria Math" panose="02040503050406030204" pitchFamily="18" charset="0"/>
                        </a:rPr>
                        <a:t>6e</a:t>
                      </a:r>
                    </a:p>
                  </a:txBody>
                  <a:tcPr/>
                </a:tc>
                <a:tc>
                  <a:txBody>
                    <a:bodyPr/>
                    <a:lstStyle/>
                    <a:p>
                      <a:pPr algn="ctr"/>
                      <a:r>
                        <a:rPr lang="en-US" sz="1800">
                          <a:latin typeface="Cambria Math" panose="02040503050406030204" pitchFamily="18" charset="0"/>
                          <a:ea typeface="Cambria Math" panose="02040503050406030204" pitchFamily="18" charset="0"/>
                        </a:rPr>
                        <a:t>20</a:t>
                      </a:r>
                    </a:p>
                  </a:txBody>
                  <a:tcPr/>
                </a:tc>
                <a:tc>
                  <a:txBody>
                    <a:bodyPr/>
                    <a:lstStyle/>
                    <a:p>
                      <a:pPr algn="ctr"/>
                      <a:r>
                        <a:rPr lang="en-US" sz="1800">
                          <a:latin typeface="Cambria Math" panose="02040503050406030204" pitchFamily="18" charset="0"/>
                          <a:ea typeface="Cambria Math" panose="02040503050406030204" pitchFamily="18" charset="0"/>
                        </a:rPr>
                        <a:t>54</a:t>
                      </a:r>
                    </a:p>
                  </a:txBody>
                  <a:tcPr/>
                </a:tc>
                <a:extLst>
                  <a:ext uri="{0D108BD9-81ED-4DB2-BD59-A6C34878D82A}">
                    <a16:rowId xmlns:a16="http://schemas.microsoft.com/office/drawing/2014/main" val="2719560850"/>
                  </a:ext>
                </a:extLst>
              </a:tr>
            </a:tbl>
          </a:graphicData>
        </a:graphic>
      </p:graphicFrame>
      <p:sp>
        <p:nvSpPr>
          <p:cNvPr id="65" name="Arrow: Right 64">
            <a:extLst>
              <a:ext uri="{FF2B5EF4-FFF2-40B4-BE49-F238E27FC236}">
                <a16:creationId xmlns:a16="http://schemas.microsoft.com/office/drawing/2014/main" id="{AAB483D3-123F-454B-BB43-4A544EAA012F}"/>
              </a:ext>
            </a:extLst>
          </p:cNvPr>
          <p:cNvSpPr/>
          <p:nvPr/>
        </p:nvSpPr>
        <p:spPr>
          <a:xfrm>
            <a:off x="5874533" y="2512920"/>
            <a:ext cx="498426" cy="256528"/>
          </a:xfrm>
          <a:prstGeom prst="rightArrow">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solidFill>
                <a:schemeClr val="accent2"/>
              </a:solidFill>
            </a:endParaRPr>
          </a:p>
        </p:txBody>
      </p:sp>
      <p:graphicFrame>
        <p:nvGraphicFramePr>
          <p:cNvPr id="66" name="Table 8">
            <a:extLst>
              <a:ext uri="{FF2B5EF4-FFF2-40B4-BE49-F238E27FC236}">
                <a16:creationId xmlns:a16="http://schemas.microsoft.com/office/drawing/2014/main" id="{CDB2DE65-121F-48FB-924D-16F302BC7633}"/>
              </a:ext>
            </a:extLst>
          </p:cNvPr>
          <p:cNvGraphicFramePr>
            <a:graphicFrameLocks noGrp="1"/>
          </p:cNvGraphicFramePr>
          <p:nvPr>
            <p:extLst>
              <p:ext uri="{D42A27DB-BD31-4B8C-83A1-F6EECF244321}">
                <p14:modId xmlns:p14="http://schemas.microsoft.com/office/powerpoint/2010/main" val="2280250987"/>
              </p:ext>
            </p:extLst>
          </p:nvPr>
        </p:nvGraphicFramePr>
        <p:xfrm>
          <a:off x="3522479" y="2458796"/>
          <a:ext cx="2171700" cy="365760"/>
        </p:xfrm>
        <a:graphic>
          <a:graphicData uri="http://schemas.openxmlformats.org/drawingml/2006/table">
            <a:tbl>
              <a:tblPr firstRow="1" bandRow="1">
                <a:tableStyleId>{9C6C681F-78B6-45C4-89BD-E21F98EC8357}</a:tableStyleId>
              </a:tblPr>
              <a:tblGrid>
                <a:gridCol w="542925">
                  <a:extLst>
                    <a:ext uri="{9D8B030D-6E8A-4147-A177-3AD203B41FA5}">
                      <a16:colId xmlns:a16="http://schemas.microsoft.com/office/drawing/2014/main" val="3783465209"/>
                    </a:ext>
                  </a:extLst>
                </a:gridCol>
                <a:gridCol w="542925">
                  <a:extLst>
                    <a:ext uri="{9D8B030D-6E8A-4147-A177-3AD203B41FA5}">
                      <a16:colId xmlns:a16="http://schemas.microsoft.com/office/drawing/2014/main" val="1199017966"/>
                    </a:ext>
                  </a:extLst>
                </a:gridCol>
                <a:gridCol w="542925">
                  <a:extLst>
                    <a:ext uri="{9D8B030D-6E8A-4147-A177-3AD203B41FA5}">
                      <a16:colId xmlns:a16="http://schemas.microsoft.com/office/drawing/2014/main" val="3791584121"/>
                    </a:ext>
                  </a:extLst>
                </a:gridCol>
                <a:gridCol w="542925">
                  <a:extLst>
                    <a:ext uri="{9D8B030D-6E8A-4147-A177-3AD203B41FA5}">
                      <a16:colId xmlns:a16="http://schemas.microsoft.com/office/drawing/2014/main" val="2631473660"/>
                    </a:ext>
                  </a:extLst>
                </a:gridCol>
              </a:tblGrid>
              <a:tr h="285104">
                <a:tc>
                  <a:txBody>
                    <a:bodyPr/>
                    <a:lstStyle/>
                    <a:p>
                      <a:pPr algn="ctr"/>
                      <a:r>
                        <a:rPr lang="en-US" sz="1800">
                          <a:latin typeface="Cambria Math" panose="02040503050406030204" pitchFamily="18" charset="0"/>
                          <a:ea typeface="Cambria Math" panose="02040503050406030204" pitchFamily="18" charset="0"/>
                        </a:rPr>
                        <a:t>d4</a:t>
                      </a:r>
                    </a:p>
                  </a:txBody>
                  <a:tcPr>
                    <a:noFill/>
                  </a:tcPr>
                </a:tc>
                <a:tc>
                  <a:txBody>
                    <a:bodyPr/>
                    <a:lstStyle/>
                    <a:p>
                      <a:pPr algn="ctr"/>
                      <a:r>
                        <a:rPr lang="en-US" sz="1800">
                          <a:latin typeface="Cambria Math" panose="02040503050406030204" pitchFamily="18" charset="0"/>
                          <a:ea typeface="Cambria Math" panose="02040503050406030204" pitchFamily="18" charset="0"/>
                        </a:rPr>
                        <a:t>d5</a:t>
                      </a:r>
                    </a:p>
                  </a:txBody>
                  <a:tcPr/>
                </a:tc>
                <a:tc>
                  <a:txBody>
                    <a:bodyPr/>
                    <a:lstStyle/>
                    <a:p>
                      <a:pPr algn="ctr"/>
                      <a:r>
                        <a:rPr lang="en-US" sz="1800">
                          <a:latin typeface="Cambria Math" panose="02040503050406030204" pitchFamily="18" charset="0"/>
                          <a:ea typeface="Cambria Math" panose="02040503050406030204" pitchFamily="18" charset="0"/>
                        </a:rPr>
                        <a:t>45</a:t>
                      </a:r>
                    </a:p>
                  </a:txBody>
                  <a:tcPr/>
                </a:tc>
                <a:tc>
                  <a:txBody>
                    <a:bodyPr/>
                    <a:lstStyle/>
                    <a:p>
                      <a:pPr algn="ctr"/>
                      <a:r>
                        <a:rPr lang="en-US" sz="1800">
                          <a:latin typeface="Cambria Math" panose="02040503050406030204" pitchFamily="18" charset="0"/>
                          <a:ea typeface="Cambria Math" panose="02040503050406030204" pitchFamily="18" charset="0"/>
                        </a:rPr>
                        <a:t>00</a:t>
                      </a:r>
                    </a:p>
                  </a:txBody>
                  <a:tcPr>
                    <a:noFill/>
                  </a:tcPr>
                </a:tc>
                <a:extLst>
                  <a:ext uri="{0D108BD9-81ED-4DB2-BD59-A6C34878D82A}">
                    <a16:rowId xmlns:a16="http://schemas.microsoft.com/office/drawing/2014/main" val="2719560850"/>
                  </a:ext>
                </a:extLst>
              </a:tr>
            </a:tbl>
          </a:graphicData>
        </a:graphic>
      </p:graphicFrame>
      <p:sp>
        <p:nvSpPr>
          <p:cNvPr id="67" name="TextBox 66">
            <a:extLst>
              <a:ext uri="{FF2B5EF4-FFF2-40B4-BE49-F238E27FC236}">
                <a16:creationId xmlns:a16="http://schemas.microsoft.com/office/drawing/2014/main" id="{5E37FBF8-FBC7-45F0-80A5-E09486E0301A}"/>
              </a:ext>
            </a:extLst>
          </p:cNvPr>
          <p:cNvSpPr txBox="1"/>
          <p:nvPr/>
        </p:nvSpPr>
        <p:spPr>
          <a:xfrm>
            <a:off x="4330539" y="2151018"/>
            <a:ext cx="555580" cy="307777"/>
          </a:xfrm>
          <a:prstGeom prst="rect">
            <a:avLst/>
          </a:prstGeom>
          <a:noFill/>
        </p:spPr>
        <p:txBody>
          <a:bodyPr wrap="square" rtlCol="0">
            <a:spAutoFit/>
          </a:bodyPr>
          <a:lstStyle/>
          <a:p>
            <a:r>
              <a:rPr lang="en-US" sz="1400">
                <a:latin typeface="Cambria Math" panose="02040503050406030204" pitchFamily="18" charset="0"/>
                <a:ea typeface="Cambria Math" panose="02040503050406030204" pitchFamily="18" charset="0"/>
              </a:rPr>
              <a:t>w[5]</a:t>
            </a:r>
            <a:endParaRPr lang="en-US"/>
          </a:p>
        </p:txBody>
      </p:sp>
      <p:graphicFrame>
        <p:nvGraphicFramePr>
          <p:cNvPr id="68" name="Table 8">
            <a:extLst>
              <a:ext uri="{FF2B5EF4-FFF2-40B4-BE49-F238E27FC236}">
                <a16:creationId xmlns:a16="http://schemas.microsoft.com/office/drawing/2014/main" id="{1EE13660-F08C-4BBE-B3A6-41017BEA38F3}"/>
              </a:ext>
            </a:extLst>
          </p:cNvPr>
          <p:cNvGraphicFramePr>
            <a:graphicFrameLocks noGrp="1"/>
          </p:cNvGraphicFramePr>
          <p:nvPr>
            <p:extLst>
              <p:ext uri="{D42A27DB-BD31-4B8C-83A1-F6EECF244321}">
                <p14:modId xmlns:p14="http://schemas.microsoft.com/office/powerpoint/2010/main" val="4278507772"/>
              </p:ext>
            </p:extLst>
          </p:nvPr>
        </p:nvGraphicFramePr>
        <p:xfrm>
          <a:off x="6580828" y="2441621"/>
          <a:ext cx="2171700" cy="365760"/>
        </p:xfrm>
        <a:graphic>
          <a:graphicData uri="http://schemas.openxmlformats.org/drawingml/2006/table">
            <a:tbl>
              <a:tblPr firstRow="1" bandRow="1">
                <a:tableStyleId>{9C6C681F-78B6-45C4-89BD-E21F98EC8357}</a:tableStyleId>
              </a:tblPr>
              <a:tblGrid>
                <a:gridCol w="542925">
                  <a:extLst>
                    <a:ext uri="{9D8B030D-6E8A-4147-A177-3AD203B41FA5}">
                      <a16:colId xmlns:a16="http://schemas.microsoft.com/office/drawing/2014/main" val="3783465209"/>
                    </a:ext>
                  </a:extLst>
                </a:gridCol>
                <a:gridCol w="542925">
                  <a:extLst>
                    <a:ext uri="{9D8B030D-6E8A-4147-A177-3AD203B41FA5}">
                      <a16:colId xmlns:a16="http://schemas.microsoft.com/office/drawing/2014/main" val="1199017966"/>
                    </a:ext>
                  </a:extLst>
                </a:gridCol>
                <a:gridCol w="542925">
                  <a:extLst>
                    <a:ext uri="{9D8B030D-6E8A-4147-A177-3AD203B41FA5}">
                      <a16:colId xmlns:a16="http://schemas.microsoft.com/office/drawing/2014/main" val="3791584121"/>
                    </a:ext>
                  </a:extLst>
                </a:gridCol>
                <a:gridCol w="542925">
                  <a:extLst>
                    <a:ext uri="{9D8B030D-6E8A-4147-A177-3AD203B41FA5}">
                      <a16:colId xmlns:a16="http://schemas.microsoft.com/office/drawing/2014/main" val="2631473660"/>
                    </a:ext>
                  </a:extLst>
                </a:gridCol>
              </a:tblGrid>
              <a:tr h="267766">
                <a:tc>
                  <a:txBody>
                    <a:bodyPr/>
                    <a:lstStyle/>
                    <a:p>
                      <a:pPr algn="ctr"/>
                      <a:r>
                        <a:rPr lang="en-US" sz="1800">
                          <a:latin typeface="Cambria Math" panose="02040503050406030204" pitchFamily="18" charset="0"/>
                          <a:ea typeface="Cambria Math" panose="02040503050406030204" pitchFamily="18" charset="0"/>
                        </a:rPr>
                        <a:t>b5</a:t>
                      </a:r>
                    </a:p>
                  </a:txBody>
                  <a:tcPr>
                    <a:noFill/>
                  </a:tcPr>
                </a:tc>
                <a:tc>
                  <a:txBody>
                    <a:bodyPr/>
                    <a:lstStyle/>
                    <a:p>
                      <a:pPr algn="ctr"/>
                      <a:r>
                        <a:rPr lang="en-US" sz="1800">
                          <a:latin typeface="Cambria Math" panose="02040503050406030204" pitchFamily="18" charset="0"/>
                          <a:ea typeface="Cambria Math" panose="02040503050406030204" pitchFamily="18" charset="0"/>
                        </a:rPr>
                        <a:t>bb</a:t>
                      </a:r>
                    </a:p>
                  </a:txBody>
                  <a:tcPr/>
                </a:tc>
                <a:tc>
                  <a:txBody>
                    <a:bodyPr/>
                    <a:lstStyle/>
                    <a:p>
                      <a:pPr algn="ctr"/>
                      <a:r>
                        <a:rPr lang="en-US" sz="1800">
                          <a:latin typeface="Cambria Math" panose="02040503050406030204" pitchFamily="18" charset="0"/>
                          <a:ea typeface="Cambria Math" panose="02040503050406030204" pitchFamily="18" charset="0"/>
                        </a:rPr>
                        <a:t>65</a:t>
                      </a:r>
                    </a:p>
                  </a:txBody>
                  <a:tcPr/>
                </a:tc>
                <a:tc>
                  <a:txBody>
                    <a:bodyPr/>
                    <a:lstStyle/>
                    <a:p>
                      <a:pPr algn="ctr"/>
                      <a:r>
                        <a:rPr lang="en-US" sz="1800">
                          <a:latin typeface="Cambria Math" panose="02040503050406030204" pitchFamily="18" charset="0"/>
                          <a:ea typeface="Cambria Math" panose="02040503050406030204" pitchFamily="18" charset="0"/>
                        </a:rPr>
                        <a:t>54</a:t>
                      </a:r>
                    </a:p>
                  </a:txBody>
                  <a:tcPr>
                    <a:noFill/>
                  </a:tcPr>
                </a:tc>
                <a:extLst>
                  <a:ext uri="{0D108BD9-81ED-4DB2-BD59-A6C34878D82A}">
                    <a16:rowId xmlns:a16="http://schemas.microsoft.com/office/drawing/2014/main" val="2719560850"/>
                  </a:ext>
                </a:extLst>
              </a:tr>
            </a:tbl>
          </a:graphicData>
        </a:graphic>
      </p:graphicFrame>
      <p:sp>
        <p:nvSpPr>
          <p:cNvPr id="69" name="TextBox 68">
            <a:extLst>
              <a:ext uri="{FF2B5EF4-FFF2-40B4-BE49-F238E27FC236}">
                <a16:creationId xmlns:a16="http://schemas.microsoft.com/office/drawing/2014/main" id="{DB3E70E9-6C4F-4399-BCA3-F571876B8734}"/>
              </a:ext>
            </a:extLst>
          </p:cNvPr>
          <p:cNvSpPr txBox="1"/>
          <p:nvPr/>
        </p:nvSpPr>
        <p:spPr>
          <a:xfrm>
            <a:off x="7388888" y="2133843"/>
            <a:ext cx="555579" cy="307777"/>
          </a:xfrm>
          <a:prstGeom prst="rect">
            <a:avLst/>
          </a:prstGeom>
          <a:noFill/>
        </p:spPr>
        <p:txBody>
          <a:bodyPr wrap="square" rtlCol="0">
            <a:spAutoFit/>
          </a:bodyPr>
          <a:lstStyle/>
          <a:p>
            <a:r>
              <a:rPr lang="en-US" sz="1400">
                <a:latin typeface="Cambria Math" panose="02040503050406030204" pitchFamily="18" charset="0"/>
                <a:ea typeface="Cambria Math" panose="02040503050406030204" pitchFamily="18" charset="0"/>
              </a:rPr>
              <a:t>w[6]</a:t>
            </a:r>
            <a:endParaRPr lang="en-US"/>
          </a:p>
        </p:txBody>
      </p:sp>
      <p:sp>
        <p:nvSpPr>
          <p:cNvPr id="70" name="TextBox 69">
            <a:extLst>
              <a:ext uri="{FF2B5EF4-FFF2-40B4-BE49-F238E27FC236}">
                <a16:creationId xmlns:a16="http://schemas.microsoft.com/office/drawing/2014/main" id="{2C795F77-21BA-47E2-8AC2-A88812F72AD9}"/>
              </a:ext>
            </a:extLst>
          </p:cNvPr>
          <p:cNvSpPr txBox="1"/>
          <p:nvPr/>
        </p:nvSpPr>
        <p:spPr>
          <a:xfrm>
            <a:off x="1337988" y="2169537"/>
            <a:ext cx="555580" cy="307777"/>
          </a:xfrm>
          <a:prstGeom prst="rect">
            <a:avLst/>
          </a:prstGeom>
          <a:noFill/>
        </p:spPr>
        <p:txBody>
          <a:bodyPr wrap="square" rtlCol="0">
            <a:spAutoFit/>
          </a:bodyPr>
          <a:lstStyle/>
          <a:p>
            <a:r>
              <a:rPr lang="en-US" sz="1400">
                <a:latin typeface="Cambria Math" panose="02040503050406030204" pitchFamily="18" charset="0"/>
                <a:ea typeface="Cambria Math" panose="02040503050406030204" pitchFamily="18" charset="0"/>
              </a:rPr>
              <a:t>w[2]</a:t>
            </a:r>
            <a:endParaRPr lang="en-US"/>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FDA03C68-F1EB-42A9-A260-08BA757EE962}"/>
                  </a:ext>
                </a:extLst>
              </p:cNvPr>
              <p:cNvSpPr txBox="1"/>
              <p:nvPr/>
            </p:nvSpPr>
            <p:spPr>
              <a:xfrm>
                <a:off x="2958870" y="2441621"/>
                <a:ext cx="55558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m:t>
                      </m:r>
                    </m:oMath>
                  </m:oMathPara>
                </a14:m>
                <a:endParaRPr lang="en-US" sz="2000"/>
              </a:p>
            </p:txBody>
          </p:sp>
        </mc:Choice>
        <mc:Fallback xmlns="">
          <p:sp>
            <p:nvSpPr>
              <p:cNvPr id="72" name="TextBox 71">
                <a:extLst>
                  <a:ext uri="{FF2B5EF4-FFF2-40B4-BE49-F238E27FC236}">
                    <a16:creationId xmlns:a16="http://schemas.microsoft.com/office/drawing/2014/main" id="{FDA03C68-F1EB-42A9-A260-08BA757EE962}"/>
                  </a:ext>
                </a:extLst>
              </p:cNvPr>
              <p:cNvSpPr txBox="1">
                <a:spLocks noRot="1" noChangeAspect="1" noMove="1" noResize="1" noEditPoints="1" noAdjustHandles="1" noChangeArrowheads="1" noChangeShapeType="1" noTextEdit="1"/>
              </p:cNvSpPr>
              <p:nvPr/>
            </p:nvSpPr>
            <p:spPr>
              <a:xfrm>
                <a:off x="2958870" y="2441621"/>
                <a:ext cx="555580" cy="400110"/>
              </a:xfrm>
              <a:prstGeom prst="rect">
                <a:avLst/>
              </a:prstGeom>
              <a:blipFill>
                <a:blip r:embed="rId4"/>
                <a:stretch>
                  <a:fillRect b="-12308"/>
                </a:stretch>
              </a:blipFill>
            </p:spPr>
            <p:txBody>
              <a:bodyPr/>
              <a:lstStyle/>
              <a:p>
                <a:r>
                  <a:rPr lang="en-US">
                    <a:noFill/>
                  </a:rPr>
                  <a:t> </a:t>
                </a:r>
              </a:p>
            </p:txBody>
          </p:sp>
        </mc:Fallback>
      </mc:AlternateContent>
      <p:graphicFrame>
        <p:nvGraphicFramePr>
          <p:cNvPr id="73" name="Table 8">
            <a:extLst>
              <a:ext uri="{FF2B5EF4-FFF2-40B4-BE49-F238E27FC236}">
                <a16:creationId xmlns:a16="http://schemas.microsoft.com/office/drawing/2014/main" id="{88C13129-9C87-4DC6-B8EE-143F54BE160C}"/>
              </a:ext>
            </a:extLst>
          </p:cNvPr>
          <p:cNvGraphicFramePr>
            <a:graphicFrameLocks noGrp="1"/>
          </p:cNvGraphicFramePr>
          <p:nvPr>
            <p:extLst>
              <p:ext uri="{D42A27DB-BD31-4B8C-83A1-F6EECF244321}">
                <p14:modId xmlns:p14="http://schemas.microsoft.com/office/powerpoint/2010/main" val="1827760924"/>
              </p:ext>
            </p:extLst>
          </p:nvPr>
        </p:nvGraphicFramePr>
        <p:xfrm>
          <a:off x="521899" y="3458636"/>
          <a:ext cx="2171700" cy="365760"/>
        </p:xfrm>
        <a:graphic>
          <a:graphicData uri="http://schemas.openxmlformats.org/drawingml/2006/table">
            <a:tbl>
              <a:tblPr firstRow="1" bandRow="1">
                <a:tableStyleId>{9C6C681F-78B6-45C4-89BD-E21F98EC8357}</a:tableStyleId>
              </a:tblPr>
              <a:tblGrid>
                <a:gridCol w="542925">
                  <a:extLst>
                    <a:ext uri="{9D8B030D-6E8A-4147-A177-3AD203B41FA5}">
                      <a16:colId xmlns:a16="http://schemas.microsoft.com/office/drawing/2014/main" val="3783465209"/>
                    </a:ext>
                  </a:extLst>
                </a:gridCol>
                <a:gridCol w="542925">
                  <a:extLst>
                    <a:ext uri="{9D8B030D-6E8A-4147-A177-3AD203B41FA5}">
                      <a16:colId xmlns:a16="http://schemas.microsoft.com/office/drawing/2014/main" val="1199017966"/>
                    </a:ext>
                  </a:extLst>
                </a:gridCol>
                <a:gridCol w="542925">
                  <a:extLst>
                    <a:ext uri="{9D8B030D-6E8A-4147-A177-3AD203B41FA5}">
                      <a16:colId xmlns:a16="http://schemas.microsoft.com/office/drawing/2014/main" val="3791584121"/>
                    </a:ext>
                  </a:extLst>
                </a:gridCol>
                <a:gridCol w="542925">
                  <a:extLst>
                    <a:ext uri="{9D8B030D-6E8A-4147-A177-3AD203B41FA5}">
                      <a16:colId xmlns:a16="http://schemas.microsoft.com/office/drawing/2014/main" val="2631473660"/>
                    </a:ext>
                  </a:extLst>
                </a:gridCol>
              </a:tblGrid>
              <a:tr h="285104">
                <a:tc>
                  <a:txBody>
                    <a:bodyPr/>
                    <a:lstStyle/>
                    <a:p>
                      <a:pPr algn="ctr"/>
                      <a:r>
                        <a:rPr lang="en-US" sz="1800">
                          <a:latin typeface="Cambria Math" panose="02040503050406030204" pitchFamily="18" charset="0"/>
                          <a:ea typeface="Cambria Math" panose="02040503050406030204" pitchFamily="18" charset="0"/>
                        </a:rPr>
                        <a:t>68</a:t>
                      </a:r>
                    </a:p>
                  </a:txBody>
                  <a:tcPr>
                    <a:noFill/>
                  </a:tcPr>
                </a:tc>
                <a:tc>
                  <a:txBody>
                    <a:bodyPr/>
                    <a:lstStyle/>
                    <a:p>
                      <a:pPr algn="ctr"/>
                      <a:r>
                        <a:rPr lang="en-US" sz="1800">
                          <a:latin typeface="Cambria Math" panose="02040503050406030204" pitchFamily="18" charset="0"/>
                          <a:ea typeface="Cambria Math" panose="02040503050406030204" pitchFamily="18" charset="0"/>
                        </a:rPr>
                        <a:t>61</a:t>
                      </a:r>
                    </a:p>
                  </a:txBody>
                  <a:tcPr/>
                </a:tc>
                <a:tc>
                  <a:txBody>
                    <a:bodyPr/>
                    <a:lstStyle/>
                    <a:p>
                      <a:pPr algn="ctr"/>
                      <a:r>
                        <a:rPr lang="en-US" sz="1800">
                          <a:latin typeface="Cambria Math" panose="02040503050406030204" pitchFamily="18" charset="0"/>
                          <a:ea typeface="Cambria Math" panose="02040503050406030204" pitchFamily="18" charset="0"/>
                        </a:rPr>
                        <a:t>6e</a:t>
                      </a:r>
                    </a:p>
                  </a:txBody>
                  <a:tcPr/>
                </a:tc>
                <a:tc>
                  <a:txBody>
                    <a:bodyPr/>
                    <a:lstStyle/>
                    <a:p>
                      <a:pPr algn="ctr"/>
                      <a:r>
                        <a:rPr lang="en-US" sz="1800">
                          <a:latin typeface="Cambria Math" panose="02040503050406030204" pitchFamily="18" charset="0"/>
                          <a:ea typeface="Cambria Math" panose="02040503050406030204" pitchFamily="18" charset="0"/>
                        </a:rPr>
                        <a:t>68</a:t>
                      </a:r>
                    </a:p>
                  </a:txBody>
                  <a:tcPr/>
                </a:tc>
                <a:extLst>
                  <a:ext uri="{0D108BD9-81ED-4DB2-BD59-A6C34878D82A}">
                    <a16:rowId xmlns:a16="http://schemas.microsoft.com/office/drawing/2014/main" val="2719560850"/>
                  </a:ext>
                </a:extLst>
              </a:tr>
            </a:tbl>
          </a:graphicData>
        </a:graphic>
      </p:graphicFrame>
      <p:sp>
        <p:nvSpPr>
          <p:cNvPr id="74" name="Arrow: Right 73">
            <a:extLst>
              <a:ext uri="{FF2B5EF4-FFF2-40B4-BE49-F238E27FC236}">
                <a16:creationId xmlns:a16="http://schemas.microsoft.com/office/drawing/2014/main" id="{9A8B4385-397A-4502-A718-B916471F1111}"/>
              </a:ext>
            </a:extLst>
          </p:cNvPr>
          <p:cNvSpPr/>
          <p:nvPr/>
        </p:nvSpPr>
        <p:spPr>
          <a:xfrm>
            <a:off x="5866504" y="3494240"/>
            <a:ext cx="498426" cy="256528"/>
          </a:xfrm>
          <a:prstGeom prst="rightArrow">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a:solidFill>
                <a:schemeClr val="accent2"/>
              </a:solidFill>
            </a:endParaRPr>
          </a:p>
        </p:txBody>
      </p:sp>
      <p:graphicFrame>
        <p:nvGraphicFramePr>
          <p:cNvPr id="75" name="Table 8">
            <a:extLst>
              <a:ext uri="{FF2B5EF4-FFF2-40B4-BE49-F238E27FC236}">
                <a16:creationId xmlns:a16="http://schemas.microsoft.com/office/drawing/2014/main" id="{24865CA1-5906-4709-888A-799B14C8F768}"/>
              </a:ext>
            </a:extLst>
          </p:cNvPr>
          <p:cNvGraphicFramePr>
            <a:graphicFrameLocks noGrp="1"/>
          </p:cNvGraphicFramePr>
          <p:nvPr>
            <p:extLst>
              <p:ext uri="{D42A27DB-BD31-4B8C-83A1-F6EECF244321}">
                <p14:modId xmlns:p14="http://schemas.microsoft.com/office/powerpoint/2010/main" val="2841325339"/>
              </p:ext>
            </p:extLst>
          </p:nvPr>
        </p:nvGraphicFramePr>
        <p:xfrm>
          <a:off x="3514450" y="3440116"/>
          <a:ext cx="2171700" cy="365760"/>
        </p:xfrm>
        <a:graphic>
          <a:graphicData uri="http://schemas.openxmlformats.org/drawingml/2006/table">
            <a:tbl>
              <a:tblPr firstRow="1" bandRow="1">
                <a:tableStyleId>{9C6C681F-78B6-45C4-89BD-E21F98EC8357}</a:tableStyleId>
              </a:tblPr>
              <a:tblGrid>
                <a:gridCol w="542925">
                  <a:extLst>
                    <a:ext uri="{9D8B030D-6E8A-4147-A177-3AD203B41FA5}">
                      <a16:colId xmlns:a16="http://schemas.microsoft.com/office/drawing/2014/main" val="3783465209"/>
                    </a:ext>
                  </a:extLst>
                </a:gridCol>
                <a:gridCol w="542925">
                  <a:extLst>
                    <a:ext uri="{9D8B030D-6E8A-4147-A177-3AD203B41FA5}">
                      <a16:colId xmlns:a16="http://schemas.microsoft.com/office/drawing/2014/main" val="1199017966"/>
                    </a:ext>
                  </a:extLst>
                </a:gridCol>
                <a:gridCol w="542925">
                  <a:extLst>
                    <a:ext uri="{9D8B030D-6E8A-4147-A177-3AD203B41FA5}">
                      <a16:colId xmlns:a16="http://schemas.microsoft.com/office/drawing/2014/main" val="3791584121"/>
                    </a:ext>
                  </a:extLst>
                </a:gridCol>
                <a:gridCol w="542925">
                  <a:extLst>
                    <a:ext uri="{9D8B030D-6E8A-4147-A177-3AD203B41FA5}">
                      <a16:colId xmlns:a16="http://schemas.microsoft.com/office/drawing/2014/main" val="2631473660"/>
                    </a:ext>
                  </a:extLst>
                </a:gridCol>
              </a:tblGrid>
              <a:tr h="285104">
                <a:tc>
                  <a:txBody>
                    <a:bodyPr/>
                    <a:lstStyle/>
                    <a:p>
                      <a:pPr algn="ctr"/>
                      <a:r>
                        <a:rPr lang="en-US" sz="1800">
                          <a:latin typeface="Cambria Math" panose="02040503050406030204" pitchFamily="18" charset="0"/>
                          <a:ea typeface="Cambria Math" panose="02040503050406030204" pitchFamily="18" charset="0"/>
                        </a:rPr>
                        <a:t>b5</a:t>
                      </a:r>
                    </a:p>
                  </a:txBody>
                  <a:tcPr>
                    <a:noFill/>
                  </a:tcPr>
                </a:tc>
                <a:tc>
                  <a:txBody>
                    <a:bodyPr/>
                    <a:lstStyle/>
                    <a:p>
                      <a:pPr algn="ctr"/>
                      <a:r>
                        <a:rPr lang="en-US" sz="1800">
                          <a:latin typeface="Cambria Math" panose="02040503050406030204" pitchFamily="18" charset="0"/>
                          <a:ea typeface="Cambria Math" panose="02040503050406030204" pitchFamily="18" charset="0"/>
                        </a:rPr>
                        <a:t>bb</a:t>
                      </a:r>
                    </a:p>
                  </a:txBody>
                  <a:tcPr/>
                </a:tc>
                <a:tc>
                  <a:txBody>
                    <a:bodyPr/>
                    <a:lstStyle/>
                    <a:p>
                      <a:pPr algn="ctr"/>
                      <a:r>
                        <a:rPr lang="en-US" sz="1800">
                          <a:latin typeface="Cambria Math" panose="02040503050406030204" pitchFamily="18" charset="0"/>
                          <a:ea typeface="Cambria Math" panose="02040503050406030204" pitchFamily="18" charset="0"/>
                        </a:rPr>
                        <a:t>65</a:t>
                      </a:r>
                    </a:p>
                  </a:txBody>
                  <a:tcPr/>
                </a:tc>
                <a:tc>
                  <a:txBody>
                    <a:bodyPr/>
                    <a:lstStyle/>
                    <a:p>
                      <a:pPr algn="ctr"/>
                      <a:r>
                        <a:rPr lang="en-US" sz="1800">
                          <a:latin typeface="Cambria Math" panose="02040503050406030204" pitchFamily="18" charset="0"/>
                          <a:ea typeface="Cambria Math" panose="02040503050406030204" pitchFamily="18" charset="0"/>
                        </a:rPr>
                        <a:t>54</a:t>
                      </a:r>
                    </a:p>
                  </a:txBody>
                  <a:tcPr>
                    <a:noFill/>
                  </a:tcPr>
                </a:tc>
                <a:extLst>
                  <a:ext uri="{0D108BD9-81ED-4DB2-BD59-A6C34878D82A}">
                    <a16:rowId xmlns:a16="http://schemas.microsoft.com/office/drawing/2014/main" val="2719560850"/>
                  </a:ext>
                </a:extLst>
              </a:tr>
            </a:tbl>
          </a:graphicData>
        </a:graphic>
      </p:graphicFrame>
      <p:sp>
        <p:nvSpPr>
          <p:cNvPr id="76" name="TextBox 75">
            <a:extLst>
              <a:ext uri="{FF2B5EF4-FFF2-40B4-BE49-F238E27FC236}">
                <a16:creationId xmlns:a16="http://schemas.microsoft.com/office/drawing/2014/main" id="{F05178D4-9835-4B96-89FE-DDEDC218DACA}"/>
              </a:ext>
            </a:extLst>
          </p:cNvPr>
          <p:cNvSpPr txBox="1"/>
          <p:nvPr/>
        </p:nvSpPr>
        <p:spPr>
          <a:xfrm>
            <a:off x="4322510" y="3132338"/>
            <a:ext cx="555580" cy="307777"/>
          </a:xfrm>
          <a:prstGeom prst="rect">
            <a:avLst/>
          </a:prstGeom>
          <a:noFill/>
        </p:spPr>
        <p:txBody>
          <a:bodyPr wrap="square" rtlCol="0">
            <a:spAutoFit/>
          </a:bodyPr>
          <a:lstStyle/>
          <a:p>
            <a:r>
              <a:rPr lang="en-US" sz="1400">
                <a:latin typeface="Cambria Math" panose="02040503050406030204" pitchFamily="18" charset="0"/>
                <a:ea typeface="Cambria Math" panose="02040503050406030204" pitchFamily="18" charset="0"/>
              </a:rPr>
              <a:t>w[6]</a:t>
            </a:r>
            <a:endParaRPr lang="en-US"/>
          </a:p>
        </p:txBody>
      </p:sp>
      <p:graphicFrame>
        <p:nvGraphicFramePr>
          <p:cNvPr id="77" name="Table 8">
            <a:extLst>
              <a:ext uri="{FF2B5EF4-FFF2-40B4-BE49-F238E27FC236}">
                <a16:creationId xmlns:a16="http://schemas.microsoft.com/office/drawing/2014/main" id="{FC004952-BDC4-4588-9B8A-E1AE2A981AAA}"/>
              </a:ext>
            </a:extLst>
          </p:cNvPr>
          <p:cNvGraphicFramePr>
            <a:graphicFrameLocks noGrp="1"/>
          </p:cNvGraphicFramePr>
          <p:nvPr>
            <p:extLst>
              <p:ext uri="{D42A27DB-BD31-4B8C-83A1-F6EECF244321}">
                <p14:modId xmlns:p14="http://schemas.microsoft.com/office/powerpoint/2010/main" val="1276269805"/>
              </p:ext>
            </p:extLst>
          </p:nvPr>
        </p:nvGraphicFramePr>
        <p:xfrm>
          <a:off x="6572799" y="3422941"/>
          <a:ext cx="2171700" cy="365760"/>
        </p:xfrm>
        <a:graphic>
          <a:graphicData uri="http://schemas.openxmlformats.org/drawingml/2006/table">
            <a:tbl>
              <a:tblPr firstRow="1" bandRow="1">
                <a:tableStyleId>{9C6C681F-78B6-45C4-89BD-E21F98EC8357}</a:tableStyleId>
              </a:tblPr>
              <a:tblGrid>
                <a:gridCol w="542925">
                  <a:extLst>
                    <a:ext uri="{9D8B030D-6E8A-4147-A177-3AD203B41FA5}">
                      <a16:colId xmlns:a16="http://schemas.microsoft.com/office/drawing/2014/main" val="3783465209"/>
                    </a:ext>
                  </a:extLst>
                </a:gridCol>
                <a:gridCol w="542925">
                  <a:extLst>
                    <a:ext uri="{9D8B030D-6E8A-4147-A177-3AD203B41FA5}">
                      <a16:colId xmlns:a16="http://schemas.microsoft.com/office/drawing/2014/main" val="1199017966"/>
                    </a:ext>
                  </a:extLst>
                </a:gridCol>
                <a:gridCol w="542925">
                  <a:extLst>
                    <a:ext uri="{9D8B030D-6E8A-4147-A177-3AD203B41FA5}">
                      <a16:colId xmlns:a16="http://schemas.microsoft.com/office/drawing/2014/main" val="3791584121"/>
                    </a:ext>
                  </a:extLst>
                </a:gridCol>
                <a:gridCol w="542925">
                  <a:extLst>
                    <a:ext uri="{9D8B030D-6E8A-4147-A177-3AD203B41FA5}">
                      <a16:colId xmlns:a16="http://schemas.microsoft.com/office/drawing/2014/main" val="2631473660"/>
                    </a:ext>
                  </a:extLst>
                </a:gridCol>
              </a:tblGrid>
              <a:tr h="267766">
                <a:tc>
                  <a:txBody>
                    <a:bodyPr/>
                    <a:lstStyle/>
                    <a:p>
                      <a:pPr algn="ctr"/>
                      <a:r>
                        <a:rPr lang="en-US" sz="1800">
                          <a:latin typeface="Cambria Math" panose="02040503050406030204" pitchFamily="18" charset="0"/>
                          <a:ea typeface="Cambria Math" panose="02040503050406030204" pitchFamily="18" charset="0"/>
                        </a:rPr>
                        <a:t>dd</a:t>
                      </a:r>
                    </a:p>
                  </a:txBody>
                  <a:tcPr>
                    <a:noFill/>
                  </a:tcPr>
                </a:tc>
                <a:tc>
                  <a:txBody>
                    <a:bodyPr/>
                    <a:lstStyle/>
                    <a:p>
                      <a:pPr algn="ctr"/>
                      <a:r>
                        <a:rPr lang="en-US" sz="1800">
                          <a:latin typeface="Cambria Math" panose="02040503050406030204" pitchFamily="18" charset="0"/>
                          <a:ea typeface="Cambria Math" panose="02040503050406030204" pitchFamily="18" charset="0"/>
                        </a:rPr>
                        <a:t>da</a:t>
                      </a:r>
                    </a:p>
                  </a:txBody>
                  <a:tcPr/>
                </a:tc>
                <a:tc>
                  <a:txBody>
                    <a:bodyPr/>
                    <a:lstStyle/>
                    <a:p>
                      <a:pPr algn="ctr"/>
                      <a:r>
                        <a:rPr lang="en-US" sz="1800">
                          <a:latin typeface="Cambria Math" panose="02040503050406030204" pitchFamily="18" charset="0"/>
                          <a:ea typeface="Cambria Math" panose="02040503050406030204" pitchFamily="18" charset="0"/>
                        </a:rPr>
                        <a:t>0b</a:t>
                      </a:r>
                    </a:p>
                  </a:txBody>
                  <a:tcPr/>
                </a:tc>
                <a:tc>
                  <a:txBody>
                    <a:bodyPr/>
                    <a:lstStyle/>
                    <a:p>
                      <a:pPr algn="ctr"/>
                      <a:r>
                        <a:rPr lang="en-US" sz="1800">
                          <a:latin typeface="Cambria Math" panose="02040503050406030204" pitchFamily="18" charset="0"/>
                          <a:ea typeface="Cambria Math" panose="02040503050406030204" pitchFamily="18" charset="0"/>
                        </a:rPr>
                        <a:t>3c</a:t>
                      </a:r>
                    </a:p>
                  </a:txBody>
                  <a:tcPr>
                    <a:noFill/>
                  </a:tcPr>
                </a:tc>
                <a:extLst>
                  <a:ext uri="{0D108BD9-81ED-4DB2-BD59-A6C34878D82A}">
                    <a16:rowId xmlns:a16="http://schemas.microsoft.com/office/drawing/2014/main" val="2719560850"/>
                  </a:ext>
                </a:extLst>
              </a:tr>
            </a:tbl>
          </a:graphicData>
        </a:graphic>
      </p:graphicFrame>
      <p:sp>
        <p:nvSpPr>
          <p:cNvPr id="78" name="TextBox 77">
            <a:extLst>
              <a:ext uri="{FF2B5EF4-FFF2-40B4-BE49-F238E27FC236}">
                <a16:creationId xmlns:a16="http://schemas.microsoft.com/office/drawing/2014/main" id="{E9F749E4-3829-4931-BC7B-48AB5FA094D3}"/>
              </a:ext>
            </a:extLst>
          </p:cNvPr>
          <p:cNvSpPr txBox="1"/>
          <p:nvPr/>
        </p:nvSpPr>
        <p:spPr>
          <a:xfrm>
            <a:off x="7380859" y="3115163"/>
            <a:ext cx="555579" cy="307777"/>
          </a:xfrm>
          <a:prstGeom prst="rect">
            <a:avLst/>
          </a:prstGeom>
          <a:noFill/>
        </p:spPr>
        <p:txBody>
          <a:bodyPr wrap="square" rtlCol="0">
            <a:spAutoFit/>
          </a:bodyPr>
          <a:lstStyle/>
          <a:p>
            <a:r>
              <a:rPr lang="en-US" sz="1400">
                <a:latin typeface="Cambria Math" panose="02040503050406030204" pitchFamily="18" charset="0"/>
                <a:ea typeface="Cambria Math" panose="02040503050406030204" pitchFamily="18" charset="0"/>
              </a:rPr>
              <a:t>w[7]</a:t>
            </a:r>
            <a:endParaRPr lang="en-US"/>
          </a:p>
        </p:txBody>
      </p:sp>
      <p:sp>
        <p:nvSpPr>
          <p:cNvPr id="79" name="TextBox 78">
            <a:extLst>
              <a:ext uri="{FF2B5EF4-FFF2-40B4-BE49-F238E27FC236}">
                <a16:creationId xmlns:a16="http://schemas.microsoft.com/office/drawing/2014/main" id="{84BB76A0-068C-48D3-9AFA-BA54EAB2FE18}"/>
              </a:ext>
            </a:extLst>
          </p:cNvPr>
          <p:cNvSpPr txBox="1"/>
          <p:nvPr/>
        </p:nvSpPr>
        <p:spPr>
          <a:xfrm>
            <a:off x="1329959" y="3150857"/>
            <a:ext cx="555580" cy="307777"/>
          </a:xfrm>
          <a:prstGeom prst="rect">
            <a:avLst/>
          </a:prstGeom>
          <a:noFill/>
        </p:spPr>
        <p:txBody>
          <a:bodyPr wrap="square" rtlCol="0">
            <a:spAutoFit/>
          </a:bodyPr>
          <a:lstStyle/>
          <a:p>
            <a:r>
              <a:rPr lang="en-US" sz="1400">
                <a:latin typeface="Cambria Math" panose="02040503050406030204" pitchFamily="18" charset="0"/>
                <a:ea typeface="Cambria Math" panose="02040503050406030204" pitchFamily="18" charset="0"/>
              </a:rPr>
              <a:t>w[3]</a:t>
            </a:r>
            <a:endParaRPr lang="en-US"/>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D735096A-FC0B-4C49-B9E1-0213F1041CBB}"/>
                  </a:ext>
                </a:extLst>
              </p:cNvPr>
              <p:cNvSpPr txBox="1"/>
              <p:nvPr/>
            </p:nvSpPr>
            <p:spPr>
              <a:xfrm>
                <a:off x="2950841" y="3422941"/>
                <a:ext cx="55558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m:t>
                      </m:r>
                    </m:oMath>
                  </m:oMathPara>
                </a14:m>
                <a:endParaRPr lang="en-US" sz="2000"/>
              </a:p>
            </p:txBody>
          </p:sp>
        </mc:Choice>
        <mc:Fallback xmlns="">
          <p:sp>
            <p:nvSpPr>
              <p:cNvPr id="81" name="TextBox 80">
                <a:extLst>
                  <a:ext uri="{FF2B5EF4-FFF2-40B4-BE49-F238E27FC236}">
                    <a16:creationId xmlns:a16="http://schemas.microsoft.com/office/drawing/2014/main" id="{D735096A-FC0B-4C49-B9E1-0213F1041CBB}"/>
                  </a:ext>
                </a:extLst>
              </p:cNvPr>
              <p:cNvSpPr txBox="1">
                <a:spLocks noRot="1" noChangeAspect="1" noMove="1" noResize="1" noEditPoints="1" noAdjustHandles="1" noChangeArrowheads="1" noChangeShapeType="1" noTextEdit="1"/>
              </p:cNvSpPr>
              <p:nvPr/>
            </p:nvSpPr>
            <p:spPr>
              <a:xfrm>
                <a:off x="2950841" y="3422941"/>
                <a:ext cx="555580" cy="400110"/>
              </a:xfrm>
              <a:prstGeom prst="rect">
                <a:avLst/>
              </a:prstGeom>
              <a:blipFill>
                <a:blip r:embed="rId5"/>
                <a:stretch>
                  <a:fillRect b="-12308"/>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88C39A8B-B29C-4BDF-967B-6356BBFD11F3}"/>
              </a:ext>
            </a:extLst>
          </p:cNvPr>
          <p:cNvSpPr/>
          <p:nvPr/>
        </p:nvSpPr>
        <p:spPr>
          <a:xfrm>
            <a:off x="6476800" y="171201"/>
            <a:ext cx="2409217" cy="3785426"/>
          </a:xfrm>
          <a:prstGeom prst="rect">
            <a:avLst/>
          </a:prstGeom>
          <a:noFill/>
          <a:ln w="127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D8EFDA5E-F481-4385-9EFA-7F9CBF214297}"/>
              </a:ext>
            </a:extLst>
          </p:cNvPr>
          <p:cNvSpPr/>
          <p:nvPr/>
        </p:nvSpPr>
        <p:spPr>
          <a:xfrm>
            <a:off x="391472" y="169857"/>
            <a:ext cx="2409217" cy="3785426"/>
          </a:xfrm>
          <a:prstGeom prst="rect">
            <a:avLst/>
          </a:prstGeom>
          <a:noFill/>
          <a:ln w="127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1E4E6156-3443-44D5-A30E-EB3CDBC3293C}"/>
              </a:ext>
            </a:extLst>
          </p:cNvPr>
          <p:cNvSpPr/>
          <p:nvPr/>
        </p:nvSpPr>
        <p:spPr>
          <a:xfrm>
            <a:off x="3052017" y="104775"/>
            <a:ext cx="2724589" cy="3989197"/>
          </a:xfrm>
          <a:prstGeom prst="rect">
            <a:avLst/>
          </a:prstGeom>
          <a:noFill/>
          <a:ln w="19050">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onnector: Elbow 9">
            <a:extLst>
              <a:ext uri="{FF2B5EF4-FFF2-40B4-BE49-F238E27FC236}">
                <a16:creationId xmlns:a16="http://schemas.microsoft.com/office/drawing/2014/main" id="{4559AA83-69A1-406F-9960-388070B877EF}"/>
              </a:ext>
            </a:extLst>
          </p:cNvPr>
          <p:cNvCxnSpPr>
            <a:cxnSpLocks/>
            <a:stCxn id="38" idx="2"/>
            <a:endCxn id="56" idx="0"/>
          </p:cNvCxnSpPr>
          <p:nvPr/>
        </p:nvCxnSpPr>
        <p:spPr>
          <a:xfrm rot="5400000">
            <a:off x="5987069" y="-525970"/>
            <a:ext cx="324957" cy="306637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88" name="Connector: Elbow 87">
            <a:extLst>
              <a:ext uri="{FF2B5EF4-FFF2-40B4-BE49-F238E27FC236}">
                <a16:creationId xmlns:a16="http://schemas.microsoft.com/office/drawing/2014/main" id="{CC28F1EF-4482-41BC-B85E-4F0BF76465C4}"/>
              </a:ext>
            </a:extLst>
          </p:cNvPr>
          <p:cNvCxnSpPr>
            <a:cxnSpLocks/>
            <a:stCxn id="59" idx="2"/>
            <a:endCxn id="67" idx="0"/>
          </p:cNvCxnSpPr>
          <p:nvPr/>
        </p:nvCxnSpPr>
        <p:spPr>
          <a:xfrm rot="5400000">
            <a:off x="5979040" y="455350"/>
            <a:ext cx="324957" cy="306637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90" name="Connector: Elbow 89">
            <a:extLst>
              <a:ext uri="{FF2B5EF4-FFF2-40B4-BE49-F238E27FC236}">
                <a16:creationId xmlns:a16="http://schemas.microsoft.com/office/drawing/2014/main" id="{C3E81164-B2BD-45F0-A8C9-3F617C39BB74}"/>
              </a:ext>
            </a:extLst>
          </p:cNvPr>
          <p:cNvCxnSpPr>
            <a:cxnSpLocks/>
          </p:cNvCxnSpPr>
          <p:nvPr/>
        </p:nvCxnSpPr>
        <p:spPr>
          <a:xfrm rot="5400000">
            <a:off x="5971011" y="1436670"/>
            <a:ext cx="324957" cy="306637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6813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fade">
                                      <p:cBhvr>
                                        <p:cTn id="10" dur="500"/>
                                        <p:tgtEl>
                                          <p:spTgt spid="8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3" grpId="0" animBg="1"/>
      <p:bldP spid="4" grpId="0" animBg="1"/>
      <p:bldP spid="8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813196" y="3224045"/>
            <a:ext cx="7521254" cy="1088750"/>
          </a:xfrm>
          <a:prstGeom prst="rect">
            <a:avLst/>
          </a:prstGeom>
        </p:spPr>
        <p:txBody>
          <a:bodyPr spcFirstLastPara="1" wrap="square" lIns="91425" tIns="91425" rIns="91425" bIns="91425" anchor="t" anchorCtr="0">
            <a:noAutofit/>
          </a:bodyPr>
          <a:lstStyle/>
          <a:p>
            <a:pPr marL="0" indent="0">
              <a:buNone/>
            </a:pPr>
            <a:r>
              <a:rPr lang="en">
                <a:latin typeface="Arial"/>
              </a:rPr>
              <a:t>Mã </a:t>
            </a:r>
            <a:r>
              <a:rPr lang="en" err="1">
                <a:latin typeface="Arial"/>
              </a:rPr>
              <a:t>hoá</a:t>
            </a:r>
            <a:r>
              <a:rPr lang="en">
                <a:latin typeface="Arial"/>
              </a:rPr>
              <a:t> </a:t>
            </a:r>
            <a:r>
              <a:rPr lang="en" err="1">
                <a:latin typeface="Arial"/>
              </a:rPr>
              <a:t>dữ</a:t>
            </a:r>
            <a:r>
              <a:rPr lang="en">
                <a:latin typeface="Arial"/>
              </a:rPr>
              <a:t> </a:t>
            </a:r>
            <a:r>
              <a:rPr lang="en" err="1">
                <a:latin typeface="Arial"/>
              </a:rPr>
              <a:t>liệu</a:t>
            </a:r>
            <a:r>
              <a:rPr lang="en">
                <a:latin typeface="Arial"/>
              </a:rPr>
              <a:t> </a:t>
            </a:r>
            <a:r>
              <a:rPr lang="en" err="1">
                <a:latin typeface="Arial"/>
              </a:rPr>
              <a:t>là</a:t>
            </a:r>
            <a:r>
              <a:rPr lang="en">
                <a:latin typeface="Arial"/>
              </a:rPr>
              <a:t> </a:t>
            </a:r>
            <a:r>
              <a:rPr lang="en" err="1">
                <a:latin typeface="Arial"/>
              </a:rPr>
              <a:t>một</a:t>
            </a:r>
            <a:r>
              <a:rPr lang="en">
                <a:latin typeface="Arial"/>
              </a:rPr>
              <a:t> </a:t>
            </a:r>
            <a:r>
              <a:rPr lang="en" err="1">
                <a:latin typeface="Arial"/>
              </a:rPr>
              <a:t>phương</a:t>
            </a:r>
            <a:r>
              <a:rPr lang="en">
                <a:latin typeface="Arial"/>
              </a:rPr>
              <a:t> </a:t>
            </a:r>
            <a:r>
              <a:rPr lang="en" err="1">
                <a:latin typeface="Arial"/>
              </a:rPr>
              <a:t>thức</a:t>
            </a:r>
            <a:r>
              <a:rPr lang="en">
                <a:latin typeface="Arial"/>
              </a:rPr>
              <a:t> </a:t>
            </a:r>
            <a:r>
              <a:rPr lang="en" err="1">
                <a:latin typeface="Arial"/>
              </a:rPr>
              <a:t>bảo</a:t>
            </a:r>
            <a:r>
              <a:rPr lang="en">
                <a:latin typeface="Arial"/>
              </a:rPr>
              <a:t> </a:t>
            </a:r>
            <a:r>
              <a:rPr lang="en" err="1">
                <a:latin typeface="Arial"/>
              </a:rPr>
              <a:t>mật</a:t>
            </a:r>
            <a:r>
              <a:rPr lang="en">
                <a:latin typeface="Arial"/>
              </a:rPr>
              <a:t> </a:t>
            </a:r>
            <a:r>
              <a:rPr lang="en" err="1">
                <a:latin typeface="Arial"/>
              </a:rPr>
              <a:t>dữ</a:t>
            </a:r>
            <a:r>
              <a:rPr lang="en">
                <a:latin typeface="Arial"/>
              </a:rPr>
              <a:t> </a:t>
            </a:r>
            <a:r>
              <a:rPr lang="en" err="1">
                <a:latin typeface="Arial"/>
              </a:rPr>
              <a:t>liệu</a:t>
            </a:r>
            <a:r>
              <a:rPr lang="en">
                <a:latin typeface="Arial"/>
              </a:rPr>
              <a:t>, </a:t>
            </a:r>
            <a:r>
              <a:rPr lang="en" err="1">
                <a:latin typeface="Arial"/>
              </a:rPr>
              <a:t>chuyển</a:t>
            </a:r>
            <a:r>
              <a:rPr lang="en">
                <a:latin typeface="Arial"/>
              </a:rPr>
              <a:t> </a:t>
            </a:r>
            <a:r>
              <a:rPr lang="en" err="1">
                <a:latin typeface="Arial"/>
              </a:rPr>
              <a:t>dữ</a:t>
            </a:r>
            <a:r>
              <a:rPr lang="en">
                <a:latin typeface="Arial"/>
              </a:rPr>
              <a:t> </a:t>
            </a:r>
            <a:r>
              <a:rPr lang="en" err="1">
                <a:latin typeface="Arial"/>
              </a:rPr>
              <a:t>liệu</a:t>
            </a:r>
            <a:r>
              <a:rPr lang="en">
                <a:latin typeface="Arial"/>
              </a:rPr>
              <a:t> </a:t>
            </a:r>
            <a:r>
              <a:rPr lang="en" err="1">
                <a:latin typeface="Arial"/>
              </a:rPr>
              <a:t>từ</a:t>
            </a:r>
            <a:r>
              <a:rPr lang="en">
                <a:latin typeface="Arial"/>
              </a:rPr>
              <a:t> </a:t>
            </a:r>
            <a:r>
              <a:rPr lang="en" err="1">
                <a:latin typeface="Arial"/>
              </a:rPr>
              <a:t>dạng</a:t>
            </a:r>
            <a:r>
              <a:rPr lang="en">
                <a:latin typeface="Arial"/>
              </a:rPr>
              <a:t> </a:t>
            </a:r>
            <a:r>
              <a:rPr lang="en" err="1">
                <a:latin typeface="Arial"/>
              </a:rPr>
              <a:t>này</a:t>
            </a:r>
            <a:r>
              <a:rPr lang="en">
                <a:latin typeface="Arial"/>
              </a:rPr>
              <a:t> sang </a:t>
            </a:r>
            <a:r>
              <a:rPr lang="en" err="1">
                <a:latin typeface="Arial"/>
              </a:rPr>
              <a:t>dạng</a:t>
            </a:r>
            <a:r>
              <a:rPr lang="en">
                <a:latin typeface="Arial"/>
              </a:rPr>
              <a:t> </a:t>
            </a:r>
            <a:r>
              <a:rPr lang="en" err="1">
                <a:latin typeface="Arial"/>
              </a:rPr>
              <a:t>khác</a:t>
            </a:r>
            <a:r>
              <a:rPr lang="en">
                <a:latin typeface="Arial"/>
              </a:rPr>
              <a:t> </a:t>
            </a:r>
            <a:r>
              <a:rPr lang="en" err="1">
                <a:latin typeface="Arial"/>
              </a:rPr>
              <a:t>hoặc</a:t>
            </a:r>
            <a:r>
              <a:rPr lang="en">
                <a:latin typeface="Arial"/>
              </a:rPr>
              <a:t> sang </a:t>
            </a:r>
            <a:r>
              <a:rPr lang="en" err="1">
                <a:latin typeface="Arial"/>
              </a:rPr>
              <a:t>dạng</a:t>
            </a:r>
            <a:r>
              <a:rPr lang="en">
                <a:latin typeface="Arial"/>
              </a:rPr>
              <a:t> code </a:t>
            </a:r>
            <a:r>
              <a:rPr lang="en" err="1">
                <a:latin typeface="Arial"/>
              </a:rPr>
              <a:t>mà</a:t>
            </a:r>
            <a:r>
              <a:rPr lang="en">
                <a:latin typeface="Arial"/>
              </a:rPr>
              <a:t> </a:t>
            </a:r>
            <a:r>
              <a:rPr lang="en" err="1">
                <a:latin typeface="Arial"/>
              </a:rPr>
              <a:t>chỉ</a:t>
            </a:r>
            <a:r>
              <a:rPr lang="en">
                <a:latin typeface="Arial"/>
              </a:rPr>
              <a:t> </a:t>
            </a:r>
            <a:r>
              <a:rPr lang="en" err="1">
                <a:latin typeface="Arial"/>
              </a:rPr>
              <a:t>có</a:t>
            </a:r>
            <a:r>
              <a:rPr lang="en">
                <a:latin typeface="Arial"/>
              </a:rPr>
              <a:t> </a:t>
            </a:r>
            <a:r>
              <a:rPr lang="en" err="1">
                <a:latin typeface="Arial"/>
              </a:rPr>
              <a:t>người</a:t>
            </a:r>
            <a:r>
              <a:rPr lang="en">
                <a:latin typeface="Arial"/>
              </a:rPr>
              <a:t> </a:t>
            </a:r>
            <a:r>
              <a:rPr lang="en" err="1">
                <a:latin typeface="Arial"/>
              </a:rPr>
              <a:t>truy</a:t>
            </a:r>
            <a:r>
              <a:rPr lang="en">
                <a:latin typeface="Arial"/>
              </a:rPr>
              <a:t> </a:t>
            </a:r>
            <a:r>
              <a:rPr lang="en" err="1">
                <a:latin typeface="Arial"/>
              </a:rPr>
              <a:t>cập</a:t>
            </a:r>
            <a:r>
              <a:rPr lang="en">
                <a:latin typeface="Arial"/>
              </a:rPr>
              <a:t> </a:t>
            </a:r>
            <a:r>
              <a:rPr lang="en" err="1">
                <a:latin typeface="Arial"/>
              </a:rPr>
              <a:t>vào</a:t>
            </a:r>
            <a:r>
              <a:rPr lang="en">
                <a:latin typeface="Arial"/>
              </a:rPr>
              <a:t> </a:t>
            </a:r>
            <a:r>
              <a:rPr lang="en" err="1">
                <a:latin typeface="Arial"/>
              </a:rPr>
              <a:t>khoá</a:t>
            </a:r>
            <a:r>
              <a:rPr lang="en">
                <a:latin typeface="Arial"/>
              </a:rPr>
              <a:t> </a:t>
            </a:r>
            <a:r>
              <a:rPr lang="en" err="1">
                <a:latin typeface="Arial"/>
              </a:rPr>
              <a:t>giải</a:t>
            </a:r>
            <a:r>
              <a:rPr lang="en">
                <a:latin typeface="Arial"/>
              </a:rPr>
              <a:t> </a:t>
            </a:r>
            <a:r>
              <a:rPr lang="en" err="1">
                <a:latin typeface="Arial"/>
              </a:rPr>
              <a:t>mật</a:t>
            </a:r>
            <a:r>
              <a:rPr lang="en">
                <a:latin typeface="Arial"/>
              </a:rPr>
              <a:t> </a:t>
            </a:r>
            <a:r>
              <a:rPr lang="en" err="1">
                <a:latin typeface="Arial"/>
              </a:rPr>
              <a:t>mã</a:t>
            </a:r>
            <a:r>
              <a:rPr lang="en">
                <a:latin typeface="Arial"/>
              </a:rPr>
              <a:t> </a:t>
            </a:r>
            <a:r>
              <a:rPr lang="en" err="1">
                <a:latin typeface="Arial"/>
              </a:rPr>
              <a:t>hoặc</a:t>
            </a:r>
            <a:r>
              <a:rPr lang="en">
                <a:latin typeface="Arial"/>
              </a:rPr>
              <a:t> </a:t>
            </a:r>
            <a:r>
              <a:rPr lang="en" err="1">
                <a:latin typeface="Arial"/>
              </a:rPr>
              <a:t>có</a:t>
            </a:r>
            <a:r>
              <a:rPr lang="en">
                <a:latin typeface="Arial"/>
              </a:rPr>
              <a:t> </a:t>
            </a:r>
            <a:r>
              <a:rPr lang="en" err="1">
                <a:latin typeface="Arial"/>
              </a:rPr>
              <a:t>mật</a:t>
            </a:r>
            <a:r>
              <a:rPr lang="en">
                <a:latin typeface="Arial"/>
              </a:rPr>
              <a:t> </a:t>
            </a:r>
            <a:r>
              <a:rPr lang="en" err="1">
                <a:latin typeface="Arial"/>
              </a:rPr>
              <a:t>khẩu</a:t>
            </a:r>
            <a:r>
              <a:rPr lang="en">
                <a:latin typeface="Arial"/>
              </a:rPr>
              <a:t> </a:t>
            </a:r>
            <a:r>
              <a:rPr lang="en" err="1">
                <a:latin typeface="Arial"/>
              </a:rPr>
              <a:t>mới</a:t>
            </a:r>
            <a:r>
              <a:rPr lang="en">
                <a:latin typeface="Arial"/>
              </a:rPr>
              <a:t> </a:t>
            </a:r>
            <a:r>
              <a:rPr lang="en" err="1">
                <a:latin typeface="Arial"/>
              </a:rPr>
              <a:t>có</a:t>
            </a:r>
            <a:r>
              <a:rPr lang="en">
                <a:latin typeface="Arial"/>
              </a:rPr>
              <a:t> </a:t>
            </a:r>
            <a:r>
              <a:rPr lang="en" err="1">
                <a:latin typeface="Arial"/>
              </a:rPr>
              <a:t>thể</a:t>
            </a:r>
            <a:r>
              <a:rPr lang="en">
                <a:latin typeface="Arial"/>
              </a:rPr>
              <a:t> </a:t>
            </a:r>
            <a:r>
              <a:rPr lang="en" err="1">
                <a:latin typeface="Arial"/>
              </a:rPr>
              <a:t>đọc</a:t>
            </a:r>
            <a:r>
              <a:rPr lang="en">
                <a:latin typeface="Arial"/>
              </a:rPr>
              <a:t> </a:t>
            </a:r>
            <a:r>
              <a:rPr lang="en" err="1">
                <a:latin typeface="Arial"/>
              </a:rPr>
              <a:t>được</a:t>
            </a:r>
            <a:r>
              <a:rPr lang="en">
                <a:latin typeface="Arial"/>
              </a:rPr>
              <a:t> </a:t>
            </a:r>
            <a:r>
              <a:rPr lang="en" err="1">
                <a:latin typeface="Arial"/>
              </a:rPr>
              <a:t>nó</a:t>
            </a:r>
            <a:r>
              <a:rPr lang="en">
                <a:latin typeface="Arial"/>
              </a:rPr>
              <a:t>.</a:t>
            </a:r>
          </a:p>
          <a:p>
            <a:pPr marL="0" indent="0">
              <a:buNone/>
            </a:pPr>
            <a:endParaRPr lang="en" b="1"/>
          </a:p>
        </p:txBody>
      </p:sp>
      <p:sp>
        <p:nvSpPr>
          <p:cNvPr id="524" name="Google Shape;524;p20"/>
          <p:cNvSpPr txBox="1">
            <a:spLocks noGrp="1"/>
          </p:cNvSpPr>
          <p:nvPr>
            <p:ph type="title"/>
          </p:nvPr>
        </p:nvSpPr>
        <p:spPr>
          <a:xfrm>
            <a:off x="1069453" y="214543"/>
            <a:ext cx="6996600" cy="715800"/>
          </a:xfrm>
          <a:prstGeom prst="rect">
            <a:avLst/>
          </a:prstGeom>
        </p:spPr>
        <p:txBody>
          <a:bodyPr spcFirstLastPara="1" wrap="square" lIns="91425" tIns="91425" rIns="91425" bIns="91425" anchor="b" anchorCtr="0">
            <a:noAutofit/>
          </a:bodyPr>
          <a:lstStyle/>
          <a:p>
            <a:r>
              <a:rPr lang="en"/>
              <a:t>Mã </a:t>
            </a:r>
            <a:r>
              <a:rPr lang="en" err="1"/>
              <a:t>hoá</a:t>
            </a:r>
            <a:r>
              <a:rPr lang="en"/>
              <a:t> </a:t>
            </a:r>
            <a:r>
              <a:rPr lang="en" err="1"/>
              <a:t>dữ</a:t>
            </a:r>
            <a:r>
              <a:rPr lang="en"/>
              <a:t> </a:t>
            </a:r>
            <a:r>
              <a:rPr lang="en" err="1"/>
              <a:t>liệu</a:t>
            </a:r>
            <a:r>
              <a:rPr lang="en"/>
              <a:t> </a:t>
            </a:r>
            <a:r>
              <a:rPr lang="en" err="1"/>
              <a:t>là</a:t>
            </a:r>
            <a:r>
              <a:rPr lang="en"/>
              <a:t> </a:t>
            </a:r>
            <a:r>
              <a:rPr lang="en" err="1"/>
              <a:t>gì</a:t>
            </a:r>
            <a:r>
              <a:rPr lang="en"/>
              <a:t>?</a:t>
            </a:r>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2" name="Hình ảnh 2">
            <a:extLst>
              <a:ext uri="{FF2B5EF4-FFF2-40B4-BE49-F238E27FC236}">
                <a16:creationId xmlns:a16="http://schemas.microsoft.com/office/drawing/2014/main" id="{CB174E5B-0FDE-0990-5710-35CA8434E13D}"/>
              </a:ext>
            </a:extLst>
          </p:cNvPr>
          <p:cNvPicPr>
            <a:picLocks noChangeAspect="1"/>
          </p:cNvPicPr>
          <p:nvPr/>
        </p:nvPicPr>
        <p:blipFill>
          <a:blip r:embed="rId3"/>
          <a:stretch>
            <a:fillRect/>
          </a:stretch>
        </p:blipFill>
        <p:spPr>
          <a:xfrm>
            <a:off x="3293898" y="928118"/>
            <a:ext cx="2547879" cy="253341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0A8EB683-67E8-4AA6-8813-6390D5DA3ACD}"/>
              </a:ext>
            </a:extLst>
          </p:cNvPr>
          <p:cNvGraphicFramePr>
            <a:graphicFrameLocks noGrp="1"/>
          </p:cNvGraphicFramePr>
          <p:nvPr>
            <p:extLst>
              <p:ext uri="{D42A27DB-BD31-4B8C-83A1-F6EECF244321}">
                <p14:modId xmlns:p14="http://schemas.microsoft.com/office/powerpoint/2010/main" val="2138001899"/>
              </p:ext>
            </p:extLst>
          </p:nvPr>
        </p:nvGraphicFramePr>
        <p:xfrm>
          <a:off x="487955" y="968832"/>
          <a:ext cx="2456764" cy="2537116"/>
        </p:xfrm>
        <a:graphic>
          <a:graphicData uri="http://schemas.openxmlformats.org/drawingml/2006/table">
            <a:tbl>
              <a:tblPr firstRow="1" bandRow="1">
                <a:tableStyleId>{9C6C681F-78B6-45C4-89BD-E21F98EC8357}</a:tableStyleId>
              </a:tblPr>
              <a:tblGrid>
                <a:gridCol w="614191">
                  <a:extLst>
                    <a:ext uri="{9D8B030D-6E8A-4147-A177-3AD203B41FA5}">
                      <a16:colId xmlns:a16="http://schemas.microsoft.com/office/drawing/2014/main" val="1540761941"/>
                    </a:ext>
                  </a:extLst>
                </a:gridCol>
                <a:gridCol w="614191">
                  <a:extLst>
                    <a:ext uri="{9D8B030D-6E8A-4147-A177-3AD203B41FA5}">
                      <a16:colId xmlns:a16="http://schemas.microsoft.com/office/drawing/2014/main" val="11879025"/>
                    </a:ext>
                  </a:extLst>
                </a:gridCol>
                <a:gridCol w="614191">
                  <a:extLst>
                    <a:ext uri="{9D8B030D-6E8A-4147-A177-3AD203B41FA5}">
                      <a16:colId xmlns:a16="http://schemas.microsoft.com/office/drawing/2014/main" val="872793879"/>
                    </a:ext>
                  </a:extLst>
                </a:gridCol>
                <a:gridCol w="614191">
                  <a:extLst>
                    <a:ext uri="{9D8B030D-6E8A-4147-A177-3AD203B41FA5}">
                      <a16:colId xmlns:a16="http://schemas.microsoft.com/office/drawing/2014/main" val="1254195650"/>
                    </a:ext>
                  </a:extLst>
                </a:gridCol>
              </a:tblGrid>
              <a:tr h="634279">
                <a:tc>
                  <a:txBody>
                    <a:bodyPr/>
                    <a:lstStyle/>
                    <a:p>
                      <a:pPr algn="ctr"/>
                      <a:r>
                        <a:rPr lang="en-US" sz="2200">
                          <a:solidFill>
                            <a:schemeClr val="tx1"/>
                          </a:solidFill>
                        </a:rPr>
                        <a:t>4e</a:t>
                      </a:r>
                    </a:p>
                  </a:txBody>
                  <a:tcPr marL="91007" marR="91007" marT="45504" marB="45504" anchor="ctr"/>
                </a:tc>
                <a:tc>
                  <a:txBody>
                    <a:bodyPr/>
                    <a:lstStyle/>
                    <a:p>
                      <a:pPr algn="ctr"/>
                      <a:r>
                        <a:rPr lang="en-US" sz="2200">
                          <a:solidFill>
                            <a:schemeClr val="tx1"/>
                          </a:solidFill>
                        </a:rPr>
                        <a:t>75</a:t>
                      </a:r>
                    </a:p>
                  </a:txBody>
                  <a:tcPr marL="91007" marR="91007" marT="45504" marB="45504" anchor="ctr"/>
                </a:tc>
                <a:tc>
                  <a:txBody>
                    <a:bodyPr/>
                    <a:lstStyle/>
                    <a:p>
                      <a:pPr algn="ctr"/>
                      <a:r>
                        <a:rPr lang="en-US" sz="2200">
                          <a:solidFill>
                            <a:schemeClr val="tx1"/>
                          </a:solidFill>
                        </a:rPr>
                        <a:t>61</a:t>
                      </a:r>
                    </a:p>
                  </a:txBody>
                  <a:tcPr marL="91007" marR="91007" marT="45504" marB="45504" anchor="ctr"/>
                </a:tc>
                <a:tc>
                  <a:txBody>
                    <a:bodyPr/>
                    <a:lstStyle/>
                    <a:p>
                      <a:pPr algn="ctr"/>
                      <a:r>
                        <a:rPr lang="en-US" sz="2200">
                          <a:solidFill>
                            <a:schemeClr val="tx1"/>
                          </a:solidFill>
                        </a:rPr>
                        <a:t>68</a:t>
                      </a:r>
                    </a:p>
                  </a:txBody>
                  <a:tcPr marL="91007" marR="91007" marT="45504" marB="45504" anchor="ctr"/>
                </a:tc>
                <a:extLst>
                  <a:ext uri="{0D108BD9-81ED-4DB2-BD59-A6C34878D82A}">
                    <a16:rowId xmlns:a16="http://schemas.microsoft.com/office/drawing/2014/main" val="3826026470"/>
                  </a:ext>
                </a:extLst>
              </a:tr>
              <a:tr h="634279">
                <a:tc>
                  <a:txBody>
                    <a:bodyPr/>
                    <a:lstStyle/>
                    <a:p>
                      <a:pPr algn="ctr"/>
                      <a:r>
                        <a:rPr lang="en-US" sz="2200">
                          <a:solidFill>
                            <a:schemeClr val="tx1"/>
                          </a:solidFill>
                        </a:rPr>
                        <a:t>33</a:t>
                      </a:r>
                    </a:p>
                  </a:txBody>
                  <a:tcPr marL="91007" marR="91007" marT="45504" marB="45504" anchor="ctr"/>
                </a:tc>
                <a:tc>
                  <a:txBody>
                    <a:bodyPr/>
                    <a:lstStyle/>
                    <a:p>
                      <a:pPr algn="ctr"/>
                      <a:r>
                        <a:rPr lang="en-US" sz="2200">
                          <a:solidFill>
                            <a:schemeClr val="tx1"/>
                          </a:solidFill>
                        </a:rPr>
                        <a:t>79</a:t>
                      </a:r>
                    </a:p>
                  </a:txBody>
                  <a:tcPr marL="91007" marR="91007" marT="45504" marB="45504" anchor="ctr"/>
                </a:tc>
                <a:tc>
                  <a:txBody>
                    <a:bodyPr/>
                    <a:lstStyle/>
                    <a:p>
                      <a:pPr algn="ctr"/>
                      <a:r>
                        <a:rPr lang="en-US" sz="2200">
                          <a:solidFill>
                            <a:schemeClr val="tx1"/>
                          </a:solidFill>
                        </a:rPr>
                        <a:t>6e</a:t>
                      </a:r>
                    </a:p>
                  </a:txBody>
                  <a:tcPr marL="91007" marR="91007" marT="45504" marB="45504" anchor="ctr"/>
                </a:tc>
                <a:tc>
                  <a:txBody>
                    <a:bodyPr/>
                    <a:lstStyle/>
                    <a:p>
                      <a:pPr algn="ctr"/>
                      <a:r>
                        <a:rPr lang="en-US" sz="2200">
                          <a:solidFill>
                            <a:schemeClr val="tx1"/>
                          </a:solidFill>
                        </a:rPr>
                        <a:t>61</a:t>
                      </a:r>
                    </a:p>
                  </a:txBody>
                  <a:tcPr marL="91007" marR="91007" marT="45504" marB="45504" anchor="ctr"/>
                </a:tc>
                <a:extLst>
                  <a:ext uri="{0D108BD9-81ED-4DB2-BD59-A6C34878D82A}">
                    <a16:rowId xmlns:a16="http://schemas.microsoft.com/office/drawing/2014/main" val="1843354084"/>
                  </a:ext>
                </a:extLst>
              </a:tr>
              <a:tr h="634279">
                <a:tc>
                  <a:txBody>
                    <a:bodyPr/>
                    <a:lstStyle/>
                    <a:p>
                      <a:pPr algn="ctr"/>
                      <a:r>
                        <a:rPr lang="en-US" sz="2200">
                          <a:solidFill>
                            <a:schemeClr val="tx1"/>
                          </a:solidFill>
                        </a:rPr>
                        <a:t>20</a:t>
                      </a:r>
                    </a:p>
                  </a:txBody>
                  <a:tcPr marL="91007" marR="91007" marT="45504" marB="45504" anchor="ctr"/>
                </a:tc>
                <a:tc>
                  <a:txBody>
                    <a:bodyPr/>
                    <a:lstStyle/>
                    <a:p>
                      <a:pPr algn="ctr"/>
                      <a:r>
                        <a:rPr lang="en-US" sz="2200">
                          <a:solidFill>
                            <a:schemeClr val="tx1"/>
                          </a:solidFill>
                        </a:rPr>
                        <a:t>20</a:t>
                      </a:r>
                    </a:p>
                  </a:txBody>
                  <a:tcPr marL="91007" marR="91007" marT="45504" marB="45504" anchor="ctr"/>
                </a:tc>
                <a:tc>
                  <a:txBody>
                    <a:bodyPr/>
                    <a:lstStyle/>
                    <a:p>
                      <a:pPr algn="ctr"/>
                      <a:r>
                        <a:rPr lang="en-US" sz="2200">
                          <a:solidFill>
                            <a:schemeClr val="tx1"/>
                          </a:solidFill>
                        </a:rPr>
                        <a:t>20</a:t>
                      </a:r>
                    </a:p>
                  </a:txBody>
                  <a:tcPr marL="91007" marR="91007" marT="45504" marB="45504" anchor="ctr"/>
                </a:tc>
                <a:tc>
                  <a:txBody>
                    <a:bodyPr/>
                    <a:lstStyle/>
                    <a:p>
                      <a:pPr algn="ctr"/>
                      <a:r>
                        <a:rPr lang="en-US" sz="2200">
                          <a:solidFill>
                            <a:schemeClr val="tx1"/>
                          </a:solidFill>
                        </a:rPr>
                        <a:t>6e</a:t>
                      </a:r>
                    </a:p>
                  </a:txBody>
                  <a:tcPr marL="91007" marR="91007" marT="45504" marB="45504" anchor="ctr"/>
                </a:tc>
                <a:extLst>
                  <a:ext uri="{0D108BD9-81ED-4DB2-BD59-A6C34878D82A}">
                    <a16:rowId xmlns:a16="http://schemas.microsoft.com/office/drawing/2014/main" val="962685736"/>
                  </a:ext>
                </a:extLst>
              </a:tr>
              <a:tr h="634279">
                <a:tc>
                  <a:txBody>
                    <a:bodyPr/>
                    <a:lstStyle/>
                    <a:p>
                      <a:pPr algn="ctr"/>
                      <a:r>
                        <a:rPr lang="en-US" sz="2200">
                          <a:solidFill>
                            <a:schemeClr val="tx1"/>
                          </a:solidFill>
                        </a:rPr>
                        <a:t>51</a:t>
                      </a:r>
                    </a:p>
                  </a:txBody>
                  <a:tcPr marL="91007" marR="91007" marT="45504" marB="45504" anchor="ctr"/>
                </a:tc>
                <a:tc>
                  <a:txBody>
                    <a:bodyPr/>
                    <a:lstStyle/>
                    <a:p>
                      <a:pPr algn="ctr"/>
                      <a:r>
                        <a:rPr lang="en-US" sz="2200">
                          <a:solidFill>
                            <a:schemeClr val="tx1"/>
                          </a:solidFill>
                        </a:rPr>
                        <a:t>54</a:t>
                      </a:r>
                    </a:p>
                  </a:txBody>
                  <a:tcPr marL="91007" marR="91007" marT="45504" marB="45504" anchor="ctr"/>
                </a:tc>
                <a:tc>
                  <a:txBody>
                    <a:bodyPr/>
                    <a:lstStyle/>
                    <a:p>
                      <a:pPr algn="ctr"/>
                      <a:r>
                        <a:rPr lang="en-US" sz="2200">
                          <a:solidFill>
                            <a:schemeClr val="tx1"/>
                          </a:solidFill>
                        </a:rPr>
                        <a:t>54</a:t>
                      </a:r>
                    </a:p>
                  </a:txBody>
                  <a:tcPr marL="91007" marR="91007" marT="45504" marB="45504" anchor="ctr"/>
                </a:tc>
                <a:tc>
                  <a:txBody>
                    <a:bodyPr/>
                    <a:lstStyle/>
                    <a:p>
                      <a:pPr algn="ctr"/>
                      <a:r>
                        <a:rPr lang="en-US" sz="2200">
                          <a:solidFill>
                            <a:schemeClr val="tx1"/>
                          </a:solidFill>
                        </a:rPr>
                        <a:t>68</a:t>
                      </a:r>
                    </a:p>
                  </a:txBody>
                  <a:tcPr marL="91007" marR="91007" marT="45504" marB="45504" anchor="ctr"/>
                </a:tc>
                <a:extLst>
                  <a:ext uri="{0D108BD9-81ED-4DB2-BD59-A6C34878D82A}">
                    <a16:rowId xmlns:a16="http://schemas.microsoft.com/office/drawing/2014/main" val="3212980906"/>
                  </a:ext>
                </a:extLst>
              </a:tr>
            </a:tbl>
          </a:graphicData>
        </a:graphic>
      </p:graphicFrame>
      <p:graphicFrame>
        <p:nvGraphicFramePr>
          <p:cNvPr id="9" name="Table 8">
            <a:extLst>
              <a:ext uri="{FF2B5EF4-FFF2-40B4-BE49-F238E27FC236}">
                <a16:creationId xmlns:a16="http://schemas.microsoft.com/office/drawing/2014/main" id="{A707D5FE-0024-4DBB-9624-9B4E8C9AA98B}"/>
              </a:ext>
            </a:extLst>
          </p:cNvPr>
          <p:cNvGraphicFramePr>
            <a:graphicFrameLocks noGrp="1"/>
          </p:cNvGraphicFramePr>
          <p:nvPr>
            <p:extLst>
              <p:ext uri="{D42A27DB-BD31-4B8C-83A1-F6EECF244321}">
                <p14:modId xmlns:p14="http://schemas.microsoft.com/office/powerpoint/2010/main" val="3684604726"/>
              </p:ext>
            </p:extLst>
          </p:nvPr>
        </p:nvGraphicFramePr>
        <p:xfrm>
          <a:off x="6065933" y="968832"/>
          <a:ext cx="2456764" cy="2537116"/>
        </p:xfrm>
        <a:graphic>
          <a:graphicData uri="http://schemas.openxmlformats.org/drawingml/2006/table">
            <a:tbl>
              <a:tblPr firstRow="1" bandRow="1">
                <a:tableStyleId>{9C6C681F-78B6-45C4-89BD-E21F98EC8357}</a:tableStyleId>
              </a:tblPr>
              <a:tblGrid>
                <a:gridCol w="614191">
                  <a:extLst>
                    <a:ext uri="{9D8B030D-6E8A-4147-A177-3AD203B41FA5}">
                      <a16:colId xmlns:a16="http://schemas.microsoft.com/office/drawing/2014/main" val="1540761941"/>
                    </a:ext>
                  </a:extLst>
                </a:gridCol>
                <a:gridCol w="614191">
                  <a:extLst>
                    <a:ext uri="{9D8B030D-6E8A-4147-A177-3AD203B41FA5}">
                      <a16:colId xmlns:a16="http://schemas.microsoft.com/office/drawing/2014/main" val="11879025"/>
                    </a:ext>
                  </a:extLst>
                </a:gridCol>
                <a:gridCol w="614191">
                  <a:extLst>
                    <a:ext uri="{9D8B030D-6E8A-4147-A177-3AD203B41FA5}">
                      <a16:colId xmlns:a16="http://schemas.microsoft.com/office/drawing/2014/main" val="872793879"/>
                    </a:ext>
                  </a:extLst>
                </a:gridCol>
                <a:gridCol w="614191">
                  <a:extLst>
                    <a:ext uri="{9D8B030D-6E8A-4147-A177-3AD203B41FA5}">
                      <a16:colId xmlns:a16="http://schemas.microsoft.com/office/drawing/2014/main" val="1254195650"/>
                    </a:ext>
                  </a:extLst>
                </a:gridCol>
              </a:tblGrid>
              <a:tr h="634279">
                <a:tc>
                  <a:txBody>
                    <a:bodyPr/>
                    <a:lstStyle/>
                    <a:p>
                      <a:pPr algn="ctr"/>
                      <a:r>
                        <a:rPr lang="en-US" sz="2200">
                          <a:solidFill>
                            <a:schemeClr val="tx1"/>
                          </a:solidFill>
                        </a:rPr>
                        <a:t>a1</a:t>
                      </a:r>
                    </a:p>
                  </a:txBody>
                  <a:tcPr marL="91007" marR="91007" marT="45504" marB="45504" anchor="ctr"/>
                </a:tc>
                <a:tc>
                  <a:txBody>
                    <a:bodyPr/>
                    <a:lstStyle/>
                    <a:p>
                      <a:pPr algn="ctr"/>
                      <a:r>
                        <a:rPr lang="en-US" sz="2200">
                          <a:solidFill>
                            <a:schemeClr val="tx1"/>
                          </a:solidFill>
                        </a:rPr>
                        <a:t>d4</a:t>
                      </a:r>
                    </a:p>
                  </a:txBody>
                  <a:tcPr marL="91007" marR="91007" marT="45504" marB="45504" anchor="ctr"/>
                </a:tc>
                <a:tc>
                  <a:txBody>
                    <a:bodyPr/>
                    <a:lstStyle/>
                    <a:p>
                      <a:pPr algn="ctr"/>
                      <a:r>
                        <a:rPr lang="en-US" sz="2200">
                          <a:solidFill>
                            <a:schemeClr val="tx1"/>
                          </a:solidFill>
                        </a:rPr>
                        <a:t>b5</a:t>
                      </a:r>
                    </a:p>
                  </a:txBody>
                  <a:tcPr marL="91007" marR="91007" marT="45504" marB="45504" anchor="ctr"/>
                </a:tc>
                <a:tc>
                  <a:txBody>
                    <a:bodyPr/>
                    <a:lstStyle/>
                    <a:p>
                      <a:pPr algn="ctr"/>
                      <a:r>
                        <a:rPr lang="en-US" sz="2200">
                          <a:solidFill>
                            <a:schemeClr val="tx1"/>
                          </a:solidFill>
                        </a:rPr>
                        <a:t>dd</a:t>
                      </a:r>
                    </a:p>
                  </a:txBody>
                  <a:tcPr marL="91007" marR="91007" marT="45504" marB="45504" anchor="ctr"/>
                </a:tc>
                <a:extLst>
                  <a:ext uri="{0D108BD9-81ED-4DB2-BD59-A6C34878D82A}">
                    <a16:rowId xmlns:a16="http://schemas.microsoft.com/office/drawing/2014/main" val="3826026470"/>
                  </a:ext>
                </a:extLst>
              </a:tr>
              <a:tr h="634279">
                <a:tc>
                  <a:txBody>
                    <a:bodyPr/>
                    <a:lstStyle/>
                    <a:p>
                      <a:pPr algn="ctr"/>
                      <a:r>
                        <a:rPr lang="en-US" sz="2200">
                          <a:solidFill>
                            <a:schemeClr val="tx1"/>
                          </a:solidFill>
                        </a:rPr>
                        <a:t>ac</a:t>
                      </a:r>
                    </a:p>
                  </a:txBody>
                  <a:tcPr marL="91007" marR="91007" marT="45504" marB="45504" anchor="ctr"/>
                </a:tc>
                <a:tc>
                  <a:txBody>
                    <a:bodyPr/>
                    <a:lstStyle/>
                    <a:p>
                      <a:pPr algn="ctr"/>
                      <a:r>
                        <a:rPr lang="en-US" sz="2200">
                          <a:solidFill>
                            <a:schemeClr val="tx1"/>
                          </a:solidFill>
                        </a:rPr>
                        <a:t>d5</a:t>
                      </a:r>
                    </a:p>
                  </a:txBody>
                  <a:tcPr marL="91007" marR="91007" marT="45504" marB="45504" anchor="ctr"/>
                </a:tc>
                <a:tc>
                  <a:txBody>
                    <a:bodyPr/>
                    <a:lstStyle/>
                    <a:p>
                      <a:pPr algn="ctr"/>
                      <a:r>
                        <a:rPr lang="en-US" sz="2200">
                          <a:solidFill>
                            <a:schemeClr val="tx1"/>
                          </a:solidFill>
                        </a:rPr>
                        <a:t>bb</a:t>
                      </a:r>
                    </a:p>
                  </a:txBody>
                  <a:tcPr marL="91007" marR="91007" marT="45504" marB="45504" anchor="ctr"/>
                </a:tc>
                <a:tc>
                  <a:txBody>
                    <a:bodyPr/>
                    <a:lstStyle/>
                    <a:p>
                      <a:pPr algn="ctr"/>
                      <a:r>
                        <a:rPr lang="en-US" sz="2200">
                          <a:solidFill>
                            <a:schemeClr val="tx1"/>
                          </a:solidFill>
                        </a:rPr>
                        <a:t>da</a:t>
                      </a:r>
                    </a:p>
                  </a:txBody>
                  <a:tcPr marL="91007" marR="91007" marT="45504" marB="45504" anchor="ctr"/>
                </a:tc>
                <a:extLst>
                  <a:ext uri="{0D108BD9-81ED-4DB2-BD59-A6C34878D82A}">
                    <a16:rowId xmlns:a16="http://schemas.microsoft.com/office/drawing/2014/main" val="1843354084"/>
                  </a:ext>
                </a:extLst>
              </a:tr>
              <a:tr h="634279">
                <a:tc>
                  <a:txBody>
                    <a:bodyPr/>
                    <a:lstStyle/>
                    <a:p>
                      <a:pPr algn="ctr"/>
                      <a:r>
                        <a:rPr lang="en-US" sz="2200">
                          <a:solidFill>
                            <a:schemeClr val="tx1"/>
                          </a:solidFill>
                        </a:rPr>
                        <a:t>65</a:t>
                      </a:r>
                    </a:p>
                  </a:txBody>
                  <a:tcPr marL="91007" marR="91007" marT="45504" marB="45504" anchor="ctr"/>
                </a:tc>
                <a:tc>
                  <a:txBody>
                    <a:bodyPr/>
                    <a:lstStyle/>
                    <a:p>
                      <a:pPr algn="ctr"/>
                      <a:r>
                        <a:rPr lang="en-US" sz="2200">
                          <a:solidFill>
                            <a:schemeClr val="tx1"/>
                          </a:solidFill>
                        </a:rPr>
                        <a:t>45</a:t>
                      </a:r>
                    </a:p>
                  </a:txBody>
                  <a:tcPr marL="91007" marR="91007" marT="45504" marB="45504" anchor="ctr"/>
                </a:tc>
                <a:tc>
                  <a:txBody>
                    <a:bodyPr/>
                    <a:lstStyle/>
                    <a:p>
                      <a:pPr algn="ctr"/>
                      <a:r>
                        <a:rPr lang="en-US" sz="2200">
                          <a:solidFill>
                            <a:schemeClr val="tx1"/>
                          </a:solidFill>
                        </a:rPr>
                        <a:t>65</a:t>
                      </a:r>
                    </a:p>
                  </a:txBody>
                  <a:tcPr marL="91007" marR="91007" marT="45504" marB="45504" anchor="ctr"/>
                </a:tc>
                <a:tc>
                  <a:txBody>
                    <a:bodyPr/>
                    <a:lstStyle/>
                    <a:p>
                      <a:pPr algn="ctr"/>
                      <a:r>
                        <a:rPr lang="en-US" sz="2200">
                          <a:solidFill>
                            <a:schemeClr val="tx1"/>
                          </a:solidFill>
                        </a:rPr>
                        <a:t>0b</a:t>
                      </a:r>
                    </a:p>
                  </a:txBody>
                  <a:tcPr marL="91007" marR="91007" marT="45504" marB="45504" anchor="ctr"/>
                </a:tc>
                <a:extLst>
                  <a:ext uri="{0D108BD9-81ED-4DB2-BD59-A6C34878D82A}">
                    <a16:rowId xmlns:a16="http://schemas.microsoft.com/office/drawing/2014/main" val="962685736"/>
                  </a:ext>
                </a:extLst>
              </a:tr>
              <a:tr h="634279">
                <a:tc>
                  <a:txBody>
                    <a:bodyPr/>
                    <a:lstStyle/>
                    <a:p>
                      <a:pPr algn="ctr"/>
                      <a:r>
                        <a:rPr lang="en-US" sz="2200">
                          <a:solidFill>
                            <a:schemeClr val="tx1"/>
                          </a:solidFill>
                        </a:rPr>
                        <a:t>54</a:t>
                      </a:r>
                    </a:p>
                  </a:txBody>
                  <a:tcPr marL="91007" marR="91007" marT="45504" marB="45504" anchor="ctr"/>
                </a:tc>
                <a:tc>
                  <a:txBody>
                    <a:bodyPr/>
                    <a:lstStyle/>
                    <a:p>
                      <a:pPr algn="ctr"/>
                      <a:r>
                        <a:rPr lang="en-US" sz="2200">
                          <a:solidFill>
                            <a:schemeClr val="tx1"/>
                          </a:solidFill>
                        </a:rPr>
                        <a:t>00</a:t>
                      </a:r>
                    </a:p>
                  </a:txBody>
                  <a:tcPr marL="91007" marR="91007" marT="45504" marB="45504" anchor="ctr"/>
                </a:tc>
                <a:tc>
                  <a:txBody>
                    <a:bodyPr/>
                    <a:lstStyle/>
                    <a:p>
                      <a:pPr algn="ctr"/>
                      <a:r>
                        <a:rPr lang="en-US" sz="2200">
                          <a:solidFill>
                            <a:schemeClr val="tx1"/>
                          </a:solidFill>
                        </a:rPr>
                        <a:t>54</a:t>
                      </a:r>
                    </a:p>
                  </a:txBody>
                  <a:tcPr marL="91007" marR="91007" marT="45504" marB="45504" anchor="ctr"/>
                </a:tc>
                <a:tc>
                  <a:txBody>
                    <a:bodyPr/>
                    <a:lstStyle/>
                    <a:p>
                      <a:pPr algn="ctr"/>
                      <a:r>
                        <a:rPr lang="en-US" sz="2200">
                          <a:solidFill>
                            <a:schemeClr val="tx1"/>
                          </a:solidFill>
                        </a:rPr>
                        <a:t>3c</a:t>
                      </a:r>
                    </a:p>
                  </a:txBody>
                  <a:tcPr marL="91007" marR="91007" marT="45504" marB="45504" anchor="ctr"/>
                </a:tc>
                <a:extLst>
                  <a:ext uri="{0D108BD9-81ED-4DB2-BD59-A6C34878D82A}">
                    <a16:rowId xmlns:a16="http://schemas.microsoft.com/office/drawing/2014/main" val="3212980906"/>
                  </a:ext>
                </a:extLst>
              </a:tr>
            </a:tbl>
          </a:graphicData>
        </a:graphic>
      </p:graphicFrame>
      <p:sp>
        <p:nvSpPr>
          <p:cNvPr id="10" name="Arrow: Right 9">
            <a:extLst>
              <a:ext uri="{FF2B5EF4-FFF2-40B4-BE49-F238E27FC236}">
                <a16:creationId xmlns:a16="http://schemas.microsoft.com/office/drawing/2014/main" id="{D8CA8300-0785-4EFA-9055-64847989A3F5}"/>
              </a:ext>
            </a:extLst>
          </p:cNvPr>
          <p:cNvSpPr/>
          <p:nvPr/>
        </p:nvSpPr>
        <p:spPr>
          <a:xfrm>
            <a:off x="3255924" y="2216389"/>
            <a:ext cx="2632151" cy="710721"/>
          </a:xfrm>
          <a:prstGeom prst="rightArrow">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accent2"/>
                </a:solidFill>
              </a:rPr>
              <a:t>KeyExpansion</a:t>
            </a:r>
          </a:p>
        </p:txBody>
      </p:sp>
      <p:sp>
        <p:nvSpPr>
          <p:cNvPr id="11" name="TextBox 10">
            <a:extLst>
              <a:ext uri="{FF2B5EF4-FFF2-40B4-BE49-F238E27FC236}">
                <a16:creationId xmlns:a16="http://schemas.microsoft.com/office/drawing/2014/main" id="{186703CF-5545-45D0-BD13-E81F45262491}"/>
              </a:ext>
            </a:extLst>
          </p:cNvPr>
          <p:cNvSpPr txBox="1"/>
          <p:nvPr/>
        </p:nvSpPr>
        <p:spPr>
          <a:xfrm>
            <a:off x="6358799" y="3505948"/>
            <a:ext cx="1871032" cy="369332"/>
          </a:xfrm>
          <a:prstGeom prst="rect">
            <a:avLst/>
          </a:prstGeom>
          <a:noFill/>
        </p:spPr>
        <p:txBody>
          <a:bodyPr wrap="square" rtlCol="0">
            <a:spAutoFit/>
          </a:bodyPr>
          <a:lstStyle/>
          <a:p>
            <a:pPr algn="ctr"/>
            <a:r>
              <a:rPr lang="en-US" sz="1800">
                <a:solidFill>
                  <a:schemeClr val="accent2"/>
                </a:solidFill>
              </a:rPr>
              <a:t>Khóa vòng 1</a:t>
            </a:r>
          </a:p>
        </p:txBody>
      </p:sp>
      <p:sp>
        <p:nvSpPr>
          <p:cNvPr id="12" name="TextBox 11">
            <a:extLst>
              <a:ext uri="{FF2B5EF4-FFF2-40B4-BE49-F238E27FC236}">
                <a16:creationId xmlns:a16="http://schemas.microsoft.com/office/drawing/2014/main" id="{308B3F4E-D5F1-4BD8-AC1F-FE0E17A0E278}"/>
              </a:ext>
            </a:extLst>
          </p:cNvPr>
          <p:cNvSpPr txBox="1"/>
          <p:nvPr/>
        </p:nvSpPr>
        <p:spPr>
          <a:xfrm>
            <a:off x="780821" y="3505948"/>
            <a:ext cx="1871032" cy="369332"/>
          </a:xfrm>
          <a:prstGeom prst="rect">
            <a:avLst/>
          </a:prstGeom>
          <a:noFill/>
        </p:spPr>
        <p:txBody>
          <a:bodyPr wrap="square" rtlCol="0">
            <a:spAutoFit/>
          </a:bodyPr>
          <a:lstStyle/>
          <a:p>
            <a:pPr algn="ctr"/>
            <a:r>
              <a:rPr lang="en-US" sz="1800">
                <a:solidFill>
                  <a:schemeClr val="accent2"/>
                </a:solidFill>
              </a:rPr>
              <a:t>Khóa mã</a:t>
            </a:r>
          </a:p>
        </p:txBody>
      </p:sp>
      <p:sp>
        <p:nvSpPr>
          <p:cNvPr id="14" name="TextBox 13">
            <a:extLst>
              <a:ext uri="{FF2B5EF4-FFF2-40B4-BE49-F238E27FC236}">
                <a16:creationId xmlns:a16="http://schemas.microsoft.com/office/drawing/2014/main" id="{10D9AEFD-BC43-4D91-A28F-8CCB22E2199A}"/>
              </a:ext>
            </a:extLst>
          </p:cNvPr>
          <p:cNvSpPr txBox="1"/>
          <p:nvPr/>
        </p:nvSpPr>
        <p:spPr>
          <a:xfrm>
            <a:off x="6065933" y="599500"/>
            <a:ext cx="657225" cy="307777"/>
          </a:xfrm>
          <a:prstGeom prst="rect">
            <a:avLst/>
          </a:prstGeom>
          <a:noFill/>
        </p:spPr>
        <p:txBody>
          <a:bodyPr wrap="square" rtlCol="0">
            <a:spAutoFit/>
          </a:bodyPr>
          <a:lstStyle/>
          <a:p>
            <a:r>
              <a:rPr lang="en-US">
                <a:latin typeface="Cambria Math" panose="02040503050406030204" pitchFamily="18" charset="0"/>
                <a:ea typeface="Cambria Math" panose="02040503050406030204" pitchFamily="18" charset="0"/>
              </a:rPr>
              <a:t>w[4]</a:t>
            </a:r>
          </a:p>
        </p:txBody>
      </p:sp>
      <p:sp>
        <p:nvSpPr>
          <p:cNvPr id="15" name="TextBox 14">
            <a:extLst>
              <a:ext uri="{FF2B5EF4-FFF2-40B4-BE49-F238E27FC236}">
                <a16:creationId xmlns:a16="http://schemas.microsoft.com/office/drawing/2014/main" id="{ACA23EA1-95A1-41BA-80DD-F3B7A534E40A}"/>
              </a:ext>
            </a:extLst>
          </p:cNvPr>
          <p:cNvSpPr txBox="1"/>
          <p:nvPr/>
        </p:nvSpPr>
        <p:spPr>
          <a:xfrm>
            <a:off x="6723158" y="630277"/>
            <a:ext cx="657225" cy="307777"/>
          </a:xfrm>
          <a:prstGeom prst="rect">
            <a:avLst/>
          </a:prstGeom>
          <a:noFill/>
        </p:spPr>
        <p:txBody>
          <a:bodyPr wrap="square" rtlCol="0">
            <a:spAutoFit/>
          </a:bodyPr>
          <a:lstStyle/>
          <a:p>
            <a:r>
              <a:rPr lang="en-US">
                <a:latin typeface="Cambria Math" panose="02040503050406030204" pitchFamily="18" charset="0"/>
                <a:ea typeface="Cambria Math" panose="02040503050406030204" pitchFamily="18" charset="0"/>
              </a:rPr>
              <a:t>w[5]</a:t>
            </a:r>
          </a:p>
        </p:txBody>
      </p:sp>
      <p:sp>
        <p:nvSpPr>
          <p:cNvPr id="16" name="TextBox 15">
            <a:extLst>
              <a:ext uri="{FF2B5EF4-FFF2-40B4-BE49-F238E27FC236}">
                <a16:creationId xmlns:a16="http://schemas.microsoft.com/office/drawing/2014/main" id="{6DF96A4F-B404-4C8B-9EF4-EC22A9F066FC}"/>
              </a:ext>
            </a:extLst>
          </p:cNvPr>
          <p:cNvSpPr txBox="1"/>
          <p:nvPr/>
        </p:nvSpPr>
        <p:spPr>
          <a:xfrm>
            <a:off x="7294315" y="661054"/>
            <a:ext cx="657225" cy="307777"/>
          </a:xfrm>
          <a:prstGeom prst="rect">
            <a:avLst/>
          </a:prstGeom>
          <a:noFill/>
        </p:spPr>
        <p:txBody>
          <a:bodyPr wrap="square" rtlCol="0">
            <a:spAutoFit/>
          </a:bodyPr>
          <a:lstStyle/>
          <a:p>
            <a:r>
              <a:rPr lang="en-US">
                <a:latin typeface="Cambria Math" panose="02040503050406030204" pitchFamily="18" charset="0"/>
                <a:ea typeface="Cambria Math" panose="02040503050406030204" pitchFamily="18" charset="0"/>
              </a:rPr>
              <a:t>w[6]</a:t>
            </a:r>
          </a:p>
        </p:txBody>
      </p:sp>
      <p:sp>
        <p:nvSpPr>
          <p:cNvPr id="17" name="TextBox 16">
            <a:extLst>
              <a:ext uri="{FF2B5EF4-FFF2-40B4-BE49-F238E27FC236}">
                <a16:creationId xmlns:a16="http://schemas.microsoft.com/office/drawing/2014/main" id="{13187CAB-3612-4889-9D94-69A8169A80C0}"/>
              </a:ext>
            </a:extLst>
          </p:cNvPr>
          <p:cNvSpPr txBox="1"/>
          <p:nvPr/>
        </p:nvSpPr>
        <p:spPr>
          <a:xfrm>
            <a:off x="7951540" y="661053"/>
            <a:ext cx="657225" cy="307777"/>
          </a:xfrm>
          <a:prstGeom prst="rect">
            <a:avLst/>
          </a:prstGeom>
          <a:noFill/>
        </p:spPr>
        <p:txBody>
          <a:bodyPr wrap="square" rtlCol="0">
            <a:spAutoFit/>
          </a:bodyPr>
          <a:lstStyle/>
          <a:p>
            <a:r>
              <a:rPr lang="en-US">
                <a:latin typeface="Cambria Math" panose="02040503050406030204" pitchFamily="18" charset="0"/>
                <a:ea typeface="Cambria Math" panose="02040503050406030204" pitchFamily="18" charset="0"/>
              </a:rPr>
              <a:t>w[7]</a:t>
            </a:r>
          </a:p>
        </p:txBody>
      </p:sp>
      <p:sp>
        <p:nvSpPr>
          <p:cNvPr id="18" name="TextBox 17">
            <a:extLst>
              <a:ext uri="{FF2B5EF4-FFF2-40B4-BE49-F238E27FC236}">
                <a16:creationId xmlns:a16="http://schemas.microsoft.com/office/drawing/2014/main" id="{E9B21506-6BA9-4F83-9A92-D61C8BA00D9D}"/>
              </a:ext>
            </a:extLst>
          </p:cNvPr>
          <p:cNvSpPr txBox="1"/>
          <p:nvPr/>
        </p:nvSpPr>
        <p:spPr>
          <a:xfrm>
            <a:off x="467070" y="630277"/>
            <a:ext cx="657225" cy="307777"/>
          </a:xfrm>
          <a:prstGeom prst="rect">
            <a:avLst/>
          </a:prstGeom>
          <a:noFill/>
        </p:spPr>
        <p:txBody>
          <a:bodyPr wrap="square" rtlCol="0">
            <a:spAutoFit/>
          </a:bodyPr>
          <a:lstStyle/>
          <a:p>
            <a:r>
              <a:rPr lang="en-US">
                <a:latin typeface="Cambria Math" panose="02040503050406030204" pitchFamily="18" charset="0"/>
                <a:ea typeface="Cambria Math" panose="02040503050406030204" pitchFamily="18" charset="0"/>
              </a:rPr>
              <a:t>w[0]</a:t>
            </a:r>
          </a:p>
        </p:txBody>
      </p:sp>
      <p:sp>
        <p:nvSpPr>
          <p:cNvPr id="19" name="TextBox 18">
            <a:extLst>
              <a:ext uri="{FF2B5EF4-FFF2-40B4-BE49-F238E27FC236}">
                <a16:creationId xmlns:a16="http://schemas.microsoft.com/office/drawing/2014/main" id="{D226A8F4-F036-45B1-AF10-9A6D4692F073}"/>
              </a:ext>
            </a:extLst>
          </p:cNvPr>
          <p:cNvSpPr txBox="1"/>
          <p:nvPr/>
        </p:nvSpPr>
        <p:spPr>
          <a:xfrm>
            <a:off x="1124295" y="661054"/>
            <a:ext cx="657225" cy="307777"/>
          </a:xfrm>
          <a:prstGeom prst="rect">
            <a:avLst/>
          </a:prstGeom>
          <a:noFill/>
        </p:spPr>
        <p:txBody>
          <a:bodyPr wrap="square" rtlCol="0">
            <a:spAutoFit/>
          </a:bodyPr>
          <a:lstStyle/>
          <a:p>
            <a:r>
              <a:rPr lang="en-US">
                <a:latin typeface="Cambria Math" panose="02040503050406030204" pitchFamily="18" charset="0"/>
                <a:ea typeface="Cambria Math" panose="02040503050406030204" pitchFamily="18" charset="0"/>
              </a:rPr>
              <a:t>w[1]</a:t>
            </a:r>
          </a:p>
        </p:txBody>
      </p:sp>
      <p:sp>
        <p:nvSpPr>
          <p:cNvPr id="20" name="TextBox 19">
            <a:extLst>
              <a:ext uri="{FF2B5EF4-FFF2-40B4-BE49-F238E27FC236}">
                <a16:creationId xmlns:a16="http://schemas.microsoft.com/office/drawing/2014/main" id="{22BF6F92-40F4-4BA1-9BD4-10FE64D67FF7}"/>
              </a:ext>
            </a:extLst>
          </p:cNvPr>
          <p:cNvSpPr txBox="1"/>
          <p:nvPr/>
        </p:nvSpPr>
        <p:spPr>
          <a:xfrm>
            <a:off x="1695452" y="691831"/>
            <a:ext cx="657225" cy="307777"/>
          </a:xfrm>
          <a:prstGeom prst="rect">
            <a:avLst/>
          </a:prstGeom>
          <a:noFill/>
        </p:spPr>
        <p:txBody>
          <a:bodyPr wrap="square" rtlCol="0">
            <a:spAutoFit/>
          </a:bodyPr>
          <a:lstStyle/>
          <a:p>
            <a:r>
              <a:rPr lang="en-US">
                <a:latin typeface="Cambria Math" panose="02040503050406030204" pitchFamily="18" charset="0"/>
                <a:ea typeface="Cambria Math" panose="02040503050406030204" pitchFamily="18" charset="0"/>
              </a:rPr>
              <a:t>w[2]</a:t>
            </a:r>
          </a:p>
        </p:txBody>
      </p:sp>
      <p:sp>
        <p:nvSpPr>
          <p:cNvPr id="21" name="TextBox 20">
            <a:extLst>
              <a:ext uri="{FF2B5EF4-FFF2-40B4-BE49-F238E27FC236}">
                <a16:creationId xmlns:a16="http://schemas.microsoft.com/office/drawing/2014/main" id="{C9A595FE-52FE-438D-ADFA-D57E06422ECF}"/>
              </a:ext>
            </a:extLst>
          </p:cNvPr>
          <p:cNvSpPr txBox="1"/>
          <p:nvPr/>
        </p:nvSpPr>
        <p:spPr>
          <a:xfrm>
            <a:off x="2352677" y="691830"/>
            <a:ext cx="657225" cy="307777"/>
          </a:xfrm>
          <a:prstGeom prst="rect">
            <a:avLst/>
          </a:prstGeom>
          <a:noFill/>
        </p:spPr>
        <p:txBody>
          <a:bodyPr wrap="square" rtlCol="0">
            <a:spAutoFit/>
          </a:bodyPr>
          <a:lstStyle/>
          <a:p>
            <a:r>
              <a:rPr lang="en-US">
                <a:latin typeface="Cambria Math" panose="02040503050406030204" pitchFamily="18" charset="0"/>
                <a:ea typeface="Cambria Math" panose="02040503050406030204" pitchFamily="18" charset="0"/>
              </a:rPr>
              <a:t>w[3]</a:t>
            </a:r>
          </a:p>
        </p:txBody>
      </p:sp>
    </p:spTree>
    <p:extLst>
      <p:ext uri="{BB962C8B-B14F-4D97-AF65-F5344CB8AC3E}">
        <p14:creationId xmlns:p14="http://schemas.microsoft.com/office/powerpoint/2010/main" val="22242180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8B034AF7-D9EF-4036-88A0-3586CCDD986E}"/>
              </a:ext>
            </a:extLst>
          </p:cNvPr>
          <p:cNvPicPr>
            <a:picLocks noChangeAspect="1"/>
          </p:cNvPicPr>
          <p:nvPr/>
        </p:nvPicPr>
        <p:blipFill>
          <a:blip r:embed="rId2"/>
          <a:stretch>
            <a:fillRect/>
          </a:stretch>
        </p:blipFill>
        <p:spPr>
          <a:xfrm>
            <a:off x="2228928" y="0"/>
            <a:ext cx="4686143" cy="5143500"/>
          </a:xfrm>
          <a:prstGeom prst="rect">
            <a:avLst/>
          </a:prstGeom>
        </p:spPr>
      </p:pic>
    </p:spTree>
    <p:extLst>
      <p:ext uri="{BB962C8B-B14F-4D97-AF65-F5344CB8AC3E}">
        <p14:creationId xmlns:p14="http://schemas.microsoft.com/office/powerpoint/2010/main" val="3314677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A0428E3-F8D3-457D-B3F2-EDA394D865BE}"/>
              </a:ext>
            </a:extLst>
          </p:cNvPr>
          <p:cNvSpPr txBox="1"/>
          <p:nvPr/>
        </p:nvSpPr>
        <p:spPr>
          <a:xfrm>
            <a:off x="1748565" y="3167419"/>
            <a:ext cx="5214210" cy="338554"/>
          </a:xfrm>
          <a:prstGeom prst="rect">
            <a:avLst/>
          </a:prstGeom>
          <a:noFill/>
        </p:spPr>
        <p:txBody>
          <a:bodyPr wrap="square" rtlCol="0">
            <a:spAutoFit/>
          </a:bodyPr>
          <a:lstStyle/>
          <a:p>
            <a:r>
              <a:rPr lang="en-US" sz="1600">
                <a:solidFill>
                  <a:srgbClr val="FF3300"/>
                </a:solidFill>
              </a:rPr>
              <a:t>5D 72 24 BB BA 2E BF 8E  9E 67 42 AA 4D 7B DB 6B</a:t>
            </a:r>
          </a:p>
        </p:txBody>
      </p:sp>
      <p:sp>
        <p:nvSpPr>
          <p:cNvPr id="11" name="TextBox 10">
            <a:extLst>
              <a:ext uri="{FF2B5EF4-FFF2-40B4-BE49-F238E27FC236}">
                <a16:creationId xmlns:a16="http://schemas.microsoft.com/office/drawing/2014/main" id="{98C0BEF9-DA5F-4624-90E3-021416176120}"/>
              </a:ext>
            </a:extLst>
          </p:cNvPr>
          <p:cNvSpPr txBox="1"/>
          <p:nvPr/>
        </p:nvSpPr>
        <p:spPr>
          <a:xfrm>
            <a:off x="1779819" y="1379186"/>
            <a:ext cx="2236424" cy="369332"/>
          </a:xfrm>
          <a:prstGeom prst="rect">
            <a:avLst/>
          </a:prstGeom>
          <a:noFill/>
        </p:spPr>
        <p:txBody>
          <a:bodyPr wrap="square" rtlCol="0">
            <a:spAutoFit/>
          </a:bodyPr>
          <a:lstStyle/>
          <a:p>
            <a:r>
              <a:rPr lang="en-US" sz="1800"/>
              <a:t>Key in Hex (128 bit)</a:t>
            </a:r>
          </a:p>
        </p:txBody>
      </p:sp>
      <p:sp>
        <p:nvSpPr>
          <p:cNvPr id="12" name="TextBox 11">
            <a:extLst>
              <a:ext uri="{FF2B5EF4-FFF2-40B4-BE49-F238E27FC236}">
                <a16:creationId xmlns:a16="http://schemas.microsoft.com/office/drawing/2014/main" id="{B35BB7F7-1D99-4E44-9BCF-F45D99330383}"/>
              </a:ext>
            </a:extLst>
          </p:cNvPr>
          <p:cNvSpPr txBox="1"/>
          <p:nvPr/>
        </p:nvSpPr>
        <p:spPr>
          <a:xfrm>
            <a:off x="1748565" y="1748518"/>
            <a:ext cx="5805890" cy="369332"/>
          </a:xfrm>
          <a:prstGeom prst="rect">
            <a:avLst/>
          </a:prstGeom>
          <a:noFill/>
        </p:spPr>
        <p:txBody>
          <a:bodyPr wrap="square">
            <a:spAutoFit/>
          </a:bodyPr>
          <a:lstStyle/>
          <a:p>
            <a:r>
              <a:rPr lang="en-US" sz="1800">
                <a:solidFill>
                  <a:srgbClr val="FF3300"/>
                </a:solidFill>
              </a:rPr>
              <a:t>41 45 53 31 32 38 45 6e 63 72 79 70 74 69 6f 6e</a:t>
            </a:r>
          </a:p>
        </p:txBody>
      </p:sp>
      <p:sp>
        <p:nvSpPr>
          <p:cNvPr id="13" name="TextBox 12">
            <a:extLst>
              <a:ext uri="{FF2B5EF4-FFF2-40B4-BE49-F238E27FC236}">
                <a16:creationId xmlns:a16="http://schemas.microsoft.com/office/drawing/2014/main" id="{42F5916B-32C4-41AB-848F-6B3562EFC3C0}"/>
              </a:ext>
            </a:extLst>
          </p:cNvPr>
          <p:cNvSpPr txBox="1"/>
          <p:nvPr/>
        </p:nvSpPr>
        <p:spPr>
          <a:xfrm>
            <a:off x="1748565" y="349419"/>
            <a:ext cx="2719388" cy="369332"/>
          </a:xfrm>
          <a:prstGeom prst="rect">
            <a:avLst/>
          </a:prstGeom>
          <a:noFill/>
        </p:spPr>
        <p:txBody>
          <a:bodyPr wrap="square" rtlCol="0">
            <a:spAutoFit/>
          </a:bodyPr>
          <a:lstStyle/>
          <a:p>
            <a:r>
              <a:rPr lang="en-US" sz="1800"/>
              <a:t>Plaintext in Hex (128 bit)</a:t>
            </a:r>
          </a:p>
        </p:txBody>
      </p:sp>
      <p:sp>
        <p:nvSpPr>
          <p:cNvPr id="14" name="TextBox 13">
            <a:extLst>
              <a:ext uri="{FF2B5EF4-FFF2-40B4-BE49-F238E27FC236}">
                <a16:creationId xmlns:a16="http://schemas.microsoft.com/office/drawing/2014/main" id="{94C6270C-DA4F-4E91-9614-803CC9015A5A}"/>
              </a:ext>
            </a:extLst>
          </p:cNvPr>
          <p:cNvSpPr txBox="1"/>
          <p:nvPr/>
        </p:nvSpPr>
        <p:spPr>
          <a:xfrm>
            <a:off x="1715228" y="756807"/>
            <a:ext cx="5805890" cy="369332"/>
          </a:xfrm>
          <a:prstGeom prst="rect">
            <a:avLst/>
          </a:prstGeom>
          <a:noFill/>
        </p:spPr>
        <p:txBody>
          <a:bodyPr wrap="square">
            <a:spAutoFit/>
          </a:bodyPr>
          <a:lstStyle/>
          <a:p>
            <a:r>
              <a:rPr lang="en-US" sz="1800">
                <a:solidFill>
                  <a:srgbClr val="FF3300"/>
                </a:solidFill>
              </a:rPr>
              <a:t>4e 33 20 51 75 79 20 54 61 6e 20 54 68 61 6e 68</a:t>
            </a:r>
          </a:p>
        </p:txBody>
      </p:sp>
      <p:sp>
        <p:nvSpPr>
          <p:cNvPr id="15" name="TextBox 14">
            <a:extLst>
              <a:ext uri="{FF2B5EF4-FFF2-40B4-BE49-F238E27FC236}">
                <a16:creationId xmlns:a16="http://schemas.microsoft.com/office/drawing/2014/main" id="{29E997D5-64C5-4EE8-87E3-260F53FA95E5}"/>
              </a:ext>
            </a:extLst>
          </p:cNvPr>
          <p:cNvSpPr txBox="1"/>
          <p:nvPr/>
        </p:nvSpPr>
        <p:spPr>
          <a:xfrm>
            <a:off x="1748565" y="2654504"/>
            <a:ext cx="4410075" cy="400110"/>
          </a:xfrm>
          <a:prstGeom prst="rect">
            <a:avLst/>
          </a:prstGeom>
          <a:noFill/>
        </p:spPr>
        <p:txBody>
          <a:bodyPr wrap="square" rtlCol="0">
            <a:spAutoFit/>
          </a:bodyPr>
          <a:lstStyle/>
          <a:p>
            <a:r>
              <a:rPr lang="en-US" sz="2000"/>
              <a:t>ciphertext</a:t>
            </a:r>
          </a:p>
        </p:txBody>
      </p:sp>
      <p:sp>
        <p:nvSpPr>
          <p:cNvPr id="16" name="Left Brace 15">
            <a:extLst>
              <a:ext uri="{FF2B5EF4-FFF2-40B4-BE49-F238E27FC236}">
                <a16:creationId xmlns:a16="http://schemas.microsoft.com/office/drawing/2014/main" id="{694C90EF-A575-43F4-A330-43F61FC5E162}"/>
              </a:ext>
            </a:extLst>
          </p:cNvPr>
          <p:cNvSpPr/>
          <p:nvPr/>
        </p:nvSpPr>
        <p:spPr>
          <a:xfrm>
            <a:off x="1485900" y="238125"/>
            <a:ext cx="438150" cy="2038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Connector: Elbow 17">
            <a:extLst>
              <a:ext uri="{FF2B5EF4-FFF2-40B4-BE49-F238E27FC236}">
                <a16:creationId xmlns:a16="http://schemas.microsoft.com/office/drawing/2014/main" id="{8CA11FFA-C10B-44EF-954D-2C5404850E18}"/>
              </a:ext>
            </a:extLst>
          </p:cNvPr>
          <p:cNvCxnSpPr>
            <a:stCxn id="16" idx="1"/>
            <a:endCxn id="15" idx="1"/>
          </p:cNvCxnSpPr>
          <p:nvPr/>
        </p:nvCxnSpPr>
        <p:spPr>
          <a:xfrm rot="10800000" flipH="1" flipV="1">
            <a:off x="1485899" y="1257299"/>
            <a:ext cx="262665" cy="1597259"/>
          </a:xfrm>
          <a:prstGeom prst="bentConnector3">
            <a:avLst>
              <a:gd name="adj1" fmla="val -29373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EED8494-3D25-4200-9CD0-AB4AF83EBB53}"/>
              </a:ext>
            </a:extLst>
          </p:cNvPr>
          <p:cNvSpPr txBox="1"/>
          <p:nvPr/>
        </p:nvSpPr>
        <p:spPr>
          <a:xfrm>
            <a:off x="828678" y="2126422"/>
            <a:ext cx="1095372" cy="738664"/>
          </a:xfrm>
          <a:prstGeom prst="rect">
            <a:avLst/>
          </a:prstGeom>
          <a:noFill/>
        </p:spPr>
        <p:txBody>
          <a:bodyPr wrap="square" rtlCol="0">
            <a:spAutoFit/>
          </a:bodyPr>
          <a:lstStyle/>
          <a:p>
            <a:r>
              <a:rPr lang="en-US"/>
              <a:t>AES Encryption 128bit</a:t>
            </a:r>
          </a:p>
        </p:txBody>
      </p:sp>
    </p:spTree>
    <p:extLst>
      <p:ext uri="{BB962C8B-B14F-4D97-AF65-F5344CB8AC3E}">
        <p14:creationId xmlns:p14="http://schemas.microsoft.com/office/powerpoint/2010/main" val="17701945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DDBE6C-C558-466C-B349-D9A0CEF7ABE8}"/>
              </a:ext>
            </a:extLst>
          </p:cNvPr>
          <p:cNvSpPr txBox="1"/>
          <p:nvPr/>
        </p:nvSpPr>
        <p:spPr>
          <a:xfrm>
            <a:off x="586978" y="1931283"/>
            <a:ext cx="2632472" cy="707886"/>
          </a:xfrm>
          <a:prstGeom prst="rect">
            <a:avLst/>
          </a:prstGeom>
          <a:noFill/>
        </p:spPr>
        <p:txBody>
          <a:bodyPr wrap="square" rtlCol="0">
            <a:spAutoFit/>
          </a:bodyPr>
          <a:lstStyle/>
          <a:p>
            <a:r>
              <a:rPr lang="en-US" sz="4000">
                <a:solidFill>
                  <a:srgbClr val="264653"/>
                </a:solidFill>
              </a:rPr>
              <a:t>Encryption</a:t>
            </a:r>
            <a:endParaRPr lang="en-US" sz="4000">
              <a:solidFill>
                <a:srgbClr val="E9C46A"/>
              </a:solidFill>
            </a:endParaRPr>
          </a:p>
        </p:txBody>
      </p:sp>
      <p:sp>
        <p:nvSpPr>
          <p:cNvPr id="6" name="TextBox 5">
            <a:extLst>
              <a:ext uri="{FF2B5EF4-FFF2-40B4-BE49-F238E27FC236}">
                <a16:creationId xmlns:a16="http://schemas.microsoft.com/office/drawing/2014/main" id="{64B79778-9439-4D73-BE23-641D0E270CD4}"/>
              </a:ext>
            </a:extLst>
          </p:cNvPr>
          <p:cNvSpPr txBox="1"/>
          <p:nvPr/>
        </p:nvSpPr>
        <p:spPr>
          <a:xfrm>
            <a:off x="1000125" y="2713135"/>
            <a:ext cx="1924050" cy="307777"/>
          </a:xfrm>
          <a:prstGeom prst="rect">
            <a:avLst/>
          </a:prstGeom>
          <a:noFill/>
        </p:spPr>
        <p:txBody>
          <a:bodyPr wrap="square" rtlCol="0">
            <a:spAutoFit/>
          </a:bodyPr>
          <a:lstStyle/>
          <a:p>
            <a:r>
              <a:rPr lang="en-US" b="0" i="0">
                <a:solidFill>
                  <a:schemeClr val="bg2"/>
                </a:solidFill>
                <a:effectLst/>
                <a:latin typeface="urw-din"/>
              </a:rPr>
              <a:t>Blowfish</a:t>
            </a:r>
            <a:r>
              <a:rPr lang="en-US">
                <a:solidFill>
                  <a:schemeClr val="bg2"/>
                </a:solidFill>
              </a:rPr>
              <a:t>, AES, RSE</a:t>
            </a:r>
          </a:p>
        </p:txBody>
      </p:sp>
      <p:sp>
        <p:nvSpPr>
          <p:cNvPr id="7" name="TextBox 6">
            <a:extLst>
              <a:ext uri="{FF2B5EF4-FFF2-40B4-BE49-F238E27FC236}">
                <a16:creationId xmlns:a16="http://schemas.microsoft.com/office/drawing/2014/main" id="{D7533231-3C11-46C0-BFCC-C42B5B7F77C4}"/>
              </a:ext>
            </a:extLst>
          </p:cNvPr>
          <p:cNvSpPr txBox="1"/>
          <p:nvPr/>
        </p:nvSpPr>
        <p:spPr>
          <a:xfrm>
            <a:off x="6867525" y="2713135"/>
            <a:ext cx="1924050" cy="307777"/>
          </a:xfrm>
          <a:prstGeom prst="rect">
            <a:avLst/>
          </a:prstGeom>
          <a:noFill/>
        </p:spPr>
        <p:txBody>
          <a:bodyPr wrap="square" rtlCol="0">
            <a:spAutoFit/>
          </a:bodyPr>
          <a:lstStyle/>
          <a:p>
            <a:r>
              <a:rPr lang="en-US" b="0" i="0">
                <a:solidFill>
                  <a:schemeClr val="bg2"/>
                </a:solidFill>
                <a:effectLst/>
                <a:latin typeface="HelveticaNeue"/>
              </a:rPr>
              <a:t>SHA1, SHA255</a:t>
            </a:r>
            <a:endParaRPr lang="en-US">
              <a:solidFill>
                <a:schemeClr val="bg2"/>
              </a:solidFill>
            </a:endParaRPr>
          </a:p>
        </p:txBody>
      </p:sp>
      <p:sp>
        <p:nvSpPr>
          <p:cNvPr id="8" name="TextBox 7">
            <a:extLst>
              <a:ext uri="{FF2B5EF4-FFF2-40B4-BE49-F238E27FC236}">
                <a16:creationId xmlns:a16="http://schemas.microsoft.com/office/drawing/2014/main" id="{C1E4A2F3-0332-4386-9018-99126E131EFE}"/>
              </a:ext>
            </a:extLst>
          </p:cNvPr>
          <p:cNvSpPr txBox="1"/>
          <p:nvPr/>
        </p:nvSpPr>
        <p:spPr>
          <a:xfrm>
            <a:off x="3867150" y="2713135"/>
            <a:ext cx="2286000" cy="307777"/>
          </a:xfrm>
          <a:prstGeom prst="rect">
            <a:avLst/>
          </a:prstGeom>
          <a:noFill/>
        </p:spPr>
        <p:txBody>
          <a:bodyPr wrap="square" rtlCol="0">
            <a:spAutoFit/>
          </a:bodyPr>
          <a:lstStyle/>
          <a:p>
            <a:r>
              <a:rPr lang="en-US" b="0" i="0">
                <a:solidFill>
                  <a:schemeClr val="bg2"/>
                </a:solidFill>
                <a:effectLst/>
                <a:latin typeface="HelveticaNeue"/>
              </a:rPr>
              <a:t>Base64, UTF-8, ASCII</a:t>
            </a:r>
            <a:endParaRPr lang="en-US">
              <a:solidFill>
                <a:schemeClr val="bg2"/>
              </a:solidFill>
            </a:endParaRPr>
          </a:p>
        </p:txBody>
      </p:sp>
      <p:sp>
        <p:nvSpPr>
          <p:cNvPr id="9" name="TextBox 8">
            <a:extLst>
              <a:ext uri="{FF2B5EF4-FFF2-40B4-BE49-F238E27FC236}">
                <a16:creationId xmlns:a16="http://schemas.microsoft.com/office/drawing/2014/main" id="{2E9C8D94-92D3-4AAC-AEB7-4BE8B31FF7D8}"/>
              </a:ext>
            </a:extLst>
          </p:cNvPr>
          <p:cNvSpPr txBox="1"/>
          <p:nvPr/>
        </p:nvSpPr>
        <p:spPr>
          <a:xfrm>
            <a:off x="3414712" y="476250"/>
            <a:ext cx="2314576" cy="707886"/>
          </a:xfrm>
          <a:prstGeom prst="rect">
            <a:avLst/>
          </a:prstGeom>
          <a:noFill/>
        </p:spPr>
        <p:txBody>
          <a:bodyPr wrap="square" rtlCol="0">
            <a:spAutoFit/>
          </a:bodyPr>
          <a:lstStyle/>
          <a:p>
            <a:r>
              <a:rPr lang="en-US" sz="4000">
                <a:solidFill>
                  <a:srgbClr val="F4A261"/>
                </a:solidFill>
              </a:rPr>
              <a:t>Mã hóa?</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E9547B0-0156-40D2-87DD-F2CBC86A1D4D}"/>
                  </a:ext>
                </a:extLst>
              </p:cNvPr>
              <p:cNvSpPr txBox="1"/>
              <p:nvPr/>
            </p:nvSpPr>
            <p:spPr>
              <a:xfrm>
                <a:off x="6153150" y="1931283"/>
                <a:ext cx="2632472" cy="707886"/>
              </a:xfrm>
              <a:prstGeom prst="rect">
                <a:avLst/>
              </a:prstGeom>
              <a:noFill/>
            </p:spPr>
            <p:txBody>
              <a:bodyPr wrap="square" rtlCol="0">
                <a:spAutoFit/>
              </a:bodyPr>
              <a:lstStyle/>
              <a:p>
                <a14:m>
                  <m:oMath xmlns:m="http://schemas.openxmlformats.org/officeDocument/2006/math">
                    <m:r>
                      <a:rPr lang="en-US" sz="4000" i="1" smtClean="0">
                        <a:solidFill>
                          <a:srgbClr val="AD7162"/>
                        </a:solidFill>
                        <a:latin typeface="Cambria Math" panose="02040503050406030204" pitchFamily="18" charset="0"/>
                        <a:ea typeface="Cambria Math" panose="02040503050406030204" pitchFamily="18" charset="0"/>
                      </a:rPr>
                      <m:t>≠</m:t>
                    </m:r>
                  </m:oMath>
                </a14:m>
                <a:r>
                  <a:rPr lang="en-US" sz="4000"/>
                  <a:t> </a:t>
                </a:r>
                <a:r>
                  <a:rPr lang="en-US" sz="4000">
                    <a:solidFill>
                      <a:srgbClr val="E9C46A"/>
                    </a:solidFill>
                  </a:rPr>
                  <a:t>Hashing</a:t>
                </a:r>
              </a:p>
            </p:txBody>
          </p:sp>
        </mc:Choice>
        <mc:Fallback xmlns="">
          <p:sp>
            <p:nvSpPr>
              <p:cNvPr id="10" name="TextBox 9">
                <a:extLst>
                  <a:ext uri="{FF2B5EF4-FFF2-40B4-BE49-F238E27FC236}">
                    <a16:creationId xmlns:a16="http://schemas.microsoft.com/office/drawing/2014/main" id="{EE9547B0-0156-40D2-87DD-F2CBC86A1D4D}"/>
                  </a:ext>
                </a:extLst>
              </p:cNvPr>
              <p:cNvSpPr txBox="1">
                <a:spLocks noRot="1" noChangeAspect="1" noMove="1" noResize="1" noEditPoints="1" noAdjustHandles="1" noChangeArrowheads="1" noChangeShapeType="1" noTextEdit="1"/>
              </p:cNvSpPr>
              <p:nvPr/>
            </p:nvSpPr>
            <p:spPr>
              <a:xfrm>
                <a:off x="6153150" y="1931283"/>
                <a:ext cx="2632472" cy="707886"/>
              </a:xfrm>
              <a:prstGeom prst="rect">
                <a:avLst/>
              </a:prstGeom>
              <a:blipFill>
                <a:blip r:embed="rId3"/>
                <a:stretch>
                  <a:fillRect t="-15517" r="-5324" b="-362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ABBF5F8-1E18-4B67-95A6-241117FB9B80}"/>
                  </a:ext>
                </a:extLst>
              </p:cNvPr>
              <p:cNvSpPr txBox="1"/>
              <p:nvPr/>
            </p:nvSpPr>
            <p:spPr>
              <a:xfrm>
                <a:off x="3219450" y="1931283"/>
                <a:ext cx="2836069" cy="707886"/>
              </a:xfrm>
              <a:prstGeom prst="rect">
                <a:avLst/>
              </a:prstGeom>
              <a:noFill/>
            </p:spPr>
            <p:txBody>
              <a:bodyPr wrap="square" rtlCol="0">
                <a:spAutoFit/>
              </a:bodyPr>
              <a:lstStyle/>
              <a:p>
                <a14:m>
                  <m:oMath xmlns:m="http://schemas.openxmlformats.org/officeDocument/2006/math">
                    <m:r>
                      <a:rPr lang="en-US" sz="4000" i="1" smtClean="0">
                        <a:solidFill>
                          <a:srgbClr val="AD7162"/>
                        </a:solidFill>
                        <a:latin typeface="Cambria Math" panose="02040503050406030204" pitchFamily="18" charset="0"/>
                        <a:ea typeface="Cambria Math" panose="02040503050406030204" pitchFamily="18" charset="0"/>
                      </a:rPr>
                      <m:t>≠</m:t>
                    </m:r>
                  </m:oMath>
                </a14:m>
                <a:r>
                  <a:rPr lang="en-US" sz="4000">
                    <a:solidFill>
                      <a:srgbClr val="2A9D8F"/>
                    </a:solidFill>
                  </a:rPr>
                  <a:t> Encoding</a:t>
                </a:r>
                <a:endParaRPr lang="en-US" sz="4000">
                  <a:solidFill>
                    <a:srgbClr val="E9C46A"/>
                  </a:solidFill>
                </a:endParaRPr>
              </a:p>
            </p:txBody>
          </p:sp>
        </mc:Choice>
        <mc:Fallback xmlns="">
          <p:sp>
            <p:nvSpPr>
              <p:cNvPr id="11" name="TextBox 10">
                <a:extLst>
                  <a:ext uri="{FF2B5EF4-FFF2-40B4-BE49-F238E27FC236}">
                    <a16:creationId xmlns:a16="http://schemas.microsoft.com/office/drawing/2014/main" id="{4ABBF5F8-1E18-4B67-95A6-241117FB9B80}"/>
                  </a:ext>
                </a:extLst>
              </p:cNvPr>
              <p:cNvSpPr txBox="1">
                <a:spLocks noRot="1" noChangeAspect="1" noMove="1" noResize="1" noEditPoints="1" noAdjustHandles="1" noChangeArrowheads="1" noChangeShapeType="1" noTextEdit="1"/>
              </p:cNvSpPr>
              <p:nvPr/>
            </p:nvSpPr>
            <p:spPr>
              <a:xfrm>
                <a:off x="3219450" y="1931283"/>
                <a:ext cx="2836069" cy="707886"/>
              </a:xfrm>
              <a:prstGeom prst="rect">
                <a:avLst/>
              </a:prstGeom>
              <a:blipFill>
                <a:blip r:embed="rId4"/>
                <a:stretch>
                  <a:fillRect t="-15517" r="-6667" b="-36207"/>
                </a:stretch>
              </a:blipFill>
            </p:spPr>
            <p:txBody>
              <a:bodyPr/>
              <a:lstStyle/>
              <a:p>
                <a:r>
                  <a:rPr lang="en-US">
                    <a:noFill/>
                  </a:rPr>
                  <a:t> </a:t>
                </a:r>
              </a:p>
            </p:txBody>
          </p:sp>
        </mc:Fallback>
      </mc:AlternateContent>
    </p:spTree>
    <p:extLst>
      <p:ext uri="{BB962C8B-B14F-4D97-AF65-F5344CB8AC3E}">
        <p14:creationId xmlns:p14="http://schemas.microsoft.com/office/powerpoint/2010/main" val="33504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r>
              <a:rPr lang="en" err="1"/>
              <a:t>Ứng</a:t>
            </a:r>
            <a:r>
              <a:rPr lang="en"/>
              <a:t> </a:t>
            </a:r>
            <a:r>
              <a:rPr lang="en" err="1"/>
              <a:t>dụng</a:t>
            </a:r>
            <a:r>
              <a:rPr lang="en"/>
              <a:t> </a:t>
            </a:r>
            <a:r>
              <a:rPr lang="en" err="1"/>
              <a:t>và</a:t>
            </a:r>
            <a:r>
              <a:rPr lang="en"/>
              <a:t> demo </a:t>
            </a:r>
            <a:r>
              <a:rPr lang="en" err="1"/>
              <a:t>của</a:t>
            </a:r>
            <a:r>
              <a:rPr lang="en"/>
              <a:t> AES</a:t>
            </a:r>
          </a:p>
        </p:txBody>
      </p:sp>
      <p:sp>
        <p:nvSpPr>
          <p:cNvPr id="487" name="Google Shape;487;p16"/>
          <p:cNvSpPr txBox="1"/>
          <p:nvPr/>
        </p:nvSpPr>
        <p:spPr>
          <a:xfrm>
            <a:off x="7416725" y="2820850"/>
            <a:ext cx="1738834" cy="2035092"/>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rgbClr val="3C78D8"/>
                </a:solidFill>
                <a:latin typeface="Oswald"/>
                <a:sym typeface="Oswald"/>
              </a:rPr>
              <a:t>3</a:t>
            </a:r>
            <a:endParaRPr lang="en" sz="12000" b="1">
              <a:solidFill>
                <a:srgbClr val="3C78D8"/>
              </a:solidFill>
              <a:latin typeface="Oswald"/>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a:p>
        </p:txBody>
      </p:sp>
    </p:spTree>
    <p:extLst>
      <p:ext uri="{BB962C8B-B14F-4D97-AF65-F5344CB8AC3E}">
        <p14:creationId xmlns:p14="http://schemas.microsoft.com/office/powerpoint/2010/main" val="21881868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17"/>
          <p:cNvSpPr txBox="1">
            <a:spLocks noGrp="1"/>
          </p:cNvSpPr>
          <p:nvPr>
            <p:ph type="body" idx="1"/>
          </p:nvPr>
        </p:nvSpPr>
        <p:spPr>
          <a:xfrm>
            <a:off x="1614020" y="223040"/>
            <a:ext cx="6104100" cy="819900"/>
          </a:xfrm>
          <a:prstGeom prst="rect">
            <a:avLst/>
          </a:prstGeom>
        </p:spPr>
        <p:txBody>
          <a:bodyPr spcFirstLastPara="1" wrap="square" lIns="91425" tIns="91425" rIns="91425" bIns="91425" anchor="ctr" anchorCtr="0">
            <a:noAutofit/>
          </a:bodyPr>
          <a:lstStyle/>
          <a:p>
            <a:pPr>
              <a:buNone/>
            </a:pPr>
            <a:r>
              <a:rPr lang="en" b="1" i="0" u="sng"/>
              <a:t> </a:t>
            </a:r>
            <a:r>
              <a:rPr lang="en" b="1" i="0" u="sng" err="1"/>
              <a:t>Ứng</a:t>
            </a:r>
            <a:r>
              <a:rPr lang="en" b="1" i="0" u="sng"/>
              <a:t> </a:t>
            </a:r>
            <a:r>
              <a:rPr lang="en" b="1" i="0" u="sng" err="1"/>
              <a:t>dụng</a:t>
            </a:r>
            <a:r>
              <a:rPr lang="en" b="1" i="0" u="sng"/>
              <a:t> </a:t>
            </a:r>
            <a:r>
              <a:rPr lang="en" b="1" i="0" u="sng" err="1"/>
              <a:t>của</a:t>
            </a:r>
            <a:r>
              <a:rPr lang="en" b="1" i="0" u="sng"/>
              <a:t> AES</a:t>
            </a:r>
            <a:endParaRPr lang="vi-VN"/>
          </a:p>
          <a:p>
            <a:pPr marL="0" lvl="0" indent="0" algn="ctr">
              <a:spcBef>
                <a:spcPts val="600"/>
              </a:spcBef>
              <a:spcAft>
                <a:spcPts val="0"/>
              </a:spcAft>
              <a:buNone/>
            </a:pPr>
            <a:endParaRPr lang="en"/>
          </a:p>
        </p:txBody>
      </p:sp>
      <p:sp>
        <p:nvSpPr>
          <p:cNvPr id="494" name="Google Shape;494;p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a:p>
        </p:txBody>
      </p:sp>
      <p:sp>
        <p:nvSpPr>
          <p:cNvPr id="2" name="Hộp Văn bản 1">
            <a:extLst>
              <a:ext uri="{FF2B5EF4-FFF2-40B4-BE49-F238E27FC236}">
                <a16:creationId xmlns:a16="http://schemas.microsoft.com/office/drawing/2014/main" id="{CD809DEE-5C5F-60BA-200C-4F2A52D5D985}"/>
              </a:ext>
            </a:extLst>
          </p:cNvPr>
          <p:cNvSpPr txBox="1"/>
          <p:nvPr/>
        </p:nvSpPr>
        <p:spPr>
          <a:xfrm>
            <a:off x="625033" y="2343150"/>
            <a:ext cx="752499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t>- Công </a:t>
            </a:r>
            <a:r>
              <a:rPr lang="vi-VN" err="1"/>
              <a:t>cụ</a:t>
            </a:r>
            <a:r>
              <a:rPr lang="vi-VN"/>
              <a:t> lưu </a:t>
            </a:r>
            <a:r>
              <a:rPr lang="vi-VN" err="1"/>
              <a:t>trữ</a:t>
            </a:r>
            <a:r>
              <a:rPr lang="vi-VN"/>
              <a:t> </a:t>
            </a:r>
            <a:r>
              <a:rPr lang="vi-VN" err="1"/>
              <a:t>và</a:t>
            </a:r>
            <a:r>
              <a:rPr lang="vi-VN"/>
              <a:t> </a:t>
            </a:r>
            <a:r>
              <a:rPr lang="vi-VN" err="1"/>
              <a:t>nén</a:t>
            </a:r>
            <a:r>
              <a:rPr lang="vi-VN"/>
              <a:t>.</a:t>
            </a:r>
          </a:p>
          <a:p>
            <a:r>
              <a:rPr lang="vi-VN"/>
              <a:t>- </a:t>
            </a:r>
            <a:r>
              <a:rPr lang="vi-VN" err="1"/>
              <a:t>Mã</a:t>
            </a:r>
            <a:r>
              <a:rPr lang="vi-VN"/>
              <a:t> </a:t>
            </a:r>
            <a:r>
              <a:rPr lang="vi-VN" err="1"/>
              <a:t>hóa</a:t>
            </a:r>
            <a:r>
              <a:rPr lang="vi-VN"/>
              <a:t> </a:t>
            </a:r>
            <a:r>
              <a:rPr lang="vi-VN" err="1"/>
              <a:t>đĩa</a:t>
            </a:r>
            <a:r>
              <a:rPr lang="vi-VN"/>
              <a:t>, phân </a:t>
            </a:r>
            <a:r>
              <a:rPr lang="vi-VN" err="1"/>
              <a:t>vùng</a:t>
            </a:r>
            <a:r>
              <a:rPr lang="vi-VN"/>
              <a:t>.</a:t>
            </a:r>
          </a:p>
          <a:p>
            <a:r>
              <a:rPr lang="vi-VN"/>
              <a:t>- </a:t>
            </a:r>
            <a:r>
              <a:rPr lang="vi-VN" err="1"/>
              <a:t>Áp</a:t>
            </a:r>
            <a:r>
              <a:rPr lang="vi-VN"/>
              <a:t> </a:t>
            </a:r>
            <a:r>
              <a:rPr lang="vi-VN" err="1"/>
              <a:t>dụng</a:t>
            </a:r>
            <a:r>
              <a:rPr lang="vi-VN"/>
              <a:t> cho VPN </a:t>
            </a:r>
            <a:r>
              <a:rPr lang="vi-VN" err="1"/>
              <a:t>hoặc</a:t>
            </a:r>
            <a:r>
              <a:rPr lang="vi-VN"/>
              <a:t> </a:t>
            </a:r>
            <a:r>
              <a:rPr lang="vi-VN" err="1"/>
              <a:t>máy</a:t>
            </a:r>
            <a:r>
              <a:rPr lang="vi-VN"/>
              <a:t> riêng </a:t>
            </a:r>
            <a:r>
              <a:rPr lang="vi-VN" err="1"/>
              <a:t>ảo</a:t>
            </a:r>
            <a:r>
              <a:rPr lang="vi-VN"/>
              <a:t>.</a:t>
            </a:r>
          </a:p>
          <a:p>
            <a:r>
              <a:rPr lang="vi-VN"/>
              <a:t>- </a:t>
            </a:r>
            <a:r>
              <a:rPr lang="vi-VN" err="1"/>
              <a:t>Các</a:t>
            </a:r>
            <a:r>
              <a:rPr lang="vi-VN"/>
              <a:t> </a:t>
            </a:r>
            <a:r>
              <a:rPr lang="vi-VN" err="1"/>
              <a:t>ứng</a:t>
            </a:r>
            <a:r>
              <a:rPr lang="vi-VN"/>
              <a:t> </a:t>
            </a:r>
            <a:r>
              <a:rPr lang="vi-VN" err="1"/>
              <a:t>dụng</a:t>
            </a:r>
            <a:r>
              <a:rPr lang="vi-VN"/>
              <a:t> </a:t>
            </a:r>
            <a:r>
              <a:rPr lang="vi-VN" err="1"/>
              <a:t>khác</a:t>
            </a:r>
            <a:r>
              <a:rPr lang="vi-VN"/>
              <a:t> (</a:t>
            </a:r>
            <a:r>
              <a:rPr lang="vi-VN" err="1"/>
              <a:t>vd</a:t>
            </a:r>
            <a:r>
              <a:rPr lang="vi-VN"/>
              <a:t>: </a:t>
            </a:r>
            <a:r>
              <a:rPr lang="vi-VN" err="1"/>
              <a:t>whatsApp</a:t>
            </a:r>
            <a:r>
              <a:rPr lang="vi-VN"/>
              <a:t>, </a:t>
            </a:r>
            <a:r>
              <a:rPr lang="vi-VN" err="1"/>
              <a:t>Facebook</a:t>
            </a:r>
            <a:r>
              <a:rPr lang="vi-VN"/>
              <a:t> Messenger).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r>
              <a:rPr lang="en" err="1">
                <a:solidFill>
                  <a:srgbClr val="3C78D8"/>
                </a:solidFill>
              </a:rPr>
              <a:t>Hạn</a:t>
            </a:r>
            <a:r>
              <a:rPr lang="en">
                <a:solidFill>
                  <a:srgbClr val="3C78D8"/>
                </a:solidFill>
              </a:rPr>
              <a:t> </a:t>
            </a:r>
            <a:r>
              <a:rPr lang="en" err="1">
                <a:solidFill>
                  <a:srgbClr val="3C78D8"/>
                </a:solidFill>
              </a:rPr>
              <a:t>chế</a:t>
            </a:r>
            <a:r>
              <a:rPr lang="en">
                <a:solidFill>
                  <a:srgbClr val="3C78D8"/>
                </a:solidFill>
              </a:rPr>
              <a:t> </a:t>
            </a:r>
            <a:r>
              <a:rPr lang="en" err="1">
                <a:solidFill>
                  <a:srgbClr val="3C78D8"/>
                </a:solidFill>
              </a:rPr>
              <a:t>của</a:t>
            </a:r>
            <a:r>
              <a:rPr lang="en">
                <a:solidFill>
                  <a:srgbClr val="3C78D8"/>
                </a:solidFill>
              </a:rPr>
              <a:t> </a:t>
            </a:r>
            <a:r>
              <a:rPr lang="en" err="1">
                <a:solidFill>
                  <a:srgbClr val="3C78D8"/>
                </a:solidFill>
              </a:rPr>
              <a:t>thuật</a:t>
            </a:r>
            <a:r>
              <a:rPr lang="en">
                <a:solidFill>
                  <a:srgbClr val="3C78D8"/>
                </a:solidFill>
              </a:rPr>
              <a:t> </a:t>
            </a:r>
            <a:r>
              <a:rPr lang="en" err="1">
                <a:solidFill>
                  <a:srgbClr val="3C78D8"/>
                </a:solidFill>
              </a:rPr>
              <a:t>toán</a:t>
            </a:r>
            <a:r>
              <a:rPr lang="en">
                <a:solidFill>
                  <a:srgbClr val="3C78D8"/>
                </a:solidFill>
              </a:rPr>
              <a:t> AES</a:t>
            </a:r>
          </a:p>
        </p:txBody>
      </p:sp>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marL="101600" indent="0">
              <a:buNone/>
            </a:pPr>
            <a:r>
              <a:rPr lang="en"/>
              <a:t>-  </a:t>
            </a:r>
            <a:r>
              <a:rPr lang="en" err="1"/>
              <a:t>Thuật</a:t>
            </a:r>
            <a:r>
              <a:rPr lang="en"/>
              <a:t> </a:t>
            </a:r>
            <a:r>
              <a:rPr lang="en" err="1"/>
              <a:t>toán</a:t>
            </a:r>
            <a:r>
              <a:rPr lang="en"/>
              <a:t> AES </a:t>
            </a:r>
            <a:r>
              <a:rPr lang="en" err="1"/>
              <a:t>khá</a:t>
            </a:r>
            <a:r>
              <a:rPr lang="en"/>
              <a:t> </a:t>
            </a:r>
            <a:r>
              <a:rPr lang="en" err="1"/>
              <a:t>đơn</a:t>
            </a:r>
            <a:r>
              <a:rPr lang="en"/>
              <a:t> </a:t>
            </a:r>
            <a:r>
              <a:rPr lang="en" err="1"/>
              <a:t>giản</a:t>
            </a:r>
            <a:endParaRPr lang="en"/>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85800" y="2345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a:t>DEMO</a:t>
            </a:r>
            <a:endParaRPr lang="en" sz="9000"/>
          </a:p>
        </p:txBody>
      </p:sp>
      <p:grpSp>
        <p:nvGrpSpPr>
          <p:cNvPr id="508" name="Google Shape;508;p19"/>
          <p:cNvGrpSpPr/>
          <p:nvPr/>
        </p:nvGrpSpPr>
        <p:grpSpPr>
          <a:xfrm>
            <a:off x="4146170" y="640688"/>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340903" y="1116018"/>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7"/>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t>THANKS!</a:t>
            </a:r>
            <a:endParaRPr sz="10000"/>
          </a:p>
        </p:txBody>
      </p:sp>
      <p:sp>
        <p:nvSpPr>
          <p:cNvPr id="767" name="Google Shape;767;p37"/>
          <p:cNvSpPr txBox="1">
            <a:spLocks noGrp="1"/>
          </p:cNvSpPr>
          <p:nvPr>
            <p:ph type="subTitle" idx="4294967295"/>
          </p:nvPr>
        </p:nvSpPr>
        <p:spPr>
          <a:xfrm>
            <a:off x="587903" y="2383622"/>
            <a:ext cx="8083939" cy="1680900"/>
          </a:xfrm>
          <a:prstGeom prst="rect">
            <a:avLst/>
          </a:prstGeom>
        </p:spPr>
        <p:txBody>
          <a:bodyPr spcFirstLastPara="1" wrap="square" lIns="91425" tIns="91425" rIns="91425" bIns="91425" anchor="t" anchorCtr="0">
            <a:noAutofit/>
          </a:bodyPr>
          <a:lstStyle/>
          <a:p>
            <a:pPr marL="0" indent="0" algn="ctr">
              <a:buNone/>
            </a:pPr>
            <a:r>
              <a:rPr lang="en" sz="3600" b="1"/>
              <a:t>Any questions?</a:t>
            </a:r>
            <a:endParaRPr lang="vi-VN"/>
          </a:p>
          <a:p>
            <a:pPr marL="0" lvl="0" indent="0" algn="ctr" rtl="0">
              <a:spcBef>
                <a:spcPts val="600"/>
              </a:spcBef>
              <a:spcAft>
                <a:spcPts val="0"/>
              </a:spcAft>
              <a:buNone/>
            </a:pPr>
            <a:endParaRPr/>
          </a:p>
        </p:txBody>
      </p:sp>
      <p:sp>
        <p:nvSpPr>
          <p:cNvPr id="768" name="Google Shape;768;p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2178693" y="-2483"/>
            <a:ext cx="6996600" cy="715800"/>
          </a:xfrm>
          <a:prstGeom prst="rect">
            <a:avLst/>
          </a:prstGeom>
        </p:spPr>
        <p:txBody>
          <a:bodyPr spcFirstLastPara="1" wrap="square" lIns="91425" tIns="91425" rIns="91425" bIns="91425" anchor="b" anchorCtr="0">
            <a:noAutofit/>
          </a:bodyPr>
          <a:lstStyle/>
          <a:p>
            <a:r>
              <a:rPr lang="en"/>
              <a:t>Mã </a:t>
            </a:r>
            <a:r>
              <a:rPr lang="en" err="1"/>
              <a:t>hoá</a:t>
            </a:r>
            <a:r>
              <a:rPr lang="en"/>
              <a:t> </a:t>
            </a:r>
            <a:r>
              <a:rPr lang="en" err="1"/>
              <a:t>dữ</a:t>
            </a:r>
            <a:r>
              <a:rPr lang="en"/>
              <a:t> </a:t>
            </a:r>
            <a:r>
              <a:rPr lang="en" err="1"/>
              <a:t>liệu</a:t>
            </a:r>
            <a:r>
              <a:rPr lang="en"/>
              <a:t> </a:t>
            </a:r>
            <a:r>
              <a:rPr lang="en" err="1"/>
              <a:t>là</a:t>
            </a:r>
            <a:r>
              <a:rPr lang="en"/>
              <a:t> </a:t>
            </a:r>
            <a:r>
              <a:rPr lang="en" err="1"/>
              <a:t>gì</a:t>
            </a:r>
            <a:r>
              <a:rPr lang="en"/>
              <a:t>?</a:t>
            </a:r>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7" name="Google Shape;532;p21">
            <a:extLst>
              <a:ext uri="{FF2B5EF4-FFF2-40B4-BE49-F238E27FC236}">
                <a16:creationId xmlns:a16="http://schemas.microsoft.com/office/drawing/2014/main" id="{60A24780-8F61-5402-5338-F6F8E5754296}"/>
              </a:ext>
            </a:extLst>
          </p:cNvPr>
          <p:cNvSpPr txBox="1">
            <a:spLocks noGrp="1"/>
          </p:cNvSpPr>
          <p:nvPr>
            <p:ph type="body" idx="1"/>
          </p:nvPr>
        </p:nvSpPr>
        <p:spPr>
          <a:xfrm>
            <a:off x="785886" y="1908869"/>
            <a:ext cx="2471700" cy="3299400"/>
          </a:xfrm>
          <a:prstGeom prst="rect">
            <a:avLst/>
          </a:prstGeom>
        </p:spPr>
        <p:txBody>
          <a:bodyPr spcFirstLastPara="1" wrap="square" lIns="91425" tIns="91425" rIns="91425" bIns="91425" anchor="t" anchorCtr="0">
            <a:noAutofit/>
          </a:bodyPr>
          <a:lstStyle/>
          <a:p>
            <a:pPr marL="0" indent="0">
              <a:buNone/>
            </a:pPr>
            <a:r>
              <a:rPr lang="en" b="1" err="1">
                <a:latin typeface="Arial"/>
              </a:rPr>
              <a:t>Tên</a:t>
            </a:r>
            <a:r>
              <a:rPr lang="en" b="1">
                <a:latin typeface="Arial"/>
              </a:rPr>
              <a:t> </a:t>
            </a:r>
            <a:r>
              <a:rPr lang="en" b="1" err="1">
                <a:latin typeface="Arial"/>
              </a:rPr>
              <a:t>gọi</a:t>
            </a:r>
            <a:r>
              <a:rPr lang="en" b="1">
                <a:latin typeface="Arial"/>
              </a:rPr>
              <a:t>:</a:t>
            </a:r>
          </a:p>
          <a:p>
            <a:pPr marL="285750" lvl="0" indent="-285750" algn="l" rtl="0">
              <a:spcBef>
                <a:spcPts val="600"/>
              </a:spcBef>
              <a:spcAft>
                <a:spcPts val="0"/>
              </a:spcAft>
              <a:buFont typeface="Arial"/>
              <a:buChar char="•"/>
            </a:pPr>
            <a:r>
              <a:rPr lang="en">
                <a:latin typeface="Arial"/>
              </a:rPr>
              <a:t>Ciphertext</a:t>
            </a:r>
          </a:p>
          <a:p>
            <a:pPr marL="285750" indent="-285750">
              <a:buFont typeface="Arial"/>
              <a:buChar char="•"/>
            </a:pPr>
            <a:r>
              <a:rPr lang="en">
                <a:latin typeface="Arial"/>
              </a:rPr>
              <a:t>Plaintext</a:t>
            </a:r>
          </a:p>
        </p:txBody>
      </p:sp>
      <p:sp>
        <p:nvSpPr>
          <p:cNvPr id="9" name="Google Shape;532;p21">
            <a:extLst>
              <a:ext uri="{FF2B5EF4-FFF2-40B4-BE49-F238E27FC236}">
                <a16:creationId xmlns:a16="http://schemas.microsoft.com/office/drawing/2014/main" id="{17ADA9C2-A468-01CB-C97E-858586D653D4}"/>
              </a:ext>
            </a:extLst>
          </p:cNvPr>
          <p:cNvSpPr txBox="1">
            <a:spLocks/>
          </p:cNvSpPr>
          <p:nvPr/>
        </p:nvSpPr>
        <p:spPr>
          <a:xfrm>
            <a:off x="2888848" y="787572"/>
            <a:ext cx="2471700" cy="3299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buNone/>
            </a:pPr>
            <a:r>
              <a:rPr lang="vi-VN" b="1" err="1">
                <a:latin typeface="Arial"/>
              </a:rPr>
              <a:t>Có</a:t>
            </a:r>
            <a:r>
              <a:rPr lang="vi-VN" b="1">
                <a:latin typeface="Arial"/>
              </a:rPr>
              <a:t> 2 </a:t>
            </a:r>
            <a:r>
              <a:rPr lang="vi-VN" b="1" err="1">
                <a:latin typeface="Arial"/>
              </a:rPr>
              <a:t>loại</a:t>
            </a:r>
            <a:r>
              <a:rPr lang="vi-VN" b="1">
                <a:latin typeface="Arial"/>
              </a:rPr>
              <a:t> </a:t>
            </a:r>
            <a:r>
              <a:rPr lang="vi-VN" b="1" err="1">
                <a:latin typeface="Arial"/>
              </a:rPr>
              <a:t>mã</a:t>
            </a:r>
            <a:r>
              <a:rPr lang="vi-VN" b="1">
                <a:latin typeface="Arial"/>
              </a:rPr>
              <a:t> </a:t>
            </a:r>
            <a:r>
              <a:rPr lang="vi-VN" b="1" err="1">
                <a:latin typeface="Arial"/>
              </a:rPr>
              <a:t>hoá</a:t>
            </a:r>
            <a:r>
              <a:rPr lang="vi-VN" b="1">
                <a:latin typeface="Arial"/>
              </a:rPr>
              <a:t>:</a:t>
            </a:r>
          </a:p>
          <a:p>
            <a:pPr marL="285750" indent="-285750">
              <a:buFont typeface="Arial"/>
              <a:buChar char="•"/>
            </a:pPr>
            <a:r>
              <a:rPr lang="vi-VN" err="1">
                <a:latin typeface="Arial"/>
              </a:rPr>
              <a:t>Đối</a:t>
            </a:r>
            <a:r>
              <a:rPr lang="vi-VN">
                <a:latin typeface="Arial"/>
              </a:rPr>
              <a:t> </a:t>
            </a:r>
            <a:r>
              <a:rPr lang="vi-VN" err="1">
                <a:latin typeface="Arial"/>
              </a:rPr>
              <a:t>xứng</a:t>
            </a:r>
            <a:endParaRPr lang="vi-VN">
              <a:latin typeface="Arial"/>
            </a:endParaRPr>
          </a:p>
          <a:p>
            <a:pPr marL="285750" indent="-285750">
              <a:buFont typeface="Arial"/>
              <a:buChar char="•"/>
            </a:pPr>
            <a:endParaRPr lang="vi-VN">
              <a:latin typeface="Arial"/>
            </a:endParaRPr>
          </a:p>
          <a:p>
            <a:pPr marL="0" indent="0">
              <a:buNone/>
            </a:pPr>
            <a:endParaRPr lang="vi-VN">
              <a:latin typeface="Arial"/>
            </a:endParaRPr>
          </a:p>
          <a:p>
            <a:pPr marL="285750" indent="-285750">
              <a:buFont typeface="Arial"/>
              <a:buChar char="•"/>
            </a:pPr>
            <a:endParaRPr lang="vi-VN">
              <a:latin typeface="Arial"/>
            </a:endParaRPr>
          </a:p>
          <a:p>
            <a:pPr marL="0" indent="0">
              <a:buNone/>
            </a:pPr>
            <a:endParaRPr lang="vi-VN">
              <a:latin typeface="Arial"/>
            </a:endParaRPr>
          </a:p>
          <a:p>
            <a:pPr marL="285750" indent="-285750">
              <a:buFont typeface="Arial"/>
              <a:buChar char="•"/>
            </a:pPr>
            <a:r>
              <a:rPr lang="vi-VN" err="1">
                <a:latin typeface="Arial"/>
              </a:rPr>
              <a:t>Bất</a:t>
            </a:r>
            <a:r>
              <a:rPr lang="vi-VN">
                <a:latin typeface="Arial"/>
              </a:rPr>
              <a:t> </a:t>
            </a:r>
            <a:r>
              <a:rPr lang="vi-VN" err="1">
                <a:latin typeface="Arial"/>
              </a:rPr>
              <a:t>đối</a:t>
            </a:r>
            <a:r>
              <a:rPr lang="vi-VN">
                <a:latin typeface="Arial"/>
              </a:rPr>
              <a:t> </a:t>
            </a:r>
            <a:r>
              <a:rPr lang="vi-VN" err="1">
                <a:latin typeface="Arial"/>
              </a:rPr>
              <a:t>xứng</a:t>
            </a:r>
            <a:endParaRPr lang="vi-VN">
              <a:latin typeface="Arial"/>
            </a:endParaRPr>
          </a:p>
        </p:txBody>
      </p:sp>
      <p:sp>
        <p:nvSpPr>
          <p:cNvPr id="11" name="Google Shape;532;p21">
            <a:extLst>
              <a:ext uri="{FF2B5EF4-FFF2-40B4-BE49-F238E27FC236}">
                <a16:creationId xmlns:a16="http://schemas.microsoft.com/office/drawing/2014/main" id="{FA368E09-F68C-6F16-FD98-A14E7DC39AEF}"/>
              </a:ext>
            </a:extLst>
          </p:cNvPr>
          <p:cNvSpPr txBox="1">
            <a:spLocks/>
          </p:cNvSpPr>
          <p:nvPr/>
        </p:nvSpPr>
        <p:spPr>
          <a:xfrm>
            <a:off x="6086081" y="1344604"/>
            <a:ext cx="2471700" cy="3299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buNone/>
            </a:pPr>
            <a:r>
              <a:rPr lang="vi-VN" b="1" err="1">
                <a:latin typeface="Arial"/>
              </a:rPr>
              <a:t>Mục</a:t>
            </a:r>
            <a:r>
              <a:rPr lang="vi-VN" b="1">
                <a:latin typeface="Arial"/>
              </a:rPr>
              <a:t> </a:t>
            </a:r>
            <a:r>
              <a:rPr lang="vi-VN" b="1" err="1">
                <a:latin typeface="Arial"/>
              </a:rPr>
              <a:t>đích</a:t>
            </a:r>
          </a:p>
          <a:p>
            <a:pPr marL="0" indent="0">
              <a:buNone/>
            </a:pPr>
            <a:r>
              <a:rPr lang="vi-VN" err="1">
                <a:latin typeface="Arial"/>
              </a:rPr>
              <a:t>Bảo</a:t>
            </a:r>
            <a:r>
              <a:rPr lang="vi-VN">
                <a:latin typeface="Arial"/>
              </a:rPr>
              <a:t> </a:t>
            </a:r>
            <a:r>
              <a:rPr lang="vi-VN" err="1">
                <a:latin typeface="Arial"/>
              </a:rPr>
              <a:t>vệ</a:t>
            </a:r>
            <a:r>
              <a:rPr lang="vi-VN">
                <a:latin typeface="Arial"/>
              </a:rPr>
              <a:t> </a:t>
            </a:r>
            <a:r>
              <a:rPr lang="vi-VN" err="1">
                <a:latin typeface="Arial"/>
              </a:rPr>
              <a:t>sự</a:t>
            </a:r>
            <a:r>
              <a:rPr lang="vi-VN">
                <a:latin typeface="Arial"/>
              </a:rPr>
              <a:t> </a:t>
            </a:r>
            <a:r>
              <a:rPr lang="vi-VN" err="1">
                <a:latin typeface="Arial"/>
              </a:rPr>
              <a:t>bảo</a:t>
            </a:r>
            <a:r>
              <a:rPr lang="vi-VN">
                <a:latin typeface="Arial"/>
              </a:rPr>
              <a:t> </a:t>
            </a:r>
            <a:r>
              <a:rPr lang="vi-VN" err="1">
                <a:latin typeface="Arial"/>
              </a:rPr>
              <a:t>mật</a:t>
            </a:r>
            <a:r>
              <a:rPr lang="vi-VN">
                <a:latin typeface="Arial"/>
              </a:rPr>
              <a:t> </a:t>
            </a:r>
            <a:r>
              <a:rPr lang="vi-VN" err="1">
                <a:latin typeface="Arial"/>
              </a:rPr>
              <a:t>dữ</a:t>
            </a:r>
            <a:r>
              <a:rPr lang="vi-VN">
                <a:latin typeface="Arial"/>
              </a:rPr>
              <a:t> </a:t>
            </a:r>
            <a:r>
              <a:rPr lang="vi-VN" err="1">
                <a:latin typeface="Arial"/>
              </a:rPr>
              <a:t>liệu</a:t>
            </a:r>
            <a:r>
              <a:rPr lang="vi-VN">
                <a:latin typeface="Arial"/>
              </a:rPr>
              <a:t> </a:t>
            </a:r>
            <a:r>
              <a:rPr lang="vi-VN" err="1">
                <a:latin typeface="Arial"/>
              </a:rPr>
              <a:t>số</a:t>
            </a:r>
            <a:r>
              <a:rPr lang="vi-VN">
                <a:latin typeface="Arial"/>
              </a:rPr>
              <a:t> khi </a:t>
            </a:r>
            <a:r>
              <a:rPr lang="vi-VN" err="1">
                <a:latin typeface="Arial"/>
              </a:rPr>
              <a:t>nó</a:t>
            </a:r>
            <a:r>
              <a:rPr lang="vi-VN">
                <a:latin typeface="Arial"/>
              </a:rPr>
              <a:t> </a:t>
            </a:r>
            <a:r>
              <a:rPr lang="vi-VN" err="1">
                <a:latin typeface="Arial"/>
              </a:rPr>
              <a:t>được</a:t>
            </a:r>
            <a:r>
              <a:rPr lang="vi-VN">
                <a:latin typeface="Arial"/>
              </a:rPr>
              <a:t> lưu </a:t>
            </a:r>
            <a:r>
              <a:rPr lang="vi-VN" err="1">
                <a:latin typeface="Arial"/>
              </a:rPr>
              <a:t>trữ</a:t>
            </a:r>
            <a:r>
              <a:rPr lang="vi-VN">
                <a:latin typeface="Arial"/>
              </a:rPr>
              <a:t> trên </a:t>
            </a:r>
            <a:r>
              <a:rPr lang="vi-VN" err="1">
                <a:latin typeface="Arial"/>
              </a:rPr>
              <a:t>các</a:t>
            </a:r>
            <a:r>
              <a:rPr lang="vi-VN">
                <a:latin typeface="Arial"/>
              </a:rPr>
              <a:t> </a:t>
            </a:r>
            <a:r>
              <a:rPr lang="vi-VN" err="1">
                <a:latin typeface="Arial"/>
              </a:rPr>
              <a:t>hệ</a:t>
            </a:r>
            <a:r>
              <a:rPr lang="vi-VN">
                <a:latin typeface="Arial"/>
              </a:rPr>
              <a:t> </a:t>
            </a:r>
            <a:r>
              <a:rPr lang="vi-VN" err="1">
                <a:latin typeface="Arial"/>
              </a:rPr>
              <a:t>thống</a:t>
            </a:r>
            <a:r>
              <a:rPr lang="vi-VN">
                <a:latin typeface="Arial"/>
              </a:rPr>
              <a:t> </a:t>
            </a:r>
            <a:r>
              <a:rPr lang="vi-VN" err="1">
                <a:latin typeface="Arial"/>
              </a:rPr>
              <a:t>máy</a:t>
            </a:r>
            <a:r>
              <a:rPr lang="vi-VN">
                <a:latin typeface="Arial"/>
              </a:rPr>
              <a:t> </a:t>
            </a:r>
            <a:r>
              <a:rPr lang="vi-VN" err="1">
                <a:latin typeface="Arial"/>
              </a:rPr>
              <a:t>tính</a:t>
            </a:r>
            <a:r>
              <a:rPr lang="vi-VN">
                <a:latin typeface="Arial"/>
              </a:rPr>
              <a:t> </a:t>
            </a:r>
            <a:r>
              <a:rPr lang="vi-VN" err="1">
                <a:latin typeface="Arial"/>
              </a:rPr>
              <a:t>và</a:t>
            </a:r>
            <a:r>
              <a:rPr lang="vi-VN">
                <a:latin typeface="Arial"/>
              </a:rPr>
              <a:t> </a:t>
            </a:r>
            <a:r>
              <a:rPr lang="vi-VN" err="1">
                <a:latin typeface="Arial"/>
              </a:rPr>
              <a:t>truyền</a:t>
            </a:r>
            <a:r>
              <a:rPr lang="vi-VN">
                <a:latin typeface="Arial"/>
              </a:rPr>
              <a:t> qua </a:t>
            </a:r>
            <a:r>
              <a:rPr lang="vi-VN" err="1">
                <a:latin typeface="Arial"/>
              </a:rPr>
              <a:t>internet</a:t>
            </a:r>
            <a:r>
              <a:rPr lang="vi-VN">
                <a:latin typeface="Arial"/>
              </a:rPr>
              <a:t> </a:t>
            </a:r>
            <a:r>
              <a:rPr lang="vi-VN" err="1">
                <a:latin typeface="Arial"/>
              </a:rPr>
              <a:t>hoặc</a:t>
            </a:r>
            <a:r>
              <a:rPr lang="vi-VN">
                <a:latin typeface="Arial"/>
              </a:rPr>
              <a:t> </a:t>
            </a:r>
            <a:r>
              <a:rPr lang="vi-VN" err="1">
                <a:latin typeface="Arial"/>
              </a:rPr>
              <a:t>các</a:t>
            </a:r>
            <a:r>
              <a:rPr lang="vi-VN">
                <a:latin typeface="Arial"/>
              </a:rPr>
              <a:t> </a:t>
            </a:r>
            <a:r>
              <a:rPr lang="vi-VN" err="1">
                <a:latin typeface="Arial"/>
              </a:rPr>
              <a:t>mạng</a:t>
            </a:r>
            <a:r>
              <a:rPr lang="vi-VN">
                <a:latin typeface="Arial"/>
              </a:rPr>
              <a:t> </a:t>
            </a:r>
            <a:r>
              <a:rPr lang="vi-VN" err="1">
                <a:latin typeface="Arial"/>
              </a:rPr>
              <a:t>máy</a:t>
            </a:r>
            <a:r>
              <a:rPr lang="vi-VN">
                <a:latin typeface="Arial"/>
              </a:rPr>
              <a:t> </a:t>
            </a:r>
            <a:r>
              <a:rPr lang="vi-VN" err="1">
                <a:latin typeface="Arial"/>
              </a:rPr>
              <a:t>tính</a:t>
            </a:r>
            <a:r>
              <a:rPr lang="vi-VN">
                <a:latin typeface="Arial"/>
              </a:rPr>
              <a:t> </a:t>
            </a:r>
            <a:r>
              <a:rPr lang="vi-VN" err="1">
                <a:latin typeface="Arial"/>
              </a:rPr>
              <a:t>khác</a:t>
            </a:r>
          </a:p>
        </p:txBody>
      </p:sp>
      <p:pic>
        <p:nvPicPr>
          <p:cNvPr id="2" name="Hình ảnh 2">
            <a:extLst>
              <a:ext uri="{FF2B5EF4-FFF2-40B4-BE49-F238E27FC236}">
                <a16:creationId xmlns:a16="http://schemas.microsoft.com/office/drawing/2014/main" id="{E6577E15-F1B0-4AE0-32DB-DA7D3F85AFEC}"/>
              </a:ext>
            </a:extLst>
          </p:cNvPr>
          <p:cNvPicPr>
            <a:picLocks noChangeAspect="1"/>
          </p:cNvPicPr>
          <p:nvPr/>
        </p:nvPicPr>
        <p:blipFill>
          <a:blip r:embed="rId3"/>
          <a:stretch>
            <a:fillRect/>
          </a:stretch>
        </p:blipFill>
        <p:spPr>
          <a:xfrm>
            <a:off x="2751881" y="1586021"/>
            <a:ext cx="2743200" cy="1161232"/>
          </a:xfrm>
          <a:prstGeom prst="rect">
            <a:avLst/>
          </a:prstGeom>
        </p:spPr>
      </p:pic>
      <p:pic>
        <p:nvPicPr>
          <p:cNvPr id="3" name="Hình ảnh 3">
            <a:extLst>
              <a:ext uri="{FF2B5EF4-FFF2-40B4-BE49-F238E27FC236}">
                <a16:creationId xmlns:a16="http://schemas.microsoft.com/office/drawing/2014/main" id="{A6DE741E-B187-F44F-FF6E-0B3A6D50EEAB}"/>
              </a:ext>
            </a:extLst>
          </p:cNvPr>
          <p:cNvPicPr>
            <a:picLocks noChangeAspect="1"/>
          </p:cNvPicPr>
          <p:nvPr/>
        </p:nvPicPr>
        <p:blipFill>
          <a:blip r:embed="rId4"/>
          <a:stretch>
            <a:fillRect/>
          </a:stretch>
        </p:blipFill>
        <p:spPr>
          <a:xfrm>
            <a:off x="2694007" y="3336214"/>
            <a:ext cx="2851712" cy="1162185"/>
          </a:xfrm>
          <a:prstGeom prst="rect">
            <a:avLst/>
          </a:prstGeom>
        </p:spPr>
      </p:pic>
    </p:spTree>
    <p:extLst>
      <p:ext uri="{BB962C8B-B14F-4D97-AF65-F5344CB8AC3E}">
        <p14:creationId xmlns:p14="http://schemas.microsoft.com/office/powerpoint/2010/main" val="1142581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r>
              <a:rPr lang="en" err="1"/>
              <a:t>Tổng</a:t>
            </a:r>
            <a:r>
              <a:rPr lang="en"/>
              <a:t> </a:t>
            </a:r>
            <a:r>
              <a:rPr lang="en" err="1"/>
              <a:t>quan</a:t>
            </a:r>
            <a:r>
              <a:rPr lang="en"/>
              <a:t> </a:t>
            </a:r>
            <a:r>
              <a:rPr lang="en" err="1"/>
              <a:t>về</a:t>
            </a:r>
            <a:r>
              <a:rPr lang="en"/>
              <a:t> </a:t>
            </a:r>
            <a:r>
              <a:rPr lang="en">
                <a:solidFill>
                  <a:srgbClr val="3C78D8"/>
                </a:solidFill>
              </a:rPr>
              <a:t>AES – Advanced Encryption Standard</a:t>
            </a:r>
            <a:endParaRPr lang="en">
              <a:solidFill>
                <a:srgbClr val="00CEF6"/>
              </a:solidFill>
            </a:endParaRPr>
          </a:p>
        </p:txBody>
      </p:sp>
      <p:sp>
        <p:nvSpPr>
          <p:cNvPr id="532" name="Google Shape;532;p21"/>
          <p:cNvSpPr txBox="1">
            <a:spLocks noGrp="1"/>
          </p:cNvSpPr>
          <p:nvPr>
            <p:ph type="body" idx="1"/>
          </p:nvPr>
        </p:nvSpPr>
        <p:spPr>
          <a:xfrm>
            <a:off x="1516128" y="1713410"/>
            <a:ext cx="3781086" cy="3299400"/>
          </a:xfrm>
          <a:prstGeom prst="rect">
            <a:avLst/>
          </a:prstGeom>
        </p:spPr>
        <p:txBody>
          <a:bodyPr spcFirstLastPara="1" wrap="square" lIns="91425" tIns="91425" rIns="91425" bIns="91425" anchor="t" anchorCtr="0">
            <a:noAutofit/>
          </a:bodyPr>
          <a:lstStyle/>
          <a:p>
            <a:pPr marL="0" indent="0">
              <a:buNone/>
            </a:pPr>
            <a:r>
              <a:rPr lang="en" b="1" err="1"/>
              <a:t>Khái</a:t>
            </a:r>
            <a:r>
              <a:rPr lang="en" b="1"/>
              <a:t> </a:t>
            </a:r>
            <a:r>
              <a:rPr lang="en" b="1" err="1"/>
              <a:t>niệm</a:t>
            </a:r>
            <a:r>
              <a:rPr lang="en" b="1"/>
              <a:t> AES</a:t>
            </a:r>
          </a:p>
          <a:p>
            <a:pPr marL="285750" indent="-285750">
              <a:buFont typeface="Arial"/>
              <a:buChar char="•"/>
            </a:pPr>
            <a:r>
              <a:rPr lang="en" err="1"/>
              <a:t>Chuẩn</a:t>
            </a:r>
            <a:r>
              <a:rPr lang="en"/>
              <a:t> </a:t>
            </a:r>
            <a:r>
              <a:rPr lang="en" err="1"/>
              <a:t>mã</a:t>
            </a:r>
            <a:r>
              <a:rPr lang="en"/>
              <a:t> </a:t>
            </a:r>
            <a:r>
              <a:rPr lang="en" err="1"/>
              <a:t>hoá</a:t>
            </a:r>
            <a:r>
              <a:rPr lang="en"/>
              <a:t> </a:t>
            </a:r>
            <a:r>
              <a:rPr lang="en" err="1"/>
              <a:t>dữ</a:t>
            </a:r>
            <a:r>
              <a:rPr lang="en"/>
              <a:t> </a:t>
            </a:r>
            <a:r>
              <a:rPr lang="en" err="1"/>
              <a:t>liệu</a:t>
            </a:r>
            <a:r>
              <a:rPr lang="en"/>
              <a:t> </a:t>
            </a:r>
            <a:r>
              <a:rPr lang="en" err="1"/>
              <a:t>rất</a:t>
            </a:r>
            <a:r>
              <a:rPr lang="en"/>
              <a:t> </a:t>
            </a:r>
            <a:r>
              <a:rPr lang="en" err="1"/>
              <a:t>phổ</a:t>
            </a:r>
            <a:r>
              <a:rPr lang="en"/>
              <a:t> </a:t>
            </a:r>
            <a:r>
              <a:rPr lang="en" err="1"/>
              <a:t>biến</a:t>
            </a:r>
            <a:endParaRPr lang="en"/>
          </a:p>
          <a:p>
            <a:pPr marL="285750" indent="-285750">
              <a:buFont typeface="Arial"/>
              <a:buChar char="•"/>
            </a:pPr>
            <a:r>
              <a:rPr lang="en" err="1"/>
              <a:t>Là</a:t>
            </a:r>
            <a:r>
              <a:rPr lang="en"/>
              <a:t> </a:t>
            </a:r>
            <a:r>
              <a:rPr lang="en" err="1"/>
              <a:t>kiểu</a:t>
            </a:r>
            <a:r>
              <a:rPr lang="en"/>
              <a:t> </a:t>
            </a:r>
            <a:r>
              <a:rPr lang="en" err="1"/>
              <a:t>mã</a:t>
            </a:r>
            <a:r>
              <a:rPr lang="en"/>
              <a:t> </a:t>
            </a:r>
            <a:r>
              <a:rPr lang="en" err="1"/>
              <a:t>hoá</a:t>
            </a:r>
            <a:r>
              <a:rPr lang="en"/>
              <a:t> </a:t>
            </a:r>
            <a:r>
              <a:rPr lang="en" err="1"/>
              <a:t>đối</a:t>
            </a:r>
            <a:r>
              <a:rPr lang="en"/>
              <a:t> </a:t>
            </a:r>
            <a:r>
              <a:rPr lang="en" err="1"/>
              <a:t>xứng</a:t>
            </a:r>
            <a:r>
              <a:rPr lang="en"/>
              <a:t> </a:t>
            </a:r>
            <a:r>
              <a:rPr lang="en" err="1"/>
              <a:t>dạng</a:t>
            </a:r>
            <a:r>
              <a:rPr lang="en"/>
              <a:t> </a:t>
            </a:r>
            <a:r>
              <a:rPr lang="en" err="1"/>
              <a:t>khối</a:t>
            </a:r>
            <a:endParaRPr lang="en"/>
          </a:p>
          <a:p>
            <a:pPr marL="285750" indent="-285750">
              <a:buFont typeface="Arial"/>
              <a:buChar char="•"/>
            </a:pPr>
            <a:endParaRPr lang="en"/>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2" name="Hình ảnh 2" descr="Ảnh có chứa thiết bị điện tử, máy tính, bàn phím&#10;&#10;Mô tả được tự động tạo">
            <a:extLst>
              <a:ext uri="{FF2B5EF4-FFF2-40B4-BE49-F238E27FC236}">
                <a16:creationId xmlns:a16="http://schemas.microsoft.com/office/drawing/2014/main" id="{9811FF55-544F-EFE7-90AD-19A4CAFB9CCB}"/>
              </a:ext>
            </a:extLst>
          </p:cNvPr>
          <p:cNvPicPr>
            <a:picLocks noChangeAspect="1"/>
          </p:cNvPicPr>
          <p:nvPr/>
        </p:nvPicPr>
        <p:blipFill>
          <a:blip r:embed="rId3"/>
          <a:stretch>
            <a:fillRect/>
          </a:stretch>
        </p:blipFill>
        <p:spPr>
          <a:xfrm>
            <a:off x="5616889" y="1591417"/>
            <a:ext cx="1947442" cy="20594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0"/>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r>
              <a:rPr lang="en" err="1"/>
              <a:t>Tổng</a:t>
            </a:r>
            <a:r>
              <a:rPr lang="en"/>
              <a:t> </a:t>
            </a:r>
            <a:r>
              <a:rPr lang="en" err="1"/>
              <a:t>quan</a:t>
            </a:r>
            <a:r>
              <a:rPr lang="en"/>
              <a:t> </a:t>
            </a:r>
            <a:r>
              <a:rPr lang="en" err="1"/>
              <a:t>về</a:t>
            </a:r>
            <a:r>
              <a:rPr lang="en"/>
              <a:t> </a:t>
            </a:r>
            <a:r>
              <a:rPr lang="en">
                <a:solidFill>
                  <a:srgbClr val="3C78D8"/>
                </a:solidFill>
              </a:rPr>
              <a:t>AES – Advanced Encryption Standard</a:t>
            </a:r>
            <a:endParaRPr lang="en" b="0"/>
          </a:p>
        </p:txBody>
      </p:sp>
      <p:sp>
        <p:nvSpPr>
          <p:cNvPr id="686" name="Google Shape;686;p30"/>
          <p:cNvSpPr/>
          <p:nvPr/>
        </p:nvSpPr>
        <p:spPr>
          <a:xfrm>
            <a:off x="578575" y="206163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Source Sans Pro"/>
                <a:ea typeface="Source Sans Pro"/>
                <a:cs typeface="Source Sans Pro"/>
                <a:sym typeface="Source Sans Pro"/>
              </a:rPr>
              <a:t>DES</a:t>
            </a:r>
          </a:p>
          <a:p>
            <a:pPr algn="ctr"/>
            <a:r>
              <a:rPr lang="en" b="1">
                <a:solidFill>
                  <a:srgbClr val="FFFFFF"/>
                </a:solidFill>
                <a:latin typeface="Source Sans Pro"/>
                <a:ea typeface="Source Sans Pro"/>
                <a:cs typeface="Source Sans Pro"/>
              </a:rPr>
              <a:t>(Data Encryption)</a:t>
            </a:r>
          </a:p>
        </p:txBody>
      </p:sp>
      <p:sp>
        <p:nvSpPr>
          <p:cNvPr id="687" name="Google Shape;687;p30"/>
          <p:cNvSpPr/>
          <p:nvPr/>
        </p:nvSpPr>
        <p:spPr>
          <a:xfrm>
            <a:off x="3242325" y="206163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Source Sans Pro"/>
                <a:ea typeface="Source Sans Pro"/>
                <a:cs typeface="Source Sans Pro"/>
              </a:rPr>
              <a:t>3DES</a:t>
            </a:r>
          </a:p>
          <a:p>
            <a:pPr algn="ctr"/>
            <a:r>
              <a:rPr lang="en" b="1">
                <a:solidFill>
                  <a:srgbClr val="FFFFFF"/>
                </a:solidFill>
                <a:latin typeface="Source Sans Pro"/>
                <a:ea typeface="Source Sans Pro"/>
                <a:cs typeface="Source Sans Pro"/>
              </a:rPr>
              <a:t>(Triple DES)</a:t>
            </a:r>
          </a:p>
        </p:txBody>
      </p:sp>
      <p:sp>
        <p:nvSpPr>
          <p:cNvPr id="688" name="Google Shape;688;p30"/>
          <p:cNvSpPr/>
          <p:nvPr/>
        </p:nvSpPr>
        <p:spPr>
          <a:xfrm>
            <a:off x="5960075" y="2061638"/>
            <a:ext cx="2862000"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Source Sans Pro"/>
                <a:ea typeface="Source Sans Pro"/>
                <a:cs typeface="Source Sans Pro"/>
                <a:sym typeface="Source Sans Pro"/>
              </a:rPr>
              <a:t>AES</a:t>
            </a:r>
          </a:p>
          <a:p>
            <a:pPr algn="ctr"/>
            <a:r>
              <a:rPr lang="en" b="1">
                <a:solidFill>
                  <a:srgbClr val="FFFFFF"/>
                </a:solidFill>
                <a:latin typeface="Source Sans Pro"/>
                <a:ea typeface="Source Sans Pro"/>
                <a:cs typeface="Source Sans Pro"/>
              </a:rPr>
              <a:t>(Advanced Encryption Standard)</a:t>
            </a: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2" name="Hộp Văn bản 1">
            <a:extLst>
              <a:ext uri="{FF2B5EF4-FFF2-40B4-BE49-F238E27FC236}">
                <a16:creationId xmlns:a16="http://schemas.microsoft.com/office/drawing/2014/main" id="{C5F3DC30-06E0-BA40-BF36-E1EF4F13C49C}"/>
              </a:ext>
            </a:extLst>
          </p:cNvPr>
          <p:cNvSpPr txBox="1"/>
          <p:nvPr/>
        </p:nvSpPr>
        <p:spPr>
          <a:xfrm>
            <a:off x="580126" y="150207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8324A"/>
                </a:solidFill>
                <a:latin typeface="Source Sans Pro"/>
                <a:ea typeface="Source Sans Pro"/>
              </a:rPr>
              <a:t>Lịch sử hình thành và phát triển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r>
              <a:rPr lang="en" err="1">
                <a:solidFill>
                  <a:srgbClr val="00CEF6"/>
                </a:solidFill>
              </a:rPr>
              <a:t>Đặc</a:t>
            </a:r>
            <a:r>
              <a:rPr lang="en">
                <a:solidFill>
                  <a:srgbClr val="00CEF6"/>
                </a:solidFill>
              </a:rPr>
              <a:t> </a:t>
            </a:r>
            <a:r>
              <a:rPr lang="en" err="1">
                <a:solidFill>
                  <a:srgbClr val="00CEF6"/>
                </a:solidFill>
              </a:rPr>
              <a:t>điểm</a:t>
            </a:r>
            <a:r>
              <a:rPr lang="en">
                <a:solidFill>
                  <a:srgbClr val="00CEF6"/>
                </a:solidFill>
              </a:rPr>
              <a:t> </a:t>
            </a:r>
            <a:r>
              <a:rPr lang="en" err="1">
                <a:solidFill>
                  <a:srgbClr val="00CEF6"/>
                </a:solidFill>
              </a:rPr>
              <a:t>kỹ</a:t>
            </a:r>
            <a:r>
              <a:rPr lang="en">
                <a:solidFill>
                  <a:srgbClr val="00CEF6"/>
                </a:solidFill>
              </a:rPr>
              <a:t> </a:t>
            </a:r>
            <a:r>
              <a:rPr lang="en" err="1">
                <a:solidFill>
                  <a:srgbClr val="00CEF6"/>
                </a:solidFill>
              </a:rPr>
              <a:t>thuật</a:t>
            </a:r>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5" name="Google Shape;532;p21">
            <a:extLst>
              <a:ext uri="{FF2B5EF4-FFF2-40B4-BE49-F238E27FC236}">
                <a16:creationId xmlns:a16="http://schemas.microsoft.com/office/drawing/2014/main" id="{4113E3F9-3151-08F7-015A-02549466B9E1}"/>
              </a:ext>
            </a:extLst>
          </p:cNvPr>
          <p:cNvSpPr txBox="1">
            <a:spLocks/>
          </p:cNvSpPr>
          <p:nvPr/>
        </p:nvSpPr>
        <p:spPr>
          <a:xfrm>
            <a:off x="1047344" y="1499598"/>
            <a:ext cx="7496586" cy="3299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dk1"/>
              </a:buClr>
              <a:buSzPts val="1600"/>
              <a:buFont typeface="Source Sans Pro"/>
              <a:buChar char="◉"/>
              <a:defRPr sz="1600" b="0" i="0" u="none" strike="noStrike" cap="none">
                <a:solidFill>
                  <a:schemeClr val="dk1"/>
                </a:solidFill>
                <a:latin typeface="Source Sans Pro"/>
                <a:ea typeface="Source Sans Pro"/>
                <a:cs typeface="Source Sans Pro"/>
                <a:sym typeface="Source Sans Pro"/>
              </a:defRPr>
            </a:lvl1pPr>
            <a:lvl2pPr marL="914400" marR="0" lvl="1" indent="-330200" algn="l" rtl="0">
              <a:lnSpc>
                <a:spcPct val="100000"/>
              </a:lnSpc>
              <a:spcBef>
                <a:spcPts val="0"/>
              </a:spcBef>
              <a:spcAft>
                <a:spcPts val="0"/>
              </a:spcAft>
              <a:buClr>
                <a:schemeClr val="dk1"/>
              </a:buClr>
              <a:buSzPts val="1600"/>
              <a:buFont typeface="Source Sans Pro"/>
              <a:buChar char="◉"/>
              <a:defRPr sz="1600" b="0" i="0" u="none" strike="noStrike" cap="none">
                <a:solidFill>
                  <a:schemeClr val="dk1"/>
                </a:solidFill>
                <a:latin typeface="Source Sans Pro"/>
                <a:ea typeface="Source Sans Pro"/>
                <a:cs typeface="Source Sans Pro"/>
                <a:sym typeface="Source Sans Pro"/>
              </a:defRPr>
            </a:lvl2pPr>
            <a:lvl3pPr marL="1371600" marR="0" lvl="2" indent="-330200" algn="l" rtl="0">
              <a:lnSpc>
                <a:spcPct val="100000"/>
              </a:lnSpc>
              <a:spcBef>
                <a:spcPts val="0"/>
              </a:spcBef>
              <a:spcAft>
                <a:spcPts val="0"/>
              </a:spcAft>
              <a:buClr>
                <a:schemeClr val="dk1"/>
              </a:buClr>
              <a:buSzPts val="1600"/>
              <a:buFont typeface="Source Sans Pro"/>
              <a:buChar char="■"/>
              <a:defRPr sz="1600" b="0" i="0" u="none" strike="noStrike" cap="none">
                <a:solidFill>
                  <a:schemeClr val="dk1"/>
                </a:solidFill>
                <a:latin typeface="Source Sans Pro"/>
                <a:ea typeface="Source Sans Pro"/>
                <a:cs typeface="Source Sans Pro"/>
                <a:sym typeface="Source Sans Pro"/>
              </a:defRPr>
            </a:lvl3pPr>
            <a:lvl4pPr marL="1828800" marR="0" lvl="3" indent="-330200" algn="l" rtl="0">
              <a:lnSpc>
                <a:spcPct val="100000"/>
              </a:lnSpc>
              <a:spcBef>
                <a:spcPts val="0"/>
              </a:spcBef>
              <a:spcAft>
                <a:spcPts val="0"/>
              </a:spcAft>
              <a:buClr>
                <a:schemeClr val="dk1"/>
              </a:buClr>
              <a:buSzPts val="1600"/>
              <a:buFont typeface="Source Sans Pro"/>
              <a:buChar char="●"/>
              <a:defRPr sz="1600" b="0" i="0" u="none" strike="noStrike" cap="none">
                <a:solidFill>
                  <a:schemeClr val="dk1"/>
                </a:solidFill>
                <a:latin typeface="Source Sans Pro"/>
                <a:ea typeface="Source Sans Pro"/>
                <a:cs typeface="Source Sans Pro"/>
                <a:sym typeface="Source Sans Pro"/>
              </a:defRPr>
            </a:lvl4pPr>
            <a:lvl5pPr marL="2286000" marR="0" lvl="4" indent="-330200" algn="l" rtl="0">
              <a:lnSpc>
                <a:spcPct val="100000"/>
              </a:lnSpc>
              <a:spcBef>
                <a:spcPts val="0"/>
              </a:spcBef>
              <a:spcAft>
                <a:spcPts val="0"/>
              </a:spcAft>
              <a:buClr>
                <a:schemeClr val="dk1"/>
              </a:buClr>
              <a:buSzPts val="1600"/>
              <a:buFont typeface="Source Sans Pro"/>
              <a:buChar char="○"/>
              <a:defRPr sz="1600" b="0" i="0" u="none" strike="noStrike" cap="none">
                <a:solidFill>
                  <a:schemeClr val="dk1"/>
                </a:solidFill>
                <a:latin typeface="Source Sans Pro"/>
                <a:ea typeface="Source Sans Pro"/>
                <a:cs typeface="Source Sans Pro"/>
                <a:sym typeface="Source Sans Pro"/>
              </a:defRPr>
            </a:lvl5pPr>
            <a:lvl6pPr marL="2743200" marR="0" lvl="5" indent="-330200" algn="l" rtl="0">
              <a:lnSpc>
                <a:spcPct val="100000"/>
              </a:lnSpc>
              <a:spcBef>
                <a:spcPts val="0"/>
              </a:spcBef>
              <a:spcAft>
                <a:spcPts val="0"/>
              </a:spcAft>
              <a:buClr>
                <a:schemeClr val="dk1"/>
              </a:buClr>
              <a:buSzPts val="1600"/>
              <a:buFont typeface="Source Sans Pro"/>
              <a:buChar char="■"/>
              <a:defRPr sz="1600" b="0" i="0" u="none" strike="noStrike" cap="none">
                <a:solidFill>
                  <a:schemeClr val="dk1"/>
                </a:solidFill>
                <a:latin typeface="Source Sans Pro"/>
                <a:ea typeface="Source Sans Pro"/>
                <a:cs typeface="Source Sans Pro"/>
                <a:sym typeface="Source Sans Pro"/>
              </a:defRPr>
            </a:lvl6pPr>
            <a:lvl7pPr marL="3200400" marR="0" lvl="6" indent="-330200" algn="l" rtl="0">
              <a:lnSpc>
                <a:spcPct val="100000"/>
              </a:lnSpc>
              <a:spcBef>
                <a:spcPts val="0"/>
              </a:spcBef>
              <a:spcAft>
                <a:spcPts val="0"/>
              </a:spcAft>
              <a:buClr>
                <a:schemeClr val="dk1"/>
              </a:buClr>
              <a:buSzPts val="1600"/>
              <a:buFont typeface="Source Sans Pro"/>
              <a:buChar char="●"/>
              <a:defRPr sz="1600" b="0" i="0" u="none" strike="noStrike" cap="none">
                <a:solidFill>
                  <a:schemeClr val="dk1"/>
                </a:solidFill>
                <a:latin typeface="Source Sans Pro"/>
                <a:ea typeface="Source Sans Pro"/>
                <a:cs typeface="Source Sans Pro"/>
                <a:sym typeface="Source Sans Pro"/>
              </a:defRPr>
            </a:lvl7pPr>
            <a:lvl8pPr marL="3657600" marR="0" lvl="7" indent="-330200" algn="l" rtl="0">
              <a:lnSpc>
                <a:spcPct val="100000"/>
              </a:lnSpc>
              <a:spcBef>
                <a:spcPts val="0"/>
              </a:spcBef>
              <a:spcAft>
                <a:spcPts val="0"/>
              </a:spcAft>
              <a:buClr>
                <a:schemeClr val="dk1"/>
              </a:buClr>
              <a:buSzPts val="1600"/>
              <a:buFont typeface="Source Sans Pro"/>
              <a:buChar char="○"/>
              <a:defRPr sz="1600" b="0" i="0" u="none" strike="noStrike" cap="none">
                <a:solidFill>
                  <a:schemeClr val="dk1"/>
                </a:solidFill>
                <a:latin typeface="Source Sans Pro"/>
                <a:ea typeface="Source Sans Pro"/>
                <a:cs typeface="Source Sans Pro"/>
                <a:sym typeface="Source Sans Pro"/>
              </a:defRPr>
            </a:lvl8pPr>
            <a:lvl9pPr marL="4114800" marR="0" lvl="8" indent="-330200" algn="l" rtl="0">
              <a:lnSpc>
                <a:spcPct val="100000"/>
              </a:lnSpc>
              <a:spcBef>
                <a:spcPts val="0"/>
              </a:spcBef>
              <a:spcAft>
                <a:spcPts val="0"/>
              </a:spcAft>
              <a:buClr>
                <a:schemeClr val="dk1"/>
              </a:buClr>
              <a:buSzPts val="1600"/>
              <a:buFont typeface="Source Sans Pro"/>
              <a:buChar char="■"/>
              <a:defRPr sz="1600" b="0" i="0" u="none" strike="noStrike" cap="none">
                <a:solidFill>
                  <a:schemeClr val="dk1"/>
                </a:solidFill>
                <a:latin typeface="Source Sans Pro"/>
                <a:ea typeface="Source Sans Pro"/>
                <a:cs typeface="Source Sans Pro"/>
                <a:sym typeface="Source Sans Pro"/>
              </a:defRPr>
            </a:lvl9pPr>
          </a:lstStyle>
          <a:p>
            <a:pPr>
              <a:buFont typeface="Arial"/>
              <a:buChar char="•"/>
            </a:pPr>
            <a:r>
              <a:rPr lang="vi-VN" sz="1800">
                <a:latin typeface="Arial"/>
              </a:rPr>
              <a:t>AES </a:t>
            </a:r>
            <a:r>
              <a:rPr lang="vi-VN" sz="1800" err="1">
                <a:latin typeface="Arial"/>
              </a:rPr>
              <a:t>là</a:t>
            </a:r>
            <a:r>
              <a:rPr lang="vi-VN" sz="1800">
                <a:latin typeface="Arial"/>
              </a:rPr>
              <a:t> </a:t>
            </a:r>
            <a:r>
              <a:rPr lang="vi-VN" sz="1800" err="1">
                <a:latin typeface="Arial"/>
              </a:rPr>
              <a:t>mã</a:t>
            </a:r>
            <a:r>
              <a:rPr lang="vi-VN" sz="1800">
                <a:latin typeface="Arial"/>
              </a:rPr>
              <a:t> </a:t>
            </a:r>
            <a:r>
              <a:rPr lang="vi-VN" sz="1800" err="1">
                <a:latin typeface="Arial"/>
              </a:rPr>
              <a:t>khối</a:t>
            </a:r>
            <a:r>
              <a:rPr lang="vi-VN" sz="1800">
                <a:latin typeface="Arial"/>
              </a:rPr>
              <a:t> </a:t>
            </a:r>
            <a:r>
              <a:rPr lang="vi-VN" sz="1800" err="1">
                <a:latin typeface="Arial"/>
              </a:rPr>
              <a:t>đối</a:t>
            </a:r>
            <a:r>
              <a:rPr lang="vi-VN" sz="1800">
                <a:latin typeface="Arial"/>
              </a:rPr>
              <a:t> </a:t>
            </a:r>
            <a:r>
              <a:rPr lang="vi-VN" sz="1800" err="1">
                <a:latin typeface="Arial"/>
              </a:rPr>
              <a:t>xứng</a:t>
            </a:r>
            <a:r>
              <a:rPr lang="vi-VN" sz="1800">
                <a:latin typeface="Arial"/>
              </a:rPr>
              <a:t> </a:t>
            </a:r>
            <a:r>
              <a:rPr lang="vi-VN" sz="1800" err="1">
                <a:latin typeface="Arial"/>
              </a:rPr>
              <a:t>xử</a:t>
            </a:r>
            <a:r>
              <a:rPr lang="vi-VN" sz="1800">
                <a:latin typeface="Arial"/>
              </a:rPr>
              <a:t> </a:t>
            </a:r>
            <a:r>
              <a:rPr lang="vi-VN" sz="1800" err="1">
                <a:latin typeface="Arial"/>
              </a:rPr>
              <a:t>lý</a:t>
            </a:r>
            <a:r>
              <a:rPr lang="vi-VN" sz="1800">
                <a:latin typeface="Arial"/>
              </a:rPr>
              <a:t> </a:t>
            </a:r>
            <a:r>
              <a:rPr lang="vi-VN" sz="1800" err="1">
                <a:latin typeface="Arial"/>
              </a:rPr>
              <a:t>các</a:t>
            </a:r>
            <a:r>
              <a:rPr lang="vi-VN" sz="1800">
                <a:latin typeface="Arial"/>
              </a:rPr>
              <a:t> </a:t>
            </a:r>
            <a:r>
              <a:rPr lang="vi-VN" sz="1800" err="1">
                <a:latin typeface="Arial"/>
              </a:rPr>
              <a:t>khối</a:t>
            </a:r>
            <a:r>
              <a:rPr lang="vi-VN" sz="1800">
                <a:latin typeface="Arial"/>
              </a:rPr>
              <a:t> </a:t>
            </a:r>
            <a:r>
              <a:rPr lang="vi-VN" sz="1800" err="1">
                <a:latin typeface="Arial"/>
              </a:rPr>
              <a:t>dữ</a:t>
            </a:r>
            <a:r>
              <a:rPr lang="vi-VN" sz="1800">
                <a:latin typeface="Arial"/>
              </a:rPr>
              <a:t> </a:t>
            </a:r>
            <a:r>
              <a:rPr lang="vi-VN" sz="1800" err="1">
                <a:latin typeface="Arial"/>
              </a:rPr>
              <a:t>liệu</a:t>
            </a:r>
            <a:r>
              <a:rPr lang="vi-VN" sz="1800">
                <a:latin typeface="Arial"/>
              </a:rPr>
              <a:t> (</a:t>
            </a:r>
            <a:r>
              <a:rPr lang="vi-VN" sz="1800" err="1">
                <a:latin typeface="Arial"/>
              </a:rPr>
              <a:t>đầu</a:t>
            </a:r>
            <a:r>
              <a:rPr lang="vi-VN" sz="1800">
                <a:latin typeface="Arial"/>
              </a:rPr>
              <a:t> </a:t>
            </a:r>
            <a:r>
              <a:rPr lang="vi-VN" sz="1800" err="1">
                <a:latin typeface="Arial"/>
              </a:rPr>
              <a:t>vào</a:t>
            </a:r>
            <a:r>
              <a:rPr lang="vi-VN" sz="1800">
                <a:latin typeface="Arial"/>
              </a:rPr>
              <a:t> </a:t>
            </a:r>
            <a:r>
              <a:rPr lang="vi-VN" sz="1800" err="1">
                <a:latin typeface="Arial"/>
              </a:rPr>
              <a:t>và</a:t>
            </a:r>
            <a:r>
              <a:rPr lang="vi-VN" sz="1800">
                <a:latin typeface="Arial"/>
              </a:rPr>
              <a:t> </a:t>
            </a:r>
            <a:r>
              <a:rPr lang="vi-VN" sz="1800" err="1">
                <a:latin typeface="Arial"/>
              </a:rPr>
              <a:t>đầu</a:t>
            </a:r>
            <a:r>
              <a:rPr lang="vi-VN" sz="1800">
                <a:latin typeface="Arial"/>
              </a:rPr>
              <a:t> ra) 128 </a:t>
            </a:r>
            <a:r>
              <a:rPr lang="vi-VN" sz="1800" err="1">
                <a:latin typeface="Arial"/>
              </a:rPr>
              <a:t>bít</a:t>
            </a:r>
            <a:r>
              <a:rPr lang="vi-VN" sz="1800">
                <a:latin typeface="Arial"/>
              </a:rPr>
              <a:t> </a:t>
            </a:r>
            <a:r>
              <a:rPr lang="vi-VN" sz="1800" err="1">
                <a:latin typeface="Arial"/>
              </a:rPr>
              <a:t>và</a:t>
            </a:r>
            <a:r>
              <a:rPr lang="vi-VN" sz="1800">
                <a:latin typeface="Arial"/>
              </a:rPr>
              <a:t> </a:t>
            </a:r>
            <a:r>
              <a:rPr lang="vi-VN" sz="1800" err="1">
                <a:latin typeface="Arial"/>
              </a:rPr>
              <a:t>khoá</a:t>
            </a:r>
            <a:r>
              <a:rPr lang="vi-VN" sz="1800">
                <a:latin typeface="Arial"/>
              </a:rPr>
              <a:t> </a:t>
            </a:r>
            <a:r>
              <a:rPr lang="vi-VN" sz="1800" err="1">
                <a:latin typeface="Arial"/>
              </a:rPr>
              <a:t>có</a:t>
            </a:r>
            <a:r>
              <a:rPr lang="vi-VN" sz="1800">
                <a:latin typeface="Arial"/>
              </a:rPr>
              <a:t> </a:t>
            </a:r>
            <a:r>
              <a:rPr lang="vi-VN" sz="1800" err="1">
                <a:latin typeface="Arial"/>
              </a:rPr>
              <a:t>độ</a:t>
            </a:r>
            <a:r>
              <a:rPr lang="vi-VN" sz="1800">
                <a:latin typeface="Arial"/>
              </a:rPr>
              <a:t> </a:t>
            </a:r>
            <a:r>
              <a:rPr lang="vi-VN" sz="1800" err="1">
                <a:latin typeface="Arial"/>
              </a:rPr>
              <a:t>dài</a:t>
            </a:r>
            <a:r>
              <a:rPr lang="vi-VN" sz="1800">
                <a:latin typeface="Arial"/>
              </a:rPr>
              <a:t> 128, 192 </a:t>
            </a:r>
            <a:r>
              <a:rPr lang="vi-VN" sz="1800" err="1">
                <a:latin typeface="Arial"/>
              </a:rPr>
              <a:t>hoặc</a:t>
            </a:r>
            <a:r>
              <a:rPr lang="vi-VN" sz="1800">
                <a:latin typeface="Arial"/>
              </a:rPr>
              <a:t> 256 </a:t>
            </a:r>
            <a:r>
              <a:rPr lang="vi-VN" sz="1800" err="1">
                <a:latin typeface="Arial"/>
              </a:rPr>
              <a:t>bít</a:t>
            </a:r>
            <a:r>
              <a:rPr lang="vi-VN" sz="1800">
                <a:latin typeface="Arial"/>
              </a:rPr>
              <a:t>.</a:t>
            </a:r>
          </a:p>
          <a:p>
            <a:pPr marL="127000" indent="0">
              <a:buNone/>
            </a:pPr>
            <a:endParaRPr lang="vi-VN" sz="1800">
              <a:latin typeface="Arial"/>
            </a:endParaRPr>
          </a:p>
          <a:p>
            <a:pPr>
              <a:buFont typeface="Arial"/>
              <a:buChar char="•"/>
            </a:pPr>
            <a:r>
              <a:rPr lang="vi-VN" sz="1800">
                <a:latin typeface="Arial"/>
              </a:rPr>
              <a:t>Tương </a:t>
            </a:r>
            <a:r>
              <a:rPr lang="vi-VN" sz="1800" err="1">
                <a:latin typeface="Arial"/>
              </a:rPr>
              <a:t>ứng</a:t>
            </a:r>
            <a:r>
              <a:rPr lang="vi-VN" sz="1800">
                <a:latin typeface="Arial"/>
              </a:rPr>
              <a:t> </a:t>
            </a:r>
            <a:r>
              <a:rPr lang="vi-VN" sz="1800" err="1">
                <a:latin typeface="Arial"/>
              </a:rPr>
              <a:t>với</a:t>
            </a:r>
            <a:r>
              <a:rPr lang="vi-VN" sz="1800">
                <a:latin typeface="Arial"/>
              </a:rPr>
              <a:t> ba </a:t>
            </a:r>
            <a:r>
              <a:rPr lang="vi-VN" sz="1800" err="1">
                <a:latin typeface="Arial"/>
              </a:rPr>
              <a:t>độ</a:t>
            </a:r>
            <a:r>
              <a:rPr lang="vi-VN" sz="1800">
                <a:latin typeface="Arial"/>
              </a:rPr>
              <a:t> </a:t>
            </a:r>
            <a:r>
              <a:rPr lang="vi-VN" sz="1800" err="1">
                <a:latin typeface="Arial"/>
              </a:rPr>
              <a:t>dài</a:t>
            </a:r>
            <a:r>
              <a:rPr lang="vi-VN" sz="1800">
                <a:latin typeface="Arial"/>
              </a:rPr>
              <a:t> </a:t>
            </a:r>
            <a:r>
              <a:rPr lang="vi-VN" sz="1800" err="1">
                <a:latin typeface="Arial"/>
              </a:rPr>
              <a:t>khoá</a:t>
            </a:r>
            <a:r>
              <a:rPr lang="vi-VN" sz="1800">
                <a:latin typeface="Arial"/>
              </a:rPr>
              <a:t> </a:t>
            </a:r>
            <a:r>
              <a:rPr lang="vi-VN" sz="1800" err="1">
                <a:latin typeface="Arial"/>
              </a:rPr>
              <a:t>nó</a:t>
            </a:r>
            <a:r>
              <a:rPr lang="vi-VN" sz="1800">
                <a:latin typeface="Arial"/>
              </a:rPr>
              <a:t> </a:t>
            </a:r>
            <a:r>
              <a:rPr lang="vi-VN" sz="1800" err="1">
                <a:latin typeface="Arial"/>
              </a:rPr>
              <a:t>cũng</a:t>
            </a:r>
            <a:r>
              <a:rPr lang="vi-VN" sz="1800">
                <a:latin typeface="Arial"/>
              </a:rPr>
              <a:t> </a:t>
            </a:r>
            <a:r>
              <a:rPr lang="vi-VN" sz="1800" err="1">
                <a:latin typeface="Arial"/>
              </a:rPr>
              <a:t>được</a:t>
            </a:r>
            <a:r>
              <a:rPr lang="vi-VN" sz="1800">
                <a:latin typeface="Arial"/>
              </a:rPr>
              <a:t> tham </a:t>
            </a:r>
            <a:r>
              <a:rPr lang="vi-VN" sz="1800" err="1">
                <a:latin typeface="Arial"/>
              </a:rPr>
              <a:t>chiếu</a:t>
            </a:r>
            <a:r>
              <a:rPr lang="vi-VN" sz="1800">
                <a:latin typeface="Arial"/>
              </a:rPr>
              <a:t> </a:t>
            </a:r>
            <a:r>
              <a:rPr lang="vi-VN" sz="1800" err="1">
                <a:latin typeface="Arial"/>
              </a:rPr>
              <a:t>đến</a:t>
            </a:r>
            <a:r>
              <a:rPr lang="vi-VN" sz="1800">
                <a:latin typeface="Arial"/>
              </a:rPr>
              <a:t> </a:t>
            </a:r>
            <a:r>
              <a:rPr lang="vi-VN" sz="1800" err="1">
                <a:latin typeface="Arial"/>
              </a:rPr>
              <a:t>bằng</a:t>
            </a:r>
            <a:r>
              <a:rPr lang="vi-VN" sz="1800">
                <a:latin typeface="Arial"/>
              </a:rPr>
              <a:t> ba tên </a:t>
            </a:r>
            <a:r>
              <a:rPr lang="vi-VN" sz="1800" err="1">
                <a:latin typeface="Arial"/>
              </a:rPr>
              <a:t>gọi</a:t>
            </a:r>
            <a:r>
              <a:rPr lang="vi-VN" sz="1800">
                <a:latin typeface="Arial"/>
              </a:rPr>
              <a:t> AES-128, AES-192 </a:t>
            </a:r>
            <a:r>
              <a:rPr lang="vi-VN" sz="1800" err="1">
                <a:latin typeface="Arial"/>
              </a:rPr>
              <a:t>và</a:t>
            </a:r>
            <a:r>
              <a:rPr lang="vi-VN" sz="1800">
                <a:latin typeface="Arial"/>
              </a:rPr>
              <a:t> AES-256</a:t>
            </a:r>
          </a:p>
          <a:p>
            <a:pPr lvl="1">
              <a:buFont typeface="Wingdings"/>
              <a:buChar char="Ø"/>
            </a:pPr>
            <a:r>
              <a:rPr lang="vi-VN" sz="1800">
                <a:latin typeface="Arial"/>
              </a:rPr>
              <a:t>AES-128 </a:t>
            </a:r>
            <a:r>
              <a:rPr lang="vi-VN" sz="1800" err="1">
                <a:latin typeface="Arial"/>
              </a:rPr>
              <a:t>sử</a:t>
            </a:r>
            <a:r>
              <a:rPr lang="vi-VN" sz="1800">
                <a:latin typeface="Arial"/>
              </a:rPr>
              <a:t> </a:t>
            </a:r>
            <a:r>
              <a:rPr lang="vi-VN" sz="1800" err="1">
                <a:latin typeface="Arial"/>
              </a:rPr>
              <a:t>dụng</a:t>
            </a:r>
            <a:r>
              <a:rPr lang="vi-VN" sz="1800">
                <a:latin typeface="Arial"/>
              </a:rPr>
              <a:t> 10 </a:t>
            </a:r>
            <a:r>
              <a:rPr lang="vi-VN" sz="1800" err="1">
                <a:latin typeface="Arial"/>
              </a:rPr>
              <a:t>vòng</a:t>
            </a:r>
            <a:r>
              <a:rPr lang="vi-VN" sz="1800">
                <a:latin typeface="Arial"/>
              </a:rPr>
              <a:t> (</a:t>
            </a:r>
            <a:r>
              <a:rPr lang="vi-VN" sz="1800" err="1">
                <a:latin typeface="Arial"/>
              </a:rPr>
              <a:t>round</a:t>
            </a:r>
            <a:r>
              <a:rPr lang="vi-VN" sz="1800">
                <a:latin typeface="Arial"/>
              </a:rPr>
              <a:t>)</a:t>
            </a:r>
          </a:p>
          <a:p>
            <a:pPr lvl="1">
              <a:buFont typeface="Wingdings"/>
              <a:buChar char="Ø"/>
            </a:pPr>
            <a:r>
              <a:rPr lang="vi-VN" sz="1800">
                <a:latin typeface="Arial"/>
              </a:rPr>
              <a:t>AES-192 </a:t>
            </a:r>
            <a:r>
              <a:rPr lang="vi-VN" sz="1800" err="1">
                <a:latin typeface="Arial"/>
              </a:rPr>
              <a:t>sử</a:t>
            </a:r>
            <a:r>
              <a:rPr lang="vi-VN" sz="1800">
                <a:latin typeface="Arial"/>
              </a:rPr>
              <a:t> </a:t>
            </a:r>
            <a:r>
              <a:rPr lang="vi-VN" sz="1800" err="1">
                <a:latin typeface="Arial"/>
              </a:rPr>
              <a:t>dụng</a:t>
            </a:r>
            <a:r>
              <a:rPr lang="vi-VN" sz="1800">
                <a:latin typeface="Arial"/>
              </a:rPr>
              <a:t> 12 </a:t>
            </a:r>
            <a:r>
              <a:rPr lang="vi-VN" sz="1800" err="1">
                <a:latin typeface="Arial"/>
              </a:rPr>
              <a:t>vòng</a:t>
            </a:r>
            <a:endParaRPr lang="vi-VN" sz="1800">
              <a:latin typeface="Arial"/>
            </a:endParaRPr>
          </a:p>
          <a:p>
            <a:pPr lvl="1">
              <a:buFont typeface="Wingdings"/>
              <a:buChar char="Ø"/>
            </a:pPr>
            <a:r>
              <a:rPr lang="vi-VN" sz="1800">
                <a:latin typeface="Arial"/>
              </a:rPr>
              <a:t>AES-256 </a:t>
            </a:r>
            <a:r>
              <a:rPr lang="vi-VN" sz="1800" err="1">
                <a:latin typeface="Arial"/>
              </a:rPr>
              <a:t>sử</a:t>
            </a:r>
            <a:r>
              <a:rPr lang="vi-VN" sz="1800">
                <a:latin typeface="Arial"/>
              </a:rPr>
              <a:t> </a:t>
            </a:r>
            <a:r>
              <a:rPr lang="vi-VN" sz="1800" err="1">
                <a:latin typeface="Arial"/>
              </a:rPr>
              <a:t>dụng</a:t>
            </a:r>
            <a:r>
              <a:rPr lang="vi-VN" sz="1800">
                <a:latin typeface="Arial"/>
              </a:rPr>
              <a:t> 14 </a:t>
            </a:r>
            <a:r>
              <a:rPr lang="vi-VN" sz="1800" err="1">
                <a:latin typeface="Arial"/>
              </a:rPr>
              <a:t>vòng</a:t>
            </a:r>
            <a:endParaRPr lang="vi-VN" sz="1800">
              <a:latin typeface="Arial"/>
            </a:endParaRPr>
          </a:p>
          <a:p>
            <a:pPr marL="584200" lvl="1" indent="0">
              <a:buNone/>
            </a:pPr>
            <a:endParaRPr lang="vi-VN" sz="1800">
              <a:latin typeface="Arial"/>
            </a:endParaRPr>
          </a:p>
        </p:txBody>
      </p:sp>
    </p:spTree>
    <p:extLst>
      <p:ext uri="{BB962C8B-B14F-4D97-AF65-F5344CB8AC3E}">
        <p14:creationId xmlns:p14="http://schemas.microsoft.com/office/powerpoint/2010/main" val="3455921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r>
              <a:rPr lang="en" err="1">
                <a:solidFill>
                  <a:srgbClr val="00CEF6"/>
                </a:solidFill>
              </a:rPr>
              <a:t>Đặc</a:t>
            </a:r>
            <a:r>
              <a:rPr lang="en">
                <a:solidFill>
                  <a:srgbClr val="00CEF6"/>
                </a:solidFill>
              </a:rPr>
              <a:t> </a:t>
            </a:r>
            <a:r>
              <a:rPr lang="en" err="1">
                <a:solidFill>
                  <a:srgbClr val="00CEF6"/>
                </a:solidFill>
              </a:rPr>
              <a:t>điểm</a:t>
            </a:r>
            <a:r>
              <a:rPr lang="en">
                <a:solidFill>
                  <a:srgbClr val="00CEF6"/>
                </a:solidFill>
              </a:rPr>
              <a:t> </a:t>
            </a:r>
            <a:r>
              <a:rPr lang="en" err="1">
                <a:solidFill>
                  <a:srgbClr val="00CEF6"/>
                </a:solidFill>
              </a:rPr>
              <a:t>kỹ</a:t>
            </a:r>
            <a:r>
              <a:rPr lang="en">
                <a:solidFill>
                  <a:srgbClr val="00CEF6"/>
                </a:solidFill>
              </a:rPr>
              <a:t> </a:t>
            </a:r>
            <a:r>
              <a:rPr lang="en" err="1">
                <a:solidFill>
                  <a:srgbClr val="00CEF6"/>
                </a:solidFill>
              </a:rPr>
              <a:t>thuật</a:t>
            </a:r>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5" name="Google Shape;532;p21">
            <a:extLst>
              <a:ext uri="{FF2B5EF4-FFF2-40B4-BE49-F238E27FC236}">
                <a16:creationId xmlns:a16="http://schemas.microsoft.com/office/drawing/2014/main" id="{4113E3F9-3151-08F7-015A-02549466B9E1}"/>
              </a:ext>
            </a:extLst>
          </p:cNvPr>
          <p:cNvSpPr txBox="1">
            <a:spLocks/>
          </p:cNvSpPr>
          <p:nvPr/>
        </p:nvSpPr>
        <p:spPr>
          <a:xfrm>
            <a:off x="790901" y="1653463"/>
            <a:ext cx="7225490" cy="30795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dk1"/>
              </a:buClr>
              <a:buSzPts val="1600"/>
              <a:buFont typeface="Source Sans Pro"/>
              <a:buChar char="◉"/>
              <a:defRPr sz="1600" b="0" i="0" u="none" strike="noStrike" cap="none">
                <a:solidFill>
                  <a:schemeClr val="dk1"/>
                </a:solidFill>
                <a:latin typeface="Source Sans Pro"/>
                <a:ea typeface="Source Sans Pro"/>
                <a:cs typeface="Source Sans Pro"/>
                <a:sym typeface="Source Sans Pro"/>
              </a:defRPr>
            </a:lvl1pPr>
            <a:lvl2pPr marL="914400" marR="0" lvl="1" indent="-330200" algn="l" rtl="0">
              <a:lnSpc>
                <a:spcPct val="100000"/>
              </a:lnSpc>
              <a:spcBef>
                <a:spcPts val="0"/>
              </a:spcBef>
              <a:spcAft>
                <a:spcPts val="0"/>
              </a:spcAft>
              <a:buClr>
                <a:schemeClr val="dk1"/>
              </a:buClr>
              <a:buSzPts val="1600"/>
              <a:buFont typeface="Source Sans Pro"/>
              <a:buChar char="◉"/>
              <a:defRPr sz="1600" b="0" i="0" u="none" strike="noStrike" cap="none">
                <a:solidFill>
                  <a:schemeClr val="dk1"/>
                </a:solidFill>
                <a:latin typeface="Source Sans Pro"/>
                <a:ea typeface="Source Sans Pro"/>
                <a:cs typeface="Source Sans Pro"/>
                <a:sym typeface="Source Sans Pro"/>
              </a:defRPr>
            </a:lvl2pPr>
            <a:lvl3pPr marL="1371600" marR="0" lvl="2" indent="-330200" algn="l" rtl="0">
              <a:lnSpc>
                <a:spcPct val="100000"/>
              </a:lnSpc>
              <a:spcBef>
                <a:spcPts val="0"/>
              </a:spcBef>
              <a:spcAft>
                <a:spcPts val="0"/>
              </a:spcAft>
              <a:buClr>
                <a:schemeClr val="dk1"/>
              </a:buClr>
              <a:buSzPts val="1600"/>
              <a:buFont typeface="Source Sans Pro"/>
              <a:buChar char="■"/>
              <a:defRPr sz="1600" b="0" i="0" u="none" strike="noStrike" cap="none">
                <a:solidFill>
                  <a:schemeClr val="dk1"/>
                </a:solidFill>
                <a:latin typeface="Source Sans Pro"/>
                <a:ea typeface="Source Sans Pro"/>
                <a:cs typeface="Source Sans Pro"/>
                <a:sym typeface="Source Sans Pro"/>
              </a:defRPr>
            </a:lvl3pPr>
            <a:lvl4pPr marL="1828800" marR="0" lvl="3" indent="-330200" algn="l" rtl="0">
              <a:lnSpc>
                <a:spcPct val="100000"/>
              </a:lnSpc>
              <a:spcBef>
                <a:spcPts val="0"/>
              </a:spcBef>
              <a:spcAft>
                <a:spcPts val="0"/>
              </a:spcAft>
              <a:buClr>
                <a:schemeClr val="dk1"/>
              </a:buClr>
              <a:buSzPts val="1600"/>
              <a:buFont typeface="Source Sans Pro"/>
              <a:buChar char="●"/>
              <a:defRPr sz="1600" b="0" i="0" u="none" strike="noStrike" cap="none">
                <a:solidFill>
                  <a:schemeClr val="dk1"/>
                </a:solidFill>
                <a:latin typeface="Source Sans Pro"/>
                <a:ea typeface="Source Sans Pro"/>
                <a:cs typeface="Source Sans Pro"/>
                <a:sym typeface="Source Sans Pro"/>
              </a:defRPr>
            </a:lvl4pPr>
            <a:lvl5pPr marL="2286000" marR="0" lvl="4" indent="-330200" algn="l" rtl="0">
              <a:lnSpc>
                <a:spcPct val="100000"/>
              </a:lnSpc>
              <a:spcBef>
                <a:spcPts val="0"/>
              </a:spcBef>
              <a:spcAft>
                <a:spcPts val="0"/>
              </a:spcAft>
              <a:buClr>
                <a:schemeClr val="dk1"/>
              </a:buClr>
              <a:buSzPts val="1600"/>
              <a:buFont typeface="Source Sans Pro"/>
              <a:buChar char="○"/>
              <a:defRPr sz="1600" b="0" i="0" u="none" strike="noStrike" cap="none">
                <a:solidFill>
                  <a:schemeClr val="dk1"/>
                </a:solidFill>
                <a:latin typeface="Source Sans Pro"/>
                <a:ea typeface="Source Sans Pro"/>
                <a:cs typeface="Source Sans Pro"/>
                <a:sym typeface="Source Sans Pro"/>
              </a:defRPr>
            </a:lvl5pPr>
            <a:lvl6pPr marL="2743200" marR="0" lvl="5" indent="-330200" algn="l" rtl="0">
              <a:lnSpc>
                <a:spcPct val="100000"/>
              </a:lnSpc>
              <a:spcBef>
                <a:spcPts val="0"/>
              </a:spcBef>
              <a:spcAft>
                <a:spcPts val="0"/>
              </a:spcAft>
              <a:buClr>
                <a:schemeClr val="dk1"/>
              </a:buClr>
              <a:buSzPts val="1600"/>
              <a:buFont typeface="Source Sans Pro"/>
              <a:buChar char="■"/>
              <a:defRPr sz="1600" b="0" i="0" u="none" strike="noStrike" cap="none">
                <a:solidFill>
                  <a:schemeClr val="dk1"/>
                </a:solidFill>
                <a:latin typeface="Source Sans Pro"/>
                <a:ea typeface="Source Sans Pro"/>
                <a:cs typeface="Source Sans Pro"/>
                <a:sym typeface="Source Sans Pro"/>
              </a:defRPr>
            </a:lvl6pPr>
            <a:lvl7pPr marL="3200400" marR="0" lvl="6" indent="-330200" algn="l" rtl="0">
              <a:lnSpc>
                <a:spcPct val="100000"/>
              </a:lnSpc>
              <a:spcBef>
                <a:spcPts val="0"/>
              </a:spcBef>
              <a:spcAft>
                <a:spcPts val="0"/>
              </a:spcAft>
              <a:buClr>
                <a:schemeClr val="dk1"/>
              </a:buClr>
              <a:buSzPts val="1600"/>
              <a:buFont typeface="Source Sans Pro"/>
              <a:buChar char="●"/>
              <a:defRPr sz="1600" b="0" i="0" u="none" strike="noStrike" cap="none">
                <a:solidFill>
                  <a:schemeClr val="dk1"/>
                </a:solidFill>
                <a:latin typeface="Source Sans Pro"/>
                <a:ea typeface="Source Sans Pro"/>
                <a:cs typeface="Source Sans Pro"/>
                <a:sym typeface="Source Sans Pro"/>
              </a:defRPr>
            </a:lvl7pPr>
            <a:lvl8pPr marL="3657600" marR="0" lvl="7" indent="-330200" algn="l" rtl="0">
              <a:lnSpc>
                <a:spcPct val="100000"/>
              </a:lnSpc>
              <a:spcBef>
                <a:spcPts val="0"/>
              </a:spcBef>
              <a:spcAft>
                <a:spcPts val="0"/>
              </a:spcAft>
              <a:buClr>
                <a:schemeClr val="dk1"/>
              </a:buClr>
              <a:buSzPts val="1600"/>
              <a:buFont typeface="Source Sans Pro"/>
              <a:buChar char="○"/>
              <a:defRPr sz="1600" b="0" i="0" u="none" strike="noStrike" cap="none">
                <a:solidFill>
                  <a:schemeClr val="dk1"/>
                </a:solidFill>
                <a:latin typeface="Source Sans Pro"/>
                <a:ea typeface="Source Sans Pro"/>
                <a:cs typeface="Source Sans Pro"/>
                <a:sym typeface="Source Sans Pro"/>
              </a:defRPr>
            </a:lvl8pPr>
            <a:lvl9pPr marL="4114800" marR="0" lvl="8" indent="-330200" algn="l" rtl="0">
              <a:lnSpc>
                <a:spcPct val="100000"/>
              </a:lnSpc>
              <a:spcBef>
                <a:spcPts val="0"/>
              </a:spcBef>
              <a:spcAft>
                <a:spcPts val="0"/>
              </a:spcAft>
              <a:buClr>
                <a:schemeClr val="dk1"/>
              </a:buClr>
              <a:buSzPts val="1600"/>
              <a:buFont typeface="Source Sans Pro"/>
              <a:buChar char="■"/>
              <a:defRPr sz="1600" b="0" i="0" u="none" strike="noStrike" cap="none">
                <a:solidFill>
                  <a:schemeClr val="dk1"/>
                </a:solidFill>
                <a:latin typeface="Source Sans Pro"/>
                <a:ea typeface="Source Sans Pro"/>
                <a:cs typeface="Source Sans Pro"/>
                <a:sym typeface="Source Sans Pro"/>
              </a:defRPr>
            </a:lvl9pPr>
          </a:lstStyle>
          <a:p>
            <a:pPr lvl="1">
              <a:buFont typeface="Arial"/>
              <a:buChar char="•"/>
            </a:pPr>
            <a:r>
              <a:rPr lang="vi-VN" sz="1800" err="1">
                <a:latin typeface="Arial"/>
              </a:rPr>
              <a:t>Vòng</a:t>
            </a:r>
            <a:r>
              <a:rPr lang="vi-VN" sz="1800">
                <a:latin typeface="Arial"/>
              </a:rPr>
              <a:t> </a:t>
            </a:r>
            <a:r>
              <a:rPr lang="vi-VN" sz="1800" err="1">
                <a:latin typeface="Arial"/>
              </a:rPr>
              <a:t>lặp</a:t>
            </a:r>
            <a:r>
              <a:rPr lang="vi-VN" sz="1800">
                <a:latin typeface="Arial"/>
              </a:rPr>
              <a:t> </a:t>
            </a:r>
            <a:r>
              <a:rPr lang="vi-VN" sz="1800" err="1">
                <a:latin typeface="Arial"/>
              </a:rPr>
              <a:t>chính</a:t>
            </a:r>
            <a:r>
              <a:rPr lang="vi-VN" sz="1800">
                <a:latin typeface="Arial"/>
              </a:rPr>
              <a:t> </a:t>
            </a:r>
            <a:r>
              <a:rPr lang="vi-VN" sz="1800" err="1">
                <a:latin typeface="Arial"/>
              </a:rPr>
              <a:t>của</a:t>
            </a:r>
            <a:r>
              <a:rPr lang="vi-VN" sz="1800">
                <a:latin typeface="Arial"/>
              </a:rPr>
              <a:t> AES </a:t>
            </a:r>
            <a:r>
              <a:rPr lang="vi-VN" sz="1800" err="1">
                <a:latin typeface="Arial"/>
              </a:rPr>
              <a:t>thực</a:t>
            </a:r>
            <a:r>
              <a:rPr lang="vi-VN" sz="1800">
                <a:latin typeface="Arial"/>
              </a:rPr>
              <a:t> </a:t>
            </a:r>
            <a:r>
              <a:rPr lang="vi-VN" sz="1800" err="1">
                <a:latin typeface="Arial"/>
              </a:rPr>
              <a:t>hiện</a:t>
            </a:r>
            <a:r>
              <a:rPr lang="vi-VN" sz="1800">
                <a:latin typeface="Arial"/>
              </a:rPr>
              <a:t> </a:t>
            </a:r>
            <a:r>
              <a:rPr lang="vi-VN" sz="1800" err="1">
                <a:latin typeface="Arial"/>
              </a:rPr>
              <a:t>các</a:t>
            </a:r>
            <a:r>
              <a:rPr lang="vi-VN" sz="1800">
                <a:latin typeface="Arial"/>
              </a:rPr>
              <a:t> </a:t>
            </a:r>
            <a:r>
              <a:rPr lang="vi-VN" sz="1800" err="1">
                <a:latin typeface="Arial"/>
              </a:rPr>
              <a:t>hàm</a:t>
            </a:r>
            <a:r>
              <a:rPr lang="vi-VN" sz="1800">
                <a:latin typeface="Arial"/>
              </a:rPr>
              <a:t> sau: </a:t>
            </a:r>
            <a:r>
              <a:rPr lang="vi-VN" sz="1800" err="1">
                <a:latin typeface="Arial"/>
              </a:rPr>
              <a:t>SubBytes</a:t>
            </a:r>
            <a:r>
              <a:rPr lang="vi-VN" sz="1800">
                <a:latin typeface="Arial"/>
              </a:rPr>
              <a:t>(), </a:t>
            </a:r>
            <a:r>
              <a:rPr lang="vi-VN" sz="1800" err="1">
                <a:latin typeface="Arial"/>
              </a:rPr>
              <a:t>ShiftRows</a:t>
            </a:r>
            <a:r>
              <a:rPr lang="vi-VN" sz="1800">
                <a:latin typeface="Arial"/>
              </a:rPr>
              <a:t>(), </a:t>
            </a:r>
            <a:r>
              <a:rPr lang="vi-VN" sz="1800" err="1">
                <a:latin typeface="Arial"/>
              </a:rPr>
              <a:t>MixColumns</a:t>
            </a:r>
            <a:r>
              <a:rPr lang="vi-VN" sz="1800">
                <a:latin typeface="Arial"/>
              </a:rPr>
              <a:t>() </a:t>
            </a:r>
            <a:r>
              <a:rPr lang="vi-VN" sz="1800" err="1">
                <a:latin typeface="Arial"/>
              </a:rPr>
              <a:t>và</a:t>
            </a:r>
            <a:r>
              <a:rPr lang="vi-VN" sz="1800">
                <a:latin typeface="Arial"/>
              </a:rPr>
              <a:t> </a:t>
            </a:r>
            <a:r>
              <a:rPr lang="vi-VN" sz="1800" err="1">
                <a:latin typeface="Arial"/>
              </a:rPr>
              <a:t>AddRoundKey</a:t>
            </a:r>
            <a:r>
              <a:rPr lang="vi-VN" sz="1800">
                <a:latin typeface="Arial"/>
              </a:rPr>
              <a:t>(). </a:t>
            </a:r>
            <a:endParaRPr lang="vi-VN">
              <a:latin typeface="Arial"/>
            </a:endParaRPr>
          </a:p>
          <a:p>
            <a:pPr lvl="1">
              <a:buFont typeface="Arial"/>
              <a:buChar char="•"/>
            </a:pPr>
            <a:endParaRPr lang="vi-VN" sz="1800">
              <a:latin typeface="Arial"/>
            </a:endParaRPr>
          </a:p>
          <a:p>
            <a:pPr lvl="1">
              <a:buFont typeface="Arial"/>
              <a:buChar char="•"/>
            </a:pPr>
            <a:r>
              <a:rPr lang="vi-VN" sz="1800">
                <a:latin typeface="Arial"/>
              </a:rPr>
              <a:t>Ba </a:t>
            </a:r>
            <a:r>
              <a:rPr lang="vi-VN" sz="1800" err="1">
                <a:latin typeface="Arial"/>
              </a:rPr>
              <a:t>hàm</a:t>
            </a:r>
            <a:r>
              <a:rPr lang="vi-VN" sz="1800">
                <a:latin typeface="Arial"/>
              </a:rPr>
              <a:t> </a:t>
            </a:r>
            <a:r>
              <a:rPr lang="vi-VN" sz="1800" err="1">
                <a:latin typeface="Arial"/>
              </a:rPr>
              <a:t>đầu</a:t>
            </a:r>
            <a:r>
              <a:rPr lang="vi-VN" sz="1800">
                <a:latin typeface="Arial"/>
              </a:rPr>
              <a:t> </a:t>
            </a:r>
            <a:r>
              <a:rPr lang="vi-VN" sz="1800" err="1">
                <a:latin typeface="Arial"/>
              </a:rPr>
              <a:t>của</a:t>
            </a:r>
            <a:r>
              <a:rPr lang="vi-VN" sz="1800">
                <a:latin typeface="Arial"/>
              </a:rPr>
              <a:t> </a:t>
            </a:r>
            <a:r>
              <a:rPr lang="vi-VN" sz="1800" err="1">
                <a:latin typeface="Arial"/>
              </a:rPr>
              <a:t>một</a:t>
            </a:r>
            <a:r>
              <a:rPr lang="vi-VN" sz="1800">
                <a:latin typeface="Arial"/>
              </a:rPr>
              <a:t> </a:t>
            </a:r>
            <a:r>
              <a:rPr lang="vi-VN" sz="1800" err="1">
                <a:latin typeface="Arial"/>
              </a:rPr>
              <a:t>vòng</a:t>
            </a:r>
            <a:r>
              <a:rPr lang="vi-VN" sz="1800">
                <a:latin typeface="Arial"/>
              </a:rPr>
              <a:t> AES </a:t>
            </a:r>
            <a:r>
              <a:rPr lang="vi-VN" sz="1800" err="1">
                <a:latin typeface="Arial"/>
              </a:rPr>
              <a:t>được</a:t>
            </a:r>
            <a:r>
              <a:rPr lang="vi-VN" sz="1800">
                <a:latin typeface="Arial"/>
              </a:rPr>
              <a:t> </a:t>
            </a:r>
            <a:r>
              <a:rPr lang="vi-VN" sz="1800" err="1">
                <a:latin typeface="Arial"/>
              </a:rPr>
              <a:t>thiết</a:t>
            </a:r>
            <a:r>
              <a:rPr lang="vi-VN" sz="1800">
                <a:latin typeface="Arial"/>
              </a:rPr>
              <a:t> </a:t>
            </a:r>
            <a:r>
              <a:rPr lang="vi-VN" sz="1800" err="1">
                <a:latin typeface="Arial"/>
              </a:rPr>
              <a:t>kế</a:t>
            </a:r>
            <a:r>
              <a:rPr lang="vi-VN" sz="1800">
                <a:latin typeface="Arial"/>
              </a:rPr>
              <a:t> </a:t>
            </a:r>
            <a:r>
              <a:rPr lang="vi-VN" sz="1800" err="1">
                <a:latin typeface="Arial"/>
              </a:rPr>
              <a:t>để</a:t>
            </a:r>
            <a:r>
              <a:rPr lang="vi-VN" sz="1800">
                <a:latin typeface="Arial"/>
              </a:rPr>
              <a:t> ngăn </a:t>
            </a:r>
            <a:r>
              <a:rPr lang="vi-VN" sz="1800" err="1">
                <a:latin typeface="Arial"/>
              </a:rPr>
              <a:t>chặn</a:t>
            </a:r>
            <a:r>
              <a:rPr lang="vi-VN" sz="1800">
                <a:latin typeface="Arial"/>
              </a:rPr>
              <a:t> phân </a:t>
            </a:r>
            <a:r>
              <a:rPr lang="vi-VN" sz="1800" err="1">
                <a:latin typeface="Arial"/>
              </a:rPr>
              <a:t>tích</a:t>
            </a:r>
            <a:r>
              <a:rPr lang="vi-VN" sz="1800">
                <a:latin typeface="Arial"/>
              </a:rPr>
              <a:t> </a:t>
            </a:r>
            <a:r>
              <a:rPr lang="vi-VN" sz="1800" err="1">
                <a:latin typeface="Arial"/>
              </a:rPr>
              <a:t>mã</a:t>
            </a:r>
            <a:r>
              <a:rPr lang="vi-VN" sz="1800">
                <a:latin typeface="Arial"/>
              </a:rPr>
              <a:t> </a:t>
            </a:r>
            <a:r>
              <a:rPr lang="vi-VN" sz="1800" err="1">
                <a:latin typeface="Arial"/>
              </a:rPr>
              <a:t>bằng</a:t>
            </a:r>
            <a:r>
              <a:rPr lang="vi-VN" sz="1800">
                <a:latin typeface="Arial"/>
              </a:rPr>
              <a:t> phương </a:t>
            </a:r>
            <a:r>
              <a:rPr lang="vi-VN" sz="1800" err="1">
                <a:latin typeface="Arial"/>
              </a:rPr>
              <a:t>thức</a:t>
            </a:r>
            <a:r>
              <a:rPr lang="vi-VN" sz="1800">
                <a:latin typeface="Arial"/>
              </a:rPr>
              <a:t> “</a:t>
            </a:r>
            <a:r>
              <a:rPr lang="vi-VN" sz="1800" err="1">
                <a:latin typeface="Arial"/>
              </a:rPr>
              <a:t>mập</a:t>
            </a:r>
            <a:r>
              <a:rPr lang="vi-VN" sz="1800">
                <a:latin typeface="Arial"/>
              </a:rPr>
              <a:t> </a:t>
            </a:r>
            <a:r>
              <a:rPr lang="vi-VN" sz="1800" err="1">
                <a:latin typeface="Arial"/>
              </a:rPr>
              <a:t>mờ</a:t>
            </a:r>
            <a:r>
              <a:rPr lang="vi-VN" sz="1800">
                <a:latin typeface="Arial"/>
              </a:rPr>
              <a:t>“ (</a:t>
            </a:r>
            <a:r>
              <a:rPr lang="vi-VN" sz="1800" err="1">
                <a:latin typeface="Arial"/>
              </a:rPr>
              <a:t>confusion</a:t>
            </a:r>
            <a:r>
              <a:rPr lang="vi-VN" sz="1800">
                <a:latin typeface="Arial"/>
              </a:rPr>
              <a:t>) </a:t>
            </a:r>
            <a:r>
              <a:rPr lang="vi-VN" sz="1800" err="1">
                <a:latin typeface="Arial"/>
              </a:rPr>
              <a:t>và</a:t>
            </a:r>
            <a:r>
              <a:rPr lang="vi-VN" sz="1800">
                <a:latin typeface="Arial"/>
              </a:rPr>
              <a:t> phương </a:t>
            </a:r>
            <a:r>
              <a:rPr lang="vi-VN" sz="1800" err="1">
                <a:latin typeface="Arial"/>
              </a:rPr>
              <a:t>thức</a:t>
            </a:r>
            <a:r>
              <a:rPr lang="vi-VN" sz="1800">
                <a:latin typeface="Arial"/>
              </a:rPr>
              <a:t> “</a:t>
            </a:r>
            <a:r>
              <a:rPr lang="vi-VN" sz="1800" err="1">
                <a:latin typeface="Arial"/>
              </a:rPr>
              <a:t>khuếch</a:t>
            </a:r>
            <a:r>
              <a:rPr lang="vi-VN" sz="1800">
                <a:latin typeface="Arial"/>
              </a:rPr>
              <a:t> </a:t>
            </a:r>
            <a:r>
              <a:rPr lang="vi-VN" sz="1800" err="1">
                <a:latin typeface="Arial"/>
              </a:rPr>
              <a:t>tán</a:t>
            </a:r>
            <a:r>
              <a:rPr lang="vi-VN" sz="1800">
                <a:latin typeface="Arial"/>
              </a:rPr>
              <a:t>“ (</a:t>
            </a:r>
            <a:r>
              <a:rPr lang="vi-VN" sz="1800" err="1">
                <a:latin typeface="Arial"/>
              </a:rPr>
              <a:t>diffusion</a:t>
            </a:r>
            <a:r>
              <a:rPr lang="vi-VN" sz="1800">
                <a:latin typeface="Arial"/>
              </a:rPr>
              <a:t>), </a:t>
            </a:r>
            <a:r>
              <a:rPr lang="vi-VN" sz="1800" err="1">
                <a:latin typeface="Arial"/>
              </a:rPr>
              <a:t>còn</a:t>
            </a:r>
            <a:r>
              <a:rPr lang="vi-VN" sz="1800">
                <a:latin typeface="Arial"/>
              </a:rPr>
              <a:t> </a:t>
            </a:r>
            <a:r>
              <a:rPr lang="vi-VN" sz="1800" err="1">
                <a:latin typeface="Arial"/>
              </a:rPr>
              <a:t>hàm</a:t>
            </a:r>
            <a:r>
              <a:rPr lang="vi-VN" sz="1800">
                <a:latin typeface="Arial"/>
              </a:rPr>
              <a:t> </a:t>
            </a:r>
            <a:r>
              <a:rPr lang="vi-VN" sz="1800" err="1">
                <a:latin typeface="Arial"/>
              </a:rPr>
              <a:t>thứ</a:t>
            </a:r>
            <a:r>
              <a:rPr lang="vi-VN" sz="1800">
                <a:latin typeface="Arial"/>
              </a:rPr>
              <a:t> tư </a:t>
            </a:r>
            <a:r>
              <a:rPr lang="vi-VN" sz="1800" err="1">
                <a:latin typeface="Arial"/>
              </a:rPr>
              <a:t>mới</a:t>
            </a:r>
            <a:r>
              <a:rPr lang="vi-VN" sz="1800">
                <a:latin typeface="Arial"/>
              </a:rPr>
              <a:t> </a:t>
            </a:r>
            <a:r>
              <a:rPr lang="vi-VN" sz="1800" err="1">
                <a:latin typeface="Arial"/>
              </a:rPr>
              <a:t>thực</a:t>
            </a:r>
            <a:r>
              <a:rPr lang="vi-VN" sz="1800">
                <a:latin typeface="Arial"/>
              </a:rPr>
              <a:t> </a:t>
            </a:r>
            <a:r>
              <a:rPr lang="vi-VN" sz="1800" err="1">
                <a:latin typeface="Arial"/>
              </a:rPr>
              <a:t>sự</a:t>
            </a:r>
            <a:r>
              <a:rPr lang="vi-VN" sz="1800">
                <a:latin typeface="Arial"/>
              </a:rPr>
              <a:t> </a:t>
            </a:r>
            <a:r>
              <a:rPr lang="vi-VN" sz="1800" err="1">
                <a:latin typeface="Arial"/>
              </a:rPr>
              <a:t>được</a:t>
            </a:r>
            <a:r>
              <a:rPr lang="vi-VN" sz="1800">
                <a:latin typeface="Arial"/>
              </a:rPr>
              <a:t> </a:t>
            </a:r>
            <a:r>
              <a:rPr lang="vi-VN" sz="1800" err="1">
                <a:latin typeface="Arial"/>
              </a:rPr>
              <a:t>thiết</a:t>
            </a:r>
            <a:r>
              <a:rPr lang="vi-VN" sz="1800">
                <a:latin typeface="Arial"/>
              </a:rPr>
              <a:t> </a:t>
            </a:r>
            <a:r>
              <a:rPr lang="vi-VN" sz="1800" err="1">
                <a:latin typeface="Arial"/>
              </a:rPr>
              <a:t>kế</a:t>
            </a:r>
            <a:r>
              <a:rPr lang="vi-VN" sz="1800">
                <a:latin typeface="Arial"/>
              </a:rPr>
              <a:t> </a:t>
            </a:r>
            <a:r>
              <a:rPr lang="vi-VN" sz="1800" err="1">
                <a:latin typeface="Arial"/>
              </a:rPr>
              <a:t>để</a:t>
            </a:r>
            <a:r>
              <a:rPr lang="vi-VN" sz="1800">
                <a:latin typeface="Arial"/>
              </a:rPr>
              <a:t> </a:t>
            </a:r>
            <a:r>
              <a:rPr lang="vi-VN" sz="1800" err="1">
                <a:latin typeface="Arial"/>
              </a:rPr>
              <a:t>mã</a:t>
            </a:r>
            <a:r>
              <a:rPr lang="vi-VN" sz="1800">
                <a:latin typeface="Arial"/>
              </a:rPr>
              <a:t> </a:t>
            </a:r>
            <a:r>
              <a:rPr lang="vi-VN" sz="1800" err="1">
                <a:latin typeface="Arial"/>
              </a:rPr>
              <a:t>hóa</a:t>
            </a:r>
            <a:r>
              <a:rPr lang="vi-VN" sz="1800">
                <a:latin typeface="Arial"/>
              </a:rPr>
              <a:t> </a:t>
            </a:r>
            <a:r>
              <a:rPr lang="vi-VN" sz="1800" err="1">
                <a:latin typeface="Arial"/>
              </a:rPr>
              <a:t>dữ</a:t>
            </a:r>
            <a:r>
              <a:rPr lang="vi-VN" sz="1800">
                <a:latin typeface="Arial"/>
              </a:rPr>
              <a:t> </a:t>
            </a:r>
            <a:r>
              <a:rPr lang="vi-VN" sz="1800" err="1">
                <a:latin typeface="Arial"/>
              </a:rPr>
              <a:t>liệu</a:t>
            </a:r>
            <a:r>
              <a:rPr lang="vi-VN" sz="1800">
                <a:latin typeface="Arial"/>
              </a:rPr>
              <a:t>. </a:t>
            </a:r>
            <a:endParaRPr lang="vi-VN"/>
          </a:p>
        </p:txBody>
      </p:sp>
    </p:spTree>
    <p:extLst>
      <p:ext uri="{BB962C8B-B14F-4D97-AF65-F5344CB8AC3E}">
        <p14:creationId xmlns:p14="http://schemas.microsoft.com/office/powerpoint/2010/main" val="2238155224"/>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468BC"/>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2488</TotalTime>
  <Words>2850</Words>
  <Application>Microsoft Office PowerPoint</Application>
  <PresentationFormat>On-screen Show (16:9)</PresentationFormat>
  <Paragraphs>811</Paragraphs>
  <Slides>48</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Wingdings</vt:lpstr>
      <vt:lpstr>Oswald</vt:lpstr>
      <vt:lpstr>HelveticaNeue</vt:lpstr>
      <vt:lpstr>Arial</vt:lpstr>
      <vt:lpstr>Source Sans Pro</vt:lpstr>
      <vt:lpstr>urw-din</vt:lpstr>
      <vt:lpstr>Cambria Math</vt:lpstr>
      <vt:lpstr>Quince template</vt:lpstr>
      <vt:lpstr>MÃ HOÁ DỮ LIỆU BẰNG PHƯƠNG PHÁP AES</vt:lpstr>
      <vt:lpstr>NHÓM 3</vt:lpstr>
      <vt:lpstr>GIỚI THIỆU</vt:lpstr>
      <vt:lpstr>Mã hoá dữ liệu là gì?</vt:lpstr>
      <vt:lpstr>Mã hoá dữ liệu là gì?</vt:lpstr>
      <vt:lpstr>Tổng quan về AES – Advanced Encryption Standard</vt:lpstr>
      <vt:lpstr>Tổng quan về AES – Advanced Encryption Standard</vt:lpstr>
      <vt:lpstr>Đặc điểm kỹ thuật</vt:lpstr>
      <vt:lpstr>Đặc điểm kỹ thuật</vt:lpstr>
      <vt:lpstr>So sánh giữa DES và AES</vt:lpstr>
      <vt:lpstr>Tại sao AES đang được sử dụng phổ biến ?</vt:lpstr>
      <vt:lpstr>Tại sao AES đang được sử dụng phổ biến ?</vt:lpstr>
      <vt:lpstr>HOẠT ĐỘNG MÃ HÓA AES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Ứng dụng và demo của AES</vt:lpstr>
      <vt:lpstr>PowerPoint Presentation</vt:lpstr>
      <vt:lpstr>Hạn chế của thuật toán AES</vt:lpstr>
      <vt:lpstr>DEMO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Admin</dc:creator>
  <cp:lastModifiedBy>Trương Thế Tấn</cp:lastModifiedBy>
  <cp:revision>2</cp:revision>
  <dcterms:modified xsi:type="dcterms:W3CDTF">2022-07-11T12:58:01Z</dcterms:modified>
</cp:coreProperties>
</file>