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1" r:id="rId5"/>
    <p:sldMasterId id="2147483653" r:id="rId6"/>
  </p:sldMasterIdLst>
  <p:notesMasterIdLst>
    <p:notesMasterId r:id="rId66"/>
  </p:notesMasterIdLst>
  <p:sldIdLst>
    <p:sldId id="256" r:id="rId7"/>
    <p:sldId id="353" r:id="rId8"/>
    <p:sldId id="261" r:id="rId9"/>
    <p:sldId id="355" r:id="rId10"/>
    <p:sldId id="356" r:id="rId11"/>
    <p:sldId id="362" r:id="rId12"/>
    <p:sldId id="363" r:id="rId13"/>
    <p:sldId id="364" r:id="rId14"/>
    <p:sldId id="366" r:id="rId15"/>
    <p:sldId id="367" r:id="rId16"/>
    <p:sldId id="368" r:id="rId17"/>
    <p:sldId id="365" r:id="rId18"/>
    <p:sldId id="369" r:id="rId19"/>
    <p:sldId id="357" r:id="rId20"/>
    <p:sldId id="373" r:id="rId21"/>
    <p:sldId id="374" r:id="rId22"/>
    <p:sldId id="376" r:id="rId23"/>
    <p:sldId id="377" r:id="rId24"/>
    <p:sldId id="378" r:id="rId25"/>
    <p:sldId id="370" r:id="rId26"/>
    <p:sldId id="379" r:id="rId27"/>
    <p:sldId id="380" r:id="rId28"/>
    <p:sldId id="375" r:id="rId29"/>
    <p:sldId id="330" r:id="rId30"/>
    <p:sldId id="333" r:id="rId31"/>
    <p:sldId id="382" r:id="rId32"/>
    <p:sldId id="342" r:id="rId33"/>
    <p:sldId id="343" r:id="rId34"/>
    <p:sldId id="344" r:id="rId35"/>
    <p:sldId id="345" r:id="rId36"/>
    <p:sldId id="383" r:id="rId37"/>
    <p:sldId id="381" r:id="rId38"/>
    <p:sldId id="387" r:id="rId39"/>
    <p:sldId id="385" r:id="rId40"/>
    <p:sldId id="358" r:id="rId41"/>
    <p:sldId id="339" r:id="rId42"/>
    <p:sldId id="340" r:id="rId43"/>
    <p:sldId id="341" r:id="rId44"/>
    <p:sldId id="388" r:id="rId45"/>
    <p:sldId id="264" r:id="rId46"/>
    <p:sldId id="331" r:id="rId47"/>
    <p:sldId id="332" r:id="rId48"/>
    <p:sldId id="334" r:id="rId49"/>
    <p:sldId id="336" r:id="rId50"/>
    <p:sldId id="337" r:id="rId51"/>
    <p:sldId id="338" r:id="rId52"/>
    <p:sldId id="325" r:id="rId53"/>
    <p:sldId id="348" r:id="rId54"/>
    <p:sldId id="349" r:id="rId55"/>
    <p:sldId id="350" r:id="rId56"/>
    <p:sldId id="351" r:id="rId57"/>
    <p:sldId id="352" r:id="rId58"/>
    <p:sldId id="390" r:id="rId59"/>
    <p:sldId id="389" r:id="rId60"/>
    <p:sldId id="391" r:id="rId61"/>
    <p:sldId id="359" r:id="rId62"/>
    <p:sldId id="360" r:id="rId63"/>
    <p:sldId id="392" r:id="rId64"/>
    <p:sldId id="327" r:id="rId65"/>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4" userDrawn="1">
          <p15:clr>
            <a:srgbClr val="A4A3A4"/>
          </p15:clr>
        </p15:guide>
        <p15:guide id="2" pos="2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DFBB"/>
    <a:srgbClr val="9AD3E9"/>
    <a:srgbClr val="F8B2A3"/>
    <a:srgbClr val="A4B4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D41912-A8D5-4D81-8800-DEC500AD5A87}" v="3651" dt="2022-05-15T18:47:24.571"/>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257" autoAdjust="0"/>
  </p:normalViewPr>
  <p:slideViewPr>
    <p:cSldViewPr snapToGrid="0">
      <p:cViewPr varScale="1">
        <p:scale>
          <a:sx n="84" d="100"/>
          <a:sy n="84" d="100"/>
        </p:scale>
        <p:origin x="912" y="72"/>
      </p:cViewPr>
      <p:guideLst>
        <p:guide orient="horz" pos="1884"/>
        <p:guide pos="28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viewProps" Target="viewProps.xml"/><Relationship Id="rId7" Type="http://schemas.openxmlformats.org/officeDocument/2006/relationships/slide" Target="slides/slide1.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notesMaster" Target="notesMasters/notesMaster1.xml"/><Relationship Id="rId5" Type="http://schemas.openxmlformats.org/officeDocument/2006/relationships/slideMaster" Target="slideMasters/slideMaster2.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Số</a:t>
            </a:r>
            <a:r>
              <a:rPr lang="en-US" baseline="0"/>
              <a:t> lượng record của mỗi đồng tiền ảo</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Record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Sheet1!$A$2:$A$23</c:f>
              <c:strCache>
                <c:ptCount val="22"/>
                <c:pt idx="0">
                  <c:v>Aave (AAVE)</c:v>
                </c:pt>
                <c:pt idx="1">
                  <c:v>Uniswap (UNI)</c:v>
                </c:pt>
                <c:pt idx="2">
                  <c:v>Polkadot (DOT)</c:v>
                </c:pt>
                <c:pt idx="3">
                  <c:v>Solana (SQL)</c:v>
                </c:pt>
                <c:pt idx="4">
                  <c:v>Cosmos (ATOM)</c:v>
                </c:pt>
                <c:pt idx="5">
                  <c:v>Wrapped Bitcoin (WBTC)</c:v>
                </c:pt>
                <c:pt idx="6">
                  <c:v>Crypto.com Coin (CRO)</c:v>
                </c:pt>
                <c:pt idx="7">
                  <c:v>USD Coin (USDC)</c:v>
                </c:pt>
                <c:pt idx="8">
                  <c:v>Cardano (ADA)</c:v>
                </c:pt>
                <c:pt idx="9">
                  <c:v>Chainlink (LINK)</c:v>
                </c:pt>
                <c:pt idx="10">
                  <c:v>TRON (TRX)</c:v>
                </c:pt>
                <c:pt idx="11">
                  <c:v>Binance Coin (BNB)</c:v>
                </c:pt>
                <c:pt idx="12">
                  <c:v>EOS (EOS)</c:v>
                </c:pt>
                <c:pt idx="13">
                  <c:v>IOTA (MIOTA)</c:v>
                </c:pt>
                <c:pt idx="14">
                  <c:v>Ethereum (ETH)</c:v>
                </c:pt>
                <c:pt idx="15">
                  <c:v>NEM (XEM)</c:v>
                </c:pt>
                <c:pt idx="16">
                  <c:v>Tether (USDT)</c:v>
                </c:pt>
                <c:pt idx="17">
                  <c:v>Stellar (XLM)</c:v>
                </c:pt>
                <c:pt idx="18">
                  <c:v>Monero (XMR)</c:v>
                </c:pt>
                <c:pt idx="19">
                  <c:v>Dogecoin (DOGE)</c:v>
                </c:pt>
                <c:pt idx="20">
                  <c:v>Bitcoin (BTC)</c:v>
                </c:pt>
                <c:pt idx="21">
                  <c:v>Litecoin (LTC)</c:v>
                </c:pt>
              </c:strCache>
            </c:strRef>
          </c:cat>
          <c:val>
            <c:numRef>
              <c:f>Sheet1!$B$2:$B$23</c:f>
              <c:numCache>
                <c:formatCode>General</c:formatCode>
                <c:ptCount val="22"/>
                <c:pt idx="0">
                  <c:v>275</c:v>
                </c:pt>
                <c:pt idx="1">
                  <c:v>292</c:v>
                </c:pt>
                <c:pt idx="2">
                  <c:v>320</c:v>
                </c:pt>
                <c:pt idx="3">
                  <c:v>452</c:v>
                </c:pt>
                <c:pt idx="4">
                  <c:v>845</c:v>
                </c:pt>
                <c:pt idx="5">
                  <c:v>888</c:v>
                </c:pt>
                <c:pt idx="6">
                  <c:v>935</c:v>
                </c:pt>
                <c:pt idx="7">
                  <c:v>1002</c:v>
                </c:pt>
                <c:pt idx="8">
                  <c:v>1374</c:v>
                </c:pt>
                <c:pt idx="9">
                  <c:v>1385</c:v>
                </c:pt>
                <c:pt idx="10">
                  <c:v>1392</c:v>
                </c:pt>
                <c:pt idx="11">
                  <c:v>1442</c:v>
                </c:pt>
                <c:pt idx="12">
                  <c:v>1466</c:v>
                </c:pt>
                <c:pt idx="13">
                  <c:v>1484</c:v>
                </c:pt>
                <c:pt idx="14">
                  <c:v>2160</c:v>
                </c:pt>
                <c:pt idx="15">
                  <c:v>2288</c:v>
                </c:pt>
                <c:pt idx="16">
                  <c:v>2318</c:v>
                </c:pt>
                <c:pt idx="17">
                  <c:v>2527</c:v>
                </c:pt>
                <c:pt idx="18">
                  <c:v>2602</c:v>
                </c:pt>
                <c:pt idx="19">
                  <c:v>2760</c:v>
                </c:pt>
                <c:pt idx="20">
                  <c:v>2991</c:v>
                </c:pt>
                <c:pt idx="21">
                  <c:v>2991</c:v>
                </c:pt>
              </c:numCache>
            </c:numRef>
          </c:val>
          <c:extLst>
            <c:ext xmlns:c16="http://schemas.microsoft.com/office/drawing/2014/chart" uri="{C3380CC4-5D6E-409C-BE32-E72D297353CC}">
              <c16:uniqueId val="{00000000-5468-4A8D-892D-8593A54A877D}"/>
            </c:ext>
          </c:extLst>
        </c:ser>
        <c:dLbls>
          <c:dLblPos val="inEnd"/>
          <c:showLegendKey val="0"/>
          <c:showVal val="1"/>
          <c:showCatName val="0"/>
          <c:showSerName val="0"/>
          <c:showPercent val="0"/>
          <c:showBubbleSize val="0"/>
        </c:dLbls>
        <c:gapWidth val="182"/>
        <c:axId val="1330207519"/>
        <c:axId val="1330212927"/>
      </c:barChart>
      <c:catAx>
        <c:axId val="133020751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30212927"/>
        <c:crosses val="autoZero"/>
        <c:auto val="1"/>
        <c:lblAlgn val="ctr"/>
        <c:lblOffset val="100"/>
        <c:noMultiLvlLbl val="0"/>
      </c:catAx>
      <c:valAx>
        <c:axId val="133021292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30207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Số</a:t>
            </a:r>
            <a:r>
              <a:rPr lang="en-US" baseline="0"/>
              <a:t> lượng record của mỗi đồng tiền ảo</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Record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Sheet1!$A$2:$A$23</c:f>
              <c:strCache>
                <c:ptCount val="22"/>
                <c:pt idx="0">
                  <c:v>Aave (AAVE)</c:v>
                </c:pt>
                <c:pt idx="1">
                  <c:v>Uniswap (UNI)</c:v>
                </c:pt>
                <c:pt idx="2">
                  <c:v>Polkadot (DOT)</c:v>
                </c:pt>
                <c:pt idx="3">
                  <c:v>Solana (SQL)</c:v>
                </c:pt>
                <c:pt idx="4">
                  <c:v>Cosmos (ATOM)</c:v>
                </c:pt>
                <c:pt idx="5">
                  <c:v>Wrapped Bitcoin (WBTC)</c:v>
                </c:pt>
                <c:pt idx="6">
                  <c:v>Crypto.com Coin (CRO)</c:v>
                </c:pt>
                <c:pt idx="7">
                  <c:v>USD Coin (USDC)</c:v>
                </c:pt>
                <c:pt idx="8">
                  <c:v>Cardano (ADA)</c:v>
                </c:pt>
                <c:pt idx="9">
                  <c:v>Chainlink (LINK)</c:v>
                </c:pt>
                <c:pt idx="10">
                  <c:v>TRON (TRX)</c:v>
                </c:pt>
                <c:pt idx="11">
                  <c:v>Binance Coin (BNB)</c:v>
                </c:pt>
                <c:pt idx="12">
                  <c:v>EOS (EOS)</c:v>
                </c:pt>
                <c:pt idx="13">
                  <c:v>IOTA (MIOTA)</c:v>
                </c:pt>
                <c:pt idx="14">
                  <c:v>Ethereum (ETH)</c:v>
                </c:pt>
                <c:pt idx="15">
                  <c:v>NEM (XEM)</c:v>
                </c:pt>
                <c:pt idx="16">
                  <c:v>Tether (USDT)</c:v>
                </c:pt>
                <c:pt idx="17">
                  <c:v>Stellar (XLM)</c:v>
                </c:pt>
                <c:pt idx="18">
                  <c:v>Monero (XMR)</c:v>
                </c:pt>
                <c:pt idx="19">
                  <c:v>Dogecoin (DOGE)</c:v>
                </c:pt>
                <c:pt idx="20">
                  <c:v>Bitcoin (BTC)</c:v>
                </c:pt>
                <c:pt idx="21">
                  <c:v>Litecoin (LTC)</c:v>
                </c:pt>
              </c:strCache>
            </c:strRef>
          </c:cat>
          <c:val>
            <c:numRef>
              <c:f>Sheet1!$B$2:$B$23</c:f>
              <c:numCache>
                <c:formatCode>General</c:formatCode>
                <c:ptCount val="22"/>
                <c:pt idx="0">
                  <c:v>275</c:v>
                </c:pt>
                <c:pt idx="1">
                  <c:v>292</c:v>
                </c:pt>
                <c:pt idx="2">
                  <c:v>320</c:v>
                </c:pt>
                <c:pt idx="3">
                  <c:v>452</c:v>
                </c:pt>
                <c:pt idx="4">
                  <c:v>845</c:v>
                </c:pt>
                <c:pt idx="5">
                  <c:v>888</c:v>
                </c:pt>
                <c:pt idx="6">
                  <c:v>935</c:v>
                </c:pt>
                <c:pt idx="7">
                  <c:v>1002</c:v>
                </c:pt>
                <c:pt idx="8">
                  <c:v>1374</c:v>
                </c:pt>
                <c:pt idx="9">
                  <c:v>1385</c:v>
                </c:pt>
                <c:pt idx="10">
                  <c:v>1392</c:v>
                </c:pt>
                <c:pt idx="11">
                  <c:v>1442</c:v>
                </c:pt>
                <c:pt idx="12">
                  <c:v>1466</c:v>
                </c:pt>
                <c:pt idx="13">
                  <c:v>1484</c:v>
                </c:pt>
                <c:pt idx="14">
                  <c:v>2160</c:v>
                </c:pt>
                <c:pt idx="15">
                  <c:v>2288</c:v>
                </c:pt>
                <c:pt idx="16">
                  <c:v>2318</c:v>
                </c:pt>
                <c:pt idx="17">
                  <c:v>2527</c:v>
                </c:pt>
                <c:pt idx="18">
                  <c:v>2602</c:v>
                </c:pt>
                <c:pt idx="19">
                  <c:v>2760</c:v>
                </c:pt>
                <c:pt idx="20">
                  <c:v>2991</c:v>
                </c:pt>
                <c:pt idx="21">
                  <c:v>2991</c:v>
                </c:pt>
              </c:numCache>
            </c:numRef>
          </c:val>
          <c:extLst>
            <c:ext xmlns:c16="http://schemas.microsoft.com/office/drawing/2014/chart" uri="{C3380CC4-5D6E-409C-BE32-E72D297353CC}">
              <c16:uniqueId val="{00000000-5468-4A8D-892D-8593A54A877D}"/>
            </c:ext>
          </c:extLst>
        </c:ser>
        <c:dLbls>
          <c:dLblPos val="inEnd"/>
          <c:showLegendKey val="0"/>
          <c:showVal val="1"/>
          <c:showCatName val="0"/>
          <c:showSerName val="0"/>
          <c:showPercent val="0"/>
          <c:showBubbleSize val="0"/>
        </c:dLbls>
        <c:gapWidth val="182"/>
        <c:axId val="1330207519"/>
        <c:axId val="1330212927"/>
      </c:barChart>
      <c:catAx>
        <c:axId val="133020751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30212927"/>
        <c:crosses val="autoZero"/>
        <c:auto val="1"/>
        <c:lblAlgn val="ctr"/>
        <c:lblOffset val="100"/>
        <c:noMultiLvlLbl val="0"/>
      </c:catAx>
      <c:valAx>
        <c:axId val="133021292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30207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FE4780-4742-4AF7-B9F6-29387D06C872}" type="datetimeFigureOut">
              <a:rPr lang="ko-KR" altLang="en-US" smtClean="0"/>
              <a:t>2022-05-16</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20E160-F603-41F3-A192-DC95957721C3}" type="slidenum">
              <a:rPr lang="ko-KR" altLang="en-US" smtClean="0"/>
              <a:t>‹#›</a:t>
            </a:fld>
            <a:endParaRPr lang="ko-KR" altLang="en-US"/>
          </a:p>
        </p:txBody>
      </p:sp>
    </p:spTree>
    <p:extLst>
      <p:ext uri="{BB962C8B-B14F-4D97-AF65-F5344CB8AC3E}">
        <p14:creationId xmlns:p14="http://schemas.microsoft.com/office/powerpoint/2010/main" val="19514411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0"/>
          </p:nvPr>
        </p:nvSpPr>
        <p:spPr/>
        <p:txBody>
          <a:bodyPr/>
          <a:lstStyle/>
          <a:p>
            <a:fld id="{B820E160-F603-41F3-A192-DC95957721C3}" type="slidenum">
              <a:rPr lang="ko-KR" altLang="en-US" smtClean="0"/>
              <a:t>1</a:t>
            </a:fld>
            <a:endParaRPr lang="ko-KR" altLang="en-US"/>
          </a:p>
        </p:txBody>
      </p:sp>
    </p:spTree>
    <p:extLst>
      <p:ext uri="{BB962C8B-B14F-4D97-AF65-F5344CB8AC3E}">
        <p14:creationId xmlns:p14="http://schemas.microsoft.com/office/powerpoint/2010/main" val="2316819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58</a:t>
            </a:fld>
            <a:endParaRPr lang="ko-KR" altLang="en-US"/>
          </a:p>
        </p:txBody>
      </p:sp>
    </p:spTree>
    <p:extLst>
      <p:ext uri="{BB962C8B-B14F-4D97-AF65-F5344CB8AC3E}">
        <p14:creationId xmlns:p14="http://schemas.microsoft.com/office/powerpoint/2010/main" val="3899635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7</a:t>
            </a:fld>
            <a:endParaRPr lang="ko-KR" altLang="en-US"/>
          </a:p>
        </p:txBody>
      </p:sp>
    </p:spTree>
    <p:extLst>
      <p:ext uri="{BB962C8B-B14F-4D97-AF65-F5344CB8AC3E}">
        <p14:creationId xmlns:p14="http://schemas.microsoft.com/office/powerpoint/2010/main" val="515587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50000"/>
              </a:lnSpc>
              <a:spcBef>
                <a:spcPts val="800"/>
              </a:spcBef>
              <a:buFont typeface="Wingdings" panose="05000000000000000000" pitchFamily="2" charset="2"/>
              <a:buChar char=""/>
            </a:pPr>
            <a:r>
              <a:rPr lang="en-US" sz="1200">
                <a:effectLst/>
                <a:latin typeface="Times New Roman" panose="02020603050405020304" pitchFamily="18" charset="0"/>
                <a:ea typeface="Calibri" panose="020F0502020204030204" pitchFamily="34" charset="0"/>
                <a:cs typeface="Times New Roman" panose="02020603050405020304" pitchFamily="18" charset="0"/>
              </a:rPr>
              <a:t>Volume (trading volume): là số lượng đơn vị được giao dịch trên thị trường trong một thời gian nhất định (24 giờ). Khối lượng là một chỉ số cực kỳ quan trọng để các nhà giao dịch xác định khả năng sinh lời trong tương lai của tiền điện tử.  Khối lượng có thể hiển thị hướng và chuyển động của tiền điện tử cũng như dự đoán về giá trong tương lai và nhu cầu của nó.</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800"/>
              </a:spcBef>
              <a:spcAft>
                <a:spcPts val="800"/>
              </a:spcAft>
              <a:buFont typeface="Wingdings" panose="05000000000000000000" pitchFamily="2" charset="2"/>
              <a:buChar char=""/>
            </a:pPr>
            <a:r>
              <a:rPr lang="en-US" sz="1200">
                <a:effectLst/>
                <a:latin typeface="Times New Roman" panose="02020603050405020304" pitchFamily="18" charset="0"/>
                <a:ea typeface="Calibri" panose="020F0502020204030204" pitchFamily="34" charset="0"/>
                <a:cs typeface="Times New Roman" panose="02020603050405020304" pitchFamily="18" charset="0"/>
              </a:rPr>
              <a:t>Marketcap (market capitalization hoặc market cap): Đối với một loại tiền điện tử (như Bitcoin, Ethereum), vốn hóa thị trường là tổng giá trị của tất cả các đồng tiền đã được khai thác. Nó được tính bằng cách nhân số lượng đồng xu đang lưu hành với giá thị trường hiện tại của một đồng xu. Một loại tiền điện tử có vốn hóa thị trường lớn hơn nhiều có nhiều khả năng là khoản đầu tư ổn định hơn một với vốn hóa thị trường nhỏ hơn nhiều. Là một thống kê quan trọng, nó có thể chỉ ra tiềm năng phát triển của một loại tiền điện tử và liệu nó có an toàn để mua hay không so với những loại tiền khác.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8</a:t>
            </a:fld>
            <a:endParaRPr lang="ko-KR" altLang="en-US"/>
          </a:p>
        </p:txBody>
      </p:sp>
    </p:spTree>
    <p:extLst>
      <p:ext uri="{BB962C8B-B14F-4D97-AF65-F5344CB8AC3E}">
        <p14:creationId xmlns:p14="http://schemas.microsoft.com/office/powerpoint/2010/main" val="4113396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B820E160-F603-41F3-A192-DC95957721C3}" type="slidenum">
              <a:rPr lang="ko-KR" altLang="en-US" smtClean="0"/>
              <a:t>25</a:t>
            </a:fld>
            <a:endParaRPr lang="ko-KR" altLang="en-US"/>
          </a:p>
        </p:txBody>
      </p:sp>
    </p:spTree>
    <p:extLst>
      <p:ext uri="{BB962C8B-B14F-4D97-AF65-F5344CB8AC3E}">
        <p14:creationId xmlns:p14="http://schemas.microsoft.com/office/powerpoint/2010/main" val="4006670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a:cs typeface="Arial"/>
              </a:rPr>
              <a:t>+ Underfitting (high bias): Kết quả dự đoán trên tập train và test đều thấp. Xảy ra khi chọn mô hình quá đơn giản hoặc không cup cấp đủ dữ liệu cho mô hình</a:t>
            </a:r>
            <a:endParaRPr lang="en-US" sz="1200">
              <a:cs typeface="Aria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vi-VN" sz="1200">
                <a:cs typeface="Arial"/>
              </a:rPr>
              <a:t>+ Overfitting (high variance): Kết quả dự đoán trên tập train rất cao nhưng trên test lại quá thấp. Xảy ra khi chọn mô hình quá phức tạp hoặc đến một mức nào đó việc cung cấp dữ liệu thêm cho mô hình không giúp mô hình tốt hơn mà chỉ khiến nó "học thuộc lòng". </a:t>
            </a:r>
          </a:p>
          <a:p>
            <a:pPr marL="0" marR="0" lvl="0" indent="0" algn="l" defTabSz="914400" rtl="0" eaLnBrk="1" fontAlgn="auto" latinLnBrk="1" hangingPunct="1">
              <a:lnSpc>
                <a:spcPct val="100000"/>
              </a:lnSpc>
              <a:spcBef>
                <a:spcPts val="0"/>
              </a:spcBef>
              <a:spcAft>
                <a:spcPts val="0"/>
              </a:spcAft>
              <a:buClrTx/>
              <a:buSzTx/>
              <a:buFontTx/>
              <a:buNone/>
              <a:tabLst/>
              <a:defRPr/>
            </a:pPr>
            <a:r>
              <a:rPr lang="vi-VN" sz="1200">
                <a:cs typeface="Arial"/>
              </a:rPr>
              <a:t>Regularization: giảm giá trị tham số mô hình. Hoạt động tốt với mô hình mỗi feature tham gia một phần nhỏ trong việc dự đoán giá trị y.</a:t>
            </a:r>
          </a:p>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27</a:t>
            </a:fld>
            <a:endParaRPr lang="ko-KR" altLang="en-US"/>
          </a:p>
        </p:txBody>
      </p:sp>
    </p:spTree>
    <p:extLst>
      <p:ext uri="{BB962C8B-B14F-4D97-AF65-F5344CB8AC3E}">
        <p14:creationId xmlns:p14="http://schemas.microsoft.com/office/powerpoint/2010/main" val="2175057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800">
                <a:effectLst/>
                <a:latin typeface="Times New Roman" panose="02020603050405020304" pitchFamily="18" charset="0"/>
                <a:ea typeface="Calibri" panose="020F0502020204030204" pitchFamily="34" charset="0"/>
                <a:cs typeface="Times New Roman" panose="02020603050405020304" pitchFamily="18" charset="0"/>
              </a:rPr>
              <a:t>ta tìm các điểm gần đường thẳng nhất từ ​​cả hai lớp, các điểm này được gọi là vectơ hỗ trợ (</a:t>
            </a:r>
            <a:r>
              <a:rPr lang="en-US" sz="1800" i="1">
                <a:effectLst/>
                <a:latin typeface="Times New Roman" panose="02020603050405020304" pitchFamily="18" charset="0"/>
                <a:ea typeface="Calibri" panose="020F0502020204030204" pitchFamily="34" charset="0"/>
                <a:cs typeface="Times New Roman" panose="02020603050405020304" pitchFamily="18" charset="0"/>
              </a:rPr>
              <a:t>support vectors</a:t>
            </a:r>
            <a:r>
              <a:rPr lang="en-US" sz="1800">
                <a:effectLst/>
                <a:latin typeface="Times New Roman" panose="02020603050405020304" pitchFamily="18" charset="0"/>
                <a:ea typeface="Calibri" panose="020F0502020204030204" pitchFamily="34" charset="0"/>
                <a:cs typeface="Times New Roman" panose="02020603050405020304" pitchFamily="18" charset="0"/>
              </a:rPr>
              <a:t>). Bây giờ, chúng ta tính toán khoảng cách giữa đường thẳng và các vectơ hỗ trợ. Khoảng cách này được gọi là lề (</a:t>
            </a:r>
            <a:r>
              <a:rPr lang="en-US" sz="1800" i="1">
                <a:effectLst/>
                <a:latin typeface="Times New Roman" panose="02020603050405020304" pitchFamily="18" charset="0"/>
                <a:ea typeface="Calibri" panose="020F0502020204030204" pitchFamily="34" charset="0"/>
                <a:cs typeface="Times New Roman" panose="02020603050405020304" pitchFamily="18" charset="0"/>
              </a:rPr>
              <a:t>margin</a:t>
            </a:r>
            <a:r>
              <a:rPr lang="en-US" sz="1800">
                <a:effectLst/>
                <a:latin typeface="Times New Roman" panose="02020603050405020304" pitchFamily="18" charset="0"/>
                <a:ea typeface="Calibri" panose="020F0502020204030204" pitchFamily="34" charset="0"/>
                <a:cs typeface="Times New Roman" panose="02020603050405020304" pitchFamily="18" charset="0"/>
              </a:rPr>
              <a:t>). Mục tiêu của chúng tôi là tối đa lề. Siêu phẳng mà lề tối đa là siêu phẳng tối ưu (</a:t>
            </a:r>
            <a:r>
              <a:rPr lang="en-US" sz="1800" i="1">
                <a:effectLst/>
                <a:latin typeface="Times New Roman" panose="02020603050405020304" pitchFamily="18" charset="0"/>
                <a:ea typeface="Calibri" panose="020F0502020204030204" pitchFamily="34" charset="0"/>
                <a:cs typeface="Times New Roman" panose="02020603050405020304" pitchFamily="18" charset="0"/>
              </a:rPr>
              <a:t>optimal hyperplane</a:t>
            </a:r>
            <a:r>
              <a:rPr lang="en-US" sz="18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32</a:t>
            </a:fld>
            <a:endParaRPr lang="ko-KR" altLang="en-US"/>
          </a:p>
        </p:txBody>
      </p:sp>
    </p:spTree>
    <p:extLst>
      <p:ext uri="{BB962C8B-B14F-4D97-AF65-F5344CB8AC3E}">
        <p14:creationId xmlns:p14="http://schemas.microsoft.com/office/powerpoint/2010/main" val="571348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33</a:t>
            </a:fld>
            <a:endParaRPr lang="ko-KR" altLang="en-US"/>
          </a:p>
        </p:txBody>
      </p:sp>
    </p:spTree>
    <p:extLst>
      <p:ext uri="{BB962C8B-B14F-4D97-AF65-F5344CB8AC3E}">
        <p14:creationId xmlns:p14="http://schemas.microsoft.com/office/powerpoint/2010/main" val="87501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34</a:t>
            </a:fld>
            <a:endParaRPr lang="ko-KR" altLang="en-US"/>
          </a:p>
        </p:txBody>
      </p:sp>
    </p:spTree>
    <p:extLst>
      <p:ext uri="{BB962C8B-B14F-4D97-AF65-F5344CB8AC3E}">
        <p14:creationId xmlns:p14="http://schemas.microsoft.com/office/powerpoint/2010/main" val="2047167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b="0" i="0" dirty="0" err="1">
                <a:solidFill>
                  <a:srgbClr val="FFFFFF"/>
                </a:solidFill>
                <a:effectLst/>
                <a:latin typeface="Segoe UI Historic" panose="020B0502040204020203" pitchFamily="34" charset="0"/>
              </a:rPr>
              <a:t>Thực</a:t>
            </a:r>
            <a:r>
              <a:rPr lang="vi-VN" b="0" i="0" dirty="0">
                <a:solidFill>
                  <a:srgbClr val="FFFFFF"/>
                </a:solidFill>
                <a:effectLst/>
                <a:latin typeface="Segoe UI Historic" panose="020B0502040204020203" pitchFamily="34" charset="0"/>
              </a:rPr>
              <a:t> ra </a:t>
            </a:r>
            <a:r>
              <a:rPr lang="vi-VN" b="0" i="0" dirty="0" err="1">
                <a:solidFill>
                  <a:srgbClr val="FFFFFF"/>
                </a:solidFill>
                <a:effectLst/>
                <a:latin typeface="Segoe UI Historic" panose="020B0502040204020203" pitchFamily="34" charset="0"/>
              </a:rPr>
              <a:t>là</a:t>
            </a:r>
            <a:r>
              <a:rPr lang="vi-VN" b="0" i="0" dirty="0">
                <a:solidFill>
                  <a:srgbClr val="FFFFFF"/>
                </a:solidFill>
                <a:effectLst/>
                <a:latin typeface="Segoe UI Historic" panose="020B0502040204020203" pitchFamily="34" charset="0"/>
              </a:rPr>
              <a:t> do chênh </a:t>
            </a:r>
            <a:r>
              <a:rPr lang="vi-VN" b="0" i="0" dirty="0" err="1">
                <a:solidFill>
                  <a:srgbClr val="FFFFFF"/>
                </a:solidFill>
                <a:effectLst/>
                <a:latin typeface="Segoe UI Historic" panose="020B0502040204020203" pitchFamily="34" charset="0"/>
              </a:rPr>
              <a:t>lệch</a:t>
            </a:r>
            <a:r>
              <a:rPr lang="vi-VN" b="0" i="0" dirty="0">
                <a:solidFill>
                  <a:srgbClr val="FFFFFF"/>
                </a:solidFill>
                <a:effectLst/>
                <a:latin typeface="Segoe UI Historic" panose="020B0502040204020203" pitchFamily="34" charset="0"/>
              </a:rPr>
              <a:t> </a:t>
            </a:r>
            <a:r>
              <a:rPr lang="vi-VN" b="0" i="0" dirty="0" err="1">
                <a:solidFill>
                  <a:srgbClr val="FFFFFF"/>
                </a:solidFill>
                <a:effectLst/>
                <a:latin typeface="Segoe UI Historic" panose="020B0502040204020203" pitchFamily="34" charset="0"/>
              </a:rPr>
              <a:t>giá</a:t>
            </a:r>
            <a:r>
              <a:rPr lang="vi-VN" b="0" i="0" dirty="0">
                <a:solidFill>
                  <a:srgbClr val="FFFFFF"/>
                </a:solidFill>
                <a:effectLst/>
                <a:latin typeface="Segoe UI Historic" panose="020B0502040204020203" pitchFamily="34" charset="0"/>
              </a:rPr>
              <a:t> </a:t>
            </a:r>
            <a:r>
              <a:rPr lang="vi-VN" b="0" i="0" dirty="0" err="1">
                <a:solidFill>
                  <a:srgbClr val="FFFFFF"/>
                </a:solidFill>
                <a:effectLst/>
                <a:latin typeface="Segoe UI Historic" panose="020B0502040204020203" pitchFamily="34" charset="0"/>
              </a:rPr>
              <a:t>của</a:t>
            </a:r>
            <a:r>
              <a:rPr lang="vi-VN" b="0" i="0" dirty="0">
                <a:solidFill>
                  <a:srgbClr val="FFFFFF"/>
                </a:solidFill>
                <a:effectLst/>
                <a:latin typeface="Segoe UI Historic" panose="020B0502040204020203" pitchFamily="34" charset="0"/>
              </a:rPr>
              <a:t> </a:t>
            </a:r>
            <a:r>
              <a:rPr lang="vi-VN" b="0" i="0" dirty="0" err="1">
                <a:solidFill>
                  <a:srgbClr val="FFFFFF"/>
                </a:solidFill>
                <a:effectLst/>
                <a:latin typeface="Segoe UI Historic" panose="020B0502040204020203" pitchFamily="34" charset="0"/>
              </a:rPr>
              <a:t>các</a:t>
            </a:r>
            <a:r>
              <a:rPr lang="vi-VN" b="0" i="0" dirty="0">
                <a:solidFill>
                  <a:srgbClr val="FFFFFF"/>
                </a:solidFill>
                <a:effectLst/>
                <a:latin typeface="Segoe UI Historic" panose="020B0502040204020203" pitchFamily="34" charset="0"/>
              </a:rPr>
              <a:t> </a:t>
            </a:r>
            <a:r>
              <a:rPr lang="vi-VN" b="0" i="0" dirty="0" err="1">
                <a:solidFill>
                  <a:srgbClr val="FFFFFF"/>
                </a:solidFill>
                <a:effectLst/>
                <a:latin typeface="Segoe UI Historic" panose="020B0502040204020203" pitchFamily="34" charset="0"/>
              </a:rPr>
              <a:t>đồng</a:t>
            </a:r>
            <a:r>
              <a:rPr lang="vi-VN" b="0" i="0" dirty="0">
                <a:solidFill>
                  <a:srgbClr val="FFFFFF"/>
                </a:solidFill>
                <a:effectLst/>
                <a:latin typeface="Segoe UI Historic" panose="020B0502040204020203" pitchFamily="34" charset="0"/>
              </a:rPr>
              <a:t> </a:t>
            </a:r>
            <a:r>
              <a:rPr lang="vi-VN" b="0" i="0" dirty="0" err="1">
                <a:solidFill>
                  <a:srgbClr val="FFFFFF"/>
                </a:solidFill>
                <a:effectLst/>
                <a:latin typeface="Segoe UI Historic" panose="020B0502040204020203" pitchFamily="34" charset="0"/>
              </a:rPr>
              <a:t>tiền</a:t>
            </a:r>
            <a:r>
              <a:rPr lang="vi-VN" b="0" i="0" dirty="0">
                <a:solidFill>
                  <a:srgbClr val="FFFFFF"/>
                </a:solidFill>
                <a:effectLst/>
                <a:latin typeface="Segoe UI Historic" panose="020B0502040204020203" pitchFamily="34" charset="0"/>
              </a:rPr>
              <a:t>. </a:t>
            </a:r>
            <a:r>
              <a:rPr lang="vi-VN" b="0" i="0" dirty="0" err="1">
                <a:solidFill>
                  <a:srgbClr val="FFFFFF"/>
                </a:solidFill>
                <a:effectLst/>
                <a:latin typeface="Segoe UI Historic" panose="020B0502040204020203" pitchFamily="34" charset="0"/>
              </a:rPr>
              <a:t>Những</a:t>
            </a:r>
            <a:r>
              <a:rPr lang="vi-VN" b="0" i="0" dirty="0">
                <a:solidFill>
                  <a:srgbClr val="FFFFFF"/>
                </a:solidFill>
                <a:effectLst/>
                <a:latin typeface="Segoe UI Historic" panose="020B0502040204020203" pitchFamily="34" charset="0"/>
              </a:rPr>
              <a:t> </a:t>
            </a:r>
            <a:r>
              <a:rPr lang="vi-VN" b="0" i="0" dirty="0" err="1">
                <a:solidFill>
                  <a:srgbClr val="FFFFFF"/>
                </a:solidFill>
                <a:effectLst/>
                <a:latin typeface="Segoe UI Historic" panose="020B0502040204020203" pitchFamily="34" charset="0"/>
              </a:rPr>
              <a:t>đồng</a:t>
            </a:r>
            <a:r>
              <a:rPr lang="vi-VN" b="0" i="0" dirty="0">
                <a:solidFill>
                  <a:srgbClr val="FFFFFF"/>
                </a:solidFill>
                <a:effectLst/>
                <a:latin typeface="Segoe UI Historic" panose="020B0502040204020203" pitchFamily="34" charset="0"/>
              </a:rPr>
              <a:t> </a:t>
            </a:r>
            <a:r>
              <a:rPr lang="vi-VN" b="0" i="0" dirty="0" err="1">
                <a:solidFill>
                  <a:srgbClr val="FFFFFF"/>
                </a:solidFill>
                <a:effectLst/>
                <a:latin typeface="Segoe UI Historic" panose="020B0502040204020203" pitchFamily="34" charset="0"/>
              </a:rPr>
              <a:t>tiền</a:t>
            </a:r>
            <a:r>
              <a:rPr lang="vi-VN" b="0" i="0" dirty="0">
                <a:solidFill>
                  <a:srgbClr val="FFFFFF"/>
                </a:solidFill>
                <a:effectLst/>
                <a:latin typeface="Segoe UI Historic" panose="020B0502040204020203" pitchFamily="34" charset="0"/>
              </a:rPr>
              <a:t> </a:t>
            </a:r>
            <a:r>
              <a:rPr lang="vi-VN" b="0" i="0" dirty="0" err="1">
                <a:solidFill>
                  <a:srgbClr val="FFFFFF"/>
                </a:solidFill>
                <a:effectLst/>
                <a:latin typeface="Segoe UI Historic" panose="020B0502040204020203" pitchFamily="34" charset="0"/>
              </a:rPr>
              <a:t>lớn</a:t>
            </a:r>
            <a:r>
              <a:rPr lang="vi-VN" b="0" i="0" dirty="0">
                <a:solidFill>
                  <a:srgbClr val="FFFFFF"/>
                </a:solidFill>
                <a:effectLst/>
                <a:latin typeface="Segoe UI Historic" panose="020B0502040204020203" pitchFamily="34" charset="0"/>
              </a:rPr>
              <a:t>(50k-60k) </a:t>
            </a:r>
            <a:r>
              <a:rPr lang="vi-VN" b="0" i="0" dirty="0" err="1">
                <a:solidFill>
                  <a:srgbClr val="FFFFFF"/>
                </a:solidFill>
                <a:effectLst/>
                <a:latin typeface="Segoe UI Historic" panose="020B0502040204020203" pitchFamily="34" charset="0"/>
              </a:rPr>
              <a:t>nếu</a:t>
            </a:r>
            <a:r>
              <a:rPr lang="vi-VN" b="0" i="0" dirty="0">
                <a:solidFill>
                  <a:srgbClr val="FFFFFF"/>
                </a:solidFill>
                <a:effectLst/>
                <a:latin typeface="Segoe UI Historic" panose="020B0502040204020203" pitchFamily="34" charset="0"/>
              </a:rPr>
              <a:t> </a:t>
            </a:r>
            <a:r>
              <a:rPr lang="vi-VN" b="0" i="0" dirty="0" err="1">
                <a:solidFill>
                  <a:srgbClr val="FFFFFF"/>
                </a:solidFill>
                <a:effectLst/>
                <a:latin typeface="Segoe UI Historic" panose="020B0502040204020203" pitchFamily="34" charset="0"/>
              </a:rPr>
              <a:t>dự</a:t>
            </a:r>
            <a:r>
              <a:rPr lang="vi-VN" b="0" i="0" dirty="0">
                <a:solidFill>
                  <a:srgbClr val="FFFFFF"/>
                </a:solidFill>
                <a:effectLst/>
                <a:latin typeface="Segoe UI Historic" panose="020B0502040204020203" pitchFamily="34" charset="0"/>
              </a:rPr>
              <a:t> </a:t>
            </a:r>
            <a:r>
              <a:rPr lang="vi-VN" b="0" i="0" dirty="0" err="1">
                <a:solidFill>
                  <a:srgbClr val="FFFFFF"/>
                </a:solidFill>
                <a:effectLst/>
                <a:latin typeface="Segoe UI Historic" panose="020B0502040204020203" pitchFamily="34" charset="0"/>
              </a:rPr>
              <a:t>đoán</a:t>
            </a:r>
            <a:r>
              <a:rPr lang="vi-VN" b="0" i="0" dirty="0">
                <a:solidFill>
                  <a:srgbClr val="FFFFFF"/>
                </a:solidFill>
                <a:effectLst/>
                <a:latin typeface="Segoe UI Historic" panose="020B0502040204020203" pitchFamily="34" charset="0"/>
              </a:rPr>
              <a:t> sai </a:t>
            </a:r>
            <a:r>
              <a:rPr lang="vi-VN" b="0" i="0" dirty="0" err="1">
                <a:solidFill>
                  <a:srgbClr val="FFFFFF"/>
                </a:solidFill>
                <a:effectLst/>
                <a:latin typeface="Segoe UI Historic" panose="020B0502040204020203" pitchFamily="34" charset="0"/>
              </a:rPr>
              <a:t>lệch</a:t>
            </a:r>
            <a:r>
              <a:rPr lang="vi-VN" b="0" i="0" dirty="0">
                <a:solidFill>
                  <a:srgbClr val="FFFFFF"/>
                </a:solidFill>
                <a:effectLst/>
                <a:latin typeface="Segoe UI Historic" panose="020B0502040204020203" pitchFamily="34" charset="0"/>
              </a:rPr>
              <a:t> </a:t>
            </a:r>
            <a:r>
              <a:rPr lang="vi-VN" b="0" i="0" dirty="0" err="1">
                <a:solidFill>
                  <a:srgbClr val="FFFFFF"/>
                </a:solidFill>
                <a:effectLst/>
                <a:latin typeface="Segoe UI Historic" panose="020B0502040204020203" pitchFamily="34" charset="0"/>
              </a:rPr>
              <a:t>vài</a:t>
            </a:r>
            <a:r>
              <a:rPr lang="vi-VN" b="0" i="0" dirty="0">
                <a:solidFill>
                  <a:srgbClr val="FFFFFF"/>
                </a:solidFill>
                <a:effectLst/>
                <a:latin typeface="Segoe UI Historic" panose="020B0502040204020203" pitchFamily="34" charset="0"/>
              </a:rPr>
              <a:t> </a:t>
            </a:r>
            <a:r>
              <a:rPr lang="vi-VN" b="0" i="0" dirty="0" err="1">
                <a:solidFill>
                  <a:srgbClr val="FFFFFF"/>
                </a:solidFill>
                <a:effectLst/>
                <a:latin typeface="Segoe UI Historic" panose="020B0502040204020203" pitchFamily="34" charset="0"/>
              </a:rPr>
              <a:t>ngàn</a:t>
            </a:r>
            <a:r>
              <a:rPr lang="vi-VN" b="0" i="0" dirty="0">
                <a:solidFill>
                  <a:srgbClr val="FFFFFF"/>
                </a:solidFill>
                <a:effectLst/>
                <a:latin typeface="Segoe UI Historic" panose="020B0502040204020203" pitchFamily="34" charset="0"/>
              </a:rPr>
              <a:t> </a:t>
            </a:r>
            <a:r>
              <a:rPr lang="vi-VN" b="0" i="0" dirty="0" err="1">
                <a:solidFill>
                  <a:srgbClr val="FFFFFF"/>
                </a:solidFill>
                <a:effectLst/>
                <a:latin typeface="Segoe UI Historic" panose="020B0502040204020203" pitchFamily="34" charset="0"/>
              </a:rPr>
              <a:t>thì</a:t>
            </a:r>
            <a:r>
              <a:rPr lang="vi-VN" b="0" i="0" dirty="0">
                <a:solidFill>
                  <a:srgbClr val="FFFFFF"/>
                </a:solidFill>
                <a:effectLst/>
                <a:latin typeface="Segoe UI Historic" panose="020B0502040204020203" pitchFamily="34" charset="0"/>
              </a:rPr>
              <a:t> khi </a:t>
            </a:r>
            <a:r>
              <a:rPr lang="vi-VN" b="0" i="0" dirty="0" err="1">
                <a:solidFill>
                  <a:srgbClr val="FFFFFF"/>
                </a:solidFill>
                <a:effectLst/>
                <a:latin typeface="Segoe UI Historic" panose="020B0502040204020203" pitchFamily="34" charset="0"/>
              </a:rPr>
              <a:t>vẽ</a:t>
            </a:r>
            <a:r>
              <a:rPr lang="vi-VN" b="0" i="0" dirty="0">
                <a:solidFill>
                  <a:srgbClr val="FFFFFF"/>
                </a:solidFill>
                <a:effectLst/>
                <a:latin typeface="Segoe UI Historic" panose="020B0502040204020203" pitchFamily="34" charset="0"/>
              </a:rPr>
              <a:t> lên </a:t>
            </a:r>
            <a:r>
              <a:rPr lang="vi-VN" b="0" i="0" dirty="0" err="1">
                <a:solidFill>
                  <a:srgbClr val="FFFFFF"/>
                </a:solidFill>
                <a:effectLst/>
                <a:latin typeface="Segoe UI Historic" panose="020B0502040204020203" pitchFamily="34" charset="0"/>
              </a:rPr>
              <a:t>biểu</a:t>
            </a:r>
            <a:r>
              <a:rPr lang="vi-VN" b="0" i="0" dirty="0">
                <a:solidFill>
                  <a:srgbClr val="FFFFFF"/>
                </a:solidFill>
                <a:effectLst/>
                <a:latin typeface="Segoe UI Historic" panose="020B0502040204020203" pitchFamily="34" charset="0"/>
              </a:rPr>
              <a:t> </a:t>
            </a:r>
            <a:r>
              <a:rPr lang="vi-VN" b="0" i="0" dirty="0" err="1">
                <a:solidFill>
                  <a:srgbClr val="FFFFFF"/>
                </a:solidFill>
                <a:effectLst/>
                <a:latin typeface="Segoe UI Historic" panose="020B0502040204020203" pitchFamily="34" charset="0"/>
              </a:rPr>
              <a:t>đồ</a:t>
            </a:r>
            <a:r>
              <a:rPr lang="vi-VN" b="0" i="0" dirty="0">
                <a:solidFill>
                  <a:srgbClr val="FFFFFF"/>
                </a:solidFill>
                <a:effectLst/>
                <a:latin typeface="Segoe UI Historic" panose="020B0502040204020203" pitchFamily="34" charset="0"/>
              </a:rPr>
              <a:t> không </a:t>
            </a:r>
            <a:r>
              <a:rPr lang="vi-VN" b="0" i="0" dirty="0" err="1">
                <a:solidFill>
                  <a:srgbClr val="FFFFFF"/>
                </a:solidFill>
                <a:effectLst/>
                <a:latin typeface="Segoe UI Historic" panose="020B0502040204020203" pitchFamily="34" charset="0"/>
              </a:rPr>
              <a:t>thể</a:t>
            </a:r>
            <a:r>
              <a:rPr lang="vi-VN" b="0" i="0" dirty="0">
                <a:solidFill>
                  <a:srgbClr val="FFFFFF"/>
                </a:solidFill>
                <a:effectLst/>
                <a:latin typeface="Segoe UI Historic" panose="020B0502040204020203" pitchFamily="34" charset="0"/>
              </a:rPr>
              <a:t> </a:t>
            </a:r>
            <a:r>
              <a:rPr lang="vi-VN" b="0" i="0" dirty="0" err="1">
                <a:solidFill>
                  <a:srgbClr val="FFFFFF"/>
                </a:solidFill>
                <a:effectLst/>
                <a:latin typeface="Segoe UI Historic" panose="020B0502040204020203" pitchFamily="34" charset="0"/>
              </a:rPr>
              <a:t>hiện</a:t>
            </a:r>
            <a:r>
              <a:rPr lang="vi-VN" b="0" i="0" dirty="0">
                <a:solidFill>
                  <a:srgbClr val="FFFFFF"/>
                </a:solidFill>
                <a:effectLst/>
                <a:latin typeface="Segoe UI Historic" panose="020B0502040204020203" pitchFamily="34" charset="0"/>
              </a:rPr>
              <a:t> </a:t>
            </a:r>
            <a:r>
              <a:rPr lang="vi-VN" b="0" i="0" dirty="0" err="1">
                <a:solidFill>
                  <a:srgbClr val="FFFFFF"/>
                </a:solidFill>
                <a:effectLst/>
                <a:latin typeface="Segoe UI Historic" panose="020B0502040204020203" pitchFamily="34" charset="0"/>
              </a:rPr>
              <a:t>gì</a:t>
            </a:r>
            <a:r>
              <a:rPr lang="vi-VN" b="0" i="0" dirty="0">
                <a:solidFill>
                  <a:srgbClr val="FFFFFF"/>
                </a:solidFill>
                <a:effectLst/>
                <a:latin typeface="Segoe UI Historic" panose="020B0502040204020203" pitchFamily="34" charset="0"/>
              </a:rPr>
              <a:t> </a:t>
            </a:r>
            <a:r>
              <a:rPr lang="vi-VN" b="0" i="0" dirty="0" err="1">
                <a:solidFill>
                  <a:srgbClr val="FFFFFF"/>
                </a:solidFill>
                <a:effectLst/>
                <a:latin typeface="Segoe UI Historic" panose="020B0502040204020203" pitchFamily="34" charset="0"/>
              </a:rPr>
              <a:t>nhiều</a:t>
            </a:r>
            <a:r>
              <a:rPr lang="vi-VN" b="0" i="0" dirty="0">
                <a:solidFill>
                  <a:srgbClr val="FFFFFF"/>
                </a:solidFill>
                <a:effectLst/>
                <a:latin typeface="Segoe UI Historic" panose="020B0502040204020203" pitchFamily="34" charset="0"/>
              </a:rPr>
              <a:t>. Tương </a:t>
            </a:r>
            <a:r>
              <a:rPr lang="vi-VN" b="0" i="0" dirty="0" err="1">
                <a:solidFill>
                  <a:srgbClr val="FFFFFF"/>
                </a:solidFill>
                <a:effectLst/>
                <a:latin typeface="Segoe UI Historic" panose="020B0502040204020203" pitchFamily="34" charset="0"/>
              </a:rPr>
              <a:t>tự</a:t>
            </a:r>
            <a:r>
              <a:rPr lang="vi-VN" b="0" i="0" dirty="0">
                <a:solidFill>
                  <a:srgbClr val="FFFFFF"/>
                </a:solidFill>
                <a:effectLst/>
                <a:latin typeface="Segoe UI Historic" panose="020B0502040204020203" pitchFamily="34" charset="0"/>
              </a:rPr>
              <a:t> khi </a:t>
            </a:r>
            <a:r>
              <a:rPr lang="vi-VN" b="0" i="0" dirty="0" err="1">
                <a:solidFill>
                  <a:srgbClr val="FFFFFF"/>
                </a:solidFill>
                <a:effectLst/>
                <a:latin typeface="Segoe UI Historic" panose="020B0502040204020203" pitchFamily="34" charset="0"/>
              </a:rPr>
              <a:t>quá</a:t>
            </a:r>
            <a:r>
              <a:rPr lang="vi-VN" b="0" i="0" dirty="0">
                <a:solidFill>
                  <a:srgbClr val="FFFFFF"/>
                </a:solidFill>
                <a:effectLst/>
                <a:latin typeface="Segoe UI Historic" panose="020B0502040204020203" pitchFamily="34" charset="0"/>
              </a:rPr>
              <a:t> </a:t>
            </a:r>
            <a:r>
              <a:rPr lang="vi-VN" b="0" i="0" dirty="0" err="1">
                <a:solidFill>
                  <a:srgbClr val="FFFFFF"/>
                </a:solidFill>
                <a:effectLst/>
                <a:latin typeface="Segoe UI Historic" panose="020B0502040204020203" pitchFamily="34" charset="0"/>
              </a:rPr>
              <a:t>nhỏ</a:t>
            </a:r>
            <a:r>
              <a:rPr lang="vi-VN" b="0" i="0" dirty="0">
                <a:solidFill>
                  <a:srgbClr val="FFFFFF"/>
                </a:solidFill>
                <a:effectLst/>
                <a:latin typeface="Segoe UI Historic" panose="020B0502040204020203" pitchFamily="34" charset="0"/>
              </a:rPr>
              <a:t> (0.1 đô) </a:t>
            </a:r>
            <a:r>
              <a:rPr lang="vi-VN" b="0" i="0" dirty="0" err="1">
                <a:solidFill>
                  <a:srgbClr val="FFFFFF"/>
                </a:solidFill>
                <a:effectLst/>
                <a:latin typeface="Segoe UI Historic" panose="020B0502040204020203" pitchFamily="34" charset="0"/>
              </a:rPr>
              <a:t>thì</a:t>
            </a:r>
            <a:r>
              <a:rPr lang="vi-VN" b="0" i="0" dirty="0">
                <a:solidFill>
                  <a:srgbClr val="FFFFFF"/>
                </a:solidFill>
                <a:effectLst/>
                <a:latin typeface="Segoe UI Historic" panose="020B0502040204020203" pitchFamily="34" charset="0"/>
              </a:rPr>
              <a:t> khi </a:t>
            </a:r>
            <a:r>
              <a:rPr lang="vi-VN" b="0" i="0" dirty="0" err="1">
                <a:solidFill>
                  <a:srgbClr val="FFFFFF"/>
                </a:solidFill>
                <a:effectLst/>
                <a:latin typeface="Segoe UI Historic" panose="020B0502040204020203" pitchFamily="34" charset="0"/>
              </a:rPr>
              <a:t>lệch</a:t>
            </a:r>
            <a:r>
              <a:rPr lang="vi-VN" b="0" i="0" dirty="0">
                <a:solidFill>
                  <a:srgbClr val="FFFFFF"/>
                </a:solidFill>
                <a:effectLst/>
                <a:latin typeface="Segoe UI Historic" panose="020B0502040204020203" pitchFamily="34" charset="0"/>
              </a:rPr>
              <a:t> 0.02 đô </a:t>
            </a:r>
            <a:r>
              <a:rPr lang="vi-VN" b="0" i="0" dirty="0" err="1">
                <a:solidFill>
                  <a:srgbClr val="FFFFFF"/>
                </a:solidFill>
                <a:effectLst/>
                <a:latin typeface="Segoe UI Historic" panose="020B0502040204020203" pitchFamily="34" charset="0"/>
              </a:rPr>
              <a:t>cũng</a:t>
            </a:r>
            <a:r>
              <a:rPr lang="vi-VN" b="0" i="0" dirty="0">
                <a:solidFill>
                  <a:srgbClr val="FFFFFF"/>
                </a:solidFill>
                <a:effectLst/>
                <a:latin typeface="Segoe UI Historic" panose="020B0502040204020203" pitchFamily="34" charset="0"/>
              </a:rPr>
              <a:t> </a:t>
            </a:r>
            <a:r>
              <a:rPr lang="vi-VN" b="0" i="0" dirty="0" err="1">
                <a:solidFill>
                  <a:srgbClr val="FFFFFF"/>
                </a:solidFill>
                <a:effectLst/>
                <a:latin typeface="Segoe UI Historic" panose="020B0502040204020203" pitchFamily="34" charset="0"/>
              </a:rPr>
              <a:t>quá</a:t>
            </a:r>
            <a:r>
              <a:rPr lang="vi-VN" b="0" i="0" dirty="0">
                <a:solidFill>
                  <a:srgbClr val="FFFFFF"/>
                </a:solidFill>
                <a:effectLst/>
                <a:latin typeface="Segoe UI Historic" panose="020B0502040204020203" pitchFamily="34" charset="0"/>
              </a:rPr>
              <a:t> </a:t>
            </a:r>
            <a:r>
              <a:rPr lang="vi-VN" b="0" i="0" dirty="0" err="1">
                <a:solidFill>
                  <a:srgbClr val="FFFFFF"/>
                </a:solidFill>
                <a:effectLst/>
                <a:latin typeface="Segoe UI Historic" panose="020B0502040204020203" pitchFamily="34" charset="0"/>
              </a:rPr>
              <a:t>nhỏ</a:t>
            </a:r>
            <a:r>
              <a:rPr lang="vi-VN" b="0" i="0" dirty="0">
                <a:solidFill>
                  <a:srgbClr val="FFFFFF"/>
                </a:solidFill>
                <a:effectLst/>
                <a:latin typeface="Segoe UI Historic" panose="020B0502040204020203" pitchFamily="34" charset="0"/>
              </a:rPr>
              <a:t> </a:t>
            </a:r>
            <a:r>
              <a:rPr lang="vi-VN" b="0" i="0" dirty="0" err="1">
                <a:solidFill>
                  <a:srgbClr val="FFFFFF"/>
                </a:solidFill>
                <a:effectLst/>
                <a:latin typeface="Segoe UI Historic" panose="020B0502040204020203" pitchFamily="34" charset="0"/>
              </a:rPr>
              <a:t>để</a:t>
            </a:r>
            <a:r>
              <a:rPr lang="vi-VN" b="0" i="0" dirty="0">
                <a:solidFill>
                  <a:srgbClr val="FFFFFF"/>
                </a:solidFill>
                <a:effectLst/>
                <a:latin typeface="Segoe UI Historic" panose="020B0502040204020203" pitchFamily="34" charset="0"/>
              </a:rPr>
              <a:t> </a:t>
            </a:r>
            <a:r>
              <a:rPr lang="vi-VN" b="0" i="0" dirty="0" err="1">
                <a:solidFill>
                  <a:srgbClr val="FFFFFF"/>
                </a:solidFill>
                <a:effectLst/>
                <a:latin typeface="Segoe UI Historic" panose="020B0502040204020203" pitchFamily="34" charset="0"/>
              </a:rPr>
              <a:t>hiển</a:t>
            </a:r>
            <a:r>
              <a:rPr lang="vi-VN" b="0" i="0" dirty="0">
                <a:solidFill>
                  <a:srgbClr val="FFFFFF"/>
                </a:solidFill>
                <a:effectLst/>
                <a:latin typeface="Segoe UI Historic" panose="020B0502040204020203" pitchFamily="34" charset="0"/>
              </a:rPr>
              <a:t> </a:t>
            </a:r>
            <a:r>
              <a:rPr lang="vi-VN" b="0" i="0" dirty="0" err="1">
                <a:solidFill>
                  <a:srgbClr val="FFFFFF"/>
                </a:solidFill>
                <a:effectLst/>
                <a:latin typeface="Segoe UI Historic" panose="020B0502040204020203" pitchFamily="34" charset="0"/>
              </a:rPr>
              <a:t>thị</a:t>
            </a:r>
            <a:r>
              <a:rPr lang="vi-VN" b="0" i="0" dirty="0">
                <a:solidFill>
                  <a:srgbClr val="FFFFFF"/>
                </a:solidFill>
                <a:effectLst/>
                <a:latin typeface="Segoe UI Historic" panose="020B0502040204020203" pitchFamily="34" charset="0"/>
              </a:rPr>
              <a:t>. </a:t>
            </a:r>
            <a:r>
              <a:rPr lang="vi-VN" b="0" i="0" dirty="0" err="1">
                <a:solidFill>
                  <a:srgbClr val="FFFFFF"/>
                </a:solidFill>
                <a:effectLst/>
                <a:latin typeface="Segoe UI Historic" panose="020B0502040204020203" pitchFamily="34" charset="0"/>
              </a:rPr>
              <a:t>Còn</a:t>
            </a:r>
            <a:r>
              <a:rPr lang="vi-VN" b="0" i="0" dirty="0">
                <a:solidFill>
                  <a:srgbClr val="FFFFFF"/>
                </a:solidFill>
                <a:effectLst/>
                <a:latin typeface="Segoe UI Historic" panose="020B0502040204020203" pitchFamily="34" charset="0"/>
              </a:rPr>
              <a:t> như 1 đô </a:t>
            </a:r>
            <a:r>
              <a:rPr lang="vi-VN" b="0" i="0" dirty="0" err="1">
                <a:solidFill>
                  <a:srgbClr val="FFFFFF"/>
                </a:solidFill>
                <a:effectLst/>
                <a:latin typeface="Segoe UI Historic" panose="020B0502040204020203" pitchFamily="34" charset="0"/>
              </a:rPr>
              <a:t>thì</a:t>
            </a:r>
            <a:r>
              <a:rPr lang="vi-VN" b="0" i="0" dirty="0">
                <a:solidFill>
                  <a:srgbClr val="FFFFFF"/>
                </a:solidFill>
                <a:effectLst/>
                <a:latin typeface="Segoe UI Historic" panose="020B0502040204020203" pitchFamily="34" charset="0"/>
              </a:rPr>
              <a:t> </a:t>
            </a:r>
            <a:r>
              <a:rPr lang="vi-VN" b="0" i="0" dirty="0" err="1">
                <a:solidFill>
                  <a:srgbClr val="FFFFFF"/>
                </a:solidFill>
                <a:effectLst/>
                <a:latin typeface="Segoe UI Historic" panose="020B0502040204020203" pitchFamily="34" charset="0"/>
              </a:rPr>
              <a:t>lệch</a:t>
            </a:r>
            <a:r>
              <a:rPr lang="vi-VN" b="0" i="0" dirty="0">
                <a:solidFill>
                  <a:srgbClr val="FFFFFF"/>
                </a:solidFill>
                <a:effectLst/>
                <a:latin typeface="Segoe UI Historic" panose="020B0502040204020203" pitchFamily="34" charset="0"/>
              </a:rPr>
              <a:t> 0.2 </a:t>
            </a:r>
            <a:r>
              <a:rPr lang="vi-VN" b="0" i="0" dirty="0" err="1">
                <a:solidFill>
                  <a:srgbClr val="FFFFFF"/>
                </a:solidFill>
                <a:effectLst/>
                <a:latin typeface="Segoe UI Historic" panose="020B0502040204020203" pitchFamily="34" charset="0"/>
              </a:rPr>
              <a:t>thì</a:t>
            </a:r>
            <a:r>
              <a:rPr lang="vi-VN" b="0" i="0" dirty="0">
                <a:solidFill>
                  <a:srgbClr val="FFFFFF"/>
                </a:solidFill>
                <a:effectLst/>
                <a:latin typeface="Segoe UI Historic" panose="020B0502040204020203" pitchFamily="34" charset="0"/>
              </a:rPr>
              <a:t> </a:t>
            </a:r>
            <a:r>
              <a:rPr lang="vi-VN" b="0" i="0" dirty="0" err="1">
                <a:solidFill>
                  <a:srgbClr val="FFFFFF"/>
                </a:solidFill>
                <a:effectLst/>
                <a:latin typeface="Segoe UI Historic" panose="020B0502040204020203" pitchFamily="34" charset="0"/>
              </a:rPr>
              <a:t>sẽ</a:t>
            </a:r>
            <a:r>
              <a:rPr lang="vi-VN" b="0" i="0" dirty="0">
                <a:solidFill>
                  <a:srgbClr val="FFFFFF"/>
                </a:solidFill>
                <a:effectLst/>
                <a:latin typeface="Segoe UI Historic" panose="020B0502040204020203" pitchFamily="34" charset="0"/>
              </a:rPr>
              <a:t> </a:t>
            </a:r>
            <a:r>
              <a:rPr lang="vi-VN" b="0" i="0" dirty="0" err="1">
                <a:solidFill>
                  <a:srgbClr val="FFFFFF"/>
                </a:solidFill>
                <a:effectLst/>
                <a:latin typeface="Segoe UI Historic" panose="020B0502040204020203" pitchFamily="34" charset="0"/>
              </a:rPr>
              <a:t>hiện</a:t>
            </a:r>
            <a:r>
              <a:rPr lang="vi-VN" b="0" i="0" dirty="0">
                <a:solidFill>
                  <a:srgbClr val="FFFFFF"/>
                </a:solidFill>
                <a:effectLst/>
                <a:latin typeface="Segoe UI Historic" panose="020B0502040204020203" pitchFamily="34" charset="0"/>
              </a:rPr>
              <a:t> </a:t>
            </a:r>
            <a:r>
              <a:rPr lang="vi-VN" b="0" i="0" dirty="0" err="1">
                <a:solidFill>
                  <a:srgbClr val="FFFFFF"/>
                </a:solidFill>
                <a:effectLst/>
                <a:latin typeface="Segoe UI Historic" panose="020B0502040204020203" pitchFamily="34" charset="0"/>
              </a:rPr>
              <a:t>thị</a:t>
            </a:r>
            <a:r>
              <a:rPr lang="vi-VN" b="0" i="0" dirty="0">
                <a:solidFill>
                  <a:srgbClr val="FFFFFF"/>
                </a:solidFill>
                <a:effectLst/>
                <a:latin typeface="Segoe UI Historic" panose="020B0502040204020203" pitchFamily="34" charset="0"/>
              </a:rPr>
              <a:t> </a:t>
            </a:r>
            <a:r>
              <a:rPr lang="vi-VN" b="0" i="0" dirty="0" err="1">
                <a:solidFill>
                  <a:srgbClr val="FFFFFF"/>
                </a:solidFill>
                <a:effectLst/>
                <a:latin typeface="Segoe UI Historic" panose="020B0502040204020203" pitchFamily="34" charset="0"/>
              </a:rPr>
              <a:t>rõ</a:t>
            </a:r>
            <a:r>
              <a:rPr lang="vi-VN" b="0" i="0" dirty="0">
                <a:solidFill>
                  <a:srgbClr val="FFFFFF"/>
                </a:solidFill>
                <a:effectLst/>
                <a:latin typeface="Segoe UI Historic" panose="020B0502040204020203" pitchFamily="34" charset="0"/>
              </a:rPr>
              <a:t> </a:t>
            </a:r>
            <a:r>
              <a:rPr lang="vi-VN" b="0" i="0" dirty="0" err="1">
                <a:solidFill>
                  <a:srgbClr val="FFFFFF"/>
                </a:solidFill>
                <a:effectLst/>
                <a:latin typeface="Segoe UI Historic" panose="020B0502040204020203" pitchFamily="34" charset="0"/>
              </a:rPr>
              <a:t>ràng</a:t>
            </a:r>
            <a:r>
              <a:rPr lang="vi-VN" b="0" i="0" dirty="0">
                <a:solidFill>
                  <a:srgbClr val="FFFFFF"/>
                </a:solidFill>
                <a:effectLst/>
                <a:latin typeface="Segoe UI Historic" panose="020B0502040204020203" pitchFamily="34" charset="0"/>
              </a:rPr>
              <a:t> hơn </a:t>
            </a:r>
            <a:r>
              <a:rPr lang="vi-VN" b="0" i="0" dirty="0" err="1">
                <a:solidFill>
                  <a:srgbClr val="FFFFFF"/>
                </a:solidFill>
                <a:effectLst/>
                <a:latin typeface="Segoe UI Historic" panose="020B0502040204020203" pitchFamily="34" charset="0"/>
              </a:rPr>
              <a:t>hẳn</a:t>
            </a:r>
            <a:r>
              <a:rPr lang="en-US" b="0" i="0" dirty="0">
                <a:solidFill>
                  <a:srgbClr val="FFFFFF"/>
                </a:solidFill>
                <a:effectLst/>
                <a:latin typeface="Segoe UI Historic" panose="020B0502040204020203" pitchFamily="34" charset="0"/>
              </a:rPr>
              <a:t>.(10%của </a:t>
            </a:r>
            <a:r>
              <a:rPr lang="en-US" b="0" i="0" dirty="0" err="1">
                <a:solidFill>
                  <a:srgbClr val="FFFFFF"/>
                </a:solidFill>
                <a:effectLst/>
                <a:latin typeface="Segoe UI Historic" panose="020B0502040204020203" pitchFamily="34" charset="0"/>
              </a:rPr>
              <a:t>vài</a:t>
            </a:r>
            <a:r>
              <a:rPr lang="en-US" b="0" i="0" dirty="0">
                <a:solidFill>
                  <a:srgbClr val="FFFFFF"/>
                </a:solidFill>
                <a:effectLst/>
                <a:latin typeface="Segoe UI Historic" panose="020B0502040204020203" pitchFamily="34" charset="0"/>
              </a:rPr>
              <a:t> </a:t>
            </a:r>
            <a:r>
              <a:rPr lang="en-US" b="0" i="0" dirty="0" err="1">
                <a:solidFill>
                  <a:srgbClr val="FFFFFF"/>
                </a:solidFill>
                <a:effectLst/>
                <a:latin typeface="Segoe UI Historic" panose="020B0502040204020203" pitchFamily="34" charset="0"/>
              </a:rPr>
              <a:t>trăm</a:t>
            </a:r>
            <a:r>
              <a:rPr lang="en-US" b="0" i="0" dirty="0">
                <a:solidFill>
                  <a:srgbClr val="FFFFFF"/>
                </a:solidFill>
                <a:effectLst/>
                <a:latin typeface="Segoe UI Historic" panose="020B0502040204020203" pitchFamily="34" charset="0"/>
              </a:rPr>
              <a:t> hay </a:t>
            </a:r>
            <a:r>
              <a:rPr lang="en-US" b="0" i="0" dirty="0" err="1">
                <a:solidFill>
                  <a:srgbClr val="FFFFFF"/>
                </a:solidFill>
                <a:effectLst/>
                <a:latin typeface="Segoe UI Historic" panose="020B0502040204020203" pitchFamily="34" charset="0"/>
              </a:rPr>
              <a:t>của</a:t>
            </a:r>
            <a:r>
              <a:rPr lang="en-US" b="0" i="0" dirty="0">
                <a:solidFill>
                  <a:srgbClr val="FFFFFF"/>
                </a:solidFill>
                <a:effectLst/>
                <a:latin typeface="Segoe UI Historic" panose="020B0502040204020203" pitchFamily="34" charset="0"/>
              </a:rPr>
              <a:t> 0.1 </a:t>
            </a:r>
            <a:r>
              <a:rPr lang="en-US" b="0" i="0" dirty="0" err="1">
                <a:solidFill>
                  <a:srgbClr val="FFFFFF"/>
                </a:solidFill>
                <a:effectLst/>
                <a:latin typeface="Segoe UI Historic" panose="020B0502040204020203" pitchFamily="34" charset="0"/>
              </a:rPr>
              <a:t>thì</a:t>
            </a:r>
            <a:r>
              <a:rPr lang="en-US" b="0" i="0" dirty="0">
                <a:solidFill>
                  <a:srgbClr val="FFFFFF"/>
                </a:solidFill>
                <a:effectLst/>
                <a:latin typeface="Segoe UI Historic" panose="020B0502040204020203" pitchFamily="34" charset="0"/>
              </a:rPr>
              <a:t> </a:t>
            </a:r>
            <a:r>
              <a:rPr lang="en-US" b="0" i="0" dirty="0" err="1">
                <a:solidFill>
                  <a:srgbClr val="FFFFFF"/>
                </a:solidFill>
                <a:effectLst/>
                <a:latin typeface="Segoe UI Historic" panose="020B0502040204020203" pitchFamily="34" charset="0"/>
              </a:rPr>
              <a:t>không</a:t>
            </a:r>
            <a:r>
              <a:rPr lang="en-US" b="0" i="0" dirty="0">
                <a:solidFill>
                  <a:srgbClr val="FFFFFF"/>
                </a:solidFill>
                <a:effectLst/>
                <a:latin typeface="Segoe UI Historic" panose="020B0502040204020203" pitchFamily="34" charset="0"/>
              </a:rPr>
              <a:t> </a:t>
            </a:r>
            <a:r>
              <a:rPr lang="en-US" b="0" i="0" dirty="0" err="1">
                <a:solidFill>
                  <a:srgbClr val="FFFFFF"/>
                </a:solidFill>
                <a:effectLst/>
                <a:latin typeface="Segoe UI Historic" panose="020B0502040204020203" pitchFamily="34" charset="0"/>
              </a:rPr>
              <a:t>phù</a:t>
            </a:r>
            <a:r>
              <a:rPr lang="en-US" b="0" i="0" dirty="0">
                <a:solidFill>
                  <a:srgbClr val="FFFFFF"/>
                </a:solidFill>
                <a:effectLst/>
                <a:latin typeface="Segoe UI Historic" panose="020B0502040204020203" pitchFamily="34" charset="0"/>
              </a:rPr>
              <a:t> </a:t>
            </a:r>
            <a:r>
              <a:rPr lang="en-US" b="0" i="0" dirty="0" err="1">
                <a:solidFill>
                  <a:srgbClr val="FFFFFF"/>
                </a:solidFill>
                <a:effectLst/>
                <a:latin typeface="Segoe UI Historic" panose="020B0502040204020203" pitchFamily="34" charset="0"/>
              </a:rPr>
              <a:t>hợp</a:t>
            </a:r>
            <a:r>
              <a:rPr lang="en-US" b="0" i="0" dirty="0">
                <a:solidFill>
                  <a:srgbClr val="FFFFFF"/>
                </a:solidFill>
                <a:effectLst/>
                <a:latin typeface="Segoe UI Historic" panose="020B0502040204020203" pitchFamily="34" charset="0"/>
              </a:rPr>
              <a:t> </a:t>
            </a:r>
            <a:r>
              <a:rPr lang="en-US" b="0" i="0" dirty="0" err="1">
                <a:solidFill>
                  <a:srgbClr val="FFFFFF"/>
                </a:solidFill>
                <a:effectLst/>
                <a:latin typeface="Segoe UI Historic" panose="020B0502040204020203" pitchFamily="34" charset="0"/>
              </a:rPr>
              <a:t>với</a:t>
            </a:r>
            <a:r>
              <a:rPr lang="en-US" b="0" i="0" dirty="0">
                <a:solidFill>
                  <a:srgbClr val="FFFFFF"/>
                </a:solidFill>
                <a:effectLst/>
                <a:latin typeface="Segoe UI Historic" panose="020B0502040204020203" pitchFamily="34" charset="0"/>
              </a:rPr>
              <a:t> </a:t>
            </a:r>
            <a:r>
              <a:rPr lang="en-US" b="0" i="0" dirty="0" err="1">
                <a:solidFill>
                  <a:srgbClr val="FFFFFF"/>
                </a:solidFill>
                <a:effectLst/>
                <a:latin typeface="Segoe UI Historic" panose="020B0502040204020203" pitchFamily="34" charset="0"/>
              </a:rPr>
              <a:t>tỷ</a:t>
            </a:r>
            <a:r>
              <a:rPr lang="en-US" b="0" i="0" dirty="0">
                <a:solidFill>
                  <a:srgbClr val="FFFFFF"/>
                </a:solidFill>
                <a:effectLst/>
                <a:latin typeface="Segoe UI Historic" panose="020B0502040204020203" pitchFamily="34" charset="0"/>
              </a:rPr>
              <a:t> </a:t>
            </a:r>
            <a:r>
              <a:rPr lang="en-US" b="0" i="0" dirty="0" err="1">
                <a:solidFill>
                  <a:srgbClr val="FFFFFF"/>
                </a:solidFill>
                <a:effectLst/>
                <a:latin typeface="Segoe UI Historic" panose="020B0502040204020203" pitchFamily="34" charset="0"/>
              </a:rPr>
              <a:t>lệ</a:t>
            </a:r>
            <a:r>
              <a:rPr lang="en-US" b="0" i="0" dirty="0">
                <a:solidFill>
                  <a:srgbClr val="FFFFFF"/>
                </a:solidFill>
                <a:effectLst/>
                <a:latin typeface="Segoe UI Historic" panose="020B0502040204020203" pitchFamily="34" charset="0"/>
              </a:rPr>
              <a:t> </a:t>
            </a:r>
            <a:r>
              <a:rPr lang="en-US" b="0" i="0" dirty="0" err="1">
                <a:solidFill>
                  <a:srgbClr val="FFFFFF"/>
                </a:solidFill>
                <a:effectLst/>
                <a:latin typeface="Segoe UI Historic" panose="020B0502040204020203" pitchFamily="34" charset="0"/>
              </a:rPr>
              <a:t>biểu</a:t>
            </a:r>
            <a:r>
              <a:rPr lang="en-US" b="0" i="0" dirty="0">
                <a:solidFill>
                  <a:srgbClr val="FFFFFF"/>
                </a:solidFill>
                <a:effectLst/>
                <a:latin typeface="Segoe UI Historic" panose="020B0502040204020203" pitchFamily="34" charset="0"/>
              </a:rPr>
              <a:t> </a:t>
            </a:r>
            <a:r>
              <a:rPr lang="en-US" b="0" i="0" dirty="0" err="1">
                <a:solidFill>
                  <a:srgbClr val="FFFFFF"/>
                </a:solidFill>
                <a:effectLst/>
                <a:latin typeface="Segoe UI Historic" panose="020B0502040204020203" pitchFamily="34" charset="0"/>
              </a:rPr>
              <a:t>đồ</a:t>
            </a:r>
            <a:r>
              <a:rPr lang="en-US" b="0" i="0" dirty="0">
                <a:solidFill>
                  <a:srgbClr val="FFFFFF"/>
                </a:solidFill>
                <a:effectLst/>
                <a:latin typeface="Segoe UI Historic" panose="020B0502040204020203" pitchFamily="34" charset="0"/>
              </a:rPr>
              <a:t>, </a:t>
            </a:r>
            <a:r>
              <a:rPr lang="en-US" b="0" i="0" dirty="0" err="1">
                <a:solidFill>
                  <a:srgbClr val="FFFFFF"/>
                </a:solidFill>
                <a:effectLst/>
                <a:latin typeface="Segoe UI Historic" panose="020B0502040204020203" pitchFamily="34" charset="0"/>
              </a:rPr>
              <a:t>còn</a:t>
            </a:r>
            <a:r>
              <a:rPr lang="en-US" b="0" i="0" dirty="0">
                <a:solidFill>
                  <a:srgbClr val="FFFFFF"/>
                </a:solidFill>
                <a:effectLst/>
                <a:latin typeface="Segoe UI Historic" panose="020B0502040204020203" pitchFamily="34" charset="0"/>
              </a:rPr>
              <a:t> 1,2,3 </a:t>
            </a:r>
            <a:r>
              <a:rPr lang="en-US" b="0" i="0" dirty="0" err="1">
                <a:solidFill>
                  <a:srgbClr val="FFFFFF"/>
                </a:solidFill>
                <a:effectLst/>
                <a:latin typeface="Segoe UI Historic" panose="020B0502040204020203" pitchFamily="34" charset="0"/>
              </a:rPr>
              <a:t>thì</a:t>
            </a:r>
            <a:r>
              <a:rPr lang="en-US" b="0" i="0" dirty="0">
                <a:solidFill>
                  <a:srgbClr val="FFFFFF"/>
                </a:solidFill>
                <a:effectLst/>
                <a:latin typeface="Segoe UI Historic" panose="020B0502040204020203" pitchFamily="34" charset="0"/>
              </a:rPr>
              <a:t> </a:t>
            </a:r>
            <a:r>
              <a:rPr lang="en-US" b="0" i="0" dirty="0" err="1">
                <a:solidFill>
                  <a:srgbClr val="FFFFFF"/>
                </a:solidFill>
                <a:effectLst/>
                <a:latin typeface="Segoe UI Historic" panose="020B0502040204020203" pitchFamily="34" charset="0"/>
              </a:rPr>
              <a:t>lại</a:t>
            </a:r>
            <a:r>
              <a:rPr lang="en-US" b="0" i="0" dirty="0">
                <a:solidFill>
                  <a:srgbClr val="FFFFFF"/>
                </a:solidFill>
                <a:effectLst/>
                <a:latin typeface="Segoe UI Historic" panose="020B0502040204020203" pitchFamily="34" charset="0"/>
              </a:rPr>
              <a:t> </a:t>
            </a:r>
            <a:r>
              <a:rPr lang="en-US" b="0" i="0" dirty="0" err="1">
                <a:solidFill>
                  <a:srgbClr val="FFFFFF"/>
                </a:solidFill>
                <a:effectLst/>
                <a:latin typeface="Segoe UI Historic" panose="020B0502040204020203" pitchFamily="34" charset="0"/>
              </a:rPr>
              <a:t>vừa</a:t>
            </a:r>
            <a:r>
              <a:rPr lang="en-US" b="0" i="0" dirty="0">
                <a:solidFill>
                  <a:srgbClr val="FFFFFF"/>
                </a:solidFill>
                <a:effectLst/>
                <a:latin typeface="Segoe UI Historic" panose="020B0502040204020203" pitchFamily="34" charset="0"/>
              </a:rPr>
              <a:t> </a:t>
            </a:r>
            <a:r>
              <a:rPr lang="en-US" b="0" i="0" dirty="0" err="1">
                <a:solidFill>
                  <a:srgbClr val="FFFFFF"/>
                </a:solidFill>
                <a:effectLst/>
                <a:latin typeface="Segoe UI Historic" panose="020B0502040204020203" pitchFamily="34" charset="0"/>
              </a:rPr>
              <a:t>đủ</a:t>
            </a:r>
            <a:r>
              <a:rPr lang="en-US" b="0" i="0" dirty="0">
                <a:solidFill>
                  <a:srgbClr val="FFFFFF"/>
                </a:solidFill>
                <a:effectLst/>
                <a:latin typeface="Segoe UI Historic" panose="020B0502040204020203" pitchFamily="34" charset="0"/>
              </a:rPr>
              <a:t> </a:t>
            </a:r>
            <a:r>
              <a:rPr lang="en-US" b="0" i="0" dirty="0" err="1">
                <a:solidFill>
                  <a:srgbClr val="FFFFFF"/>
                </a:solidFill>
                <a:effectLst/>
                <a:latin typeface="Segoe UI Historic" panose="020B0502040204020203" pitchFamily="34" charset="0"/>
              </a:rPr>
              <a:t>để</a:t>
            </a:r>
            <a:r>
              <a:rPr lang="en-US" b="0" i="0" dirty="0">
                <a:solidFill>
                  <a:srgbClr val="FFFFFF"/>
                </a:solidFill>
                <a:effectLst/>
                <a:latin typeface="Segoe UI Historic" panose="020B0502040204020203" pitchFamily="34" charset="0"/>
              </a:rPr>
              <a:t> </a:t>
            </a:r>
            <a:r>
              <a:rPr lang="en-US" b="0" i="0" dirty="0" err="1">
                <a:solidFill>
                  <a:srgbClr val="FFFFFF"/>
                </a:solidFill>
                <a:effectLst/>
                <a:latin typeface="Segoe UI Historic" panose="020B0502040204020203" pitchFamily="34" charset="0"/>
              </a:rPr>
              <a:t>hiện</a:t>
            </a:r>
            <a:r>
              <a:rPr lang="en-US" b="0" i="0" dirty="0">
                <a:solidFill>
                  <a:srgbClr val="FFFFFF"/>
                </a:solidFill>
                <a:effectLst/>
                <a:latin typeface="Segoe UI Historic" panose="020B0502040204020203" pitchFamily="34" charset="0"/>
              </a:rPr>
              <a:t> </a:t>
            </a:r>
            <a:r>
              <a:rPr lang="en-US" b="0" i="0" dirty="0" err="1">
                <a:solidFill>
                  <a:srgbClr val="FFFFFF"/>
                </a:solidFill>
                <a:effectLst/>
                <a:latin typeface="Segoe UI Historic" panose="020B0502040204020203" pitchFamily="34" charset="0"/>
              </a:rPr>
              <a:t>thị</a:t>
            </a:r>
            <a:r>
              <a:rPr lang="en-US" b="0" i="0" dirty="0">
                <a:solidFill>
                  <a:srgbClr val="FFFFFF"/>
                </a:solidFill>
                <a:effectLst/>
                <a:latin typeface="Segoe UI Historic" panose="020B0502040204020203" pitchFamily="34" charset="0"/>
              </a:rPr>
              <a:t> </a:t>
            </a:r>
            <a:r>
              <a:rPr lang="en-US" b="0" i="0" dirty="0" err="1">
                <a:solidFill>
                  <a:srgbClr val="FFFFFF"/>
                </a:solidFill>
                <a:effectLst/>
                <a:latin typeface="Segoe UI Historic" panose="020B0502040204020203" pitchFamily="34" charset="0"/>
              </a:rPr>
              <a:t>nên</a:t>
            </a:r>
            <a:r>
              <a:rPr lang="en-US" b="0" i="0" dirty="0">
                <a:solidFill>
                  <a:srgbClr val="FFFFFF"/>
                </a:solidFill>
                <a:effectLst/>
                <a:latin typeface="Segoe UI Historic" panose="020B0502040204020203" pitchFamily="34" charset="0"/>
              </a:rPr>
              <a:t> </a:t>
            </a:r>
            <a:r>
              <a:rPr lang="en-US" b="0" i="0" dirty="0" err="1">
                <a:solidFill>
                  <a:srgbClr val="FFFFFF"/>
                </a:solidFill>
                <a:effectLst/>
                <a:latin typeface="Segoe UI Historic" panose="020B0502040204020203" pitchFamily="34" charset="0"/>
              </a:rPr>
              <a:t>thể</a:t>
            </a:r>
            <a:r>
              <a:rPr lang="en-US" b="0" i="0" dirty="0">
                <a:solidFill>
                  <a:srgbClr val="FFFFFF"/>
                </a:solidFill>
                <a:effectLst/>
                <a:latin typeface="Segoe UI Historic" panose="020B0502040204020203" pitchFamily="34" charset="0"/>
              </a:rPr>
              <a:t> </a:t>
            </a:r>
            <a:r>
              <a:rPr lang="en-US" b="0" i="0" dirty="0" err="1">
                <a:solidFill>
                  <a:srgbClr val="FFFFFF"/>
                </a:solidFill>
                <a:effectLst/>
                <a:latin typeface="Segoe UI Historic" panose="020B0502040204020203" pitchFamily="34" charset="0"/>
              </a:rPr>
              <a:t>hiện</a:t>
            </a:r>
            <a:r>
              <a:rPr lang="en-US" b="0" i="0" dirty="0">
                <a:solidFill>
                  <a:srgbClr val="FFFFFF"/>
                </a:solidFill>
                <a:effectLst/>
                <a:latin typeface="Segoe UI Historic" panose="020B0502040204020203" pitchFamily="34" charset="0"/>
              </a:rPr>
              <a:t> </a:t>
            </a:r>
            <a:r>
              <a:rPr lang="en-US" b="0" i="0" dirty="0" err="1">
                <a:solidFill>
                  <a:srgbClr val="FFFFFF"/>
                </a:solidFill>
                <a:effectLst/>
                <a:latin typeface="Segoe UI Historic" panose="020B0502040204020203" pitchFamily="34" charset="0"/>
              </a:rPr>
              <a:t>rõ</a:t>
            </a:r>
            <a:r>
              <a:rPr lang="en-US" b="0" i="0">
                <a:solidFill>
                  <a:srgbClr val="FFFFFF"/>
                </a:solidFill>
                <a:effectLst/>
                <a:latin typeface="Segoe UI Historic" panose="020B0502040204020203" pitchFamily="34" charset="0"/>
              </a:rPr>
              <a:t>)</a:t>
            </a:r>
            <a:endParaRPr lang="en-US" dirty="0"/>
          </a:p>
        </p:txBody>
      </p:sp>
      <p:sp>
        <p:nvSpPr>
          <p:cNvPr id="4" name="Chỗ dành sẵn cho Số hiệu Bản chiếu 3"/>
          <p:cNvSpPr>
            <a:spLocks noGrp="1"/>
          </p:cNvSpPr>
          <p:nvPr>
            <p:ph type="sldNum" sz="quarter" idx="5"/>
          </p:nvPr>
        </p:nvSpPr>
        <p:spPr/>
        <p:txBody>
          <a:bodyPr/>
          <a:lstStyle/>
          <a:p>
            <a:fld id="{B820E160-F603-41F3-A192-DC95957721C3}" type="slidenum">
              <a:rPr lang="ko-KR" altLang="en-US" smtClean="0"/>
              <a:t>46</a:t>
            </a:fld>
            <a:endParaRPr lang="ko-KR" altLang="en-US"/>
          </a:p>
        </p:txBody>
      </p:sp>
    </p:spTree>
    <p:extLst>
      <p:ext uri="{BB962C8B-B14F-4D97-AF65-F5344CB8AC3E}">
        <p14:creationId xmlns:p14="http://schemas.microsoft.com/office/powerpoint/2010/main" val="37561408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3.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23928" y="2643759"/>
            <a:ext cx="5220072" cy="1080120"/>
          </a:xfrm>
          <a:prstGeom prst="rect">
            <a:avLst/>
          </a:prstGeom>
        </p:spPr>
        <p:txBody>
          <a:bodyPr anchor="ctr"/>
          <a:lstStyle>
            <a:lvl1pPr marL="0" indent="0" algn="l">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sz="3600">
                <a:ea typeface="맑은 고딕" pitchFamily="50" charset="-127"/>
              </a:rPr>
              <a:t>FREE PPT TEMPLATES</a:t>
            </a:r>
            <a:endParaRPr lang="en-US" altLang="ko-KR"/>
          </a:p>
        </p:txBody>
      </p:sp>
      <p:sp>
        <p:nvSpPr>
          <p:cNvPr id="11" name="Text Placeholder 9"/>
          <p:cNvSpPr>
            <a:spLocks noGrp="1"/>
          </p:cNvSpPr>
          <p:nvPr>
            <p:ph type="body" sz="quarter" idx="11" hasCustomPrompt="1"/>
          </p:nvPr>
        </p:nvSpPr>
        <p:spPr>
          <a:xfrm>
            <a:off x="3923928" y="3723878"/>
            <a:ext cx="5219924" cy="504056"/>
          </a:xfrm>
          <a:prstGeom prst="rect">
            <a:avLst/>
          </a:prstGeom>
        </p:spPr>
        <p:txBody>
          <a:bodyPr anchor="ctr"/>
          <a:lstStyle>
            <a:lvl1pPr marL="0" indent="0" algn="l">
              <a:lnSpc>
                <a:spcPct val="100000"/>
              </a:lnSpc>
              <a:buNone/>
              <a:defRPr sz="1400" b="0" baseline="0">
                <a:solidFill>
                  <a:schemeClr val="tx1">
                    <a:lumMod val="75000"/>
                    <a:lumOff val="25000"/>
                  </a:schemeClr>
                </a:solidFill>
                <a:latin typeface="+mn-lt"/>
                <a:cs typeface="Arial" pitchFamily="34" charset="0"/>
              </a:defRPr>
            </a:lvl1pPr>
          </a:lstStyle>
          <a:p>
            <a:pPr lvl="0"/>
            <a:r>
              <a:rPr lang="en-US" altLang="ko-KR"/>
              <a:t>INSTERT THE TITLE OF YOUR </a:t>
            </a:r>
          </a:p>
          <a:p>
            <a:pPr lvl="0"/>
            <a:r>
              <a:rPr lang="en-US" altLang="ko-KR"/>
              <a:t>PRESENTATION HERE</a:t>
            </a:r>
            <a:endParaRPr lang="ko-KR" altLang="en-US"/>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0" y="0"/>
            <a:ext cx="3059832"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6" name="Picture Placeholder 2"/>
          <p:cNvSpPr>
            <a:spLocks noGrp="1"/>
          </p:cNvSpPr>
          <p:nvPr>
            <p:ph type="pic" idx="14" hasCustomPrompt="1"/>
          </p:nvPr>
        </p:nvSpPr>
        <p:spPr>
          <a:xfrm>
            <a:off x="6084000" y="2947500"/>
            <a:ext cx="3060000"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2514479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528392" y="0"/>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7" name="Picture Placeholder 2"/>
          <p:cNvSpPr>
            <a:spLocks noGrp="1"/>
          </p:cNvSpPr>
          <p:nvPr>
            <p:ph type="pic" idx="10" hasCustomPrompt="1"/>
          </p:nvPr>
        </p:nvSpPr>
        <p:spPr>
          <a:xfrm>
            <a:off x="7020272" y="1923678"/>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980251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0" hasCustomPrompt="1"/>
          </p:nvPr>
        </p:nvSpPr>
        <p:spPr>
          <a:xfrm>
            <a:off x="717858" y="1275606"/>
            <a:ext cx="2448545"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t>
            </a:r>
            <a:endParaRPr lang="ko-KR" altLang="en-US"/>
          </a:p>
        </p:txBody>
      </p:sp>
      <p:sp>
        <p:nvSpPr>
          <p:cNvPr id="3" name="Picture Placeholder 2"/>
          <p:cNvSpPr>
            <a:spLocks noGrp="1"/>
          </p:cNvSpPr>
          <p:nvPr>
            <p:ph type="pic" idx="11" hasCustomPrompt="1"/>
          </p:nvPr>
        </p:nvSpPr>
        <p:spPr>
          <a:xfrm>
            <a:off x="3339542"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t>
            </a:r>
            <a:endParaRPr lang="ko-KR" altLang="en-US"/>
          </a:p>
        </p:txBody>
      </p:sp>
      <p:sp>
        <p:nvSpPr>
          <p:cNvPr id="4" name="Picture Placeholder 2"/>
          <p:cNvSpPr>
            <a:spLocks noGrp="1"/>
          </p:cNvSpPr>
          <p:nvPr>
            <p:ph type="pic" idx="12" hasCustomPrompt="1"/>
          </p:nvPr>
        </p:nvSpPr>
        <p:spPr>
          <a:xfrm>
            <a:off x="5960954"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t>
            </a:r>
            <a:endParaRPr lang="ko-KR" altLang="en-US"/>
          </a:p>
        </p:txBody>
      </p:sp>
      <p:sp>
        <p:nvSpPr>
          <p:cNvPr id="7" name="Text Placeholder 9">
            <a:extLst>
              <a:ext uri="{FF2B5EF4-FFF2-40B4-BE49-F238E27FC236}">
                <a16:creationId xmlns:a16="http://schemas.microsoft.com/office/drawing/2014/main" id="{DDA4CE02-F7F3-4BCD-B8DB-4DFD03965EC0}"/>
              </a:ext>
            </a:extLst>
          </p:cNvPr>
          <p:cNvSpPr>
            <a:spLocks noGrp="1"/>
          </p:cNvSpPr>
          <p:nvPr>
            <p:ph type="body" sz="quarter" idx="13"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a:t>BASIC LAYOUT</a:t>
            </a:r>
          </a:p>
        </p:txBody>
      </p:sp>
      <p:sp>
        <p:nvSpPr>
          <p:cNvPr id="8" name="Text Placeholder 9">
            <a:extLst>
              <a:ext uri="{FF2B5EF4-FFF2-40B4-BE49-F238E27FC236}">
                <a16:creationId xmlns:a16="http://schemas.microsoft.com/office/drawing/2014/main" id="{39A54B34-6F96-4E3E-B72E-E680E3CE2717}"/>
              </a:ext>
            </a:extLst>
          </p:cNvPr>
          <p:cNvSpPr>
            <a:spLocks noGrp="1"/>
          </p:cNvSpPr>
          <p:nvPr>
            <p:ph type="body" sz="quarter" idx="14"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a:t>Insert the title of your subtitle Here</a:t>
            </a:r>
          </a:p>
        </p:txBody>
      </p:sp>
    </p:spTree>
    <p:extLst>
      <p:ext uri="{BB962C8B-B14F-4D97-AF65-F5344CB8AC3E}">
        <p14:creationId xmlns:p14="http://schemas.microsoft.com/office/powerpoint/2010/main" val="3483997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8228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2264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1582656" y="1374406"/>
            <a:ext cx="2700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5" name="Picture Placeholder 2"/>
          <p:cNvSpPr>
            <a:spLocks noGrp="1"/>
          </p:cNvSpPr>
          <p:nvPr>
            <p:ph type="pic" idx="12" hasCustomPrompt="1"/>
          </p:nvPr>
        </p:nvSpPr>
        <p:spPr>
          <a:xfrm>
            <a:off x="4820964" y="1374406"/>
            <a:ext cx="2736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8" name="Text Placeholder 9">
            <a:extLst>
              <a:ext uri="{FF2B5EF4-FFF2-40B4-BE49-F238E27FC236}">
                <a16:creationId xmlns:a16="http://schemas.microsoft.com/office/drawing/2014/main" id="{2F3CBFE9-6225-4EAB-9415-3558F6BE9A6F}"/>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a:t>BASIC LAYOUT</a:t>
            </a:r>
          </a:p>
        </p:txBody>
      </p:sp>
      <p:sp>
        <p:nvSpPr>
          <p:cNvPr id="9" name="Text Placeholder 9">
            <a:extLst>
              <a:ext uri="{FF2B5EF4-FFF2-40B4-BE49-F238E27FC236}">
                <a16:creationId xmlns:a16="http://schemas.microsoft.com/office/drawing/2014/main" id="{9E9189EF-3C10-45A2-8749-4187192ACEC2}"/>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a:t>Insert the title of your subtitle Here</a:t>
            </a:r>
          </a:p>
        </p:txBody>
      </p:sp>
    </p:spTree>
    <p:extLst>
      <p:ext uri="{BB962C8B-B14F-4D97-AF65-F5344CB8AC3E}">
        <p14:creationId xmlns:p14="http://schemas.microsoft.com/office/powerpoint/2010/main" val="1730894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onut 3"/>
          <p:cNvSpPr/>
          <p:nvPr userDrawn="1"/>
        </p:nvSpPr>
        <p:spPr>
          <a:xfrm>
            <a:off x="2847111" y="1179745"/>
            <a:ext cx="3401564" cy="3401564"/>
          </a:xfrm>
          <a:prstGeom prst="donut">
            <a:avLst>
              <a:gd name="adj" fmla="val 13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5"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9" name="Text Placeholder 9">
            <a:extLst>
              <a:ext uri="{FF2B5EF4-FFF2-40B4-BE49-F238E27FC236}">
                <a16:creationId xmlns:a16="http://schemas.microsoft.com/office/drawing/2014/main" id="{9B4F25E9-AA8C-4BD3-BF1F-56D20DF8DD5E}"/>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a:t>BASIC LAYOUT</a:t>
            </a:r>
          </a:p>
        </p:txBody>
      </p:sp>
      <p:sp>
        <p:nvSpPr>
          <p:cNvPr id="10" name="Text Placeholder 9">
            <a:extLst>
              <a:ext uri="{FF2B5EF4-FFF2-40B4-BE49-F238E27FC236}">
                <a16:creationId xmlns:a16="http://schemas.microsoft.com/office/drawing/2014/main" id="{840BDE80-4E1C-47DE-8168-381888FDC3F5}"/>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a:t>Insert the title of your subtitle Here</a:t>
            </a:r>
          </a:p>
        </p:txBody>
      </p:sp>
    </p:spTree>
    <p:extLst>
      <p:ext uri="{BB962C8B-B14F-4D97-AF65-F5344CB8AC3E}">
        <p14:creationId xmlns:p14="http://schemas.microsoft.com/office/powerpoint/2010/main" val="1219204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546714"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Insert Your Image</a:t>
            </a:r>
            <a:endParaRPr lang="ko-KR" altLang="en-US"/>
          </a:p>
        </p:txBody>
      </p:sp>
      <p:sp>
        <p:nvSpPr>
          <p:cNvPr id="3" name="Picture Placeholder 2"/>
          <p:cNvSpPr>
            <a:spLocks noGrp="1"/>
          </p:cNvSpPr>
          <p:nvPr>
            <p:ph type="pic" idx="10" hasCustomPrompt="1"/>
          </p:nvPr>
        </p:nvSpPr>
        <p:spPr>
          <a:xfrm>
            <a:off x="546378"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Insert Your Image</a:t>
            </a:r>
            <a:endParaRPr lang="ko-KR" altLang="en-US"/>
          </a:p>
        </p:txBody>
      </p:sp>
      <p:sp>
        <p:nvSpPr>
          <p:cNvPr id="4" name="Rectangle 3"/>
          <p:cNvSpPr/>
          <p:nvPr userDrawn="1"/>
        </p:nvSpPr>
        <p:spPr>
          <a:xfrm>
            <a:off x="546378" y="2217207"/>
            <a:ext cx="1944000" cy="530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ectangle 4"/>
          <p:cNvSpPr/>
          <p:nvPr userDrawn="1"/>
        </p:nvSpPr>
        <p:spPr>
          <a:xfrm>
            <a:off x="546042" y="4085904"/>
            <a:ext cx="1944000" cy="5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1" hasCustomPrompt="1"/>
          </p:nvPr>
        </p:nvSpPr>
        <p:spPr>
          <a:xfrm>
            <a:off x="2583307"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Insert Your Image</a:t>
            </a:r>
            <a:endParaRPr lang="ko-KR" altLang="en-US"/>
          </a:p>
        </p:txBody>
      </p:sp>
      <p:sp>
        <p:nvSpPr>
          <p:cNvPr id="7" name="Picture Placeholder 2"/>
          <p:cNvSpPr>
            <a:spLocks noGrp="1"/>
          </p:cNvSpPr>
          <p:nvPr>
            <p:ph type="pic" idx="12" hasCustomPrompt="1"/>
          </p:nvPr>
        </p:nvSpPr>
        <p:spPr>
          <a:xfrm>
            <a:off x="2582971"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Insert Your Image</a:t>
            </a:r>
            <a:endParaRPr lang="ko-KR" altLang="en-US"/>
          </a:p>
        </p:txBody>
      </p:sp>
      <p:sp>
        <p:nvSpPr>
          <p:cNvPr id="8" name="Rectangle 7"/>
          <p:cNvSpPr/>
          <p:nvPr userDrawn="1"/>
        </p:nvSpPr>
        <p:spPr>
          <a:xfrm>
            <a:off x="2582971" y="2217207"/>
            <a:ext cx="1944000" cy="530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Rectangle 8"/>
          <p:cNvSpPr/>
          <p:nvPr userDrawn="1"/>
        </p:nvSpPr>
        <p:spPr>
          <a:xfrm>
            <a:off x="2582635" y="4085904"/>
            <a:ext cx="1944000" cy="5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Picture Placeholder 2"/>
          <p:cNvSpPr>
            <a:spLocks noGrp="1"/>
          </p:cNvSpPr>
          <p:nvPr>
            <p:ph type="pic" idx="13" hasCustomPrompt="1"/>
          </p:nvPr>
        </p:nvSpPr>
        <p:spPr>
          <a:xfrm>
            <a:off x="4619900"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Insert Your Image</a:t>
            </a:r>
            <a:endParaRPr lang="ko-KR" altLang="en-US"/>
          </a:p>
        </p:txBody>
      </p:sp>
      <p:sp>
        <p:nvSpPr>
          <p:cNvPr id="11" name="Picture Placeholder 2"/>
          <p:cNvSpPr>
            <a:spLocks noGrp="1"/>
          </p:cNvSpPr>
          <p:nvPr>
            <p:ph type="pic" idx="14" hasCustomPrompt="1"/>
          </p:nvPr>
        </p:nvSpPr>
        <p:spPr>
          <a:xfrm>
            <a:off x="4619564"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Insert Your Image</a:t>
            </a:r>
            <a:endParaRPr lang="ko-KR" altLang="en-US"/>
          </a:p>
        </p:txBody>
      </p:sp>
      <p:sp>
        <p:nvSpPr>
          <p:cNvPr id="12" name="Rectangle 11"/>
          <p:cNvSpPr/>
          <p:nvPr userDrawn="1"/>
        </p:nvSpPr>
        <p:spPr>
          <a:xfrm>
            <a:off x="4619564" y="2217207"/>
            <a:ext cx="1944000" cy="5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userDrawn="1"/>
        </p:nvSpPr>
        <p:spPr>
          <a:xfrm>
            <a:off x="4619228" y="4085904"/>
            <a:ext cx="1944000" cy="530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Picture Placeholder 2"/>
          <p:cNvSpPr>
            <a:spLocks noGrp="1"/>
          </p:cNvSpPr>
          <p:nvPr>
            <p:ph type="pic" idx="15" hasCustomPrompt="1"/>
          </p:nvPr>
        </p:nvSpPr>
        <p:spPr>
          <a:xfrm>
            <a:off x="6656494"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Insert Your Image</a:t>
            </a:r>
            <a:endParaRPr lang="ko-KR" altLang="en-US"/>
          </a:p>
        </p:txBody>
      </p:sp>
      <p:sp>
        <p:nvSpPr>
          <p:cNvPr id="15" name="Picture Placeholder 2"/>
          <p:cNvSpPr>
            <a:spLocks noGrp="1"/>
          </p:cNvSpPr>
          <p:nvPr>
            <p:ph type="pic" idx="16" hasCustomPrompt="1"/>
          </p:nvPr>
        </p:nvSpPr>
        <p:spPr>
          <a:xfrm>
            <a:off x="6656158"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Insert Your Image</a:t>
            </a:r>
            <a:endParaRPr lang="ko-KR" altLang="en-US"/>
          </a:p>
        </p:txBody>
      </p:sp>
      <p:sp>
        <p:nvSpPr>
          <p:cNvPr id="16" name="Rectangle 15"/>
          <p:cNvSpPr/>
          <p:nvPr userDrawn="1"/>
        </p:nvSpPr>
        <p:spPr>
          <a:xfrm>
            <a:off x="6656158" y="2217207"/>
            <a:ext cx="1944000" cy="5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Rectangle 16"/>
          <p:cNvSpPr/>
          <p:nvPr userDrawn="1"/>
        </p:nvSpPr>
        <p:spPr>
          <a:xfrm>
            <a:off x="6655822" y="4085904"/>
            <a:ext cx="1944000" cy="530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180771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213800" y="2230378"/>
            <a:ext cx="4930200" cy="473576"/>
          </a:xfrm>
          <a:prstGeom prst="rect">
            <a:avLst/>
          </a:prstGeom>
        </p:spPr>
        <p:txBody>
          <a:bodyPr anchor="ctr"/>
          <a:lstStyle>
            <a:lvl1pPr marL="0" indent="0" algn="l">
              <a:buNone/>
              <a:defRPr sz="3600" b="1" baseline="0">
                <a:solidFill>
                  <a:schemeClr val="tx1">
                    <a:lumMod val="75000"/>
                    <a:lumOff val="25000"/>
                  </a:schemeClr>
                </a:solidFill>
                <a:latin typeface="+mj-lt"/>
                <a:cs typeface="Arial" pitchFamily="34" charset="0"/>
              </a:defRPr>
            </a:lvl1pPr>
          </a:lstStyle>
          <a:p>
            <a:pPr lvl="0"/>
            <a:r>
              <a:rPr lang="en-US" altLang="ko-KR"/>
              <a:t>SECTION BREAK</a:t>
            </a:r>
          </a:p>
        </p:txBody>
      </p:sp>
      <p:sp>
        <p:nvSpPr>
          <p:cNvPr id="11" name="Text Placeholder 9"/>
          <p:cNvSpPr>
            <a:spLocks noGrp="1"/>
          </p:cNvSpPr>
          <p:nvPr>
            <p:ph type="body" sz="quarter" idx="11" hasCustomPrompt="1"/>
          </p:nvPr>
        </p:nvSpPr>
        <p:spPr>
          <a:xfrm>
            <a:off x="4213800" y="2703954"/>
            <a:ext cx="49302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a:t>Insert the title of your subtitle Here</a:t>
            </a:r>
          </a:p>
        </p:txBody>
      </p:sp>
      <p:pic>
        <p:nvPicPr>
          <p:cNvPr id="5" name="Picture 2" descr="E:\002-KIMS BUSINESS\007-02-Googleslidesppt\02-GSppt-Contents-Kim\20170215\03-abs\item01-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31839" y="3651870"/>
            <a:ext cx="1013895" cy="10164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002-KIMS BUSINESS\007-02-Googleslidesppt\02-GSppt-Contents-Kim\20170215\03-abs\item01-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995936" y="950740"/>
            <a:ext cx="648072" cy="6497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002-KIMS BUSINESS\007-02-Googleslidesppt\02-GSppt-Contents-Kim\20170215\03-abs\item01-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1560" y="419818"/>
            <a:ext cx="442142" cy="4432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E:\002-KIMS BUSINESS\007-02-Googleslidesppt\02-GSppt-Contents-Kim\20170215\03-abs\item01-png.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100392" y="1779200"/>
            <a:ext cx="360040" cy="36096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userDrawn="1"/>
        </p:nvGrpSpPr>
        <p:grpSpPr>
          <a:xfrm>
            <a:off x="1115616" y="1275607"/>
            <a:ext cx="2585656" cy="2592286"/>
            <a:chOff x="1115616" y="1275607"/>
            <a:chExt cx="2585656" cy="2592286"/>
          </a:xfrm>
        </p:grpSpPr>
        <p:pic>
          <p:nvPicPr>
            <p:cNvPr id="1026" name="Picture 2" descr="E:\002-KIMS BUSINESS\007-02-Googleslidesppt\02-GSppt-Contents-Kim\20170215\03-abs\item01-png.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027" name="Picture 3" descr="E:\002-KIMS BUSINESS\007-02-Googleslidesppt\02-GSppt-Contents-Kim\20170215\03-abs\item02-png.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668344" y="3578808"/>
            <a:ext cx="1475656" cy="15923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E:\002-KIMS BUSINESS\007-02-Googleslidesppt\02-GSppt-Contents-Kim\20170215\03-abs\item02-png.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rot="16200000">
            <a:off x="8226854" y="-51527"/>
            <a:ext cx="879830" cy="949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pic>
        <p:nvPicPr>
          <p:cNvPr id="18"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1707971">
            <a:off x="2873932" y="1562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527839">
            <a:off x="3005459" y="3443641"/>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414606">
            <a:off x="1967897" y="2192112"/>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162721" flipH="1">
            <a:off x="2110757" y="80509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864253" flipH="1">
            <a:off x="3934583" y="1426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20164798">
            <a:off x="5618205" y="238471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7274931">
            <a:off x="5463157" y="73615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29549">
            <a:off x="4788024" y="3370715"/>
            <a:ext cx="1587121" cy="151449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userDrawn="1"/>
        </p:nvGrpSpPr>
        <p:grpSpPr>
          <a:xfrm>
            <a:off x="2254580" y="248388"/>
            <a:ext cx="4634840" cy="4646724"/>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595313" y="1758619"/>
              <a:ext cx="1626263" cy="1626264"/>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grpSp>
      <p:sp>
        <p:nvSpPr>
          <p:cNvPr id="10" name="Text Placeholder 9"/>
          <p:cNvSpPr>
            <a:spLocks noGrp="1"/>
          </p:cNvSpPr>
          <p:nvPr>
            <p:ph type="body" sz="quarter" idx="10" hasCustomPrompt="1"/>
          </p:nvPr>
        </p:nvSpPr>
        <p:spPr>
          <a:xfrm>
            <a:off x="3203848" y="2101602"/>
            <a:ext cx="2736303"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a:t>Thank you</a:t>
            </a:r>
          </a:p>
        </p:txBody>
      </p:sp>
      <p:sp>
        <p:nvSpPr>
          <p:cNvPr id="11" name="Text Placeholder 9"/>
          <p:cNvSpPr>
            <a:spLocks noGrp="1"/>
          </p:cNvSpPr>
          <p:nvPr>
            <p:ph type="body" sz="quarter" idx="11" hasCustomPrompt="1"/>
          </p:nvPr>
        </p:nvSpPr>
        <p:spPr>
          <a:xfrm>
            <a:off x="3203700" y="2677666"/>
            <a:ext cx="2736303" cy="432048"/>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a:t>Insert the title</a:t>
            </a:r>
          </a:p>
          <a:p>
            <a:pPr lvl="0"/>
            <a:r>
              <a:rPr lang="en-US" altLang="ko-KR"/>
              <a:t>of your subtitle Here</a:t>
            </a:r>
          </a:p>
        </p:txBody>
      </p:sp>
      <p:pic>
        <p:nvPicPr>
          <p:cNvPr id="2050"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86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002-KIMS BUSINESS\007-02-Googleslidesppt\02-GSppt-Contents-Kim\20170215\03-abs\item02-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740352" y="3624792"/>
            <a:ext cx="1407408" cy="1518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 name="Group 3"/>
          <p:cNvGrpSpPr/>
          <p:nvPr userDrawn="1"/>
        </p:nvGrpSpPr>
        <p:grpSpPr>
          <a:xfrm>
            <a:off x="2843808" y="377122"/>
            <a:ext cx="3456384" cy="3465247"/>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 name="Text Placeholder 9"/>
          <p:cNvSpPr>
            <a:spLocks noGrp="1"/>
          </p:cNvSpPr>
          <p:nvPr>
            <p:ph type="body" sz="quarter" idx="10" hasCustomPrompt="1"/>
          </p:nvPr>
        </p:nvSpPr>
        <p:spPr>
          <a:xfrm>
            <a:off x="2829098" y="3829794"/>
            <a:ext cx="3456384"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a:t>Welcome!!</a:t>
            </a:r>
          </a:p>
        </p:txBody>
      </p:sp>
      <p:sp>
        <p:nvSpPr>
          <p:cNvPr id="8" name="Text Placeholder 9"/>
          <p:cNvSpPr>
            <a:spLocks noGrp="1"/>
          </p:cNvSpPr>
          <p:nvPr>
            <p:ph type="body" sz="quarter" idx="11" hasCustomPrompt="1"/>
          </p:nvPr>
        </p:nvSpPr>
        <p:spPr>
          <a:xfrm>
            <a:off x="2828950" y="4443958"/>
            <a:ext cx="3456384"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a:t>Insert the title of your subtitle Here</a:t>
            </a:r>
          </a:p>
        </p:txBody>
      </p:sp>
    </p:spTree>
    <p:extLst>
      <p:ext uri="{BB962C8B-B14F-4D97-AF65-F5344CB8AC3E}">
        <p14:creationId xmlns:p14="http://schemas.microsoft.com/office/powerpoint/2010/main" val="1376203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a:t>BASIC LAYOUT</a:t>
            </a:r>
          </a:p>
        </p:txBody>
      </p:sp>
      <p:sp>
        <p:nvSpPr>
          <p:cNvPr id="10"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a:t>Insert the title of your subtitle Here</a:t>
            </a:r>
          </a:p>
        </p:txBody>
      </p:sp>
    </p:spTree>
    <p:extLst>
      <p:ext uri="{BB962C8B-B14F-4D97-AF65-F5344CB8AC3E}">
        <p14:creationId xmlns:p14="http://schemas.microsoft.com/office/powerpoint/2010/main" val="290409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863568"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6" name="Picture Placeholder 2"/>
          <p:cNvSpPr>
            <a:spLocks noGrp="1"/>
          </p:cNvSpPr>
          <p:nvPr>
            <p:ph type="pic" idx="12" hasCustomPrompt="1"/>
          </p:nvPr>
        </p:nvSpPr>
        <p:spPr>
          <a:xfrm>
            <a:off x="2842131"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7" name="Picture Placeholder 2"/>
          <p:cNvSpPr>
            <a:spLocks noGrp="1"/>
          </p:cNvSpPr>
          <p:nvPr>
            <p:ph type="pic" idx="13" hasCustomPrompt="1"/>
          </p:nvPr>
        </p:nvSpPr>
        <p:spPr>
          <a:xfrm>
            <a:off x="4834733"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8" name="Picture Placeholder 2"/>
          <p:cNvSpPr>
            <a:spLocks noGrp="1"/>
          </p:cNvSpPr>
          <p:nvPr>
            <p:ph type="pic" idx="14" hasCustomPrompt="1"/>
          </p:nvPr>
        </p:nvSpPr>
        <p:spPr>
          <a:xfrm>
            <a:off x="6827011"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2" name="Block Arc 1"/>
          <p:cNvSpPr/>
          <p:nvPr userDrawn="1"/>
        </p:nvSpPr>
        <p:spPr>
          <a:xfrm>
            <a:off x="683568" y="1419822"/>
            <a:ext cx="1800000" cy="1800000"/>
          </a:xfrm>
          <a:prstGeom prst="blockArc">
            <a:avLst>
              <a:gd name="adj1" fmla="val 10800000"/>
              <a:gd name="adj2" fmla="val 94979"/>
              <a:gd name="adj3" fmla="val 540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Block Arc 11"/>
          <p:cNvSpPr/>
          <p:nvPr userDrawn="1"/>
        </p:nvSpPr>
        <p:spPr>
          <a:xfrm>
            <a:off x="2671382" y="1419822"/>
            <a:ext cx="1800000" cy="1800000"/>
          </a:xfrm>
          <a:prstGeom prst="blockArc">
            <a:avLst>
              <a:gd name="adj1" fmla="val 10800000"/>
              <a:gd name="adj2" fmla="val 94979"/>
              <a:gd name="adj3" fmla="val 54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3" name="Block Arc 12"/>
          <p:cNvSpPr/>
          <p:nvPr userDrawn="1"/>
        </p:nvSpPr>
        <p:spPr>
          <a:xfrm>
            <a:off x="4659196" y="1419822"/>
            <a:ext cx="1800000" cy="1800000"/>
          </a:xfrm>
          <a:prstGeom prst="blockArc">
            <a:avLst>
              <a:gd name="adj1" fmla="val 10800000"/>
              <a:gd name="adj2" fmla="val 94979"/>
              <a:gd name="adj3" fmla="val 54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Block Arc 13"/>
          <p:cNvSpPr/>
          <p:nvPr userDrawn="1"/>
        </p:nvSpPr>
        <p:spPr>
          <a:xfrm>
            <a:off x="6647011" y="1419822"/>
            <a:ext cx="1800000" cy="1800000"/>
          </a:xfrm>
          <a:prstGeom prst="blockArc">
            <a:avLst>
              <a:gd name="adj1" fmla="val 10800000"/>
              <a:gd name="adj2" fmla="val 94979"/>
              <a:gd name="adj3" fmla="val 540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 name="Text Placeholder 9">
            <a:extLst>
              <a:ext uri="{FF2B5EF4-FFF2-40B4-BE49-F238E27FC236}">
                <a16:creationId xmlns:a16="http://schemas.microsoft.com/office/drawing/2014/main" id="{EDBECCA6-8618-46C3-A8D4-3B6399CCEF88}"/>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a:t>BASIC LAYOUT</a:t>
            </a:r>
          </a:p>
        </p:txBody>
      </p:sp>
      <p:sp>
        <p:nvSpPr>
          <p:cNvPr id="18" name="Text Placeholder 9">
            <a:extLst>
              <a:ext uri="{FF2B5EF4-FFF2-40B4-BE49-F238E27FC236}">
                <a16:creationId xmlns:a16="http://schemas.microsoft.com/office/drawing/2014/main" id="{1D40A599-6D66-4DC9-82BB-52C171B56BB6}"/>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a:t>Insert the title of your subtitle Here</a:t>
            </a:r>
          </a:p>
        </p:txBody>
      </p:sp>
    </p:spTree>
    <p:extLst>
      <p:ext uri="{BB962C8B-B14F-4D97-AF65-F5344CB8AC3E}">
        <p14:creationId xmlns:p14="http://schemas.microsoft.com/office/powerpoint/2010/main" val="333499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2771800" y="1404764"/>
            <a:ext cx="6372200" cy="3024336"/>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
        <p:nvSpPr>
          <p:cNvPr id="5" name="Text Placeholder 9">
            <a:extLst>
              <a:ext uri="{FF2B5EF4-FFF2-40B4-BE49-F238E27FC236}">
                <a16:creationId xmlns:a16="http://schemas.microsoft.com/office/drawing/2014/main" id="{A6C3AF05-0B8F-485E-983F-1B40340199EC}"/>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a:t>BASIC LAYOUT</a:t>
            </a:r>
          </a:p>
        </p:txBody>
      </p:sp>
      <p:sp>
        <p:nvSpPr>
          <p:cNvPr id="6" name="Text Placeholder 9">
            <a:extLst>
              <a:ext uri="{FF2B5EF4-FFF2-40B4-BE49-F238E27FC236}">
                <a16:creationId xmlns:a16="http://schemas.microsoft.com/office/drawing/2014/main" id="{D183D1CC-DF98-45E3-B7CE-601603E40D08}"/>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a:t>Insert the title of your subtitle Here</a:t>
            </a:r>
          </a:p>
        </p:txBody>
      </p:sp>
    </p:spTree>
    <p:extLst>
      <p:ext uri="{BB962C8B-B14F-4D97-AF65-F5344CB8AC3E}">
        <p14:creationId xmlns:p14="http://schemas.microsoft.com/office/powerpoint/2010/main" val="19193193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2" r:id="rId3"/>
    <p:sldLayoutId id="2147483652" r:id="rId4"/>
    <p:sldLayoutId id="2147483661" r:id="rId5"/>
    <p:sldLayoutId id="2147483656" r:id="rId6"/>
    <p:sldLayoutId id="2147483673" r:id="rId7"/>
    <p:sldLayoutId id="2147483674" r:id="rId8"/>
    <p:sldLayoutId id="2147483675" r:id="rId9"/>
    <p:sldLayoutId id="2147483676" r:id="rId10"/>
    <p:sldLayoutId id="2147483677" r:id="rId11"/>
    <p:sldLayoutId id="2147483678" r:id="rId12"/>
    <p:sldLayoutId id="2147483680" r:id="rId1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001046" y="492769"/>
            <a:ext cx="5341412" cy="1986026"/>
          </a:xfrm>
        </p:spPr>
        <p:txBody>
          <a:bodyPr lIns="91440" tIns="45720" rIns="91440" bIns="45720" anchor="ctr"/>
          <a:lstStyle/>
          <a:p>
            <a:pPr algn="ctr"/>
            <a:r>
              <a:rPr lang="en-US" altLang="ko-KR" sz="4000" dirty="0">
                <a:ea typeface="맑은 고딕"/>
                <a:cs typeface="Arial"/>
              </a:rPr>
              <a:t>CS313.M21</a:t>
            </a:r>
            <a:endParaRPr lang="en-US" altLang="ko-KR" sz="4000" dirty="0">
              <a:ea typeface="맑은 고딕"/>
            </a:endParaRPr>
          </a:p>
          <a:p>
            <a:pPr algn="ctr"/>
            <a:r>
              <a:rPr lang="en-US" altLang="ko-KR" sz="4000" dirty="0">
                <a:ea typeface="맑은 고딕"/>
                <a:cs typeface="Arial"/>
              </a:rPr>
              <a:t>KHAI THÁC DỮ </a:t>
            </a:r>
            <a:r>
              <a:rPr lang="en-US" altLang="ko-KR" sz="4000">
                <a:ea typeface="맑은 고딕"/>
                <a:cs typeface="Arial"/>
              </a:rPr>
              <a:t>LIỆU &amp; </a:t>
            </a:r>
            <a:r>
              <a:rPr lang="en-US" altLang="ko-KR" sz="4000" dirty="0">
                <a:ea typeface="맑은 고딕"/>
                <a:cs typeface="Arial"/>
              </a:rPr>
              <a:t>ỨNG DỤNG</a:t>
            </a:r>
            <a:endParaRPr lang="en-US" altLang="ko-KR" sz="4000">
              <a:ea typeface="맑은 고딕"/>
            </a:endParaRPr>
          </a:p>
        </p:txBody>
      </p:sp>
      <p:grpSp>
        <p:nvGrpSpPr>
          <p:cNvPr id="6" name="Group 5"/>
          <p:cNvGrpSpPr/>
          <p:nvPr/>
        </p:nvGrpSpPr>
        <p:grpSpPr>
          <a:xfrm>
            <a:off x="3677793" y="525662"/>
            <a:ext cx="178111" cy="1953133"/>
            <a:chOff x="3424672" y="2643758"/>
            <a:chExt cx="283232" cy="1584176"/>
          </a:xfrm>
        </p:grpSpPr>
        <p:sp>
          <p:nvSpPr>
            <p:cNvPr id="7" name="Rectangle 6"/>
            <p:cNvSpPr/>
            <p:nvPr userDrawn="1"/>
          </p:nvSpPr>
          <p:spPr>
            <a:xfrm>
              <a:off x="3635896" y="2643758"/>
              <a:ext cx="72008" cy="1584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userDrawn="1"/>
          </p:nvSpPr>
          <p:spPr>
            <a:xfrm>
              <a:off x="3565490" y="2643758"/>
              <a:ext cx="72007" cy="15841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userDrawn="1"/>
          </p:nvSpPr>
          <p:spPr>
            <a:xfrm>
              <a:off x="3495081" y="2643758"/>
              <a:ext cx="72007" cy="15841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userDrawn="1"/>
          </p:nvSpPr>
          <p:spPr>
            <a:xfrm>
              <a:off x="3424672" y="2643758"/>
              <a:ext cx="72008" cy="1584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TextBox 11">
            <a:extLst>
              <a:ext uri="{FF2B5EF4-FFF2-40B4-BE49-F238E27FC236}">
                <a16:creationId xmlns:a16="http://schemas.microsoft.com/office/drawing/2014/main" id="{1E2D788F-504D-4ED8-9F87-D94D2CD97BC0}"/>
              </a:ext>
            </a:extLst>
          </p:cNvPr>
          <p:cNvSpPr txBox="1"/>
          <p:nvPr/>
        </p:nvSpPr>
        <p:spPr>
          <a:xfrm>
            <a:off x="4069070" y="2843978"/>
            <a:ext cx="5418966" cy="553998"/>
          </a:xfrm>
          <a:prstGeom prst="rect">
            <a:avLst/>
          </a:prstGeom>
          <a:noFill/>
        </p:spPr>
        <p:txBody>
          <a:bodyPr wrap="square" rtlCol="0">
            <a:spAutoFit/>
          </a:bodyPr>
          <a:lstStyle/>
          <a:p>
            <a:r>
              <a:rPr lang="en-US" sz="3000" b="1">
                <a:solidFill>
                  <a:schemeClr val="tx1">
                    <a:lumMod val="75000"/>
                    <a:lumOff val="25000"/>
                  </a:schemeClr>
                </a:solidFill>
              </a:rPr>
              <a:t>Chủ đề: </a:t>
            </a:r>
            <a:r>
              <a:rPr lang="en-US" sz="3000">
                <a:solidFill>
                  <a:schemeClr val="tx1">
                    <a:lumMod val="75000"/>
                    <a:lumOff val="25000"/>
                  </a:schemeClr>
                </a:solidFill>
              </a:rPr>
              <a:t>Blockchain Dataset</a:t>
            </a:r>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0E995E24-BF5D-44B9-84D9-895126FF3720}"/>
              </a:ext>
            </a:extLst>
          </p:cNvPr>
          <p:cNvSpPr/>
          <p:nvPr/>
        </p:nvSpPr>
        <p:spPr>
          <a:xfrm>
            <a:off x="0" y="2405005"/>
            <a:ext cx="2170323" cy="1095490"/>
          </a:xfrm>
          <a:prstGeom prst="roundRect">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904A7C6-AD79-4FD1-9605-37DD7C6BB3D8}"/>
              </a:ext>
            </a:extLst>
          </p:cNvPr>
          <p:cNvSpPr txBox="1"/>
          <p:nvPr/>
        </p:nvSpPr>
        <p:spPr>
          <a:xfrm>
            <a:off x="38558" y="2714223"/>
            <a:ext cx="2093205" cy="477054"/>
          </a:xfrm>
          <a:prstGeom prst="rect">
            <a:avLst/>
          </a:prstGeom>
          <a:noFill/>
        </p:spPr>
        <p:txBody>
          <a:bodyPr wrap="square" rtlCol="0">
            <a:spAutoFit/>
          </a:bodyPr>
          <a:lstStyle/>
          <a:p>
            <a:pPr algn="ctr"/>
            <a:r>
              <a:rPr lang="en-US" sz="2500" b="1">
                <a:solidFill>
                  <a:schemeClr val="bg1"/>
                </a:solidFill>
              </a:rPr>
              <a:t>Thách thức</a:t>
            </a:r>
          </a:p>
        </p:txBody>
      </p:sp>
      <p:sp>
        <p:nvSpPr>
          <p:cNvPr id="9" name="TextBox 8">
            <a:extLst>
              <a:ext uri="{FF2B5EF4-FFF2-40B4-BE49-F238E27FC236}">
                <a16:creationId xmlns:a16="http://schemas.microsoft.com/office/drawing/2014/main" id="{5C18A159-BBB7-4E99-BB54-97A1FA530236}"/>
              </a:ext>
            </a:extLst>
          </p:cNvPr>
          <p:cNvSpPr txBox="1"/>
          <p:nvPr/>
        </p:nvSpPr>
        <p:spPr>
          <a:xfrm>
            <a:off x="2950682" y="730193"/>
            <a:ext cx="3218764" cy="430887"/>
          </a:xfrm>
          <a:prstGeom prst="rect">
            <a:avLst/>
          </a:prstGeom>
          <a:noFill/>
        </p:spPr>
        <p:txBody>
          <a:bodyPr wrap="square" rtlCol="0">
            <a:spAutoFit/>
          </a:bodyPr>
          <a:lstStyle/>
          <a:p>
            <a:pPr algn="just"/>
            <a:r>
              <a:rPr lang="en-US" sz="2200">
                <a:solidFill>
                  <a:schemeClr val="tx1">
                    <a:lumMod val="75000"/>
                    <a:lumOff val="25000"/>
                  </a:schemeClr>
                </a:solidFill>
              </a:rPr>
              <a:t>Dữ liệu không đồng đều</a:t>
            </a:r>
          </a:p>
        </p:txBody>
      </p:sp>
      <p:cxnSp>
        <p:nvCxnSpPr>
          <p:cNvPr id="13" name="Straight Connector 12">
            <a:extLst>
              <a:ext uri="{FF2B5EF4-FFF2-40B4-BE49-F238E27FC236}">
                <a16:creationId xmlns:a16="http://schemas.microsoft.com/office/drawing/2014/main" id="{E254D3E4-6E6C-484C-94EF-96F41C7328ED}"/>
              </a:ext>
            </a:extLst>
          </p:cNvPr>
          <p:cNvCxnSpPr>
            <a:cxnSpLocks/>
            <a:stCxn id="7" idx="3"/>
            <a:endCxn id="9" idx="1"/>
          </p:cNvCxnSpPr>
          <p:nvPr/>
        </p:nvCxnSpPr>
        <p:spPr>
          <a:xfrm flipV="1">
            <a:off x="2170323" y="945637"/>
            <a:ext cx="780359" cy="2007113"/>
          </a:xfrm>
          <a:prstGeom prst="line">
            <a:avLst/>
          </a:prstGeom>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EE5CA869-26B2-4B59-8DBA-B47AB90D22BE}"/>
              </a:ext>
            </a:extLst>
          </p:cNvPr>
          <p:cNvSpPr txBox="1"/>
          <p:nvPr/>
        </p:nvSpPr>
        <p:spPr>
          <a:xfrm>
            <a:off x="6379683" y="330083"/>
            <a:ext cx="2282328" cy="400110"/>
          </a:xfrm>
          <a:prstGeom prst="rect">
            <a:avLst/>
          </a:prstGeom>
          <a:noFill/>
        </p:spPr>
        <p:txBody>
          <a:bodyPr wrap="square" rtlCol="0">
            <a:spAutoFit/>
          </a:bodyPr>
          <a:lstStyle/>
          <a:p>
            <a:pPr algn="just"/>
            <a:r>
              <a:rPr lang="en-US" sz="2000">
                <a:solidFill>
                  <a:schemeClr val="tx1">
                    <a:lumMod val="75000"/>
                    <a:lumOff val="25000"/>
                  </a:schemeClr>
                </a:solidFill>
              </a:rPr>
              <a:t>Số lượng record</a:t>
            </a:r>
          </a:p>
        </p:txBody>
      </p:sp>
      <p:sp>
        <p:nvSpPr>
          <p:cNvPr id="17" name="TextBox 16">
            <a:extLst>
              <a:ext uri="{FF2B5EF4-FFF2-40B4-BE49-F238E27FC236}">
                <a16:creationId xmlns:a16="http://schemas.microsoft.com/office/drawing/2014/main" id="{05156841-A72C-4403-96FF-403D510C013B}"/>
              </a:ext>
            </a:extLst>
          </p:cNvPr>
          <p:cNvSpPr txBox="1"/>
          <p:nvPr/>
        </p:nvSpPr>
        <p:spPr>
          <a:xfrm>
            <a:off x="6381521" y="1161080"/>
            <a:ext cx="2974556" cy="400110"/>
          </a:xfrm>
          <a:prstGeom prst="rect">
            <a:avLst/>
          </a:prstGeom>
          <a:noFill/>
        </p:spPr>
        <p:txBody>
          <a:bodyPr wrap="square" rtlCol="0">
            <a:spAutoFit/>
          </a:bodyPr>
          <a:lstStyle/>
          <a:p>
            <a:pPr algn="just"/>
            <a:r>
              <a:rPr lang="en-US" sz="2000">
                <a:solidFill>
                  <a:schemeClr val="tx1">
                    <a:lumMod val="75000"/>
                    <a:lumOff val="25000"/>
                  </a:schemeClr>
                </a:solidFill>
              </a:rPr>
              <a:t>Phân bố giá trị</a:t>
            </a:r>
          </a:p>
        </p:txBody>
      </p:sp>
      <p:cxnSp>
        <p:nvCxnSpPr>
          <p:cNvPr id="18" name="Straight Connector 17">
            <a:extLst>
              <a:ext uri="{FF2B5EF4-FFF2-40B4-BE49-F238E27FC236}">
                <a16:creationId xmlns:a16="http://schemas.microsoft.com/office/drawing/2014/main" id="{83CDA0AC-B587-47C9-A805-DA205D3EA15D}"/>
              </a:ext>
            </a:extLst>
          </p:cNvPr>
          <p:cNvCxnSpPr>
            <a:cxnSpLocks/>
            <a:stCxn id="9" idx="3"/>
            <a:endCxn id="14" idx="1"/>
          </p:cNvCxnSpPr>
          <p:nvPr/>
        </p:nvCxnSpPr>
        <p:spPr>
          <a:xfrm flipV="1">
            <a:off x="6169446" y="530138"/>
            <a:ext cx="210237" cy="415499"/>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4933CDD5-E90A-4FFB-9ECD-BFF2A0AFE50A}"/>
              </a:ext>
            </a:extLst>
          </p:cNvPr>
          <p:cNvCxnSpPr>
            <a:cxnSpLocks/>
            <a:stCxn id="9" idx="3"/>
            <a:endCxn id="17" idx="1"/>
          </p:cNvCxnSpPr>
          <p:nvPr/>
        </p:nvCxnSpPr>
        <p:spPr>
          <a:xfrm>
            <a:off x="6169446" y="945637"/>
            <a:ext cx="212075" cy="415498"/>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76246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FC63CA14-B5A2-43BC-A370-6B8D47C79297}"/>
              </a:ext>
            </a:extLst>
          </p:cNvPr>
          <p:cNvGraphicFramePr/>
          <p:nvPr/>
        </p:nvGraphicFramePr>
        <p:xfrm>
          <a:off x="0" y="0"/>
          <a:ext cx="8945695" cy="51435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3910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077001-C347-42FA-949A-E2B702AFB932}"/>
              </a:ext>
            </a:extLst>
          </p:cNvPr>
          <p:cNvPicPr>
            <a:picLocks noChangeAspect="1"/>
          </p:cNvPicPr>
          <p:nvPr/>
        </p:nvPicPr>
        <p:blipFill>
          <a:blip r:embed="rId2"/>
          <a:stretch>
            <a:fillRect/>
          </a:stretch>
        </p:blipFill>
        <p:spPr>
          <a:xfrm>
            <a:off x="-301327" y="690244"/>
            <a:ext cx="4687593" cy="3538353"/>
          </a:xfrm>
          <a:prstGeom prst="rect">
            <a:avLst/>
          </a:prstGeom>
        </p:spPr>
      </p:pic>
      <p:pic>
        <p:nvPicPr>
          <p:cNvPr id="5" name="Picture 4">
            <a:extLst>
              <a:ext uri="{FF2B5EF4-FFF2-40B4-BE49-F238E27FC236}">
                <a16:creationId xmlns:a16="http://schemas.microsoft.com/office/drawing/2014/main" id="{0E97878E-E65F-45C9-8F31-B808986B8244}"/>
              </a:ext>
            </a:extLst>
          </p:cNvPr>
          <p:cNvPicPr/>
          <p:nvPr/>
        </p:nvPicPr>
        <p:blipFill rotWithShape="1">
          <a:blip r:embed="rId3">
            <a:extLst>
              <a:ext uri="{28A0092B-C50C-407E-A947-70E740481C1C}">
                <a14:useLocalDpi xmlns:a14="http://schemas.microsoft.com/office/drawing/2010/main" val="0"/>
              </a:ext>
            </a:extLst>
          </a:blip>
          <a:srcRect l="52522"/>
          <a:stretch/>
        </p:blipFill>
        <p:spPr bwMode="auto">
          <a:xfrm>
            <a:off x="4287283" y="690244"/>
            <a:ext cx="4856717" cy="353835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33668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0E995E24-BF5D-44B9-84D9-895126FF3720}"/>
              </a:ext>
            </a:extLst>
          </p:cNvPr>
          <p:cNvSpPr/>
          <p:nvPr/>
        </p:nvSpPr>
        <p:spPr>
          <a:xfrm>
            <a:off x="0" y="2405005"/>
            <a:ext cx="2170323" cy="1095490"/>
          </a:xfrm>
          <a:prstGeom prst="roundRect">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904A7C6-AD79-4FD1-9605-37DD7C6BB3D8}"/>
              </a:ext>
            </a:extLst>
          </p:cNvPr>
          <p:cNvSpPr txBox="1"/>
          <p:nvPr/>
        </p:nvSpPr>
        <p:spPr>
          <a:xfrm>
            <a:off x="38558" y="2714223"/>
            <a:ext cx="2093205" cy="477054"/>
          </a:xfrm>
          <a:prstGeom prst="rect">
            <a:avLst/>
          </a:prstGeom>
          <a:noFill/>
        </p:spPr>
        <p:txBody>
          <a:bodyPr wrap="square" rtlCol="0">
            <a:spAutoFit/>
          </a:bodyPr>
          <a:lstStyle/>
          <a:p>
            <a:pPr algn="ctr"/>
            <a:r>
              <a:rPr lang="en-US" sz="2500" b="1">
                <a:solidFill>
                  <a:schemeClr val="bg1"/>
                </a:solidFill>
              </a:rPr>
              <a:t>Thách thức</a:t>
            </a:r>
          </a:p>
        </p:txBody>
      </p:sp>
      <p:sp>
        <p:nvSpPr>
          <p:cNvPr id="9" name="TextBox 8">
            <a:extLst>
              <a:ext uri="{FF2B5EF4-FFF2-40B4-BE49-F238E27FC236}">
                <a16:creationId xmlns:a16="http://schemas.microsoft.com/office/drawing/2014/main" id="{5C18A159-BBB7-4E99-BB54-97A1FA530236}"/>
              </a:ext>
            </a:extLst>
          </p:cNvPr>
          <p:cNvSpPr txBox="1"/>
          <p:nvPr/>
        </p:nvSpPr>
        <p:spPr>
          <a:xfrm>
            <a:off x="2950682" y="730193"/>
            <a:ext cx="3218764" cy="430887"/>
          </a:xfrm>
          <a:prstGeom prst="rect">
            <a:avLst/>
          </a:prstGeom>
          <a:noFill/>
        </p:spPr>
        <p:txBody>
          <a:bodyPr wrap="square" rtlCol="0">
            <a:spAutoFit/>
          </a:bodyPr>
          <a:lstStyle/>
          <a:p>
            <a:pPr algn="just"/>
            <a:r>
              <a:rPr lang="en-US" sz="2200">
                <a:solidFill>
                  <a:schemeClr val="tx1">
                    <a:lumMod val="75000"/>
                    <a:lumOff val="25000"/>
                  </a:schemeClr>
                </a:solidFill>
              </a:rPr>
              <a:t>Dữ liệu không đồng đều</a:t>
            </a:r>
          </a:p>
        </p:txBody>
      </p:sp>
      <p:cxnSp>
        <p:nvCxnSpPr>
          <p:cNvPr id="13" name="Straight Connector 12">
            <a:extLst>
              <a:ext uri="{FF2B5EF4-FFF2-40B4-BE49-F238E27FC236}">
                <a16:creationId xmlns:a16="http://schemas.microsoft.com/office/drawing/2014/main" id="{E254D3E4-6E6C-484C-94EF-96F41C7328ED}"/>
              </a:ext>
            </a:extLst>
          </p:cNvPr>
          <p:cNvCxnSpPr>
            <a:cxnSpLocks/>
            <a:stCxn id="7" idx="3"/>
            <a:endCxn id="9" idx="1"/>
          </p:cNvCxnSpPr>
          <p:nvPr/>
        </p:nvCxnSpPr>
        <p:spPr>
          <a:xfrm flipV="1">
            <a:off x="2170323" y="945637"/>
            <a:ext cx="780359" cy="2007113"/>
          </a:xfrm>
          <a:prstGeom prst="line">
            <a:avLst/>
          </a:prstGeom>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EE5CA869-26B2-4B59-8DBA-B47AB90D22BE}"/>
              </a:ext>
            </a:extLst>
          </p:cNvPr>
          <p:cNvSpPr txBox="1"/>
          <p:nvPr/>
        </p:nvSpPr>
        <p:spPr>
          <a:xfrm>
            <a:off x="6379683" y="330083"/>
            <a:ext cx="2282328" cy="400110"/>
          </a:xfrm>
          <a:prstGeom prst="rect">
            <a:avLst/>
          </a:prstGeom>
          <a:noFill/>
        </p:spPr>
        <p:txBody>
          <a:bodyPr wrap="square" rtlCol="0">
            <a:spAutoFit/>
          </a:bodyPr>
          <a:lstStyle/>
          <a:p>
            <a:pPr algn="just"/>
            <a:r>
              <a:rPr lang="en-US" sz="2000">
                <a:solidFill>
                  <a:schemeClr val="tx1">
                    <a:lumMod val="75000"/>
                    <a:lumOff val="25000"/>
                  </a:schemeClr>
                </a:solidFill>
              </a:rPr>
              <a:t>Số lượng record</a:t>
            </a:r>
          </a:p>
        </p:txBody>
      </p:sp>
      <p:sp>
        <p:nvSpPr>
          <p:cNvPr id="17" name="TextBox 16">
            <a:extLst>
              <a:ext uri="{FF2B5EF4-FFF2-40B4-BE49-F238E27FC236}">
                <a16:creationId xmlns:a16="http://schemas.microsoft.com/office/drawing/2014/main" id="{05156841-A72C-4403-96FF-403D510C013B}"/>
              </a:ext>
            </a:extLst>
          </p:cNvPr>
          <p:cNvSpPr txBox="1"/>
          <p:nvPr/>
        </p:nvSpPr>
        <p:spPr>
          <a:xfrm>
            <a:off x="6381521" y="1161080"/>
            <a:ext cx="2974556" cy="400110"/>
          </a:xfrm>
          <a:prstGeom prst="rect">
            <a:avLst/>
          </a:prstGeom>
          <a:noFill/>
        </p:spPr>
        <p:txBody>
          <a:bodyPr wrap="square" rtlCol="0">
            <a:spAutoFit/>
          </a:bodyPr>
          <a:lstStyle/>
          <a:p>
            <a:pPr algn="just"/>
            <a:r>
              <a:rPr lang="en-US" sz="2000">
                <a:solidFill>
                  <a:schemeClr val="tx1">
                    <a:lumMod val="75000"/>
                    <a:lumOff val="25000"/>
                  </a:schemeClr>
                </a:solidFill>
              </a:rPr>
              <a:t>Phân bố giá trị</a:t>
            </a:r>
          </a:p>
        </p:txBody>
      </p:sp>
      <p:cxnSp>
        <p:nvCxnSpPr>
          <p:cNvPr id="18" name="Straight Connector 17">
            <a:extLst>
              <a:ext uri="{FF2B5EF4-FFF2-40B4-BE49-F238E27FC236}">
                <a16:creationId xmlns:a16="http://schemas.microsoft.com/office/drawing/2014/main" id="{83CDA0AC-B587-47C9-A805-DA205D3EA15D}"/>
              </a:ext>
            </a:extLst>
          </p:cNvPr>
          <p:cNvCxnSpPr>
            <a:cxnSpLocks/>
            <a:stCxn id="9" idx="3"/>
            <a:endCxn id="14" idx="1"/>
          </p:cNvCxnSpPr>
          <p:nvPr/>
        </p:nvCxnSpPr>
        <p:spPr>
          <a:xfrm flipV="1">
            <a:off x="6169446" y="530138"/>
            <a:ext cx="210237" cy="415499"/>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4933CDD5-E90A-4FFB-9ECD-BFF2A0AFE50A}"/>
              </a:ext>
            </a:extLst>
          </p:cNvPr>
          <p:cNvCxnSpPr>
            <a:cxnSpLocks/>
            <a:stCxn id="9" idx="3"/>
            <a:endCxn id="17" idx="1"/>
          </p:cNvCxnSpPr>
          <p:nvPr/>
        </p:nvCxnSpPr>
        <p:spPr>
          <a:xfrm>
            <a:off x="6169446" y="945637"/>
            <a:ext cx="212075" cy="415498"/>
          </a:xfrm>
          <a:prstGeom prst="line">
            <a:avLst/>
          </a:prstGeom>
        </p:spPr>
        <p:style>
          <a:lnRef idx="1">
            <a:schemeClr val="accent2"/>
          </a:lnRef>
          <a:fillRef idx="0">
            <a:schemeClr val="accent2"/>
          </a:fillRef>
          <a:effectRef idx="0">
            <a:schemeClr val="accent2"/>
          </a:effectRef>
          <a:fontRef idx="minor">
            <a:schemeClr val="tx1"/>
          </a:fontRef>
        </p:style>
      </p:cxnSp>
      <p:sp>
        <p:nvSpPr>
          <p:cNvPr id="26" name="TextBox 25">
            <a:extLst>
              <a:ext uri="{FF2B5EF4-FFF2-40B4-BE49-F238E27FC236}">
                <a16:creationId xmlns:a16="http://schemas.microsoft.com/office/drawing/2014/main" id="{3BA50B1F-C6B5-4025-95CB-8BFD4913465C}"/>
              </a:ext>
            </a:extLst>
          </p:cNvPr>
          <p:cNvSpPr txBox="1"/>
          <p:nvPr/>
        </p:nvSpPr>
        <p:spPr>
          <a:xfrm>
            <a:off x="2680769" y="3772891"/>
            <a:ext cx="2438403" cy="430887"/>
          </a:xfrm>
          <a:prstGeom prst="rect">
            <a:avLst/>
          </a:prstGeom>
          <a:noFill/>
        </p:spPr>
        <p:txBody>
          <a:bodyPr wrap="square" rtlCol="0">
            <a:spAutoFit/>
          </a:bodyPr>
          <a:lstStyle/>
          <a:p>
            <a:pPr algn="just"/>
            <a:r>
              <a:rPr lang="en-US" sz="2200">
                <a:solidFill>
                  <a:schemeClr val="tx1">
                    <a:lumMod val="75000"/>
                    <a:lumOff val="25000"/>
                  </a:schemeClr>
                </a:solidFill>
              </a:rPr>
              <a:t>Nhiều loại tiền ảo</a:t>
            </a:r>
          </a:p>
        </p:txBody>
      </p:sp>
      <p:cxnSp>
        <p:nvCxnSpPr>
          <p:cNvPr id="27" name="Straight Connector 26">
            <a:extLst>
              <a:ext uri="{FF2B5EF4-FFF2-40B4-BE49-F238E27FC236}">
                <a16:creationId xmlns:a16="http://schemas.microsoft.com/office/drawing/2014/main" id="{1BF85B7F-ECE1-4A82-8E60-B9650489DA1D}"/>
              </a:ext>
            </a:extLst>
          </p:cNvPr>
          <p:cNvCxnSpPr>
            <a:cxnSpLocks/>
            <a:stCxn id="7" idx="3"/>
            <a:endCxn id="26" idx="1"/>
          </p:cNvCxnSpPr>
          <p:nvPr/>
        </p:nvCxnSpPr>
        <p:spPr>
          <a:xfrm>
            <a:off x="2170323" y="2952750"/>
            <a:ext cx="510446" cy="1035585"/>
          </a:xfrm>
          <a:prstGeom prst="line">
            <a:avLst/>
          </a:prstGeom>
        </p:spPr>
        <p:style>
          <a:lnRef idx="1">
            <a:schemeClr val="accent2"/>
          </a:lnRef>
          <a:fillRef idx="0">
            <a:schemeClr val="accent2"/>
          </a:fillRef>
          <a:effectRef idx="0">
            <a:schemeClr val="accent2"/>
          </a:effectRef>
          <a:fontRef idx="minor">
            <a:schemeClr val="tx1"/>
          </a:fontRef>
        </p:style>
      </p:cxnSp>
      <p:sp>
        <p:nvSpPr>
          <p:cNvPr id="38" name="TextBox 37">
            <a:extLst>
              <a:ext uri="{FF2B5EF4-FFF2-40B4-BE49-F238E27FC236}">
                <a16:creationId xmlns:a16="http://schemas.microsoft.com/office/drawing/2014/main" id="{7984360C-6495-480B-ADFD-658F51655A8E}"/>
              </a:ext>
            </a:extLst>
          </p:cNvPr>
          <p:cNvSpPr txBox="1"/>
          <p:nvPr/>
        </p:nvSpPr>
        <p:spPr>
          <a:xfrm>
            <a:off x="5475381" y="2923867"/>
            <a:ext cx="2974556" cy="400110"/>
          </a:xfrm>
          <a:prstGeom prst="rect">
            <a:avLst/>
          </a:prstGeom>
          <a:noFill/>
        </p:spPr>
        <p:txBody>
          <a:bodyPr wrap="square" rtlCol="0">
            <a:spAutoFit/>
          </a:bodyPr>
          <a:lstStyle/>
          <a:p>
            <a:pPr algn="just"/>
            <a:r>
              <a:rPr lang="en-US" sz="2000">
                <a:solidFill>
                  <a:schemeClr val="tx1">
                    <a:lumMod val="75000"/>
                    <a:lumOff val="25000"/>
                  </a:schemeClr>
                </a:solidFill>
              </a:rPr>
              <a:t>23 loại tiền khác nhau</a:t>
            </a:r>
          </a:p>
        </p:txBody>
      </p:sp>
      <p:sp>
        <p:nvSpPr>
          <p:cNvPr id="39" name="TextBox 38">
            <a:extLst>
              <a:ext uri="{FF2B5EF4-FFF2-40B4-BE49-F238E27FC236}">
                <a16:creationId xmlns:a16="http://schemas.microsoft.com/office/drawing/2014/main" id="{177F2231-270A-4570-98B0-F050BFAD6F52}"/>
              </a:ext>
            </a:extLst>
          </p:cNvPr>
          <p:cNvSpPr txBox="1"/>
          <p:nvPr/>
        </p:nvSpPr>
        <p:spPr>
          <a:xfrm>
            <a:off x="5475381" y="3678414"/>
            <a:ext cx="3514382" cy="707886"/>
          </a:xfrm>
          <a:prstGeom prst="rect">
            <a:avLst/>
          </a:prstGeom>
          <a:noFill/>
        </p:spPr>
        <p:txBody>
          <a:bodyPr wrap="square" rtlCol="0">
            <a:spAutoFit/>
          </a:bodyPr>
          <a:lstStyle/>
          <a:p>
            <a:pPr algn="just"/>
            <a:r>
              <a:rPr lang="en-US" sz="2000">
                <a:solidFill>
                  <a:schemeClr val="tx1">
                    <a:lumMod val="75000"/>
                    <a:lumOff val="25000"/>
                  </a:schemeClr>
                </a:solidFill>
              </a:rPr>
              <a:t>Khó xác định phương pháp  giải</a:t>
            </a:r>
          </a:p>
        </p:txBody>
      </p:sp>
      <p:sp>
        <p:nvSpPr>
          <p:cNvPr id="40" name="TextBox 39">
            <a:extLst>
              <a:ext uri="{FF2B5EF4-FFF2-40B4-BE49-F238E27FC236}">
                <a16:creationId xmlns:a16="http://schemas.microsoft.com/office/drawing/2014/main" id="{E2523F45-B579-4BFE-B59B-34792F5F8F89}"/>
              </a:ext>
            </a:extLst>
          </p:cNvPr>
          <p:cNvSpPr txBox="1"/>
          <p:nvPr/>
        </p:nvSpPr>
        <p:spPr>
          <a:xfrm>
            <a:off x="5475381" y="4553821"/>
            <a:ext cx="2974556" cy="400110"/>
          </a:xfrm>
          <a:prstGeom prst="rect">
            <a:avLst/>
          </a:prstGeom>
          <a:noFill/>
        </p:spPr>
        <p:txBody>
          <a:bodyPr wrap="square" rtlCol="0">
            <a:spAutoFit/>
          </a:bodyPr>
          <a:lstStyle/>
          <a:p>
            <a:pPr algn="just"/>
            <a:r>
              <a:rPr lang="en-US" sz="2000">
                <a:solidFill>
                  <a:schemeClr val="tx1">
                    <a:lumMod val="75000"/>
                    <a:lumOff val="25000"/>
                  </a:schemeClr>
                </a:solidFill>
              </a:rPr>
              <a:t>Mất thời gian</a:t>
            </a:r>
          </a:p>
        </p:txBody>
      </p:sp>
      <p:cxnSp>
        <p:nvCxnSpPr>
          <p:cNvPr id="41" name="Straight Connector 40">
            <a:extLst>
              <a:ext uri="{FF2B5EF4-FFF2-40B4-BE49-F238E27FC236}">
                <a16:creationId xmlns:a16="http://schemas.microsoft.com/office/drawing/2014/main" id="{89AAC1D2-8807-4445-B475-5BDEB5291859}"/>
              </a:ext>
            </a:extLst>
          </p:cNvPr>
          <p:cNvCxnSpPr>
            <a:cxnSpLocks/>
            <a:stCxn id="26" idx="3"/>
            <a:endCxn id="40" idx="1"/>
          </p:cNvCxnSpPr>
          <p:nvPr/>
        </p:nvCxnSpPr>
        <p:spPr>
          <a:xfrm>
            <a:off x="5119172" y="3988335"/>
            <a:ext cx="356209" cy="765541"/>
          </a:xfrm>
          <a:prstGeom prst="line">
            <a:avLst/>
          </a:prstGeom>
        </p:spPr>
        <p:style>
          <a:lnRef idx="1">
            <a:schemeClr val="accent2"/>
          </a:lnRef>
          <a:fillRef idx="0">
            <a:schemeClr val="accent2"/>
          </a:fillRef>
          <a:effectRef idx="0">
            <a:schemeClr val="accent2"/>
          </a:effectRef>
          <a:fontRef idx="minor">
            <a:schemeClr val="tx1"/>
          </a:fontRef>
        </p:style>
      </p:cxnSp>
      <p:cxnSp>
        <p:nvCxnSpPr>
          <p:cNvPr id="44" name="Straight Connector 43">
            <a:extLst>
              <a:ext uri="{FF2B5EF4-FFF2-40B4-BE49-F238E27FC236}">
                <a16:creationId xmlns:a16="http://schemas.microsoft.com/office/drawing/2014/main" id="{3F29E3F8-4A1F-4A00-A83D-8A335AC61CF0}"/>
              </a:ext>
            </a:extLst>
          </p:cNvPr>
          <p:cNvCxnSpPr>
            <a:cxnSpLocks/>
            <a:stCxn id="26" idx="3"/>
            <a:endCxn id="38" idx="1"/>
          </p:cNvCxnSpPr>
          <p:nvPr/>
        </p:nvCxnSpPr>
        <p:spPr>
          <a:xfrm flipV="1">
            <a:off x="5119172" y="3123922"/>
            <a:ext cx="356209" cy="864413"/>
          </a:xfrm>
          <a:prstGeom prst="line">
            <a:avLst/>
          </a:prstGeom>
        </p:spPr>
        <p:style>
          <a:lnRef idx="1">
            <a:schemeClr val="accent2"/>
          </a:lnRef>
          <a:fillRef idx="0">
            <a:schemeClr val="accent2"/>
          </a:fillRef>
          <a:effectRef idx="0">
            <a:schemeClr val="accent2"/>
          </a:effectRef>
          <a:fontRef idx="minor">
            <a:schemeClr val="tx1"/>
          </a:fontRef>
        </p:style>
      </p:cxnSp>
      <p:cxnSp>
        <p:nvCxnSpPr>
          <p:cNvPr id="47" name="Straight Connector 46">
            <a:extLst>
              <a:ext uri="{FF2B5EF4-FFF2-40B4-BE49-F238E27FC236}">
                <a16:creationId xmlns:a16="http://schemas.microsoft.com/office/drawing/2014/main" id="{5A763BE9-E522-4C84-A434-957E4C61E4DE}"/>
              </a:ext>
            </a:extLst>
          </p:cNvPr>
          <p:cNvCxnSpPr>
            <a:cxnSpLocks/>
            <a:stCxn id="26" idx="3"/>
            <a:endCxn id="39" idx="1"/>
          </p:cNvCxnSpPr>
          <p:nvPr/>
        </p:nvCxnSpPr>
        <p:spPr>
          <a:xfrm>
            <a:off x="5119172" y="3988335"/>
            <a:ext cx="356209" cy="44022"/>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81497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33870" y="2190750"/>
            <a:ext cx="4439797" cy="473576"/>
          </a:xfrm>
        </p:spPr>
        <p:txBody>
          <a:bodyPr lIns="91440" tIns="45720" rIns="91440" bIns="45720" anchor="ctr"/>
          <a:lstStyle/>
          <a:p>
            <a:r>
              <a:rPr lang="en-US" altLang="ko-KR" sz="4000">
                <a:solidFill>
                  <a:schemeClr val="tx1">
                    <a:lumMod val="65000"/>
                    <a:lumOff val="35000"/>
                  </a:schemeClr>
                </a:solidFill>
                <a:cs typeface="Arial"/>
              </a:rPr>
              <a:t>MÔ HÌNH </a:t>
            </a:r>
          </a:p>
          <a:p>
            <a:r>
              <a:rPr lang="en-US" altLang="ko-KR" sz="4000">
                <a:solidFill>
                  <a:schemeClr val="tx1">
                    <a:lumMod val="65000"/>
                    <a:lumOff val="35000"/>
                  </a:schemeClr>
                </a:solidFill>
                <a:cs typeface="Arial"/>
              </a:rPr>
              <a:t>GIẢI BÀI TOÁN</a:t>
            </a:r>
            <a:endParaRPr lang="en-US" altLang="ko-KR" sz="4000">
              <a:solidFill>
                <a:schemeClr val="tx1">
                  <a:lumMod val="65000"/>
                  <a:lumOff val="35000"/>
                </a:schemeClr>
              </a:solidFill>
            </a:endParaRPr>
          </a:p>
        </p:txBody>
      </p:sp>
      <p:sp>
        <p:nvSpPr>
          <p:cNvPr id="5" name="Diamond 4">
            <a:extLst>
              <a:ext uri="{FF2B5EF4-FFF2-40B4-BE49-F238E27FC236}">
                <a16:creationId xmlns:a16="http://schemas.microsoft.com/office/drawing/2014/main" id="{E6802ABF-2C2F-4933-AF2D-E23A85B77474}"/>
              </a:ext>
            </a:extLst>
          </p:cNvPr>
          <p:cNvSpPr/>
          <p:nvPr/>
        </p:nvSpPr>
        <p:spPr>
          <a:xfrm>
            <a:off x="1773715" y="1949987"/>
            <a:ext cx="1233889" cy="1211854"/>
          </a:xfrm>
          <a:prstGeom prst="diamond">
            <a:avLst/>
          </a:prstGeom>
          <a:solidFill>
            <a:schemeClr val="accent4"/>
          </a:solidFill>
          <a:ln>
            <a:solidFill>
              <a:schemeClr val="accent4"/>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0" b="1"/>
              <a:t>2</a:t>
            </a:r>
          </a:p>
        </p:txBody>
      </p:sp>
      <p:sp>
        <p:nvSpPr>
          <p:cNvPr id="7" name="TextBox 6">
            <a:extLst>
              <a:ext uri="{FF2B5EF4-FFF2-40B4-BE49-F238E27FC236}">
                <a16:creationId xmlns:a16="http://schemas.microsoft.com/office/drawing/2014/main" id="{FBA29B5F-A314-4D22-B91D-ED2DAA870FD2}"/>
              </a:ext>
            </a:extLst>
          </p:cNvPr>
          <p:cNvSpPr txBox="1"/>
          <p:nvPr/>
        </p:nvSpPr>
        <p:spPr>
          <a:xfrm>
            <a:off x="4572000" y="3161841"/>
            <a:ext cx="4098275" cy="1364476"/>
          </a:xfrm>
          <a:prstGeom prst="rect">
            <a:avLst/>
          </a:prstGeom>
          <a:noFill/>
        </p:spPr>
        <p:txBody>
          <a:bodyPr wrap="square" rtlCol="0">
            <a:spAutoFit/>
          </a:bodyPr>
          <a:lstStyle/>
          <a:p>
            <a:pPr marL="285750" indent="-285750">
              <a:lnSpc>
                <a:spcPct val="150000"/>
              </a:lnSpc>
              <a:spcBef>
                <a:spcPts val="300"/>
              </a:spcBef>
              <a:buFont typeface="Wingdings" panose="05000000000000000000" pitchFamily="2" charset="2"/>
              <a:buChar char="ü"/>
            </a:pPr>
            <a:r>
              <a:rPr lang="en-US" sz="1800" i="1">
                <a:solidFill>
                  <a:schemeClr val="tx1">
                    <a:lumMod val="75000"/>
                    <a:lumOff val="25000"/>
                  </a:schemeClr>
                </a:solidFill>
              </a:rPr>
              <a:t>Tiền xử lý dữ liệu</a:t>
            </a:r>
          </a:p>
          <a:p>
            <a:pPr marL="285750" indent="-285750">
              <a:lnSpc>
                <a:spcPct val="150000"/>
              </a:lnSpc>
              <a:spcBef>
                <a:spcPts val="300"/>
              </a:spcBef>
              <a:buFont typeface="Wingdings" panose="05000000000000000000" pitchFamily="2" charset="2"/>
              <a:buChar char="ü"/>
            </a:pPr>
            <a:r>
              <a:rPr lang="en-US" i="1">
                <a:solidFill>
                  <a:schemeClr val="tx1">
                    <a:lumMod val="75000"/>
                    <a:lumOff val="25000"/>
                  </a:schemeClr>
                </a:solidFill>
              </a:rPr>
              <a:t>Lựa c</a:t>
            </a:r>
            <a:r>
              <a:rPr lang="en-US" sz="1800" i="1">
                <a:solidFill>
                  <a:schemeClr val="tx1">
                    <a:lumMod val="75000"/>
                    <a:lumOff val="25000"/>
                  </a:schemeClr>
                </a:solidFill>
              </a:rPr>
              <a:t>họn thuộc tính</a:t>
            </a:r>
          </a:p>
          <a:p>
            <a:pPr marL="285750" indent="-285750">
              <a:lnSpc>
                <a:spcPct val="150000"/>
              </a:lnSpc>
              <a:spcBef>
                <a:spcPts val="300"/>
              </a:spcBef>
              <a:buFont typeface="Wingdings" panose="05000000000000000000" pitchFamily="2" charset="2"/>
              <a:buChar char="ü"/>
            </a:pPr>
            <a:r>
              <a:rPr lang="en-US" sz="1800" i="1">
                <a:solidFill>
                  <a:schemeClr val="tx1">
                    <a:lumMod val="75000"/>
                    <a:lumOff val="25000"/>
                  </a:schemeClr>
                </a:solidFill>
              </a:rPr>
              <a:t>Phương pháp, thuật toán thực hiện</a:t>
            </a:r>
          </a:p>
        </p:txBody>
      </p:sp>
    </p:spTree>
    <p:extLst>
      <p:ext uri="{BB962C8B-B14F-4D97-AF65-F5344CB8AC3E}">
        <p14:creationId xmlns:p14="http://schemas.microsoft.com/office/powerpoint/2010/main" val="3503348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0E995E24-BF5D-44B9-84D9-895126FF3720}"/>
              </a:ext>
            </a:extLst>
          </p:cNvPr>
          <p:cNvSpPr/>
          <p:nvPr/>
        </p:nvSpPr>
        <p:spPr>
          <a:xfrm>
            <a:off x="2756971" y="141966"/>
            <a:ext cx="3630058" cy="860569"/>
          </a:xfrm>
          <a:prstGeom prst="roundRect">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904A7C6-AD79-4FD1-9605-37DD7C6BB3D8}"/>
              </a:ext>
            </a:extLst>
          </p:cNvPr>
          <p:cNvSpPr txBox="1"/>
          <p:nvPr/>
        </p:nvSpPr>
        <p:spPr>
          <a:xfrm>
            <a:off x="2925207" y="307964"/>
            <a:ext cx="3293585" cy="477054"/>
          </a:xfrm>
          <a:prstGeom prst="rect">
            <a:avLst/>
          </a:prstGeom>
          <a:noFill/>
        </p:spPr>
        <p:txBody>
          <a:bodyPr wrap="square" rtlCol="0">
            <a:spAutoFit/>
          </a:bodyPr>
          <a:lstStyle/>
          <a:p>
            <a:pPr algn="ctr"/>
            <a:r>
              <a:rPr lang="en-US" sz="2500" b="1">
                <a:solidFill>
                  <a:schemeClr val="bg1"/>
                </a:solidFill>
              </a:rPr>
              <a:t>Lựa chọn thuộc tính</a:t>
            </a:r>
          </a:p>
        </p:txBody>
      </p:sp>
      <p:sp>
        <p:nvSpPr>
          <p:cNvPr id="3" name="TextBox 2">
            <a:extLst>
              <a:ext uri="{FF2B5EF4-FFF2-40B4-BE49-F238E27FC236}">
                <a16:creationId xmlns:a16="http://schemas.microsoft.com/office/drawing/2014/main" id="{1AB6CC65-23CC-4F76-A150-2DD20AC7479D}"/>
              </a:ext>
            </a:extLst>
          </p:cNvPr>
          <p:cNvSpPr txBox="1"/>
          <p:nvPr/>
        </p:nvSpPr>
        <p:spPr>
          <a:xfrm>
            <a:off x="297457" y="1267685"/>
            <a:ext cx="8130447" cy="707886"/>
          </a:xfrm>
          <a:prstGeom prst="rect">
            <a:avLst/>
          </a:prstGeom>
          <a:noFill/>
        </p:spPr>
        <p:txBody>
          <a:bodyPr wrap="square" rtlCol="0">
            <a:spAutoFit/>
          </a:bodyPr>
          <a:lstStyle/>
          <a:p>
            <a:r>
              <a:rPr lang="en-US" sz="2000">
                <a:solidFill>
                  <a:schemeClr val="tx1">
                    <a:lumMod val="75000"/>
                    <a:lumOff val="25000"/>
                  </a:schemeClr>
                </a:solidFill>
              </a:rPr>
              <a:t>(Bitcoin, Solana, Polkadot, Uniswap, Ethereum, Monero) để trực quan và nhận xét.</a:t>
            </a:r>
          </a:p>
        </p:txBody>
      </p:sp>
      <p:sp>
        <p:nvSpPr>
          <p:cNvPr id="6" name="TextBox 5">
            <a:extLst>
              <a:ext uri="{FF2B5EF4-FFF2-40B4-BE49-F238E27FC236}">
                <a16:creationId xmlns:a16="http://schemas.microsoft.com/office/drawing/2014/main" id="{F17E1579-3131-40FD-AF84-70EDB43F0819}"/>
              </a:ext>
            </a:extLst>
          </p:cNvPr>
          <p:cNvSpPr txBox="1"/>
          <p:nvPr/>
        </p:nvSpPr>
        <p:spPr>
          <a:xfrm>
            <a:off x="297457" y="2153109"/>
            <a:ext cx="3338111" cy="2534027"/>
          </a:xfrm>
          <a:prstGeom prst="rect">
            <a:avLst/>
          </a:prstGeom>
          <a:noFill/>
        </p:spPr>
        <p:txBody>
          <a:bodyPr wrap="square" rtlCol="0">
            <a:spAutoFit/>
          </a:bodyPr>
          <a:lstStyle/>
          <a:p>
            <a:pPr>
              <a:lnSpc>
                <a:spcPct val="150000"/>
              </a:lnSpc>
            </a:pPr>
            <a:r>
              <a:rPr lang="en-US">
                <a:solidFill>
                  <a:schemeClr val="tx1">
                    <a:lumMod val="75000"/>
                    <a:lumOff val="25000"/>
                  </a:schemeClr>
                </a:solidFill>
              </a:rPr>
              <a:t>High: Xanh lam</a:t>
            </a:r>
          </a:p>
          <a:p>
            <a:pPr>
              <a:lnSpc>
                <a:spcPct val="150000"/>
              </a:lnSpc>
            </a:pPr>
            <a:r>
              <a:rPr lang="en-US">
                <a:solidFill>
                  <a:schemeClr val="tx1">
                    <a:lumMod val="75000"/>
                    <a:lumOff val="25000"/>
                  </a:schemeClr>
                </a:solidFill>
              </a:rPr>
              <a:t>Low: Cam</a:t>
            </a:r>
          </a:p>
          <a:p>
            <a:pPr>
              <a:lnSpc>
                <a:spcPct val="150000"/>
              </a:lnSpc>
            </a:pPr>
            <a:r>
              <a:rPr lang="en-US">
                <a:solidFill>
                  <a:schemeClr val="tx1">
                    <a:lumMod val="75000"/>
                    <a:lumOff val="25000"/>
                  </a:schemeClr>
                </a:solidFill>
              </a:rPr>
              <a:t>Open: xanh lá</a:t>
            </a:r>
          </a:p>
          <a:p>
            <a:pPr>
              <a:lnSpc>
                <a:spcPct val="150000"/>
              </a:lnSpc>
            </a:pPr>
            <a:r>
              <a:rPr lang="en-US">
                <a:solidFill>
                  <a:schemeClr val="tx1">
                    <a:lumMod val="75000"/>
                    <a:lumOff val="25000"/>
                  </a:schemeClr>
                </a:solidFill>
              </a:rPr>
              <a:t>Close: đỏ</a:t>
            </a:r>
          </a:p>
          <a:p>
            <a:pPr>
              <a:lnSpc>
                <a:spcPct val="150000"/>
              </a:lnSpc>
            </a:pPr>
            <a:r>
              <a:rPr lang="en-US">
                <a:solidFill>
                  <a:schemeClr val="tx1">
                    <a:lumMod val="75000"/>
                    <a:lumOff val="25000"/>
                  </a:schemeClr>
                </a:solidFill>
              </a:rPr>
              <a:t>Volume: tím </a:t>
            </a:r>
          </a:p>
          <a:p>
            <a:pPr>
              <a:lnSpc>
                <a:spcPct val="150000"/>
              </a:lnSpc>
            </a:pPr>
            <a:r>
              <a:rPr lang="en-US">
                <a:solidFill>
                  <a:schemeClr val="tx1">
                    <a:lumMod val="75000"/>
                    <a:lumOff val="25000"/>
                  </a:schemeClr>
                </a:solidFill>
              </a:rPr>
              <a:t>Marketcap: nâu</a:t>
            </a:r>
          </a:p>
        </p:txBody>
      </p:sp>
      <p:grpSp>
        <p:nvGrpSpPr>
          <p:cNvPr id="31" name="Group 30">
            <a:extLst>
              <a:ext uri="{FF2B5EF4-FFF2-40B4-BE49-F238E27FC236}">
                <a16:creationId xmlns:a16="http://schemas.microsoft.com/office/drawing/2014/main" id="{B7532B1B-8493-4393-9D57-7213D09C012F}"/>
              </a:ext>
            </a:extLst>
          </p:cNvPr>
          <p:cNvGrpSpPr/>
          <p:nvPr/>
        </p:nvGrpSpPr>
        <p:grpSpPr>
          <a:xfrm>
            <a:off x="2423596" y="2390660"/>
            <a:ext cx="333375" cy="2170323"/>
            <a:chOff x="0" y="0"/>
            <a:chExt cx="333375" cy="1419225"/>
          </a:xfrm>
        </p:grpSpPr>
        <p:cxnSp>
          <p:nvCxnSpPr>
            <p:cNvPr id="32" name="Straight Connector 31">
              <a:extLst>
                <a:ext uri="{FF2B5EF4-FFF2-40B4-BE49-F238E27FC236}">
                  <a16:creationId xmlns:a16="http://schemas.microsoft.com/office/drawing/2014/main" id="{164201F5-479B-46AF-80ED-EFB0A2E70103}"/>
                </a:ext>
              </a:extLst>
            </p:cNvPr>
            <p:cNvCxnSpPr/>
            <p:nvPr/>
          </p:nvCxnSpPr>
          <p:spPr>
            <a:xfrm>
              <a:off x="0" y="0"/>
              <a:ext cx="295275"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F8AC7DA-C2F3-499B-BF75-0924468CC3C2}"/>
                </a:ext>
              </a:extLst>
            </p:cNvPr>
            <p:cNvCxnSpPr/>
            <p:nvPr/>
          </p:nvCxnSpPr>
          <p:spPr>
            <a:xfrm>
              <a:off x="0" y="285750"/>
              <a:ext cx="295275"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9772137-C7A2-495E-AB28-58B757A9FB44}"/>
                </a:ext>
              </a:extLst>
            </p:cNvPr>
            <p:cNvCxnSpPr/>
            <p:nvPr/>
          </p:nvCxnSpPr>
          <p:spPr>
            <a:xfrm>
              <a:off x="9525" y="581025"/>
              <a:ext cx="295275"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0F69754-C212-4EBB-8413-885441E6F02B}"/>
                </a:ext>
              </a:extLst>
            </p:cNvPr>
            <p:cNvCxnSpPr/>
            <p:nvPr/>
          </p:nvCxnSpPr>
          <p:spPr>
            <a:xfrm>
              <a:off x="19050" y="876300"/>
              <a:ext cx="29527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BE2DAB2-1DBC-4AE9-A7ED-BED39BFF70A5}"/>
                </a:ext>
              </a:extLst>
            </p:cNvPr>
            <p:cNvCxnSpPr/>
            <p:nvPr/>
          </p:nvCxnSpPr>
          <p:spPr>
            <a:xfrm>
              <a:off x="28575" y="1133475"/>
              <a:ext cx="295275"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A416EFE-8058-4305-A12E-DCBBC304ECAA}"/>
                </a:ext>
              </a:extLst>
            </p:cNvPr>
            <p:cNvCxnSpPr/>
            <p:nvPr/>
          </p:nvCxnSpPr>
          <p:spPr>
            <a:xfrm>
              <a:off x="38100" y="1419225"/>
              <a:ext cx="295275" cy="0"/>
            </a:xfrm>
            <a:prstGeom prst="line">
              <a:avLst/>
            </a:prstGeom>
            <a:ln w="19050">
              <a:solidFill>
                <a:srgbClr val="9933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29068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CF8F83-0347-41DB-A8E2-B42756A157A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47253" y="318778"/>
            <a:ext cx="7573294" cy="4824722"/>
          </a:xfrm>
          <a:prstGeom prst="rect">
            <a:avLst/>
          </a:prstGeom>
          <a:noFill/>
          <a:ln>
            <a:noFill/>
          </a:ln>
        </p:spPr>
      </p:pic>
    </p:spTree>
    <p:extLst>
      <p:ext uri="{BB962C8B-B14F-4D97-AF65-F5344CB8AC3E}">
        <p14:creationId xmlns:p14="http://schemas.microsoft.com/office/powerpoint/2010/main" val="755762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0E995E24-BF5D-44B9-84D9-895126FF3720}"/>
              </a:ext>
            </a:extLst>
          </p:cNvPr>
          <p:cNvSpPr/>
          <p:nvPr/>
        </p:nvSpPr>
        <p:spPr>
          <a:xfrm>
            <a:off x="2756971" y="141966"/>
            <a:ext cx="3630058" cy="860569"/>
          </a:xfrm>
          <a:prstGeom prst="roundRect">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904A7C6-AD79-4FD1-9605-37DD7C6BB3D8}"/>
              </a:ext>
            </a:extLst>
          </p:cNvPr>
          <p:cNvSpPr txBox="1"/>
          <p:nvPr/>
        </p:nvSpPr>
        <p:spPr>
          <a:xfrm>
            <a:off x="2925207" y="307964"/>
            <a:ext cx="3293585" cy="477054"/>
          </a:xfrm>
          <a:prstGeom prst="rect">
            <a:avLst/>
          </a:prstGeom>
          <a:noFill/>
        </p:spPr>
        <p:txBody>
          <a:bodyPr wrap="square" rtlCol="0">
            <a:spAutoFit/>
          </a:bodyPr>
          <a:lstStyle/>
          <a:p>
            <a:pPr algn="ctr"/>
            <a:r>
              <a:rPr lang="en-US" sz="2500" b="1">
                <a:solidFill>
                  <a:schemeClr val="bg1"/>
                </a:solidFill>
              </a:rPr>
              <a:t>Lựa chọn thuộc tính</a:t>
            </a:r>
          </a:p>
        </p:txBody>
      </p:sp>
      <p:sp>
        <p:nvSpPr>
          <p:cNvPr id="3" name="TextBox 2">
            <a:extLst>
              <a:ext uri="{FF2B5EF4-FFF2-40B4-BE49-F238E27FC236}">
                <a16:creationId xmlns:a16="http://schemas.microsoft.com/office/drawing/2014/main" id="{1AB6CC65-23CC-4F76-A150-2DD20AC7479D}"/>
              </a:ext>
            </a:extLst>
          </p:cNvPr>
          <p:cNvSpPr txBox="1"/>
          <p:nvPr/>
        </p:nvSpPr>
        <p:spPr>
          <a:xfrm>
            <a:off x="297457" y="1267685"/>
            <a:ext cx="8130447" cy="707886"/>
          </a:xfrm>
          <a:prstGeom prst="rect">
            <a:avLst/>
          </a:prstGeom>
          <a:noFill/>
        </p:spPr>
        <p:txBody>
          <a:bodyPr wrap="square" rtlCol="0">
            <a:spAutoFit/>
          </a:bodyPr>
          <a:lstStyle/>
          <a:p>
            <a:r>
              <a:rPr lang="en-US" sz="2000">
                <a:solidFill>
                  <a:schemeClr val="tx1">
                    <a:lumMod val="75000"/>
                    <a:lumOff val="25000"/>
                  </a:schemeClr>
                </a:solidFill>
              </a:rPr>
              <a:t>(Bitcoin, Solana, Polkadot, Uniswap, Ethereum, Monero) để trực quan và nhận xét.</a:t>
            </a:r>
          </a:p>
        </p:txBody>
      </p:sp>
      <p:graphicFrame>
        <p:nvGraphicFramePr>
          <p:cNvPr id="2" name="Table 3">
            <a:extLst>
              <a:ext uri="{FF2B5EF4-FFF2-40B4-BE49-F238E27FC236}">
                <a16:creationId xmlns:a16="http://schemas.microsoft.com/office/drawing/2014/main" id="{466F7700-BD4D-4A78-B23A-A369712B2110}"/>
              </a:ext>
            </a:extLst>
          </p:cNvPr>
          <p:cNvGraphicFramePr>
            <a:graphicFrameLocks noGrp="1"/>
          </p:cNvGraphicFramePr>
          <p:nvPr>
            <p:extLst>
              <p:ext uri="{D42A27DB-BD31-4B8C-83A1-F6EECF244321}">
                <p14:modId xmlns:p14="http://schemas.microsoft.com/office/powerpoint/2010/main" val="1170426908"/>
              </p:ext>
            </p:extLst>
          </p:nvPr>
        </p:nvGraphicFramePr>
        <p:xfrm>
          <a:off x="1052081" y="2352395"/>
          <a:ext cx="7039836" cy="2225040"/>
        </p:xfrm>
        <a:graphic>
          <a:graphicData uri="http://schemas.openxmlformats.org/drawingml/2006/table">
            <a:tbl>
              <a:tblPr firstRow="1" bandRow="1">
                <a:tableStyleId>{F5AB1C69-6EDB-4FF4-983F-18BD219EF322}</a:tableStyleId>
              </a:tblPr>
              <a:tblGrid>
                <a:gridCol w="2674139">
                  <a:extLst>
                    <a:ext uri="{9D8B030D-6E8A-4147-A177-3AD203B41FA5}">
                      <a16:colId xmlns:a16="http://schemas.microsoft.com/office/drawing/2014/main" val="3140433304"/>
                    </a:ext>
                  </a:extLst>
                </a:gridCol>
                <a:gridCol w="4365697">
                  <a:extLst>
                    <a:ext uri="{9D8B030D-6E8A-4147-A177-3AD203B41FA5}">
                      <a16:colId xmlns:a16="http://schemas.microsoft.com/office/drawing/2014/main" val="1655795501"/>
                    </a:ext>
                  </a:extLst>
                </a:gridCol>
              </a:tblGrid>
              <a:tr h="370840">
                <a:tc>
                  <a:txBody>
                    <a:bodyPr/>
                    <a:lstStyle/>
                    <a:p>
                      <a:r>
                        <a:rPr lang="en-US"/>
                        <a:t>Thuộc tính</a:t>
                      </a:r>
                    </a:p>
                  </a:txBody>
                  <a:tcPr/>
                </a:tc>
                <a:tc>
                  <a:txBody>
                    <a:bodyPr/>
                    <a:lstStyle/>
                    <a:p>
                      <a:r>
                        <a:rPr lang="en-US"/>
                        <a:t>Ý nghĩa</a:t>
                      </a:r>
                    </a:p>
                  </a:txBody>
                  <a:tcPr/>
                </a:tc>
                <a:extLst>
                  <a:ext uri="{0D108BD9-81ED-4DB2-BD59-A6C34878D82A}">
                    <a16:rowId xmlns:a16="http://schemas.microsoft.com/office/drawing/2014/main" val="1537101703"/>
                  </a:ext>
                </a:extLst>
              </a:tr>
              <a:tr h="370840">
                <a:tc>
                  <a:txBody>
                    <a:bodyPr/>
                    <a:lstStyle/>
                    <a:p>
                      <a:pPr algn="ctr">
                        <a:lnSpc>
                          <a:spcPct val="150000"/>
                        </a:lnSpc>
                      </a:pPr>
                      <a:r>
                        <a:rPr lang="en-US" sz="1800" b="1">
                          <a:effectLst/>
                        </a:rPr>
                        <a:t>High</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50000"/>
                        </a:lnSpc>
                      </a:pPr>
                      <a:r>
                        <a:rPr lang="en-US" sz="1800">
                          <a:effectLst/>
                        </a:rPr>
                        <a:t>Giá cao nhất ngày quan sát</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03230056"/>
                  </a:ext>
                </a:extLst>
              </a:tr>
              <a:tr h="370840">
                <a:tc>
                  <a:txBody>
                    <a:bodyPr/>
                    <a:lstStyle/>
                    <a:p>
                      <a:pPr algn="ctr">
                        <a:lnSpc>
                          <a:spcPct val="150000"/>
                        </a:lnSpc>
                      </a:pPr>
                      <a:r>
                        <a:rPr lang="en-US" sz="1800" b="1">
                          <a:effectLst/>
                        </a:rPr>
                        <a:t>Low</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50000"/>
                        </a:lnSpc>
                      </a:pPr>
                      <a:r>
                        <a:rPr lang="en-US" sz="1800">
                          <a:effectLst/>
                        </a:rPr>
                        <a:t>Giá thấp nhất vào ngày quan sát</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36049769"/>
                  </a:ext>
                </a:extLst>
              </a:tr>
              <a:tr h="370840">
                <a:tc>
                  <a:txBody>
                    <a:bodyPr/>
                    <a:lstStyle/>
                    <a:p>
                      <a:pPr algn="ctr">
                        <a:lnSpc>
                          <a:spcPct val="150000"/>
                        </a:lnSpc>
                      </a:pPr>
                      <a:r>
                        <a:rPr lang="en-US" sz="1800" b="1">
                          <a:effectLst/>
                        </a:rPr>
                        <a:t>Open</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50000"/>
                        </a:lnSpc>
                      </a:pPr>
                      <a:r>
                        <a:rPr lang="en-US" sz="1800">
                          <a:effectLst/>
                        </a:rPr>
                        <a:t>Giá mở cửa vào ngày quan sát</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02475024"/>
                  </a:ext>
                </a:extLst>
              </a:tr>
              <a:tr h="370840">
                <a:tc>
                  <a:txBody>
                    <a:bodyPr/>
                    <a:lstStyle/>
                    <a:p>
                      <a:pPr algn="ctr">
                        <a:lnSpc>
                          <a:spcPct val="150000"/>
                        </a:lnSpc>
                      </a:pPr>
                      <a:r>
                        <a:rPr lang="en-US" sz="1800" b="1">
                          <a:effectLst/>
                        </a:rPr>
                        <a:t>Marketcap</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50000"/>
                        </a:lnSpc>
                      </a:pPr>
                      <a:r>
                        <a:rPr lang="en-US" sz="1800">
                          <a:effectLst/>
                        </a:rPr>
                        <a:t>Vốn hóa thị trường của đồng tiền điện tử</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07343031"/>
                  </a:ext>
                </a:extLst>
              </a:tr>
              <a:tr h="370840">
                <a:tc>
                  <a:txBody>
                    <a:bodyPr/>
                    <a:lstStyle/>
                    <a:p>
                      <a:pPr algn="ctr">
                        <a:lnSpc>
                          <a:spcPct val="150000"/>
                        </a:lnSpc>
                      </a:pPr>
                      <a:r>
                        <a:rPr lang="en-US" sz="1800" b="1">
                          <a:effectLst/>
                        </a:rPr>
                        <a:t>Close</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50000"/>
                        </a:lnSpc>
                      </a:pPr>
                      <a:r>
                        <a:rPr lang="en-US" sz="1800">
                          <a:effectLst/>
                        </a:rPr>
                        <a:t>Giá ngày đóng cửa</a:t>
                      </a:r>
                      <a:endParaRPr lang="en-US" sz="180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3391031"/>
                  </a:ext>
                </a:extLst>
              </a:tr>
            </a:tbl>
          </a:graphicData>
        </a:graphic>
      </p:graphicFrame>
    </p:spTree>
    <p:extLst>
      <p:ext uri="{BB962C8B-B14F-4D97-AF65-F5344CB8AC3E}">
        <p14:creationId xmlns:p14="http://schemas.microsoft.com/office/powerpoint/2010/main" val="1463810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alf Frame 4">
            <a:extLst>
              <a:ext uri="{FF2B5EF4-FFF2-40B4-BE49-F238E27FC236}">
                <a16:creationId xmlns:a16="http://schemas.microsoft.com/office/drawing/2014/main" id="{E5E8EDA3-028C-4D5E-A2E1-902438C795F8}"/>
              </a:ext>
            </a:extLst>
          </p:cNvPr>
          <p:cNvSpPr/>
          <p:nvPr/>
        </p:nvSpPr>
        <p:spPr>
          <a:xfrm>
            <a:off x="2214390" y="3248225"/>
            <a:ext cx="1905917" cy="825606"/>
          </a:xfrm>
          <a:prstGeom prst="halfFrame">
            <a:avLst>
              <a:gd name="adj1" fmla="val 14667"/>
              <a:gd name="adj2" fmla="val 16622"/>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Half Frame 5">
            <a:extLst>
              <a:ext uri="{FF2B5EF4-FFF2-40B4-BE49-F238E27FC236}">
                <a16:creationId xmlns:a16="http://schemas.microsoft.com/office/drawing/2014/main" id="{806BEBA4-73F1-42A1-A7AD-E4029EEF4F0B}"/>
              </a:ext>
            </a:extLst>
          </p:cNvPr>
          <p:cNvSpPr/>
          <p:nvPr/>
        </p:nvSpPr>
        <p:spPr>
          <a:xfrm>
            <a:off x="308473" y="4054207"/>
            <a:ext cx="1905917" cy="908662"/>
          </a:xfrm>
          <a:prstGeom prst="halfFrame">
            <a:avLst>
              <a:gd name="adj1" fmla="val 16970"/>
              <a:gd name="adj2" fmla="val 16256"/>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Half Frame 6">
            <a:extLst>
              <a:ext uri="{FF2B5EF4-FFF2-40B4-BE49-F238E27FC236}">
                <a16:creationId xmlns:a16="http://schemas.microsoft.com/office/drawing/2014/main" id="{44C1D49E-95F7-4844-A99C-78B4DCAA3329}"/>
              </a:ext>
            </a:extLst>
          </p:cNvPr>
          <p:cNvSpPr/>
          <p:nvPr/>
        </p:nvSpPr>
        <p:spPr>
          <a:xfrm>
            <a:off x="4070736" y="2451310"/>
            <a:ext cx="1905917" cy="825606"/>
          </a:xfrm>
          <a:prstGeom prst="halfFrame">
            <a:avLst>
              <a:gd name="adj1" fmla="val 13333"/>
              <a:gd name="adj2" fmla="val 1261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C7182EEF-DCB8-4E88-AF9A-7157B7AF1D8E}"/>
              </a:ext>
            </a:extLst>
          </p:cNvPr>
          <p:cNvSpPr txBox="1"/>
          <p:nvPr/>
        </p:nvSpPr>
        <p:spPr>
          <a:xfrm>
            <a:off x="308473" y="3577153"/>
            <a:ext cx="1597447" cy="477054"/>
          </a:xfrm>
          <a:prstGeom prst="rect">
            <a:avLst/>
          </a:prstGeom>
          <a:noFill/>
        </p:spPr>
        <p:txBody>
          <a:bodyPr wrap="square" rtlCol="0">
            <a:spAutoFit/>
          </a:bodyPr>
          <a:lstStyle/>
          <a:p>
            <a:r>
              <a:rPr lang="en-US" sz="2500">
                <a:solidFill>
                  <a:schemeClr val="accent3">
                    <a:lumMod val="50000"/>
                  </a:schemeClr>
                </a:solidFill>
              </a:rPr>
              <a:t>Bước 1</a:t>
            </a:r>
          </a:p>
        </p:txBody>
      </p:sp>
      <p:sp>
        <p:nvSpPr>
          <p:cNvPr id="10" name="TextBox 9">
            <a:extLst>
              <a:ext uri="{FF2B5EF4-FFF2-40B4-BE49-F238E27FC236}">
                <a16:creationId xmlns:a16="http://schemas.microsoft.com/office/drawing/2014/main" id="{0A535582-DB2E-4163-871A-19A619B9FB5E}"/>
              </a:ext>
            </a:extLst>
          </p:cNvPr>
          <p:cNvSpPr txBox="1"/>
          <p:nvPr/>
        </p:nvSpPr>
        <p:spPr>
          <a:xfrm>
            <a:off x="2214390" y="2771171"/>
            <a:ext cx="1597447" cy="477054"/>
          </a:xfrm>
          <a:prstGeom prst="rect">
            <a:avLst/>
          </a:prstGeom>
          <a:noFill/>
        </p:spPr>
        <p:txBody>
          <a:bodyPr wrap="square" rtlCol="0">
            <a:spAutoFit/>
          </a:bodyPr>
          <a:lstStyle/>
          <a:p>
            <a:r>
              <a:rPr lang="en-US" sz="2500">
                <a:solidFill>
                  <a:schemeClr val="accent3">
                    <a:lumMod val="50000"/>
                  </a:schemeClr>
                </a:solidFill>
              </a:rPr>
              <a:t>Bước 2</a:t>
            </a:r>
          </a:p>
        </p:txBody>
      </p:sp>
      <p:sp>
        <p:nvSpPr>
          <p:cNvPr id="11" name="TextBox 10">
            <a:extLst>
              <a:ext uri="{FF2B5EF4-FFF2-40B4-BE49-F238E27FC236}">
                <a16:creationId xmlns:a16="http://schemas.microsoft.com/office/drawing/2014/main" id="{9E3B7F50-FC5E-437E-8C2D-BFA68D2BBCA0}"/>
              </a:ext>
            </a:extLst>
          </p:cNvPr>
          <p:cNvSpPr txBox="1"/>
          <p:nvPr/>
        </p:nvSpPr>
        <p:spPr>
          <a:xfrm>
            <a:off x="4070736" y="2028683"/>
            <a:ext cx="1597447" cy="477054"/>
          </a:xfrm>
          <a:prstGeom prst="rect">
            <a:avLst/>
          </a:prstGeom>
          <a:noFill/>
        </p:spPr>
        <p:txBody>
          <a:bodyPr wrap="square" rtlCol="0">
            <a:spAutoFit/>
          </a:bodyPr>
          <a:lstStyle/>
          <a:p>
            <a:r>
              <a:rPr lang="en-US" sz="2500">
                <a:solidFill>
                  <a:schemeClr val="accent1"/>
                </a:solidFill>
              </a:rPr>
              <a:t>Bước 3</a:t>
            </a:r>
          </a:p>
        </p:txBody>
      </p:sp>
      <p:sp>
        <p:nvSpPr>
          <p:cNvPr id="13" name="TextBox 12">
            <a:extLst>
              <a:ext uri="{FF2B5EF4-FFF2-40B4-BE49-F238E27FC236}">
                <a16:creationId xmlns:a16="http://schemas.microsoft.com/office/drawing/2014/main" id="{9154C781-0F57-400E-BD1D-F39F8F0E66CF}"/>
              </a:ext>
            </a:extLst>
          </p:cNvPr>
          <p:cNvSpPr txBox="1"/>
          <p:nvPr/>
        </p:nvSpPr>
        <p:spPr>
          <a:xfrm>
            <a:off x="484741" y="4331206"/>
            <a:ext cx="7590623" cy="400110"/>
          </a:xfrm>
          <a:prstGeom prst="rect">
            <a:avLst/>
          </a:prstGeom>
          <a:noFill/>
        </p:spPr>
        <p:txBody>
          <a:bodyPr wrap="square" rtlCol="0">
            <a:spAutoFit/>
          </a:bodyPr>
          <a:lstStyle/>
          <a:p>
            <a:r>
              <a:rPr lang="en-US" sz="2000">
                <a:solidFill>
                  <a:schemeClr val="tx1">
                    <a:lumMod val="75000"/>
                    <a:lumOff val="25000"/>
                  </a:schemeClr>
                </a:solidFill>
              </a:rPr>
              <a:t>Lấy các thuộc tính 'High', 'Low', 'Open', 'Marketcap', 'Close'. </a:t>
            </a:r>
          </a:p>
        </p:txBody>
      </p:sp>
      <p:sp>
        <p:nvSpPr>
          <p:cNvPr id="14" name="TextBox 13">
            <a:extLst>
              <a:ext uri="{FF2B5EF4-FFF2-40B4-BE49-F238E27FC236}">
                <a16:creationId xmlns:a16="http://schemas.microsoft.com/office/drawing/2014/main" id="{632650F6-5B6E-495A-9E66-76D2975269CB}"/>
              </a:ext>
            </a:extLst>
          </p:cNvPr>
          <p:cNvSpPr txBox="1"/>
          <p:nvPr/>
        </p:nvSpPr>
        <p:spPr>
          <a:xfrm>
            <a:off x="2455838" y="3508469"/>
            <a:ext cx="3945877" cy="400110"/>
          </a:xfrm>
          <a:prstGeom prst="rect">
            <a:avLst/>
          </a:prstGeom>
          <a:noFill/>
        </p:spPr>
        <p:txBody>
          <a:bodyPr wrap="square" rtlCol="0">
            <a:spAutoFit/>
          </a:bodyPr>
          <a:lstStyle/>
          <a:p>
            <a:r>
              <a:rPr lang="en-US" sz="2000">
                <a:solidFill>
                  <a:schemeClr val="tx1">
                    <a:lumMod val="75000"/>
                    <a:lumOff val="25000"/>
                  </a:schemeClr>
                </a:solidFill>
              </a:rPr>
              <a:t>Loại bỏ các hàng có giá trị 0</a:t>
            </a:r>
          </a:p>
        </p:txBody>
      </p:sp>
      <p:sp>
        <p:nvSpPr>
          <p:cNvPr id="15" name="TextBox 14">
            <a:extLst>
              <a:ext uri="{FF2B5EF4-FFF2-40B4-BE49-F238E27FC236}">
                <a16:creationId xmlns:a16="http://schemas.microsoft.com/office/drawing/2014/main" id="{CF52BC9D-F7BD-4F98-993E-C817F812B2A9}"/>
              </a:ext>
            </a:extLst>
          </p:cNvPr>
          <p:cNvSpPr txBox="1"/>
          <p:nvPr/>
        </p:nvSpPr>
        <p:spPr>
          <a:xfrm>
            <a:off x="4280052" y="2637764"/>
            <a:ext cx="4599543" cy="707886"/>
          </a:xfrm>
          <a:prstGeom prst="rect">
            <a:avLst/>
          </a:prstGeom>
          <a:noFill/>
        </p:spPr>
        <p:txBody>
          <a:bodyPr wrap="square" rtlCol="0">
            <a:spAutoFit/>
          </a:bodyPr>
          <a:lstStyle/>
          <a:p>
            <a:r>
              <a:rPr lang="en-US" sz="2000">
                <a:solidFill>
                  <a:schemeClr val="tx1">
                    <a:lumMod val="75000"/>
                    <a:lumOff val="25000"/>
                  </a:schemeClr>
                </a:solidFill>
              </a:rPr>
              <a:t>Thêm một cột thuộc tính Prediction vào các bảng dữ liệu</a:t>
            </a:r>
          </a:p>
        </p:txBody>
      </p:sp>
      <p:pic>
        <p:nvPicPr>
          <p:cNvPr id="16" name="Picture 15">
            <a:extLst>
              <a:ext uri="{FF2B5EF4-FFF2-40B4-BE49-F238E27FC236}">
                <a16:creationId xmlns:a16="http://schemas.microsoft.com/office/drawing/2014/main" id="{36BDE0FD-CD4B-46F8-90AE-565D7AB6422F}"/>
              </a:ext>
            </a:extLst>
          </p:cNvPr>
          <p:cNvPicPr/>
          <p:nvPr/>
        </p:nvPicPr>
        <p:blipFill>
          <a:blip r:embed="rId2"/>
          <a:stretch>
            <a:fillRect/>
          </a:stretch>
        </p:blipFill>
        <p:spPr>
          <a:xfrm>
            <a:off x="1" y="77351"/>
            <a:ext cx="5585552" cy="1882598"/>
          </a:xfrm>
          <a:prstGeom prst="rect">
            <a:avLst/>
          </a:prstGeom>
        </p:spPr>
      </p:pic>
      <p:pic>
        <p:nvPicPr>
          <p:cNvPr id="18" name="Picture 17">
            <a:extLst>
              <a:ext uri="{FF2B5EF4-FFF2-40B4-BE49-F238E27FC236}">
                <a16:creationId xmlns:a16="http://schemas.microsoft.com/office/drawing/2014/main" id="{D043F26B-23A5-4183-A0AF-96E80D23C68F}"/>
              </a:ext>
            </a:extLst>
          </p:cNvPr>
          <p:cNvPicPr>
            <a:picLocks noChangeAspect="1"/>
          </p:cNvPicPr>
          <p:nvPr/>
        </p:nvPicPr>
        <p:blipFill>
          <a:blip r:embed="rId3"/>
          <a:stretch>
            <a:fillRect/>
          </a:stretch>
        </p:blipFill>
        <p:spPr>
          <a:xfrm>
            <a:off x="484741" y="517026"/>
            <a:ext cx="4620270" cy="866896"/>
          </a:xfrm>
          <a:prstGeom prst="rect">
            <a:avLst/>
          </a:prstGeom>
        </p:spPr>
      </p:pic>
      <p:grpSp>
        <p:nvGrpSpPr>
          <p:cNvPr id="2" name="Group 1">
            <a:extLst>
              <a:ext uri="{FF2B5EF4-FFF2-40B4-BE49-F238E27FC236}">
                <a16:creationId xmlns:a16="http://schemas.microsoft.com/office/drawing/2014/main" id="{B85EB5F0-BEBC-4790-9589-EF26AC0F1E0C}"/>
              </a:ext>
            </a:extLst>
          </p:cNvPr>
          <p:cNvGrpSpPr/>
          <p:nvPr/>
        </p:nvGrpSpPr>
        <p:grpSpPr>
          <a:xfrm>
            <a:off x="5885761" y="0"/>
            <a:ext cx="3258239" cy="860569"/>
            <a:chOff x="5753559" y="154917"/>
            <a:chExt cx="3258239" cy="860569"/>
          </a:xfrm>
        </p:grpSpPr>
        <p:sp>
          <p:nvSpPr>
            <p:cNvPr id="17" name="Rectangle: Rounded Corners 16">
              <a:extLst>
                <a:ext uri="{FF2B5EF4-FFF2-40B4-BE49-F238E27FC236}">
                  <a16:creationId xmlns:a16="http://schemas.microsoft.com/office/drawing/2014/main" id="{2F7D7474-1DBC-4A06-987D-48F90E16806C}"/>
                </a:ext>
              </a:extLst>
            </p:cNvPr>
            <p:cNvSpPr/>
            <p:nvPr/>
          </p:nvSpPr>
          <p:spPr>
            <a:xfrm>
              <a:off x="5753559" y="154917"/>
              <a:ext cx="3258239" cy="860569"/>
            </a:xfrm>
            <a:prstGeom prst="roundRect">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B6649C40-8CFF-495C-ADCF-8A4EC609CE58}"/>
                </a:ext>
              </a:extLst>
            </p:cNvPr>
            <p:cNvSpPr txBox="1"/>
            <p:nvPr/>
          </p:nvSpPr>
          <p:spPr>
            <a:xfrm>
              <a:off x="5837676" y="346674"/>
              <a:ext cx="3090003" cy="477054"/>
            </a:xfrm>
            <a:prstGeom prst="rect">
              <a:avLst/>
            </a:prstGeom>
            <a:noFill/>
          </p:spPr>
          <p:txBody>
            <a:bodyPr wrap="square" rtlCol="0">
              <a:spAutoFit/>
            </a:bodyPr>
            <a:lstStyle/>
            <a:p>
              <a:pPr algn="ctr"/>
              <a:r>
                <a:rPr lang="en-US" sz="2500" b="1">
                  <a:solidFill>
                    <a:schemeClr val="bg1"/>
                  </a:solidFill>
                </a:rPr>
                <a:t>Tiền xử lý Dữ liệu</a:t>
              </a:r>
            </a:p>
          </p:txBody>
        </p:sp>
      </p:grpSp>
    </p:spTree>
    <p:extLst>
      <p:ext uri="{BB962C8B-B14F-4D97-AF65-F5344CB8AC3E}">
        <p14:creationId xmlns:p14="http://schemas.microsoft.com/office/powerpoint/2010/main" val="567213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p:bldP spid="10" grpId="0"/>
      <p:bldP spid="11" grpId="0"/>
      <p:bldP spid="13" grpId="0"/>
      <p:bldP spid="14"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7C5824-65AD-471C-96A0-5A4E300373A0}"/>
              </a:ext>
            </a:extLst>
          </p:cNvPr>
          <p:cNvPicPr/>
          <p:nvPr/>
        </p:nvPicPr>
        <p:blipFill>
          <a:blip r:embed="rId2"/>
          <a:stretch>
            <a:fillRect/>
          </a:stretch>
        </p:blipFill>
        <p:spPr>
          <a:xfrm>
            <a:off x="734730" y="728685"/>
            <a:ext cx="7674540" cy="3413657"/>
          </a:xfrm>
          <a:prstGeom prst="rect">
            <a:avLst/>
          </a:prstGeom>
        </p:spPr>
      </p:pic>
      <p:sp>
        <p:nvSpPr>
          <p:cNvPr id="5" name="Rectangle 4">
            <a:extLst>
              <a:ext uri="{FF2B5EF4-FFF2-40B4-BE49-F238E27FC236}">
                <a16:creationId xmlns:a16="http://schemas.microsoft.com/office/drawing/2014/main" id="{9F8E5163-E771-4420-8FB3-4C04C8745ADE}"/>
              </a:ext>
            </a:extLst>
          </p:cNvPr>
          <p:cNvSpPr/>
          <p:nvPr/>
        </p:nvSpPr>
        <p:spPr>
          <a:xfrm>
            <a:off x="7271133" y="2571750"/>
            <a:ext cx="1233889" cy="17138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09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C40FD8D-EC87-458D-A614-17147E3D484B}"/>
              </a:ext>
            </a:extLst>
          </p:cNvPr>
          <p:cNvGrpSpPr/>
          <p:nvPr/>
        </p:nvGrpSpPr>
        <p:grpSpPr>
          <a:xfrm>
            <a:off x="1663552" y="2216257"/>
            <a:ext cx="3213252" cy="627051"/>
            <a:chOff x="1905918" y="286439"/>
            <a:chExt cx="3213252" cy="627051"/>
          </a:xfrm>
        </p:grpSpPr>
        <p:sp>
          <p:nvSpPr>
            <p:cNvPr id="5" name="Diamond 4">
              <a:extLst>
                <a:ext uri="{FF2B5EF4-FFF2-40B4-BE49-F238E27FC236}">
                  <a16:creationId xmlns:a16="http://schemas.microsoft.com/office/drawing/2014/main" id="{4874A45E-16CC-40D2-9DB5-C027CC2668A5}"/>
                </a:ext>
              </a:extLst>
            </p:cNvPr>
            <p:cNvSpPr/>
            <p:nvPr/>
          </p:nvSpPr>
          <p:spPr>
            <a:xfrm>
              <a:off x="1905918" y="286439"/>
              <a:ext cx="572877" cy="605927"/>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6" name="TextBox 5">
              <a:extLst>
                <a:ext uri="{FF2B5EF4-FFF2-40B4-BE49-F238E27FC236}">
                  <a16:creationId xmlns:a16="http://schemas.microsoft.com/office/drawing/2014/main" id="{C4698A58-7CDF-4D46-9BB3-ED7C90644AB1}"/>
                </a:ext>
              </a:extLst>
            </p:cNvPr>
            <p:cNvSpPr txBox="1"/>
            <p:nvPr/>
          </p:nvSpPr>
          <p:spPr>
            <a:xfrm>
              <a:off x="2478795" y="313326"/>
              <a:ext cx="2640375" cy="600164"/>
            </a:xfrm>
            <a:prstGeom prst="rect">
              <a:avLst/>
            </a:prstGeom>
            <a:noFill/>
          </p:spPr>
          <p:txBody>
            <a:bodyPr wrap="square" rtlCol="0">
              <a:spAutoFit/>
            </a:bodyPr>
            <a:lstStyle/>
            <a:p>
              <a:r>
                <a:rPr lang="en-US">
                  <a:solidFill>
                    <a:schemeClr val="tx1">
                      <a:lumMod val="75000"/>
                      <a:lumOff val="25000"/>
                    </a:schemeClr>
                  </a:solidFill>
                </a:rPr>
                <a:t>Trương Thế Tấn</a:t>
              </a:r>
            </a:p>
            <a:p>
              <a:r>
                <a:rPr lang="en-US" sz="1500" i="1">
                  <a:solidFill>
                    <a:schemeClr val="accent4"/>
                  </a:solidFill>
                </a:rPr>
                <a:t>19522180</a:t>
              </a:r>
            </a:p>
          </p:txBody>
        </p:sp>
      </p:grpSp>
      <p:grpSp>
        <p:nvGrpSpPr>
          <p:cNvPr id="8" name="Group 7">
            <a:extLst>
              <a:ext uri="{FF2B5EF4-FFF2-40B4-BE49-F238E27FC236}">
                <a16:creationId xmlns:a16="http://schemas.microsoft.com/office/drawing/2014/main" id="{D48DBBFC-FA3D-4ABD-AAB2-1175D0224C6C}"/>
              </a:ext>
            </a:extLst>
          </p:cNvPr>
          <p:cNvGrpSpPr/>
          <p:nvPr/>
        </p:nvGrpSpPr>
        <p:grpSpPr>
          <a:xfrm>
            <a:off x="1663549" y="3187292"/>
            <a:ext cx="3283026" cy="629048"/>
            <a:chOff x="1905918" y="263318"/>
            <a:chExt cx="3283026" cy="629048"/>
          </a:xfrm>
        </p:grpSpPr>
        <p:sp>
          <p:nvSpPr>
            <p:cNvPr id="9" name="Diamond 8">
              <a:extLst>
                <a:ext uri="{FF2B5EF4-FFF2-40B4-BE49-F238E27FC236}">
                  <a16:creationId xmlns:a16="http://schemas.microsoft.com/office/drawing/2014/main" id="{49B06B9C-3AD7-4A17-BA10-BC9D7379F131}"/>
                </a:ext>
              </a:extLst>
            </p:cNvPr>
            <p:cNvSpPr/>
            <p:nvPr/>
          </p:nvSpPr>
          <p:spPr>
            <a:xfrm>
              <a:off x="1905918" y="286439"/>
              <a:ext cx="572877" cy="605927"/>
            </a:xfrm>
            <a:prstGeom prst="diamond">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0" name="TextBox 9">
              <a:extLst>
                <a:ext uri="{FF2B5EF4-FFF2-40B4-BE49-F238E27FC236}">
                  <a16:creationId xmlns:a16="http://schemas.microsoft.com/office/drawing/2014/main" id="{0ACB31B2-5765-4B4F-9839-0DA500207177}"/>
                </a:ext>
              </a:extLst>
            </p:cNvPr>
            <p:cNvSpPr txBox="1"/>
            <p:nvPr/>
          </p:nvSpPr>
          <p:spPr>
            <a:xfrm>
              <a:off x="2478795" y="263318"/>
              <a:ext cx="2710149" cy="600164"/>
            </a:xfrm>
            <a:prstGeom prst="rect">
              <a:avLst/>
            </a:prstGeom>
            <a:noFill/>
          </p:spPr>
          <p:txBody>
            <a:bodyPr wrap="square" rtlCol="0">
              <a:spAutoFit/>
            </a:bodyPr>
            <a:lstStyle/>
            <a:p>
              <a:r>
                <a:rPr lang="en-US">
                  <a:solidFill>
                    <a:schemeClr val="tx1">
                      <a:lumMod val="75000"/>
                      <a:lumOff val="25000"/>
                    </a:schemeClr>
                  </a:solidFill>
                </a:rPr>
                <a:t>Nông Thanh Hồng</a:t>
              </a:r>
            </a:p>
            <a:p>
              <a:r>
                <a:rPr lang="en-US" sz="1500" i="1">
                  <a:solidFill>
                    <a:schemeClr val="accent3"/>
                  </a:solidFill>
                </a:rPr>
                <a:t>19521551</a:t>
              </a:r>
            </a:p>
          </p:txBody>
        </p:sp>
      </p:grpSp>
      <p:grpSp>
        <p:nvGrpSpPr>
          <p:cNvPr id="15" name="Group 14">
            <a:extLst>
              <a:ext uri="{FF2B5EF4-FFF2-40B4-BE49-F238E27FC236}">
                <a16:creationId xmlns:a16="http://schemas.microsoft.com/office/drawing/2014/main" id="{6072CD78-F6A4-43EF-869F-D8BFEE4E8924}"/>
              </a:ext>
            </a:extLst>
          </p:cNvPr>
          <p:cNvGrpSpPr/>
          <p:nvPr/>
        </p:nvGrpSpPr>
        <p:grpSpPr>
          <a:xfrm>
            <a:off x="1645186" y="4160324"/>
            <a:ext cx="3213252" cy="605927"/>
            <a:chOff x="1905918" y="286439"/>
            <a:chExt cx="3213252" cy="605927"/>
          </a:xfrm>
        </p:grpSpPr>
        <p:sp>
          <p:nvSpPr>
            <p:cNvPr id="16" name="Diamond 15">
              <a:extLst>
                <a:ext uri="{FF2B5EF4-FFF2-40B4-BE49-F238E27FC236}">
                  <a16:creationId xmlns:a16="http://schemas.microsoft.com/office/drawing/2014/main" id="{292F9CED-D627-4ED5-96FE-5FA13FB6EA17}"/>
                </a:ext>
              </a:extLst>
            </p:cNvPr>
            <p:cNvSpPr/>
            <p:nvPr/>
          </p:nvSpPr>
          <p:spPr>
            <a:xfrm>
              <a:off x="1905918" y="286439"/>
              <a:ext cx="572877" cy="605927"/>
            </a:xfrm>
            <a:prstGeom prst="diamond">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17" name="TextBox 16">
              <a:extLst>
                <a:ext uri="{FF2B5EF4-FFF2-40B4-BE49-F238E27FC236}">
                  <a16:creationId xmlns:a16="http://schemas.microsoft.com/office/drawing/2014/main" id="{60EC9C8F-5C30-45F3-859C-B97A04DCE091}"/>
                </a:ext>
              </a:extLst>
            </p:cNvPr>
            <p:cNvSpPr txBox="1"/>
            <p:nvPr/>
          </p:nvSpPr>
          <p:spPr>
            <a:xfrm>
              <a:off x="2478795" y="286439"/>
              <a:ext cx="2640375" cy="600164"/>
            </a:xfrm>
            <a:prstGeom prst="rect">
              <a:avLst/>
            </a:prstGeom>
            <a:noFill/>
          </p:spPr>
          <p:txBody>
            <a:bodyPr wrap="square" rtlCol="0">
              <a:spAutoFit/>
            </a:bodyPr>
            <a:lstStyle/>
            <a:p>
              <a:r>
                <a:rPr lang="en-US">
                  <a:solidFill>
                    <a:schemeClr val="tx1">
                      <a:lumMod val="75000"/>
                      <a:lumOff val="25000"/>
                    </a:schemeClr>
                  </a:solidFill>
                </a:rPr>
                <a:t>Lê Võ Ngọc Anh</a:t>
              </a:r>
            </a:p>
            <a:p>
              <a:r>
                <a:rPr lang="en-US" sz="1500" i="1">
                  <a:solidFill>
                    <a:schemeClr val="accent3"/>
                  </a:solidFill>
                </a:rPr>
                <a:t>18520452</a:t>
              </a:r>
            </a:p>
          </p:txBody>
        </p:sp>
      </p:grpSp>
      <p:grpSp>
        <p:nvGrpSpPr>
          <p:cNvPr id="18" name="Group 17">
            <a:extLst>
              <a:ext uri="{FF2B5EF4-FFF2-40B4-BE49-F238E27FC236}">
                <a16:creationId xmlns:a16="http://schemas.microsoft.com/office/drawing/2014/main" id="{6D5DADDD-5F11-4535-B7DC-8C29F565D239}"/>
              </a:ext>
            </a:extLst>
          </p:cNvPr>
          <p:cNvGrpSpPr/>
          <p:nvPr/>
        </p:nvGrpSpPr>
        <p:grpSpPr>
          <a:xfrm>
            <a:off x="4957593" y="4113743"/>
            <a:ext cx="3117770" cy="623574"/>
            <a:chOff x="1905918" y="286439"/>
            <a:chExt cx="3117770" cy="623574"/>
          </a:xfrm>
        </p:grpSpPr>
        <p:sp>
          <p:nvSpPr>
            <p:cNvPr id="19" name="Diamond 18">
              <a:extLst>
                <a:ext uri="{FF2B5EF4-FFF2-40B4-BE49-F238E27FC236}">
                  <a16:creationId xmlns:a16="http://schemas.microsoft.com/office/drawing/2014/main" id="{03BCAAF8-4E26-4526-89BD-B50D162660A1}"/>
                </a:ext>
              </a:extLst>
            </p:cNvPr>
            <p:cNvSpPr/>
            <p:nvPr/>
          </p:nvSpPr>
          <p:spPr>
            <a:xfrm>
              <a:off x="1905918" y="286439"/>
              <a:ext cx="572877" cy="605927"/>
            </a:xfrm>
            <a:prstGeom prst="diamond">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5</a:t>
              </a:r>
            </a:p>
          </p:txBody>
        </p:sp>
        <p:sp>
          <p:nvSpPr>
            <p:cNvPr id="20" name="TextBox 19">
              <a:extLst>
                <a:ext uri="{FF2B5EF4-FFF2-40B4-BE49-F238E27FC236}">
                  <a16:creationId xmlns:a16="http://schemas.microsoft.com/office/drawing/2014/main" id="{137CF276-185D-4AD9-B72A-EEBADDC6BF6B}"/>
                </a:ext>
              </a:extLst>
            </p:cNvPr>
            <p:cNvSpPr txBox="1"/>
            <p:nvPr/>
          </p:nvSpPr>
          <p:spPr>
            <a:xfrm>
              <a:off x="2489810" y="309849"/>
              <a:ext cx="2533878" cy="600164"/>
            </a:xfrm>
            <a:prstGeom prst="rect">
              <a:avLst/>
            </a:prstGeom>
            <a:noFill/>
          </p:spPr>
          <p:txBody>
            <a:bodyPr wrap="square" rtlCol="0">
              <a:spAutoFit/>
            </a:bodyPr>
            <a:lstStyle/>
            <a:p>
              <a:r>
                <a:rPr lang="en-US">
                  <a:solidFill>
                    <a:schemeClr val="tx1">
                      <a:lumMod val="75000"/>
                      <a:lumOff val="25000"/>
                    </a:schemeClr>
                  </a:solidFill>
                </a:rPr>
                <a:t>Nguyễn Hữu Trường</a:t>
              </a:r>
            </a:p>
            <a:p>
              <a:r>
                <a:rPr lang="en-US" sz="1500" i="1">
                  <a:solidFill>
                    <a:schemeClr val="accent3"/>
                  </a:solidFill>
                </a:rPr>
                <a:t>18521564</a:t>
              </a:r>
            </a:p>
          </p:txBody>
        </p:sp>
      </p:grpSp>
      <p:grpSp>
        <p:nvGrpSpPr>
          <p:cNvPr id="21" name="Group 20">
            <a:extLst>
              <a:ext uri="{FF2B5EF4-FFF2-40B4-BE49-F238E27FC236}">
                <a16:creationId xmlns:a16="http://schemas.microsoft.com/office/drawing/2014/main" id="{19391741-1A91-47D9-9705-4596E464F4DB}"/>
              </a:ext>
            </a:extLst>
          </p:cNvPr>
          <p:cNvGrpSpPr/>
          <p:nvPr/>
        </p:nvGrpSpPr>
        <p:grpSpPr>
          <a:xfrm>
            <a:off x="4957593" y="3186219"/>
            <a:ext cx="3635567" cy="615553"/>
            <a:chOff x="1905918" y="281625"/>
            <a:chExt cx="3635567" cy="615553"/>
          </a:xfrm>
        </p:grpSpPr>
        <p:sp>
          <p:nvSpPr>
            <p:cNvPr id="22" name="Diamond 21">
              <a:extLst>
                <a:ext uri="{FF2B5EF4-FFF2-40B4-BE49-F238E27FC236}">
                  <a16:creationId xmlns:a16="http://schemas.microsoft.com/office/drawing/2014/main" id="{4CE55B22-184C-4483-94BD-3B30E5FA907A}"/>
                </a:ext>
              </a:extLst>
            </p:cNvPr>
            <p:cNvSpPr/>
            <p:nvPr/>
          </p:nvSpPr>
          <p:spPr>
            <a:xfrm>
              <a:off x="1905918" y="286439"/>
              <a:ext cx="572877" cy="605927"/>
            </a:xfrm>
            <a:prstGeom prst="diamond">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23" name="TextBox 22">
              <a:extLst>
                <a:ext uri="{FF2B5EF4-FFF2-40B4-BE49-F238E27FC236}">
                  <a16:creationId xmlns:a16="http://schemas.microsoft.com/office/drawing/2014/main" id="{EE95A99C-A8D3-4A00-8C9C-B92672447791}"/>
                </a:ext>
              </a:extLst>
            </p:cNvPr>
            <p:cNvSpPr txBox="1"/>
            <p:nvPr/>
          </p:nvSpPr>
          <p:spPr>
            <a:xfrm>
              <a:off x="2478795" y="281625"/>
              <a:ext cx="3062690" cy="615553"/>
            </a:xfrm>
            <a:prstGeom prst="rect">
              <a:avLst/>
            </a:prstGeom>
            <a:noFill/>
          </p:spPr>
          <p:txBody>
            <a:bodyPr wrap="square" rtlCol="0">
              <a:spAutoFit/>
            </a:bodyPr>
            <a:lstStyle/>
            <a:p>
              <a:r>
                <a:rPr lang="en-US" sz="1700">
                  <a:solidFill>
                    <a:schemeClr val="tx1">
                      <a:lumMod val="75000"/>
                      <a:lumOff val="25000"/>
                    </a:schemeClr>
                  </a:solidFill>
                </a:rPr>
                <a:t>Nguyễn Thị Hiền Trang</a:t>
              </a:r>
            </a:p>
            <a:p>
              <a:r>
                <a:rPr lang="en-US" sz="1700">
                  <a:solidFill>
                    <a:schemeClr val="tx1">
                      <a:lumMod val="75000"/>
                      <a:lumOff val="25000"/>
                    </a:schemeClr>
                  </a:solidFill>
                </a:rPr>
                <a:t>19522383</a:t>
              </a:r>
            </a:p>
          </p:txBody>
        </p:sp>
      </p:grpSp>
      <p:sp>
        <p:nvSpPr>
          <p:cNvPr id="27" name="TextBox 26">
            <a:extLst>
              <a:ext uri="{FF2B5EF4-FFF2-40B4-BE49-F238E27FC236}">
                <a16:creationId xmlns:a16="http://schemas.microsoft.com/office/drawing/2014/main" id="{9FD9A726-FEB0-486D-ABF9-BB7589CDB8A9}"/>
              </a:ext>
            </a:extLst>
          </p:cNvPr>
          <p:cNvSpPr txBox="1"/>
          <p:nvPr/>
        </p:nvSpPr>
        <p:spPr>
          <a:xfrm>
            <a:off x="1663549" y="1514120"/>
            <a:ext cx="2137274" cy="477054"/>
          </a:xfrm>
          <a:prstGeom prst="rect">
            <a:avLst/>
          </a:prstGeom>
          <a:noFill/>
        </p:spPr>
        <p:txBody>
          <a:bodyPr wrap="square" rtlCol="0">
            <a:spAutoFit/>
          </a:bodyPr>
          <a:lstStyle/>
          <a:p>
            <a:r>
              <a:rPr lang="en-US" sz="2500" b="1">
                <a:solidFill>
                  <a:schemeClr val="tx1">
                    <a:lumMod val="75000"/>
                    <a:lumOff val="25000"/>
                  </a:schemeClr>
                </a:solidFill>
              </a:rPr>
              <a:t>NHÓM A2</a:t>
            </a:r>
          </a:p>
        </p:txBody>
      </p:sp>
      <p:sp>
        <p:nvSpPr>
          <p:cNvPr id="28" name="TextBox 27">
            <a:extLst>
              <a:ext uri="{FF2B5EF4-FFF2-40B4-BE49-F238E27FC236}">
                <a16:creationId xmlns:a16="http://schemas.microsoft.com/office/drawing/2014/main" id="{D2F4B499-23C9-4A4D-A521-C1D969760709}"/>
              </a:ext>
            </a:extLst>
          </p:cNvPr>
          <p:cNvSpPr txBox="1"/>
          <p:nvPr/>
        </p:nvSpPr>
        <p:spPr>
          <a:xfrm>
            <a:off x="1663549" y="671958"/>
            <a:ext cx="5245863" cy="477054"/>
          </a:xfrm>
          <a:prstGeom prst="rect">
            <a:avLst/>
          </a:prstGeom>
          <a:noFill/>
        </p:spPr>
        <p:txBody>
          <a:bodyPr wrap="square" rtlCol="0">
            <a:spAutoFit/>
          </a:bodyPr>
          <a:lstStyle/>
          <a:p>
            <a:r>
              <a:rPr lang="en-US" sz="2500" b="1">
                <a:solidFill>
                  <a:schemeClr val="tx1">
                    <a:lumMod val="75000"/>
                    <a:lumOff val="25000"/>
                  </a:schemeClr>
                </a:solidFill>
              </a:rPr>
              <a:t>GVHD: </a:t>
            </a:r>
            <a:r>
              <a:rPr lang="en-US">
                <a:solidFill>
                  <a:schemeClr val="tx1">
                    <a:lumMod val="75000"/>
                    <a:lumOff val="25000"/>
                  </a:schemeClr>
                </a:solidFill>
              </a:rPr>
              <a:t>Ths. Nguyễn Thị Anh Thư</a:t>
            </a:r>
          </a:p>
        </p:txBody>
      </p:sp>
    </p:spTree>
    <p:extLst>
      <p:ext uri="{BB962C8B-B14F-4D97-AF65-F5344CB8AC3E}">
        <p14:creationId xmlns:p14="http://schemas.microsoft.com/office/powerpoint/2010/main" val="3556996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alf Frame 4">
            <a:extLst>
              <a:ext uri="{FF2B5EF4-FFF2-40B4-BE49-F238E27FC236}">
                <a16:creationId xmlns:a16="http://schemas.microsoft.com/office/drawing/2014/main" id="{E5E8EDA3-028C-4D5E-A2E1-902438C795F8}"/>
              </a:ext>
            </a:extLst>
          </p:cNvPr>
          <p:cNvSpPr/>
          <p:nvPr/>
        </p:nvSpPr>
        <p:spPr>
          <a:xfrm>
            <a:off x="2031924" y="3248225"/>
            <a:ext cx="1757193" cy="825606"/>
          </a:xfrm>
          <a:prstGeom prst="halfFrame">
            <a:avLst>
              <a:gd name="adj1" fmla="val 14667"/>
              <a:gd name="adj2" fmla="val 16622"/>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Half Frame 5">
            <a:extLst>
              <a:ext uri="{FF2B5EF4-FFF2-40B4-BE49-F238E27FC236}">
                <a16:creationId xmlns:a16="http://schemas.microsoft.com/office/drawing/2014/main" id="{806BEBA4-73F1-42A1-A7AD-E4029EEF4F0B}"/>
              </a:ext>
            </a:extLst>
          </p:cNvPr>
          <p:cNvSpPr/>
          <p:nvPr/>
        </p:nvSpPr>
        <p:spPr>
          <a:xfrm>
            <a:off x="231356" y="4054207"/>
            <a:ext cx="1823290" cy="908662"/>
          </a:xfrm>
          <a:prstGeom prst="halfFrame">
            <a:avLst>
              <a:gd name="adj1" fmla="val 16970"/>
              <a:gd name="adj2" fmla="val 16256"/>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Half Frame 6">
            <a:extLst>
              <a:ext uri="{FF2B5EF4-FFF2-40B4-BE49-F238E27FC236}">
                <a16:creationId xmlns:a16="http://schemas.microsoft.com/office/drawing/2014/main" id="{44C1D49E-95F7-4844-A99C-78B4DCAA3329}"/>
              </a:ext>
            </a:extLst>
          </p:cNvPr>
          <p:cNvSpPr/>
          <p:nvPr/>
        </p:nvSpPr>
        <p:spPr>
          <a:xfrm>
            <a:off x="3761578" y="2433351"/>
            <a:ext cx="1757192" cy="825606"/>
          </a:xfrm>
          <a:prstGeom prst="halfFrame">
            <a:avLst>
              <a:gd name="adj1" fmla="val 13333"/>
              <a:gd name="adj2" fmla="val 1261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Half Frame 7">
            <a:extLst>
              <a:ext uri="{FF2B5EF4-FFF2-40B4-BE49-F238E27FC236}">
                <a16:creationId xmlns:a16="http://schemas.microsoft.com/office/drawing/2014/main" id="{3D3BD6D0-3B65-43AD-BB00-8BFE88954693}"/>
              </a:ext>
            </a:extLst>
          </p:cNvPr>
          <p:cNvSpPr/>
          <p:nvPr/>
        </p:nvSpPr>
        <p:spPr>
          <a:xfrm>
            <a:off x="5448756" y="1393047"/>
            <a:ext cx="1905917" cy="1082981"/>
          </a:xfrm>
          <a:prstGeom prst="halfFrame">
            <a:avLst>
              <a:gd name="adj1" fmla="val 13333"/>
              <a:gd name="adj2" fmla="val 1261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C7182EEF-DCB8-4E88-AF9A-7157B7AF1D8E}"/>
              </a:ext>
            </a:extLst>
          </p:cNvPr>
          <p:cNvSpPr txBox="1"/>
          <p:nvPr/>
        </p:nvSpPr>
        <p:spPr>
          <a:xfrm>
            <a:off x="308473" y="3577153"/>
            <a:ext cx="1597447" cy="477054"/>
          </a:xfrm>
          <a:prstGeom prst="rect">
            <a:avLst/>
          </a:prstGeom>
          <a:noFill/>
        </p:spPr>
        <p:txBody>
          <a:bodyPr wrap="square" rtlCol="0">
            <a:spAutoFit/>
          </a:bodyPr>
          <a:lstStyle/>
          <a:p>
            <a:r>
              <a:rPr lang="en-US" sz="2500">
                <a:solidFill>
                  <a:schemeClr val="accent3">
                    <a:lumMod val="50000"/>
                  </a:schemeClr>
                </a:solidFill>
              </a:rPr>
              <a:t>Bước 1</a:t>
            </a:r>
          </a:p>
        </p:txBody>
      </p:sp>
      <p:sp>
        <p:nvSpPr>
          <p:cNvPr id="10" name="TextBox 9">
            <a:extLst>
              <a:ext uri="{FF2B5EF4-FFF2-40B4-BE49-F238E27FC236}">
                <a16:creationId xmlns:a16="http://schemas.microsoft.com/office/drawing/2014/main" id="{0A535582-DB2E-4163-871A-19A619B9FB5E}"/>
              </a:ext>
            </a:extLst>
          </p:cNvPr>
          <p:cNvSpPr txBox="1"/>
          <p:nvPr/>
        </p:nvSpPr>
        <p:spPr>
          <a:xfrm>
            <a:off x="2214390" y="2771171"/>
            <a:ext cx="1597447" cy="477054"/>
          </a:xfrm>
          <a:prstGeom prst="rect">
            <a:avLst/>
          </a:prstGeom>
          <a:noFill/>
        </p:spPr>
        <p:txBody>
          <a:bodyPr wrap="square" rtlCol="0">
            <a:spAutoFit/>
          </a:bodyPr>
          <a:lstStyle/>
          <a:p>
            <a:r>
              <a:rPr lang="en-US" sz="2500">
                <a:solidFill>
                  <a:schemeClr val="accent3">
                    <a:lumMod val="50000"/>
                  </a:schemeClr>
                </a:solidFill>
              </a:rPr>
              <a:t>Bước 2</a:t>
            </a:r>
          </a:p>
        </p:txBody>
      </p:sp>
      <p:sp>
        <p:nvSpPr>
          <p:cNvPr id="11" name="TextBox 10">
            <a:extLst>
              <a:ext uri="{FF2B5EF4-FFF2-40B4-BE49-F238E27FC236}">
                <a16:creationId xmlns:a16="http://schemas.microsoft.com/office/drawing/2014/main" id="{9E3B7F50-FC5E-437E-8C2D-BFA68D2BBCA0}"/>
              </a:ext>
            </a:extLst>
          </p:cNvPr>
          <p:cNvSpPr txBox="1"/>
          <p:nvPr/>
        </p:nvSpPr>
        <p:spPr>
          <a:xfrm>
            <a:off x="4070736" y="2028683"/>
            <a:ext cx="1597447" cy="477054"/>
          </a:xfrm>
          <a:prstGeom prst="rect">
            <a:avLst/>
          </a:prstGeom>
          <a:noFill/>
        </p:spPr>
        <p:txBody>
          <a:bodyPr wrap="square" rtlCol="0">
            <a:spAutoFit/>
          </a:bodyPr>
          <a:lstStyle/>
          <a:p>
            <a:r>
              <a:rPr lang="en-US" sz="2500">
                <a:solidFill>
                  <a:schemeClr val="accent1"/>
                </a:solidFill>
              </a:rPr>
              <a:t>Bước 3</a:t>
            </a:r>
          </a:p>
        </p:txBody>
      </p:sp>
      <p:sp>
        <p:nvSpPr>
          <p:cNvPr id="12" name="TextBox 11">
            <a:extLst>
              <a:ext uri="{FF2B5EF4-FFF2-40B4-BE49-F238E27FC236}">
                <a16:creationId xmlns:a16="http://schemas.microsoft.com/office/drawing/2014/main" id="{4B732BD7-FE53-4B19-B71F-F60D63D43AE2}"/>
              </a:ext>
            </a:extLst>
          </p:cNvPr>
          <p:cNvSpPr txBox="1"/>
          <p:nvPr/>
        </p:nvSpPr>
        <p:spPr>
          <a:xfrm>
            <a:off x="5518770" y="945702"/>
            <a:ext cx="1597447" cy="477054"/>
          </a:xfrm>
          <a:prstGeom prst="rect">
            <a:avLst/>
          </a:prstGeom>
          <a:noFill/>
        </p:spPr>
        <p:txBody>
          <a:bodyPr wrap="square" rtlCol="0">
            <a:spAutoFit/>
          </a:bodyPr>
          <a:lstStyle/>
          <a:p>
            <a:r>
              <a:rPr lang="en-US" sz="2500">
                <a:solidFill>
                  <a:schemeClr val="accent4"/>
                </a:solidFill>
              </a:rPr>
              <a:t>Bước 4 *</a:t>
            </a:r>
          </a:p>
        </p:txBody>
      </p:sp>
      <p:sp>
        <p:nvSpPr>
          <p:cNvPr id="13" name="TextBox 12">
            <a:extLst>
              <a:ext uri="{FF2B5EF4-FFF2-40B4-BE49-F238E27FC236}">
                <a16:creationId xmlns:a16="http://schemas.microsoft.com/office/drawing/2014/main" id="{9154C781-0F57-400E-BD1D-F39F8F0E66CF}"/>
              </a:ext>
            </a:extLst>
          </p:cNvPr>
          <p:cNvSpPr txBox="1"/>
          <p:nvPr/>
        </p:nvSpPr>
        <p:spPr>
          <a:xfrm>
            <a:off x="484741" y="4331206"/>
            <a:ext cx="7590623" cy="400110"/>
          </a:xfrm>
          <a:prstGeom prst="rect">
            <a:avLst/>
          </a:prstGeom>
          <a:noFill/>
        </p:spPr>
        <p:txBody>
          <a:bodyPr wrap="square" rtlCol="0">
            <a:spAutoFit/>
          </a:bodyPr>
          <a:lstStyle/>
          <a:p>
            <a:r>
              <a:rPr lang="en-US" sz="2000">
                <a:solidFill>
                  <a:schemeClr val="tx1">
                    <a:lumMod val="75000"/>
                    <a:lumOff val="25000"/>
                  </a:schemeClr>
                </a:solidFill>
              </a:rPr>
              <a:t>Lấy các thuộc tính 'High', 'Low', 'Open', 'Marketcap', 'Close'. </a:t>
            </a:r>
          </a:p>
        </p:txBody>
      </p:sp>
      <p:sp>
        <p:nvSpPr>
          <p:cNvPr id="14" name="TextBox 13">
            <a:extLst>
              <a:ext uri="{FF2B5EF4-FFF2-40B4-BE49-F238E27FC236}">
                <a16:creationId xmlns:a16="http://schemas.microsoft.com/office/drawing/2014/main" id="{632650F6-5B6E-495A-9E66-76D2975269CB}"/>
              </a:ext>
            </a:extLst>
          </p:cNvPr>
          <p:cNvSpPr txBox="1"/>
          <p:nvPr/>
        </p:nvSpPr>
        <p:spPr>
          <a:xfrm>
            <a:off x="2455838" y="3508469"/>
            <a:ext cx="3945877" cy="400110"/>
          </a:xfrm>
          <a:prstGeom prst="rect">
            <a:avLst/>
          </a:prstGeom>
          <a:noFill/>
        </p:spPr>
        <p:txBody>
          <a:bodyPr wrap="square" rtlCol="0">
            <a:spAutoFit/>
          </a:bodyPr>
          <a:lstStyle/>
          <a:p>
            <a:r>
              <a:rPr lang="en-US" sz="2000">
                <a:solidFill>
                  <a:schemeClr val="tx1">
                    <a:lumMod val="75000"/>
                    <a:lumOff val="25000"/>
                  </a:schemeClr>
                </a:solidFill>
              </a:rPr>
              <a:t>Loại bỏ các hàng có giá trị 0</a:t>
            </a:r>
          </a:p>
        </p:txBody>
      </p:sp>
      <p:sp>
        <p:nvSpPr>
          <p:cNvPr id="15" name="TextBox 14">
            <a:extLst>
              <a:ext uri="{FF2B5EF4-FFF2-40B4-BE49-F238E27FC236}">
                <a16:creationId xmlns:a16="http://schemas.microsoft.com/office/drawing/2014/main" id="{CF52BC9D-F7BD-4F98-993E-C817F812B2A9}"/>
              </a:ext>
            </a:extLst>
          </p:cNvPr>
          <p:cNvSpPr txBox="1"/>
          <p:nvPr/>
        </p:nvSpPr>
        <p:spPr>
          <a:xfrm>
            <a:off x="3915121" y="2614528"/>
            <a:ext cx="4599543" cy="707886"/>
          </a:xfrm>
          <a:prstGeom prst="rect">
            <a:avLst/>
          </a:prstGeom>
          <a:noFill/>
        </p:spPr>
        <p:txBody>
          <a:bodyPr wrap="square" rtlCol="0">
            <a:spAutoFit/>
          </a:bodyPr>
          <a:lstStyle/>
          <a:p>
            <a:r>
              <a:rPr lang="en-US" sz="2000">
                <a:solidFill>
                  <a:schemeClr val="tx1">
                    <a:lumMod val="75000"/>
                    <a:lumOff val="25000"/>
                  </a:schemeClr>
                </a:solidFill>
              </a:rPr>
              <a:t>Thêm một cột thuộc tính Prediction vào các bảng dữ liệu</a:t>
            </a:r>
          </a:p>
        </p:txBody>
      </p:sp>
      <p:sp>
        <p:nvSpPr>
          <p:cNvPr id="19" name="TextBox 18">
            <a:extLst>
              <a:ext uri="{FF2B5EF4-FFF2-40B4-BE49-F238E27FC236}">
                <a16:creationId xmlns:a16="http://schemas.microsoft.com/office/drawing/2014/main" id="{1923E243-487A-40D8-A072-72BAFEF05336}"/>
              </a:ext>
            </a:extLst>
          </p:cNvPr>
          <p:cNvSpPr txBox="1"/>
          <p:nvPr/>
        </p:nvSpPr>
        <p:spPr>
          <a:xfrm>
            <a:off x="5668183" y="1586965"/>
            <a:ext cx="3340864" cy="707886"/>
          </a:xfrm>
          <a:prstGeom prst="rect">
            <a:avLst/>
          </a:prstGeom>
          <a:noFill/>
        </p:spPr>
        <p:txBody>
          <a:bodyPr wrap="square" rtlCol="0">
            <a:spAutoFit/>
          </a:bodyPr>
          <a:lstStyle/>
          <a:p>
            <a:r>
              <a:rPr lang="en-US" sz="2000">
                <a:solidFill>
                  <a:schemeClr val="tx1">
                    <a:lumMod val="75000"/>
                    <a:lumOff val="25000"/>
                  </a:schemeClr>
                </a:solidFill>
              </a:rPr>
              <a:t>Sử dụng Min-Max chuẩn    hóa dữ liệu về khoảng [0,1]</a:t>
            </a:r>
          </a:p>
        </p:txBody>
      </p:sp>
      <p:grpSp>
        <p:nvGrpSpPr>
          <p:cNvPr id="20" name="Group 19">
            <a:extLst>
              <a:ext uri="{FF2B5EF4-FFF2-40B4-BE49-F238E27FC236}">
                <a16:creationId xmlns:a16="http://schemas.microsoft.com/office/drawing/2014/main" id="{BB842887-43D4-4701-8703-3F638FCA30C1}"/>
              </a:ext>
            </a:extLst>
          </p:cNvPr>
          <p:cNvGrpSpPr/>
          <p:nvPr/>
        </p:nvGrpSpPr>
        <p:grpSpPr>
          <a:xfrm>
            <a:off x="5885761" y="5235"/>
            <a:ext cx="3258239" cy="860569"/>
            <a:chOff x="5753560" y="99737"/>
            <a:chExt cx="3258239" cy="860569"/>
          </a:xfrm>
        </p:grpSpPr>
        <p:sp>
          <p:nvSpPr>
            <p:cNvPr id="21" name="Rectangle: Rounded Corners 20">
              <a:extLst>
                <a:ext uri="{FF2B5EF4-FFF2-40B4-BE49-F238E27FC236}">
                  <a16:creationId xmlns:a16="http://schemas.microsoft.com/office/drawing/2014/main" id="{3E9CAEAF-FAB0-4221-BBCA-CCD2B37A5528}"/>
                </a:ext>
              </a:extLst>
            </p:cNvPr>
            <p:cNvSpPr/>
            <p:nvPr/>
          </p:nvSpPr>
          <p:spPr>
            <a:xfrm>
              <a:off x="5753560" y="99737"/>
              <a:ext cx="3258239" cy="860569"/>
            </a:xfrm>
            <a:prstGeom prst="roundRect">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DD3C2E8-15E1-4E8E-8699-C5454CFC9B58}"/>
                </a:ext>
              </a:extLst>
            </p:cNvPr>
            <p:cNvSpPr txBox="1"/>
            <p:nvPr/>
          </p:nvSpPr>
          <p:spPr>
            <a:xfrm>
              <a:off x="5837676" y="346674"/>
              <a:ext cx="3090003" cy="477054"/>
            </a:xfrm>
            <a:prstGeom prst="rect">
              <a:avLst/>
            </a:prstGeom>
            <a:noFill/>
          </p:spPr>
          <p:txBody>
            <a:bodyPr wrap="square" rtlCol="0">
              <a:spAutoFit/>
            </a:bodyPr>
            <a:lstStyle/>
            <a:p>
              <a:pPr algn="ctr"/>
              <a:r>
                <a:rPr lang="en-US" sz="2500" b="1">
                  <a:solidFill>
                    <a:schemeClr val="bg1"/>
                  </a:solidFill>
                </a:rPr>
                <a:t>Tiền xử lý Dữ liệu</a:t>
              </a:r>
            </a:p>
          </p:txBody>
        </p:sp>
      </p:grpSp>
    </p:spTree>
    <p:extLst>
      <p:ext uri="{BB962C8B-B14F-4D97-AF65-F5344CB8AC3E}">
        <p14:creationId xmlns:p14="http://schemas.microsoft.com/office/powerpoint/2010/main" val="117308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0F2F63-0235-4DEC-852F-98E459DF4427}"/>
              </a:ext>
            </a:extLst>
          </p:cNvPr>
          <p:cNvPicPr/>
          <p:nvPr/>
        </p:nvPicPr>
        <p:blipFill>
          <a:blip r:embed="rId2"/>
          <a:stretch>
            <a:fillRect/>
          </a:stretch>
        </p:blipFill>
        <p:spPr>
          <a:xfrm>
            <a:off x="837334" y="0"/>
            <a:ext cx="7469332" cy="2571750"/>
          </a:xfrm>
          <a:prstGeom prst="rect">
            <a:avLst/>
          </a:prstGeom>
        </p:spPr>
      </p:pic>
      <p:pic>
        <p:nvPicPr>
          <p:cNvPr id="5" name="Picture 4">
            <a:extLst>
              <a:ext uri="{FF2B5EF4-FFF2-40B4-BE49-F238E27FC236}">
                <a16:creationId xmlns:a16="http://schemas.microsoft.com/office/drawing/2014/main" id="{70C9EC64-A08F-40AA-AC9D-3024173BB85B}"/>
              </a:ext>
            </a:extLst>
          </p:cNvPr>
          <p:cNvPicPr/>
          <p:nvPr/>
        </p:nvPicPr>
        <p:blipFill>
          <a:blip r:embed="rId3"/>
          <a:stretch>
            <a:fillRect/>
          </a:stretch>
        </p:blipFill>
        <p:spPr>
          <a:xfrm>
            <a:off x="837334" y="2663098"/>
            <a:ext cx="7356189" cy="1930936"/>
          </a:xfrm>
          <a:prstGeom prst="rect">
            <a:avLst/>
          </a:prstGeom>
        </p:spPr>
      </p:pic>
    </p:spTree>
    <p:extLst>
      <p:ext uri="{BB962C8B-B14F-4D97-AF65-F5344CB8AC3E}">
        <p14:creationId xmlns:p14="http://schemas.microsoft.com/office/powerpoint/2010/main" val="3111013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60C3ED0-3E2A-42BE-B21A-F91B37ED2BC4}"/>
              </a:ext>
            </a:extLst>
          </p:cNvPr>
          <p:cNvGrpSpPr/>
          <p:nvPr/>
        </p:nvGrpSpPr>
        <p:grpSpPr>
          <a:xfrm>
            <a:off x="0" y="2357113"/>
            <a:ext cx="3609409" cy="860569"/>
            <a:chOff x="2756970" y="141966"/>
            <a:chExt cx="3598156" cy="860569"/>
          </a:xfrm>
        </p:grpSpPr>
        <p:sp>
          <p:nvSpPr>
            <p:cNvPr id="7" name="Rectangle: Rounded Corners 6">
              <a:extLst>
                <a:ext uri="{FF2B5EF4-FFF2-40B4-BE49-F238E27FC236}">
                  <a16:creationId xmlns:a16="http://schemas.microsoft.com/office/drawing/2014/main" id="{0E995E24-BF5D-44B9-84D9-895126FF3720}"/>
                </a:ext>
              </a:extLst>
            </p:cNvPr>
            <p:cNvSpPr/>
            <p:nvPr/>
          </p:nvSpPr>
          <p:spPr>
            <a:xfrm>
              <a:off x="2756970" y="141966"/>
              <a:ext cx="3598156" cy="860569"/>
            </a:xfrm>
            <a:prstGeom prst="roundRect">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904A7C6-AD79-4FD1-9605-37DD7C6BB3D8}"/>
                </a:ext>
              </a:extLst>
            </p:cNvPr>
            <p:cNvSpPr txBox="1"/>
            <p:nvPr/>
          </p:nvSpPr>
          <p:spPr>
            <a:xfrm>
              <a:off x="2756970" y="333723"/>
              <a:ext cx="3598156" cy="477054"/>
            </a:xfrm>
            <a:prstGeom prst="rect">
              <a:avLst/>
            </a:prstGeom>
            <a:noFill/>
          </p:spPr>
          <p:txBody>
            <a:bodyPr wrap="square" rtlCol="0">
              <a:spAutoFit/>
            </a:bodyPr>
            <a:lstStyle/>
            <a:p>
              <a:pPr algn="ctr"/>
              <a:r>
                <a:rPr lang="vi-VN" sz="2500" b="1">
                  <a:solidFill>
                    <a:schemeClr val="bg1"/>
                  </a:solidFill>
                </a:rPr>
                <a:t>Phương pháp đề xuất</a:t>
              </a:r>
              <a:endParaRPr lang="en-US" sz="2500" b="1">
                <a:solidFill>
                  <a:schemeClr val="bg1"/>
                </a:solidFill>
              </a:endParaRPr>
            </a:p>
          </p:txBody>
        </p:sp>
      </p:grpSp>
      <p:sp>
        <p:nvSpPr>
          <p:cNvPr id="5" name="Diamond 4">
            <a:extLst>
              <a:ext uri="{FF2B5EF4-FFF2-40B4-BE49-F238E27FC236}">
                <a16:creationId xmlns:a16="http://schemas.microsoft.com/office/drawing/2014/main" id="{7685E3BE-EDB6-49DF-8C8F-6DDBE158BF81}"/>
              </a:ext>
            </a:extLst>
          </p:cNvPr>
          <p:cNvSpPr/>
          <p:nvPr/>
        </p:nvSpPr>
        <p:spPr>
          <a:xfrm>
            <a:off x="4305757" y="385590"/>
            <a:ext cx="903383" cy="782198"/>
          </a:xfrm>
          <a:prstGeom prst="diamond">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t>1</a:t>
            </a:r>
          </a:p>
        </p:txBody>
      </p:sp>
      <p:sp>
        <p:nvSpPr>
          <p:cNvPr id="9" name="Diamond 8">
            <a:extLst>
              <a:ext uri="{FF2B5EF4-FFF2-40B4-BE49-F238E27FC236}">
                <a16:creationId xmlns:a16="http://schemas.microsoft.com/office/drawing/2014/main" id="{09D48CA2-9219-4157-8FF0-64D52B337DF6}"/>
              </a:ext>
            </a:extLst>
          </p:cNvPr>
          <p:cNvSpPr/>
          <p:nvPr/>
        </p:nvSpPr>
        <p:spPr>
          <a:xfrm>
            <a:off x="4305757" y="2396299"/>
            <a:ext cx="903383" cy="782198"/>
          </a:xfrm>
          <a:prstGeom prst="diamond">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t>2</a:t>
            </a:r>
          </a:p>
        </p:txBody>
      </p:sp>
      <p:sp>
        <p:nvSpPr>
          <p:cNvPr id="10" name="Diamond 9">
            <a:extLst>
              <a:ext uri="{FF2B5EF4-FFF2-40B4-BE49-F238E27FC236}">
                <a16:creationId xmlns:a16="http://schemas.microsoft.com/office/drawing/2014/main" id="{36E17CF0-2D1E-4152-B54B-38E407848C1A}"/>
              </a:ext>
            </a:extLst>
          </p:cNvPr>
          <p:cNvSpPr/>
          <p:nvPr/>
        </p:nvSpPr>
        <p:spPr>
          <a:xfrm>
            <a:off x="4305757" y="4273168"/>
            <a:ext cx="903383" cy="782198"/>
          </a:xfrm>
          <a:prstGeom prst="diamond">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t>3</a:t>
            </a:r>
          </a:p>
        </p:txBody>
      </p:sp>
      <p:cxnSp>
        <p:nvCxnSpPr>
          <p:cNvPr id="11" name="Straight Connector 10">
            <a:extLst>
              <a:ext uri="{FF2B5EF4-FFF2-40B4-BE49-F238E27FC236}">
                <a16:creationId xmlns:a16="http://schemas.microsoft.com/office/drawing/2014/main" id="{5E436926-957E-4DE6-8BB5-E5CC3C11369B}"/>
              </a:ext>
            </a:extLst>
          </p:cNvPr>
          <p:cNvCxnSpPr>
            <a:stCxn id="8" idx="3"/>
            <a:endCxn id="5" idx="1"/>
          </p:cNvCxnSpPr>
          <p:nvPr/>
        </p:nvCxnSpPr>
        <p:spPr>
          <a:xfrm flipV="1">
            <a:off x="3609409" y="776689"/>
            <a:ext cx="696348" cy="201070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7962DFC-2F36-4F3F-923D-18E426EF4F8A}"/>
              </a:ext>
            </a:extLst>
          </p:cNvPr>
          <p:cNvCxnSpPr>
            <a:cxnSpLocks/>
            <a:stCxn id="8" idx="3"/>
            <a:endCxn id="9" idx="1"/>
          </p:cNvCxnSpPr>
          <p:nvPr/>
        </p:nvCxnSpPr>
        <p:spPr>
          <a:xfrm>
            <a:off x="3609409" y="2787397"/>
            <a:ext cx="696348" cy="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98DECE-938A-4C55-BB72-64679F687036}"/>
              </a:ext>
            </a:extLst>
          </p:cNvPr>
          <p:cNvCxnSpPr>
            <a:cxnSpLocks/>
            <a:stCxn id="8" idx="3"/>
            <a:endCxn id="10" idx="1"/>
          </p:cNvCxnSpPr>
          <p:nvPr/>
        </p:nvCxnSpPr>
        <p:spPr>
          <a:xfrm>
            <a:off x="3609409" y="2787397"/>
            <a:ext cx="696348" cy="187687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AAE8D0E-10A6-42A6-8376-E1C7C30B0208}"/>
              </a:ext>
            </a:extLst>
          </p:cNvPr>
          <p:cNvSpPr txBox="1"/>
          <p:nvPr/>
        </p:nvSpPr>
        <p:spPr>
          <a:xfrm>
            <a:off x="5209140" y="561245"/>
            <a:ext cx="3183874" cy="430887"/>
          </a:xfrm>
          <a:prstGeom prst="rect">
            <a:avLst/>
          </a:prstGeom>
          <a:noFill/>
        </p:spPr>
        <p:txBody>
          <a:bodyPr wrap="square" rtlCol="0">
            <a:spAutoFit/>
          </a:bodyPr>
          <a:lstStyle/>
          <a:p>
            <a:r>
              <a:rPr lang="en-US" sz="2200">
                <a:solidFill>
                  <a:schemeClr val="tx1">
                    <a:lumMod val="75000"/>
                    <a:lumOff val="25000"/>
                  </a:schemeClr>
                </a:solidFill>
              </a:rPr>
              <a:t>High, Low, Open, Close </a:t>
            </a:r>
          </a:p>
        </p:txBody>
      </p:sp>
      <p:sp>
        <p:nvSpPr>
          <p:cNvPr id="19" name="TextBox 18">
            <a:extLst>
              <a:ext uri="{FF2B5EF4-FFF2-40B4-BE49-F238E27FC236}">
                <a16:creationId xmlns:a16="http://schemas.microsoft.com/office/drawing/2014/main" id="{2655089F-9210-4CF2-AC4B-64B45428FCAD}"/>
              </a:ext>
            </a:extLst>
          </p:cNvPr>
          <p:cNvSpPr txBox="1"/>
          <p:nvPr/>
        </p:nvSpPr>
        <p:spPr>
          <a:xfrm>
            <a:off x="5209140" y="2402676"/>
            <a:ext cx="3846725" cy="769441"/>
          </a:xfrm>
          <a:prstGeom prst="rect">
            <a:avLst/>
          </a:prstGeom>
          <a:noFill/>
        </p:spPr>
        <p:txBody>
          <a:bodyPr wrap="square" rtlCol="0">
            <a:spAutoFit/>
          </a:bodyPr>
          <a:lstStyle/>
          <a:p>
            <a:r>
              <a:rPr lang="en-US" sz="2200">
                <a:solidFill>
                  <a:schemeClr val="tx1">
                    <a:lumMod val="75000"/>
                    <a:lumOff val="25000"/>
                  </a:schemeClr>
                </a:solidFill>
              </a:rPr>
              <a:t>High, Low, Open, Marketcap,  Close </a:t>
            </a:r>
          </a:p>
        </p:txBody>
      </p:sp>
      <p:sp>
        <p:nvSpPr>
          <p:cNvPr id="20" name="TextBox 19">
            <a:extLst>
              <a:ext uri="{FF2B5EF4-FFF2-40B4-BE49-F238E27FC236}">
                <a16:creationId xmlns:a16="http://schemas.microsoft.com/office/drawing/2014/main" id="{9307BA55-E79D-421D-8CBD-8F6CCCCAFD6C}"/>
              </a:ext>
            </a:extLst>
          </p:cNvPr>
          <p:cNvSpPr txBox="1"/>
          <p:nvPr/>
        </p:nvSpPr>
        <p:spPr>
          <a:xfrm>
            <a:off x="5209140" y="4279546"/>
            <a:ext cx="3846725" cy="769441"/>
          </a:xfrm>
          <a:prstGeom prst="rect">
            <a:avLst/>
          </a:prstGeom>
          <a:noFill/>
        </p:spPr>
        <p:txBody>
          <a:bodyPr wrap="square" rtlCol="0">
            <a:spAutoFit/>
          </a:bodyPr>
          <a:lstStyle/>
          <a:p>
            <a:r>
              <a:rPr lang="en-US" sz="2200">
                <a:solidFill>
                  <a:schemeClr val="tx1">
                    <a:lumMod val="75000"/>
                    <a:lumOff val="25000"/>
                  </a:schemeClr>
                </a:solidFill>
              </a:rPr>
              <a:t>High, Low, Open, Marketcap,  Close -&gt; chuẩn hóa min-max </a:t>
            </a:r>
          </a:p>
        </p:txBody>
      </p:sp>
      <p:graphicFrame>
        <p:nvGraphicFramePr>
          <p:cNvPr id="23" name="Table 23">
            <a:extLst>
              <a:ext uri="{FF2B5EF4-FFF2-40B4-BE49-F238E27FC236}">
                <a16:creationId xmlns:a16="http://schemas.microsoft.com/office/drawing/2014/main" id="{76667436-8B4B-4FD4-992E-89916642A743}"/>
              </a:ext>
            </a:extLst>
          </p:cNvPr>
          <p:cNvGraphicFramePr>
            <a:graphicFrameLocks noGrp="1"/>
          </p:cNvGraphicFramePr>
          <p:nvPr>
            <p:extLst>
              <p:ext uri="{D42A27DB-BD31-4B8C-83A1-F6EECF244321}">
                <p14:modId xmlns:p14="http://schemas.microsoft.com/office/powerpoint/2010/main" val="3620234442"/>
              </p:ext>
            </p:extLst>
          </p:nvPr>
        </p:nvGraphicFramePr>
        <p:xfrm>
          <a:off x="1121883" y="55268"/>
          <a:ext cx="1990381" cy="2225040"/>
        </p:xfrm>
        <a:graphic>
          <a:graphicData uri="http://schemas.openxmlformats.org/drawingml/2006/table">
            <a:tbl>
              <a:tblPr firstRow="1" bandRow="1">
                <a:tableStyleId>{F5AB1C69-6EDB-4FF4-983F-18BD219EF322}</a:tableStyleId>
              </a:tblPr>
              <a:tblGrid>
                <a:gridCol w="1990381">
                  <a:extLst>
                    <a:ext uri="{9D8B030D-6E8A-4147-A177-3AD203B41FA5}">
                      <a16:colId xmlns:a16="http://schemas.microsoft.com/office/drawing/2014/main" val="2693983521"/>
                    </a:ext>
                  </a:extLst>
                </a:gridCol>
              </a:tblGrid>
              <a:tr h="370840">
                <a:tc>
                  <a:txBody>
                    <a:bodyPr/>
                    <a:lstStyle/>
                    <a:p>
                      <a:pPr algn="ctr"/>
                      <a:r>
                        <a:rPr lang="en-US"/>
                        <a:t>Thuộc tính</a:t>
                      </a:r>
                    </a:p>
                  </a:txBody>
                  <a:tcPr/>
                </a:tc>
                <a:extLst>
                  <a:ext uri="{0D108BD9-81ED-4DB2-BD59-A6C34878D82A}">
                    <a16:rowId xmlns:a16="http://schemas.microsoft.com/office/drawing/2014/main" val="786995410"/>
                  </a:ext>
                </a:extLst>
              </a:tr>
              <a:tr h="370840">
                <a:tc>
                  <a:txBody>
                    <a:bodyPr/>
                    <a:lstStyle/>
                    <a:p>
                      <a:pPr algn="ctr">
                        <a:lnSpc>
                          <a:spcPct val="150000"/>
                        </a:lnSpc>
                      </a:pPr>
                      <a:r>
                        <a:rPr lang="en-US" sz="1800" b="0">
                          <a:effectLst/>
                        </a:rPr>
                        <a:t>High</a:t>
                      </a:r>
                      <a:endParaRPr lang="en-US" sz="1800" b="0">
                        <a:effectLst/>
                        <a:latin typeface="+mn-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937019164"/>
                  </a:ext>
                </a:extLst>
              </a:tr>
              <a:tr h="370840">
                <a:tc>
                  <a:txBody>
                    <a:bodyPr/>
                    <a:lstStyle/>
                    <a:p>
                      <a:pPr algn="ctr">
                        <a:lnSpc>
                          <a:spcPct val="150000"/>
                        </a:lnSpc>
                      </a:pPr>
                      <a:r>
                        <a:rPr lang="en-US" sz="1800" b="0">
                          <a:effectLst/>
                        </a:rPr>
                        <a:t>Low</a:t>
                      </a:r>
                      <a:endParaRPr lang="en-US" sz="1800" b="0">
                        <a:effectLst/>
                        <a:latin typeface="+mn-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095463931"/>
                  </a:ext>
                </a:extLst>
              </a:tr>
              <a:tr h="370840">
                <a:tc>
                  <a:txBody>
                    <a:bodyPr/>
                    <a:lstStyle/>
                    <a:p>
                      <a:pPr algn="ctr">
                        <a:lnSpc>
                          <a:spcPct val="150000"/>
                        </a:lnSpc>
                      </a:pPr>
                      <a:r>
                        <a:rPr lang="en-US" sz="1800" b="0">
                          <a:effectLst/>
                        </a:rPr>
                        <a:t>Open</a:t>
                      </a:r>
                      <a:endParaRPr lang="en-US" sz="1800" b="0">
                        <a:effectLst/>
                        <a:latin typeface="+mn-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874401813"/>
                  </a:ext>
                </a:extLst>
              </a:tr>
              <a:tr h="370840">
                <a:tc>
                  <a:txBody>
                    <a:bodyPr/>
                    <a:lstStyle/>
                    <a:p>
                      <a:pPr algn="ctr">
                        <a:lnSpc>
                          <a:spcPct val="150000"/>
                        </a:lnSpc>
                      </a:pPr>
                      <a:r>
                        <a:rPr lang="en-US" sz="1800" b="0">
                          <a:effectLst/>
                        </a:rPr>
                        <a:t>Marketcap</a:t>
                      </a:r>
                      <a:endParaRPr lang="en-US" sz="1800" b="0">
                        <a:effectLst/>
                        <a:latin typeface="+mn-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15499403"/>
                  </a:ext>
                </a:extLst>
              </a:tr>
              <a:tr h="370840">
                <a:tc>
                  <a:txBody>
                    <a:bodyPr/>
                    <a:lstStyle/>
                    <a:p>
                      <a:pPr algn="ctr">
                        <a:lnSpc>
                          <a:spcPct val="150000"/>
                        </a:lnSpc>
                      </a:pPr>
                      <a:r>
                        <a:rPr lang="en-US" sz="1800" b="0">
                          <a:effectLst/>
                        </a:rPr>
                        <a:t>Close</a:t>
                      </a:r>
                      <a:endParaRPr lang="en-US" sz="1800" b="0">
                        <a:effectLst/>
                        <a:latin typeface="+mn-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77804489"/>
                  </a:ext>
                </a:extLst>
              </a:tr>
            </a:tbl>
          </a:graphicData>
        </a:graphic>
      </p:graphicFrame>
      <p:sp>
        <p:nvSpPr>
          <p:cNvPr id="24" name="TextBox 23">
            <a:extLst>
              <a:ext uri="{FF2B5EF4-FFF2-40B4-BE49-F238E27FC236}">
                <a16:creationId xmlns:a16="http://schemas.microsoft.com/office/drawing/2014/main" id="{425D943B-5EB2-42C2-9E7E-4D08195DDBBA}"/>
              </a:ext>
            </a:extLst>
          </p:cNvPr>
          <p:cNvSpPr txBox="1"/>
          <p:nvPr/>
        </p:nvSpPr>
        <p:spPr>
          <a:xfrm>
            <a:off x="296311" y="894003"/>
            <a:ext cx="585038" cy="553998"/>
          </a:xfrm>
          <a:prstGeom prst="rect">
            <a:avLst/>
          </a:prstGeom>
          <a:noFill/>
        </p:spPr>
        <p:txBody>
          <a:bodyPr wrap="square" rtlCol="0">
            <a:spAutoFit/>
          </a:bodyPr>
          <a:lstStyle/>
          <a:p>
            <a:r>
              <a:rPr lang="en-US" sz="3000">
                <a:solidFill>
                  <a:schemeClr val="tx1">
                    <a:lumMod val="75000"/>
                    <a:lumOff val="25000"/>
                  </a:schemeClr>
                </a:solidFill>
              </a:rPr>
              <a:t>X</a:t>
            </a:r>
          </a:p>
        </p:txBody>
      </p:sp>
      <p:sp>
        <p:nvSpPr>
          <p:cNvPr id="25" name="TextBox 24">
            <a:extLst>
              <a:ext uri="{FF2B5EF4-FFF2-40B4-BE49-F238E27FC236}">
                <a16:creationId xmlns:a16="http://schemas.microsoft.com/office/drawing/2014/main" id="{466ADB12-5D83-4298-9B97-E007DFEA3364}"/>
              </a:ext>
            </a:extLst>
          </p:cNvPr>
          <p:cNvSpPr txBox="1"/>
          <p:nvPr/>
        </p:nvSpPr>
        <p:spPr>
          <a:xfrm>
            <a:off x="296311" y="3849795"/>
            <a:ext cx="585038" cy="553998"/>
          </a:xfrm>
          <a:prstGeom prst="rect">
            <a:avLst/>
          </a:prstGeom>
          <a:noFill/>
        </p:spPr>
        <p:txBody>
          <a:bodyPr wrap="square" rtlCol="0">
            <a:spAutoFit/>
          </a:bodyPr>
          <a:lstStyle/>
          <a:p>
            <a:r>
              <a:rPr lang="en-US" sz="3000">
                <a:solidFill>
                  <a:schemeClr val="tx1">
                    <a:lumMod val="75000"/>
                    <a:lumOff val="25000"/>
                  </a:schemeClr>
                </a:solidFill>
              </a:rPr>
              <a:t>y</a:t>
            </a:r>
          </a:p>
        </p:txBody>
      </p:sp>
      <p:graphicFrame>
        <p:nvGraphicFramePr>
          <p:cNvPr id="26" name="Table 23">
            <a:extLst>
              <a:ext uri="{FF2B5EF4-FFF2-40B4-BE49-F238E27FC236}">
                <a16:creationId xmlns:a16="http://schemas.microsoft.com/office/drawing/2014/main" id="{D8136881-FB52-4637-B7EE-5C4D96B087EB}"/>
              </a:ext>
            </a:extLst>
          </p:cNvPr>
          <p:cNvGraphicFramePr>
            <a:graphicFrameLocks noGrp="1"/>
          </p:cNvGraphicFramePr>
          <p:nvPr>
            <p:extLst>
              <p:ext uri="{D42A27DB-BD31-4B8C-83A1-F6EECF244321}">
                <p14:modId xmlns:p14="http://schemas.microsoft.com/office/powerpoint/2010/main" val="2703814798"/>
              </p:ext>
            </p:extLst>
          </p:nvPr>
        </p:nvGraphicFramePr>
        <p:xfrm>
          <a:off x="1121882" y="3610051"/>
          <a:ext cx="1990381" cy="1054215"/>
        </p:xfrm>
        <a:graphic>
          <a:graphicData uri="http://schemas.openxmlformats.org/drawingml/2006/table">
            <a:tbl>
              <a:tblPr firstRow="1" bandRow="1">
                <a:tableStyleId>{F5AB1C69-6EDB-4FF4-983F-18BD219EF322}</a:tableStyleId>
              </a:tblPr>
              <a:tblGrid>
                <a:gridCol w="1990381">
                  <a:extLst>
                    <a:ext uri="{9D8B030D-6E8A-4147-A177-3AD203B41FA5}">
                      <a16:colId xmlns:a16="http://schemas.microsoft.com/office/drawing/2014/main" val="2693983521"/>
                    </a:ext>
                  </a:extLst>
                </a:gridCol>
              </a:tblGrid>
              <a:tr h="172114">
                <a:tc>
                  <a:txBody>
                    <a:bodyPr/>
                    <a:lstStyle/>
                    <a:p>
                      <a:pPr algn="ctr"/>
                      <a:r>
                        <a:rPr lang="en-US"/>
                        <a:t>Thuộc tính</a:t>
                      </a:r>
                    </a:p>
                  </a:txBody>
                  <a:tcPr/>
                </a:tc>
                <a:extLst>
                  <a:ext uri="{0D108BD9-81ED-4DB2-BD59-A6C34878D82A}">
                    <a16:rowId xmlns:a16="http://schemas.microsoft.com/office/drawing/2014/main" val="786995410"/>
                  </a:ext>
                </a:extLst>
              </a:tr>
              <a:tr h="688455">
                <a:tc>
                  <a:txBody>
                    <a:bodyPr/>
                    <a:lstStyle/>
                    <a:p>
                      <a:pPr algn="ctr">
                        <a:lnSpc>
                          <a:spcPct val="150000"/>
                        </a:lnSpc>
                      </a:pPr>
                      <a:r>
                        <a:rPr lang="en-US" sz="1800" b="0">
                          <a:effectLst/>
                          <a:latin typeface="+mn-lt"/>
                          <a:ea typeface="Times New Roman" panose="02020603050405020304" pitchFamily="18" charset="0"/>
                          <a:cs typeface="Times New Roman" panose="02020603050405020304" pitchFamily="18" charset="0"/>
                        </a:rPr>
                        <a:t>Prediction</a:t>
                      </a:r>
                    </a:p>
                  </a:txBody>
                  <a:tcPr marL="68580" marR="68580" marT="0" marB="0" anchor="ctr"/>
                </a:tc>
                <a:extLst>
                  <a:ext uri="{0D108BD9-81ED-4DB2-BD59-A6C34878D82A}">
                    <a16:rowId xmlns:a16="http://schemas.microsoft.com/office/drawing/2014/main" val="937019164"/>
                  </a:ext>
                </a:extLst>
              </a:tr>
            </a:tbl>
          </a:graphicData>
        </a:graphic>
      </p:graphicFrame>
    </p:spTree>
    <p:extLst>
      <p:ext uri="{BB962C8B-B14F-4D97-AF65-F5344CB8AC3E}">
        <p14:creationId xmlns:p14="http://schemas.microsoft.com/office/powerpoint/2010/main" val="184773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1EC2679-FF92-41AE-8C56-EE2AA4A6C25C}"/>
              </a:ext>
            </a:extLst>
          </p:cNvPr>
          <p:cNvGrpSpPr/>
          <p:nvPr/>
        </p:nvGrpSpPr>
        <p:grpSpPr>
          <a:xfrm>
            <a:off x="123247" y="2571750"/>
            <a:ext cx="3609409" cy="860569"/>
            <a:chOff x="2756970" y="141966"/>
            <a:chExt cx="3598156" cy="860569"/>
          </a:xfrm>
        </p:grpSpPr>
        <p:sp>
          <p:nvSpPr>
            <p:cNvPr id="5" name="Rectangle: Rounded Corners 4">
              <a:extLst>
                <a:ext uri="{FF2B5EF4-FFF2-40B4-BE49-F238E27FC236}">
                  <a16:creationId xmlns:a16="http://schemas.microsoft.com/office/drawing/2014/main" id="{158279A6-9447-421B-BF3E-9D9E510383DB}"/>
                </a:ext>
              </a:extLst>
            </p:cNvPr>
            <p:cNvSpPr/>
            <p:nvPr/>
          </p:nvSpPr>
          <p:spPr>
            <a:xfrm>
              <a:off x="2756970" y="141966"/>
              <a:ext cx="3598156" cy="860569"/>
            </a:xfrm>
            <a:prstGeom prst="roundRect">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C24D76A-F4A7-478F-BC41-C931D2BE1D35}"/>
                </a:ext>
              </a:extLst>
            </p:cNvPr>
            <p:cNvSpPr txBox="1"/>
            <p:nvPr/>
          </p:nvSpPr>
          <p:spPr>
            <a:xfrm>
              <a:off x="2756970" y="333723"/>
              <a:ext cx="3598156" cy="477054"/>
            </a:xfrm>
            <a:prstGeom prst="rect">
              <a:avLst/>
            </a:prstGeom>
            <a:noFill/>
          </p:spPr>
          <p:txBody>
            <a:bodyPr wrap="square" rtlCol="0">
              <a:spAutoFit/>
            </a:bodyPr>
            <a:lstStyle/>
            <a:p>
              <a:pPr algn="ctr"/>
              <a:r>
                <a:rPr lang="en-US" sz="2500" b="1">
                  <a:solidFill>
                    <a:schemeClr val="bg1"/>
                  </a:solidFill>
                </a:rPr>
                <a:t>Thuật toán máy học</a:t>
              </a:r>
            </a:p>
          </p:txBody>
        </p:sp>
      </p:grpSp>
      <p:grpSp>
        <p:nvGrpSpPr>
          <p:cNvPr id="7" name="Group 6">
            <a:extLst>
              <a:ext uri="{FF2B5EF4-FFF2-40B4-BE49-F238E27FC236}">
                <a16:creationId xmlns:a16="http://schemas.microsoft.com/office/drawing/2014/main" id="{6F54485F-6666-47B8-8042-E07BB596BC06}"/>
              </a:ext>
            </a:extLst>
          </p:cNvPr>
          <p:cNvGrpSpPr/>
          <p:nvPr/>
        </p:nvGrpSpPr>
        <p:grpSpPr>
          <a:xfrm>
            <a:off x="4533900" y="554426"/>
            <a:ext cx="2974329" cy="622644"/>
            <a:chOff x="2756970" y="141967"/>
            <a:chExt cx="2965056" cy="622644"/>
          </a:xfrm>
        </p:grpSpPr>
        <p:sp>
          <p:nvSpPr>
            <p:cNvPr id="8" name="Rectangle: Rounded Corners 7">
              <a:extLst>
                <a:ext uri="{FF2B5EF4-FFF2-40B4-BE49-F238E27FC236}">
                  <a16:creationId xmlns:a16="http://schemas.microsoft.com/office/drawing/2014/main" id="{39D4573A-7F7E-4C0C-9CEC-E89A642D0DB0}"/>
                </a:ext>
              </a:extLst>
            </p:cNvPr>
            <p:cNvSpPr/>
            <p:nvPr/>
          </p:nvSpPr>
          <p:spPr>
            <a:xfrm>
              <a:off x="2756970" y="141967"/>
              <a:ext cx="2965056" cy="622644"/>
            </a:xfrm>
            <a:prstGeom prst="roundRect">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19F6B46-322D-486B-8768-9E5EB4607D41}"/>
                </a:ext>
              </a:extLst>
            </p:cNvPr>
            <p:cNvSpPr txBox="1"/>
            <p:nvPr/>
          </p:nvSpPr>
          <p:spPr>
            <a:xfrm>
              <a:off x="2756970" y="237845"/>
              <a:ext cx="2965056" cy="430887"/>
            </a:xfrm>
            <a:prstGeom prst="rect">
              <a:avLst/>
            </a:prstGeom>
            <a:noFill/>
          </p:spPr>
          <p:txBody>
            <a:bodyPr wrap="square" rtlCol="0">
              <a:spAutoFit/>
            </a:bodyPr>
            <a:lstStyle/>
            <a:p>
              <a:pPr algn="ctr"/>
              <a:r>
                <a:rPr lang="en-US" sz="2200" b="1">
                  <a:solidFill>
                    <a:schemeClr val="bg1"/>
                  </a:solidFill>
                </a:rPr>
                <a:t>Linear Regression</a:t>
              </a:r>
            </a:p>
          </p:txBody>
        </p:sp>
      </p:grpSp>
      <p:grpSp>
        <p:nvGrpSpPr>
          <p:cNvPr id="10" name="Group 9">
            <a:extLst>
              <a:ext uri="{FF2B5EF4-FFF2-40B4-BE49-F238E27FC236}">
                <a16:creationId xmlns:a16="http://schemas.microsoft.com/office/drawing/2014/main" id="{5BA044CA-5640-45BF-871B-D167988D5259}"/>
              </a:ext>
            </a:extLst>
          </p:cNvPr>
          <p:cNvGrpSpPr/>
          <p:nvPr/>
        </p:nvGrpSpPr>
        <p:grpSpPr>
          <a:xfrm>
            <a:off x="4572000" y="2690712"/>
            <a:ext cx="2974329" cy="622644"/>
            <a:chOff x="2756970" y="141967"/>
            <a:chExt cx="2965056" cy="622644"/>
          </a:xfrm>
        </p:grpSpPr>
        <p:sp>
          <p:nvSpPr>
            <p:cNvPr id="11" name="Rectangle: Rounded Corners 10">
              <a:extLst>
                <a:ext uri="{FF2B5EF4-FFF2-40B4-BE49-F238E27FC236}">
                  <a16:creationId xmlns:a16="http://schemas.microsoft.com/office/drawing/2014/main" id="{C9A3ED24-276E-4D28-B07C-3AC6E85ED425}"/>
                </a:ext>
              </a:extLst>
            </p:cNvPr>
            <p:cNvSpPr/>
            <p:nvPr/>
          </p:nvSpPr>
          <p:spPr>
            <a:xfrm>
              <a:off x="2756970" y="141967"/>
              <a:ext cx="2965056" cy="622644"/>
            </a:xfrm>
            <a:prstGeom prst="roundRect">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945BA0B-3201-45CF-B8F7-91DE6AF029C3}"/>
                </a:ext>
              </a:extLst>
            </p:cNvPr>
            <p:cNvSpPr txBox="1"/>
            <p:nvPr/>
          </p:nvSpPr>
          <p:spPr>
            <a:xfrm>
              <a:off x="2756970" y="237845"/>
              <a:ext cx="2965056" cy="430887"/>
            </a:xfrm>
            <a:prstGeom prst="rect">
              <a:avLst/>
            </a:prstGeom>
            <a:noFill/>
          </p:spPr>
          <p:txBody>
            <a:bodyPr wrap="square" rtlCol="0">
              <a:spAutoFit/>
            </a:bodyPr>
            <a:lstStyle/>
            <a:p>
              <a:pPr algn="ctr"/>
              <a:r>
                <a:rPr lang="en-US" sz="2200" b="1">
                  <a:solidFill>
                    <a:schemeClr val="bg1"/>
                  </a:solidFill>
                </a:rPr>
                <a:t>Lasso Regression</a:t>
              </a:r>
            </a:p>
          </p:txBody>
        </p:sp>
      </p:grpSp>
      <p:grpSp>
        <p:nvGrpSpPr>
          <p:cNvPr id="15" name="Group 14">
            <a:extLst>
              <a:ext uri="{FF2B5EF4-FFF2-40B4-BE49-F238E27FC236}">
                <a16:creationId xmlns:a16="http://schemas.microsoft.com/office/drawing/2014/main" id="{B78A1576-C44E-4AB8-8A66-1D77776CCFC3}"/>
              </a:ext>
            </a:extLst>
          </p:cNvPr>
          <p:cNvGrpSpPr/>
          <p:nvPr/>
        </p:nvGrpSpPr>
        <p:grpSpPr>
          <a:xfrm>
            <a:off x="4572000" y="4300233"/>
            <a:ext cx="2974329" cy="622644"/>
            <a:chOff x="2756970" y="141967"/>
            <a:chExt cx="2965056" cy="622644"/>
          </a:xfrm>
        </p:grpSpPr>
        <p:sp>
          <p:nvSpPr>
            <p:cNvPr id="16" name="Rectangle: Rounded Corners 15">
              <a:extLst>
                <a:ext uri="{FF2B5EF4-FFF2-40B4-BE49-F238E27FC236}">
                  <a16:creationId xmlns:a16="http://schemas.microsoft.com/office/drawing/2014/main" id="{81D13E64-C464-42C0-B1C0-8FF6C2ABCFAF}"/>
                </a:ext>
              </a:extLst>
            </p:cNvPr>
            <p:cNvSpPr/>
            <p:nvPr/>
          </p:nvSpPr>
          <p:spPr>
            <a:xfrm>
              <a:off x="2756970" y="141967"/>
              <a:ext cx="2965056" cy="622644"/>
            </a:xfrm>
            <a:prstGeom prst="roundRect">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21C374EB-288C-490A-89B7-02807AE2272A}"/>
                </a:ext>
              </a:extLst>
            </p:cNvPr>
            <p:cNvSpPr txBox="1"/>
            <p:nvPr/>
          </p:nvSpPr>
          <p:spPr>
            <a:xfrm>
              <a:off x="2756970" y="237845"/>
              <a:ext cx="2965056" cy="430887"/>
            </a:xfrm>
            <a:prstGeom prst="rect">
              <a:avLst/>
            </a:prstGeom>
            <a:noFill/>
          </p:spPr>
          <p:txBody>
            <a:bodyPr wrap="square" rtlCol="0">
              <a:spAutoFit/>
            </a:bodyPr>
            <a:lstStyle/>
            <a:p>
              <a:pPr algn="ctr"/>
              <a:r>
                <a:rPr lang="en-US" sz="2200" b="1">
                  <a:solidFill>
                    <a:schemeClr val="bg1"/>
                  </a:solidFill>
                </a:rPr>
                <a:t>SVR</a:t>
              </a:r>
            </a:p>
          </p:txBody>
        </p:sp>
      </p:grpSp>
      <p:cxnSp>
        <p:nvCxnSpPr>
          <p:cNvPr id="19" name="Straight Connector 18">
            <a:extLst>
              <a:ext uri="{FF2B5EF4-FFF2-40B4-BE49-F238E27FC236}">
                <a16:creationId xmlns:a16="http://schemas.microsoft.com/office/drawing/2014/main" id="{E1C63C67-74E4-4670-BEAC-45F1E18A54B0}"/>
              </a:ext>
            </a:extLst>
          </p:cNvPr>
          <p:cNvCxnSpPr>
            <a:stCxn id="6" idx="3"/>
            <a:endCxn id="9" idx="1"/>
          </p:cNvCxnSpPr>
          <p:nvPr/>
        </p:nvCxnSpPr>
        <p:spPr>
          <a:xfrm flipV="1">
            <a:off x="3732656" y="865748"/>
            <a:ext cx="801244" cy="21362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B337613-174C-49DD-B5DF-DF65D1A7A8B8}"/>
              </a:ext>
            </a:extLst>
          </p:cNvPr>
          <p:cNvCxnSpPr>
            <a:cxnSpLocks/>
            <a:stCxn id="6" idx="3"/>
            <a:endCxn id="12" idx="1"/>
          </p:cNvCxnSpPr>
          <p:nvPr/>
        </p:nvCxnSpPr>
        <p:spPr>
          <a:xfrm>
            <a:off x="3732656" y="3002034"/>
            <a:ext cx="839344"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F4B4FE7-AC9E-48C0-A4F5-58D31D7F85DD}"/>
              </a:ext>
            </a:extLst>
          </p:cNvPr>
          <p:cNvCxnSpPr>
            <a:cxnSpLocks/>
            <a:stCxn id="6" idx="3"/>
            <a:endCxn id="17" idx="1"/>
          </p:cNvCxnSpPr>
          <p:nvPr/>
        </p:nvCxnSpPr>
        <p:spPr>
          <a:xfrm>
            <a:off x="3732656" y="3002034"/>
            <a:ext cx="839344" cy="16095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1D0B1D7-AE9C-440A-9970-351DDA93B4A1}"/>
              </a:ext>
            </a:extLst>
          </p:cNvPr>
          <p:cNvSpPr txBox="1"/>
          <p:nvPr/>
        </p:nvSpPr>
        <p:spPr>
          <a:xfrm>
            <a:off x="4610102" y="1272948"/>
            <a:ext cx="3117998" cy="369332"/>
          </a:xfrm>
          <a:prstGeom prst="rect">
            <a:avLst/>
          </a:prstGeom>
          <a:noFill/>
        </p:spPr>
        <p:txBody>
          <a:bodyPr wrap="square" rtlCol="0">
            <a:spAutoFit/>
          </a:bodyPr>
          <a:lstStyle/>
          <a:p>
            <a:r>
              <a:rPr lang="en-US">
                <a:solidFill>
                  <a:schemeClr val="tx1">
                    <a:lumMod val="75000"/>
                    <a:lumOff val="25000"/>
                  </a:schemeClr>
                </a:solidFill>
              </a:rPr>
              <a:t>Multiple Linear Regression </a:t>
            </a:r>
          </a:p>
        </p:txBody>
      </p:sp>
      <p:sp>
        <p:nvSpPr>
          <p:cNvPr id="27" name="TextBox 26">
            <a:extLst>
              <a:ext uri="{FF2B5EF4-FFF2-40B4-BE49-F238E27FC236}">
                <a16:creationId xmlns:a16="http://schemas.microsoft.com/office/drawing/2014/main" id="{C66FBE06-3AE4-4C61-B816-62D0E695D673}"/>
              </a:ext>
            </a:extLst>
          </p:cNvPr>
          <p:cNvSpPr txBox="1"/>
          <p:nvPr/>
        </p:nvSpPr>
        <p:spPr>
          <a:xfrm>
            <a:off x="4572000" y="3312578"/>
            <a:ext cx="3117998" cy="369332"/>
          </a:xfrm>
          <a:prstGeom prst="rect">
            <a:avLst/>
          </a:prstGeom>
          <a:noFill/>
        </p:spPr>
        <p:txBody>
          <a:bodyPr wrap="square" rtlCol="0">
            <a:spAutoFit/>
          </a:bodyPr>
          <a:lstStyle/>
          <a:p>
            <a:r>
              <a:rPr lang="en-US">
                <a:solidFill>
                  <a:schemeClr val="tx1">
                    <a:lumMod val="75000"/>
                    <a:lumOff val="25000"/>
                  </a:schemeClr>
                </a:solidFill>
              </a:rPr>
              <a:t>LassoCV Regression </a:t>
            </a:r>
          </a:p>
        </p:txBody>
      </p:sp>
    </p:spTree>
    <p:extLst>
      <p:ext uri="{BB962C8B-B14F-4D97-AF65-F5344CB8AC3E}">
        <p14:creationId xmlns:p14="http://schemas.microsoft.com/office/powerpoint/2010/main" val="505680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ộp Văn bản 2">
            <a:extLst>
              <a:ext uri="{FF2B5EF4-FFF2-40B4-BE49-F238E27FC236}">
                <a16:creationId xmlns:a16="http://schemas.microsoft.com/office/drawing/2014/main" id="{AC6DBF14-A074-FF8E-9559-52ADFE27964A}"/>
              </a:ext>
            </a:extLst>
          </p:cNvPr>
          <p:cNvSpPr txBox="1"/>
          <p:nvPr/>
        </p:nvSpPr>
        <p:spPr>
          <a:xfrm>
            <a:off x="286438" y="894051"/>
            <a:ext cx="8174515" cy="2060885"/>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2200" dirty="0" err="1">
                <a:latin typeface="+mj-lt"/>
              </a:rPr>
              <a:t>Hồi</a:t>
            </a:r>
            <a:r>
              <a:rPr lang="en-US" sz="2200" dirty="0">
                <a:latin typeface="+mj-lt"/>
              </a:rPr>
              <a:t> </a:t>
            </a:r>
            <a:r>
              <a:rPr lang="en-US" sz="2200" dirty="0" err="1">
                <a:latin typeface="+mj-lt"/>
              </a:rPr>
              <a:t>quy</a:t>
            </a:r>
            <a:r>
              <a:rPr lang="en-US" sz="2200" dirty="0">
                <a:latin typeface="+mj-lt"/>
              </a:rPr>
              <a:t> </a:t>
            </a:r>
            <a:r>
              <a:rPr lang="en-US" sz="2200" dirty="0" err="1">
                <a:latin typeface="+mj-lt"/>
              </a:rPr>
              <a:t>tuyến</a:t>
            </a:r>
            <a:r>
              <a:rPr lang="en-US" sz="2200" dirty="0">
                <a:latin typeface="+mj-lt"/>
              </a:rPr>
              <a:t> </a:t>
            </a:r>
            <a:r>
              <a:rPr lang="en-US" sz="2200" dirty="0" err="1">
                <a:latin typeface="+mj-lt"/>
              </a:rPr>
              <a:t>tính</a:t>
            </a:r>
            <a:r>
              <a:rPr lang="en-US" sz="2200" dirty="0">
                <a:latin typeface="+mj-lt"/>
              </a:rPr>
              <a:t> </a:t>
            </a:r>
            <a:r>
              <a:rPr lang="en-US" sz="2200" dirty="0" err="1">
                <a:latin typeface="+mj-lt"/>
              </a:rPr>
              <a:t>là</a:t>
            </a:r>
            <a:r>
              <a:rPr lang="en-US" sz="2200" dirty="0">
                <a:latin typeface="+mj-lt"/>
              </a:rPr>
              <a:t> </a:t>
            </a:r>
            <a:r>
              <a:rPr lang="en-US" sz="2200" dirty="0" err="1">
                <a:latin typeface="+mj-lt"/>
              </a:rPr>
              <a:t>một</a:t>
            </a:r>
            <a:r>
              <a:rPr lang="en-US" sz="2200" dirty="0">
                <a:latin typeface="+mj-lt"/>
              </a:rPr>
              <a:t> </a:t>
            </a:r>
            <a:r>
              <a:rPr lang="en-US" sz="2200" dirty="0" err="1">
                <a:latin typeface="+mj-lt"/>
              </a:rPr>
              <a:t>mô</a:t>
            </a:r>
            <a:r>
              <a:rPr lang="en-US" sz="2200" dirty="0">
                <a:latin typeface="+mj-lt"/>
              </a:rPr>
              <a:t> </a:t>
            </a:r>
            <a:r>
              <a:rPr lang="en-US" sz="2200" dirty="0" err="1">
                <a:latin typeface="+mj-lt"/>
              </a:rPr>
              <a:t>hình</a:t>
            </a:r>
            <a:r>
              <a:rPr lang="en-US" sz="2200" dirty="0">
                <a:latin typeface="+mj-lt"/>
              </a:rPr>
              <a:t> </a:t>
            </a:r>
            <a:r>
              <a:rPr lang="en-US" sz="2200" dirty="0" err="1">
                <a:latin typeface="+mj-lt"/>
              </a:rPr>
              <a:t>học</a:t>
            </a:r>
            <a:r>
              <a:rPr lang="en-US" sz="2200" dirty="0">
                <a:latin typeface="+mj-lt"/>
              </a:rPr>
              <a:t> </a:t>
            </a:r>
            <a:r>
              <a:rPr lang="en-US" sz="2200" dirty="0" err="1">
                <a:latin typeface="+mj-lt"/>
              </a:rPr>
              <a:t>có</a:t>
            </a:r>
            <a:r>
              <a:rPr lang="en-US" sz="2200" dirty="0">
                <a:latin typeface="+mj-lt"/>
              </a:rPr>
              <a:t> </a:t>
            </a:r>
            <a:r>
              <a:rPr lang="en-US" sz="2200" dirty="0" err="1">
                <a:latin typeface="+mj-lt"/>
              </a:rPr>
              <a:t>giám</a:t>
            </a:r>
            <a:r>
              <a:rPr lang="en-US" sz="2200" dirty="0">
                <a:latin typeface="+mj-lt"/>
              </a:rPr>
              <a:t> </a:t>
            </a:r>
            <a:r>
              <a:rPr lang="en-US" sz="2200" dirty="0" err="1">
                <a:latin typeface="+mj-lt"/>
              </a:rPr>
              <a:t>sát</a:t>
            </a:r>
            <a:r>
              <a:rPr lang="en-US" sz="2200" dirty="0">
                <a:latin typeface="+mj-lt"/>
              </a:rPr>
              <a:t>, </a:t>
            </a:r>
            <a:r>
              <a:rPr lang="en-US" sz="2200" dirty="0" err="1">
                <a:latin typeface="+mj-lt"/>
              </a:rPr>
              <a:t>có</a:t>
            </a:r>
            <a:r>
              <a:rPr lang="en-US" sz="2200" dirty="0">
                <a:latin typeface="+mj-lt"/>
              </a:rPr>
              <a:t> </a:t>
            </a:r>
            <a:r>
              <a:rPr lang="en-US" sz="2200" err="1">
                <a:latin typeface="+mj-lt"/>
              </a:rPr>
              <a:t>đầu</a:t>
            </a:r>
            <a:r>
              <a:rPr lang="en-US" sz="2200">
                <a:latin typeface="+mj-lt"/>
              </a:rPr>
              <a:t> ra  </a:t>
            </a:r>
            <a:r>
              <a:rPr lang="en-US" sz="2200" dirty="0" err="1">
                <a:latin typeface="+mj-lt"/>
              </a:rPr>
              <a:t>là</a:t>
            </a:r>
            <a:r>
              <a:rPr lang="en-US" sz="2200" dirty="0">
                <a:latin typeface="+mj-lt"/>
              </a:rPr>
              <a:t> </a:t>
            </a:r>
            <a:r>
              <a:rPr lang="en-US" sz="2200" b="0" i="0" dirty="0" err="1">
                <a:solidFill>
                  <a:srgbClr val="252525"/>
                </a:solidFill>
                <a:effectLst/>
                <a:latin typeface="+mj-lt"/>
              </a:rPr>
              <a:t>dự</a:t>
            </a:r>
            <a:r>
              <a:rPr lang="en-US" sz="2200" b="0" i="0" dirty="0">
                <a:solidFill>
                  <a:srgbClr val="252525"/>
                </a:solidFill>
                <a:effectLst/>
                <a:latin typeface="+mj-lt"/>
              </a:rPr>
              <a:t> </a:t>
            </a:r>
            <a:r>
              <a:rPr lang="en-US" sz="2200" b="0" i="0" dirty="0" err="1">
                <a:solidFill>
                  <a:srgbClr val="252525"/>
                </a:solidFill>
                <a:effectLst/>
                <a:latin typeface="+mj-lt"/>
              </a:rPr>
              <a:t>đoán</a:t>
            </a:r>
            <a:r>
              <a:rPr lang="en-US" sz="2200" b="0" i="0" dirty="0">
                <a:solidFill>
                  <a:srgbClr val="252525"/>
                </a:solidFill>
                <a:effectLst/>
                <a:latin typeface="+mj-lt"/>
              </a:rPr>
              <a:t> </a:t>
            </a:r>
            <a:r>
              <a:rPr lang="en-US" sz="2200" b="0" i="0" dirty="0" err="1">
                <a:solidFill>
                  <a:srgbClr val="252525"/>
                </a:solidFill>
                <a:effectLst/>
                <a:latin typeface="+mj-lt"/>
              </a:rPr>
              <a:t>một</a:t>
            </a:r>
            <a:r>
              <a:rPr lang="en-US" sz="2200" b="0" i="0" dirty="0">
                <a:solidFill>
                  <a:srgbClr val="252525"/>
                </a:solidFill>
                <a:effectLst/>
                <a:latin typeface="+mj-lt"/>
              </a:rPr>
              <a:t> </a:t>
            </a:r>
            <a:r>
              <a:rPr lang="en-US" sz="2200" b="0" i="0" dirty="0" err="1">
                <a:solidFill>
                  <a:srgbClr val="252525"/>
                </a:solidFill>
                <a:effectLst/>
                <a:latin typeface="+mj-lt"/>
              </a:rPr>
              <a:t>biến</a:t>
            </a:r>
            <a:r>
              <a:rPr lang="en-US" sz="2200" b="0" i="0" dirty="0">
                <a:solidFill>
                  <a:srgbClr val="252525"/>
                </a:solidFill>
                <a:effectLst/>
                <a:latin typeface="+mj-lt"/>
              </a:rPr>
              <a:t> </a:t>
            </a:r>
            <a:r>
              <a:rPr lang="en-US" sz="2200" b="0" i="0" dirty="0" err="1">
                <a:solidFill>
                  <a:srgbClr val="252525"/>
                </a:solidFill>
                <a:effectLst/>
                <a:latin typeface="+mj-lt"/>
              </a:rPr>
              <a:t>liên</a:t>
            </a:r>
            <a:r>
              <a:rPr lang="en-US" sz="2200" b="0" i="0" dirty="0">
                <a:solidFill>
                  <a:srgbClr val="252525"/>
                </a:solidFill>
                <a:effectLst/>
                <a:latin typeface="+mj-lt"/>
              </a:rPr>
              <a:t> </a:t>
            </a:r>
            <a:r>
              <a:rPr lang="en-US" sz="2200" b="0" i="0" dirty="0" err="1">
                <a:solidFill>
                  <a:srgbClr val="252525"/>
                </a:solidFill>
                <a:effectLst/>
                <a:latin typeface="+mj-lt"/>
              </a:rPr>
              <a:t>tục</a:t>
            </a:r>
            <a:r>
              <a:rPr lang="en-US" sz="2200" b="0" i="0" dirty="0">
                <a:solidFill>
                  <a:srgbClr val="252525"/>
                </a:solidFill>
                <a:effectLst/>
                <a:latin typeface="+mj-lt"/>
              </a:rPr>
              <a:t> (</a:t>
            </a:r>
            <a:r>
              <a:rPr lang="en-US" sz="2200" b="0" i="0" dirty="0" err="1">
                <a:solidFill>
                  <a:srgbClr val="252525"/>
                </a:solidFill>
                <a:effectLst/>
                <a:latin typeface="+mj-lt"/>
              </a:rPr>
              <a:t>gi</a:t>
            </a:r>
            <a:r>
              <a:rPr lang="en-US" sz="2200" dirty="0" err="1">
                <a:solidFill>
                  <a:srgbClr val="252525"/>
                </a:solidFill>
                <a:latin typeface="+mj-lt"/>
              </a:rPr>
              <a:t>á</a:t>
            </a:r>
            <a:r>
              <a:rPr lang="en-US" sz="2200" dirty="0">
                <a:solidFill>
                  <a:srgbClr val="252525"/>
                </a:solidFill>
                <a:latin typeface="+mj-lt"/>
              </a:rPr>
              <a:t> </a:t>
            </a:r>
            <a:r>
              <a:rPr lang="en-US" sz="2200" dirty="0" err="1">
                <a:solidFill>
                  <a:srgbClr val="252525"/>
                </a:solidFill>
                <a:latin typeface="+mj-lt"/>
              </a:rPr>
              <a:t>cả</a:t>
            </a:r>
            <a:r>
              <a:rPr lang="en-US" sz="2200" dirty="0">
                <a:solidFill>
                  <a:srgbClr val="252525"/>
                </a:solidFill>
                <a:latin typeface="+mj-lt"/>
              </a:rPr>
              <a:t>, </a:t>
            </a:r>
            <a:r>
              <a:rPr lang="en-US" sz="2200" dirty="0" err="1">
                <a:solidFill>
                  <a:srgbClr val="252525"/>
                </a:solidFill>
                <a:latin typeface="+mj-lt"/>
              </a:rPr>
              <a:t>doanh</a:t>
            </a:r>
            <a:r>
              <a:rPr lang="en-US" sz="2200" dirty="0">
                <a:solidFill>
                  <a:srgbClr val="252525"/>
                </a:solidFill>
                <a:latin typeface="+mj-lt"/>
              </a:rPr>
              <a:t> </a:t>
            </a:r>
            <a:r>
              <a:rPr lang="en-US" sz="2200" err="1">
                <a:solidFill>
                  <a:srgbClr val="252525"/>
                </a:solidFill>
                <a:latin typeface="+mj-lt"/>
              </a:rPr>
              <a:t>số</a:t>
            </a:r>
            <a:r>
              <a:rPr lang="en-US" sz="2200">
                <a:solidFill>
                  <a:srgbClr val="252525"/>
                </a:solidFill>
                <a:latin typeface="+mj-lt"/>
              </a:rPr>
              <a:t>).</a:t>
            </a:r>
            <a:endParaRPr lang="en-US" sz="2200" dirty="0">
              <a:latin typeface="+mj-lt"/>
            </a:endParaRPr>
          </a:p>
          <a:p>
            <a:pPr marL="285750" indent="-285750">
              <a:lnSpc>
                <a:spcPct val="150000"/>
              </a:lnSpc>
              <a:buFont typeface="Wingdings" panose="05000000000000000000" pitchFamily="2" charset="2"/>
              <a:buChar char="v"/>
            </a:pPr>
            <a:r>
              <a:rPr lang="en-US" sz="2200" dirty="0">
                <a:solidFill>
                  <a:srgbClr val="222222"/>
                </a:solidFill>
                <a:latin typeface="+mj-lt"/>
              </a:rPr>
              <a:t>M</a:t>
            </a:r>
            <a:r>
              <a:rPr lang="vi-VN" sz="2200" i="0" dirty="0">
                <a:solidFill>
                  <a:srgbClr val="222222"/>
                </a:solidFill>
                <a:effectLst/>
                <a:latin typeface="+mj-lt"/>
              </a:rPr>
              <a:t>ô </a:t>
            </a:r>
            <a:r>
              <a:rPr lang="vi-VN" sz="2200" i="0" dirty="0" err="1">
                <a:solidFill>
                  <a:srgbClr val="222222"/>
                </a:solidFill>
                <a:effectLst/>
                <a:latin typeface="+mj-lt"/>
              </a:rPr>
              <a:t>hình</a:t>
            </a:r>
            <a:r>
              <a:rPr lang="vi-VN" sz="2200" i="0" dirty="0">
                <a:solidFill>
                  <a:srgbClr val="222222"/>
                </a:solidFill>
                <a:effectLst/>
                <a:latin typeface="+mj-lt"/>
              </a:rPr>
              <a:t> </a:t>
            </a:r>
            <a:r>
              <a:rPr lang="en-US" sz="2200" i="0" dirty="0" err="1">
                <a:solidFill>
                  <a:srgbClr val="222222"/>
                </a:solidFill>
                <a:effectLst/>
                <a:latin typeface="+mj-lt"/>
              </a:rPr>
              <a:t>sẽ</a:t>
            </a:r>
            <a:r>
              <a:rPr lang="en-US" sz="2200" i="0" dirty="0">
                <a:solidFill>
                  <a:srgbClr val="222222"/>
                </a:solidFill>
                <a:effectLst/>
                <a:latin typeface="+mj-lt"/>
              </a:rPr>
              <a:t> </a:t>
            </a:r>
            <a:r>
              <a:rPr lang="vi-VN" sz="2200" i="0" dirty="0" err="1">
                <a:solidFill>
                  <a:srgbClr val="222222"/>
                </a:solidFill>
                <a:effectLst/>
                <a:latin typeface="+mj-lt"/>
              </a:rPr>
              <a:t>tìm</a:t>
            </a:r>
            <a:r>
              <a:rPr lang="vi-VN" sz="2200" i="0" dirty="0">
                <a:solidFill>
                  <a:srgbClr val="222222"/>
                </a:solidFill>
                <a:effectLst/>
                <a:latin typeface="+mj-lt"/>
              </a:rPr>
              <a:t> ra </a:t>
            </a:r>
            <a:r>
              <a:rPr lang="vi-VN" sz="2200" i="0" dirty="0" err="1">
                <a:solidFill>
                  <a:srgbClr val="222222"/>
                </a:solidFill>
                <a:effectLst/>
                <a:latin typeface="+mj-lt"/>
              </a:rPr>
              <a:t>mối</a:t>
            </a:r>
            <a:r>
              <a:rPr lang="vi-VN" sz="2200" i="0" dirty="0">
                <a:solidFill>
                  <a:srgbClr val="222222"/>
                </a:solidFill>
                <a:effectLst/>
                <a:latin typeface="+mj-lt"/>
              </a:rPr>
              <a:t> quan </a:t>
            </a:r>
            <a:r>
              <a:rPr lang="vi-VN" sz="2200" i="0" dirty="0" err="1">
                <a:solidFill>
                  <a:srgbClr val="222222"/>
                </a:solidFill>
                <a:effectLst/>
                <a:latin typeface="+mj-lt"/>
              </a:rPr>
              <a:t>hệ</a:t>
            </a:r>
            <a:r>
              <a:rPr lang="vi-VN" sz="2200" i="0" dirty="0">
                <a:solidFill>
                  <a:srgbClr val="222222"/>
                </a:solidFill>
                <a:effectLst/>
                <a:latin typeface="+mj-lt"/>
              </a:rPr>
              <a:t> </a:t>
            </a:r>
            <a:r>
              <a:rPr lang="vi-VN" sz="2200" i="0" dirty="0" err="1">
                <a:solidFill>
                  <a:srgbClr val="222222"/>
                </a:solidFill>
                <a:effectLst/>
                <a:latin typeface="+mj-lt"/>
              </a:rPr>
              <a:t>tuyến</a:t>
            </a:r>
            <a:r>
              <a:rPr lang="vi-VN" sz="2200" i="0" dirty="0">
                <a:solidFill>
                  <a:srgbClr val="222222"/>
                </a:solidFill>
                <a:effectLst/>
                <a:latin typeface="+mj-lt"/>
              </a:rPr>
              <a:t> </a:t>
            </a:r>
            <a:r>
              <a:rPr lang="vi-VN" sz="2200" i="0" dirty="0" err="1">
                <a:solidFill>
                  <a:srgbClr val="222222"/>
                </a:solidFill>
                <a:effectLst/>
                <a:latin typeface="+mj-lt"/>
              </a:rPr>
              <a:t>tính</a:t>
            </a:r>
            <a:r>
              <a:rPr lang="vi-VN" sz="2200" i="0" dirty="0">
                <a:solidFill>
                  <a:srgbClr val="222222"/>
                </a:solidFill>
                <a:effectLst/>
                <a:latin typeface="+mj-lt"/>
              </a:rPr>
              <a:t> </a:t>
            </a:r>
            <a:r>
              <a:rPr lang="vi-VN" sz="2200" i="0" dirty="0" err="1">
                <a:solidFill>
                  <a:srgbClr val="222222"/>
                </a:solidFill>
                <a:effectLst/>
                <a:latin typeface="+mj-lt"/>
              </a:rPr>
              <a:t>giữa</a:t>
            </a:r>
            <a:r>
              <a:rPr lang="vi-VN" sz="2200" i="0" dirty="0">
                <a:solidFill>
                  <a:srgbClr val="222222"/>
                </a:solidFill>
                <a:effectLst/>
                <a:latin typeface="+mj-lt"/>
              </a:rPr>
              <a:t> </a:t>
            </a:r>
            <a:r>
              <a:rPr lang="vi-VN" sz="2200" i="0" dirty="0" err="1">
                <a:solidFill>
                  <a:srgbClr val="222222"/>
                </a:solidFill>
                <a:effectLst/>
                <a:latin typeface="+mj-lt"/>
              </a:rPr>
              <a:t>biến</a:t>
            </a:r>
            <a:r>
              <a:rPr lang="vi-VN" sz="2200" i="0" dirty="0">
                <a:solidFill>
                  <a:srgbClr val="222222"/>
                </a:solidFill>
                <a:effectLst/>
                <a:latin typeface="+mj-lt"/>
              </a:rPr>
              <a:t> </a:t>
            </a:r>
            <a:r>
              <a:rPr lang="vi-VN" sz="2200" i="0" dirty="0" err="1">
                <a:solidFill>
                  <a:srgbClr val="222222"/>
                </a:solidFill>
                <a:effectLst/>
                <a:latin typeface="+mj-lt"/>
              </a:rPr>
              <a:t>phụ</a:t>
            </a:r>
            <a:r>
              <a:rPr lang="vi-VN" sz="2200" i="0" dirty="0">
                <a:solidFill>
                  <a:srgbClr val="222222"/>
                </a:solidFill>
                <a:effectLst/>
                <a:latin typeface="+mj-lt"/>
              </a:rPr>
              <a:t> </a:t>
            </a:r>
            <a:r>
              <a:rPr lang="vi-VN" sz="2200" i="0" dirty="0" err="1">
                <a:solidFill>
                  <a:srgbClr val="222222"/>
                </a:solidFill>
                <a:effectLst/>
                <a:latin typeface="+mj-lt"/>
              </a:rPr>
              <a:t>thuộc</a:t>
            </a:r>
            <a:r>
              <a:rPr lang="vi-VN" sz="2200" i="0" dirty="0">
                <a:solidFill>
                  <a:srgbClr val="222222"/>
                </a:solidFill>
                <a:effectLst/>
                <a:latin typeface="+mj-lt"/>
              </a:rPr>
              <a:t> </a:t>
            </a:r>
            <a:r>
              <a:rPr lang="vi-VN" sz="2200" i="0" dirty="0" err="1">
                <a:solidFill>
                  <a:srgbClr val="222222"/>
                </a:solidFill>
                <a:effectLst/>
                <a:latin typeface="+mj-lt"/>
              </a:rPr>
              <a:t>và</a:t>
            </a:r>
            <a:r>
              <a:rPr lang="vi-VN" sz="2200" i="0" dirty="0">
                <a:solidFill>
                  <a:srgbClr val="222222"/>
                </a:solidFill>
                <a:effectLst/>
                <a:latin typeface="+mj-lt"/>
              </a:rPr>
              <a:t> </a:t>
            </a:r>
            <a:r>
              <a:rPr lang="vi-VN" sz="2200" i="0" dirty="0" err="1">
                <a:solidFill>
                  <a:srgbClr val="222222"/>
                </a:solidFill>
                <a:effectLst/>
                <a:latin typeface="+mj-lt"/>
              </a:rPr>
              <a:t>biến</a:t>
            </a:r>
            <a:r>
              <a:rPr lang="vi-VN" sz="2200" i="0" dirty="0">
                <a:solidFill>
                  <a:srgbClr val="222222"/>
                </a:solidFill>
                <a:effectLst/>
                <a:latin typeface="+mj-lt"/>
              </a:rPr>
              <a:t> </a:t>
            </a:r>
            <a:r>
              <a:rPr lang="vi-VN" sz="2200" i="0" dirty="0" err="1">
                <a:solidFill>
                  <a:srgbClr val="222222"/>
                </a:solidFill>
                <a:effectLst/>
                <a:latin typeface="+mj-lt"/>
              </a:rPr>
              <a:t>độc</a:t>
            </a:r>
            <a:r>
              <a:rPr lang="vi-VN" sz="2200" i="0" dirty="0">
                <a:solidFill>
                  <a:srgbClr val="222222"/>
                </a:solidFill>
                <a:effectLst/>
                <a:latin typeface="+mj-lt"/>
              </a:rPr>
              <a:t> </a:t>
            </a:r>
            <a:r>
              <a:rPr lang="vi-VN" sz="2200" i="0" dirty="0" err="1">
                <a:solidFill>
                  <a:srgbClr val="222222"/>
                </a:solidFill>
                <a:effectLst/>
                <a:latin typeface="+mj-lt"/>
              </a:rPr>
              <a:t>lập</a:t>
            </a:r>
            <a:r>
              <a:rPr lang="vi-VN" sz="2200" i="0" dirty="0">
                <a:solidFill>
                  <a:srgbClr val="222222"/>
                </a:solidFill>
                <a:effectLst/>
                <a:latin typeface="+mj-lt"/>
              </a:rPr>
              <a:t>.</a:t>
            </a:r>
            <a:endParaRPr lang="en-US" sz="2200" dirty="0">
              <a:latin typeface="+mj-lt"/>
            </a:endParaRPr>
          </a:p>
        </p:txBody>
      </p:sp>
      <p:sp>
        <p:nvSpPr>
          <p:cNvPr id="11" name="Hộp Văn bản 10">
            <a:extLst>
              <a:ext uri="{FF2B5EF4-FFF2-40B4-BE49-F238E27FC236}">
                <a16:creationId xmlns:a16="http://schemas.microsoft.com/office/drawing/2014/main" id="{E727CCF5-5E20-862B-027F-AB5AAAFD4AE4}"/>
              </a:ext>
            </a:extLst>
          </p:cNvPr>
          <p:cNvSpPr txBox="1"/>
          <p:nvPr/>
        </p:nvSpPr>
        <p:spPr>
          <a:xfrm>
            <a:off x="925417" y="3483016"/>
            <a:ext cx="7910111" cy="1107996"/>
          </a:xfrm>
          <a:prstGeom prst="rect">
            <a:avLst/>
          </a:prstGeom>
          <a:noFill/>
        </p:spPr>
        <p:txBody>
          <a:bodyPr wrap="square">
            <a:spAutoFit/>
          </a:bodyPr>
          <a:lstStyle/>
          <a:p>
            <a:r>
              <a:rPr lang="en-US" sz="2200" i="1">
                <a:solidFill>
                  <a:schemeClr val="tx1">
                    <a:lumMod val="75000"/>
                    <a:lumOff val="25000"/>
                  </a:schemeClr>
                </a:solidFill>
                <a:effectLst/>
                <a:latin typeface="+mj-lt"/>
              </a:rPr>
              <a:t>Mục </a:t>
            </a:r>
            <a:r>
              <a:rPr lang="en-US" sz="2200" i="1" dirty="0" err="1">
                <a:solidFill>
                  <a:schemeClr val="tx1">
                    <a:lumMod val="75000"/>
                    <a:lumOff val="25000"/>
                  </a:schemeClr>
                </a:solidFill>
                <a:effectLst/>
                <a:latin typeface="+mj-lt"/>
              </a:rPr>
              <a:t>đích</a:t>
            </a:r>
            <a:r>
              <a:rPr lang="en-US" sz="2200" i="1" dirty="0">
                <a:solidFill>
                  <a:schemeClr val="tx1">
                    <a:lumMod val="75000"/>
                    <a:lumOff val="25000"/>
                  </a:schemeClr>
                </a:solidFill>
                <a:effectLst/>
                <a:latin typeface="+mj-lt"/>
              </a:rPr>
              <a:t> </a:t>
            </a:r>
            <a:r>
              <a:rPr lang="en-US" sz="2200" i="1" dirty="0" err="1">
                <a:solidFill>
                  <a:schemeClr val="tx1">
                    <a:lumMod val="75000"/>
                    <a:lumOff val="25000"/>
                  </a:schemeClr>
                </a:solidFill>
                <a:effectLst/>
                <a:latin typeface="+mj-lt"/>
              </a:rPr>
              <a:t>chính</a:t>
            </a:r>
            <a:r>
              <a:rPr lang="en-US" sz="2200" i="1" dirty="0">
                <a:solidFill>
                  <a:schemeClr val="tx1">
                    <a:lumMod val="75000"/>
                    <a:lumOff val="25000"/>
                  </a:schemeClr>
                </a:solidFill>
                <a:effectLst/>
                <a:latin typeface="+mj-lt"/>
              </a:rPr>
              <a:t> </a:t>
            </a:r>
            <a:r>
              <a:rPr lang="en-US" sz="2200" i="1" dirty="0" err="1">
                <a:solidFill>
                  <a:schemeClr val="tx1">
                    <a:lumMod val="75000"/>
                    <a:lumOff val="25000"/>
                  </a:schemeClr>
                </a:solidFill>
                <a:effectLst/>
                <a:latin typeface="+mj-lt"/>
              </a:rPr>
              <a:t>của</a:t>
            </a:r>
            <a:r>
              <a:rPr lang="en-US" sz="2200" i="1" dirty="0">
                <a:solidFill>
                  <a:schemeClr val="tx1">
                    <a:lumMod val="75000"/>
                    <a:lumOff val="25000"/>
                  </a:schemeClr>
                </a:solidFill>
                <a:effectLst/>
                <a:latin typeface="+mj-lt"/>
              </a:rPr>
              <a:t> </a:t>
            </a:r>
            <a:r>
              <a:rPr lang="en-US" sz="2200" i="1" dirty="0" err="1">
                <a:solidFill>
                  <a:schemeClr val="tx1">
                    <a:lumMod val="75000"/>
                    <a:lumOff val="25000"/>
                  </a:schemeClr>
                </a:solidFill>
                <a:effectLst/>
                <a:latin typeface="+mj-lt"/>
              </a:rPr>
              <a:t>mô</a:t>
            </a:r>
            <a:r>
              <a:rPr lang="en-US" sz="2200" i="1" dirty="0">
                <a:solidFill>
                  <a:schemeClr val="tx1">
                    <a:lumMod val="75000"/>
                    <a:lumOff val="25000"/>
                  </a:schemeClr>
                </a:solidFill>
                <a:effectLst/>
                <a:latin typeface="+mj-lt"/>
              </a:rPr>
              <a:t> h</a:t>
            </a:r>
            <a:r>
              <a:rPr lang="vi-VN" sz="2200" i="1" dirty="0">
                <a:solidFill>
                  <a:schemeClr val="tx1">
                    <a:lumMod val="75000"/>
                    <a:lumOff val="25000"/>
                  </a:schemeClr>
                </a:solidFill>
                <a:effectLst/>
                <a:latin typeface="+mj-lt"/>
              </a:rPr>
              <a:t>ì</a:t>
            </a:r>
            <a:r>
              <a:rPr lang="en-US" sz="2200" i="1" dirty="0" err="1">
                <a:solidFill>
                  <a:schemeClr val="tx1">
                    <a:lumMod val="75000"/>
                    <a:lumOff val="25000"/>
                  </a:schemeClr>
                </a:solidFill>
                <a:effectLst/>
                <a:latin typeface="+mj-lt"/>
              </a:rPr>
              <a:t>nh</a:t>
            </a:r>
            <a:r>
              <a:rPr lang="en-US" sz="2200" i="1" dirty="0">
                <a:solidFill>
                  <a:schemeClr val="tx1">
                    <a:lumMod val="75000"/>
                    <a:lumOff val="25000"/>
                  </a:schemeClr>
                </a:solidFill>
                <a:effectLst/>
                <a:latin typeface="+mj-lt"/>
              </a:rPr>
              <a:t> </a:t>
            </a:r>
            <a:r>
              <a:rPr lang="en-US" sz="2200" i="1" dirty="0" err="1">
                <a:solidFill>
                  <a:schemeClr val="tx1">
                    <a:lumMod val="75000"/>
                    <a:lumOff val="25000"/>
                  </a:schemeClr>
                </a:solidFill>
                <a:effectLst/>
                <a:latin typeface="+mj-lt"/>
              </a:rPr>
              <a:t>là</a:t>
            </a:r>
            <a:r>
              <a:rPr lang="en-US" sz="2200" i="1" dirty="0">
                <a:solidFill>
                  <a:schemeClr val="tx1">
                    <a:lumMod val="75000"/>
                    <a:lumOff val="25000"/>
                  </a:schemeClr>
                </a:solidFill>
                <a:effectLst/>
                <a:latin typeface="+mj-lt"/>
              </a:rPr>
              <a:t> </a:t>
            </a:r>
            <a:r>
              <a:rPr lang="en-US" sz="2200" i="1" dirty="0" err="1">
                <a:solidFill>
                  <a:schemeClr val="tx1">
                    <a:lumMod val="75000"/>
                    <a:lumOff val="25000"/>
                  </a:schemeClr>
                </a:solidFill>
                <a:effectLst/>
                <a:latin typeface="+mj-lt"/>
              </a:rPr>
              <a:t>tì</a:t>
            </a:r>
            <a:r>
              <a:rPr lang="vi-VN" sz="2200" i="1" dirty="0">
                <a:solidFill>
                  <a:schemeClr val="tx1">
                    <a:lumMod val="75000"/>
                    <a:lumOff val="25000"/>
                  </a:schemeClr>
                </a:solidFill>
                <a:effectLst/>
                <a:latin typeface="+mj-lt"/>
              </a:rPr>
              <a:t>m </a:t>
            </a:r>
            <a:r>
              <a:rPr lang="vi-VN" sz="2200" i="1" dirty="0" err="1">
                <a:solidFill>
                  <a:schemeClr val="tx1">
                    <a:lumMod val="75000"/>
                    <a:lumOff val="25000"/>
                  </a:schemeClr>
                </a:solidFill>
                <a:effectLst/>
                <a:latin typeface="+mj-lt"/>
              </a:rPr>
              <a:t>đường</a:t>
            </a:r>
            <a:r>
              <a:rPr lang="vi-VN" sz="2200" i="1" dirty="0">
                <a:solidFill>
                  <a:schemeClr val="tx1">
                    <a:lumMod val="75000"/>
                    <a:lumOff val="25000"/>
                  </a:schemeClr>
                </a:solidFill>
                <a:effectLst/>
                <a:latin typeface="+mj-lt"/>
              </a:rPr>
              <a:t> </a:t>
            </a:r>
            <a:r>
              <a:rPr lang="vi-VN" sz="2200" i="1" dirty="0" err="1">
                <a:solidFill>
                  <a:schemeClr val="tx1">
                    <a:lumMod val="75000"/>
                    <a:lumOff val="25000"/>
                  </a:schemeClr>
                </a:solidFill>
                <a:effectLst/>
                <a:latin typeface="+mj-lt"/>
              </a:rPr>
              <a:t>thẳng</a:t>
            </a:r>
            <a:r>
              <a:rPr lang="vi-VN" sz="2200" i="1" dirty="0">
                <a:solidFill>
                  <a:schemeClr val="tx1">
                    <a:lumMod val="75000"/>
                    <a:lumOff val="25000"/>
                  </a:schemeClr>
                </a:solidFill>
                <a:effectLst/>
                <a:latin typeface="+mj-lt"/>
              </a:rPr>
              <a:t> </a:t>
            </a:r>
            <a:r>
              <a:rPr lang="vi-VN" sz="2200" i="1" dirty="0" err="1">
                <a:solidFill>
                  <a:schemeClr val="tx1">
                    <a:lumMod val="75000"/>
                    <a:lumOff val="25000"/>
                  </a:schemeClr>
                </a:solidFill>
                <a:effectLst/>
                <a:latin typeface="+mj-lt"/>
              </a:rPr>
              <a:t>phù</a:t>
            </a:r>
            <a:r>
              <a:rPr lang="vi-VN" sz="2200" i="1" dirty="0">
                <a:solidFill>
                  <a:schemeClr val="tx1">
                    <a:lumMod val="75000"/>
                    <a:lumOff val="25000"/>
                  </a:schemeClr>
                </a:solidFill>
                <a:effectLst/>
                <a:latin typeface="+mj-lt"/>
              </a:rPr>
              <a:t> </a:t>
            </a:r>
            <a:r>
              <a:rPr lang="vi-VN" sz="2200" i="1" dirty="0" err="1">
                <a:solidFill>
                  <a:schemeClr val="tx1">
                    <a:lumMod val="75000"/>
                    <a:lumOff val="25000"/>
                  </a:schemeClr>
                </a:solidFill>
                <a:effectLst/>
                <a:latin typeface="+mj-lt"/>
              </a:rPr>
              <a:t>hợp</a:t>
            </a:r>
            <a:r>
              <a:rPr lang="vi-VN" sz="2200" i="1" dirty="0">
                <a:solidFill>
                  <a:schemeClr val="tx1">
                    <a:lumMod val="75000"/>
                    <a:lumOff val="25000"/>
                  </a:schemeClr>
                </a:solidFill>
                <a:effectLst/>
                <a:latin typeface="+mj-lt"/>
              </a:rPr>
              <a:t> </a:t>
            </a:r>
            <a:r>
              <a:rPr lang="vi-VN" sz="2200" i="1" dirty="0" err="1">
                <a:solidFill>
                  <a:schemeClr val="tx1">
                    <a:lumMod val="75000"/>
                    <a:lumOff val="25000"/>
                  </a:schemeClr>
                </a:solidFill>
                <a:effectLst/>
                <a:latin typeface="+mj-lt"/>
              </a:rPr>
              <a:t>nhất</a:t>
            </a:r>
            <a:r>
              <a:rPr lang="en-US" sz="2200" i="1" dirty="0">
                <a:solidFill>
                  <a:schemeClr val="tx1">
                    <a:lumMod val="75000"/>
                    <a:lumOff val="25000"/>
                  </a:schemeClr>
                </a:solidFill>
                <a:latin typeface="+mj-lt"/>
              </a:rPr>
              <a:t> </a:t>
            </a:r>
            <a:r>
              <a:rPr lang="en-US" sz="2200" i="1" dirty="0" err="1">
                <a:solidFill>
                  <a:schemeClr val="tx1">
                    <a:lumMod val="75000"/>
                    <a:lumOff val="25000"/>
                  </a:schemeClr>
                </a:solidFill>
                <a:latin typeface="+mj-lt"/>
              </a:rPr>
              <a:t>tức</a:t>
            </a:r>
            <a:r>
              <a:rPr lang="en-US" sz="2200" i="1" dirty="0">
                <a:solidFill>
                  <a:schemeClr val="tx1">
                    <a:lumMod val="75000"/>
                    <a:lumOff val="25000"/>
                  </a:schemeClr>
                </a:solidFill>
                <a:latin typeface="+mj-lt"/>
              </a:rPr>
              <a:t> </a:t>
            </a:r>
            <a:r>
              <a:rPr lang="vi-VN" sz="2200" i="1" dirty="0" err="1">
                <a:solidFill>
                  <a:schemeClr val="tx1">
                    <a:lumMod val="75000"/>
                    <a:lumOff val="25000"/>
                  </a:schemeClr>
                </a:solidFill>
                <a:effectLst/>
                <a:latin typeface="+mj-lt"/>
              </a:rPr>
              <a:t>các</a:t>
            </a:r>
            <a:r>
              <a:rPr lang="vi-VN" sz="2200" i="1" dirty="0">
                <a:solidFill>
                  <a:schemeClr val="tx1">
                    <a:lumMod val="75000"/>
                    <a:lumOff val="25000"/>
                  </a:schemeClr>
                </a:solidFill>
                <a:effectLst/>
                <a:latin typeface="+mj-lt"/>
              </a:rPr>
              <a:t> </a:t>
            </a:r>
            <a:r>
              <a:rPr lang="vi-VN" sz="2200" i="1" dirty="0" err="1">
                <a:solidFill>
                  <a:schemeClr val="tx1">
                    <a:lumMod val="75000"/>
                    <a:lumOff val="25000"/>
                  </a:schemeClr>
                </a:solidFill>
                <a:effectLst/>
                <a:latin typeface="+mj-lt"/>
              </a:rPr>
              <a:t>giá</a:t>
            </a:r>
            <a:r>
              <a:rPr lang="vi-VN" sz="2200" i="1" dirty="0">
                <a:solidFill>
                  <a:schemeClr val="tx1">
                    <a:lumMod val="75000"/>
                    <a:lumOff val="25000"/>
                  </a:schemeClr>
                </a:solidFill>
                <a:effectLst/>
                <a:latin typeface="+mj-lt"/>
              </a:rPr>
              <a:t> </a:t>
            </a:r>
            <a:r>
              <a:rPr lang="vi-VN" sz="2200" i="1" dirty="0" err="1">
                <a:solidFill>
                  <a:schemeClr val="tx1">
                    <a:lumMod val="75000"/>
                    <a:lumOff val="25000"/>
                  </a:schemeClr>
                </a:solidFill>
                <a:effectLst/>
                <a:latin typeface="+mj-lt"/>
              </a:rPr>
              <a:t>trị</a:t>
            </a:r>
            <a:r>
              <a:rPr lang="vi-VN" sz="2200" i="1" dirty="0">
                <a:solidFill>
                  <a:schemeClr val="tx1">
                    <a:lumMod val="75000"/>
                    <a:lumOff val="25000"/>
                  </a:schemeClr>
                </a:solidFill>
                <a:effectLst/>
                <a:latin typeface="+mj-lt"/>
              </a:rPr>
              <a:t> </a:t>
            </a:r>
            <a:r>
              <a:rPr lang="en-US" sz="2200" i="1" dirty="0">
                <a:solidFill>
                  <a:schemeClr val="tx1">
                    <a:lumMod val="75000"/>
                    <a:lumOff val="25000"/>
                  </a:schemeClr>
                </a:solidFill>
                <a:effectLst/>
                <a:latin typeface="+mj-lt"/>
              </a:rPr>
              <a:t> </a:t>
            </a:r>
            <a:r>
              <a:rPr lang="en-US" sz="2200" i="1" dirty="0" err="1">
                <a:solidFill>
                  <a:schemeClr val="tx1">
                    <a:lumMod val="75000"/>
                    <a:lumOff val="25000"/>
                  </a:schemeClr>
                </a:solidFill>
                <a:effectLst/>
                <a:latin typeface="+mj-lt"/>
              </a:rPr>
              <a:t>của</a:t>
            </a:r>
            <a:r>
              <a:rPr lang="en-US" sz="2200" i="1" dirty="0">
                <a:solidFill>
                  <a:schemeClr val="tx1">
                    <a:lumMod val="75000"/>
                    <a:lumOff val="25000"/>
                  </a:schemeClr>
                </a:solidFill>
                <a:effectLst/>
                <a:latin typeface="+mj-lt"/>
              </a:rPr>
              <a:t> </a:t>
            </a:r>
            <a:r>
              <a:rPr lang="vi-VN" sz="2200" i="1" dirty="0" err="1">
                <a:solidFill>
                  <a:schemeClr val="tx1">
                    <a:lumMod val="75000"/>
                    <a:lumOff val="25000"/>
                  </a:schemeClr>
                </a:solidFill>
                <a:effectLst/>
                <a:latin typeface="+mj-lt"/>
              </a:rPr>
              <a:t>hệ</a:t>
            </a:r>
            <a:r>
              <a:rPr lang="vi-VN" sz="2200" i="1" dirty="0">
                <a:solidFill>
                  <a:schemeClr val="tx1">
                    <a:lumMod val="75000"/>
                    <a:lumOff val="25000"/>
                  </a:schemeClr>
                </a:solidFill>
                <a:effectLst/>
                <a:latin typeface="+mj-lt"/>
              </a:rPr>
              <a:t> </a:t>
            </a:r>
            <a:r>
              <a:rPr lang="vi-VN" sz="2200" i="1" dirty="0" err="1">
                <a:solidFill>
                  <a:schemeClr val="tx1">
                    <a:lumMod val="75000"/>
                    <a:lumOff val="25000"/>
                  </a:schemeClr>
                </a:solidFill>
                <a:effectLst/>
                <a:latin typeface="+mj-lt"/>
              </a:rPr>
              <a:t>số</a:t>
            </a:r>
            <a:r>
              <a:rPr lang="vi-VN" sz="2200" i="1" dirty="0">
                <a:solidFill>
                  <a:schemeClr val="tx1">
                    <a:lumMod val="75000"/>
                    <a:lumOff val="25000"/>
                  </a:schemeClr>
                </a:solidFill>
                <a:effectLst/>
                <a:latin typeface="+mj-lt"/>
              </a:rPr>
              <a:t> </a:t>
            </a:r>
            <a:r>
              <a:rPr lang="vi-VN" sz="2200" i="1" dirty="0" err="1">
                <a:solidFill>
                  <a:schemeClr val="tx1">
                    <a:lumMod val="75000"/>
                    <a:lumOff val="25000"/>
                  </a:schemeClr>
                </a:solidFill>
                <a:effectLst/>
                <a:latin typeface="+mj-lt"/>
              </a:rPr>
              <a:t>và</a:t>
            </a:r>
            <a:r>
              <a:rPr lang="vi-VN" sz="2200" i="1" dirty="0">
                <a:solidFill>
                  <a:schemeClr val="tx1">
                    <a:lumMod val="75000"/>
                    <a:lumOff val="25000"/>
                  </a:schemeClr>
                </a:solidFill>
                <a:effectLst/>
                <a:latin typeface="+mj-lt"/>
              </a:rPr>
              <a:t> </a:t>
            </a:r>
            <a:r>
              <a:rPr lang="vi-VN" sz="2200" i="1" dirty="0" err="1">
                <a:solidFill>
                  <a:schemeClr val="tx1">
                    <a:lumMod val="75000"/>
                    <a:lumOff val="25000"/>
                  </a:schemeClr>
                </a:solidFill>
                <a:effectLst/>
                <a:latin typeface="+mj-lt"/>
              </a:rPr>
              <a:t>hệ</a:t>
            </a:r>
            <a:r>
              <a:rPr lang="vi-VN" sz="2200" i="1" dirty="0">
                <a:solidFill>
                  <a:schemeClr val="tx1">
                    <a:lumMod val="75000"/>
                    <a:lumOff val="25000"/>
                  </a:schemeClr>
                </a:solidFill>
                <a:effectLst/>
                <a:latin typeface="+mj-lt"/>
              </a:rPr>
              <a:t> </a:t>
            </a:r>
            <a:r>
              <a:rPr lang="vi-VN" sz="2200" i="1" dirty="0" err="1">
                <a:solidFill>
                  <a:schemeClr val="tx1">
                    <a:lumMod val="75000"/>
                    <a:lumOff val="25000"/>
                  </a:schemeClr>
                </a:solidFill>
                <a:effectLst/>
                <a:latin typeface="+mj-lt"/>
              </a:rPr>
              <a:t>số</a:t>
            </a:r>
            <a:r>
              <a:rPr lang="vi-VN" sz="2200" i="1" dirty="0">
                <a:solidFill>
                  <a:schemeClr val="tx1">
                    <a:lumMod val="75000"/>
                    <a:lumOff val="25000"/>
                  </a:schemeClr>
                </a:solidFill>
                <a:effectLst/>
                <a:latin typeface="+mj-lt"/>
              </a:rPr>
              <a:t> </a:t>
            </a:r>
            <a:r>
              <a:rPr lang="vi-VN" sz="2200" i="1" dirty="0" err="1">
                <a:solidFill>
                  <a:schemeClr val="tx1">
                    <a:lumMod val="75000"/>
                    <a:lumOff val="25000"/>
                  </a:schemeClr>
                </a:solidFill>
                <a:effectLst/>
                <a:latin typeface="+mj-lt"/>
              </a:rPr>
              <a:t>chặn</a:t>
            </a:r>
            <a:r>
              <a:rPr lang="vi-VN" sz="2200" i="1" dirty="0">
                <a:solidFill>
                  <a:schemeClr val="tx1">
                    <a:lumMod val="75000"/>
                    <a:lumOff val="25000"/>
                  </a:schemeClr>
                </a:solidFill>
                <a:effectLst/>
                <a:latin typeface="+mj-lt"/>
              </a:rPr>
              <a:t> sao cho sai </a:t>
            </a:r>
            <a:r>
              <a:rPr lang="vi-VN" sz="2200" i="1" dirty="0" err="1">
                <a:solidFill>
                  <a:schemeClr val="tx1">
                    <a:lumMod val="75000"/>
                    <a:lumOff val="25000"/>
                  </a:schemeClr>
                </a:solidFill>
                <a:effectLst/>
                <a:latin typeface="+mj-lt"/>
              </a:rPr>
              <a:t>số</a:t>
            </a:r>
            <a:r>
              <a:rPr lang="vi-VN" sz="2200" i="1" dirty="0">
                <a:solidFill>
                  <a:schemeClr val="tx1">
                    <a:lumMod val="75000"/>
                    <a:lumOff val="25000"/>
                  </a:schemeClr>
                </a:solidFill>
                <a:effectLst/>
                <a:latin typeface="+mj-lt"/>
              </a:rPr>
              <a:t> </a:t>
            </a:r>
            <a:r>
              <a:rPr lang="vi-VN" sz="2200" i="1" err="1">
                <a:solidFill>
                  <a:schemeClr val="tx1">
                    <a:lumMod val="75000"/>
                    <a:lumOff val="25000"/>
                  </a:schemeClr>
                </a:solidFill>
                <a:effectLst/>
                <a:latin typeface="+mj-lt"/>
              </a:rPr>
              <a:t>được</a:t>
            </a:r>
            <a:r>
              <a:rPr lang="vi-VN" sz="2200" i="1">
                <a:solidFill>
                  <a:schemeClr val="tx1">
                    <a:lumMod val="75000"/>
                    <a:lumOff val="25000"/>
                  </a:schemeClr>
                </a:solidFill>
                <a:effectLst/>
                <a:latin typeface="+mj-lt"/>
              </a:rPr>
              <a:t> </a:t>
            </a:r>
            <a:r>
              <a:rPr lang="en-US" sz="2200" i="1">
                <a:solidFill>
                  <a:schemeClr val="tx1">
                    <a:lumMod val="75000"/>
                    <a:lumOff val="25000"/>
                  </a:schemeClr>
                </a:solidFill>
                <a:effectLst/>
                <a:latin typeface="+mj-lt"/>
              </a:rPr>
              <a:t> </a:t>
            </a:r>
            <a:r>
              <a:rPr lang="vi-VN" sz="2200" i="1">
                <a:solidFill>
                  <a:schemeClr val="tx1">
                    <a:lumMod val="75000"/>
                    <a:lumOff val="25000"/>
                  </a:schemeClr>
                </a:solidFill>
                <a:effectLst/>
                <a:latin typeface="+mj-lt"/>
              </a:rPr>
              <a:t>giảm </a:t>
            </a:r>
            <a:r>
              <a:rPr lang="vi-VN" sz="2200" i="1" dirty="0" err="1">
                <a:solidFill>
                  <a:schemeClr val="tx1">
                    <a:lumMod val="75000"/>
                    <a:lumOff val="25000"/>
                  </a:schemeClr>
                </a:solidFill>
                <a:effectLst/>
                <a:latin typeface="+mj-lt"/>
              </a:rPr>
              <a:t>thiểu</a:t>
            </a:r>
            <a:r>
              <a:rPr lang="en-US" sz="2200" i="1" dirty="0">
                <a:solidFill>
                  <a:schemeClr val="tx1">
                    <a:lumMod val="75000"/>
                    <a:lumOff val="25000"/>
                  </a:schemeClr>
                </a:solidFill>
                <a:latin typeface="+mj-lt"/>
              </a:rPr>
              <a:t> </a:t>
            </a:r>
            <a:r>
              <a:rPr lang="en-US" sz="2200" i="1" dirty="0" err="1">
                <a:solidFill>
                  <a:schemeClr val="tx1">
                    <a:lumMod val="75000"/>
                    <a:lumOff val="25000"/>
                  </a:schemeClr>
                </a:solidFill>
                <a:latin typeface="+mj-lt"/>
              </a:rPr>
              <a:t>tối</a:t>
            </a:r>
            <a:r>
              <a:rPr lang="en-US" sz="2200" i="1" dirty="0">
                <a:solidFill>
                  <a:schemeClr val="tx1">
                    <a:lumMod val="75000"/>
                    <a:lumOff val="25000"/>
                  </a:schemeClr>
                </a:solidFill>
                <a:latin typeface="+mj-lt"/>
              </a:rPr>
              <a:t> </a:t>
            </a:r>
            <a:r>
              <a:rPr lang="en-US" sz="2200" i="1" dirty="0" err="1">
                <a:solidFill>
                  <a:schemeClr val="tx1">
                    <a:lumMod val="75000"/>
                    <a:lumOff val="25000"/>
                  </a:schemeClr>
                </a:solidFill>
                <a:latin typeface="+mj-lt"/>
              </a:rPr>
              <a:t>đa</a:t>
            </a:r>
            <a:r>
              <a:rPr lang="en-US" sz="2200" i="1" dirty="0">
                <a:solidFill>
                  <a:schemeClr val="tx1">
                    <a:lumMod val="75000"/>
                    <a:lumOff val="25000"/>
                  </a:schemeClr>
                </a:solidFill>
                <a:latin typeface="+mj-lt"/>
              </a:rPr>
              <a:t>.</a:t>
            </a:r>
          </a:p>
        </p:txBody>
      </p:sp>
      <p:grpSp>
        <p:nvGrpSpPr>
          <p:cNvPr id="7" name="Group 6">
            <a:extLst>
              <a:ext uri="{FF2B5EF4-FFF2-40B4-BE49-F238E27FC236}">
                <a16:creationId xmlns:a16="http://schemas.microsoft.com/office/drawing/2014/main" id="{7D3DCDC8-AE41-4754-9FAB-79757F35108E}"/>
              </a:ext>
            </a:extLst>
          </p:cNvPr>
          <p:cNvGrpSpPr/>
          <p:nvPr/>
        </p:nvGrpSpPr>
        <p:grpSpPr>
          <a:xfrm>
            <a:off x="180620" y="130301"/>
            <a:ext cx="2974329" cy="622644"/>
            <a:chOff x="2756970" y="141967"/>
            <a:chExt cx="2965056" cy="622644"/>
          </a:xfrm>
        </p:grpSpPr>
        <p:sp>
          <p:nvSpPr>
            <p:cNvPr id="8" name="Rectangle: Rounded Corners 7">
              <a:extLst>
                <a:ext uri="{FF2B5EF4-FFF2-40B4-BE49-F238E27FC236}">
                  <a16:creationId xmlns:a16="http://schemas.microsoft.com/office/drawing/2014/main" id="{C73AD691-A35F-45FF-8916-7DB415DE4517}"/>
                </a:ext>
              </a:extLst>
            </p:cNvPr>
            <p:cNvSpPr/>
            <p:nvPr/>
          </p:nvSpPr>
          <p:spPr>
            <a:xfrm>
              <a:off x="2756970" y="141967"/>
              <a:ext cx="2965056" cy="622644"/>
            </a:xfrm>
            <a:prstGeom prst="roundRect">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3A382C4-6283-4B30-89EB-27ADF0A37E60}"/>
                </a:ext>
              </a:extLst>
            </p:cNvPr>
            <p:cNvSpPr txBox="1"/>
            <p:nvPr/>
          </p:nvSpPr>
          <p:spPr>
            <a:xfrm>
              <a:off x="2756970" y="237845"/>
              <a:ext cx="2965056" cy="430887"/>
            </a:xfrm>
            <a:prstGeom prst="rect">
              <a:avLst/>
            </a:prstGeom>
            <a:noFill/>
          </p:spPr>
          <p:txBody>
            <a:bodyPr wrap="square" rtlCol="0">
              <a:spAutoFit/>
            </a:bodyPr>
            <a:lstStyle/>
            <a:p>
              <a:pPr algn="ctr"/>
              <a:r>
                <a:rPr lang="en-US" sz="2200" b="1">
                  <a:solidFill>
                    <a:schemeClr val="bg1"/>
                  </a:solidFill>
                </a:rPr>
                <a:t>Linear Regression</a:t>
              </a:r>
            </a:p>
          </p:txBody>
        </p:sp>
      </p:grpSp>
      <p:sp>
        <p:nvSpPr>
          <p:cNvPr id="6" name="Arrow: Right 5">
            <a:extLst>
              <a:ext uri="{FF2B5EF4-FFF2-40B4-BE49-F238E27FC236}">
                <a16:creationId xmlns:a16="http://schemas.microsoft.com/office/drawing/2014/main" id="{A5B11F1B-7A7E-4C10-BAA0-78E355F46D9F}"/>
              </a:ext>
            </a:extLst>
          </p:cNvPr>
          <p:cNvSpPr/>
          <p:nvPr/>
        </p:nvSpPr>
        <p:spPr>
          <a:xfrm>
            <a:off x="35770" y="3708214"/>
            <a:ext cx="694472" cy="622643"/>
          </a:xfrm>
          <a:prstGeom prst="rightArrow">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3455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2D29832F-1E19-A4CF-0C58-2ECB119A9B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0714" y="2101548"/>
            <a:ext cx="6363286" cy="2764953"/>
          </a:xfrm>
          <a:prstGeom prst="rect">
            <a:avLst/>
          </a:prstGeom>
          <a:noFill/>
          <a:extLst>
            <a:ext uri="{909E8E84-426E-40DD-AFC4-6F175D3DCCD1}">
              <a14:hiddenFill xmlns:a14="http://schemas.microsoft.com/office/drawing/2010/main">
                <a:solidFill>
                  <a:srgbClr val="FFFFFF"/>
                </a:solidFill>
              </a14:hiddenFill>
            </a:ext>
          </a:extLst>
        </p:spPr>
      </p:pic>
      <p:sp>
        <p:nvSpPr>
          <p:cNvPr id="6" name="Hộp Văn bản 5">
            <a:extLst>
              <a:ext uri="{FF2B5EF4-FFF2-40B4-BE49-F238E27FC236}">
                <a16:creationId xmlns:a16="http://schemas.microsoft.com/office/drawing/2014/main" id="{163F6C52-4544-3758-C4B3-963A3A0A2E26}"/>
              </a:ext>
            </a:extLst>
          </p:cNvPr>
          <p:cNvSpPr txBox="1"/>
          <p:nvPr/>
        </p:nvSpPr>
        <p:spPr>
          <a:xfrm>
            <a:off x="180620" y="3484024"/>
            <a:ext cx="2543991" cy="276999"/>
          </a:xfrm>
          <a:prstGeom prst="rect">
            <a:avLst/>
          </a:prstGeom>
          <a:noFill/>
        </p:spPr>
        <p:txBody>
          <a:bodyPr wrap="square" rtlCol="0">
            <a:spAutoFit/>
          </a:bodyPr>
          <a:lstStyle/>
          <a:p>
            <a:pPr algn="ctr"/>
            <a:r>
              <a:rPr lang="en-US" sz="1200" b="1" i="1" dirty="0"/>
              <a:t>Minh </a:t>
            </a:r>
            <a:r>
              <a:rPr lang="en-US" sz="1200" b="1" i="1" dirty="0" err="1"/>
              <a:t>hoạ</a:t>
            </a:r>
            <a:r>
              <a:rPr lang="en-US" sz="1200" b="1" i="1" dirty="0"/>
              <a:t> Linear regression</a:t>
            </a:r>
          </a:p>
        </p:txBody>
      </p:sp>
      <mc:AlternateContent xmlns:mc="http://schemas.openxmlformats.org/markup-compatibility/2006" xmlns:a14="http://schemas.microsoft.com/office/drawing/2010/main">
        <mc:Choice Requires="a14">
          <p:sp>
            <p:nvSpPr>
              <p:cNvPr id="8" name="Hộp Văn bản 7">
                <a:extLst>
                  <a:ext uri="{FF2B5EF4-FFF2-40B4-BE49-F238E27FC236}">
                    <a16:creationId xmlns:a16="http://schemas.microsoft.com/office/drawing/2014/main" id="{31A6256B-B372-81B6-6BF7-54D28F6E62C4}"/>
                  </a:ext>
                </a:extLst>
              </p:cNvPr>
              <p:cNvSpPr txBox="1"/>
              <p:nvPr/>
            </p:nvSpPr>
            <p:spPr>
              <a:xfrm>
                <a:off x="180620" y="814016"/>
                <a:ext cx="9079916" cy="1287532"/>
              </a:xfrm>
              <a:prstGeom prst="rect">
                <a:avLst/>
              </a:prstGeom>
              <a:noFill/>
            </p:spPr>
            <p:txBody>
              <a:bodyPr wrap="square">
                <a:spAutoFit/>
              </a:bodyPr>
              <a:lstStyle/>
              <a:p>
                <a:pPr>
                  <a:lnSpc>
                    <a:spcPct val="150000"/>
                  </a:lnSpc>
                </a:pPr>
                <a:r>
                  <a:rPr lang="en-US" dirty="0"/>
                  <a:t>Hồi </a:t>
                </a:r>
                <a:r>
                  <a:rPr lang="en-US" dirty="0" err="1"/>
                  <a:t>quy</a:t>
                </a:r>
                <a:r>
                  <a:rPr lang="en-US" dirty="0"/>
                  <a:t> </a:t>
                </a:r>
                <a:r>
                  <a:rPr lang="en-US" dirty="0" err="1"/>
                  <a:t>tuyến</a:t>
                </a:r>
                <a:r>
                  <a:rPr lang="en-US" dirty="0"/>
                  <a:t> </a:t>
                </a:r>
                <a:r>
                  <a:rPr lang="en-US" dirty="0" err="1"/>
                  <a:t>tính</a:t>
                </a:r>
                <a:r>
                  <a:rPr lang="en-US" dirty="0"/>
                  <a:t> </a:t>
                </a:r>
                <a:r>
                  <a:rPr lang="en-US" dirty="0" err="1"/>
                  <a:t>đươc</a:t>
                </a:r>
                <a:r>
                  <a:rPr lang="en-US" dirty="0"/>
                  <a:t> chia </a:t>
                </a:r>
                <a:r>
                  <a:rPr lang="en-US" dirty="0" err="1"/>
                  <a:t>thành</a:t>
                </a:r>
                <a:r>
                  <a:rPr lang="en-US" dirty="0"/>
                  <a:t> 2 </a:t>
                </a:r>
                <a:r>
                  <a:rPr lang="en-US" dirty="0" err="1"/>
                  <a:t>loại</a:t>
                </a:r>
                <a:r>
                  <a:rPr lang="en-US" dirty="0"/>
                  <a:t> </a:t>
                </a:r>
                <a:r>
                  <a:rPr lang="en-US" dirty="0" err="1"/>
                  <a:t>chính</a:t>
                </a:r>
                <a:r>
                  <a:rPr lang="en-US" dirty="0"/>
                  <a:t>:</a:t>
                </a:r>
              </a:p>
              <a:p>
                <a:pPr marL="285750" indent="-285750">
                  <a:lnSpc>
                    <a:spcPct val="150000"/>
                  </a:lnSpc>
                  <a:buFont typeface="Arial" panose="020B0604020202020204" pitchFamily="34" charset="0"/>
                  <a:buChar char="•"/>
                </a:pPr>
                <a:r>
                  <a:rPr lang="en-US" b="1" dirty="0"/>
                  <a:t>Simple regression</a:t>
                </a:r>
                <a:r>
                  <a:rPr lang="en-US" dirty="0"/>
                  <a: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b="0" i="1" smtClean="0">
                        <a:latin typeface="Cambria Math" panose="02040503050406030204" pitchFamily="18" charset="0"/>
                      </a:rPr>
                      <m:t>𝑥</m:t>
                    </m:r>
                  </m:oMath>
                </a14:m>
                <a:endParaRPr lang="en-US" dirty="0"/>
              </a:p>
              <a:p>
                <a:pPr marL="285750" indent="-285750">
                  <a:lnSpc>
                    <a:spcPct val="150000"/>
                  </a:lnSpc>
                  <a:buFont typeface="Arial" panose="020B0604020202020204" pitchFamily="34" charset="0"/>
                  <a:buChar char="•"/>
                </a:pPr>
                <a:r>
                  <a:rPr lang="en-US" b="1" dirty="0"/>
                  <a:t>Multivariable regression</a:t>
                </a:r>
                <a:r>
                  <a:rPr lang="en-US" dirty="0"/>
                  <a: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𝑛</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oMath>
                </a14:m>
                <a:endParaRPr lang="en-US" dirty="0"/>
              </a:p>
            </p:txBody>
          </p:sp>
        </mc:Choice>
        <mc:Fallback xmlns="">
          <p:sp>
            <p:nvSpPr>
              <p:cNvPr id="8" name="Hộp Văn bản 7">
                <a:extLst>
                  <a:ext uri="{FF2B5EF4-FFF2-40B4-BE49-F238E27FC236}">
                    <a16:creationId xmlns:a16="http://schemas.microsoft.com/office/drawing/2014/main" id="{31A6256B-B372-81B6-6BF7-54D28F6E62C4}"/>
                  </a:ext>
                </a:extLst>
              </p:cNvPr>
              <p:cNvSpPr txBox="1">
                <a:spLocks noRot="1" noChangeAspect="1" noMove="1" noResize="1" noEditPoints="1" noAdjustHandles="1" noChangeArrowheads="1" noChangeShapeType="1" noTextEdit="1"/>
              </p:cNvSpPr>
              <p:nvPr/>
            </p:nvSpPr>
            <p:spPr>
              <a:xfrm>
                <a:off x="180620" y="814016"/>
                <a:ext cx="9079916" cy="1287532"/>
              </a:xfrm>
              <a:prstGeom prst="rect">
                <a:avLst/>
              </a:prstGeom>
              <a:blipFill>
                <a:blip r:embed="rId4"/>
                <a:stretch>
                  <a:fillRect l="-604" b="-7109"/>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67712F1B-F8E1-4598-A7F8-8AC7F8B96E75}"/>
              </a:ext>
            </a:extLst>
          </p:cNvPr>
          <p:cNvGrpSpPr/>
          <p:nvPr/>
        </p:nvGrpSpPr>
        <p:grpSpPr>
          <a:xfrm>
            <a:off x="3429383" y="4866501"/>
            <a:ext cx="5490562" cy="276999"/>
            <a:chOff x="3418366" y="4696672"/>
            <a:chExt cx="5490562" cy="276999"/>
          </a:xfrm>
        </p:grpSpPr>
        <p:sp>
          <p:nvSpPr>
            <p:cNvPr id="10" name="Hộp Văn bản 9">
              <a:extLst>
                <a:ext uri="{FF2B5EF4-FFF2-40B4-BE49-F238E27FC236}">
                  <a16:creationId xmlns:a16="http://schemas.microsoft.com/office/drawing/2014/main" id="{9906960A-0D45-9985-09E6-4E1222A14074}"/>
                </a:ext>
              </a:extLst>
            </p:cNvPr>
            <p:cNvSpPr txBox="1"/>
            <p:nvPr/>
          </p:nvSpPr>
          <p:spPr>
            <a:xfrm>
              <a:off x="3418366" y="4696672"/>
              <a:ext cx="2543991" cy="276999"/>
            </a:xfrm>
            <a:prstGeom prst="rect">
              <a:avLst/>
            </a:prstGeom>
            <a:noFill/>
          </p:spPr>
          <p:txBody>
            <a:bodyPr wrap="square" rtlCol="0">
              <a:spAutoFit/>
            </a:bodyPr>
            <a:lstStyle/>
            <a:p>
              <a:pPr algn="ctr"/>
              <a:r>
                <a:rPr lang="en-US" sz="1200" b="1" kern="1200" dirty="0">
                  <a:solidFill>
                    <a:srgbClr val="000000"/>
                  </a:solidFill>
                  <a:effectLst/>
                  <a:latin typeface="Arial" panose="020B0604020202020204" pitchFamily="34" charset="0"/>
                  <a:ea typeface="Arial Unicode MS"/>
                  <a:cs typeface="+mn-cs"/>
                </a:rPr>
                <a:t>Simple regression</a:t>
              </a:r>
              <a:endParaRPr lang="en-US" sz="1200" b="1" i="1" dirty="0"/>
            </a:p>
          </p:txBody>
        </p:sp>
        <p:sp>
          <p:nvSpPr>
            <p:cNvPr id="11" name="Hộp Văn bản 10">
              <a:extLst>
                <a:ext uri="{FF2B5EF4-FFF2-40B4-BE49-F238E27FC236}">
                  <a16:creationId xmlns:a16="http://schemas.microsoft.com/office/drawing/2014/main" id="{D0E3029C-278A-7455-96B5-1B1D47562E39}"/>
                </a:ext>
              </a:extLst>
            </p:cNvPr>
            <p:cNvSpPr txBox="1"/>
            <p:nvPr/>
          </p:nvSpPr>
          <p:spPr>
            <a:xfrm>
              <a:off x="6364937" y="4696672"/>
              <a:ext cx="2543991" cy="276999"/>
            </a:xfrm>
            <a:prstGeom prst="rect">
              <a:avLst/>
            </a:prstGeom>
            <a:noFill/>
          </p:spPr>
          <p:txBody>
            <a:bodyPr wrap="square" rtlCol="0">
              <a:spAutoFit/>
            </a:bodyPr>
            <a:lstStyle/>
            <a:p>
              <a:pPr algn="ctr"/>
              <a:r>
                <a:rPr lang="en-US" sz="1200" b="1" dirty="0"/>
                <a:t>Multivariable regression</a:t>
              </a:r>
              <a:endParaRPr lang="en-US" sz="1200" b="1" i="1" dirty="0"/>
            </a:p>
          </p:txBody>
        </p:sp>
      </p:grpSp>
      <p:grpSp>
        <p:nvGrpSpPr>
          <p:cNvPr id="12" name="Group 11">
            <a:extLst>
              <a:ext uri="{FF2B5EF4-FFF2-40B4-BE49-F238E27FC236}">
                <a16:creationId xmlns:a16="http://schemas.microsoft.com/office/drawing/2014/main" id="{08939F7A-2593-478E-9798-E82750E6D054}"/>
              </a:ext>
            </a:extLst>
          </p:cNvPr>
          <p:cNvGrpSpPr/>
          <p:nvPr/>
        </p:nvGrpSpPr>
        <p:grpSpPr>
          <a:xfrm>
            <a:off x="180620" y="130301"/>
            <a:ext cx="2974329" cy="622644"/>
            <a:chOff x="2756970" y="141967"/>
            <a:chExt cx="2965056" cy="622644"/>
          </a:xfrm>
        </p:grpSpPr>
        <p:sp>
          <p:nvSpPr>
            <p:cNvPr id="13" name="Rectangle: Rounded Corners 12">
              <a:extLst>
                <a:ext uri="{FF2B5EF4-FFF2-40B4-BE49-F238E27FC236}">
                  <a16:creationId xmlns:a16="http://schemas.microsoft.com/office/drawing/2014/main" id="{5DAB5D04-2E6F-4248-9828-231B21D20E4E}"/>
                </a:ext>
              </a:extLst>
            </p:cNvPr>
            <p:cNvSpPr/>
            <p:nvPr/>
          </p:nvSpPr>
          <p:spPr>
            <a:xfrm>
              <a:off x="2756970" y="141967"/>
              <a:ext cx="2965056" cy="622644"/>
            </a:xfrm>
            <a:prstGeom prst="roundRect">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23508B6-8285-4478-974B-596842F9E385}"/>
                </a:ext>
              </a:extLst>
            </p:cNvPr>
            <p:cNvSpPr txBox="1"/>
            <p:nvPr/>
          </p:nvSpPr>
          <p:spPr>
            <a:xfrm>
              <a:off x="2756970" y="237845"/>
              <a:ext cx="2965056" cy="430887"/>
            </a:xfrm>
            <a:prstGeom prst="rect">
              <a:avLst/>
            </a:prstGeom>
            <a:noFill/>
          </p:spPr>
          <p:txBody>
            <a:bodyPr wrap="square" rtlCol="0">
              <a:spAutoFit/>
            </a:bodyPr>
            <a:lstStyle/>
            <a:p>
              <a:pPr algn="ctr"/>
              <a:r>
                <a:rPr lang="en-US" sz="2200" b="1">
                  <a:solidFill>
                    <a:schemeClr val="bg1"/>
                  </a:solidFill>
                </a:rPr>
                <a:t>Linear Regression</a:t>
              </a:r>
            </a:p>
          </p:txBody>
        </p:sp>
      </p:grpSp>
    </p:spTree>
    <p:extLst>
      <p:ext uri="{BB962C8B-B14F-4D97-AF65-F5344CB8AC3E}">
        <p14:creationId xmlns:p14="http://schemas.microsoft.com/office/powerpoint/2010/main" val="1148643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1EC2679-FF92-41AE-8C56-EE2AA4A6C25C}"/>
              </a:ext>
            </a:extLst>
          </p:cNvPr>
          <p:cNvGrpSpPr/>
          <p:nvPr/>
        </p:nvGrpSpPr>
        <p:grpSpPr>
          <a:xfrm>
            <a:off x="123247" y="2571750"/>
            <a:ext cx="3609409" cy="860569"/>
            <a:chOff x="2756970" y="141966"/>
            <a:chExt cx="3598156" cy="860569"/>
          </a:xfrm>
        </p:grpSpPr>
        <p:sp>
          <p:nvSpPr>
            <p:cNvPr id="5" name="Rectangle: Rounded Corners 4">
              <a:extLst>
                <a:ext uri="{FF2B5EF4-FFF2-40B4-BE49-F238E27FC236}">
                  <a16:creationId xmlns:a16="http://schemas.microsoft.com/office/drawing/2014/main" id="{158279A6-9447-421B-BF3E-9D9E510383DB}"/>
                </a:ext>
              </a:extLst>
            </p:cNvPr>
            <p:cNvSpPr/>
            <p:nvPr/>
          </p:nvSpPr>
          <p:spPr>
            <a:xfrm>
              <a:off x="2756970" y="141966"/>
              <a:ext cx="3598156" cy="860569"/>
            </a:xfrm>
            <a:prstGeom prst="roundRect">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C24D76A-F4A7-478F-BC41-C931D2BE1D35}"/>
                </a:ext>
              </a:extLst>
            </p:cNvPr>
            <p:cNvSpPr txBox="1"/>
            <p:nvPr/>
          </p:nvSpPr>
          <p:spPr>
            <a:xfrm>
              <a:off x="2756970" y="333723"/>
              <a:ext cx="3598156" cy="477054"/>
            </a:xfrm>
            <a:prstGeom prst="rect">
              <a:avLst/>
            </a:prstGeom>
            <a:noFill/>
          </p:spPr>
          <p:txBody>
            <a:bodyPr wrap="square" rtlCol="0">
              <a:spAutoFit/>
            </a:bodyPr>
            <a:lstStyle/>
            <a:p>
              <a:pPr algn="ctr"/>
              <a:r>
                <a:rPr lang="en-US" sz="2500" b="1">
                  <a:solidFill>
                    <a:schemeClr val="bg1"/>
                  </a:solidFill>
                </a:rPr>
                <a:t>Thuật toán máy học</a:t>
              </a:r>
            </a:p>
          </p:txBody>
        </p:sp>
      </p:grpSp>
      <p:grpSp>
        <p:nvGrpSpPr>
          <p:cNvPr id="7" name="Group 6">
            <a:extLst>
              <a:ext uri="{FF2B5EF4-FFF2-40B4-BE49-F238E27FC236}">
                <a16:creationId xmlns:a16="http://schemas.microsoft.com/office/drawing/2014/main" id="{6F54485F-6666-47B8-8042-E07BB596BC06}"/>
              </a:ext>
            </a:extLst>
          </p:cNvPr>
          <p:cNvGrpSpPr/>
          <p:nvPr/>
        </p:nvGrpSpPr>
        <p:grpSpPr>
          <a:xfrm>
            <a:off x="4533900" y="554426"/>
            <a:ext cx="2974329" cy="622644"/>
            <a:chOff x="2756970" y="141967"/>
            <a:chExt cx="2965056" cy="622644"/>
          </a:xfrm>
        </p:grpSpPr>
        <p:sp>
          <p:nvSpPr>
            <p:cNvPr id="8" name="Rectangle: Rounded Corners 7">
              <a:extLst>
                <a:ext uri="{FF2B5EF4-FFF2-40B4-BE49-F238E27FC236}">
                  <a16:creationId xmlns:a16="http://schemas.microsoft.com/office/drawing/2014/main" id="{39D4573A-7F7E-4C0C-9CEC-E89A642D0DB0}"/>
                </a:ext>
              </a:extLst>
            </p:cNvPr>
            <p:cNvSpPr/>
            <p:nvPr/>
          </p:nvSpPr>
          <p:spPr>
            <a:xfrm>
              <a:off x="2756970" y="141967"/>
              <a:ext cx="2965056" cy="622644"/>
            </a:xfrm>
            <a:prstGeom prst="roundRect">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19F6B46-322D-486B-8768-9E5EB4607D41}"/>
                </a:ext>
              </a:extLst>
            </p:cNvPr>
            <p:cNvSpPr txBox="1"/>
            <p:nvPr/>
          </p:nvSpPr>
          <p:spPr>
            <a:xfrm>
              <a:off x="2756970" y="237845"/>
              <a:ext cx="2965056" cy="430887"/>
            </a:xfrm>
            <a:prstGeom prst="rect">
              <a:avLst/>
            </a:prstGeom>
            <a:noFill/>
          </p:spPr>
          <p:txBody>
            <a:bodyPr wrap="square" rtlCol="0">
              <a:spAutoFit/>
            </a:bodyPr>
            <a:lstStyle/>
            <a:p>
              <a:pPr algn="ctr"/>
              <a:r>
                <a:rPr lang="en-US" sz="2200" b="1">
                  <a:solidFill>
                    <a:schemeClr val="bg1"/>
                  </a:solidFill>
                </a:rPr>
                <a:t>Linear Regression</a:t>
              </a:r>
            </a:p>
          </p:txBody>
        </p:sp>
      </p:grpSp>
      <p:grpSp>
        <p:nvGrpSpPr>
          <p:cNvPr id="10" name="Group 9">
            <a:extLst>
              <a:ext uri="{FF2B5EF4-FFF2-40B4-BE49-F238E27FC236}">
                <a16:creationId xmlns:a16="http://schemas.microsoft.com/office/drawing/2014/main" id="{5BA044CA-5640-45BF-871B-D167988D5259}"/>
              </a:ext>
            </a:extLst>
          </p:cNvPr>
          <p:cNvGrpSpPr/>
          <p:nvPr/>
        </p:nvGrpSpPr>
        <p:grpSpPr>
          <a:xfrm>
            <a:off x="4572000" y="2690712"/>
            <a:ext cx="2974329" cy="622644"/>
            <a:chOff x="2756970" y="141967"/>
            <a:chExt cx="2965056" cy="622644"/>
          </a:xfrm>
          <a:solidFill>
            <a:schemeClr val="accent4"/>
          </a:solidFill>
        </p:grpSpPr>
        <p:sp>
          <p:nvSpPr>
            <p:cNvPr id="11" name="Rectangle: Rounded Corners 10">
              <a:extLst>
                <a:ext uri="{FF2B5EF4-FFF2-40B4-BE49-F238E27FC236}">
                  <a16:creationId xmlns:a16="http://schemas.microsoft.com/office/drawing/2014/main" id="{C9A3ED24-276E-4D28-B07C-3AC6E85ED425}"/>
                </a:ext>
              </a:extLst>
            </p:cNvPr>
            <p:cNvSpPr/>
            <p:nvPr/>
          </p:nvSpPr>
          <p:spPr>
            <a:xfrm>
              <a:off x="2756970" y="141967"/>
              <a:ext cx="2965056" cy="62264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945BA0B-3201-45CF-B8F7-91DE6AF029C3}"/>
                </a:ext>
              </a:extLst>
            </p:cNvPr>
            <p:cNvSpPr txBox="1"/>
            <p:nvPr/>
          </p:nvSpPr>
          <p:spPr>
            <a:xfrm>
              <a:off x="2756970" y="237845"/>
              <a:ext cx="2965056" cy="430887"/>
            </a:xfrm>
            <a:prstGeom prst="rect">
              <a:avLst/>
            </a:prstGeom>
            <a:grpFill/>
          </p:spPr>
          <p:txBody>
            <a:bodyPr wrap="square" rtlCol="0">
              <a:spAutoFit/>
            </a:bodyPr>
            <a:lstStyle/>
            <a:p>
              <a:pPr algn="ctr"/>
              <a:r>
                <a:rPr lang="en-US" sz="2200" b="1">
                  <a:solidFill>
                    <a:schemeClr val="bg1"/>
                  </a:solidFill>
                </a:rPr>
                <a:t>Lasso Regression</a:t>
              </a:r>
            </a:p>
          </p:txBody>
        </p:sp>
      </p:grpSp>
      <p:grpSp>
        <p:nvGrpSpPr>
          <p:cNvPr id="15" name="Group 14">
            <a:extLst>
              <a:ext uri="{FF2B5EF4-FFF2-40B4-BE49-F238E27FC236}">
                <a16:creationId xmlns:a16="http://schemas.microsoft.com/office/drawing/2014/main" id="{B78A1576-C44E-4AB8-8A66-1D77776CCFC3}"/>
              </a:ext>
            </a:extLst>
          </p:cNvPr>
          <p:cNvGrpSpPr/>
          <p:nvPr/>
        </p:nvGrpSpPr>
        <p:grpSpPr>
          <a:xfrm>
            <a:off x="4572000" y="4300233"/>
            <a:ext cx="2974329" cy="622644"/>
            <a:chOff x="2756970" y="141967"/>
            <a:chExt cx="2965056" cy="622644"/>
          </a:xfrm>
          <a:solidFill>
            <a:schemeClr val="accent1"/>
          </a:solidFill>
        </p:grpSpPr>
        <p:sp>
          <p:nvSpPr>
            <p:cNvPr id="16" name="Rectangle: Rounded Corners 15">
              <a:extLst>
                <a:ext uri="{FF2B5EF4-FFF2-40B4-BE49-F238E27FC236}">
                  <a16:creationId xmlns:a16="http://schemas.microsoft.com/office/drawing/2014/main" id="{81D13E64-C464-42C0-B1C0-8FF6C2ABCFAF}"/>
                </a:ext>
              </a:extLst>
            </p:cNvPr>
            <p:cNvSpPr/>
            <p:nvPr/>
          </p:nvSpPr>
          <p:spPr>
            <a:xfrm>
              <a:off x="2756970" y="141967"/>
              <a:ext cx="2965056" cy="62264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21C374EB-288C-490A-89B7-02807AE2272A}"/>
                </a:ext>
              </a:extLst>
            </p:cNvPr>
            <p:cNvSpPr txBox="1"/>
            <p:nvPr/>
          </p:nvSpPr>
          <p:spPr>
            <a:xfrm>
              <a:off x="2756970" y="237845"/>
              <a:ext cx="2965056" cy="430887"/>
            </a:xfrm>
            <a:prstGeom prst="rect">
              <a:avLst/>
            </a:prstGeom>
            <a:grpFill/>
          </p:spPr>
          <p:txBody>
            <a:bodyPr wrap="square" rtlCol="0">
              <a:spAutoFit/>
            </a:bodyPr>
            <a:lstStyle/>
            <a:p>
              <a:pPr algn="ctr"/>
              <a:r>
                <a:rPr lang="en-US" sz="2200" b="1">
                  <a:solidFill>
                    <a:schemeClr val="bg1"/>
                  </a:solidFill>
                </a:rPr>
                <a:t>SVR</a:t>
              </a:r>
            </a:p>
          </p:txBody>
        </p:sp>
      </p:grpSp>
      <p:cxnSp>
        <p:nvCxnSpPr>
          <p:cNvPr id="19" name="Straight Connector 18">
            <a:extLst>
              <a:ext uri="{FF2B5EF4-FFF2-40B4-BE49-F238E27FC236}">
                <a16:creationId xmlns:a16="http://schemas.microsoft.com/office/drawing/2014/main" id="{E1C63C67-74E4-4670-BEAC-45F1E18A54B0}"/>
              </a:ext>
            </a:extLst>
          </p:cNvPr>
          <p:cNvCxnSpPr>
            <a:stCxn id="6" idx="3"/>
            <a:endCxn id="9" idx="1"/>
          </p:cNvCxnSpPr>
          <p:nvPr/>
        </p:nvCxnSpPr>
        <p:spPr>
          <a:xfrm flipV="1">
            <a:off x="3732656" y="865748"/>
            <a:ext cx="801244" cy="21362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B337613-174C-49DD-B5DF-DF65D1A7A8B8}"/>
              </a:ext>
            </a:extLst>
          </p:cNvPr>
          <p:cNvCxnSpPr>
            <a:cxnSpLocks/>
            <a:stCxn id="6" idx="3"/>
            <a:endCxn id="12" idx="1"/>
          </p:cNvCxnSpPr>
          <p:nvPr/>
        </p:nvCxnSpPr>
        <p:spPr>
          <a:xfrm>
            <a:off x="3732656" y="3002034"/>
            <a:ext cx="839344"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F4B4FE7-AC9E-48C0-A4F5-58D31D7F85DD}"/>
              </a:ext>
            </a:extLst>
          </p:cNvPr>
          <p:cNvCxnSpPr>
            <a:cxnSpLocks/>
            <a:stCxn id="6" idx="3"/>
            <a:endCxn id="17" idx="1"/>
          </p:cNvCxnSpPr>
          <p:nvPr/>
        </p:nvCxnSpPr>
        <p:spPr>
          <a:xfrm>
            <a:off x="3732656" y="3002034"/>
            <a:ext cx="839344" cy="16095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1D0B1D7-AE9C-440A-9970-351DDA93B4A1}"/>
              </a:ext>
            </a:extLst>
          </p:cNvPr>
          <p:cNvSpPr txBox="1"/>
          <p:nvPr/>
        </p:nvSpPr>
        <p:spPr>
          <a:xfrm>
            <a:off x="4610102" y="1272948"/>
            <a:ext cx="3117998" cy="369332"/>
          </a:xfrm>
          <a:prstGeom prst="rect">
            <a:avLst/>
          </a:prstGeom>
          <a:noFill/>
        </p:spPr>
        <p:txBody>
          <a:bodyPr wrap="square" rtlCol="0">
            <a:spAutoFit/>
          </a:bodyPr>
          <a:lstStyle/>
          <a:p>
            <a:r>
              <a:rPr lang="en-US">
                <a:solidFill>
                  <a:schemeClr val="tx1">
                    <a:lumMod val="75000"/>
                    <a:lumOff val="25000"/>
                  </a:schemeClr>
                </a:solidFill>
              </a:rPr>
              <a:t>Multiple Linear Regression </a:t>
            </a:r>
          </a:p>
        </p:txBody>
      </p:sp>
      <p:sp>
        <p:nvSpPr>
          <p:cNvPr id="27" name="TextBox 26">
            <a:extLst>
              <a:ext uri="{FF2B5EF4-FFF2-40B4-BE49-F238E27FC236}">
                <a16:creationId xmlns:a16="http://schemas.microsoft.com/office/drawing/2014/main" id="{C66FBE06-3AE4-4C61-B816-62D0E695D673}"/>
              </a:ext>
            </a:extLst>
          </p:cNvPr>
          <p:cNvSpPr txBox="1"/>
          <p:nvPr/>
        </p:nvSpPr>
        <p:spPr>
          <a:xfrm>
            <a:off x="4572000" y="3312578"/>
            <a:ext cx="3117998" cy="369332"/>
          </a:xfrm>
          <a:prstGeom prst="rect">
            <a:avLst/>
          </a:prstGeom>
          <a:noFill/>
        </p:spPr>
        <p:txBody>
          <a:bodyPr wrap="square" rtlCol="0">
            <a:spAutoFit/>
          </a:bodyPr>
          <a:lstStyle/>
          <a:p>
            <a:r>
              <a:rPr lang="en-US">
                <a:solidFill>
                  <a:schemeClr val="tx1">
                    <a:lumMod val="75000"/>
                    <a:lumOff val="25000"/>
                  </a:schemeClr>
                </a:solidFill>
              </a:rPr>
              <a:t>LassoCV Regression </a:t>
            </a:r>
          </a:p>
        </p:txBody>
      </p:sp>
    </p:spTree>
    <p:extLst>
      <p:ext uri="{BB962C8B-B14F-4D97-AF65-F5344CB8AC3E}">
        <p14:creationId xmlns:p14="http://schemas.microsoft.com/office/powerpoint/2010/main" val="4038337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Hình chữ nhật: Góc Tròn 13">
            <a:extLst>
              <a:ext uri="{FF2B5EF4-FFF2-40B4-BE49-F238E27FC236}">
                <a16:creationId xmlns:a16="http://schemas.microsoft.com/office/drawing/2014/main" id="{ADBF5D4D-E834-46FF-758C-E72454911CF8}"/>
              </a:ext>
            </a:extLst>
          </p:cNvPr>
          <p:cNvSpPr/>
          <p:nvPr/>
        </p:nvSpPr>
        <p:spPr>
          <a:xfrm>
            <a:off x="383021" y="1112705"/>
            <a:ext cx="3372986" cy="706068"/>
          </a:xfrm>
          <a:prstGeom prst="roundRect">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sz="2000" dirty="0" err="1">
                <a:cs typeface="Arial"/>
              </a:rPr>
              <a:t>Underfitting</a:t>
            </a:r>
            <a:r>
              <a:rPr lang="vi-VN" sz="2000" dirty="0">
                <a:cs typeface="Arial"/>
              </a:rPr>
              <a:t> </a:t>
            </a:r>
            <a:r>
              <a:rPr lang="vi-VN" sz="2000" dirty="0" err="1">
                <a:cs typeface="Arial"/>
              </a:rPr>
              <a:t>và</a:t>
            </a:r>
            <a:r>
              <a:rPr lang="vi-VN" sz="2000" dirty="0">
                <a:cs typeface="Arial"/>
              </a:rPr>
              <a:t> </a:t>
            </a:r>
            <a:r>
              <a:rPr lang="vi-VN" sz="2000" dirty="0" err="1">
                <a:cs typeface="Arial"/>
              </a:rPr>
              <a:t>overfitting</a:t>
            </a:r>
            <a:r>
              <a:rPr lang="vi-VN" sz="2000" dirty="0">
                <a:cs typeface="Arial"/>
              </a:rPr>
              <a:t>.</a:t>
            </a:r>
          </a:p>
          <a:p>
            <a:pPr algn="ctr"/>
            <a:r>
              <a:rPr lang="vi-VN" sz="2000" dirty="0" err="1">
                <a:cs typeface="Arial"/>
              </a:rPr>
              <a:t>Bias</a:t>
            </a:r>
            <a:r>
              <a:rPr lang="vi-VN" sz="2000" dirty="0">
                <a:cs typeface="Arial"/>
              </a:rPr>
              <a:t> – </a:t>
            </a:r>
            <a:r>
              <a:rPr lang="vi-VN" sz="2000" dirty="0" err="1">
                <a:cs typeface="Arial"/>
              </a:rPr>
              <a:t>variance</a:t>
            </a:r>
            <a:r>
              <a:rPr lang="vi-VN" sz="2000" dirty="0">
                <a:cs typeface="Arial"/>
              </a:rPr>
              <a:t> </a:t>
            </a:r>
            <a:r>
              <a:rPr lang="vi-VN" sz="2000" dirty="0" err="1">
                <a:cs typeface="Arial"/>
              </a:rPr>
              <a:t>trade</a:t>
            </a:r>
            <a:r>
              <a:rPr lang="vi-VN" sz="2000" dirty="0">
                <a:cs typeface="Arial"/>
              </a:rPr>
              <a:t> </a:t>
            </a:r>
            <a:r>
              <a:rPr lang="vi-VN" sz="2000" dirty="0" err="1">
                <a:cs typeface="Arial"/>
              </a:rPr>
              <a:t>off</a:t>
            </a:r>
            <a:r>
              <a:rPr lang="vi-VN" sz="2000" dirty="0">
                <a:cs typeface="Arial"/>
              </a:rPr>
              <a:t>.</a:t>
            </a:r>
          </a:p>
        </p:txBody>
      </p:sp>
      <p:sp>
        <p:nvSpPr>
          <p:cNvPr id="16" name="Hình chữ nhật: Góc Tròn 15">
            <a:extLst>
              <a:ext uri="{FF2B5EF4-FFF2-40B4-BE49-F238E27FC236}">
                <a16:creationId xmlns:a16="http://schemas.microsoft.com/office/drawing/2014/main" id="{817AA412-4308-0E79-4DAF-3DE0D3FDD609}"/>
              </a:ext>
            </a:extLst>
          </p:cNvPr>
          <p:cNvSpPr/>
          <p:nvPr/>
        </p:nvSpPr>
        <p:spPr>
          <a:xfrm>
            <a:off x="4572000" y="130475"/>
            <a:ext cx="3782681" cy="1270238"/>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vi-VN" sz="2000" b="1">
                <a:solidFill>
                  <a:schemeClr val="tx1">
                    <a:lumMod val="75000"/>
                    <a:lumOff val="25000"/>
                  </a:schemeClr>
                </a:solidFill>
                <a:cs typeface="Arial"/>
              </a:rPr>
              <a:t>Underfitting </a:t>
            </a:r>
            <a:r>
              <a:rPr lang="vi-VN" sz="2000" b="1" dirty="0">
                <a:solidFill>
                  <a:schemeClr val="tx1">
                    <a:lumMod val="75000"/>
                    <a:lumOff val="25000"/>
                  </a:schemeClr>
                </a:solidFill>
                <a:cs typeface="Arial"/>
              </a:rPr>
              <a:t>(</a:t>
            </a:r>
            <a:r>
              <a:rPr lang="vi-VN" sz="2000" b="1" dirty="0" err="1">
                <a:solidFill>
                  <a:schemeClr val="tx1">
                    <a:lumMod val="75000"/>
                    <a:lumOff val="25000"/>
                  </a:schemeClr>
                </a:solidFill>
                <a:cs typeface="Arial"/>
              </a:rPr>
              <a:t>high</a:t>
            </a:r>
            <a:r>
              <a:rPr lang="vi-VN" sz="2000" b="1" dirty="0">
                <a:solidFill>
                  <a:schemeClr val="tx1">
                    <a:lumMod val="75000"/>
                    <a:lumOff val="25000"/>
                  </a:schemeClr>
                </a:solidFill>
                <a:cs typeface="Arial"/>
              </a:rPr>
              <a:t> </a:t>
            </a:r>
            <a:r>
              <a:rPr lang="vi-VN" sz="2000" b="1" dirty="0" err="1">
                <a:solidFill>
                  <a:schemeClr val="tx1">
                    <a:lumMod val="75000"/>
                    <a:lumOff val="25000"/>
                  </a:schemeClr>
                </a:solidFill>
                <a:cs typeface="Arial"/>
              </a:rPr>
              <a:t>bias</a:t>
            </a:r>
            <a:r>
              <a:rPr lang="vi-VN" sz="2000" b="1" dirty="0">
                <a:solidFill>
                  <a:schemeClr val="tx1">
                    <a:lumMod val="75000"/>
                    <a:lumOff val="25000"/>
                  </a:schemeClr>
                </a:solidFill>
                <a:cs typeface="Arial"/>
              </a:rPr>
              <a:t>): </a:t>
            </a:r>
            <a:r>
              <a:rPr lang="vi-VN" sz="2000" dirty="0" err="1">
                <a:solidFill>
                  <a:schemeClr val="tx1">
                    <a:lumMod val="75000"/>
                    <a:lumOff val="25000"/>
                  </a:schemeClr>
                </a:solidFill>
                <a:cs typeface="Arial"/>
              </a:rPr>
              <a:t>Kết</a:t>
            </a:r>
            <a:r>
              <a:rPr lang="vi-VN" sz="2000" dirty="0">
                <a:solidFill>
                  <a:schemeClr val="tx1">
                    <a:lumMod val="75000"/>
                    <a:lumOff val="25000"/>
                  </a:schemeClr>
                </a:solidFill>
                <a:cs typeface="Arial"/>
              </a:rPr>
              <a:t> </a:t>
            </a:r>
            <a:r>
              <a:rPr lang="vi-VN" sz="2000" dirty="0" err="1">
                <a:solidFill>
                  <a:schemeClr val="tx1">
                    <a:lumMod val="75000"/>
                    <a:lumOff val="25000"/>
                  </a:schemeClr>
                </a:solidFill>
                <a:cs typeface="Arial"/>
              </a:rPr>
              <a:t>quả</a:t>
            </a:r>
            <a:r>
              <a:rPr lang="vi-VN" sz="2000" dirty="0">
                <a:solidFill>
                  <a:schemeClr val="tx1">
                    <a:lumMod val="75000"/>
                    <a:lumOff val="25000"/>
                  </a:schemeClr>
                </a:solidFill>
                <a:cs typeface="Arial"/>
              </a:rPr>
              <a:t> </a:t>
            </a:r>
            <a:r>
              <a:rPr lang="vi-VN" sz="2000" err="1">
                <a:solidFill>
                  <a:schemeClr val="tx1">
                    <a:lumMod val="75000"/>
                    <a:lumOff val="25000"/>
                  </a:schemeClr>
                </a:solidFill>
                <a:cs typeface="Arial"/>
              </a:rPr>
              <a:t>dự</a:t>
            </a:r>
            <a:r>
              <a:rPr lang="vi-VN" sz="2000">
                <a:solidFill>
                  <a:schemeClr val="tx1">
                    <a:lumMod val="75000"/>
                    <a:lumOff val="25000"/>
                  </a:schemeClr>
                </a:solidFill>
                <a:cs typeface="Arial"/>
              </a:rPr>
              <a:t> đoán</a:t>
            </a:r>
            <a:r>
              <a:rPr lang="en-US" sz="2000">
                <a:solidFill>
                  <a:schemeClr val="tx1">
                    <a:lumMod val="75000"/>
                    <a:lumOff val="25000"/>
                  </a:schemeClr>
                </a:solidFill>
                <a:cs typeface="Arial"/>
              </a:rPr>
              <a:t> </a:t>
            </a:r>
            <a:r>
              <a:rPr lang="vi-VN" sz="2000">
                <a:solidFill>
                  <a:schemeClr val="tx1">
                    <a:lumMod val="75000"/>
                    <a:lumOff val="25000"/>
                  </a:schemeClr>
                </a:solidFill>
                <a:cs typeface="Arial"/>
              </a:rPr>
              <a:t>trên </a:t>
            </a:r>
            <a:r>
              <a:rPr lang="vi-VN" sz="2000" dirty="0" err="1">
                <a:solidFill>
                  <a:schemeClr val="tx1">
                    <a:lumMod val="75000"/>
                    <a:lumOff val="25000"/>
                  </a:schemeClr>
                </a:solidFill>
                <a:cs typeface="Arial"/>
              </a:rPr>
              <a:t>tập</a:t>
            </a:r>
            <a:r>
              <a:rPr lang="vi-VN" sz="2000" dirty="0">
                <a:solidFill>
                  <a:schemeClr val="tx1">
                    <a:lumMod val="75000"/>
                    <a:lumOff val="25000"/>
                  </a:schemeClr>
                </a:solidFill>
                <a:cs typeface="Arial"/>
              </a:rPr>
              <a:t> </a:t>
            </a:r>
            <a:r>
              <a:rPr lang="vi-VN" sz="2000" dirty="0" err="1">
                <a:solidFill>
                  <a:schemeClr val="tx1">
                    <a:lumMod val="75000"/>
                    <a:lumOff val="25000"/>
                  </a:schemeClr>
                </a:solidFill>
                <a:cs typeface="Arial"/>
              </a:rPr>
              <a:t>train</a:t>
            </a:r>
            <a:r>
              <a:rPr lang="vi-VN" sz="2000" dirty="0">
                <a:solidFill>
                  <a:schemeClr val="tx1">
                    <a:lumMod val="75000"/>
                    <a:lumOff val="25000"/>
                  </a:schemeClr>
                </a:solidFill>
                <a:cs typeface="Arial"/>
              </a:rPr>
              <a:t> </a:t>
            </a:r>
            <a:r>
              <a:rPr lang="vi-VN" sz="2000" dirty="0" err="1">
                <a:solidFill>
                  <a:schemeClr val="tx1">
                    <a:lumMod val="75000"/>
                    <a:lumOff val="25000"/>
                  </a:schemeClr>
                </a:solidFill>
                <a:cs typeface="Arial"/>
              </a:rPr>
              <a:t>và</a:t>
            </a:r>
            <a:r>
              <a:rPr lang="vi-VN" sz="2000" dirty="0">
                <a:solidFill>
                  <a:schemeClr val="tx1">
                    <a:lumMod val="75000"/>
                    <a:lumOff val="25000"/>
                  </a:schemeClr>
                </a:solidFill>
                <a:cs typeface="Arial"/>
              </a:rPr>
              <a:t> </a:t>
            </a:r>
            <a:r>
              <a:rPr lang="vi-VN" sz="2000" dirty="0" err="1">
                <a:solidFill>
                  <a:schemeClr val="tx1">
                    <a:lumMod val="75000"/>
                    <a:lumOff val="25000"/>
                  </a:schemeClr>
                </a:solidFill>
                <a:cs typeface="Arial"/>
              </a:rPr>
              <a:t>test</a:t>
            </a:r>
            <a:r>
              <a:rPr lang="vi-VN" sz="2000" dirty="0">
                <a:solidFill>
                  <a:schemeClr val="tx1">
                    <a:lumMod val="75000"/>
                    <a:lumOff val="25000"/>
                  </a:schemeClr>
                </a:solidFill>
                <a:cs typeface="Arial"/>
              </a:rPr>
              <a:t> </a:t>
            </a:r>
            <a:r>
              <a:rPr lang="vi-VN" sz="2000" dirty="0" err="1">
                <a:solidFill>
                  <a:schemeClr val="tx1">
                    <a:lumMod val="75000"/>
                    <a:lumOff val="25000"/>
                  </a:schemeClr>
                </a:solidFill>
                <a:cs typeface="Arial"/>
              </a:rPr>
              <a:t>đều</a:t>
            </a:r>
            <a:r>
              <a:rPr lang="vi-VN" sz="2000" dirty="0">
                <a:solidFill>
                  <a:schemeClr val="tx1">
                    <a:lumMod val="75000"/>
                    <a:lumOff val="25000"/>
                  </a:schemeClr>
                </a:solidFill>
                <a:cs typeface="Arial"/>
              </a:rPr>
              <a:t> </a:t>
            </a:r>
            <a:r>
              <a:rPr lang="vi-VN" sz="2000" dirty="0" err="1">
                <a:solidFill>
                  <a:schemeClr val="tx1">
                    <a:lumMod val="75000"/>
                    <a:lumOff val="25000"/>
                  </a:schemeClr>
                </a:solidFill>
                <a:cs typeface="Arial"/>
              </a:rPr>
              <a:t>thấp</a:t>
            </a:r>
            <a:r>
              <a:rPr lang="vi-VN" sz="2000">
                <a:solidFill>
                  <a:schemeClr val="tx1">
                    <a:lumMod val="75000"/>
                    <a:lumOff val="25000"/>
                  </a:schemeClr>
                </a:solidFill>
                <a:cs typeface="Arial"/>
              </a:rPr>
              <a:t>. </a:t>
            </a:r>
            <a:endParaRPr lang="vi-VN" sz="2000" dirty="0">
              <a:solidFill>
                <a:schemeClr val="tx1">
                  <a:lumMod val="75000"/>
                  <a:lumOff val="25000"/>
                </a:schemeClr>
              </a:solidFill>
              <a:cs typeface="Arial"/>
            </a:endParaRPr>
          </a:p>
        </p:txBody>
      </p:sp>
      <p:pic>
        <p:nvPicPr>
          <p:cNvPr id="17" name="Hình ảnh 17">
            <a:extLst>
              <a:ext uri="{FF2B5EF4-FFF2-40B4-BE49-F238E27FC236}">
                <a16:creationId xmlns:a16="http://schemas.microsoft.com/office/drawing/2014/main" id="{2CD25453-2D24-7364-81E8-1E6557B2BA93}"/>
              </a:ext>
            </a:extLst>
          </p:cNvPr>
          <p:cNvPicPr>
            <a:picLocks noChangeAspect="1"/>
          </p:cNvPicPr>
          <p:nvPr/>
        </p:nvPicPr>
        <p:blipFill>
          <a:blip r:embed="rId3"/>
          <a:stretch>
            <a:fillRect/>
          </a:stretch>
        </p:blipFill>
        <p:spPr>
          <a:xfrm>
            <a:off x="137789" y="2642459"/>
            <a:ext cx="4134209" cy="2441487"/>
          </a:xfrm>
          <a:prstGeom prst="rect">
            <a:avLst/>
          </a:prstGeom>
        </p:spPr>
      </p:pic>
      <p:sp>
        <p:nvSpPr>
          <p:cNvPr id="18" name="Hình chữ nhật: Góc Tròn 17">
            <a:extLst>
              <a:ext uri="{FF2B5EF4-FFF2-40B4-BE49-F238E27FC236}">
                <a16:creationId xmlns:a16="http://schemas.microsoft.com/office/drawing/2014/main" id="{91FA9B1D-5BC5-2CF9-29CC-8CF03B71901E}"/>
              </a:ext>
            </a:extLst>
          </p:cNvPr>
          <p:cNvSpPr/>
          <p:nvPr/>
        </p:nvSpPr>
        <p:spPr>
          <a:xfrm>
            <a:off x="4588172" y="1773903"/>
            <a:ext cx="4134209" cy="1270238"/>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vi-VN" sz="2000" b="1">
                <a:solidFill>
                  <a:schemeClr val="tx1">
                    <a:lumMod val="75000"/>
                    <a:lumOff val="25000"/>
                  </a:schemeClr>
                </a:solidFill>
                <a:cs typeface="Arial"/>
              </a:rPr>
              <a:t>Overfitting </a:t>
            </a:r>
            <a:r>
              <a:rPr lang="vi-VN" sz="2000" b="1" dirty="0">
                <a:solidFill>
                  <a:schemeClr val="tx1">
                    <a:lumMod val="75000"/>
                    <a:lumOff val="25000"/>
                  </a:schemeClr>
                </a:solidFill>
                <a:cs typeface="Arial"/>
              </a:rPr>
              <a:t>(</a:t>
            </a:r>
            <a:r>
              <a:rPr lang="vi-VN" sz="2000" b="1" dirty="0" err="1">
                <a:solidFill>
                  <a:schemeClr val="tx1">
                    <a:lumMod val="75000"/>
                    <a:lumOff val="25000"/>
                  </a:schemeClr>
                </a:solidFill>
                <a:cs typeface="Arial"/>
              </a:rPr>
              <a:t>high</a:t>
            </a:r>
            <a:r>
              <a:rPr lang="vi-VN" sz="2000" b="1" dirty="0">
                <a:solidFill>
                  <a:schemeClr val="tx1">
                    <a:lumMod val="75000"/>
                    <a:lumOff val="25000"/>
                  </a:schemeClr>
                </a:solidFill>
                <a:cs typeface="Arial"/>
              </a:rPr>
              <a:t> </a:t>
            </a:r>
            <a:r>
              <a:rPr lang="vi-VN" sz="2000" b="1" dirty="0" err="1">
                <a:solidFill>
                  <a:schemeClr val="tx1">
                    <a:lumMod val="75000"/>
                    <a:lumOff val="25000"/>
                  </a:schemeClr>
                </a:solidFill>
                <a:cs typeface="Arial"/>
              </a:rPr>
              <a:t>variance</a:t>
            </a:r>
            <a:r>
              <a:rPr lang="vi-VN" sz="2000" b="1" dirty="0">
                <a:solidFill>
                  <a:schemeClr val="tx1">
                    <a:lumMod val="75000"/>
                    <a:lumOff val="25000"/>
                  </a:schemeClr>
                </a:solidFill>
                <a:cs typeface="Arial"/>
              </a:rPr>
              <a:t>): </a:t>
            </a:r>
            <a:r>
              <a:rPr lang="vi-VN" sz="2000" dirty="0" err="1">
                <a:solidFill>
                  <a:schemeClr val="tx1">
                    <a:lumMod val="75000"/>
                    <a:lumOff val="25000"/>
                  </a:schemeClr>
                </a:solidFill>
                <a:cs typeface="Arial"/>
              </a:rPr>
              <a:t>Kết</a:t>
            </a:r>
            <a:r>
              <a:rPr lang="vi-VN" sz="2000" dirty="0">
                <a:solidFill>
                  <a:schemeClr val="tx1">
                    <a:lumMod val="75000"/>
                    <a:lumOff val="25000"/>
                  </a:schemeClr>
                </a:solidFill>
                <a:cs typeface="Arial"/>
              </a:rPr>
              <a:t> </a:t>
            </a:r>
            <a:r>
              <a:rPr lang="vi-VN" sz="2000" dirty="0" err="1">
                <a:solidFill>
                  <a:schemeClr val="tx1">
                    <a:lumMod val="75000"/>
                    <a:lumOff val="25000"/>
                  </a:schemeClr>
                </a:solidFill>
                <a:cs typeface="Arial"/>
              </a:rPr>
              <a:t>quả</a:t>
            </a:r>
            <a:r>
              <a:rPr lang="vi-VN" sz="2000" dirty="0">
                <a:solidFill>
                  <a:schemeClr val="tx1">
                    <a:lumMod val="75000"/>
                    <a:lumOff val="25000"/>
                  </a:schemeClr>
                </a:solidFill>
                <a:cs typeface="Arial"/>
              </a:rPr>
              <a:t> </a:t>
            </a:r>
            <a:r>
              <a:rPr lang="vi-VN" sz="2000" dirty="0" err="1">
                <a:solidFill>
                  <a:schemeClr val="tx1">
                    <a:lumMod val="75000"/>
                    <a:lumOff val="25000"/>
                  </a:schemeClr>
                </a:solidFill>
                <a:cs typeface="Arial"/>
              </a:rPr>
              <a:t>dự</a:t>
            </a:r>
            <a:r>
              <a:rPr lang="vi-VN" sz="2000" dirty="0">
                <a:solidFill>
                  <a:schemeClr val="tx1">
                    <a:lumMod val="75000"/>
                    <a:lumOff val="25000"/>
                  </a:schemeClr>
                </a:solidFill>
                <a:cs typeface="Arial"/>
              </a:rPr>
              <a:t> </a:t>
            </a:r>
            <a:r>
              <a:rPr lang="vi-VN" sz="2000" dirty="0" err="1">
                <a:solidFill>
                  <a:schemeClr val="tx1">
                    <a:lumMod val="75000"/>
                    <a:lumOff val="25000"/>
                  </a:schemeClr>
                </a:solidFill>
                <a:cs typeface="Arial"/>
              </a:rPr>
              <a:t>đoán</a:t>
            </a:r>
            <a:r>
              <a:rPr lang="vi-VN" sz="2000" dirty="0">
                <a:solidFill>
                  <a:schemeClr val="tx1">
                    <a:lumMod val="75000"/>
                    <a:lumOff val="25000"/>
                  </a:schemeClr>
                </a:solidFill>
                <a:cs typeface="Arial"/>
              </a:rPr>
              <a:t> trên </a:t>
            </a:r>
            <a:r>
              <a:rPr lang="vi-VN" sz="2000" dirty="0" err="1">
                <a:solidFill>
                  <a:schemeClr val="tx1">
                    <a:lumMod val="75000"/>
                    <a:lumOff val="25000"/>
                  </a:schemeClr>
                </a:solidFill>
                <a:cs typeface="Arial"/>
              </a:rPr>
              <a:t>tập</a:t>
            </a:r>
            <a:r>
              <a:rPr lang="vi-VN" sz="2000" dirty="0">
                <a:solidFill>
                  <a:schemeClr val="tx1">
                    <a:lumMod val="75000"/>
                    <a:lumOff val="25000"/>
                  </a:schemeClr>
                </a:solidFill>
                <a:cs typeface="Arial"/>
              </a:rPr>
              <a:t> </a:t>
            </a:r>
            <a:r>
              <a:rPr lang="vi-VN" sz="2000" dirty="0" err="1">
                <a:solidFill>
                  <a:schemeClr val="tx1">
                    <a:lumMod val="75000"/>
                    <a:lumOff val="25000"/>
                  </a:schemeClr>
                </a:solidFill>
                <a:cs typeface="Arial"/>
              </a:rPr>
              <a:t>train</a:t>
            </a:r>
            <a:r>
              <a:rPr lang="vi-VN" sz="2000" dirty="0">
                <a:solidFill>
                  <a:schemeClr val="tx1">
                    <a:lumMod val="75000"/>
                    <a:lumOff val="25000"/>
                  </a:schemeClr>
                </a:solidFill>
                <a:cs typeface="Arial"/>
              </a:rPr>
              <a:t> </a:t>
            </a:r>
            <a:r>
              <a:rPr lang="vi-VN" sz="2000" dirty="0" err="1">
                <a:solidFill>
                  <a:schemeClr val="tx1">
                    <a:lumMod val="75000"/>
                    <a:lumOff val="25000"/>
                  </a:schemeClr>
                </a:solidFill>
                <a:cs typeface="Arial"/>
              </a:rPr>
              <a:t>rất</a:t>
            </a:r>
            <a:r>
              <a:rPr lang="vi-VN" sz="2000" dirty="0">
                <a:solidFill>
                  <a:schemeClr val="tx1">
                    <a:lumMod val="75000"/>
                    <a:lumOff val="25000"/>
                  </a:schemeClr>
                </a:solidFill>
                <a:cs typeface="Arial"/>
              </a:rPr>
              <a:t> cao nhưng trên </a:t>
            </a:r>
            <a:r>
              <a:rPr lang="vi-VN" sz="2000" dirty="0" err="1">
                <a:solidFill>
                  <a:schemeClr val="tx1">
                    <a:lumMod val="75000"/>
                    <a:lumOff val="25000"/>
                  </a:schemeClr>
                </a:solidFill>
                <a:cs typeface="Arial"/>
              </a:rPr>
              <a:t>test</a:t>
            </a:r>
            <a:r>
              <a:rPr lang="vi-VN" sz="2000" dirty="0">
                <a:solidFill>
                  <a:schemeClr val="tx1">
                    <a:lumMod val="75000"/>
                    <a:lumOff val="25000"/>
                  </a:schemeClr>
                </a:solidFill>
                <a:cs typeface="Arial"/>
              </a:rPr>
              <a:t> </a:t>
            </a:r>
            <a:r>
              <a:rPr lang="vi-VN" sz="2000" err="1">
                <a:solidFill>
                  <a:schemeClr val="tx1">
                    <a:lumMod val="75000"/>
                    <a:lumOff val="25000"/>
                  </a:schemeClr>
                </a:solidFill>
                <a:cs typeface="Arial"/>
              </a:rPr>
              <a:t>lại</a:t>
            </a:r>
            <a:r>
              <a:rPr lang="vi-VN" sz="2000">
                <a:solidFill>
                  <a:schemeClr val="tx1">
                    <a:lumMod val="75000"/>
                    <a:lumOff val="25000"/>
                  </a:schemeClr>
                </a:solidFill>
                <a:cs typeface="Arial"/>
              </a:rPr>
              <a:t> quá </a:t>
            </a:r>
            <a:r>
              <a:rPr lang="vi-VN" sz="2000" dirty="0" err="1">
                <a:solidFill>
                  <a:schemeClr val="tx1">
                    <a:lumMod val="75000"/>
                    <a:lumOff val="25000"/>
                  </a:schemeClr>
                </a:solidFill>
                <a:cs typeface="Arial"/>
              </a:rPr>
              <a:t>thấp</a:t>
            </a:r>
            <a:r>
              <a:rPr lang="vi-VN" sz="2000">
                <a:solidFill>
                  <a:schemeClr val="tx1">
                    <a:lumMod val="75000"/>
                    <a:lumOff val="25000"/>
                  </a:schemeClr>
                </a:solidFill>
                <a:cs typeface="Arial"/>
              </a:rPr>
              <a:t>. </a:t>
            </a:r>
            <a:endParaRPr lang="vi-VN" sz="2000" dirty="0">
              <a:solidFill>
                <a:schemeClr val="tx1">
                  <a:lumMod val="75000"/>
                  <a:lumOff val="25000"/>
                </a:schemeClr>
              </a:solidFill>
              <a:cs typeface="Arial"/>
            </a:endParaRPr>
          </a:p>
        </p:txBody>
      </p:sp>
      <p:sp>
        <p:nvSpPr>
          <p:cNvPr id="19" name="Hình chữ nhật: Góc Tròn 18">
            <a:extLst>
              <a:ext uri="{FF2B5EF4-FFF2-40B4-BE49-F238E27FC236}">
                <a16:creationId xmlns:a16="http://schemas.microsoft.com/office/drawing/2014/main" id="{523BFC0C-8856-5692-04B2-0CC58A492E2C}"/>
              </a:ext>
            </a:extLst>
          </p:cNvPr>
          <p:cNvSpPr/>
          <p:nvPr/>
        </p:nvSpPr>
        <p:spPr>
          <a:xfrm>
            <a:off x="383021" y="1986338"/>
            <a:ext cx="3372986" cy="601693"/>
          </a:xfrm>
          <a:prstGeom prst="roundRect">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sz="2000" dirty="0" err="1">
                <a:cs typeface="Arial"/>
              </a:rPr>
              <a:t>Regularization</a:t>
            </a:r>
          </a:p>
        </p:txBody>
      </p:sp>
      <p:sp>
        <p:nvSpPr>
          <p:cNvPr id="20" name="Hình chữ nhật: Góc Tròn 19">
            <a:extLst>
              <a:ext uri="{FF2B5EF4-FFF2-40B4-BE49-F238E27FC236}">
                <a16:creationId xmlns:a16="http://schemas.microsoft.com/office/drawing/2014/main" id="{3468505E-813F-2380-AC7C-814BBA85D412}"/>
              </a:ext>
            </a:extLst>
          </p:cNvPr>
          <p:cNvSpPr/>
          <p:nvPr/>
        </p:nvSpPr>
        <p:spPr>
          <a:xfrm>
            <a:off x="4604347" y="3369597"/>
            <a:ext cx="4101861" cy="1140841"/>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vi-VN" sz="2000" b="1" dirty="0" err="1">
                <a:solidFill>
                  <a:schemeClr val="tx1">
                    <a:lumMod val="75000"/>
                    <a:lumOff val="25000"/>
                  </a:schemeClr>
                </a:solidFill>
                <a:cs typeface="Arial"/>
              </a:rPr>
              <a:t>Regularization</a:t>
            </a:r>
            <a:r>
              <a:rPr lang="vi-VN" sz="2000" dirty="0">
                <a:solidFill>
                  <a:schemeClr val="tx1">
                    <a:lumMod val="75000"/>
                    <a:lumOff val="25000"/>
                  </a:schemeClr>
                </a:solidFill>
                <a:cs typeface="Arial"/>
              </a:rPr>
              <a:t>: </a:t>
            </a:r>
            <a:r>
              <a:rPr lang="vi-VN" sz="2000" dirty="0" err="1">
                <a:solidFill>
                  <a:schemeClr val="tx1">
                    <a:lumMod val="75000"/>
                    <a:lumOff val="25000"/>
                  </a:schemeClr>
                </a:solidFill>
                <a:cs typeface="Arial"/>
              </a:rPr>
              <a:t>giảm</a:t>
            </a:r>
            <a:r>
              <a:rPr lang="vi-VN" sz="2000" dirty="0">
                <a:solidFill>
                  <a:schemeClr val="tx1">
                    <a:lumMod val="75000"/>
                    <a:lumOff val="25000"/>
                  </a:schemeClr>
                </a:solidFill>
                <a:cs typeface="Arial"/>
              </a:rPr>
              <a:t> </a:t>
            </a:r>
            <a:r>
              <a:rPr lang="vi-VN" sz="2000" dirty="0" err="1">
                <a:solidFill>
                  <a:schemeClr val="tx1">
                    <a:lumMod val="75000"/>
                    <a:lumOff val="25000"/>
                  </a:schemeClr>
                </a:solidFill>
                <a:cs typeface="Arial"/>
              </a:rPr>
              <a:t>giá</a:t>
            </a:r>
            <a:r>
              <a:rPr lang="vi-VN" sz="2000" dirty="0">
                <a:solidFill>
                  <a:schemeClr val="tx1">
                    <a:lumMod val="75000"/>
                    <a:lumOff val="25000"/>
                  </a:schemeClr>
                </a:solidFill>
                <a:cs typeface="Arial"/>
              </a:rPr>
              <a:t> </a:t>
            </a:r>
            <a:r>
              <a:rPr lang="vi-VN" sz="2000" dirty="0" err="1">
                <a:solidFill>
                  <a:schemeClr val="tx1">
                    <a:lumMod val="75000"/>
                    <a:lumOff val="25000"/>
                  </a:schemeClr>
                </a:solidFill>
                <a:cs typeface="Arial"/>
              </a:rPr>
              <a:t>trị</a:t>
            </a:r>
            <a:r>
              <a:rPr lang="vi-VN" sz="2000" dirty="0">
                <a:solidFill>
                  <a:schemeClr val="tx1">
                    <a:lumMod val="75000"/>
                    <a:lumOff val="25000"/>
                  </a:schemeClr>
                </a:solidFill>
                <a:cs typeface="Arial"/>
              </a:rPr>
              <a:t> tham </a:t>
            </a:r>
            <a:r>
              <a:rPr lang="vi-VN" sz="2000" dirty="0" err="1">
                <a:solidFill>
                  <a:schemeClr val="tx1">
                    <a:lumMod val="75000"/>
                    <a:lumOff val="25000"/>
                  </a:schemeClr>
                </a:solidFill>
                <a:cs typeface="Arial"/>
              </a:rPr>
              <a:t>số</a:t>
            </a:r>
            <a:r>
              <a:rPr lang="vi-VN" sz="2000" dirty="0">
                <a:solidFill>
                  <a:schemeClr val="tx1">
                    <a:lumMod val="75000"/>
                    <a:lumOff val="25000"/>
                  </a:schemeClr>
                </a:solidFill>
                <a:cs typeface="Arial"/>
              </a:rPr>
              <a:t> mô </a:t>
            </a:r>
            <a:r>
              <a:rPr lang="vi-VN" sz="2000" err="1">
                <a:solidFill>
                  <a:schemeClr val="tx1">
                    <a:lumMod val="75000"/>
                    <a:lumOff val="25000"/>
                  </a:schemeClr>
                </a:solidFill>
                <a:cs typeface="Arial"/>
              </a:rPr>
              <a:t>hình</a:t>
            </a:r>
            <a:r>
              <a:rPr lang="vi-VN" sz="2000">
                <a:solidFill>
                  <a:schemeClr val="tx1">
                    <a:lumMod val="75000"/>
                    <a:lumOff val="25000"/>
                  </a:schemeClr>
                </a:solidFill>
                <a:cs typeface="Arial"/>
              </a:rPr>
              <a:t>.</a:t>
            </a:r>
            <a:endParaRPr lang="vi-VN" sz="2000" dirty="0">
              <a:solidFill>
                <a:schemeClr val="tx1">
                  <a:lumMod val="75000"/>
                  <a:lumOff val="25000"/>
                </a:schemeClr>
              </a:solidFill>
              <a:cs typeface="Arial"/>
            </a:endParaRPr>
          </a:p>
        </p:txBody>
      </p:sp>
      <p:grpSp>
        <p:nvGrpSpPr>
          <p:cNvPr id="9" name="Group 8">
            <a:extLst>
              <a:ext uri="{FF2B5EF4-FFF2-40B4-BE49-F238E27FC236}">
                <a16:creationId xmlns:a16="http://schemas.microsoft.com/office/drawing/2014/main" id="{AAF5B995-478B-408D-B343-00EBB0323CFC}"/>
              </a:ext>
            </a:extLst>
          </p:cNvPr>
          <p:cNvGrpSpPr/>
          <p:nvPr/>
        </p:nvGrpSpPr>
        <p:grpSpPr>
          <a:xfrm>
            <a:off x="137789" y="59554"/>
            <a:ext cx="2974329" cy="622644"/>
            <a:chOff x="2756970" y="141967"/>
            <a:chExt cx="2965056" cy="622644"/>
          </a:xfrm>
          <a:solidFill>
            <a:schemeClr val="accent4"/>
          </a:solidFill>
        </p:grpSpPr>
        <p:sp>
          <p:nvSpPr>
            <p:cNvPr id="10" name="Rectangle: Rounded Corners 9">
              <a:extLst>
                <a:ext uri="{FF2B5EF4-FFF2-40B4-BE49-F238E27FC236}">
                  <a16:creationId xmlns:a16="http://schemas.microsoft.com/office/drawing/2014/main" id="{CBE95E6C-8A72-49BF-B995-DB662A03A8FD}"/>
                </a:ext>
              </a:extLst>
            </p:cNvPr>
            <p:cNvSpPr/>
            <p:nvPr/>
          </p:nvSpPr>
          <p:spPr>
            <a:xfrm>
              <a:off x="2756970" y="141967"/>
              <a:ext cx="2965056" cy="62264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3FC62C4-0630-4CF0-93B0-882B732ACEB5}"/>
                </a:ext>
              </a:extLst>
            </p:cNvPr>
            <p:cNvSpPr txBox="1"/>
            <p:nvPr/>
          </p:nvSpPr>
          <p:spPr>
            <a:xfrm>
              <a:off x="2756970" y="237845"/>
              <a:ext cx="2965056" cy="430887"/>
            </a:xfrm>
            <a:prstGeom prst="rect">
              <a:avLst/>
            </a:prstGeom>
            <a:grpFill/>
          </p:spPr>
          <p:txBody>
            <a:bodyPr wrap="square" rtlCol="0">
              <a:spAutoFit/>
            </a:bodyPr>
            <a:lstStyle/>
            <a:p>
              <a:pPr algn="ctr"/>
              <a:r>
                <a:rPr lang="en-US" sz="2200" b="1">
                  <a:solidFill>
                    <a:schemeClr val="bg1"/>
                  </a:solidFill>
                </a:rPr>
                <a:t>Lasso Regression</a:t>
              </a:r>
            </a:p>
          </p:txBody>
        </p:sp>
      </p:grpSp>
    </p:spTree>
    <p:extLst>
      <p:ext uri="{BB962C8B-B14F-4D97-AF65-F5344CB8AC3E}">
        <p14:creationId xmlns:p14="http://schemas.microsoft.com/office/powerpoint/2010/main" val="1300243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Góc Tròn 3">
            <a:extLst>
              <a:ext uri="{FF2B5EF4-FFF2-40B4-BE49-F238E27FC236}">
                <a16:creationId xmlns:a16="http://schemas.microsoft.com/office/drawing/2014/main" id="{0C9B3115-CE7E-591E-E930-33DB1986531C}"/>
              </a:ext>
            </a:extLst>
          </p:cNvPr>
          <p:cNvSpPr/>
          <p:nvPr/>
        </p:nvSpPr>
        <p:spPr>
          <a:xfrm>
            <a:off x="265262" y="2571750"/>
            <a:ext cx="4431429" cy="2448272"/>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vi-VN" dirty="0">
                <a:solidFill>
                  <a:schemeClr val="tx1">
                    <a:lumMod val="75000"/>
                    <a:lumOff val="25000"/>
                  </a:schemeClr>
                </a:solidFill>
                <a:cs typeface="Arial"/>
              </a:rPr>
              <a:t>Ý </a:t>
            </a:r>
            <a:r>
              <a:rPr lang="vi-VN" dirty="0" err="1">
                <a:solidFill>
                  <a:schemeClr val="tx1">
                    <a:lumMod val="75000"/>
                    <a:lumOff val="25000"/>
                  </a:schemeClr>
                </a:solidFill>
                <a:cs typeface="Arial"/>
              </a:rPr>
              <a:t>tưởng</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là</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ngoài</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việc</a:t>
            </a:r>
            <a:r>
              <a:rPr lang="vi-VN" dirty="0">
                <a:solidFill>
                  <a:schemeClr val="tx1">
                    <a:lumMod val="75000"/>
                    <a:lumOff val="25000"/>
                  </a:schemeClr>
                </a:solidFill>
                <a:cs typeface="Arial"/>
              </a:rPr>
              <a:t> tăng </a:t>
            </a:r>
            <a:r>
              <a:rPr lang="vi-VN" err="1">
                <a:solidFill>
                  <a:schemeClr val="tx1">
                    <a:lumMod val="75000"/>
                    <a:lumOff val="25000"/>
                  </a:schemeClr>
                </a:solidFill>
                <a:cs typeface="Arial"/>
              </a:rPr>
              <a:t>độ</a:t>
            </a:r>
            <a:r>
              <a:rPr lang="vi-VN">
                <a:solidFill>
                  <a:schemeClr val="tx1">
                    <a:lumMod val="75000"/>
                    <a:lumOff val="25000"/>
                  </a:schemeClr>
                </a:solidFill>
                <a:cs typeface="Arial"/>
              </a:rPr>
              <a:t> chính </a:t>
            </a:r>
            <a:endParaRPr lang="en-US">
              <a:solidFill>
                <a:schemeClr val="tx1">
                  <a:lumMod val="75000"/>
                  <a:lumOff val="25000"/>
                </a:schemeClr>
              </a:solidFill>
              <a:cs typeface="Arial"/>
            </a:endParaRPr>
          </a:p>
          <a:p>
            <a:r>
              <a:rPr lang="vi-VN">
                <a:solidFill>
                  <a:schemeClr val="tx1">
                    <a:lumMod val="75000"/>
                    <a:lumOff val="25000"/>
                  </a:schemeClr>
                </a:solidFill>
                <a:cs typeface="Arial"/>
              </a:rPr>
              <a:t>xác </a:t>
            </a:r>
            <a:r>
              <a:rPr lang="vi-VN" dirty="0">
                <a:solidFill>
                  <a:schemeClr val="tx1">
                    <a:lumMod val="75000"/>
                    <a:lumOff val="25000"/>
                  </a:schemeClr>
                </a:solidFill>
                <a:cs typeface="Arial"/>
              </a:rPr>
              <a:t>(</a:t>
            </a:r>
            <a:r>
              <a:rPr lang="vi-VN" dirty="0" err="1">
                <a:solidFill>
                  <a:schemeClr val="tx1">
                    <a:lumMod val="75000"/>
                    <a:lumOff val="25000"/>
                  </a:schemeClr>
                </a:solidFill>
                <a:cs typeface="Arial"/>
              </a:rPr>
              <a:t>giảm</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lỗi</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dự</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đoán</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của</a:t>
            </a:r>
            <a:r>
              <a:rPr lang="vi-VN" dirty="0">
                <a:solidFill>
                  <a:schemeClr val="tx1">
                    <a:lumMod val="75000"/>
                    <a:lumOff val="25000"/>
                  </a:schemeClr>
                </a:solidFill>
                <a:cs typeface="Arial"/>
              </a:rPr>
              <a:t> </a:t>
            </a:r>
            <a:r>
              <a:rPr lang="vi-VN">
                <a:solidFill>
                  <a:schemeClr val="tx1">
                    <a:lumMod val="75000"/>
                    <a:lumOff val="25000"/>
                  </a:schemeClr>
                </a:solidFill>
                <a:cs typeface="Arial"/>
              </a:rPr>
              <a:t>mô hìn</a:t>
            </a:r>
            <a:r>
              <a:rPr lang="en-US">
                <a:solidFill>
                  <a:schemeClr val="tx1">
                    <a:lumMod val="75000"/>
                    <a:lumOff val="25000"/>
                  </a:schemeClr>
                </a:solidFill>
                <a:cs typeface="Arial"/>
              </a:rPr>
              <a:t>h</a:t>
            </a:r>
          </a:p>
          <a:p>
            <a:r>
              <a:rPr lang="vi-VN">
                <a:solidFill>
                  <a:schemeClr val="tx1">
                    <a:lumMod val="75000"/>
                    <a:lumOff val="25000"/>
                  </a:schemeClr>
                </a:solidFill>
                <a:cs typeface="Arial"/>
              </a:rPr>
              <a:t>thì </a:t>
            </a:r>
            <a:r>
              <a:rPr lang="vi-VN" dirty="0" err="1">
                <a:solidFill>
                  <a:schemeClr val="tx1">
                    <a:lumMod val="75000"/>
                    <a:lumOff val="25000"/>
                  </a:schemeClr>
                </a:solidFill>
                <a:cs typeface="Arial"/>
              </a:rPr>
              <a:t>còn</a:t>
            </a:r>
            <a:r>
              <a:rPr lang="vi-VN" dirty="0">
                <a:solidFill>
                  <a:schemeClr val="tx1">
                    <a:lumMod val="75000"/>
                    <a:lumOff val="25000"/>
                  </a:schemeClr>
                </a:solidFill>
                <a:cs typeface="Arial"/>
              </a:rPr>
              <a:t> ưu tiên </a:t>
            </a:r>
            <a:r>
              <a:rPr lang="vi-VN" dirty="0" err="1">
                <a:solidFill>
                  <a:schemeClr val="tx1">
                    <a:lumMod val="75000"/>
                    <a:lumOff val="25000"/>
                  </a:schemeClr>
                </a:solidFill>
                <a:cs typeface="Arial"/>
              </a:rPr>
              <a:t>giảm</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giá</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trị</a:t>
            </a:r>
            <a:r>
              <a:rPr lang="vi-VN" dirty="0">
                <a:solidFill>
                  <a:schemeClr val="tx1">
                    <a:lumMod val="75000"/>
                    <a:lumOff val="25000"/>
                  </a:schemeClr>
                </a:solidFill>
                <a:cs typeface="Arial"/>
              </a:rPr>
              <a:t> </a:t>
            </a:r>
            <a:r>
              <a:rPr lang="vi-VN" err="1">
                <a:solidFill>
                  <a:schemeClr val="tx1">
                    <a:lumMod val="75000"/>
                    <a:lumOff val="25000"/>
                  </a:schemeClr>
                </a:solidFill>
                <a:cs typeface="Arial"/>
              </a:rPr>
              <a:t>các</a:t>
            </a:r>
            <a:r>
              <a:rPr lang="vi-VN">
                <a:solidFill>
                  <a:schemeClr val="tx1">
                    <a:lumMod val="75000"/>
                    <a:lumOff val="25000"/>
                  </a:schemeClr>
                </a:solidFill>
                <a:cs typeface="Arial"/>
              </a:rPr>
              <a:t> tham </a:t>
            </a:r>
            <a:r>
              <a:rPr lang="vi-VN" dirty="0" err="1">
                <a:solidFill>
                  <a:schemeClr val="tx1">
                    <a:lumMod val="75000"/>
                    <a:lumOff val="25000"/>
                  </a:schemeClr>
                </a:solidFill>
                <a:cs typeface="Arial"/>
              </a:rPr>
              <a:t>số</a:t>
            </a:r>
            <a:r>
              <a:rPr lang="vi-VN" dirty="0">
                <a:solidFill>
                  <a:schemeClr val="tx1">
                    <a:lumMod val="75000"/>
                    <a:lumOff val="25000"/>
                  </a:schemeClr>
                </a:solidFill>
                <a:cs typeface="Arial"/>
              </a:rPr>
              <a:t> mô </a:t>
            </a:r>
            <a:r>
              <a:rPr lang="vi-VN" dirty="0" err="1">
                <a:solidFill>
                  <a:schemeClr val="tx1">
                    <a:lumMod val="75000"/>
                    <a:lumOff val="25000"/>
                  </a:schemeClr>
                </a:solidFill>
                <a:cs typeface="Arial"/>
              </a:rPr>
              <a:t>hình</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nhỏ</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nhất</a:t>
            </a:r>
            <a:r>
              <a:rPr lang="vi-VN" dirty="0">
                <a:solidFill>
                  <a:schemeClr val="tx1">
                    <a:lumMod val="75000"/>
                    <a:lumOff val="25000"/>
                  </a:schemeClr>
                </a:solidFill>
                <a:cs typeface="Arial"/>
              </a:rPr>
              <a:t> </a:t>
            </a:r>
            <a:r>
              <a:rPr lang="vi-VN" err="1">
                <a:solidFill>
                  <a:schemeClr val="tx1">
                    <a:lumMod val="75000"/>
                    <a:lumOff val="25000"/>
                  </a:schemeClr>
                </a:solidFill>
                <a:cs typeface="Arial"/>
              </a:rPr>
              <a:t>có</a:t>
            </a:r>
            <a:r>
              <a:rPr lang="vi-VN">
                <a:solidFill>
                  <a:schemeClr val="tx1">
                    <a:lumMod val="75000"/>
                    <a:lumOff val="25000"/>
                  </a:schemeClr>
                </a:solidFill>
                <a:cs typeface="Arial"/>
              </a:rPr>
              <a:t> thể</a:t>
            </a:r>
            <a:r>
              <a:rPr lang="en-US">
                <a:solidFill>
                  <a:schemeClr val="tx1">
                    <a:lumMod val="75000"/>
                    <a:lumOff val="25000"/>
                  </a:schemeClr>
                </a:solidFill>
                <a:cs typeface="Arial"/>
              </a:rPr>
              <a:t> </a:t>
            </a:r>
            <a:r>
              <a:rPr lang="vi-VN">
                <a:solidFill>
                  <a:schemeClr val="tx1">
                    <a:lumMod val="75000"/>
                    <a:lumOff val="25000"/>
                  </a:schemeClr>
                </a:solidFill>
                <a:cs typeface="Arial"/>
              </a:rPr>
              <a:t>(các</a:t>
            </a:r>
            <a:r>
              <a:rPr lang="en-US">
                <a:solidFill>
                  <a:schemeClr val="tx1">
                    <a:lumMod val="75000"/>
                    <a:lumOff val="25000"/>
                  </a:schemeClr>
                </a:solidFill>
                <a:cs typeface="Arial"/>
              </a:rPr>
              <a:t> </a:t>
            </a:r>
            <a:r>
              <a:rPr lang="vi-VN">
                <a:solidFill>
                  <a:schemeClr val="tx1">
                    <a:lumMod val="75000"/>
                    <a:lumOff val="25000"/>
                  </a:schemeClr>
                </a:solidFill>
                <a:cs typeface="Arial"/>
              </a:rPr>
              <a:t>tham </a:t>
            </a:r>
            <a:r>
              <a:rPr lang="vi-VN" dirty="0" err="1">
                <a:solidFill>
                  <a:schemeClr val="tx1">
                    <a:lumMod val="75000"/>
                    <a:lumOff val="25000"/>
                  </a:schemeClr>
                </a:solidFill>
                <a:cs typeface="Arial"/>
              </a:rPr>
              <a:t>số</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parameter</a:t>
            </a:r>
            <a:r>
              <a:rPr lang="vi-VN" dirty="0">
                <a:solidFill>
                  <a:schemeClr val="tx1">
                    <a:lumMod val="75000"/>
                    <a:lumOff val="25000"/>
                  </a:schemeClr>
                </a:solidFill>
                <a:cs typeface="Arial"/>
              </a:rPr>
              <a:t> </a:t>
            </a:r>
            <a:r>
              <a:rPr lang="vi-VN" err="1">
                <a:solidFill>
                  <a:schemeClr val="tx1">
                    <a:lumMod val="75000"/>
                    <a:lumOff val="25000"/>
                  </a:schemeClr>
                </a:solidFill>
                <a:cs typeface="Arial"/>
              </a:rPr>
              <a:t>đại</a:t>
            </a:r>
            <a:r>
              <a:rPr lang="vi-VN">
                <a:solidFill>
                  <a:schemeClr val="tx1">
                    <a:lumMod val="75000"/>
                    <a:lumOff val="25000"/>
                  </a:schemeClr>
                </a:solidFill>
                <a:cs typeface="Arial"/>
              </a:rPr>
              <a:t> diện</a:t>
            </a:r>
            <a:r>
              <a:rPr lang="en-US">
                <a:solidFill>
                  <a:schemeClr val="tx1">
                    <a:lumMod val="75000"/>
                    <a:lumOff val="25000"/>
                  </a:schemeClr>
                </a:solidFill>
                <a:cs typeface="Arial"/>
              </a:rPr>
              <a:t> </a:t>
            </a:r>
            <a:r>
              <a:rPr lang="vi-VN">
                <a:solidFill>
                  <a:schemeClr val="tx1">
                    <a:lumMod val="75000"/>
                    <a:lumOff val="25000"/>
                  </a:schemeClr>
                </a:solidFill>
                <a:cs typeface="Arial"/>
              </a:rPr>
              <a:t>cho feature không </a:t>
            </a:r>
            <a:endParaRPr lang="en-US">
              <a:solidFill>
                <a:schemeClr val="tx1">
                  <a:lumMod val="75000"/>
                  <a:lumOff val="25000"/>
                </a:schemeClr>
              </a:solidFill>
              <a:cs typeface="Arial"/>
            </a:endParaRPr>
          </a:p>
          <a:p>
            <a:r>
              <a:rPr lang="vi-VN">
                <a:solidFill>
                  <a:schemeClr val="tx1">
                    <a:lumMod val="75000"/>
                    <a:lumOff val="25000"/>
                  </a:schemeClr>
                </a:solidFill>
                <a:cs typeface="Arial"/>
              </a:rPr>
              <a:t>quan </a:t>
            </a:r>
            <a:r>
              <a:rPr lang="vi-VN" dirty="0" err="1">
                <a:solidFill>
                  <a:schemeClr val="tx1">
                    <a:lumMod val="75000"/>
                    <a:lumOff val="25000"/>
                  </a:schemeClr>
                </a:solidFill>
                <a:cs typeface="Arial"/>
              </a:rPr>
              <a:t>trọng</a:t>
            </a:r>
            <a:r>
              <a:rPr lang="vi-VN" dirty="0">
                <a:solidFill>
                  <a:schemeClr val="tx1">
                    <a:lumMod val="75000"/>
                    <a:lumOff val="25000"/>
                  </a:schemeClr>
                </a:solidFill>
                <a:cs typeface="Arial"/>
              </a:rPr>
              <a:t> trong </a:t>
            </a:r>
            <a:r>
              <a:rPr lang="vi-VN" dirty="0" err="1">
                <a:solidFill>
                  <a:schemeClr val="tx1">
                    <a:lumMod val="75000"/>
                    <a:lumOff val="25000"/>
                  </a:schemeClr>
                </a:solidFill>
                <a:cs typeface="Arial"/>
              </a:rPr>
              <a:t>việc</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dự</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đoán</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sẽ</a:t>
            </a:r>
            <a:r>
              <a:rPr lang="vi-VN" dirty="0">
                <a:solidFill>
                  <a:schemeClr val="tx1">
                    <a:lumMod val="75000"/>
                    <a:lumOff val="25000"/>
                  </a:schemeClr>
                </a:solidFill>
                <a:cs typeface="Arial"/>
              </a:rPr>
              <a:t> </a:t>
            </a:r>
            <a:r>
              <a:rPr lang="vi-VN" err="1">
                <a:solidFill>
                  <a:schemeClr val="tx1">
                    <a:lumMod val="75000"/>
                    <a:lumOff val="25000"/>
                  </a:schemeClr>
                </a:solidFill>
                <a:cs typeface="Arial"/>
              </a:rPr>
              <a:t>gần</a:t>
            </a:r>
            <a:r>
              <a:rPr lang="vi-VN">
                <a:solidFill>
                  <a:schemeClr val="tx1">
                    <a:lumMod val="75000"/>
                    <a:lumOff val="25000"/>
                  </a:schemeClr>
                </a:solidFill>
                <a:cs typeface="Arial"/>
              </a:rPr>
              <a:t> </a:t>
            </a:r>
            <a:endParaRPr lang="en-US">
              <a:solidFill>
                <a:schemeClr val="tx1">
                  <a:lumMod val="75000"/>
                  <a:lumOff val="25000"/>
                </a:schemeClr>
              </a:solidFill>
              <a:cs typeface="Arial"/>
            </a:endParaRPr>
          </a:p>
          <a:p>
            <a:r>
              <a:rPr lang="vi-VN">
                <a:solidFill>
                  <a:schemeClr val="tx1">
                    <a:lumMod val="75000"/>
                    <a:lumOff val="25000"/>
                  </a:schemeClr>
                </a:solidFill>
                <a:cs typeface="Arial"/>
              </a:rPr>
              <a:t>bằng </a:t>
            </a:r>
            <a:r>
              <a:rPr lang="vi-VN" dirty="0">
                <a:solidFill>
                  <a:schemeClr val="tx1">
                    <a:lumMod val="75000"/>
                    <a:lumOff val="25000"/>
                  </a:schemeClr>
                </a:solidFill>
                <a:cs typeface="Arial"/>
              </a:rPr>
              <a:t>0.)</a:t>
            </a:r>
          </a:p>
          <a:p>
            <a:r>
              <a:rPr lang="vi-VN" dirty="0" err="1">
                <a:solidFill>
                  <a:schemeClr val="tx1">
                    <a:lumMod val="75000"/>
                    <a:lumOff val="25000"/>
                  </a:schemeClr>
                </a:solidFill>
                <a:cs typeface="Arial"/>
              </a:rPr>
              <a:t>Phần</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hậu</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tố</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còn</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gọi</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là</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penalty</a:t>
            </a:r>
            <a:r>
              <a:rPr lang="vi-VN" dirty="0">
                <a:solidFill>
                  <a:schemeClr val="tx1">
                    <a:lumMod val="75000"/>
                    <a:lumOff val="25000"/>
                  </a:schemeClr>
                </a:solidFill>
                <a:cs typeface="Arial"/>
              </a:rPr>
              <a:t>.</a:t>
            </a:r>
          </a:p>
        </p:txBody>
      </p:sp>
      <p:sp>
        <p:nvSpPr>
          <p:cNvPr id="12" name="Hình chữ nhật: Góc Tròn 11">
            <a:extLst>
              <a:ext uri="{FF2B5EF4-FFF2-40B4-BE49-F238E27FC236}">
                <a16:creationId xmlns:a16="http://schemas.microsoft.com/office/drawing/2014/main" id="{DDF92EBA-741B-51ED-A07A-12220047CC87}"/>
              </a:ext>
            </a:extLst>
          </p:cNvPr>
          <p:cNvSpPr/>
          <p:nvPr/>
        </p:nvSpPr>
        <p:spPr>
          <a:xfrm>
            <a:off x="4815698" y="2571749"/>
            <a:ext cx="4224393" cy="2448271"/>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vi-VN" dirty="0" err="1">
                <a:solidFill>
                  <a:schemeClr val="tx1">
                    <a:lumMod val="75000"/>
                    <a:lumOff val="25000"/>
                  </a:schemeClr>
                </a:solidFill>
                <a:cs typeface="Arial"/>
              </a:rPr>
              <a:t>Để</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thực</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hiện</a:t>
            </a:r>
            <a:r>
              <a:rPr lang="vi-VN" dirty="0">
                <a:solidFill>
                  <a:schemeClr val="tx1">
                    <a:lumMod val="75000"/>
                    <a:lumOff val="25000"/>
                  </a:schemeClr>
                </a:solidFill>
                <a:cs typeface="Arial"/>
              </a:rPr>
              <a:t> ý </a:t>
            </a:r>
            <a:r>
              <a:rPr lang="vi-VN" dirty="0" err="1">
                <a:solidFill>
                  <a:schemeClr val="tx1">
                    <a:lumMod val="75000"/>
                    <a:lumOff val="25000"/>
                  </a:schemeClr>
                </a:solidFill>
                <a:cs typeface="Arial"/>
              </a:rPr>
              <a:t>tưởng</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thì</a:t>
            </a:r>
            <a:r>
              <a:rPr lang="vi-VN" dirty="0">
                <a:solidFill>
                  <a:schemeClr val="tx1">
                    <a:lumMod val="75000"/>
                    <a:lumOff val="25000"/>
                  </a:schemeClr>
                </a:solidFill>
                <a:cs typeface="Arial"/>
              </a:rPr>
              <a:t> </a:t>
            </a:r>
            <a:r>
              <a:rPr lang="vi-VN">
                <a:solidFill>
                  <a:schemeClr val="tx1">
                    <a:lumMod val="75000"/>
                    <a:lumOff val="25000"/>
                  </a:schemeClr>
                </a:solidFill>
                <a:cs typeface="Arial"/>
              </a:rPr>
              <a:t>phương </a:t>
            </a:r>
            <a:endParaRPr lang="en-US">
              <a:solidFill>
                <a:schemeClr val="tx1">
                  <a:lumMod val="75000"/>
                  <a:lumOff val="25000"/>
                </a:schemeClr>
              </a:solidFill>
              <a:cs typeface="Arial"/>
            </a:endParaRPr>
          </a:p>
          <a:p>
            <a:r>
              <a:rPr lang="vi-VN">
                <a:solidFill>
                  <a:schemeClr val="tx1">
                    <a:lumMod val="75000"/>
                    <a:lumOff val="25000"/>
                  </a:schemeClr>
                </a:solidFill>
                <a:cs typeface="Arial"/>
              </a:rPr>
              <a:t>pháp </a:t>
            </a:r>
            <a:r>
              <a:rPr lang="vi-VN" dirty="0" err="1">
                <a:solidFill>
                  <a:schemeClr val="tx1">
                    <a:lumMod val="75000"/>
                    <a:lumOff val="25000"/>
                  </a:schemeClr>
                </a:solidFill>
                <a:cs typeface="Arial"/>
              </a:rPr>
              <a:t>là</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cộng</a:t>
            </a:r>
            <a:r>
              <a:rPr lang="vi-VN" dirty="0">
                <a:solidFill>
                  <a:schemeClr val="tx1">
                    <a:lumMod val="75000"/>
                    <a:lumOff val="25000"/>
                  </a:schemeClr>
                </a:solidFill>
                <a:cs typeface="Arial"/>
              </a:rPr>
              <a:t> thêm </a:t>
            </a:r>
            <a:r>
              <a:rPr lang="vi-VN" dirty="0" err="1">
                <a:solidFill>
                  <a:schemeClr val="tx1">
                    <a:lumMod val="75000"/>
                    <a:lumOff val="25000"/>
                  </a:schemeClr>
                </a:solidFill>
                <a:cs typeface="Arial"/>
              </a:rPr>
              <a:t>một</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hậu</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tố</a:t>
            </a:r>
            <a:r>
              <a:rPr lang="vi-VN" dirty="0">
                <a:solidFill>
                  <a:schemeClr val="tx1">
                    <a:lumMod val="75000"/>
                    <a:lumOff val="25000"/>
                  </a:schemeClr>
                </a:solidFill>
                <a:cs typeface="Arial"/>
              </a:rPr>
              <a:t> </a:t>
            </a:r>
            <a:r>
              <a:rPr lang="vi-VN" err="1">
                <a:solidFill>
                  <a:schemeClr val="tx1">
                    <a:lumMod val="75000"/>
                    <a:lumOff val="25000"/>
                  </a:schemeClr>
                </a:solidFill>
                <a:cs typeface="Arial"/>
              </a:rPr>
              <a:t>phía</a:t>
            </a:r>
            <a:r>
              <a:rPr lang="vi-VN">
                <a:solidFill>
                  <a:schemeClr val="tx1">
                    <a:lumMod val="75000"/>
                    <a:lumOff val="25000"/>
                  </a:schemeClr>
                </a:solidFill>
                <a:cs typeface="Arial"/>
              </a:rPr>
              <a:t> </a:t>
            </a:r>
            <a:endParaRPr lang="en-US">
              <a:solidFill>
                <a:schemeClr val="tx1">
                  <a:lumMod val="75000"/>
                  <a:lumOff val="25000"/>
                </a:schemeClr>
              </a:solidFill>
              <a:cs typeface="Arial"/>
            </a:endParaRPr>
          </a:p>
          <a:p>
            <a:r>
              <a:rPr lang="vi-VN">
                <a:solidFill>
                  <a:schemeClr val="tx1">
                    <a:lumMod val="75000"/>
                    <a:lumOff val="25000"/>
                  </a:schemeClr>
                </a:solidFill>
                <a:cs typeface="Arial"/>
              </a:rPr>
              <a:t>sau </a:t>
            </a:r>
            <a:r>
              <a:rPr lang="vi-VN" dirty="0" err="1">
                <a:solidFill>
                  <a:schemeClr val="tx1">
                    <a:lumMod val="75000"/>
                    <a:lumOff val="25000"/>
                  </a:schemeClr>
                </a:solidFill>
                <a:cs typeface="Arial"/>
              </a:rPr>
              <a:t>loss</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function</a:t>
            </a:r>
            <a:r>
              <a:rPr lang="vi-VN" dirty="0">
                <a:solidFill>
                  <a:schemeClr val="tx1">
                    <a:lumMod val="75000"/>
                    <a:lumOff val="25000"/>
                  </a:schemeClr>
                </a:solidFill>
                <a:cs typeface="Arial"/>
              </a:rPr>
              <a:t> thông </a:t>
            </a:r>
            <a:r>
              <a:rPr lang="vi-VN" err="1">
                <a:solidFill>
                  <a:schemeClr val="tx1">
                    <a:lumMod val="75000"/>
                    <a:lumOff val="25000"/>
                  </a:schemeClr>
                </a:solidFill>
                <a:cs typeface="Arial"/>
              </a:rPr>
              <a:t>thường</a:t>
            </a:r>
            <a:r>
              <a:rPr lang="vi-VN">
                <a:solidFill>
                  <a:schemeClr val="tx1">
                    <a:lumMod val="75000"/>
                    <a:lumOff val="25000"/>
                  </a:schemeClr>
                </a:solidFill>
                <a:cs typeface="Arial"/>
              </a:rPr>
              <a:t> </a:t>
            </a:r>
            <a:endParaRPr lang="en-US">
              <a:solidFill>
                <a:schemeClr val="tx1">
                  <a:lumMod val="75000"/>
                  <a:lumOff val="25000"/>
                </a:schemeClr>
              </a:solidFill>
              <a:cs typeface="Arial"/>
            </a:endParaRPr>
          </a:p>
          <a:p>
            <a:r>
              <a:rPr lang="vi-VN">
                <a:solidFill>
                  <a:schemeClr val="tx1">
                    <a:lumMod val="75000"/>
                    <a:lumOff val="25000"/>
                  </a:schemeClr>
                </a:solidFill>
                <a:cs typeface="Arial"/>
              </a:rPr>
              <a:t>của </a:t>
            </a:r>
            <a:r>
              <a:rPr lang="vi-VN" dirty="0">
                <a:solidFill>
                  <a:schemeClr val="tx1">
                    <a:lumMod val="75000"/>
                    <a:lumOff val="25000"/>
                  </a:schemeClr>
                </a:solidFill>
                <a:cs typeface="Arial"/>
              </a:rPr>
              <a:t>mô </a:t>
            </a:r>
            <a:r>
              <a:rPr lang="vi-VN" dirty="0" err="1">
                <a:solidFill>
                  <a:schemeClr val="tx1">
                    <a:lumMod val="75000"/>
                    <a:lumOff val="25000"/>
                  </a:schemeClr>
                </a:solidFill>
                <a:cs typeface="Arial"/>
              </a:rPr>
              <a:t>hình</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regression</a:t>
            </a:r>
            <a:r>
              <a:rPr lang="vi-VN" dirty="0">
                <a:solidFill>
                  <a:schemeClr val="tx1">
                    <a:lumMod val="75000"/>
                    <a:lumOff val="25000"/>
                  </a:schemeClr>
                </a:solidFill>
                <a:cs typeface="Arial"/>
              </a:rPr>
              <a:t>.</a:t>
            </a:r>
          </a:p>
          <a:p>
            <a:r>
              <a:rPr lang="vi-VN" dirty="0" err="1">
                <a:solidFill>
                  <a:schemeClr val="tx1">
                    <a:lumMod val="75000"/>
                    <a:lumOff val="25000"/>
                  </a:schemeClr>
                </a:solidFill>
                <a:cs typeface="Arial"/>
              </a:rPr>
              <a:t>Hậu</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tố</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này</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là</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norm</a:t>
            </a:r>
            <a:r>
              <a:rPr lang="vi-VN" dirty="0">
                <a:solidFill>
                  <a:schemeClr val="tx1">
                    <a:lumMod val="75000"/>
                    <a:lumOff val="25000"/>
                  </a:schemeClr>
                </a:solidFill>
                <a:cs typeface="Arial"/>
              </a:rPr>
              <a:t> </a:t>
            </a:r>
            <a:r>
              <a:rPr lang="vi-VN" err="1">
                <a:solidFill>
                  <a:schemeClr val="tx1">
                    <a:lumMod val="75000"/>
                    <a:lumOff val="25000"/>
                  </a:schemeClr>
                </a:solidFill>
                <a:cs typeface="Arial"/>
              </a:rPr>
              <a:t>của</a:t>
            </a:r>
            <a:r>
              <a:rPr lang="vi-VN">
                <a:solidFill>
                  <a:schemeClr val="tx1">
                    <a:lumMod val="75000"/>
                    <a:lumOff val="25000"/>
                  </a:schemeClr>
                </a:solidFill>
                <a:cs typeface="Arial"/>
              </a:rPr>
              <a:t> vector</a:t>
            </a:r>
            <a:endParaRPr lang="en-US">
              <a:solidFill>
                <a:schemeClr val="tx1">
                  <a:lumMod val="75000"/>
                  <a:lumOff val="25000"/>
                </a:schemeClr>
              </a:solidFill>
              <a:cs typeface="Arial"/>
            </a:endParaRPr>
          </a:p>
          <a:p>
            <a:r>
              <a:rPr lang="vi-VN">
                <a:solidFill>
                  <a:schemeClr val="tx1">
                    <a:lumMod val="75000"/>
                    <a:lumOff val="25000"/>
                  </a:schemeClr>
                </a:solidFill>
                <a:cs typeface="Arial"/>
              </a:rPr>
              <a:t>parameter </a:t>
            </a:r>
            <a:r>
              <a:rPr lang="vi-VN" dirty="0" err="1">
                <a:solidFill>
                  <a:schemeClr val="tx1">
                    <a:lumMod val="75000"/>
                    <a:lumOff val="25000"/>
                  </a:schemeClr>
                </a:solidFill>
                <a:cs typeface="Arial"/>
              </a:rPr>
              <a:t>của</a:t>
            </a:r>
            <a:r>
              <a:rPr lang="vi-VN" dirty="0">
                <a:solidFill>
                  <a:schemeClr val="tx1">
                    <a:lumMod val="75000"/>
                    <a:lumOff val="25000"/>
                  </a:schemeClr>
                </a:solidFill>
                <a:cs typeface="Arial"/>
              </a:rPr>
              <a:t> mô </a:t>
            </a:r>
            <a:r>
              <a:rPr lang="vi-VN" dirty="0" err="1">
                <a:solidFill>
                  <a:schemeClr val="tx1">
                    <a:lumMod val="75000"/>
                    <a:lumOff val="25000"/>
                  </a:schemeClr>
                </a:solidFill>
                <a:cs typeface="Arial"/>
              </a:rPr>
              <a:t>hình</a:t>
            </a:r>
            <a:r>
              <a:rPr lang="vi-VN" dirty="0">
                <a:solidFill>
                  <a:schemeClr val="tx1">
                    <a:lumMod val="75000"/>
                    <a:lumOff val="25000"/>
                  </a:schemeClr>
                </a:solidFill>
                <a:cs typeface="Arial"/>
              </a:rPr>
              <a:t> (l1,l2,</a:t>
            </a:r>
            <a:r>
              <a:rPr lang="vi-VN">
                <a:solidFill>
                  <a:schemeClr val="tx1">
                    <a:lumMod val="75000"/>
                    <a:lumOff val="25000"/>
                  </a:schemeClr>
                </a:solidFill>
                <a:cs typeface="Arial"/>
              </a:rPr>
              <a:t>l3,)</a:t>
            </a:r>
            <a:endParaRPr lang="vi-VN" dirty="0">
              <a:solidFill>
                <a:schemeClr val="tx1">
                  <a:lumMod val="75000"/>
                  <a:lumOff val="25000"/>
                </a:schemeClr>
              </a:solidFill>
              <a:cs typeface="Arial"/>
            </a:endParaRPr>
          </a:p>
        </p:txBody>
      </p:sp>
      <p:pic>
        <p:nvPicPr>
          <p:cNvPr id="5" name="Hình ảnh 5">
            <a:extLst>
              <a:ext uri="{FF2B5EF4-FFF2-40B4-BE49-F238E27FC236}">
                <a16:creationId xmlns:a16="http://schemas.microsoft.com/office/drawing/2014/main" id="{882FBD29-BE61-79B8-C3E3-8539AEF7A1B6}"/>
              </a:ext>
            </a:extLst>
          </p:cNvPr>
          <p:cNvPicPr>
            <a:picLocks noChangeAspect="1"/>
          </p:cNvPicPr>
          <p:nvPr/>
        </p:nvPicPr>
        <p:blipFill>
          <a:blip r:embed="rId2"/>
          <a:stretch>
            <a:fillRect/>
          </a:stretch>
        </p:blipFill>
        <p:spPr>
          <a:xfrm>
            <a:off x="882051" y="743535"/>
            <a:ext cx="7131888" cy="1370428"/>
          </a:xfrm>
          <a:prstGeom prst="rect">
            <a:avLst/>
          </a:prstGeom>
        </p:spPr>
      </p:pic>
      <p:grpSp>
        <p:nvGrpSpPr>
          <p:cNvPr id="6" name="Group 5">
            <a:extLst>
              <a:ext uri="{FF2B5EF4-FFF2-40B4-BE49-F238E27FC236}">
                <a16:creationId xmlns:a16="http://schemas.microsoft.com/office/drawing/2014/main" id="{BD7DBD55-D112-4032-9C97-6542808D15D7}"/>
              </a:ext>
            </a:extLst>
          </p:cNvPr>
          <p:cNvGrpSpPr/>
          <p:nvPr/>
        </p:nvGrpSpPr>
        <p:grpSpPr>
          <a:xfrm>
            <a:off x="137789" y="59554"/>
            <a:ext cx="2974329" cy="622644"/>
            <a:chOff x="2756970" y="141967"/>
            <a:chExt cx="2965056" cy="622644"/>
          </a:xfrm>
          <a:solidFill>
            <a:schemeClr val="accent4"/>
          </a:solidFill>
        </p:grpSpPr>
        <p:sp>
          <p:nvSpPr>
            <p:cNvPr id="7" name="Rectangle: Rounded Corners 6">
              <a:extLst>
                <a:ext uri="{FF2B5EF4-FFF2-40B4-BE49-F238E27FC236}">
                  <a16:creationId xmlns:a16="http://schemas.microsoft.com/office/drawing/2014/main" id="{995163B9-A49B-4B8E-A1EE-7B2B420FCD73}"/>
                </a:ext>
              </a:extLst>
            </p:cNvPr>
            <p:cNvSpPr/>
            <p:nvPr/>
          </p:nvSpPr>
          <p:spPr>
            <a:xfrm>
              <a:off x="2756970" y="141967"/>
              <a:ext cx="2965056" cy="62264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DD5D483-411D-4233-AECE-DEDA028BE5D8}"/>
                </a:ext>
              </a:extLst>
            </p:cNvPr>
            <p:cNvSpPr txBox="1"/>
            <p:nvPr/>
          </p:nvSpPr>
          <p:spPr>
            <a:xfrm>
              <a:off x="2756970" y="237845"/>
              <a:ext cx="2965056" cy="430887"/>
            </a:xfrm>
            <a:prstGeom prst="rect">
              <a:avLst/>
            </a:prstGeom>
            <a:grpFill/>
          </p:spPr>
          <p:txBody>
            <a:bodyPr wrap="square" rtlCol="0">
              <a:spAutoFit/>
            </a:bodyPr>
            <a:lstStyle/>
            <a:p>
              <a:pPr algn="ctr"/>
              <a:r>
                <a:rPr lang="en-US" sz="2200" b="1">
                  <a:solidFill>
                    <a:schemeClr val="bg1"/>
                  </a:solidFill>
                </a:rPr>
                <a:t>Lasso Regression</a:t>
              </a:r>
            </a:p>
          </p:txBody>
        </p:sp>
      </p:grpSp>
    </p:spTree>
    <p:extLst>
      <p:ext uri="{BB962C8B-B14F-4D97-AF65-F5344CB8AC3E}">
        <p14:creationId xmlns:p14="http://schemas.microsoft.com/office/powerpoint/2010/main" val="1030828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nh chữ nhật: Góc Tròn 2">
            <a:extLst>
              <a:ext uri="{FF2B5EF4-FFF2-40B4-BE49-F238E27FC236}">
                <a16:creationId xmlns:a16="http://schemas.microsoft.com/office/drawing/2014/main" id="{EE947427-CA17-8E67-4D9A-B2D7EC214B2D}"/>
              </a:ext>
            </a:extLst>
          </p:cNvPr>
          <p:cNvSpPr/>
          <p:nvPr/>
        </p:nvSpPr>
        <p:spPr>
          <a:xfrm>
            <a:off x="340744" y="885287"/>
            <a:ext cx="4193156" cy="1868304"/>
          </a:xfrm>
          <a:prstGeom prst="roundRect">
            <a:avLst/>
          </a:prstGeom>
          <a:ln/>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vi-VN" dirty="0" err="1">
                <a:solidFill>
                  <a:schemeClr val="tx1">
                    <a:lumMod val="75000"/>
                    <a:lumOff val="25000"/>
                  </a:schemeClr>
                </a:solidFill>
                <a:cs typeface="Arial"/>
              </a:rPr>
              <a:t>Cross</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validation</a:t>
            </a:r>
            <a:endParaRPr lang="vi-VN">
              <a:solidFill>
                <a:schemeClr val="tx1">
                  <a:lumMod val="75000"/>
                  <a:lumOff val="25000"/>
                </a:schemeClr>
              </a:solidFill>
              <a:cs typeface="Arial"/>
            </a:endParaRPr>
          </a:p>
          <a:p>
            <a:pPr marL="285750" indent="-285750">
              <a:buFont typeface="Wingdings" panose="05000000000000000000" pitchFamily="2" charset="2"/>
              <a:buChar char="ü"/>
            </a:pPr>
            <a:r>
              <a:rPr lang="vi-VN" dirty="0" err="1">
                <a:solidFill>
                  <a:schemeClr val="tx1">
                    <a:lumMod val="75000"/>
                    <a:lumOff val="25000"/>
                  </a:schemeClr>
                </a:solidFill>
                <a:cs typeface="Arial"/>
              </a:rPr>
              <a:t>Training</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nhiều</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lần</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với</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nhiều</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phần</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dữ</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liệu</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test</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và</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train</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khác</a:t>
            </a:r>
            <a:r>
              <a:rPr lang="vi-VN" dirty="0">
                <a:solidFill>
                  <a:schemeClr val="tx1">
                    <a:lumMod val="75000"/>
                    <a:lumOff val="25000"/>
                  </a:schemeClr>
                </a:solidFill>
                <a:cs typeface="Arial"/>
              </a:rPr>
              <a:t> nhau (</a:t>
            </a:r>
            <a:r>
              <a:rPr lang="vi-VN" dirty="0" err="1">
                <a:solidFill>
                  <a:schemeClr val="tx1">
                    <a:lumMod val="75000"/>
                    <a:lumOff val="25000"/>
                  </a:schemeClr>
                </a:solidFill>
                <a:cs typeface="Arial"/>
              </a:rPr>
              <a:t>trải</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đều</a:t>
            </a:r>
            <a:r>
              <a:rPr lang="vi-VN" dirty="0">
                <a:solidFill>
                  <a:schemeClr val="tx1">
                    <a:lumMod val="75000"/>
                    <a:lumOff val="25000"/>
                  </a:schemeClr>
                </a:solidFill>
                <a:cs typeface="Arial"/>
              </a:rPr>
              <a:t> trên </a:t>
            </a:r>
            <a:r>
              <a:rPr lang="vi-VN" dirty="0" err="1">
                <a:solidFill>
                  <a:schemeClr val="tx1">
                    <a:lumMod val="75000"/>
                    <a:lumOff val="25000"/>
                  </a:schemeClr>
                </a:solidFill>
                <a:cs typeface="Arial"/>
              </a:rPr>
              <a:t>toàn</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bộ</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dữ</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liệu</a:t>
            </a:r>
            <a:r>
              <a:rPr lang="vi-VN" dirty="0">
                <a:solidFill>
                  <a:schemeClr val="tx1">
                    <a:lumMod val="75000"/>
                    <a:lumOff val="25000"/>
                  </a:schemeClr>
                </a:solidFill>
                <a:cs typeface="Arial"/>
              </a:rPr>
              <a:t>)</a:t>
            </a:r>
          </a:p>
          <a:p>
            <a:pPr marL="285750" indent="-285750">
              <a:buFont typeface="Wingdings" panose="05000000000000000000" pitchFamily="2" charset="2"/>
              <a:buChar char="ü"/>
            </a:pPr>
            <a:r>
              <a:rPr lang="vi-VN" dirty="0" err="1">
                <a:solidFill>
                  <a:schemeClr val="tx1">
                    <a:lumMod val="75000"/>
                    <a:lumOff val="25000"/>
                  </a:schemeClr>
                </a:solidFill>
                <a:cs typeface="Arial"/>
              </a:rPr>
              <a:t>Đảm</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bảo</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toàn</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bộ</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dữ</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liệu</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đều</a:t>
            </a:r>
            <a:r>
              <a:rPr lang="vi-VN" dirty="0">
                <a:solidFill>
                  <a:schemeClr val="tx1">
                    <a:lumMod val="75000"/>
                    <a:lumOff val="25000"/>
                  </a:schemeClr>
                </a:solidFill>
                <a:cs typeface="Arial"/>
              </a:rPr>
              <a:t> tham gia </a:t>
            </a:r>
            <a:r>
              <a:rPr lang="vi-VN" dirty="0" err="1">
                <a:solidFill>
                  <a:schemeClr val="tx1">
                    <a:lumMod val="75000"/>
                    <a:lumOff val="25000"/>
                  </a:schemeClr>
                </a:solidFill>
                <a:cs typeface="Arial"/>
              </a:rPr>
              <a:t>training</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và</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tessing</a:t>
            </a:r>
            <a:r>
              <a:rPr lang="vi-VN" dirty="0">
                <a:solidFill>
                  <a:schemeClr val="tx1">
                    <a:lumMod val="75000"/>
                    <a:lumOff val="25000"/>
                  </a:schemeClr>
                </a:solidFill>
                <a:cs typeface="Arial"/>
              </a:rPr>
              <a:t>.</a:t>
            </a:r>
          </a:p>
        </p:txBody>
      </p:sp>
      <p:pic>
        <p:nvPicPr>
          <p:cNvPr id="7" name="Hình ảnh 7">
            <a:extLst>
              <a:ext uri="{FF2B5EF4-FFF2-40B4-BE49-F238E27FC236}">
                <a16:creationId xmlns:a16="http://schemas.microsoft.com/office/drawing/2014/main" id="{FC3B6EDD-18DB-82FE-E29D-70482320A4A6}"/>
              </a:ext>
            </a:extLst>
          </p:cNvPr>
          <p:cNvPicPr>
            <a:picLocks noChangeAspect="1"/>
          </p:cNvPicPr>
          <p:nvPr/>
        </p:nvPicPr>
        <p:blipFill>
          <a:blip r:embed="rId2"/>
          <a:stretch>
            <a:fillRect/>
          </a:stretch>
        </p:blipFill>
        <p:spPr>
          <a:xfrm>
            <a:off x="5216825" y="548342"/>
            <a:ext cx="2894162" cy="3529232"/>
          </a:xfrm>
          <a:prstGeom prst="rect">
            <a:avLst/>
          </a:prstGeom>
        </p:spPr>
      </p:pic>
      <p:sp>
        <p:nvSpPr>
          <p:cNvPr id="9" name="Hình chữ nhật: Góc Tròn 8">
            <a:extLst>
              <a:ext uri="{FF2B5EF4-FFF2-40B4-BE49-F238E27FC236}">
                <a16:creationId xmlns:a16="http://schemas.microsoft.com/office/drawing/2014/main" id="{61C4BE21-3652-1A98-E522-6D34E87B097F}"/>
              </a:ext>
            </a:extLst>
          </p:cNvPr>
          <p:cNvSpPr/>
          <p:nvPr/>
        </p:nvSpPr>
        <p:spPr>
          <a:xfrm>
            <a:off x="340744" y="3135212"/>
            <a:ext cx="3976775" cy="1679992"/>
          </a:xfrm>
          <a:prstGeom prst="roundRect">
            <a:avLst/>
          </a:prstGeom>
          <a:ln/>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vi-VN" dirty="0" err="1">
                <a:solidFill>
                  <a:schemeClr val="tx1">
                    <a:lumMod val="75000"/>
                    <a:lumOff val="25000"/>
                  </a:schemeClr>
                </a:solidFill>
                <a:cs typeface="Arial"/>
              </a:rPr>
              <a:t>LassoCV</a:t>
            </a:r>
          </a:p>
          <a:p>
            <a:pPr algn="ctr"/>
            <a:endParaRPr lang="vi-VN" dirty="0">
              <a:solidFill>
                <a:schemeClr val="tx1">
                  <a:lumMod val="75000"/>
                  <a:lumOff val="25000"/>
                </a:schemeClr>
              </a:solidFill>
              <a:cs typeface="Arial"/>
            </a:endParaRPr>
          </a:p>
          <a:p>
            <a:r>
              <a:rPr lang="vi-VN" dirty="0" err="1">
                <a:solidFill>
                  <a:schemeClr val="tx1">
                    <a:lumMod val="75000"/>
                    <a:lumOff val="25000"/>
                  </a:schemeClr>
                </a:solidFill>
                <a:cs typeface="Arial"/>
              </a:rPr>
              <a:t>Sử</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dụng</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CrossValidation</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để</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tìm</a:t>
            </a:r>
            <a:r>
              <a:rPr lang="vi-VN" dirty="0">
                <a:solidFill>
                  <a:schemeClr val="tx1">
                    <a:lumMod val="75000"/>
                    <a:lumOff val="25000"/>
                  </a:schemeClr>
                </a:solidFill>
                <a:cs typeface="Arial"/>
              </a:rPr>
              <a:t> ra mô </a:t>
            </a:r>
            <a:r>
              <a:rPr lang="vi-VN" dirty="0" err="1">
                <a:solidFill>
                  <a:schemeClr val="tx1">
                    <a:lumMod val="75000"/>
                    <a:lumOff val="25000"/>
                  </a:schemeClr>
                </a:solidFill>
                <a:cs typeface="Arial"/>
              </a:rPr>
              <a:t>hình</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Lasso</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regression</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tốt</a:t>
            </a:r>
            <a:r>
              <a:rPr lang="vi-VN" dirty="0">
                <a:solidFill>
                  <a:schemeClr val="tx1">
                    <a:lumMod val="75000"/>
                    <a:lumOff val="25000"/>
                  </a:schemeClr>
                </a:solidFill>
                <a:cs typeface="Arial"/>
              </a:rPr>
              <a:t> </a:t>
            </a:r>
            <a:r>
              <a:rPr lang="vi-VN" dirty="0" err="1">
                <a:solidFill>
                  <a:schemeClr val="tx1">
                    <a:lumMod val="75000"/>
                    <a:lumOff val="25000"/>
                  </a:schemeClr>
                </a:solidFill>
                <a:cs typeface="Arial"/>
              </a:rPr>
              <a:t>nhất</a:t>
            </a:r>
            <a:r>
              <a:rPr lang="vi-VN" dirty="0">
                <a:solidFill>
                  <a:schemeClr val="tx1">
                    <a:lumMod val="75000"/>
                    <a:lumOff val="25000"/>
                  </a:schemeClr>
                </a:solidFill>
                <a:cs typeface="Arial"/>
              </a:rPr>
              <a:t>.</a:t>
            </a:r>
          </a:p>
        </p:txBody>
      </p:sp>
      <p:grpSp>
        <p:nvGrpSpPr>
          <p:cNvPr id="6" name="Group 5">
            <a:extLst>
              <a:ext uri="{FF2B5EF4-FFF2-40B4-BE49-F238E27FC236}">
                <a16:creationId xmlns:a16="http://schemas.microsoft.com/office/drawing/2014/main" id="{E2EAC4F4-72DF-4B4A-A5F0-257B6215DF8D}"/>
              </a:ext>
            </a:extLst>
          </p:cNvPr>
          <p:cNvGrpSpPr/>
          <p:nvPr/>
        </p:nvGrpSpPr>
        <p:grpSpPr>
          <a:xfrm>
            <a:off x="137788" y="59554"/>
            <a:ext cx="3270430" cy="622644"/>
            <a:chOff x="2756969" y="141967"/>
            <a:chExt cx="3104857" cy="622644"/>
          </a:xfrm>
          <a:solidFill>
            <a:schemeClr val="accent4"/>
          </a:solidFill>
        </p:grpSpPr>
        <p:sp>
          <p:nvSpPr>
            <p:cNvPr id="8" name="Rectangle: Rounded Corners 7">
              <a:extLst>
                <a:ext uri="{FF2B5EF4-FFF2-40B4-BE49-F238E27FC236}">
                  <a16:creationId xmlns:a16="http://schemas.microsoft.com/office/drawing/2014/main" id="{DF6DA3F0-B577-45B3-82E4-97A8F3249E45}"/>
                </a:ext>
              </a:extLst>
            </p:cNvPr>
            <p:cNvSpPr/>
            <p:nvPr/>
          </p:nvSpPr>
          <p:spPr>
            <a:xfrm>
              <a:off x="2756969" y="141967"/>
              <a:ext cx="3104856" cy="62264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C820007-094F-42F3-A682-27FDB59E1FE7}"/>
                </a:ext>
              </a:extLst>
            </p:cNvPr>
            <p:cNvSpPr txBox="1"/>
            <p:nvPr/>
          </p:nvSpPr>
          <p:spPr>
            <a:xfrm>
              <a:off x="2756970" y="237845"/>
              <a:ext cx="3104856" cy="430887"/>
            </a:xfrm>
            <a:prstGeom prst="rect">
              <a:avLst/>
            </a:prstGeom>
            <a:grpFill/>
          </p:spPr>
          <p:txBody>
            <a:bodyPr wrap="square" rtlCol="0">
              <a:spAutoFit/>
            </a:bodyPr>
            <a:lstStyle/>
            <a:p>
              <a:pPr algn="ctr"/>
              <a:r>
                <a:rPr lang="en-US" sz="2200" b="1">
                  <a:solidFill>
                    <a:schemeClr val="bg1"/>
                  </a:solidFill>
                </a:rPr>
                <a:t>LassoCV Regression</a:t>
              </a:r>
            </a:p>
          </p:txBody>
        </p:sp>
      </p:grpSp>
    </p:spTree>
    <p:extLst>
      <p:ext uri="{BB962C8B-B14F-4D97-AF65-F5344CB8AC3E}">
        <p14:creationId xmlns:p14="http://schemas.microsoft.com/office/powerpoint/2010/main" val="516830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5C1081A8-A67A-F014-882C-46CE2E275649}"/>
              </a:ext>
            </a:extLst>
          </p:cNvPr>
          <p:cNvSpPr txBox="1"/>
          <p:nvPr/>
        </p:nvSpPr>
        <p:spPr>
          <a:xfrm>
            <a:off x="2814043" y="42497"/>
            <a:ext cx="3515913"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b="1">
                <a:solidFill>
                  <a:schemeClr val="tx1">
                    <a:lumMod val="75000"/>
                    <a:lumOff val="25000"/>
                  </a:schemeClr>
                </a:solidFill>
              </a:rPr>
              <a:t>NỘI DUNG BÁO CÁO</a:t>
            </a:r>
            <a:endParaRPr lang="vi-VN" sz="2500" b="1" dirty="0">
              <a:solidFill>
                <a:schemeClr val="tx1">
                  <a:lumMod val="75000"/>
                  <a:lumOff val="25000"/>
                </a:schemeClr>
              </a:solidFill>
            </a:endParaRPr>
          </a:p>
        </p:txBody>
      </p:sp>
      <p:grpSp>
        <p:nvGrpSpPr>
          <p:cNvPr id="45" name="Group 44">
            <a:extLst>
              <a:ext uri="{FF2B5EF4-FFF2-40B4-BE49-F238E27FC236}">
                <a16:creationId xmlns:a16="http://schemas.microsoft.com/office/drawing/2014/main" id="{96E666D9-D94E-4B73-8682-AB8B01D4E769}"/>
              </a:ext>
            </a:extLst>
          </p:cNvPr>
          <p:cNvGrpSpPr/>
          <p:nvPr/>
        </p:nvGrpSpPr>
        <p:grpSpPr>
          <a:xfrm>
            <a:off x="1548671" y="816930"/>
            <a:ext cx="7209738" cy="738114"/>
            <a:chOff x="1537654" y="914379"/>
            <a:chExt cx="7209738" cy="925420"/>
          </a:xfrm>
        </p:grpSpPr>
        <p:sp>
          <p:nvSpPr>
            <p:cNvPr id="3" name="Diamond 2">
              <a:extLst>
                <a:ext uri="{FF2B5EF4-FFF2-40B4-BE49-F238E27FC236}">
                  <a16:creationId xmlns:a16="http://schemas.microsoft.com/office/drawing/2014/main" id="{FA40581B-749E-4B21-BDE2-A2551FC8CBFA}"/>
                </a:ext>
              </a:extLst>
            </p:cNvPr>
            <p:cNvSpPr/>
            <p:nvPr/>
          </p:nvSpPr>
          <p:spPr>
            <a:xfrm>
              <a:off x="1537654" y="914379"/>
              <a:ext cx="719234" cy="925419"/>
            </a:xfrm>
            <a:prstGeom prst="diamond">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44" name="Arrow: Pentagon 43">
              <a:extLst>
                <a:ext uri="{FF2B5EF4-FFF2-40B4-BE49-F238E27FC236}">
                  <a16:creationId xmlns:a16="http://schemas.microsoft.com/office/drawing/2014/main" id="{5664DC6B-9A53-4EBA-A472-227E397E30F2}"/>
                </a:ext>
              </a:extLst>
            </p:cNvPr>
            <p:cNvSpPr/>
            <p:nvPr/>
          </p:nvSpPr>
          <p:spPr>
            <a:xfrm rot="10800000">
              <a:off x="2200233" y="914382"/>
              <a:ext cx="6547159" cy="925417"/>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16BD84A5-723A-4042-B7E4-47BD8FB79C4E}"/>
                </a:ext>
              </a:extLst>
            </p:cNvPr>
            <p:cNvSpPr txBox="1"/>
            <p:nvPr/>
          </p:nvSpPr>
          <p:spPr>
            <a:xfrm>
              <a:off x="2673959" y="916018"/>
              <a:ext cx="5401404" cy="839286"/>
            </a:xfrm>
            <a:prstGeom prst="rect">
              <a:avLst/>
            </a:prstGeom>
            <a:noFill/>
          </p:spPr>
          <p:txBody>
            <a:bodyPr wrap="square" rtlCol="0">
              <a:spAutoFit/>
            </a:bodyPr>
            <a:lstStyle/>
            <a:p>
              <a:pPr>
                <a:spcBef>
                  <a:spcPts val="300"/>
                </a:spcBef>
              </a:pPr>
              <a:r>
                <a:rPr lang="en-US" sz="2000" b="1">
                  <a:solidFill>
                    <a:schemeClr val="tx1">
                      <a:lumMod val="75000"/>
                      <a:lumOff val="25000"/>
                    </a:schemeClr>
                  </a:solidFill>
                </a:rPr>
                <a:t>TỔNG QUAN</a:t>
              </a:r>
            </a:p>
            <a:p>
              <a:pPr>
                <a:spcBef>
                  <a:spcPts val="300"/>
                </a:spcBef>
              </a:pPr>
              <a:r>
                <a:rPr lang="en-US" sz="1500" i="1">
                  <a:solidFill>
                    <a:schemeClr val="tx1">
                      <a:lumMod val="75000"/>
                      <a:lumOff val="25000"/>
                    </a:schemeClr>
                  </a:solidFill>
                </a:rPr>
                <a:t>Giới thiệu/ Phát biểu bài toán/ Thách thức bài toán</a:t>
              </a:r>
            </a:p>
          </p:txBody>
        </p:sp>
      </p:grpSp>
      <p:grpSp>
        <p:nvGrpSpPr>
          <p:cNvPr id="103" name="Group 102">
            <a:extLst>
              <a:ext uri="{FF2B5EF4-FFF2-40B4-BE49-F238E27FC236}">
                <a16:creationId xmlns:a16="http://schemas.microsoft.com/office/drawing/2014/main" id="{109B3D75-52CC-4F77-8D63-30688C73089D}"/>
              </a:ext>
            </a:extLst>
          </p:cNvPr>
          <p:cNvGrpSpPr/>
          <p:nvPr/>
        </p:nvGrpSpPr>
        <p:grpSpPr>
          <a:xfrm>
            <a:off x="1548671" y="1635576"/>
            <a:ext cx="6547159" cy="751645"/>
            <a:chOff x="1548671" y="1670563"/>
            <a:chExt cx="6547159" cy="751645"/>
          </a:xfrm>
        </p:grpSpPr>
        <p:sp>
          <p:nvSpPr>
            <p:cNvPr id="87" name="Diamond 86">
              <a:extLst>
                <a:ext uri="{FF2B5EF4-FFF2-40B4-BE49-F238E27FC236}">
                  <a16:creationId xmlns:a16="http://schemas.microsoft.com/office/drawing/2014/main" id="{575791CD-BAB6-4DDC-8652-D18F17D0E86B}"/>
                </a:ext>
              </a:extLst>
            </p:cNvPr>
            <p:cNvSpPr/>
            <p:nvPr/>
          </p:nvSpPr>
          <p:spPr>
            <a:xfrm>
              <a:off x="1548671" y="1670563"/>
              <a:ext cx="719234" cy="738113"/>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88" name="Arrow: Pentagon 87">
              <a:extLst>
                <a:ext uri="{FF2B5EF4-FFF2-40B4-BE49-F238E27FC236}">
                  <a16:creationId xmlns:a16="http://schemas.microsoft.com/office/drawing/2014/main" id="{86F7835E-9915-44AD-8BCB-D03BB7FCB73C}"/>
                </a:ext>
              </a:extLst>
            </p:cNvPr>
            <p:cNvSpPr/>
            <p:nvPr/>
          </p:nvSpPr>
          <p:spPr>
            <a:xfrm>
              <a:off x="1548671" y="1684097"/>
              <a:ext cx="6547159" cy="738111"/>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AA34F797-2421-4F03-83C8-19B838C7BB9E}"/>
                </a:ext>
              </a:extLst>
            </p:cNvPr>
            <p:cNvSpPr txBox="1"/>
            <p:nvPr/>
          </p:nvSpPr>
          <p:spPr>
            <a:xfrm>
              <a:off x="2680269" y="1681504"/>
              <a:ext cx="5401404" cy="669414"/>
            </a:xfrm>
            <a:prstGeom prst="rect">
              <a:avLst/>
            </a:prstGeom>
            <a:noFill/>
          </p:spPr>
          <p:txBody>
            <a:bodyPr wrap="square" rtlCol="0">
              <a:spAutoFit/>
            </a:bodyPr>
            <a:lstStyle/>
            <a:p>
              <a:pPr>
                <a:spcBef>
                  <a:spcPts val="300"/>
                </a:spcBef>
              </a:pPr>
              <a:r>
                <a:rPr lang="en-US" sz="2000" b="1">
                  <a:solidFill>
                    <a:schemeClr val="tx1">
                      <a:lumMod val="75000"/>
                      <a:lumOff val="25000"/>
                    </a:schemeClr>
                  </a:solidFill>
                </a:rPr>
                <a:t>MÔ HÌNH GIẢI BÀI TOÁN</a:t>
              </a:r>
            </a:p>
            <a:p>
              <a:pPr>
                <a:spcBef>
                  <a:spcPts val="300"/>
                </a:spcBef>
              </a:pPr>
              <a:r>
                <a:rPr lang="en-US" sz="1500" i="1">
                  <a:solidFill>
                    <a:schemeClr val="tx1">
                      <a:lumMod val="75000"/>
                      <a:lumOff val="25000"/>
                    </a:schemeClr>
                  </a:solidFill>
                </a:rPr>
                <a:t>Tiền xử lý dữ liệu/ Chọn thuộc tính/ Phương pháp</a:t>
              </a:r>
            </a:p>
          </p:txBody>
        </p:sp>
      </p:grpSp>
      <p:grpSp>
        <p:nvGrpSpPr>
          <p:cNvPr id="90" name="Group 89">
            <a:extLst>
              <a:ext uri="{FF2B5EF4-FFF2-40B4-BE49-F238E27FC236}">
                <a16:creationId xmlns:a16="http://schemas.microsoft.com/office/drawing/2014/main" id="{82914354-D4DE-4712-8E7B-86511D939068}"/>
              </a:ext>
            </a:extLst>
          </p:cNvPr>
          <p:cNvGrpSpPr/>
          <p:nvPr/>
        </p:nvGrpSpPr>
        <p:grpSpPr>
          <a:xfrm>
            <a:off x="1548671" y="2453029"/>
            <a:ext cx="7209738" cy="738114"/>
            <a:chOff x="1537654" y="914379"/>
            <a:chExt cx="7209738" cy="925420"/>
          </a:xfrm>
        </p:grpSpPr>
        <p:sp>
          <p:nvSpPr>
            <p:cNvPr id="91" name="Diamond 90">
              <a:extLst>
                <a:ext uri="{FF2B5EF4-FFF2-40B4-BE49-F238E27FC236}">
                  <a16:creationId xmlns:a16="http://schemas.microsoft.com/office/drawing/2014/main" id="{F24C480D-7C45-42D4-A4F4-900891A721B5}"/>
                </a:ext>
              </a:extLst>
            </p:cNvPr>
            <p:cNvSpPr/>
            <p:nvPr/>
          </p:nvSpPr>
          <p:spPr>
            <a:xfrm>
              <a:off x="1537654" y="914379"/>
              <a:ext cx="719234" cy="925419"/>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92" name="Arrow: Pentagon 91">
              <a:extLst>
                <a:ext uri="{FF2B5EF4-FFF2-40B4-BE49-F238E27FC236}">
                  <a16:creationId xmlns:a16="http://schemas.microsoft.com/office/drawing/2014/main" id="{E9197AAD-2201-454A-AF32-3A3A4B7C0036}"/>
                </a:ext>
              </a:extLst>
            </p:cNvPr>
            <p:cNvSpPr/>
            <p:nvPr/>
          </p:nvSpPr>
          <p:spPr>
            <a:xfrm rot="10800000">
              <a:off x="2200233" y="914382"/>
              <a:ext cx="6547159" cy="925417"/>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5A924691-2A34-45F8-9795-BCA5AC2D6C5F}"/>
                </a:ext>
              </a:extLst>
            </p:cNvPr>
            <p:cNvSpPr txBox="1"/>
            <p:nvPr/>
          </p:nvSpPr>
          <p:spPr>
            <a:xfrm>
              <a:off x="2673959" y="916018"/>
              <a:ext cx="5401404" cy="839286"/>
            </a:xfrm>
            <a:prstGeom prst="rect">
              <a:avLst/>
            </a:prstGeom>
            <a:noFill/>
          </p:spPr>
          <p:txBody>
            <a:bodyPr wrap="square" rtlCol="0">
              <a:spAutoFit/>
            </a:bodyPr>
            <a:lstStyle/>
            <a:p>
              <a:pPr>
                <a:spcBef>
                  <a:spcPts val="300"/>
                </a:spcBef>
              </a:pPr>
              <a:r>
                <a:rPr lang="en-US" sz="2000" b="1">
                  <a:solidFill>
                    <a:schemeClr val="tx1">
                      <a:lumMod val="75000"/>
                      <a:lumOff val="25000"/>
                    </a:schemeClr>
                  </a:solidFill>
                </a:rPr>
                <a:t>THỰC NGHIỆM</a:t>
              </a:r>
            </a:p>
            <a:p>
              <a:pPr>
                <a:spcBef>
                  <a:spcPts val="300"/>
                </a:spcBef>
              </a:pPr>
              <a:r>
                <a:rPr lang="en-US" sz="1500" i="1">
                  <a:solidFill>
                    <a:schemeClr val="tx1">
                      <a:lumMod val="75000"/>
                      <a:lumOff val="25000"/>
                    </a:schemeClr>
                  </a:solidFill>
                </a:rPr>
                <a:t>Phương pháp đánh giá/ Kết quả thực nghiệm</a:t>
              </a:r>
            </a:p>
          </p:txBody>
        </p:sp>
      </p:grpSp>
      <p:grpSp>
        <p:nvGrpSpPr>
          <p:cNvPr id="98" name="Group 97">
            <a:extLst>
              <a:ext uri="{FF2B5EF4-FFF2-40B4-BE49-F238E27FC236}">
                <a16:creationId xmlns:a16="http://schemas.microsoft.com/office/drawing/2014/main" id="{251B6DFF-AF82-4127-96C0-60E75B414E67}"/>
              </a:ext>
            </a:extLst>
          </p:cNvPr>
          <p:cNvGrpSpPr/>
          <p:nvPr/>
        </p:nvGrpSpPr>
        <p:grpSpPr>
          <a:xfrm>
            <a:off x="1548671" y="4113977"/>
            <a:ext cx="7209738" cy="738114"/>
            <a:chOff x="1537654" y="914379"/>
            <a:chExt cx="7209738" cy="925420"/>
          </a:xfrm>
        </p:grpSpPr>
        <p:sp>
          <p:nvSpPr>
            <p:cNvPr id="99" name="Diamond 98">
              <a:extLst>
                <a:ext uri="{FF2B5EF4-FFF2-40B4-BE49-F238E27FC236}">
                  <a16:creationId xmlns:a16="http://schemas.microsoft.com/office/drawing/2014/main" id="{51930018-FEF1-4E24-B3BD-D4B85C2DFEE0}"/>
                </a:ext>
              </a:extLst>
            </p:cNvPr>
            <p:cNvSpPr/>
            <p:nvPr/>
          </p:nvSpPr>
          <p:spPr>
            <a:xfrm>
              <a:off x="1537654" y="914379"/>
              <a:ext cx="719234" cy="925419"/>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5</a:t>
              </a:r>
            </a:p>
          </p:txBody>
        </p:sp>
        <p:sp>
          <p:nvSpPr>
            <p:cNvPr id="100" name="Arrow: Pentagon 99">
              <a:extLst>
                <a:ext uri="{FF2B5EF4-FFF2-40B4-BE49-F238E27FC236}">
                  <a16:creationId xmlns:a16="http://schemas.microsoft.com/office/drawing/2014/main" id="{B2878308-90E7-490A-85BC-973168E9478D}"/>
                </a:ext>
              </a:extLst>
            </p:cNvPr>
            <p:cNvSpPr/>
            <p:nvPr/>
          </p:nvSpPr>
          <p:spPr>
            <a:xfrm rot="10800000">
              <a:off x="2200233" y="914382"/>
              <a:ext cx="6547159" cy="925417"/>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488BE203-1963-4CD8-B9B1-26D2E06652A6}"/>
                </a:ext>
              </a:extLst>
            </p:cNvPr>
            <p:cNvSpPr txBox="1"/>
            <p:nvPr/>
          </p:nvSpPr>
          <p:spPr>
            <a:xfrm>
              <a:off x="2669252" y="1126266"/>
              <a:ext cx="5401404" cy="501643"/>
            </a:xfrm>
            <a:prstGeom prst="rect">
              <a:avLst/>
            </a:prstGeom>
            <a:noFill/>
          </p:spPr>
          <p:txBody>
            <a:bodyPr wrap="square" rtlCol="0">
              <a:spAutoFit/>
            </a:bodyPr>
            <a:lstStyle/>
            <a:p>
              <a:pPr>
                <a:spcBef>
                  <a:spcPts val="300"/>
                </a:spcBef>
              </a:pPr>
              <a:r>
                <a:rPr lang="en-US" sz="2000" b="1">
                  <a:solidFill>
                    <a:schemeClr val="tx1">
                      <a:lumMod val="75000"/>
                      <a:lumOff val="25000"/>
                    </a:schemeClr>
                  </a:solidFill>
                </a:rPr>
                <a:t>KẾT LUẬN</a:t>
              </a:r>
            </a:p>
          </p:txBody>
        </p:sp>
      </p:grpSp>
      <p:grpSp>
        <p:nvGrpSpPr>
          <p:cNvPr id="104" name="Group 103">
            <a:extLst>
              <a:ext uri="{FF2B5EF4-FFF2-40B4-BE49-F238E27FC236}">
                <a16:creationId xmlns:a16="http://schemas.microsoft.com/office/drawing/2014/main" id="{DA4420AD-F9C1-4312-8621-BD22CC9B16AB}"/>
              </a:ext>
            </a:extLst>
          </p:cNvPr>
          <p:cNvGrpSpPr/>
          <p:nvPr/>
        </p:nvGrpSpPr>
        <p:grpSpPr>
          <a:xfrm>
            <a:off x="1548671" y="3284811"/>
            <a:ext cx="6547159" cy="763358"/>
            <a:chOff x="1548671" y="1684097"/>
            <a:chExt cx="6547159" cy="763358"/>
          </a:xfrm>
        </p:grpSpPr>
        <p:sp>
          <p:nvSpPr>
            <p:cNvPr id="105" name="Diamond 104">
              <a:extLst>
                <a:ext uri="{FF2B5EF4-FFF2-40B4-BE49-F238E27FC236}">
                  <a16:creationId xmlns:a16="http://schemas.microsoft.com/office/drawing/2014/main" id="{56243B09-C0A9-4638-B3CC-572FECF96E7D}"/>
                </a:ext>
              </a:extLst>
            </p:cNvPr>
            <p:cNvSpPr/>
            <p:nvPr/>
          </p:nvSpPr>
          <p:spPr>
            <a:xfrm>
              <a:off x="1548671" y="1709342"/>
              <a:ext cx="719234" cy="738113"/>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106" name="Arrow: Pentagon 105">
              <a:extLst>
                <a:ext uri="{FF2B5EF4-FFF2-40B4-BE49-F238E27FC236}">
                  <a16:creationId xmlns:a16="http://schemas.microsoft.com/office/drawing/2014/main" id="{230C1DC1-4447-4D21-9882-7B80DB5B07D3}"/>
                </a:ext>
              </a:extLst>
            </p:cNvPr>
            <p:cNvSpPr/>
            <p:nvPr/>
          </p:nvSpPr>
          <p:spPr>
            <a:xfrm>
              <a:off x="1548671" y="1684097"/>
              <a:ext cx="6547159" cy="738111"/>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id="{D291247C-EBB5-4719-AEA7-42CE1EA70690}"/>
                </a:ext>
              </a:extLst>
            </p:cNvPr>
            <p:cNvSpPr txBox="1"/>
            <p:nvPr/>
          </p:nvSpPr>
          <p:spPr>
            <a:xfrm>
              <a:off x="2684976" y="1713184"/>
              <a:ext cx="5401404" cy="669414"/>
            </a:xfrm>
            <a:prstGeom prst="rect">
              <a:avLst/>
            </a:prstGeom>
            <a:noFill/>
          </p:spPr>
          <p:txBody>
            <a:bodyPr wrap="square" rtlCol="0">
              <a:spAutoFit/>
            </a:bodyPr>
            <a:lstStyle/>
            <a:p>
              <a:pPr>
                <a:spcBef>
                  <a:spcPts val="300"/>
                </a:spcBef>
              </a:pPr>
              <a:r>
                <a:rPr lang="en-US" sz="2000" b="1">
                  <a:solidFill>
                    <a:schemeClr val="tx1">
                      <a:lumMod val="75000"/>
                      <a:lumOff val="25000"/>
                    </a:schemeClr>
                  </a:solidFill>
                </a:rPr>
                <a:t>DEMO</a:t>
              </a:r>
            </a:p>
            <a:p>
              <a:pPr>
                <a:spcBef>
                  <a:spcPts val="300"/>
                </a:spcBef>
              </a:pPr>
              <a:r>
                <a:rPr lang="en-US" sz="1500" i="1">
                  <a:solidFill>
                    <a:schemeClr val="tx1">
                      <a:lumMod val="75000"/>
                      <a:lumOff val="25000"/>
                    </a:schemeClr>
                  </a:solidFill>
                </a:rPr>
                <a:t>Demo trên dữ liệu tiền ảo từ ngày 10/4 – 10/5/2022</a:t>
              </a:r>
            </a:p>
          </p:txBody>
        </p:sp>
      </p:grpSp>
    </p:spTree>
    <p:extLst>
      <p:ext uri="{BB962C8B-B14F-4D97-AF65-F5344CB8AC3E}">
        <p14:creationId xmlns:p14="http://schemas.microsoft.com/office/powerpoint/2010/main" val="1095055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8CDC980D-EC9E-4667-8509-FD61744B27AA}"/>
              </a:ext>
            </a:extLst>
          </p:cNvPr>
          <p:cNvSpPr>
            <a:spLocks noGrp="1"/>
          </p:cNvSpPr>
          <p:nvPr>
            <p:ph type="body" sz="quarter" idx="10"/>
          </p:nvPr>
        </p:nvSpPr>
        <p:spPr/>
        <p:txBody>
          <a:bodyPr lIns="91440" tIns="45720" rIns="91440" bIns="45720" anchor="ctr"/>
          <a:lstStyle/>
          <a:p>
            <a:pPr algn="l"/>
            <a:r>
              <a:rPr lang="en-US" sz="3200" dirty="0">
                <a:cs typeface="Arial"/>
              </a:rPr>
              <a:t>Cài </a:t>
            </a:r>
            <a:r>
              <a:rPr lang="en-US" sz="3200" dirty="0" err="1">
                <a:cs typeface="Arial"/>
              </a:rPr>
              <a:t>đặt</a:t>
            </a:r>
            <a:r>
              <a:rPr lang="en-US" sz="3200" dirty="0">
                <a:cs typeface="Arial"/>
              </a:rPr>
              <a:t> </a:t>
            </a:r>
            <a:r>
              <a:rPr lang="en-US" sz="3200" dirty="0" err="1">
                <a:cs typeface="Arial"/>
              </a:rPr>
              <a:t>LassoCV</a:t>
            </a:r>
            <a:r>
              <a:rPr lang="en-US" sz="3200" dirty="0">
                <a:cs typeface="Arial"/>
              </a:rPr>
              <a:t>:</a:t>
            </a:r>
            <a:endParaRPr lang="en-US" sz="3200" dirty="0"/>
          </a:p>
        </p:txBody>
      </p:sp>
      <p:pic>
        <p:nvPicPr>
          <p:cNvPr id="4" name="Hình ảnh 4" descr="Ảnh có chứa văn bản&#10;&#10;Mô tả được tự động tạo">
            <a:extLst>
              <a:ext uri="{FF2B5EF4-FFF2-40B4-BE49-F238E27FC236}">
                <a16:creationId xmlns:a16="http://schemas.microsoft.com/office/drawing/2014/main" id="{9F5C26F9-E160-EF61-9440-6369601B0E92}"/>
              </a:ext>
            </a:extLst>
          </p:cNvPr>
          <p:cNvPicPr>
            <a:picLocks noChangeAspect="1"/>
          </p:cNvPicPr>
          <p:nvPr/>
        </p:nvPicPr>
        <p:blipFill>
          <a:blip r:embed="rId2"/>
          <a:stretch>
            <a:fillRect/>
          </a:stretch>
        </p:blipFill>
        <p:spPr>
          <a:xfrm>
            <a:off x="256636" y="1262551"/>
            <a:ext cx="8512114" cy="893113"/>
          </a:xfrm>
          <a:prstGeom prst="rect">
            <a:avLst/>
          </a:prstGeom>
        </p:spPr>
      </p:pic>
      <p:pic>
        <p:nvPicPr>
          <p:cNvPr id="5" name="Hình ảnh 5">
            <a:extLst>
              <a:ext uri="{FF2B5EF4-FFF2-40B4-BE49-F238E27FC236}">
                <a16:creationId xmlns:a16="http://schemas.microsoft.com/office/drawing/2014/main" id="{A882946C-9035-D6D9-76DE-3DA7E7D7C39E}"/>
              </a:ext>
            </a:extLst>
          </p:cNvPr>
          <p:cNvPicPr>
            <a:picLocks noChangeAspect="1"/>
          </p:cNvPicPr>
          <p:nvPr/>
        </p:nvPicPr>
        <p:blipFill>
          <a:blip r:embed="rId3"/>
          <a:stretch>
            <a:fillRect/>
          </a:stretch>
        </p:blipFill>
        <p:spPr>
          <a:xfrm>
            <a:off x="256635" y="708164"/>
            <a:ext cx="8479766" cy="362869"/>
          </a:xfrm>
          <a:prstGeom prst="rect">
            <a:avLst/>
          </a:prstGeom>
        </p:spPr>
      </p:pic>
      <p:sp>
        <p:nvSpPr>
          <p:cNvPr id="6" name="Hình chữ nhật: Góc Tròn 5">
            <a:extLst>
              <a:ext uri="{FF2B5EF4-FFF2-40B4-BE49-F238E27FC236}">
                <a16:creationId xmlns:a16="http://schemas.microsoft.com/office/drawing/2014/main" id="{E060375A-2920-79B3-C259-6C3AA9E83684}"/>
              </a:ext>
            </a:extLst>
          </p:cNvPr>
          <p:cNvSpPr/>
          <p:nvPr/>
        </p:nvSpPr>
        <p:spPr>
          <a:xfrm>
            <a:off x="254480" y="2373344"/>
            <a:ext cx="3976775" cy="1679992"/>
          </a:xfrm>
          <a:prstGeom prst="roundRect">
            <a:avLst/>
          </a:prstGeom>
          <a:ln/>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285750" indent="-285750">
              <a:buFont typeface="Arial"/>
              <a:buChar char="•"/>
            </a:pPr>
            <a:r>
              <a:rPr lang="vi-VN" dirty="0" err="1">
                <a:cs typeface="Arial"/>
              </a:rPr>
              <a:t>n_splits</a:t>
            </a:r>
            <a:r>
              <a:rPr lang="vi-VN" dirty="0">
                <a:cs typeface="Arial"/>
              </a:rPr>
              <a:t>: </a:t>
            </a:r>
            <a:r>
              <a:rPr lang="vi-VN" dirty="0" err="1">
                <a:cs typeface="Arial"/>
              </a:rPr>
              <a:t>số</a:t>
            </a:r>
            <a:r>
              <a:rPr lang="vi-VN" dirty="0">
                <a:cs typeface="Arial"/>
              </a:rPr>
              <a:t> </a:t>
            </a:r>
            <a:r>
              <a:rPr lang="vi-VN" dirty="0" err="1">
                <a:cs typeface="Arial"/>
              </a:rPr>
              <a:t>lượng</a:t>
            </a:r>
            <a:r>
              <a:rPr lang="vi-VN" dirty="0">
                <a:cs typeface="Arial"/>
              </a:rPr>
              <a:t> </a:t>
            </a:r>
            <a:r>
              <a:rPr lang="vi-VN" dirty="0" err="1">
                <a:cs typeface="Arial"/>
              </a:rPr>
              <a:t>folds</a:t>
            </a:r>
            <a:r>
              <a:rPr lang="vi-VN" dirty="0">
                <a:cs typeface="Arial"/>
              </a:rPr>
              <a:t>.</a:t>
            </a:r>
          </a:p>
          <a:p>
            <a:pPr marL="285750" indent="-285750">
              <a:buFont typeface="Arial"/>
              <a:buChar char="•"/>
            </a:pPr>
            <a:r>
              <a:rPr lang="vi-VN" dirty="0" err="1">
                <a:cs typeface="Arial"/>
              </a:rPr>
              <a:t>N_repeats</a:t>
            </a:r>
            <a:r>
              <a:rPr lang="vi-VN" dirty="0">
                <a:cs typeface="Arial"/>
              </a:rPr>
              <a:t>: </a:t>
            </a:r>
            <a:r>
              <a:rPr lang="vi-VN" dirty="0" err="1">
                <a:cs typeface="Arial"/>
              </a:rPr>
              <a:t>số</a:t>
            </a:r>
            <a:r>
              <a:rPr lang="vi-VN" dirty="0">
                <a:cs typeface="Arial"/>
              </a:rPr>
              <a:t> </a:t>
            </a:r>
            <a:r>
              <a:rPr lang="vi-VN" dirty="0" err="1">
                <a:cs typeface="Arial"/>
              </a:rPr>
              <a:t>lần</a:t>
            </a:r>
            <a:r>
              <a:rPr lang="vi-VN" dirty="0">
                <a:cs typeface="Arial"/>
              </a:rPr>
              <a:t> </a:t>
            </a:r>
            <a:r>
              <a:rPr lang="vi-VN" dirty="0" err="1">
                <a:cs typeface="Arial"/>
              </a:rPr>
              <a:t>lặp</a:t>
            </a:r>
            <a:r>
              <a:rPr lang="vi-VN" dirty="0">
                <a:cs typeface="Arial"/>
              </a:rPr>
              <a:t> </a:t>
            </a:r>
            <a:r>
              <a:rPr lang="vi-VN" dirty="0" err="1">
                <a:cs typeface="Arial"/>
              </a:rPr>
              <a:t>lại</a:t>
            </a:r>
            <a:r>
              <a:rPr lang="vi-VN" dirty="0">
                <a:cs typeface="Arial"/>
              </a:rPr>
              <a:t> </a:t>
            </a:r>
            <a:r>
              <a:rPr lang="vi-VN" dirty="0" err="1">
                <a:cs typeface="Arial"/>
              </a:rPr>
              <a:t>của</a:t>
            </a:r>
            <a:r>
              <a:rPr lang="vi-VN" dirty="0">
                <a:cs typeface="Arial"/>
              </a:rPr>
              <a:t> </a:t>
            </a:r>
            <a:r>
              <a:rPr lang="vi-VN" dirty="0" err="1">
                <a:cs typeface="Arial"/>
              </a:rPr>
              <a:t>cross-validator</a:t>
            </a:r>
            <a:r>
              <a:rPr lang="vi-VN" dirty="0">
                <a:cs typeface="Arial"/>
              </a:rPr>
              <a:t>.</a:t>
            </a:r>
          </a:p>
          <a:p>
            <a:pPr marL="285750" indent="-285750">
              <a:buFont typeface="Arial"/>
              <a:buChar char="•"/>
            </a:pPr>
            <a:r>
              <a:rPr lang="vi-VN" dirty="0" err="1">
                <a:cs typeface="Arial"/>
              </a:rPr>
              <a:t>Kiểm</a:t>
            </a:r>
            <a:r>
              <a:rPr lang="vi-VN" dirty="0">
                <a:cs typeface="Arial"/>
              </a:rPr>
              <a:t> </a:t>
            </a:r>
            <a:r>
              <a:rPr lang="vi-VN" dirty="0" err="1">
                <a:cs typeface="Arial"/>
              </a:rPr>
              <a:t>soát</a:t>
            </a:r>
            <a:r>
              <a:rPr lang="vi-VN" dirty="0">
                <a:cs typeface="Arial"/>
              </a:rPr>
              <a:t> </a:t>
            </a:r>
            <a:r>
              <a:rPr lang="vi-VN" dirty="0" err="1">
                <a:cs typeface="Arial"/>
              </a:rPr>
              <a:t>random</a:t>
            </a:r>
            <a:r>
              <a:rPr lang="vi-VN" dirty="0">
                <a:cs typeface="Arial"/>
              </a:rPr>
              <a:t> </a:t>
            </a:r>
            <a:r>
              <a:rPr lang="vi-VN" dirty="0" err="1">
                <a:cs typeface="Arial"/>
              </a:rPr>
              <a:t>state</a:t>
            </a:r>
            <a:r>
              <a:rPr lang="vi-VN" dirty="0">
                <a:cs typeface="Arial"/>
              </a:rPr>
              <a:t> </a:t>
            </a:r>
            <a:r>
              <a:rPr lang="vi-VN" dirty="0" err="1">
                <a:cs typeface="Arial"/>
              </a:rPr>
              <a:t>của</a:t>
            </a:r>
            <a:r>
              <a:rPr lang="vi-VN" dirty="0">
                <a:cs typeface="Arial"/>
              </a:rPr>
              <a:t> </a:t>
            </a:r>
            <a:r>
              <a:rPr lang="vi-VN" dirty="0" err="1">
                <a:cs typeface="Arial"/>
              </a:rPr>
              <a:t>mỗi</a:t>
            </a:r>
            <a:r>
              <a:rPr lang="vi-VN" dirty="0">
                <a:cs typeface="Arial"/>
              </a:rPr>
              <a:t> </a:t>
            </a:r>
            <a:r>
              <a:rPr lang="vi-VN" dirty="0" err="1">
                <a:cs typeface="Arial"/>
              </a:rPr>
              <a:t>cross-validation</a:t>
            </a:r>
            <a:r>
              <a:rPr lang="vi-VN" dirty="0">
                <a:cs typeface="Arial"/>
              </a:rPr>
              <a:t>.</a:t>
            </a:r>
          </a:p>
        </p:txBody>
      </p:sp>
      <p:sp>
        <p:nvSpPr>
          <p:cNvPr id="10" name="Hình chữ nhật: Góc Tròn 9">
            <a:extLst>
              <a:ext uri="{FF2B5EF4-FFF2-40B4-BE49-F238E27FC236}">
                <a16:creationId xmlns:a16="http://schemas.microsoft.com/office/drawing/2014/main" id="{5F4FE277-DEC4-9A4A-6884-8E8786D3BFDD}"/>
              </a:ext>
            </a:extLst>
          </p:cNvPr>
          <p:cNvSpPr/>
          <p:nvPr/>
        </p:nvSpPr>
        <p:spPr>
          <a:xfrm>
            <a:off x="4761782" y="2373344"/>
            <a:ext cx="4006968" cy="1679992"/>
          </a:xfrm>
          <a:prstGeom prst="roundRect">
            <a:avLst/>
          </a:prstGeom>
          <a:ln/>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285750" indent="-285750">
              <a:buFont typeface="Arial"/>
              <a:buChar char="•"/>
            </a:pPr>
            <a:r>
              <a:rPr lang="vi-VN" dirty="0" err="1">
                <a:cs typeface="Arial"/>
              </a:rPr>
              <a:t>Alphas</a:t>
            </a:r>
            <a:r>
              <a:rPr lang="vi-VN" dirty="0">
                <a:cs typeface="Arial"/>
              </a:rPr>
              <a:t> : </a:t>
            </a:r>
            <a:r>
              <a:rPr lang="vi-VN" dirty="0" err="1">
                <a:cs typeface="Arial"/>
              </a:rPr>
              <a:t>alpha</a:t>
            </a:r>
            <a:r>
              <a:rPr lang="vi-VN" dirty="0">
                <a:cs typeface="Arial"/>
              </a:rPr>
              <a:t> </a:t>
            </a:r>
            <a:r>
              <a:rPr lang="vi-VN" dirty="0" err="1">
                <a:cs typeface="Arial"/>
              </a:rPr>
              <a:t>của</a:t>
            </a:r>
            <a:r>
              <a:rPr lang="vi-VN" dirty="0">
                <a:cs typeface="Arial"/>
              </a:rPr>
              <a:t> </a:t>
            </a:r>
            <a:r>
              <a:rPr lang="vi-VN" dirty="0" err="1">
                <a:cs typeface="Arial"/>
              </a:rPr>
              <a:t>model</a:t>
            </a:r>
            <a:r>
              <a:rPr lang="vi-VN" dirty="0">
                <a:cs typeface="Arial"/>
              </a:rPr>
              <a:t> (</a:t>
            </a:r>
            <a:r>
              <a:rPr lang="vi-VN" err="1">
                <a:cs typeface="Arial"/>
              </a:rPr>
              <a:t>thử</a:t>
            </a:r>
            <a:r>
              <a:rPr lang="vi-VN">
                <a:cs typeface="Arial"/>
              </a:rPr>
              <a:t> tất </a:t>
            </a:r>
            <a:r>
              <a:rPr lang="vi-VN" dirty="0" err="1">
                <a:cs typeface="Arial"/>
              </a:rPr>
              <a:t>cả</a:t>
            </a:r>
            <a:r>
              <a:rPr lang="vi-VN" dirty="0">
                <a:cs typeface="Arial"/>
              </a:rPr>
              <a:t> </a:t>
            </a:r>
            <a:r>
              <a:rPr lang="vi-VN" dirty="0" err="1">
                <a:cs typeface="Arial"/>
              </a:rPr>
              <a:t>alpha</a:t>
            </a:r>
            <a:r>
              <a:rPr lang="vi-VN" dirty="0">
                <a:cs typeface="Arial"/>
              </a:rPr>
              <a:t> </a:t>
            </a:r>
            <a:r>
              <a:rPr lang="vi-VN" dirty="0" err="1">
                <a:cs typeface="Arial"/>
              </a:rPr>
              <a:t>từ</a:t>
            </a:r>
            <a:r>
              <a:rPr lang="vi-VN" dirty="0">
                <a:cs typeface="Arial"/>
              </a:rPr>
              <a:t> 0 </a:t>
            </a:r>
            <a:r>
              <a:rPr lang="vi-VN" dirty="0" err="1">
                <a:cs typeface="Arial"/>
              </a:rPr>
              <a:t>đến</a:t>
            </a:r>
            <a:r>
              <a:rPr lang="vi-VN" dirty="0">
                <a:cs typeface="Arial"/>
              </a:rPr>
              <a:t> 2)</a:t>
            </a:r>
          </a:p>
          <a:p>
            <a:pPr marL="285750" indent="-285750">
              <a:buFont typeface="Arial"/>
              <a:buChar char="•"/>
            </a:pPr>
            <a:r>
              <a:rPr lang="vi-VN" dirty="0" err="1">
                <a:cs typeface="Arial"/>
              </a:rPr>
              <a:t>N_alphas</a:t>
            </a:r>
            <a:r>
              <a:rPr lang="vi-VN" dirty="0">
                <a:cs typeface="Arial"/>
              </a:rPr>
              <a:t>: </a:t>
            </a:r>
            <a:r>
              <a:rPr lang="vi-VN" dirty="0" err="1">
                <a:cs typeface="Arial"/>
              </a:rPr>
              <a:t>alpha</a:t>
            </a:r>
            <a:r>
              <a:rPr lang="vi-VN" dirty="0">
                <a:cs typeface="Arial"/>
              </a:rPr>
              <a:t> </a:t>
            </a:r>
            <a:r>
              <a:rPr lang="vi-VN" dirty="0" err="1">
                <a:cs typeface="Arial"/>
              </a:rPr>
              <a:t>của</a:t>
            </a:r>
            <a:r>
              <a:rPr lang="vi-VN" dirty="0">
                <a:cs typeface="Arial"/>
              </a:rPr>
              <a:t> </a:t>
            </a:r>
            <a:r>
              <a:rPr lang="vi-VN" dirty="0" err="1">
                <a:cs typeface="Arial"/>
              </a:rPr>
              <a:t>Lasso</a:t>
            </a:r>
            <a:endParaRPr lang="vi-VN">
              <a:cs typeface="Arial"/>
            </a:endParaRPr>
          </a:p>
          <a:p>
            <a:pPr marL="285750" indent="-285750">
              <a:buFont typeface="Arial"/>
              <a:buChar char="•"/>
            </a:pPr>
            <a:r>
              <a:rPr lang="vi-VN" dirty="0" err="1">
                <a:cs typeface="Arial"/>
              </a:rPr>
              <a:t>Cv</a:t>
            </a:r>
            <a:r>
              <a:rPr lang="vi-VN" dirty="0">
                <a:cs typeface="Arial"/>
              </a:rPr>
              <a:t>: </a:t>
            </a:r>
            <a:r>
              <a:rPr lang="vi-VN" dirty="0" err="1">
                <a:cs typeface="Arial"/>
              </a:rPr>
              <a:t>cross-validator</a:t>
            </a:r>
            <a:r>
              <a:rPr lang="vi-VN" dirty="0">
                <a:cs typeface="Arial"/>
              </a:rPr>
              <a:t> </a:t>
            </a:r>
            <a:r>
              <a:rPr lang="vi-VN" err="1">
                <a:cs typeface="Arial"/>
              </a:rPr>
              <a:t>generator</a:t>
            </a:r>
            <a:r>
              <a:rPr lang="vi-VN">
                <a:cs typeface="Arial"/>
              </a:rPr>
              <a:t> </a:t>
            </a:r>
            <a:endParaRPr lang="en-US">
              <a:cs typeface="Arial"/>
            </a:endParaRPr>
          </a:p>
          <a:p>
            <a:r>
              <a:rPr lang="en-US">
                <a:cs typeface="Arial"/>
              </a:rPr>
              <a:t>     </a:t>
            </a:r>
            <a:r>
              <a:rPr lang="vi-VN">
                <a:cs typeface="Arial"/>
              </a:rPr>
              <a:t>(</a:t>
            </a:r>
            <a:r>
              <a:rPr lang="vi-VN" dirty="0" err="1">
                <a:cs typeface="Arial"/>
              </a:rPr>
              <a:t>RepeatedKFold</a:t>
            </a:r>
            <a:r>
              <a:rPr lang="vi-VN" dirty="0">
                <a:cs typeface="Arial"/>
              </a:rPr>
              <a:t> trên)</a:t>
            </a:r>
          </a:p>
          <a:p>
            <a:pPr marL="285750" indent="-285750">
              <a:buFont typeface="Arial"/>
              <a:buChar char="•"/>
            </a:pPr>
            <a:r>
              <a:rPr lang="vi-VN" dirty="0" err="1">
                <a:cs typeface="Arial"/>
              </a:rPr>
              <a:t>N_jobs</a:t>
            </a:r>
            <a:r>
              <a:rPr lang="vi-VN" dirty="0">
                <a:cs typeface="Arial"/>
              </a:rPr>
              <a:t>: </a:t>
            </a:r>
            <a:r>
              <a:rPr lang="vi-VN" dirty="0" err="1">
                <a:cs typeface="Arial"/>
              </a:rPr>
              <a:t>số</a:t>
            </a:r>
            <a:r>
              <a:rPr lang="vi-VN" dirty="0">
                <a:cs typeface="Arial"/>
              </a:rPr>
              <a:t> </a:t>
            </a:r>
            <a:r>
              <a:rPr lang="vi-VN" dirty="0" err="1">
                <a:cs typeface="Arial"/>
              </a:rPr>
              <a:t>lượng</a:t>
            </a:r>
            <a:r>
              <a:rPr lang="vi-VN" dirty="0">
                <a:cs typeface="Arial"/>
              </a:rPr>
              <a:t> </a:t>
            </a:r>
            <a:r>
              <a:rPr lang="vi-VN" dirty="0" err="1">
                <a:cs typeface="Arial"/>
              </a:rPr>
              <a:t>CPUs</a:t>
            </a:r>
            <a:r>
              <a:rPr lang="vi-VN" dirty="0">
                <a:cs typeface="Arial"/>
              </a:rPr>
              <a:t>.</a:t>
            </a:r>
          </a:p>
        </p:txBody>
      </p:sp>
      <p:sp>
        <p:nvSpPr>
          <p:cNvPr id="11" name="Hình chữ nhật: Góc Tròn 10">
            <a:extLst>
              <a:ext uri="{FF2B5EF4-FFF2-40B4-BE49-F238E27FC236}">
                <a16:creationId xmlns:a16="http://schemas.microsoft.com/office/drawing/2014/main" id="{6267FDF5-9F28-C5CD-E969-D3336C686E21}"/>
              </a:ext>
            </a:extLst>
          </p:cNvPr>
          <p:cNvSpPr/>
          <p:nvPr/>
        </p:nvSpPr>
        <p:spPr>
          <a:xfrm>
            <a:off x="254479" y="4109410"/>
            <a:ext cx="8516425" cy="935963"/>
          </a:xfrm>
          <a:prstGeom prst="roundRect">
            <a:avLst/>
          </a:prstGeom>
          <a:ln/>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285750" indent="-285750">
              <a:buFont typeface="Arial"/>
              <a:buChar char="•"/>
            </a:pPr>
            <a:r>
              <a:rPr lang="vi-VN" dirty="0" err="1">
                <a:cs typeface="Arial"/>
              </a:rPr>
              <a:t>Với</a:t>
            </a:r>
            <a:r>
              <a:rPr lang="vi-VN" dirty="0">
                <a:cs typeface="Arial"/>
              </a:rPr>
              <a:t> </a:t>
            </a:r>
            <a:r>
              <a:rPr lang="vi-VN" dirty="0" err="1">
                <a:cs typeface="Arial"/>
              </a:rPr>
              <a:t>mỗi</a:t>
            </a:r>
            <a:r>
              <a:rPr lang="vi-VN" dirty="0">
                <a:cs typeface="Arial"/>
              </a:rPr>
              <a:t> </a:t>
            </a:r>
            <a:r>
              <a:rPr lang="vi-VN" dirty="0" err="1">
                <a:cs typeface="Arial"/>
              </a:rPr>
              <a:t>alpha</a:t>
            </a:r>
            <a:r>
              <a:rPr lang="vi-VN" dirty="0">
                <a:cs typeface="Arial"/>
              </a:rPr>
              <a:t> trong </a:t>
            </a:r>
            <a:r>
              <a:rPr lang="vi-VN" dirty="0" err="1">
                <a:cs typeface="Arial"/>
              </a:rPr>
              <a:t>khoảng</a:t>
            </a:r>
            <a:r>
              <a:rPr lang="vi-VN" dirty="0">
                <a:cs typeface="Arial"/>
              </a:rPr>
              <a:t> </a:t>
            </a:r>
            <a:r>
              <a:rPr lang="vi-VN" dirty="0" err="1">
                <a:cs typeface="Arial"/>
              </a:rPr>
              <a:t>từ</a:t>
            </a:r>
            <a:r>
              <a:rPr lang="vi-VN" dirty="0">
                <a:cs typeface="Arial"/>
              </a:rPr>
              <a:t> 0 </a:t>
            </a:r>
            <a:r>
              <a:rPr lang="vi-VN" dirty="0" err="1">
                <a:cs typeface="Arial"/>
              </a:rPr>
              <a:t>đến</a:t>
            </a:r>
            <a:r>
              <a:rPr lang="vi-VN" dirty="0">
                <a:cs typeface="Arial"/>
              </a:rPr>
              <a:t> 2 (</a:t>
            </a:r>
            <a:r>
              <a:rPr lang="vi-VN" dirty="0" err="1">
                <a:cs typeface="Arial"/>
              </a:rPr>
              <a:t>step</a:t>
            </a:r>
            <a:r>
              <a:rPr lang="vi-VN" dirty="0">
                <a:cs typeface="Arial"/>
              </a:rPr>
              <a:t> = 0.0001). </a:t>
            </a:r>
            <a:r>
              <a:rPr lang="vi-VN" dirty="0" err="1">
                <a:cs typeface="Arial"/>
              </a:rPr>
              <a:t>Chạy</a:t>
            </a:r>
            <a:r>
              <a:rPr lang="vi-VN" dirty="0">
                <a:cs typeface="Arial"/>
              </a:rPr>
              <a:t> 3 </a:t>
            </a:r>
            <a:r>
              <a:rPr lang="vi-VN" dirty="0" err="1">
                <a:cs typeface="Arial"/>
              </a:rPr>
              <a:t>lần</a:t>
            </a:r>
            <a:r>
              <a:rPr lang="vi-VN" dirty="0">
                <a:cs typeface="Arial"/>
              </a:rPr>
              <a:t> </a:t>
            </a:r>
            <a:r>
              <a:rPr lang="vi-VN">
                <a:cs typeface="Arial"/>
              </a:rPr>
              <a:t>10-folds </a:t>
            </a:r>
            <a:r>
              <a:rPr lang="en-US">
                <a:cs typeface="Arial"/>
              </a:rPr>
              <a:t>   </a:t>
            </a:r>
            <a:r>
              <a:rPr lang="vi-VN">
                <a:cs typeface="Arial"/>
              </a:rPr>
              <a:t>cross-validation</a:t>
            </a:r>
            <a:r>
              <a:rPr lang="vi-VN" dirty="0">
                <a:cs typeface="Arial"/>
              </a:rPr>
              <a:t>. </a:t>
            </a:r>
            <a:r>
              <a:rPr lang="vi-VN" dirty="0" err="1">
                <a:cs typeface="Arial"/>
              </a:rPr>
              <a:t>Chọn</a:t>
            </a:r>
            <a:r>
              <a:rPr lang="vi-VN" dirty="0">
                <a:cs typeface="Arial"/>
              </a:rPr>
              <a:t> ra </a:t>
            </a:r>
            <a:r>
              <a:rPr lang="vi-VN" dirty="0" err="1">
                <a:cs typeface="Arial"/>
              </a:rPr>
              <a:t>alpha</a:t>
            </a:r>
            <a:r>
              <a:rPr lang="vi-VN" dirty="0">
                <a:cs typeface="Arial"/>
              </a:rPr>
              <a:t> </a:t>
            </a:r>
            <a:r>
              <a:rPr lang="vi-VN" dirty="0" err="1">
                <a:cs typeface="Arial"/>
              </a:rPr>
              <a:t>có</a:t>
            </a:r>
            <a:r>
              <a:rPr lang="vi-VN" dirty="0">
                <a:cs typeface="Arial"/>
              </a:rPr>
              <a:t> </a:t>
            </a:r>
            <a:r>
              <a:rPr lang="vi-VN" dirty="0" err="1">
                <a:cs typeface="Arial"/>
              </a:rPr>
              <a:t>kết</a:t>
            </a:r>
            <a:r>
              <a:rPr lang="vi-VN" dirty="0">
                <a:cs typeface="Arial"/>
              </a:rPr>
              <a:t> </a:t>
            </a:r>
            <a:r>
              <a:rPr lang="vi-VN" dirty="0" err="1">
                <a:cs typeface="Arial"/>
              </a:rPr>
              <a:t>quả</a:t>
            </a:r>
            <a:r>
              <a:rPr lang="vi-VN" dirty="0">
                <a:cs typeface="Arial"/>
              </a:rPr>
              <a:t> </a:t>
            </a:r>
            <a:r>
              <a:rPr lang="vi-VN" dirty="0" err="1">
                <a:cs typeface="Arial"/>
              </a:rPr>
              <a:t>cross-validation</a:t>
            </a:r>
            <a:r>
              <a:rPr lang="vi-VN" dirty="0">
                <a:cs typeface="Arial"/>
              </a:rPr>
              <a:t> </a:t>
            </a:r>
            <a:r>
              <a:rPr lang="vi-VN" dirty="0" err="1">
                <a:cs typeface="Arial"/>
              </a:rPr>
              <a:t>tốt</a:t>
            </a:r>
            <a:r>
              <a:rPr lang="vi-VN" dirty="0">
                <a:cs typeface="Arial"/>
              </a:rPr>
              <a:t> </a:t>
            </a:r>
            <a:r>
              <a:rPr lang="vi-VN" dirty="0" err="1">
                <a:cs typeface="Arial"/>
              </a:rPr>
              <a:t>nhất</a:t>
            </a:r>
            <a:r>
              <a:rPr lang="vi-VN" dirty="0">
                <a:cs typeface="Arial"/>
              </a:rPr>
              <a:t>.</a:t>
            </a:r>
          </a:p>
        </p:txBody>
      </p:sp>
    </p:spTree>
    <p:extLst>
      <p:ext uri="{BB962C8B-B14F-4D97-AF65-F5344CB8AC3E}">
        <p14:creationId xmlns:p14="http://schemas.microsoft.com/office/powerpoint/2010/main" val="34958158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1EC2679-FF92-41AE-8C56-EE2AA4A6C25C}"/>
              </a:ext>
            </a:extLst>
          </p:cNvPr>
          <p:cNvGrpSpPr/>
          <p:nvPr/>
        </p:nvGrpSpPr>
        <p:grpSpPr>
          <a:xfrm>
            <a:off x="123247" y="2571750"/>
            <a:ext cx="3609409" cy="860569"/>
            <a:chOff x="2756970" y="141966"/>
            <a:chExt cx="3598156" cy="860569"/>
          </a:xfrm>
        </p:grpSpPr>
        <p:sp>
          <p:nvSpPr>
            <p:cNvPr id="5" name="Rectangle: Rounded Corners 4">
              <a:extLst>
                <a:ext uri="{FF2B5EF4-FFF2-40B4-BE49-F238E27FC236}">
                  <a16:creationId xmlns:a16="http://schemas.microsoft.com/office/drawing/2014/main" id="{158279A6-9447-421B-BF3E-9D9E510383DB}"/>
                </a:ext>
              </a:extLst>
            </p:cNvPr>
            <p:cNvSpPr/>
            <p:nvPr/>
          </p:nvSpPr>
          <p:spPr>
            <a:xfrm>
              <a:off x="2756970" y="141966"/>
              <a:ext cx="3598156" cy="860569"/>
            </a:xfrm>
            <a:prstGeom prst="roundRect">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C24D76A-F4A7-478F-BC41-C931D2BE1D35}"/>
                </a:ext>
              </a:extLst>
            </p:cNvPr>
            <p:cNvSpPr txBox="1"/>
            <p:nvPr/>
          </p:nvSpPr>
          <p:spPr>
            <a:xfrm>
              <a:off x="2756970" y="333723"/>
              <a:ext cx="3598156" cy="477054"/>
            </a:xfrm>
            <a:prstGeom prst="rect">
              <a:avLst/>
            </a:prstGeom>
            <a:noFill/>
          </p:spPr>
          <p:txBody>
            <a:bodyPr wrap="square" rtlCol="0">
              <a:spAutoFit/>
            </a:bodyPr>
            <a:lstStyle/>
            <a:p>
              <a:pPr algn="ctr"/>
              <a:r>
                <a:rPr lang="en-US" sz="2500" b="1">
                  <a:solidFill>
                    <a:schemeClr val="bg1"/>
                  </a:solidFill>
                </a:rPr>
                <a:t>Thuật toán máy học</a:t>
              </a:r>
            </a:p>
          </p:txBody>
        </p:sp>
      </p:grpSp>
      <p:grpSp>
        <p:nvGrpSpPr>
          <p:cNvPr id="7" name="Group 6">
            <a:extLst>
              <a:ext uri="{FF2B5EF4-FFF2-40B4-BE49-F238E27FC236}">
                <a16:creationId xmlns:a16="http://schemas.microsoft.com/office/drawing/2014/main" id="{6F54485F-6666-47B8-8042-E07BB596BC06}"/>
              </a:ext>
            </a:extLst>
          </p:cNvPr>
          <p:cNvGrpSpPr/>
          <p:nvPr/>
        </p:nvGrpSpPr>
        <p:grpSpPr>
          <a:xfrm>
            <a:off x="4533900" y="554426"/>
            <a:ext cx="2974329" cy="622644"/>
            <a:chOff x="2756970" y="141967"/>
            <a:chExt cx="2965056" cy="622644"/>
          </a:xfrm>
        </p:grpSpPr>
        <p:sp>
          <p:nvSpPr>
            <p:cNvPr id="8" name="Rectangle: Rounded Corners 7">
              <a:extLst>
                <a:ext uri="{FF2B5EF4-FFF2-40B4-BE49-F238E27FC236}">
                  <a16:creationId xmlns:a16="http://schemas.microsoft.com/office/drawing/2014/main" id="{39D4573A-7F7E-4C0C-9CEC-E89A642D0DB0}"/>
                </a:ext>
              </a:extLst>
            </p:cNvPr>
            <p:cNvSpPr/>
            <p:nvPr/>
          </p:nvSpPr>
          <p:spPr>
            <a:xfrm>
              <a:off x="2756970" y="141967"/>
              <a:ext cx="2965056" cy="622644"/>
            </a:xfrm>
            <a:prstGeom prst="roundRect">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19F6B46-322D-486B-8768-9E5EB4607D41}"/>
                </a:ext>
              </a:extLst>
            </p:cNvPr>
            <p:cNvSpPr txBox="1"/>
            <p:nvPr/>
          </p:nvSpPr>
          <p:spPr>
            <a:xfrm>
              <a:off x="2756970" y="237845"/>
              <a:ext cx="2965056" cy="430887"/>
            </a:xfrm>
            <a:prstGeom prst="rect">
              <a:avLst/>
            </a:prstGeom>
            <a:noFill/>
          </p:spPr>
          <p:txBody>
            <a:bodyPr wrap="square" rtlCol="0">
              <a:spAutoFit/>
            </a:bodyPr>
            <a:lstStyle/>
            <a:p>
              <a:pPr algn="ctr"/>
              <a:r>
                <a:rPr lang="en-US" sz="2200" b="1">
                  <a:solidFill>
                    <a:schemeClr val="bg1"/>
                  </a:solidFill>
                </a:rPr>
                <a:t>Linear Regression</a:t>
              </a:r>
            </a:p>
          </p:txBody>
        </p:sp>
      </p:grpSp>
      <p:grpSp>
        <p:nvGrpSpPr>
          <p:cNvPr id="10" name="Group 9">
            <a:extLst>
              <a:ext uri="{FF2B5EF4-FFF2-40B4-BE49-F238E27FC236}">
                <a16:creationId xmlns:a16="http://schemas.microsoft.com/office/drawing/2014/main" id="{5BA044CA-5640-45BF-871B-D167988D5259}"/>
              </a:ext>
            </a:extLst>
          </p:cNvPr>
          <p:cNvGrpSpPr/>
          <p:nvPr/>
        </p:nvGrpSpPr>
        <p:grpSpPr>
          <a:xfrm>
            <a:off x="4572000" y="2690712"/>
            <a:ext cx="2974329" cy="622644"/>
            <a:chOff x="2756970" y="141967"/>
            <a:chExt cx="2965056" cy="622644"/>
          </a:xfrm>
          <a:solidFill>
            <a:schemeClr val="accent4"/>
          </a:solidFill>
        </p:grpSpPr>
        <p:sp>
          <p:nvSpPr>
            <p:cNvPr id="11" name="Rectangle: Rounded Corners 10">
              <a:extLst>
                <a:ext uri="{FF2B5EF4-FFF2-40B4-BE49-F238E27FC236}">
                  <a16:creationId xmlns:a16="http://schemas.microsoft.com/office/drawing/2014/main" id="{C9A3ED24-276E-4D28-B07C-3AC6E85ED425}"/>
                </a:ext>
              </a:extLst>
            </p:cNvPr>
            <p:cNvSpPr/>
            <p:nvPr/>
          </p:nvSpPr>
          <p:spPr>
            <a:xfrm>
              <a:off x="2756970" y="141967"/>
              <a:ext cx="2965056" cy="62264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945BA0B-3201-45CF-B8F7-91DE6AF029C3}"/>
                </a:ext>
              </a:extLst>
            </p:cNvPr>
            <p:cNvSpPr txBox="1"/>
            <p:nvPr/>
          </p:nvSpPr>
          <p:spPr>
            <a:xfrm>
              <a:off x="2756970" y="237845"/>
              <a:ext cx="2965056" cy="430887"/>
            </a:xfrm>
            <a:prstGeom prst="rect">
              <a:avLst/>
            </a:prstGeom>
            <a:grpFill/>
          </p:spPr>
          <p:txBody>
            <a:bodyPr wrap="square" rtlCol="0">
              <a:spAutoFit/>
            </a:bodyPr>
            <a:lstStyle/>
            <a:p>
              <a:pPr algn="ctr"/>
              <a:r>
                <a:rPr lang="en-US" sz="2200" b="1">
                  <a:solidFill>
                    <a:schemeClr val="bg1"/>
                  </a:solidFill>
                </a:rPr>
                <a:t>Lasso Regression</a:t>
              </a:r>
            </a:p>
          </p:txBody>
        </p:sp>
      </p:grpSp>
      <p:grpSp>
        <p:nvGrpSpPr>
          <p:cNvPr id="15" name="Group 14">
            <a:extLst>
              <a:ext uri="{FF2B5EF4-FFF2-40B4-BE49-F238E27FC236}">
                <a16:creationId xmlns:a16="http://schemas.microsoft.com/office/drawing/2014/main" id="{B78A1576-C44E-4AB8-8A66-1D77776CCFC3}"/>
              </a:ext>
            </a:extLst>
          </p:cNvPr>
          <p:cNvGrpSpPr/>
          <p:nvPr/>
        </p:nvGrpSpPr>
        <p:grpSpPr>
          <a:xfrm>
            <a:off x="4572000" y="4300233"/>
            <a:ext cx="2974329" cy="622644"/>
            <a:chOff x="2756970" y="141967"/>
            <a:chExt cx="2965056" cy="622644"/>
          </a:xfrm>
          <a:solidFill>
            <a:schemeClr val="accent1"/>
          </a:solidFill>
        </p:grpSpPr>
        <p:sp>
          <p:nvSpPr>
            <p:cNvPr id="16" name="Rectangle: Rounded Corners 15">
              <a:extLst>
                <a:ext uri="{FF2B5EF4-FFF2-40B4-BE49-F238E27FC236}">
                  <a16:creationId xmlns:a16="http://schemas.microsoft.com/office/drawing/2014/main" id="{81D13E64-C464-42C0-B1C0-8FF6C2ABCFAF}"/>
                </a:ext>
              </a:extLst>
            </p:cNvPr>
            <p:cNvSpPr/>
            <p:nvPr/>
          </p:nvSpPr>
          <p:spPr>
            <a:xfrm>
              <a:off x="2756970" y="141967"/>
              <a:ext cx="2965056" cy="62264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21C374EB-288C-490A-89B7-02807AE2272A}"/>
                </a:ext>
              </a:extLst>
            </p:cNvPr>
            <p:cNvSpPr txBox="1"/>
            <p:nvPr/>
          </p:nvSpPr>
          <p:spPr>
            <a:xfrm>
              <a:off x="2756970" y="237845"/>
              <a:ext cx="2965056" cy="430887"/>
            </a:xfrm>
            <a:prstGeom prst="rect">
              <a:avLst/>
            </a:prstGeom>
            <a:grpFill/>
          </p:spPr>
          <p:txBody>
            <a:bodyPr wrap="square" rtlCol="0">
              <a:spAutoFit/>
            </a:bodyPr>
            <a:lstStyle/>
            <a:p>
              <a:pPr algn="ctr"/>
              <a:r>
                <a:rPr lang="en-US" sz="2200" b="1">
                  <a:solidFill>
                    <a:schemeClr val="bg1"/>
                  </a:solidFill>
                </a:rPr>
                <a:t>SVR</a:t>
              </a:r>
            </a:p>
          </p:txBody>
        </p:sp>
      </p:grpSp>
      <p:cxnSp>
        <p:nvCxnSpPr>
          <p:cNvPr id="19" name="Straight Connector 18">
            <a:extLst>
              <a:ext uri="{FF2B5EF4-FFF2-40B4-BE49-F238E27FC236}">
                <a16:creationId xmlns:a16="http://schemas.microsoft.com/office/drawing/2014/main" id="{E1C63C67-74E4-4670-BEAC-45F1E18A54B0}"/>
              </a:ext>
            </a:extLst>
          </p:cNvPr>
          <p:cNvCxnSpPr>
            <a:stCxn id="6" idx="3"/>
            <a:endCxn id="9" idx="1"/>
          </p:cNvCxnSpPr>
          <p:nvPr/>
        </p:nvCxnSpPr>
        <p:spPr>
          <a:xfrm flipV="1">
            <a:off x="3732656" y="865748"/>
            <a:ext cx="801244" cy="21362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B337613-174C-49DD-B5DF-DF65D1A7A8B8}"/>
              </a:ext>
            </a:extLst>
          </p:cNvPr>
          <p:cNvCxnSpPr>
            <a:cxnSpLocks/>
            <a:stCxn id="6" idx="3"/>
            <a:endCxn id="12" idx="1"/>
          </p:cNvCxnSpPr>
          <p:nvPr/>
        </p:nvCxnSpPr>
        <p:spPr>
          <a:xfrm>
            <a:off x="3732656" y="3002034"/>
            <a:ext cx="839344"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F4B4FE7-AC9E-48C0-A4F5-58D31D7F85DD}"/>
              </a:ext>
            </a:extLst>
          </p:cNvPr>
          <p:cNvCxnSpPr>
            <a:cxnSpLocks/>
            <a:stCxn id="6" idx="3"/>
            <a:endCxn id="17" idx="1"/>
          </p:cNvCxnSpPr>
          <p:nvPr/>
        </p:nvCxnSpPr>
        <p:spPr>
          <a:xfrm>
            <a:off x="3732656" y="3002034"/>
            <a:ext cx="839344" cy="16095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1D0B1D7-AE9C-440A-9970-351DDA93B4A1}"/>
              </a:ext>
            </a:extLst>
          </p:cNvPr>
          <p:cNvSpPr txBox="1"/>
          <p:nvPr/>
        </p:nvSpPr>
        <p:spPr>
          <a:xfrm>
            <a:off x="4610102" y="1272948"/>
            <a:ext cx="3117998" cy="369332"/>
          </a:xfrm>
          <a:prstGeom prst="rect">
            <a:avLst/>
          </a:prstGeom>
          <a:noFill/>
        </p:spPr>
        <p:txBody>
          <a:bodyPr wrap="square" rtlCol="0">
            <a:spAutoFit/>
          </a:bodyPr>
          <a:lstStyle/>
          <a:p>
            <a:r>
              <a:rPr lang="en-US">
                <a:solidFill>
                  <a:schemeClr val="tx1">
                    <a:lumMod val="75000"/>
                    <a:lumOff val="25000"/>
                  </a:schemeClr>
                </a:solidFill>
              </a:rPr>
              <a:t>Multiple Linear Regression </a:t>
            </a:r>
          </a:p>
        </p:txBody>
      </p:sp>
      <p:sp>
        <p:nvSpPr>
          <p:cNvPr id="27" name="TextBox 26">
            <a:extLst>
              <a:ext uri="{FF2B5EF4-FFF2-40B4-BE49-F238E27FC236}">
                <a16:creationId xmlns:a16="http://schemas.microsoft.com/office/drawing/2014/main" id="{C66FBE06-3AE4-4C61-B816-62D0E695D673}"/>
              </a:ext>
            </a:extLst>
          </p:cNvPr>
          <p:cNvSpPr txBox="1"/>
          <p:nvPr/>
        </p:nvSpPr>
        <p:spPr>
          <a:xfrm>
            <a:off x="4572000" y="3312578"/>
            <a:ext cx="3117998" cy="369332"/>
          </a:xfrm>
          <a:prstGeom prst="rect">
            <a:avLst/>
          </a:prstGeom>
          <a:noFill/>
        </p:spPr>
        <p:txBody>
          <a:bodyPr wrap="square" rtlCol="0">
            <a:spAutoFit/>
          </a:bodyPr>
          <a:lstStyle/>
          <a:p>
            <a:r>
              <a:rPr lang="en-US">
                <a:solidFill>
                  <a:schemeClr val="tx1">
                    <a:lumMod val="75000"/>
                    <a:lumOff val="25000"/>
                  </a:schemeClr>
                </a:solidFill>
              </a:rPr>
              <a:t>LassoCV Regression </a:t>
            </a:r>
          </a:p>
        </p:txBody>
      </p:sp>
    </p:spTree>
    <p:extLst>
      <p:ext uri="{BB962C8B-B14F-4D97-AF65-F5344CB8AC3E}">
        <p14:creationId xmlns:p14="http://schemas.microsoft.com/office/powerpoint/2010/main" val="3425717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61E6633-25E2-4A43-B405-A21AEF5CF2C7}"/>
              </a:ext>
            </a:extLst>
          </p:cNvPr>
          <p:cNvGrpSpPr/>
          <p:nvPr/>
        </p:nvGrpSpPr>
        <p:grpSpPr>
          <a:xfrm>
            <a:off x="166255" y="81524"/>
            <a:ext cx="2974329" cy="622644"/>
            <a:chOff x="2756970" y="141967"/>
            <a:chExt cx="2965056" cy="622644"/>
          </a:xfrm>
          <a:solidFill>
            <a:schemeClr val="accent1"/>
          </a:solidFill>
        </p:grpSpPr>
        <p:sp>
          <p:nvSpPr>
            <p:cNvPr id="5" name="Rectangle: Rounded Corners 4">
              <a:extLst>
                <a:ext uri="{FF2B5EF4-FFF2-40B4-BE49-F238E27FC236}">
                  <a16:creationId xmlns:a16="http://schemas.microsoft.com/office/drawing/2014/main" id="{CE534ABC-B408-4D37-88BE-9CF1EDEDCEB9}"/>
                </a:ext>
              </a:extLst>
            </p:cNvPr>
            <p:cNvSpPr/>
            <p:nvPr/>
          </p:nvSpPr>
          <p:spPr>
            <a:xfrm>
              <a:off x="2756970" y="141967"/>
              <a:ext cx="2965056" cy="62264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19EB34D-89AF-4861-B445-64D9B125BFB6}"/>
                </a:ext>
              </a:extLst>
            </p:cNvPr>
            <p:cNvSpPr txBox="1"/>
            <p:nvPr/>
          </p:nvSpPr>
          <p:spPr>
            <a:xfrm>
              <a:off x="2756970" y="237845"/>
              <a:ext cx="2965056" cy="430887"/>
            </a:xfrm>
            <a:prstGeom prst="rect">
              <a:avLst/>
            </a:prstGeom>
            <a:grpFill/>
          </p:spPr>
          <p:txBody>
            <a:bodyPr wrap="square" rtlCol="0">
              <a:spAutoFit/>
            </a:bodyPr>
            <a:lstStyle/>
            <a:p>
              <a:pPr algn="ctr"/>
              <a:r>
                <a:rPr lang="en-US" sz="2200" b="1">
                  <a:solidFill>
                    <a:schemeClr val="bg1"/>
                  </a:solidFill>
                </a:rPr>
                <a:t>SVR</a:t>
              </a:r>
            </a:p>
          </p:txBody>
        </p:sp>
      </p:grpSp>
      <p:sp>
        <p:nvSpPr>
          <p:cNvPr id="7" name="TextBox 6">
            <a:extLst>
              <a:ext uri="{FF2B5EF4-FFF2-40B4-BE49-F238E27FC236}">
                <a16:creationId xmlns:a16="http://schemas.microsoft.com/office/drawing/2014/main" id="{D132E9DB-B192-4F45-85D9-23A92E3AD95B}"/>
              </a:ext>
            </a:extLst>
          </p:cNvPr>
          <p:cNvSpPr txBox="1"/>
          <p:nvPr/>
        </p:nvSpPr>
        <p:spPr>
          <a:xfrm>
            <a:off x="3140584" y="350842"/>
            <a:ext cx="3855027" cy="369332"/>
          </a:xfrm>
          <a:prstGeom prst="rect">
            <a:avLst/>
          </a:prstGeom>
          <a:noFill/>
        </p:spPr>
        <p:txBody>
          <a:bodyPr wrap="square" rtlCol="0">
            <a:spAutoFit/>
          </a:bodyPr>
          <a:lstStyle/>
          <a:p>
            <a:r>
              <a:rPr lang="en-US">
                <a:solidFill>
                  <a:schemeClr val="tx1">
                    <a:lumMod val="75000"/>
                    <a:lumOff val="25000"/>
                  </a:schemeClr>
                </a:solidFill>
              </a:rPr>
              <a:t>Support Vector Regression </a:t>
            </a:r>
          </a:p>
        </p:txBody>
      </p:sp>
      <p:pic>
        <p:nvPicPr>
          <p:cNvPr id="8" name="Picture 7">
            <a:extLst>
              <a:ext uri="{FF2B5EF4-FFF2-40B4-BE49-F238E27FC236}">
                <a16:creationId xmlns:a16="http://schemas.microsoft.com/office/drawing/2014/main" id="{CCEA7E8A-C6E1-47CA-8A1A-63F9962395D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20952" y="989492"/>
            <a:ext cx="5380759" cy="4035569"/>
          </a:xfrm>
          <a:prstGeom prst="rect">
            <a:avLst/>
          </a:prstGeom>
          <a:noFill/>
        </p:spPr>
      </p:pic>
      <p:sp>
        <p:nvSpPr>
          <p:cNvPr id="9" name="TextBox 8">
            <a:extLst>
              <a:ext uri="{FF2B5EF4-FFF2-40B4-BE49-F238E27FC236}">
                <a16:creationId xmlns:a16="http://schemas.microsoft.com/office/drawing/2014/main" id="{D4A74DDE-894A-4952-9257-A3D398171E24}"/>
              </a:ext>
            </a:extLst>
          </p:cNvPr>
          <p:cNvSpPr txBox="1"/>
          <p:nvPr/>
        </p:nvSpPr>
        <p:spPr>
          <a:xfrm>
            <a:off x="1183490" y="989492"/>
            <a:ext cx="1549180" cy="477054"/>
          </a:xfrm>
          <a:prstGeom prst="rect">
            <a:avLst/>
          </a:prstGeom>
          <a:noFill/>
        </p:spPr>
        <p:txBody>
          <a:bodyPr wrap="square" rtlCol="0">
            <a:spAutoFit/>
          </a:bodyPr>
          <a:lstStyle/>
          <a:p>
            <a:r>
              <a:rPr lang="en-US" sz="2500">
                <a:solidFill>
                  <a:schemeClr val="tx1">
                    <a:lumMod val="75000"/>
                    <a:lumOff val="25000"/>
                  </a:schemeClr>
                </a:solidFill>
              </a:rPr>
              <a:t>SVM</a:t>
            </a:r>
          </a:p>
        </p:txBody>
      </p:sp>
      <p:sp>
        <p:nvSpPr>
          <p:cNvPr id="10" name="TextBox 9">
            <a:extLst>
              <a:ext uri="{FF2B5EF4-FFF2-40B4-BE49-F238E27FC236}">
                <a16:creationId xmlns:a16="http://schemas.microsoft.com/office/drawing/2014/main" id="{2755342B-AE29-46AB-A269-208354C24B59}"/>
              </a:ext>
            </a:extLst>
          </p:cNvPr>
          <p:cNvSpPr txBox="1"/>
          <p:nvPr/>
        </p:nvSpPr>
        <p:spPr>
          <a:xfrm>
            <a:off x="166255" y="1466546"/>
            <a:ext cx="3368385" cy="3416320"/>
          </a:xfrm>
          <a:prstGeom prst="rect">
            <a:avLst/>
          </a:prstGeom>
          <a:noFill/>
        </p:spPr>
        <p:txBody>
          <a:bodyPr wrap="square" rtlCol="0">
            <a:spAutoFit/>
          </a:bodyPr>
          <a:lstStyle/>
          <a:p>
            <a:pPr algn="just"/>
            <a:r>
              <a:rPr lang="en-US">
                <a:solidFill>
                  <a:schemeClr val="tx1">
                    <a:lumMod val="75000"/>
                    <a:lumOff val="25000"/>
                  </a:schemeClr>
                </a:solidFill>
              </a:rPr>
              <a:t>Tìm </a:t>
            </a:r>
            <a:r>
              <a:rPr lang="vi-VN">
                <a:solidFill>
                  <a:schemeClr val="tx1">
                    <a:lumMod val="75000"/>
                    <a:lumOff val="25000"/>
                  </a:schemeClr>
                </a:solidFill>
              </a:rPr>
              <a:t>các điểm gần đường</a:t>
            </a:r>
            <a:endParaRPr lang="en-US">
              <a:solidFill>
                <a:schemeClr val="tx1">
                  <a:lumMod val="75000"/>
                  <a:lumOff val="25000"/>
                </a:schemeClr>
              </a:solidFill>
            </a:endParaRPr>
          </a:p>
          <a:p>
            <a:pPr algn="just"/>
            <a:r>
              <a:rPr lang="vi-VN">
                <a:solidFill>
                  <a:schemeClr val="tx1">
                    <a:lumMod val="75000"/>
                    <a:lumOff val="25000"/>
                  </a:schemeClr>
                </a:solidFill>
              </a:rPr>
              <a:t> thẳng nhất từ ​​cả hai lớp, các </a:t>
            </a:r>
            <a:endParaRPr lang="en-US">
              <a:solidFill>
                <a:schemeClr val="tx1">
                  <a:lumMod val="75000"/>
                  <a:lumOff val="25000"/>
                </a:schemeClr>
              </a:solidFill>
            </a:endParaRPr>
          </a:p>
          <a:p>
            <a:pPr algn="just"/>
            <a:r>
              <a:rPr lang="vi-VN">
                <a:solidFill>
                  <a:schemeClr val="tx1">
                    <a:lumMod val="75000"/>
                    <a:lumOff val="25000"/>
                  </a:schemeClr>
                </a:solidFill>
              </a:rPr>
              <a:t>điểm này được gọi là vectơ hỗ trợ (support vectors). Bây giờ, chúng ta tính toán khoảng các</a:t>
            </a:r>
            <a:r>
              <a:rPr lang="vi-VN" b="1">
                <a:solidFill>
                  <a:schemeClr val="tx1">
                    <a:lumMod val="75000"/>
                    <a:lumOff val="25000"/>
                  </a:schemeClr>
                </a:solidFill>
              </a:rPr>
              <a:t>h</a:t>
            </a:r>
            <a:r>
              <a:rPr lang="vi-VN">
                <a:solidFill>
                  <a:schemeClr val="tx1">
                    <a:lumMod val="75000"/>
                    <a:lumOff val="25000"/>
                  </a:schemeClr>
                </a:solidFill>
              </a:rPr>
              <a:t> giữa đường thẳng và các </a:t>
            </a:r>
            <a:endParaRPr lang="en-US">
              <a:solidFill>
                <a:schemeClr val="tx1">
                  <a:lumMod val="75000"/>
                  <a:lumOff val="25000"/>
                </a:schemeClr>
              </a:solidFill>
            </a:endParaRPr>
          </a:p>
          <a:p>
            <a:pPr algn="just"/>
            <a:r>
              <a:rPr lang="vi-VN">
                <a:solidFill>
                  <a:schemeClr val="tx1">
                    <a:lumMod val="75000"/>
                    <a:lumOff val="25000"/>
                  </a:schemeClr>
                </a:solidFill>
              </a:rPr>
              <a:t>vectơ hỗ trợ. Khoảng cách này được gọi là lề (margin). Mục </a:t>
            </a:r>
            <a:endParaRPr lang="en-US">
              <a:solidFill>
                <a:schemeClr val="tx1">
                  <a:lumMod val="75000"/>
                  <a:lumOff val="25000"/>
                </a:schemeClr>
              </a:solidFill>
            </a:endParaRPr>
          </a:p>
          <a:p>
            <a:pPr algn="just"/>
            <a:r>
              <a:rPr lang="vi-VN">
                <a:solidFill>
                  <a:schemeClr val="tx1">
                    <a:lumMod val="75000"/>
                    <a:lumOff val="25000"/>
                  </a:schemeClr>
                </a:solidFill>
              </a:rPr>
              <a:t>tiêu của chúng tôi là tối đa lề. </a:t>
            </a:r>
            <a:endParaRPr lang="en-US">
              <a:solidFill>
                <a:schemeClr val="tx1">
                  <a:lumMod val="75000"/>
                  <a:lumOff val="25000"/>
                </a:schemeClr>
              </a:solidFill>
            </a:endParaRPr>
          </a:p>
          <a:p>
            <a:pPr algn="just"/>
            <a:r>
              <a:rPr lang="vi-VN">
                <a:solidFill>
                  <a:schemeClr val="tx1">
                    <a:lumMod val="75000"/>
                    <a:lumOff val="25000"/>
                  </a:schemeClr>
                </a:solidFill>
              </a:rPr>
              <a:t>Siêu phẳng mà lề tối đa là siêu phẳng tối ưu (optimal </a:t>
            </a:r>
            <a:endParaRPr lang="en-US">
              <a:solidFill>
                <a:schemeClr val="tx1">
                  <a:lumMod val="75000"/>
                  <a:lumOff val="25000"/>
                </a:schemeClr>
              </a:solidFill>
            </a:endParaRPr>
          </a:p>
          <a:p>
            <a:pPr algn="just"/>
            <a:r>
              <a:rPr lang="vi-VN">
                <a:solidFill>
                  <a:schemeClr val="tx1">
                    <a:lumMod val="75000"/>
                    <a:lumOff val="25000"/>
                  </a:schemeClr>
                </a:solidFill>
              </a:rPr>
              <a:t>hyperplane).</a:t>
            </a:r>
          </a:p>
        </p:txBody>
      </p:sp>
    </p:spTree>
    <p:extLst>
      <p:ext uri="{BB962C8B-B14F-4D97-AF65-F5344CB8AC3E}">
        <p14:creationId xmlns:p14="http://schemas.microsoft.com/office/powerpoint/2010/main" val="38223552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61E6633-25E2-4A43-B405-A21AEF5CF2C7}"/>
              </a:ext>
            </a:extLst>
          </p:cNvPr>
          <p:cNvGrpSpPr/>
          <p:nvPr/>
        </p:nvGrpSpPr>
        <p:grpSpPr>
          <a:xfrm>
            <a:off x="166255" y="81524"/>
            <a:ext cx="2974329" cy="622644"/>
            <a:chOff x="2756970" y="141967"/>
            <a:chExt cx="2965056" cy="622644"/>
          </a:xfrm>
          <a:solidFill>
            <a:schemeClr val="accent1"/>
          </a:solidFill>
        </p:grpSpPr>
        <p:sp>
          <p:nvSpPr>
            <p:cNvPr id="5" name="Rectangle: Rounded Corners 4">
              <a:extLst>
                <a:ext uri="{FF2B5EF4-FFF2-40B4-BE49-F238E27FC236}">
                  <a16:creationId xmlns:a16="http://schemas.microsoft.com/office/drawing/2014/main" id="{CE534ABC-B408-4D37-88BE-9CF1EDEDCEB9}"/>
                </a:ext>
              </a:extLst>
            </p:cNvPr>
            <p:cNvSpPr/>
            <p:nvPr/>
          </p:nvSpPr>
          <p:spPr>
            <a:xfrm>
              <a:off x="2756970" y="141967"/>
              <a:ext cx="2965056" cy="62264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19EB34D-89AF-4861-B445-64D9B125BFB6}"/>
                </a:ext>
              </a:extLst>
            </p:cNvPr>
            <p:cNvSpPr txBox="1"/>
            <p:nvPr/>
          </p:nvSpPr>
          <p:spPr>
            <a:xfrm>
              <a:off x="2756970" y="237845"/>
              <a:ext cx="2965056" cy="430887"/>
            </a:xfrm>
            <a:prstGeom prst="rect">
              <a:avLst/>
            </a:prstGeom>
            <a:grpFill/>
          </p:spPr>
          <p:txBody>
            <a:bodyPr wrap="square" rtlCol="0">
              <a:spAutoFit/>
            </a:bodyPr>
            <a:lstStyle/>
            <a:p>
              <a:pPr algn="ctr"/>
              <a:r>
                <a:rPr lang="en-US" sz="2200" b="1">
                  <a:solidFill>
                    <a:schemeClr val="bg1"/>
                  </a:solidFill>
                </a:rPr>
                <a:t>SVR</a:t>
              </a:r>
            </a:p>
          </p:txBody>
        </p:sp>
      </p:grpSp>
      <p:sp>
        <p:nvSpPr>
          <p:cNvPr id="7" name="TextBox 6">
            <a:extLst>
              <a:ext uri="{FF2B5EF4-FFF2-40B4-BE49-F238E27FC236}">
                <a16:creationId xmlns:a16="http://schemas.microsoft.com/office/drawing/2014/main" id="{D132E9DB-B192-4F45-85D9-23A92E3AD95B}"/>
              </a:ext>
            </a:extLst>
          </p:cNvPr>
          <p:cNvSpPr txBox="1"/>
          <p:nvPr/>
        </p:nvSpPr>
        <p:spPr>
          <a:xfrm>
            <a:off x="3140584" y="350842"/>
            <a:ext cx="3855027" cy="369332"/>
          </a:xfrm>
          <a:prstGeom prst="rect">
            <a:avLst/>
          </a:prstGeom>
          <a:noFill/>
        </p:spPr>
        <p:txBody>
          <a:bodyPr wrap="square" rtlCol="0">
            <a:spAutoFit/>
          </a:bodyPr>
          <a:lstStyle/>
          <a:p>
            <a:r>
              <a:rPr lang="en-US">
                <a:solidFill>
                  <a:schemeClr val="tx1">
                    <a:lumMod val="75000"/>
                    <a:lumOff val="25000"/>
                  </a:schemeClr>
                </a:solidFill>
              </a:rPr>
              <a:t>Support Vector Regression </a:t>
            </a:r>
          </a:p>
        </p:txBody>
      </p:sp>
      <p:pic>
        <p:nvPicPr>
          <p:cNvPr id="11" name="Picture 10">
            <a:extLst>
              <a:ext uri="{FF2B5EF4-FFF2-40B4-BE49-F238E27FC236}">
                <a16:creationId xmlns:a16="http://schemas.microsoft.com/office/drawing/2014/main" id="{BC6AEF8F-DF78-4075-8CCB-F2AA3D3B275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07027" y="1120893"/>
            <a:ext cx="5083034" cy="3739913"/>
          </a:xfrm>
          <a:prstGeom prst="rect">
            <a:avLst/>
          </a:prstGeom>
          <a:noFill/>
        </p:spPr>
      </p:pic>
      <p:sp>
        <p:nvSpPr>
          <p:cNvPr id="12" name="TextBox 11">
            <a:extLst>
              <a:ext uri="{FF2B5EF4-FFF2-40B4-BE49-F238E27FC236}">
                <a16:creationId xmlns:a16="http://schemas.microsoft.com/office/drawing/2014/main" id="{EE0CC3EA-A0A2-433C-B190-7E8F1FC86FAB}"/>
              </a:ext>
            </a:extLst>
          </p:cNvPr>
          <p:cNvSpPr txBox="1"/>
          <p:nvPr/>
        </p:nvSpPr>
        <p:spPr>
          <a:xfrm>
            <a:off x="166255" y="1120893"/>
            <a:ext cx="3281280" cy="1703030"/>
          </a:xfrm>
          <a:prstGeom prst="rect">
            <a:avLst/>
          </a:prstGeom>
          <a:noFill/>
        </p:spPr>
        <p:txBody>
          <a:bodyPr wrap="square" rtlCol="0">
            <a:spAutoFit/>
          </a:bodyPr>
          <a:lstStyle/>
          <a:p>
            <a:pPr algn="just">
              <a:lnSpc>
                <a:spcPct val="150000"/>
              </a:lnSpc>
            </a:pPr>
            <a:r>
              <a:rPr lang="vi-VN">
                <a:solidFill>
                  <a:schemeClr val="tx1">
                    <a:lumMod val="75000"/>
                    <a:lumOff val="25000"/>
                  </a:schemeClr>
                </a:solidFill>
              </a:rPr>
              <a:t>Hồi quy vectơ hỗ trợ (SVR) sử dụng nguyên tắc tương tự </a:t>
            </a:r>
            <a:endParaRPr lang="en-US">
              <a:solidFill>
                <a:schemeClr val="tx1">
                  <a:lumMod val="75000"/>
                  <a:lumOff val="25000"/>
                </a:schemeClr>
              </a:solidFill>
            </a:endParaRPr>
          </a:p>
          <a:p>
            <a:pPr algn="just">
              <a:lnSpc>
                <a:spcPct val="150000"/>
              </a:lnSpc>
            </a:pPr>
            <a:r>
              <a:rPr lang="vi-VN">
                <a:solidFill>
                  <a:schemeClr val="tx1">
                    <a:lumMod val="75000"/>
                    <a:lumOff val="25000"/>
                  </a:schemeClr>
                </a:solidFill>
              </a:rPr>
              <a:t>như SVM, nhưng đối với các </a:t>
            </a:r>
            <a:endParaRPr lang="en-US">
              <a:solidFill>
                <a:schemeClr val="tx1">
                  <a:lumMod val="75000"/>
                  <a:lumOff val="25000"/>
                </a:schemeClr>
              </a:solidFill>
            </a:endParaRPr>
          </a:p>
          <a:p>
            <a:pPr algn="just">
              <a:lnSpc>
                <a:spcPct val="150000"/>
              </a:lnSpc>
            </a:pPr>
            <a:r>
              <a:rPr lang="vi-VN">
                <a:solidFill>
                  <a:schemeClr val="tx1">
                    <a:lumMod val="75000"/>
                    <a:lumOff val="25000"/>
                  </a:schemeClr>
                </a:solidFill>
              </a:rPr>
              <a:t>vấn đề hồi quy</a:t>
            </a:r>
            <a:endParaRPr lang="en-US">
              <a:solidFill>
                <a:schemeClr val="tx1">
                  <a:lumMod val="75000"/>
                  <a:lumOff val="25000"/>
                </a:schemeClr>
              </a:solidFill>
            </a:endParaRPr>
          </a:p>
        </p:txBody>
      </p:sp>
    </p:spTree>
    <p:extLst>
      <p:ext uri="{BB962C8B-B14F-4D97-AF65-F5344CB8AC3E}">
        <p14:creationId xmlns:p14="http://schemas.microsoft.com/office/powerpoint/2010/main" val="42338876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61E6633-25E2-4A43-B405-A21AEF5CF2C7}"/>
              </a:ext>
            </a:extLst>
          </p:cNvPr>
          <p:cNvGrpSpPr/>
          <p:nvPr/>
        </p:nvGrpSpPr>
        <p:grpSpPr>
          <a:xfrm>
            <a:off x="166255" y="81524"/>
            <a:ext cx="2974329" cy="622644"/>
            <a:chOff x="2756970" y="141967"/>
            <a:chExt cx="2965056" cy="622644"/>
          </a:xfrm>
          <a:solidFill>
            <a:schemeClr val="accent1"/>
          </a:solidFill>
        </p:grpSpPr>
        <p:sp>
          <p:nvSpPr>
            <p:cNvPr id="5" name="Rectangle: Rounded Corners 4">
              <a:extLst>
                <a:ext uri="{FF2B5EF4-FFF2-40B4-BE49-F238E27FC236}">
                  <a16:creationId xmlns:a16="http://schemas.microsoft.com/office/drawing/2014/main" id="{CE534ABC-B408-4D37-88BE-9CF1EDEDCEB9}"/>
                </a:ext>
              </a:extLst>
            </p:cNvPr>
            <p:cNvSpPr/>
            <p:nvPr/>
          </p:nvSpPr>
          <p:spPr>
            <a:xfrm>
              <a:off x="2756970" y="141967"/>
              <a:ext cx="2965056" cy="62264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19EB34D-89AF-4861-B445-64D9B125BFB6}"/>
                </a:ext>
              </a:extLst>
            </p:cNvPr>
            <p:cNvSpPr txBox="1"/>
            <p:nvPr/>
          </p:nvSpPr>
          <p:spPr>
            <a:xfrm>
              <a:off x="2756970" y="237845"/>
              <a:ext cx="2965056" cy="430887"/>
            </a:xfrm>
            <a:prstGeom prst="rect">
              <a:avLst/>
            </a:prstGeom>
            <a:grpFill/>
          </p:spPr>
          <p:txBody>
            <a:bodyPr wrap="square" rtlCol="0">
              <a:spAutoFit/>
            </a:bodyPr>
            <a:lstStyle/>
            <a:p>
              <a:pPr algn="ctr"/>
              <a:r>
                <a:rPr lang="en-US" sz="2200" b="1">
                  <a:solidFill>
                    <a:schemeClr val="bg1"/>
                  </a:solidFill>
                </a:rPr>
                <a:t>SVR</a:t>
              </a:r>
            </a:p>
          </p:txBody>
        </p:sp>
      </p:grpSp>
      <p:sp>
        <p:nvSpPr>
          <p:cNvPr id="7" name="TextBox 6">
            <a:extLst>
              <a:ext uri="{FF2B5EF4-FFF2-40B4-BE49-F238E27FC236}">
                <a16:creationId xmlns:a16="http://schemas.microsoft.com/office/drawing/2014/main" id="{D132E9DB-B192-4F45-85D9-23A92E3AD95B}"/>
              </a:ext>
            </a:extLst>
          </p:cNvPr>
          <p:cNvSpPr txBox="1"/>
          <p:nvPr/>
        </p:nvSpPr>
        <p:spPr>
          <a:xfrm>
            <a:off x="3140584" y="350842"/>
            <a:ext cx="3855027" cy="369332"/>
          </a:xfrm>
          <a:prstGeom prst="rect">
            <a:avLst/>
          </a:prstGeom>
          <a:noFill/>
        </p:spPr>
        <p:txBody>
          <a:bodyPr wrap="square" rtlCol="0">
            <a:spAutoFit/>
          </a:bodyPr>
          <a:lstStyle/>
          <a:p>
            <a:r>
              <a:rPr lang="en-US">
                <a:solidFill>
                  <a:schemeClr val="tx1">
                    <a:lumMod val="75000"/>
                    <a:lumOff val="25000"/>
                  </a:schemeClr>
                </a:solidFill>
              </a:rPr>
              <a:t>Support Vector Regression </a:t>
            </a:r>
          </a:p>
        </p:txBody>
      </p:sp>
      <p:pic>
        <p:nvPicPr>
          <p:cNvPr id="11" name="Picture 10">
            <a:extLst>
              <a:ext uri="{FF2B5EF4-FFF2-40B4-BE49-F238E27FC236}">
                <a16:creationId xmlns:a16="http://schemas.microsoft.com/office/drawing/2014/main" id="{BC6AEF8F-DF78-4075-8CCB-F2AA3D3B275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07027" y="1120893"/>
            <a:ext cx="5083034" cy="3739913"/>
          </a:xfrm>
          <a:prstGeom prst="rect">
            <a:avLst/>
          </a:prstGeom>
          <a:noFill/>
        </p:spPr>
      </p:pic>
      <p:sp>
        <p:nvSpPr>
          <p:cNvPr id="12" name="TextBox 11">
            <a:extLst>
              <a:ext uri="{FF2B5EF4-FFF2-40B4-BE49-F238E27FC236}">
                <a16:creationId xmlns:a16="http://schemas.microsoft.com/office/drawing/2014/main" id="{EE0CC3EA-A0A2-433C-B190-7E8F1FC86FAB}"/>
              </a:ext>
            </a:extLst>
          </p:cNvPr>
          <p:cNvSpPr txBox="1"/>
          <p:nvPr/>
        </p:nvSpPr>
        <p:spPr>
          <a:xfrm>
            <a:off x="166255" y="1120893"/>
            <a:ext cx="3281280" cy="3908762"/>
          </a:xfrm>
          <a:prstGeom prst="rect">
            <a:avLst/>
          </a:prstGeom>
          <a:noFill/>
        </p:spPr>
        <p:txBody>
          <a:bodyPr wrap="square" rtlCol="0">
            <a:spAutoFit/>
          </a:bodyPr>
          <a:lstStyle/>
          <a:p>
            <a:pPr algn="just">
              <a:lnSpc>
                <a:spcPct val="150000"/>
              </a:lnSpc>
            </a:pPr>
            <a:r>
              <a:rPr lang="vi-VN">
                <a:solidFill>
                  <a:schemeClr val="tx1">
                    <a:lumMod val="75000"/>
                    <a:lumOff val="25000"/>
                  </a:schemeClr>
                </a:solidFill>
              </a:rPr>
              <a:t>Hãy coi hai đường màu đỏ là </a:t>
            </a:r>
            <a:endParaRPr lang="en-US">
              <a:solidFill>
                <a:schemeClr val="tx1">
                  <a:lumMod val="75000"/>
                  <a:lumOff val="25000"/>
                </a:schemeClr>
              </a:solidFill>
            </a:endParaRPr>
          </a:p>
          <a:p>
            <a:pPr algn="just">
              <a:lnSpc>
                <a:spcPct val="150000"/>
              </a:lnSpc>
            </a:pPr>
            <a:r>
              <a:rPr lang="vi-VN">
                <a:solidFill>
                  <a:schemeClr val="tx1">
                    <a:lumMod val="75000"/>
                    <a:lumOff val="25000"/>
                  </a:schemeClr>
                </a:solidFill>
              </a:rPr>
              <a:t>ranh giới quyết định và đường màu xanh là siêu phẳng. Mục tiêu của chúng ta về cơ bản là xem xét các điểm nằm trong </a:t>
            </a:r>
            <a:endParaRPr lang="en-US">
              <a:solidFill>
                <a:schemeClr val="tx1">
                  <a:lumMod val="75000"/>
                  <a:lumOff val="25000"/>
                </a:schemeClr>
              </a:solidFill>
            </a:endParaRPr>
          </a:p>
          <a:p>
            <a:pPr algn="just">
              <a:lnSpc>
                <a:spcPct val="150000"/>
              </a:lnSpc>
            </a:pPr>
            <a:r>
              <a:rPr lang="vi-VN">
                <a:solidFill>
                  <a:schemeClr val="tx1">
                    <a:lumMod val="75000"/>
                    <a:lumOff val="25000"/>
                  </a:schemeClr>
                </a:solidFill>
              </a:rPr>
              <a:t>đường ranh giới quyết định. </a:t>
            </a:r>
            <a:endParaRPr lang="en-US">
              <a:solidFill>
                <a:schemeClr val="tx1">
                  <a:lumMod val="75000"/>
                  <a:lumOff val="25000"/>
                </a:schemeClr>
              </a:solidFill>
            </a:endParaRPr>
          </a:p>
          <a:p>
            <a:pPr algn="just">
              <a:lnSpc>
                <a:spcPct val="150000"/>
              </a:lnSpc>
            </a:pPr>
            <a:r>
              <a:rPr lang="vi-VN">
                <a:solidFill>
                  <a:schemeClr val="tx1">
                    <a:lumMod val="75000"/>
                    <a:lumOff val="25000"/>
                  </a:schemeClr>
                </a:solidFill>
              </a:rPr>
              <a:t>Đường phù hợp nhất của chúng ta là siêu phẳng có số </a:t>
            </a:r>
            <a:endParaRPr lang="en-US">
              <a:solidFill>
                <a:schemeClr val="tx1">
                  <a:lumMod val="75000"/>
                  <a:lumOff val="25000"/>
                </a:schemeClr>
              </a:solidFill>
            </a:endParaRPr>
          </a:p>
          <a:p>
            <a:pPr algn="just">
              <a:lnSpc>
                <a:spcPct val="150000"/>
              </a:lnSpc>
            </a:pPr>
            <a:r>
              <a:rPr lang="vi-VN">
                <a:solidFill>
                  <a:schemeClr val="tx1">
                    <a:lumMod val="75000"/>
                    <a:lumOff val="25000"/>
                  </a:schemeClr>
                </a:solidFill>
              </a:rPr>
              <a:t>điểm tối đa</a:t>
            </a:r>
            <a:endParaRPr lang="en-US">
              <a:solidFill>
                <a:schemeClr val="tx1">
                  <a:lumMod val="75000"/>
                  <a:lumOff val="25000"/>
                </a:schemeClr>
              </a:solidFill>
            </a:endParaRPr>
          </a:p>
        </p:txBody>
      </p:sp>
    </p:spTree>
    <p:extLst>
      <p:ext uri="{BB962C8B-B14F-4D97-AF65-F5344CB8AC3E}">
        <p14:creationId xmlns:p14="http://schemas.microsoft.com/office/powerpoint/2010/main" val="20744028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982445" y="2319126"/>
            <a:ext cx="4930200" cy="473576"/>
          </a:xfrm>
        </p:spPr>
        <p:txBody>
          <a:bodyPr lIns="91440" tIns="45720" rIns="91440" bIns="45720" anchor="ctr"/>
          <a:lstStyle/>
          <a:p>
            <a:r>
              <a:rPr lang="en-US" altLang="ko-KR" sz="4000">
                <a:solidFill>
                  <a:schemeClr val="tx1">
                    <a:lumMod val="65000"/>
                    <a:lumOff val="35000"/>
                  </a:schemeClr>
                </a:solidFill>
                <a:cs typeface="Arial"/>
              </a:rPr>
              <a:t>THỰC NGHIỆM</a:t>
            </a:r>
            <a:endParaRPr lang="en-US" altLang="ko-KR" sz="4000">
              <a:solidFill>
                <a:schemeClr val="tx1">
                  <a:lumMod val="65000"/>
                  <a:lumOff val="35000"/>
                </a:schemeClr>
              </a:solidFill>
            </a:endParaRPr>
          </a:p>
        </p:txBody>
      </p:sp>
      <p:sp>
        <p:nvSpPr>
          <p:cNvPr id="5" name="Diamond 4">
            <a:extLst>
              <a:ext uri="{FF2B5EF4-FFF2-40B4-BE49-F238E27FC236}">
                <a16:creationId xmlns:a16="http://schemas.microsoft.com/office/drawing/2014/main" id="{E6802ABF-2C2F-4933-AF2D-E23A85B77474}"/>
              </a:ext>
            </a:extLst>
          </p:cNvPr>
          <p:cNvSpPr/>
          <p:nvPr/>
        </p:nvSpPr>
        <p:spPr>
          <a:xfrm>
            <a:off x="1773715" y="1949987"/>
            <a:ext cx="1233889" cy="1211854"/>
          </a:xfrm>
          <a:prstGeom prst="diamond">
            <a:avLst/>
          </a:prstGeom>
          <a:solidFill>
            <a:schemeClr val="accent1"/>
          </a:solidFill>
          <a:ln>
            <a:solidFill>
              <a:schemeClr val="accent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0" b="1"/>
              <a:t>3</a:t>
            </a:r>
          </a:p>
        </p:txBody>
      </p:sp>
      <p:sp>
        <p:nvSpPr>
          <p:cNvPr id="7" name="TextBox 6">
            <a:extLst>
              <a:ext uri="{FF2B5EF4-FFF2-40B4-BE49-F238E27FC236}">
                <a16:creationId xmlns:a16="http://schemas.microsoft.com/office/drawing/2014/main" id="{FBA29B5F-A314-4D22-B91D-ED2DAA870FD2}"/>
              </a:ext>
            </a:extLst>
          </p:cNvPr>
          <p:cNvSpPr txBox="1"/>
          <p:nvPr/>
        </p:nvSpPr>
        <p:spPr>
          <a:xfrm>
            <a:off x="4533900" y="2952750"/>
            <a:ext cx="4098275" cy="872034"/>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i="1">
                <a:solidFill>
                  <a:schemeClr val="tx1">
                    <a:lumMod val="65000"/>
                    <a:lumOff val="35000"/>
                  </a:schemeClr>
                </a:solidFill>
              </a:rPr>
              <a:t>Phương pháp đánh giá</a:t>
            </a:r>
          </a:p>
          <a:p>
            <a:pPr marL="285750" indent="-285750">
              <a:lnSpc>
                <a:spcPct val="150000"/>
              </a:lnSpc>
              <a:buFont typeface="Wingdings" panose="05000000000000000000" pitchFamily="2" charset="2"/>
              <a:buChar char="ü"/>
            </a:pPr>
            <a:r>
              <a:rPr lang="en-US" sz="1800" i="1">
                <a:solidFill>
                  <a:schemeClr val="tx1">
                    <a:lumMod val="65000"/>
                    <a:lumOff val="35000"/>
                  </a:schemeClr>
                </a:solidFill>
              </a:rPr>
              <a:t>Kết qu</a:t>
            </a:r>
            <a:r>
              <a:rPr lang="en-US" i="1">
                <a:solidFill>
                  <a:schemeClr val="tx1">
                    <a:lumMod val="65000"/>
                    <a:lumOff val="35000"/>
                  </a:schemeClr>
                </a:solidFill>
              </a:rPr>
              <a:t>ả thực nghiệm</a:t>
            </a:r>
            <a:endParaRPr lang="en-US" sz="1800" i="1">
              <a:solidFill>
                <a:schemeClr val="tx1">
                  <a:lumMod val="65000"/>
                  <a:lumOff val="35000"/>
                </a:schemeClr>
              </a:solidFill>
            </a:endParaRPr>
          </a:p>
        </p:txBody>
      </p:sp>
    </p:spTree>
    <p:extLst>
      <p:ext uri="{BB962C8B-B14F-4D97-AF65-F5344CB8AC3E}">
        <p14:creationId xmlns:p14="http://schemas.microsoft.com/office/powerpoint/2010/main" val="25733951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8CDC980D-EC9E-4667-8509-FD61744B27AA}"/>
              </a:ext>
            </a:extLst>
          </p:cNvPr>
          <p:cNvSpPr>
            <a:spLocks noGrp="1"/>
          </p:cNvSpPr>
          <p:nvPr>
            <p:ph type="body" sz="quarter" idx="10"/>
          </p:nvPr>
        </p:nvSpPr>
        <p:spPr/>
        <p:txBody>
          <a:bodyPr lIns="91440" tIns="45720" rIns="91440" bIns="45720" anchor="ctr"/>
          <a:lstStyle/>
          <a:p>
            <a:pPr algn="l"/>
            <a:r>
              <a:rPr lang="en-US" sz="3200" dirty="0">
                <a:cs typeface="Arial"/>
              </a:rPr>
              <a:t>Phương </a:t>
            </a:r>
            <a:r>
              <a:rPr lang="en-US" sz="3200" dirty="0" err="1">
                <a:cs typeface="Arial"/>
              </a:rPr>
              <a:t>pháp</a:t>
            </a:r>
            <a:r>
              <a:rPr lang="en-US" sz="3200" dirty="0">
                <a:cs typeface="Arial"/>
              </a:rPr>
              <a:t> </a:t>
            </a:r>
            <a:r>
              <a:rPr lang="en-US" sz="3200" dirty="0" err="1">
                <a:cs typeface="Arial"/>
              </a:rPr>
              <a:t>đánh</a:t>
            </a:r>
            <a:r>
              <a:rPr lang="en-US" sz="3200" dirty="0">
                <a:cs typeface="Arial"/>
              </a:rPr>
              <a:t> </a:t>
            </a:r>
            <a:r>
              <a:rPr lang="en-US" sz="3200" dirty="0" err="1">
                <a:cs typeface="Arial"/>
              </a:rPr>
              <a:t>giá</a:t>
            </a:r>
            <a:r>
              <a:rPr lang="en-US" sz="3200" dirty="0">
                <a:cs typeface="Arial"/>
              </a:rPr>
              <a:t> </a:t>
            </a:r>
          </a:p>
        </p:txBody>
      </p:sp>
      <p:sp>
        <p:nvSpPr>
          <p:cNvPr id="3" name="Chỗ dành sẵn cho Văn bản 2">
            <a:extLst>
              <a:ext uri="{FF2B5EF4-FFF2-40B4-BE49-F238E27FC236}">
                <a16:creationId xmlns:a16="http://schemas.microsoft.com/office/drawing/2014/main" id="{69E3AE17-5ED2-0057-4FCF-2F80221240E8}"/>
              </a:ext>
            </a:extLst>
          </p:cNvPr>
          <p:cNvSpPr>
            <a:spLocks noGrp="1"/>
          </p:cNvSpPr>
          <p:nvPr>
            <p:ph type="body" sz="quarter" idx="11"/>
          </p:nvPr>
        </p:nvSpPr>
        <p:spPr/>
        <p:txBody>
          <a:bodyPr lIns="91440" tIns="45720" rIns="91440" bIns="45720" anchor="ctr"/>
          <a:lstStyle/>
          <a:p>
            <a:pPr algn="l"/>
            <a:r>
              <a:rPr lang="en-US" sz="1800" b="1" dirty="0" err="1">
                <a:cs typeface="Arial"/>
              </a:rPr>
              <a:t>Độ</a:t>
            </a:r>
            <a:r>
              <a:rPr lang="en-US" sz="1800" b="1" dirty="0">
                <a:cs typeface="Arial"/>
              </a:rPr>
              <a:t> </a:t>
            </a:r>
            <a:r>
              <a:rPr lang="en-US" sz="1800" b="1" dirty="0" err="1">
                <a:cs typeface="Arial"/>
              </a:rPr>
              <a:t>đo</a:t>
            </a:r>
            <a:r>
              <a:rPr lang="en-US" sz="1800" b="1" dirty="0">
                <a:cs typeface="Arial"/>
              </a:rPr>
              <a:t> Mean absolute error (MAE):</a:t>
            </a:r>
            <a:endParaRPr lang="en-US" sz="1800" b="1" dirty="0"/>
          </a:p>
        </p:txBody>
      </p:sp>
      <p:pic>
        <p:nvPicPr>
          <p:cNvPr id="5" name="Hình ảnh 5" descr="Ảnh có chứa văn bản&#10;&#10;Mô tả được tự động tạo">
            <a:extLst>
              <a:ext uri="{FF2B5EF4-FFF2-40B4-BE49-F238E27FC236}">
                <a16:creationId xmlns:a16="http://schemas.microsoft.com/office/drawing/2014/main" id="{523FD3BF-3661-8C74-BABA-E46CC0779E5E}"/>
              </a:ext>
            </a:extLst>
          </p:cNvPr>
          <p:cNvPicPr>
            <a:picLocks noChangeAspect="1"/>
          </p:cNvPicPr>
          <p:nvPr/>
        </p:nvPicPr>
        <p:blipFill>
          <a:blip r:embed="rId2"/>
          <a:stretch>
            <a:fillRect/>
          </a:stretch>
        </p:blipFill>
        <p:spPr>
          <a:xfrm>
            <a:off x="213504" y="2542485"/>
            <a:ext cx="4317519" cy="1374060"/>
          </a:xfrm>
          <a:prstGeom prst="rect">
            <a:avLst/>
          </a:prstGeom>
        </p:spPr>
      </p:pic>
      <p:sp>
        <p:nvSpPr>
          <p:cNvPr id="6" name="Hình chữ nhật: Góc Tròn 5">
            <a:extLst>
              <a:ext uri="{FF2B5EF4-FFF2-40B4-BE49-F238E27FC236}">
                <a16:creationId xmlns:a16="http://schemas.microsoft.com/office/drawing/2014/main" id="{6EC9D226-EFEF-98D3-26A1-B44291C6F5BD}"/>
              </a:ext>
            </a:extLst>
          </p:cNvPr>
          <p:cNvSpPr/>
          <p:nvPr/>
        </p:nvSpPr>
        <p:spPr>
          <a:xfrm>
            <a:off x="1109033" y="1351652"/>
            <a:ext cx="2521069" cy="601693"/>
          </a:xfrm>
          <a:prstGeom prst="roundRect">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cs typeface="Arial"/>
              </a:rPr>
              <a:t>Công </a:t>
            </a:r>
            <a:r>
              <a:rPr lang="vi-VN" dirty="0" err="1">
                <a:cs typeface="Arial"/>
              </a:rPr>
              <a:t>thức</a:t>
            </a:r>
            <a:endParaRPr lang="vi-VN" dirty="0" err="1"/>
          </a:p>
        </p:txBody>
      </p:sp>
      <p:sp>
        <p:nvSpPr>
          <p:cNvPr id="11" name="Hình chữ nhật: Góc Tròn 10">
            <a:extLst>
              <a:ext uri="{FF2B5EF4-FFF2-40B4-BE49-F238E27FC236}">
                <a16:creationId xmlns:a16="http://schemas.microsoft.com/office/drawing/2014/main" id="{2D6CC0A8-9718-9288-BEF9-9760A5718A21}"/>
              </a:ext>
            </a:extLst>
          </p:cNvPr>
          <p:cNvSpPr/>
          <p:nvPr/>
        </p:nvSpPr>
        <p:spPr>
          <a:xfrm>
            <a:off x="5540853" y="629189"/>
            <a:ext cx="2521069" cy="601693"/>
          </a:xfrm>
          <a:prstGeom prst="roundRect">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cs typeface="Arial"/>
              </a:rPr>
              <a:t>Ý </a:t>
            </a:r>
            <a:r>
              <a:rPr lang="vi-VN" dirty="0" err="1">
                <a:cs typeface="Arial"/>
              </a:rPr>
              <a:t>nghĩa</a:t>
            </a:r>
            <a:r>
              <a:rPr lang="vi-VN" dirty="0">
                <a:cs typeface="Arial"/>
              </a:rPr>
              <a:t>:</a:t>
            </a:r>
          </a:p>
        </p:txBody>
      </p:sp>
      <p:sp>
        <p:nvSpPr>
          <p:cNvPr id="7" name="Hình chữ nhật: Góc Tròn 6">
            <a:extLst>
              <a:ext uri="{FF2B5EF4-FFF2-40B4-BE49-F238E27FC236}">
                <a16:creationId xmlns:a16="http://schemas.microsoft.com/office/drawing/2014/main" id="{759841F9-8659-9944-80B7-DC559CACFEB9}"/>
              </a:ext>
            </a:extLst>
          </p:cNvPr>
          <p:cNvSpPr/>
          <p:nvPr/>
        </p:nvSpPr>
        <p:spPr>
          <a:xfrm>
            <a:off x="5257801" y="1618531"/>
            <a:ext cx="3813463" cy="2564201"/>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vi-VN" dirty="0">
                <a:cs typeface="Arial"/>
              </a:rPr>
              <a:t>Trung </a:t>
            </a:r>
            <a:r>
              <a:rPr lang="vi-VN" dirty="0" err="1">
                <a:cs typeface="Arial"/>
              </a:rPr>
              <a:t>bình</a:t>
            </a:r>
            <a:r>
              <a:rPr lang="vi-VN" dirty="0">
                <a:cs typeface="Arial"/>
              </a:rPr>
              <a:t> </a:t>
            </a:r>
            <a:r>
              <a:rPr lang="vi-VN" dirty="0" err="1">
                <a:cs typeface="Arial"/>
              </a:rPr>
              <a:t>trị</a:t>
            </a:r>
            <a:r>
              <a:rPr lang="vi-VN" dirty="0">
                <a:cs typeface="Arial"/>
              </a:rPr>
              <a:t> </a:t>
            </a:r>
            <a:r>
              <a:rPr lang="vi-VN" dirty="0" err="1">
                <a:cs typeface="Arial"/>
              </a:rPr>
              <a:t>tuyệt</a:t>
            </a:r>
            <a:r>
              <a:rPr lang="vi-VN" dirty="0">
                <a:cs typeface="Arial"/>
              </a:rPr>
              <a:t> </a:t>
            </a:r>
            <a:r>
              <a:rPr lang="vi-VN" dirty="0" err="1">
                <a:cs typeface="Arial"/>
              </a:rPr>
              <a:t>đối</a:t>
            </a:r>
            <a:r>
              <a:rPr lang="vi-VN" dirty="0">
                <a:cs typeface="Arial"/>
              </a:rPr>
              <a:t> </a:t>
            </a:r>
            <a:r>
              <a:rPr lang="vi-VN" dirty="0" err="1">
                <a:cs typeface="Arial"/>
              </a:rPr>
              <a:t>lỗi</a:t>
            </a:r>
            <a:r>
              <a:rPr lang="vi-VN" dirty="0">
                <a:cs typeface="Arial"/>
              </a:rPr>
              <a:t> </a:t>
            </a:r>
            <a:r>
              <a:rPr lang="vi-VN" dirty="0" err="1">
                <a:cs typeface="Arial"/>
              </a:rPr>
              <a:t>giữa</a:t>
            </a:r>
            <a:r>
              <a:rPr lang="vi-VN" dirty="0">
                <a:cs typeface="Arial"/>
              </a:rPr>
              <a:t> </a:t>
            </a:r>
            <a:r>
              <a:rPr lang="vi-VN" dirty="0" err="1">
                <a:cs typeface="Arial"/>
              </a:rPr>
              <a:t>giá</a:t>
            </a:r>
            <a:r>
              <a:rPr lang="vi-VN" dirty="0">
                <a:cs typeface="Arial"/>
              </a:rPr>
              <a:t> </a:t>
            </a:r>
            <a:r>
              <a:rPr lang="vi-VN" dirty="0" err="1">
                <a:cs typeface="Arial"/>
              </a:rPr>
              <a:t>trị</a:t>
            </a:r>
            <a:r>
              <a:rPr lang="vi-VN" dirty="0">
                <a:cs typeface="Arial"/>
              </a:rPr>
              <a:t> </a:t>
            </a:r>
            <a:r>
              <a:rPr lang="vi-VN" dirty="0" err="1">
                <a:cs typeface="Arial"/>
              </a:rPr>
              <a:t>dự</a:t>
            </a:r>
            <a:r>
              <a:rPr lang="vi-VN" dirty="0">
                <a:cs typeface="Arial"/>
              </a:rPr>
              <a:t> </a:t>
            </a:r>
            <a:r>
              <a:rPr lang="vi-VN" dirty="0" err="1">
                <a:cs typeface="Arial"/>
              </a:rPr>
              <a:t>đoán</a:t>
            </a:r>
            <a:r>
              <a:rPr lang="vi-VN" dirty="0">
                <a:cs typeface="Arial"/>
              </a:rPr>
              <a:t> </a:t>
            </a:r>
            <a:r>
              <a:rPr lang="vi-VN" dirty="0" err="1">
                <a:cs typeface="Arial"/>
              </a:rPr>
              <a:t>và</a:t>
            </a:r>
            <a:r>
              <a:rPr lang="vi-VN" dirty="0">
                <a:cs typeface="Arial"/>
              </a:rPr>
              <a:t> </a:t>
            </a:r>
            <a:r>
              <a:rPr lang="vi-VN" dirty="0" err="1">
                <a:cs typeface="Arial"/>
              </a:rPr>
              <a:t>giá</a:t>
            </a:r>
            <a:r>
              <a:rPr lang="vi-VN" dirty="0">
                <a:cs typeface="Arial"/>
              </a:rPr>
              <a:t> </a:t>
            </a:r>
            <a:r>
              <a:rPr lang="vi-VN" dirty="0" err="1">
                <a:cs typeface="Arial"/>
              </a:rPr>
              <a:t>trị</a:t>
            </a:r>
            <a:r>
              <a:rPr lang="vi-VN" dirty="0">
                <a:cs typeface="Arial"/>
              </a:rPr>
              <a:t> </a:t>
            </a:r>
            <a:r>
              <a:rPr lang="vi-VN" dirty="0" err="1">
                <a:cs typeface="Arial"/>
              </a:rPr>
              <a:t>thực</a:t>
            </a:r>
            <a:r>
              <a:rPr lang="vi-VN" dirty="0">
                <a:cs typeface="Arial"/>
              </a:rPr>
              <a:t> </a:t>
            </a:r>
            <a:r>
              <a:rPr lang="vi-VN" dirty="0" err="1">
                <a:cs typeface="Arial"/>
              </a:rPr>
              <a:t>tế</a:t>
            </a:r>
            <a:r>
              <a:rPr lang="vi-VN" dirty="0">
                <a:cs typeface="Arial"/>
              </a:rPr>
              <a:t>.</a:t>
            </a:r>
          </a:p>
          <a:p>
            <a:pPr algn="ctr"/>
            <a:endParaRPr lang="vi-VN" dirty="0">
              <a:cs typeface="Arial"/>
            </a:endParaRPr>
          </a:p>
          <a:p>
            <a:pPr algn="ctr"/>
            <a:r>
              <a:rPr lang="vi-VN" dirty="0" err="1">
                <a:cs typeface="Arial"/>
              </a:rPr>
              <a:t>Thường</a:t>
            </a:r>
            <a:r>
              <a:rPr lang="vi-VN" dirty="0">
                <a:cs typeface="Arial"/>
              </a:rPr>
              <a:t> </a:t>
            </a:r>
            <a:r>
              <a:rPr lang="vi-VN" dirty="0" err="1">
                <a:cs typeface="Arial"/>
              </a:rPr>
              <a:t>được</a:t>
            </a:r>
            <a:r>
              <a:rPr lang="vi-VN" dirty="0">
                <a:cs typeface="Arial"/>
              </a:rPr>
              <a:t> </a:t>
            </a:r>
            <a:r>
              <a:rPr lang="vi-VN" dirty="0" err="1">
                <a:cs typeface="Arial"/>
              </a:rPr>
              <a:t>sử</a:t>
            </a:r>
            <a:r>
              <a:rPr lang="vi-VN" dirty="0">
                <a:cs typeface="Arial"/>
              </a:rPr>
              <a:t> </a:t>
            </a:r>
            <a:r>
              <a:rPr lang="vi-VN" dirty="0" err="1">
                <a:cs typeface="Arial"/>
              </a:rPr>
              <a:t>dụng</a:t>
            </a:r>
            <a:r>
              <a:rPr lang="vi-VN" dirty="0">
                <a:cs typeface="Arial"/>
              </a:rPr>
              <a:t> cho </a:t>
            </a:r>
            <a:r>
              <a:rPr lang="vi-VN" err="1">
                <a:cs typeface="Arial"/>
              </a:rPr>
              <a:t>bài</a:t>
            </a:r>
            <a:r>
              <a:rPr lang="vi-VN">
                <a:cs typeface="Arial"/>
              </a:rPr>
              <a:t> </a:t>
            </a:r>
            <a:endParaRPr lang="en-US">
              <a:cs typeface="Arial"/>
            </a:endParaRPr>
          </a:p>
          <a:p>
            <a:pPr algn="ctr"/>
            <a:r>
              <a:rPr lang="vi-VN">
                <a:cs typeface="Arial"/>
              </a:rPr>
              <a:t>toán </a:t>
            </a:r>
            <a:r>
              <a:rPr lang="vi-VN" dirty="0" err="1">
                <a:cs typeface="Arial"/>
              </a:rPr>
              <a:t>regression</a:t>
            </a:r>
            <a:r>
              <a:rPr lang="vi-VN" dirty="0">
                <a:cs typeface="Arial"/>
              </a:rPr>
              <a:t> </a:t>
            </a:r>
            <a:r>
              <a:rPr lang="vi-VN" dirty="0" err="1">
                <a:cs typeface="Arial"/>
              </a:rPr>
              <a:t>với</a:t>
            </a:r>
            <a:r>
              <a:rPr lang="vi-VN" dirty="0">
                <a:cs typeface="Arial"/>
              </a:rPr>
              <a:t> y </a:t>
            </a:r>
            <a:r>
              <a:rPr lang="vi-VN" dirty="0" err="1">
                <a:cs typeface="Arial"/>
              </a:rPr>
              <a:t>là</a:t>
            </a:r>
            <a:r>
              <a:rPr lang="vi-VN" dirty="0">
                <a:cs typeface="Arial"/>
              </a:rPr>
              <a:t> </a:t>
            </a:r>
            <a:r>
              <a:rPr lang="vi-VN" dirty="0" err="1">
                <a:cs typeface="Arial"/>
              </a:rPr>
              <a:t>giá</a:t>
            </a:r>
            <a:r>
              <a:rPr lang="vi-VN" dirty="0">
                <a:cs typeface="Arial"/>
              </a:rPr>
              <a:t> </a:t>
            </a:r>
            <a:r>
              <a:rPr lang="vi-VN" err="1">
                <a:cs typeface="Arial"/>
              </a:rPr>
              <a:t>trị</a:t>
            </a:r>
            <a:r>
              <a:rPr lang="vi-VN">
                <a:cs typeface="Arial"/>
              </a:rPr>
              <a:t> </a:t>
            </a:r>
            <a:endParaRPr lang="en-US">
              <a:cs typeface="Arial"/>
            </a:endParaRPr>
          </a:p>
          <a:p>
            <a:pPr algn="ctr"/>
            <a:r>
              <a:rPr lang="vi-VN">
                <a:cs typeface="Arial"/>
              </a:rPr>
              <a:t>liên </a:t>
            </a:r>
            <a:r>
              <a:rPr lang="vi-VN" dirty="0" err="1">
                <a:cs typeface="Arial"/>
              </a:rPr>
              <a:t>tục</a:t>
            </a:r>
            <a:r>
              <a:rPr lang="vi-VN" dirty="0">
                <a:cs typeface="Arial"/>
              </a:rPr>
              <a:t>.</a:t>
            </a:r>
          </a:p>
        </p:txBody>
      </p:sp>
    </p:spTree>
    <p:extLst>
      <p:ext uri="{BB962C8B-B14F-4D97-AF65-F5344CB8AC3E}">
        <p14:creationId xmlns:p14="http://schemas.microsoft.com/office/powerpoint/2010/main" val="33855303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8CDC980D-EC9E-4667-8509-FD61744B27AA}"/>
              </a:ext>
            </a:extLst>
          </p:cNvPr>
          <p:cNvSpPr>
            <a:spLocks noGrp="1"/>
          </p:cNvSpPr>
          <p:nvPr>
            <p:ph type="body" sz="quarter" idx="10"/>
          </p:nvPr>
        </p:nvSpPr>
        <p:spPr/>
        <p:txBody>
          <a:bodyPr lIns="91440" tIns="45720" rIns="91440" bIns="45720" anchor="ctr"/>
          <a:lstStyle/>
          <a:p>
            <a:pPr algn="l"/>
            <a:r>
              <a:rPr lang="en-US" sz="3200" dirty="0">
                <a:cs typeface="Arial"/>
              </a:rPr>
              <a:t>Phương </a:t>
            </a:r>
            <a:r>
              <a:rPr lang="en-US" sz="3200" dirty="0" err="1">
                <a:cs typeface="Arial"/>
              </a:rPr>
              <a:t>pháp</a:t>
            </a:r>
            <a:r>
              <a:rPr lang="en-US" sz="3200" dirty="0">
                <a:cs typeface="Arial"/>
              </a:rPr>
              <a:t> </a:t>
            </a:r>
            <a:r>
              <a:rPr lang="en-US" sz="3200" dirty="0" err="1">
                <a:cs typeface="Arial"/>
              </a:rPr>
              <a:t>đánh</a:t>
            </a:r>
            <a:r>
              <a:rPr lang="en-US" sz="3200" dirty="0">
                <a:cs typeface="Arial"/>
              </a:rPr>
              <a:t> </a:t>
            </a:r>
            <a:r>
              <a:rPr lang="en-US" sz="3200" dirty="0" err="1">
                <a:cs typeface="Arial"/>
              </a:rPr>
              <a:t>giá</a:t>
            </a:r>
            <a:r>
              <a:rPr lang="en-US" sz="3200" dirty="0">
                <a:cs typeface="Arial"/>
              </a:rPr>
              <a:t> </a:t>
            </a:r>
          </a:p>
        </p:txBody>
      </p:sp>
      <p:sp>
        <p:nvSpPr>
          <p:cNvPr id="3" name="Chỗ dành sẵn cho Văn bản 2">
            <a:extLst>
              <a:ext uri="{FF2B5EF4-FFF2-40B4-BE49-F238E27FC236}">
                <a16:creationId xmlns:a16="http://schemas.microsoft.com/office/drawing/2014/main" id="{69E3AE17-5ED2-0057-4FCF-2F80221240E8}"/>
              </a:ext>
            </a:extLst>
          </p:cNvPr>
          <p:cNvSpPr>
            <a:spLocks noGrp="1"/>
          </p:cNvSpPr>
          <p:nvPr>
            <p:ph type="body" sz="quarter" idx="11"/>
          </p:nvPr>
        </p:nvSpPr>
        <p:spPr/>
        <p:txBody>
          <a:bodyPr lIns="91440" tIns="45720" rIns="91440" bIns="45720" anchor="ctr"/>
          <a:lstStyle/>
          <a:p>
            <a:pPr algn="l"/>
            <a:r>
              <a:rPr lang="en-US" sz="1800" b="1" dirty="0" err="1">
                <a:cs typeface="Arial"/>
              </a:rPr>
              <a:t>Độ</a:t>
            </a:r>
            <a:r>
              <a:rPr lang="en-US" sz="1800" b="1" dirty="0">
                <a:cs typeface="Arial"/>
              </a:rPr>
              <a:t> </a:t>
            </a:r>
            <a:r>
              <a:rPr lang="en-US" sz="1800" b="1" dirty="0" err="1">
                <a:cs typeface="Arial"/>
              </a:rPr>
              <a:t>đo</a:t>
            </a:r>
            <a:r>
              <a:rPr lang="en-US" sz="1800" b="1" dirty="0">
                <a:cs typeface="Arial"/>
              </a:rPr>
              <a:t> Mean absolute percentage error (MAPE):</a:t>
            </a:r>
            <a:endParaRPr lang="en-US" sz="1800" b="1" dirty="0"/>
          </a:p>
        </p:txBody>
      </p:sp>
      <p:sp>
        <p:nvSpPr>
          <p:cNvPr id="6" name="Hình chữ nhật: Góc Tròn 5">
            <a:extLst>
              <a:ext uri="{FF2B5EF4-FFF2-40B4-BE49-F238E27FC236}">
                <a16:creationId xmlns:a16="http://schemas.microsoft.com/office/drawing/2014/main" id="{6EC9D226-EFEF-98D3-26A1-B44291C6F5BD}"/>
              </a:ext>
            </a:extLst>
          </p:cNvPr>
          <p:cNvSpPr/>
          <p:nvPr/>
        </p:nvSpPr>
        <p:spPr>
          <a:xfrm>
            <a:off x="1109033" y="1351652"/>
            <a:ext cx="2521069" cy="601693"/>
          </a:xfrm>
          <a:prstGeom prst="roundRect">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cs typeface="Arial"/>
              </a:rPr>
              <a:t>Công </a:t>
            </a:r>
            <a:r>
              <a:rPr lang="vi-VN" dirty="0" err="1">
                <a:cs typeface="Arial"/>
              </a:rPr>
              <a:t>thức</a:t>
            </a:r>
            <a:endParaRPr lang="vi-VN" dirty="0" err="1"/>
          </a:p>
        </p:txBody>
      </p:sp>
      <p:sp>
        <p:nvSpPr>
          <p:cNvPr id="11" name="Hình chữ nhật: Góc Tròn 10">
            <a:extLst>
              <a:ext uri="{FF2B5EF4-FFF2-40B4-BE49-F238E27FC236}">
                <a16:creationId xmlns:a16="http://schemas.microsoft.com/office/drawing/2014/main" id="{2D6CC0A8-9718-9288-BEF9-9760A5718A21}"/>
              </a:ext>
            </a:extLst>
          </p:cNvPr>
          <p:cNvSpPr/>
          <p:nvPr/>
        </p:nvSpPr>
        <p:spPr>
          <a:xfrm>
            <a:off x="5540853" y="629189"/>
            <a:ext cx="2521069" cy="601693"/>
          </a:xfrm>
          <a:prstGeom prst="roundRect">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cs typeface="Arial"/>
              </a:rPr>
              <a:t>Ý </a:t>
            </a:r>
            <a:r>
              <a:rPr lang="vi-VN" dirty="0" err="1">
                <a:cs typeface="Arial"/>
              </a:rPr>
              <a:t>nghĩa</a:t>
            </a:r>
            <a:r>
              <a:rPr lang="vi-VN" dirty="0">
                <a:cs typeface="Arial"/>
              </a:rPr>
              <a:t>:</a:t>
            </a:r>
          </a:p>
        </p:txBody>
      </p:sp>
      <p:sp>
        <p:nvSpPr>
          <p:cNvPr id="7" name="Hình chữ nhật: Góc Tròn 6">
            <a:extLst>
              <a:ext uri="{FF2B5EF4-FFF2-40B4-BE49-F238E27FC236}">
                <a16:creationId xmlns:a16="http://schemas.microsoft.com/office/drawing/2014/main" id="{759841F9-8659-9944-80B7-DC559CACFEB9}"/>
              </a:ext>
            </a:extLst>
          </p:cNvPr>
          <p:cNvSpPr/>
          <p:nvPr/>
        </p:nvSpPr>
        <p:spPr>
          <a:xfrm>
            <a:off x="4774723" y="1736593"/>
            <a:ext cx="4184202" cy="2564201"/>
          </a:xfrm>
          <a:prstGeom prst="roundRect">
            <a:avLst/>
          </a:prstGeom>
          <a:ln/>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vi-VN" dirty="0">
                <a:cs typeface="Arial"/>
              </a:rPr>
              <a:t>Trung </a:t>
            </a:r>
            <a:r>
              <a:rPr lang="vi-VN" dirty="0" err="1">
                <a:cs typeface="Arial"/>
              </a:rPr>
              <a:t>bình</a:t>
            </a:r>
            <a:r>
              <a:rPr lang="vi-VN" dirty="0">
                <a:cs typeface="Arial"/>
              </a:rPr>
              <a:t> </a:t>
            </a:r>
            <a:r>
              <a:rPr lang="vi-VN" dirty="0" err="1">
                <a:cs typeface="Arial"/>
              </a:rPr>
              <a:t>trị</a:t>
            </a:r>
            <a:r>
              <a:rPr lang="vi-VN" dirty="0">
                <a:cs typeface="Arial"/>
              </a:rPr>
              <a:t> </a:t>
            </a:r>
            <a:r>
              <a:rPr lang="vi-VN" dirty="0" err="1">
                <a:cs typeface="Arial"/>
              </a:rPr>
              <a:t>phần</a:t>
            </a:r>
            <a:r>
              <a:rPr lang="vi-VN" dirty="0">
                <a:cs typeface="Arial"/>
              </a:rPr>
              <a:t> trăm </a:t>
            </a:r>
            <a:r>
              <a:rPr lang="vi-VN" dirty="0" err="1">
                <a:cs typeface="Arial"/>
              </a:rPr>
              <a:t>lỗi</a:t>
            </a:r>
            <a:r>
              <a:rPr lang="vi-VN" dirty="0">
                <a:cs typeface="Arial"/>
              </a:rPr>
              <a:t>  </a:t>
            </a:r>
            <a:r>
              <a:rPr lang="vi-VN" dirty="0" err="1">
                <a:cs typeface="Arial"/>
              </a:rPr>
              <a:t>giữa</a:t>
            </a:r>
            <a:r>
              <a:rPr lang="vi-VN" dirty="0">
                <a:cs typeface="Arial"/>
              </a:rPr>
              <a:t> </a:t>
            </a:r>
            <a:r>
              <a:rPr lang="vi-VN" dirty="0" err="1">
                <a:cs typeface="Arial"/>
              </a:rPr>
              <a:t>giá</a:t>
            </a:r>
            <a:r>
              <a:rPr lang="vi-VN" dirty="0">
                <a:cs typeface="Arial"/>
              </a:rPr>
              <a:t> </a:t>
            </a:r>
            <a:r>
              <a:rPr lang="vi-VN" dirty="0" err="1">
                <a:cs typeface="Arial"/>
              </a:rPr>
              <a:t>trị</a:t>
            </a:r>
            <a:r>
              <a:rPr lang="vi-VN" dirty="0">
                <a:cs typeface="Arial"/>
              </a:rPr>
              <a:t> </a:t>
            </a:r>
            <a:r>
              <a:rPr lang="vi-VN" dirty="0" err="1">
                <a:cs typeface="Arial"/>
              </a:rPr>
              <a:t>dự</a:t>
            </a:r>
            <a:r>
              <a:rPr lang="vi-VN" dirty="0">
                <a:cs typeface="Arial"/>
              </a:rPr>
              <a:t> </a:t>
            </a:r>
            <a:r>
              <a:rPr lang="vi-VN" dirty="0" err="1">
                <a:cs typeface="Arial"/>
              </a:rPr>
              <a:t>đoán</a:t>
            </a:r>
            <a:r>
              <a:rPr lang="vi-VN" dirty="0">
                <a:cs typeface="Arial"/>
              </a:rPr>
              <a:t> </a:t>
            </a:r>
            <a:r>
              <a:rPr lang="vi-VN" dirty="0" err="1">
                <a:cs typeface="Arial"/>
              </a:rPr>
              <a:t>và</a:t>
            </a:r>
            <a:r>
              <a:rPr lang="vi-VN" dirty="0">
                <a:cs typeface="Arial"/>
              </a:rPr>
              <a:t> </a:t>
            </a:r>
            <a:r>
              <a:rPr lang="vi-VN" dirty="0" err="1">
                <a:cs typeface="Arial"/>
              </a:rPr>
              <a:t>giá</a:t>
            </a:r>
            <a:r>
              <a:rPr lang="vi-VN" dirty="0">
                <a:cs typeface="Arial"/>
              </a:rPr>
              <a:t> </a:t>
            </a:r>
            <a:r>
              <a:rPr lang="vi-VN" dirty="0" err="1">
                <a:cs typeface="Arial"/>
              </a:rPr>
              <a:t>trị</a:t>
            </a:r>
            <a:r>
              <a:rPr lang="vi-VN" dirty="0">
                <a:cs typeface="Arial"/>
              </a:rPr>
              <a:t> </a:t>
            </a:r>
            <a:r>
              <a:rPr lang="vi-VN" dirty="0" err="1">
                <a:cs typeface="Arial"/>
              </a:rPr>
              <a:t>thực</a:t>
            </a:r>
            <a:r>
              <a:rPr lang="vi-VN" dirty="0">
                <a:cs typeface="Arial"/>
              </a:rPr>
              <a:t> </a:t>
            </a:r>
            <a:r>
              <a:rPr lang="vi-VN" dirty="0" err="1">
                <a:cs typeface="Arial"/>
              </a:rPr>
              <a:t>tế</a:t>
            </a:r>
            <a:r>
              <a:rPr lang="vi-VN" dirty="0">
                <a:cs typeface="Arial"/>
              </a:rPr>
              <a:t> </a:t>
            </a:r>
            <a:r>
              <a:rPr lang="vi-VN">
                <a:cs typeface="Arial"/>
              </a:rPr>
              <a:t>so với</a:t>
            </a:r>
            <a:endParaRPr lang="en-US">
              <a:cs typeface="Arial"/>
            </a:endParaRPr>
          </a:p>
          <a:p>
            <a:pPr algn="ctr"/>
            <a:r>
              <a:rPr lang="vi-VN">
                <a:cs typeface="Arial"/>
              </a:rPr>
              <a:t> </a:t>
            </a:r>
            <a:r>
              <a:rPr lang="vi-VN" dirty="0" err="1">
                <a:cs typeface="Arial"/>
              </a:rPr>
              <a:t>giá</a:t>
            </a:r>
            <a:r>
              <a:rPr lang="vi-VN" dirty="0">
                <a:cs typeface="Arial"/>
              </a:rPr>
              <a:t> </a:t>
            </a:r>
            <a:r>
              <a:rPr lang="vi-VN" dirty="0" err="1">
                <a:cs typeface="Arial"/>
              </a:rPr>
              <a:t>trị</a:t>
            </a:r>
            <a:r>
              <a:rPr lang="vi-VN" dirty="0">
                <a:cs typeface="Arial"/>
              </a:rPr>
              <a:t> </a:t>
            </a:r>
            <a:r>
              <a:rPr lang="vi-VN" dirty="0" err="1">
                <a:cs typeface="Arial"/>
              </a:rPr>
              <a:t>thực</a:t>
            </a:r>
            <a:r>
              <a:rPr lang="vi-VN" dirty="0">
                <a:cs typeface="Arial"/>
              </a:rPr>
              <a:t> </a:t>
            </a:r>
            <a:r>
              <a:rPr lang="vi-VN" dirty="0" err="1">
                <a:cs typeface="Arial"/>
              </a:rPr>
              <a:t>tế</a:t>
            </a:r>
            <a:r>
              <a:rPr lang="vi-VN" dirty="0">
                <a:cs typeface="Arial"/>
              </a:rPr>
              <a:t>.</a:t>
            </a:r>
          </a:p>
          <a:p>
            <a:pPr algn="ctr"/>
            <a:endParaRPr lang="vi-VN" dirty="0">
              <a:cs typeface="Arial"/>
            </a:endParaRPr>
          </a:p>
          <a:p>
            <a:pPr algn="ctr"/>
            <a:r>
              <a:rPr lang="vi-VN" dirty="0" err="1">
                <a:cs typeface="Arial"/>
              </a:rPr>
              <a:t>Thường</a:t>
            </a:r>
            <a:r>
              <a:rPr lang="vi-VN" dirty="0">
                <a:cs typeface="Arial"/>
              </a:rPr>
              <a:t> </a:t>
            </a:r>
            <a:r>
              <a:rPr lang="vi-VN" dirty="0" err="1">
                <a:cs typeface="Arial"/>
              </a:rPr>
              <a:t>được</a:t>
            </a:r>
            <a:r>
              <a:rPr lang="vi-VN" dirty="0">
                <a:cs typeface="Arial"/>
              </a:rPr>
              <a:t> </a:t>
            </a:r>
            <a:r>
              <a:rPr lang="vi-VN" dirty="0" err="1">
                <a:cs typeface="Arial"/>
              </a:rPr>
              <a:t>sử</a:t>
            </a:r>
            <a:r>
              <a:rPr lang="vi-VN" dirty="0">
                <a:cs typeface="Arial"/>
              </a:rPr>
              <a:t> </a:t>
            </a:r>
            <a:r>
              <a:rPr lang="vi-VN" dirty="0" err="1">
                <a:cs typeface="Arial"/>
              </a:rPr>
              <a:t>dụng</a:t>
            </a:r>
            <a:r>
              <a:rPr lang="vi-VN" dirty="0">
                <a:cs typeface="Arial"/>
              </a:rPr>
              <a:t> cho </a:t>
            </a:r>
            <a:r>
              <a:rPr lang="vi-VN" dirty="0" err="1">
                <a:cs typeface="Arial"/>
              </a:rPr>
              <a:t>bài</a:t>
            </a:r>
            <a:r>
              <a:rPr lang="vi-VN" dirty="0">
                <a:cs typeface="Arial"/>
              </a:rPr>
              <a:t> </a:t>
            </a:r>
            <a:r>
              <a:rPr lang="vi-VN" dirty="0" err="1">
                <a:cs typeface="Arial"/>
              </a:rPr>
              <a:t>toán</a:t>
            </a:r>
            <a:r>
              <a:rPr lang="vi-VN" dirty="0">
                <a:cs typeface="Arial"/>
              </a:rPr>
              <a:t> </a:t>
            </a:r>
            <a:r>
              <a:rPr lang="vi-VN" dirty="0" err="1">
                <a:cs typeface="Arial"/>
              </a:rPr>
              <a:t>regression</a:t>
            </a:r>
            <a:r>
              <a:rPr lang="vi-VN" dirty="0">
                <a:cs typeface="Arial"/>
              </a:rPr>
              <a:t> </a:t>
            </a:r>
            <a:r>
              <a:rPr lang="vi-VN" dirty="0" err="1">
                <a:cs typeface="Arial"/>
              </a:rPr>
              <a:t>với</a:t>
            </a:r>
            <a:r>
              <a:rPr lang="vi-VN" dirty="0">
                <a:cs typeface="Arial"/>
              </a:rPr>
              <a:t> y </a:t>
            </a:r>
            <a:r>
              <a:rPr lang="vi-VN" dirty="0" err="1">
                <a:cs typeface="Arial"/>
              </a:rPr>
              <a:t>là</a:t>
            </a:r>
            <a:r>
              <a:rPr lang="vi-VN" dirty="0">
                <a:cs typeface="Arial"/>
              </a:rPr>
              <a:t> </a:t>
            </a:r>
            <a:r>
              <a:rPr lang="vi-VN" dirty="0" err="1">
                <a:cs typeface="Arial"/>
              </a:rPr>
              <a:t>giá</a:t>
            </a:r>
            <a:r>
              <a:rPr lang="vi-VN" dirty="0">
                <a:cs typeface="Arial"/>
              </a:rPr>
              <a:t> </a:t>
            </a:r>
            <a:r>
              <a:rPr lang="vi-VN" dirty="0" err="1">
                <a:cs typeface="Arial"/>
              </a:rPr>
              <a:t>trị</a:t>
            </a:r>
            <a:r>
              <a:rPr lang="vi-VN" dirty="0">
                <a:cs typeface="Arial"/>
              </a:rPr>
              <a:t> liên </a:t>
            </a:r>
            <a:r>
              <a:rPr lang="vi-VN" dirty="0" err="1">
                <a:cs typeface="Arial"/>
              </a:rPr>
              <a:t>tục</a:t>
            </a:r>
            <a:r>
              <a:rPr lang="vi-VN" dirty="0">
                <a:cs typeface="Arial"/>
              </a:rPr>
              <a:t>.</a:t>
            </a:r>
          </a:p>
        </p:txBody>
      </p:sp>
      <p:pic>
        <p:nvPicPr>
          <p:cNvPr id="4" name="Hình ảnh 7">
            <a:extLst>
              <a:ext uri="{FF2B5EF4-FFF2-40B4-BE49-F238E27FC236}">
                <a16:creationId xmlns:a16="http://schemas.microsoft.com/office/drawing/2014/main" id="{3A6C2F32-A875-54E5-1A98-AEC35BA1444D}"/>
              </a:ext>
            </a:extLst>
          </p:cNvPr>
          <p:cNvPicPr>
            <a:picLocks noChangeAspect="1"/>
          </p:cNvPicPr>
          <p:nvPr/>
        </p:nvPicPr>
        <p:blipFill>
          <a:blip r:embed="rId2"/>
          <a:stretch>
            <a:fillRect/>
          </a:stretch>
        </p:blipFill>
        <p:spPr>
          <a:xfrm>
            <a:off x="601693" y="2362387"/>
            <a:ext cx="3767586" cy="1410765"/>
          </a:xfrm>
          <a:prstGeom prst="rect">
            <a:avLst/>
          </a:prstGeom>
        </p:spPr>
      </p:pic>
    </p:spTree>
    <p:extLst>
      <p:ext uri="{BB962C8B-B14F-4D97-AF65-F5344CB8AC3E}">
        <p14:creationId xmlns:p14="http://schemas.microsoft.com/office/powerpoint/2010/main" val="5716541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8CDC980D-EC9E-4667-8509-FD61744B27AA}"/>
              </a:ext>
            </a:extLst>
          </p:cNvPr>
          <p:cNvSpPr>
            <a:spLocks noGrp="1"/>
          </p:cNvSpPr>
          <p:nvPr>
            <p:ph type="body" sz="quarter" idx="10"/>
          </p:nvPr>
        </p:nvSpPr>
        <p:spPr/>
        <p:txBody>
          <a:bodyPr lIns="91440" tIns="45720" rIns="91440" bIns="45720" anchor="ctr"/>
          <a:lstStyle/>
          <a:p>
            <a:pPr algn="l"/>
            <a:r>
              <a:rPr lang="en-US" sz="3200" dirty="0">
                <a:cs typeface="Arial"/>
              </a:rPr>
              <a:t>Phương </a:t>
            </a:r>
            <a:r>
              <a:rPr lang="en-US" sz="3200" dirty="0" err="1">
                <a:cs typeface="Arial"/>
              </a:rPr>
              <a:t>pháp</a:t>
            </a:r>
            <a:r>
              <a:rPr lang="en-US" sz="3200" dirty="0">
                <a:cs typeface="Arial"/>
              </a:rPr>
              <a:t> </a:t>
            </a:r>
            <a:r>
              <a:rPr lang="en-US" sz="3200" dirty="0" err="1">
                <a:cs typeface="Arial"/>
              </a:rPr>
              <a:t>đánh</a:t>
            </a:r>
            <a:r>
              <a:rPr lang="en-US" sz="3200" dirty="0">
                <a:cs typeface="Arial"/>
              </a:rPr>
              <a:t> </a:t>
            </a:r>
            <a:r>
              <a:rPr lang="en-US" sz="3200" dirty="0" err="1">
                <a:cs typeface="Arial"/>
              </a:rPr>
              <a:t>giá</a:t>
            </a:r>
            <a:r>
              <a:rPr lang="en-US" sz="3200" dirty="0">
                <a:cs typeface="Arial"/>
              </a:rPr>
              <a:t> </a:t>
            </a:r>
          </a:p>
        </p:txBody>
      </p:sp>
      <p:sp>
        <p:nvSpPr>
          <p:cNvPr id="3" name="Chỗ dành sẵn cho Văn bản 2">
            <a:extLst>
              <a:ext uri="{FF2B5EF4-FFF2-40B4-BE49-F238E27FC236}">
                <a16:creationId xmlns:a16="http://schemas.microsoft.com/office/drawing/2014/main" id="{69E3AE17-5ED2-0057-4FCF-2F80221240E8}"/>
              </a:ext>
            </a:extLst>
          </p:cNvPr>
          <p:cNvSpPr>
            <a:spLocks noGrp="1"/>
          </p:cNvSpPr>
          <p:nvPr>
            <p:ph type="body" sz="quarter" idx="11"/>
          </p:nvPr>
        </p:nvSpPr>
        <p:spPr>
          <a:xfrm>
            <a:off x="4533900" y="299574"/>
            <a:ext cx="3855027" cy="288032"/>
          </a:xfrm>
        </p:spPr>
        <p:txBody>
          <a:bodyPr lIns="91440" tIns="45720" rIns="91440" bIns="45720" anchor="ctr"/>
          <a:lstStyle/>
          <a:p>
            <a:pPr algn="l"/>
            <a:r>
              <a:rPr lang="en-US" sz="1800" b="1" dirty="0">
                <a:cs typeface="Arial"/>
              </a:rPr>
              <a:t>So </a:t>
            </a:r>
            <a:r>
              <a:rPr lang="en-US" sz="1800" b="1" dirty="0" err="1">
                <a:cs typeface="Arial"/>
              </a:rPr>
              <a:t>sánh</a:t>
            </a:r>
            <a:r>
              <a:rPr lang="en-US" sz="1800" b="1" dirty="0">
                <a:cs typeface="Arial"/>
              </a:rPr>
              <a:t> MAE </a:t>
            </a:r>
            <a:r>
              <a:rPr lang="en-US" sz="1800" b="1" dirty="0" err="1">
                <a:cs typeface="Arial"/>
              </a:rPr>
              <a:t>và</a:t>
            </a:r>
            <a:r>
              <a:rPr lang="en-US" sz="1800" b="1" dirty="0">
                <a:cs typeface="Arial"/>
              </a:rPr>
              <a:t> MAPE:</a:t>
            </a:r>
            <a:endParaRPr lang="en-US" sz="1800" b="1" dirty="0"/>
          </a:p>
        </p:txBody>
      </p:sp>
      <p:sp>
        <p:nvSpPr>
          <p:cNvPr id="6" name="Hình chữ nhật: Góc Tròn 5">
            <a:extLst>
              <a:ext uri="{FF2B5EF4-FFF2-40B4-BE49-F238E27FC236}">
                <a16:creationId xmlns:a16="http://schemas.microsoft.com/office/drawing/2014/main" id="{6EC9D226-EFEF-98D3-26A1-B44291C6F5BD}"/>
              </a:ext>
            </a:extLst>
          </p:cNvPr>
          <p:cNvSpPr/>
          <p:nvPr/>
        </p:nvSpPr>
        <p:spPr>
          <a:xfrm>
            <a:off x="1020269" y="763702"/>
            <a:ext cx="2521069" cy="601693"/>
          </a:xfrm>
          <a:prstGeom prst="roundRect">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cs typeface="Arial"/>
              </a:rPr>
              <a:t>MAE</a:t>
            </a:r>
          </a:p>
        </p:txBody>
      </p:sp>
      <p:sp>
        <p:nvSpPr>
          <p:cNvPr id="11" name="Hình chữ nhật: Góc Tròn 10">
            <a:extLst>
              <a:ext uri="{FF2B5EF4-FFF2-40B4-BE49-F238E27FC236}">
                <a16:creationId xmlns:a16="http://schemas.microsoft.com/office/drawing/2014/main" id="{2D6CC0A8-9718-9288-BEF9-9760A5718A21}"/>
              </a:ext>
            </a:extLst>
          </p:cNvPr>
          <p:cNvSpPr/>
          <p:nvPr/>
        </p:nvSpPr>
        <p:spPr>
          <a:xfrm>
            <a:off x="5464979" y="763702"/>
            <a:ext cx="2521069" cy="601693"/>
          </a:xfrm>
          <a:prstGeom prst="roundRect">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a:cs typeface="Arial"/>
              </a:rPr>
              <a:t>MAPE</a:t>
            </a:r>
          </a:p>
        </p:txBody>
      </p:sp>
      <p:sp>
        <p:nvSpPr>
          <p:cNvPr id="7" name="Hình chữ nhật: Góc Tròn 6">
            <a:extLst>
              <a:ext uri="{FF2B5EF4-FFF2-40B4-BE49-F238E27FC236}">
                <a16:creationId xmlns:a16="http://schemas.microsoft.com/office/drawing/2014/main" id="{759841F9-8659-9944-80B7-DC559CACFEB9}"/>
              </a:ext>
            </a:extLst>
          </p:cNvPr>
          <p:cNvSpPr/>
          <p:nvPr/>
        </p:nvSpPr>
        <p:spPr>
          <a:xfrm>
            <a:off x="4800603" y="1429555"/>
            <a:ext cx="4208316" cy="3561903"/>
          </a:xfrm>
          <a:prstGeom prst="roundRect">
            <a:avLst/>
          </a:prstGeom>
          <a:ln/>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285750" indent="-285750">
              <a:buFont typeface="Wingdings" panose="05000000000000000000" pitchFamily="2" charset="2"/>
              <a:buChar char="ü"/>
            </a:pPr>
            <a:r>
              <a:rPr lang="vi-VN">
                <a:ea typeface="+mn-lt"/>
                <a:cs typeface="+mn-lt"/>
              </a:rPr>
              <a:t>Càng </a:t>
            </a:r>
            <a:r>
              <a:rPr lang="vi-VN" dirty="0" err="1">
                <a:ea typeface="+mn-lt"/>
                <a:cs typeface="+mn-lt"/>
              </a:rPr>
              <a:t>lớn</a:t>
            </a:r>
            <a:r>
              <a:rPr lang="vi-VN" dirty="0">
                <a:ea typeface="+mn-lt"/>
                <a:cs typeface="+mn-lt"/>
              </a:rPr>
              <a:t> </a:t>
            </a:r>
            <a:r>
              <a:rPr lang="vi-VN" dirty="0" err="1">
                <a:ea typeface="+mn-lt"/>
                <a:cs typeface="+mn-lt"/>
              </a:rPr>
              <a:t>thì</a:t>
            </a:r>
            <a:r>
              <a:rPr lang="vi-VN" dirty="0">
                <a:ea typeface="+mn-lt"/>
                <a:cs typeface="+mn-lt"/>
              </a:rPr>
              <a:t> </a:t>
            </a:r>
            <a:r>
              <a:rPr lang="vi-VN" dirty="0" err="1">
                <a:ea typeface="+mn-lt"/>
                <a:cs typeface="+mn-lt"/>
              </a:rPr>
              <a:t>chứng</a:t>
            </a:r>
            <a:r>
              <a:rPr lang="vi-VN" dirty="0">
                <a:ea typeface="+mn-lt"/>
                <a:cs typeface="+mn-lt"/>
              </a:rPr>
              <a:t> </a:t>
            </a:r>
            <a:r>
              <a:rPr lang="vi-VN" dirty="0" err="1">
                <a:ea typeface="+mn-lt"/>
                <a:cs typeface="+mn-lt"/>
              </a:rPr>
              <a:t>tỏ</a:t>
            </a:r>
            <a:r>
              <a:rPr lang="vi-VN" dirty="0">
                <a:ea typeface="+mn-lt"/>
                <a:cs typeface="+mn-lt"/>
              </a:rPr>
              <a:t> mô </a:t>
            </a:r>
            <a:r>
              <a:rPr lang="vi-VN" err="1">
                <a:ea typeface="+mn-lt"/>
                <a:cs typeface="+mn-lt"/>
              </a:rPr>
              <a:t>hình</a:t>
            </a:r>
            <a:r>
              <a:rPr lang="vi-VN">
                <a:ea typeface="+mn-lt"/>
                <a:cs typeface="+mn-lt"/>
              </a:rPr>
              <a:t> </a:t>
            </a:r>
            <a:endParaRPr lang="en-US">
              <a:ea typeface="+mn-lt"/>
              <a:cs typeface="+mn-lt"/>
            </a:endParaRPr>
          </a:p>
          <a:p>
            <a:r>
              <a:rPr lang="vi-VN">
                <a:ea typeface="+mn-lt"/>
                <a:cs typeface="+mn-lt"/>
              </a:rPr>
              <a:t>càng </a:t>
            </a:r>
            <a:r>
              <a:rPr lang="vi-VN" dirty="0">
                <a:ea typeface="+mn-lt"/>
                <a:cs typeface="+mn-lt"/>
              </a:rPr>
              <a:t>sai, </a:t>
            </a:r>
            <a:r>
              <a:rPr lang="vi-VN" dirty="0" err="1">
                <a:ea typeface="+mn-lt"/>
                <a:cs typeface="+mn-lt"/>
              </a:rPr>
              <a:t>càng</a:t>
            </a:r>
            <a:r>
              <a:rPr lang="vi-VN" dirty="0">
                <a:ea typeface="+mn-lt"/>
                <a:cs typeface="+mn-lt"/>
              </a:rPr>
              <a:t> </a:t>
            </a:r>
            <a:r>
              <a:rPr lang="vi-VN" dirty="0" err="1">
                <a:ea typeface="+mn-lt"/>
                <a:cs typeface="+mn-lt"/>
              </a:rPr>
              <a:t>nhỏ</a:t>
            </a:r>
            <a:r>
              <a:rPr lang="vi-VN" dirty="0">
                <a:ea typeface="+mn-lt"/>
                <a:cs typeface="+mn-lt"/>
              </a:rPr>
              <a:t> (</a:t>
            </a:r>
            <a:r>
              <a:rPr lang="vi-VN" dirty="0" err="1">
                <a:ea typeface="+mn-lt"/>
                <a:cs typeface="+mn-lt"/>
              </a:rPr>
              <a:t>tốt</a:t>
            </a:r>
            <a:r>
              <a:rPr lang="vi-VN" dirty="0">
                <a:ea typeface="+mn-lt"/>
                <a:cs typeface="+mn-lt"/>
              </a:rPr>
              <a:t> </a:t>
            </a:r>
            <a:r>
              <a:rPr lang="vi-VN" dirty="0" err="1">
                <a:ea typeface="+mn-lt"/>
                <a:cs typeface="+mn-lt"/>
              </a:rPr>
              <a:t>nhất</a:t>
            </a:r>
            <a:r>
              <a:rPr lang="vi-VN" dirty="0">
                <a:ea typeface="+mn-lt"/>
                <a:cs typeface="+mn-lt"/>
              </a:rPr>
              <a:t> </a:t>
            </a:r>
            <a:r>
              <a:rPr lang="vi-VN" dirty="0" err="1">
                <a:ea typeface="+mn-lt"/>
                <a:cs typeface="+mn-lt"/>
              </a:rPr>
              <a:t>là</a:t>
            </a:r>
            <a:r>
              <a:rPr lang="vi-VN" dirty="0">
                <a:ea typeface="+mn-lt"/>
                <a:cs typeface="+mn-lt"/>
              </a:rPr>
              <a:t> 0</a:t>
            </a:r>
            <a:r>
              <a:rPr lang="vi-VN">
                <a:ea typeface="+mn-lt"/>
                <a:cs typeface="+mn-lt"/>
              </a:rPr>
              <a:t>) </a:t>
            </a:r>
            <a:endParaRPr lang="en-US">
              <a:ea typeface="+mn-lt"/>
              <a:cs typeface="+mn-lt"/>
            </a:endParaRPr>
          </a:p>
          <a:p>
            <a:r>
              <a:rPr lang="vi-VN">
                <a:ea typeface="+mn-lt"/>
                <a:cs typeface="+mn-lt"/>
              </a:rPr>
              <a:t>chứng </a:t>
            </a:r>
            <a:r>
              <a:rPr lang="vi-VN" dirty="0" err="1">
                <a:ea typeface="+mn-lt"/>
                <a:cs typeface="+mn-lt"/>
              </a:rPr>
              <a:t>tỏ</a:t>
            </a:r>
            <a:r>
              <a:rPr lang="vi-VN" dirty="0">
                <a:ea typeface="+mn-lt"/>
                <a:cs typeface="+mn-lt"/>
              </a:rPr>
              <a:t> mô </a:t>
            </a:r>
            <a:r>
              <a:rPr lang="vi-VN" dirty="0" err="1">
                <a:ea typeface="+mn-lt"/>
                <a:cs typeface="+mn-lt"/>
              </a:rPr>
              <a:t>hình</a:t>
            </a:r>
            <a:r>
              <a:rPr lang="vi-VN" dirty="0">
                <a:ea typeface="+mn-lt"/>
                <a:cs typeface="+mn-lt"/>
              </a:rPr>
              <a:t> </a:t>
            </a:r>
            <a:r>
              <a:rPr lang="vi-VN" dirty="0" err="1">
                <a:ea typeface="+mn-lt"/>
                <a:cs typeface="+mn-lt"/>
              </a:rPr>
              <a:t>càng</a:t>
            </a:r>
            <a:r>
              <a:rPr lang="vi-VN" dirty="0">
                <a:ea typeface="+mn-lt"/>
                <a:cs typeface="+mn-lt"/>
              </a:rPr>
              <a:t> </a:t>
            </a:r>
            <a:r>
              <a:rPr lang="vi-VN" dirty="0" err="1">
                <a:ea typeface="+mn-lt"/>
                <a:cs typeface="+mn-lt"/>
              </a:rPr>
              <a:t>tốt</a:t>
            </a:r>
            <a:r>
              <a:rPr lang="vi-VN" dirty="0">
                <a:ea typeface="+mn-lt"/>
                <a:cs typeface="+mn-lt"/>
              </a:rPr>
              <a:t>.</a:t>
            </a:r>
            <a:endParaRPr lang="vi-VN" dirty="0">
              <a:cs typeface="Arial"/>
            </a:endParaRPr>
          </a:p>
          <a:p>
            <a:pPr marL="285750" indent="-285750">
              <a:buFont typeface="Wingdings" panose="05000000000000000000" pitchFamily="2" charset="2"/>
              <a:buChar char="ü"/>
            </a:pPr>
            <a:r>
              <a:rPr lang="vi-VN" dirty="0">
                <a:cs typeface="Arial"/>
              </a:rPr>
              <a:t>Cho </a:t>
            </a:r>
            <a:r>
              <a:rPr lang="vi-VN" dirty="0" err="1">
                <a:cs typeface="Arial"/>
              </a:rPr>
              <a:t>biết</a:t>
            </a:r>
            <a:r>
              <a:rPr lang="vi-VN" dirty="0">
                <a:cs typeface="Arial"/>
              </a:rPr>
              <a:t> </a:t>
            </a:r>
            <a:r>
              <a:rPr lang="vi-VN" dirty="0" err="1">
                <a:cs typeface="Arial"/>
              </a:rPr>
              <a:t>dự</a:t>
            </a:r>
            <a:r>
              <a:rPr lang="vi-VN" dirty="0">
                <a:cs typeface="Arial"/>
              </a:rPr>
              <a:t> </a:t>
            </a:r>
            <a:r>
              <a:rPr lang="vi-VN" dirty="0" err="1">
                <a:cs typeface="Arial"/>
              </a:rPr>
              <a:t>đoán</a:t>
            </a:r>
            <a:r>
              <a:rPr lang="vi-VN" dirty="0">
                <a:cs typeface="Arial"/>
              </a:rPr>
              <a:t> </a:t>
            </a:r>
            <a:r>
              <a:rPr lang="vi-VN" dirty="0" err="1">
                <a:cs typeface="Arial"/>
              </a:rPr>
              <a:t>của</a:t>
            </a:r>
            <a:r>
              <a:rPr lang="vi-VN" dirty="0">
                <a:cs typeface="Arial"/>
              </a:rPr>
              <a:t> </a:t>
            </a:r>
            <a:r>
              <a:rPr lang="vi-VN">
                <a:cs typeface="Arial"/>
              </a:rPr>
              <a:t>mô hình</a:t>
            </a:r>
            <a:endParaRPr lang="en-US">
              <a:cs typeface="Arial"/>
            </a:endParaRPr>
          </a:p>
          <a:p>
            <a:r>
              <a:rPr lang="vi-VN">
                <a:cs typeface="Arial"/>
              </a:rPr>
              <a:t>khác</a:t>
            </a:r>
            <a:r>
              <a:rPr lang="en-US">
                <a:cs typeface="Arial"/>
              </a:rPr>
              <a:t> </a:t>
            </a:r>
            <a:r>
              <a:rPr lang="vi-VN">
                <a:cs typeface="Arial"/>
              </a:rPr>
              <a:t>bao </a:t>
            </a:r>
            <a:r>
              <a:rPr lang="vi-VN" dirty="0">
                <a:cs typeface="Arial"/>
              </a:rPr>
              <a:t>xa so </a:t>
            </a:r>
            <a:r>
              <a:rPr lang="vi-VN" dirty="0" err="1">
                <a:cs typeface="Arial"/>
              </a:rPr>
              <a:t>với</a:t>
            </a:r>
            <a:r>
              <a:rPr lang="vi-VN" dirty="0">
                <a:cs typeface="Arial"/>
              </a:rPr>
              <a:t> </a:t>
            </a:r>
            <a:r>
              <a:rPr lang="vi-VN" dirty="0" err="1">
                <a:cs typeface="Arial"/>
              </a:rPr>
              <a:t>giá</a:t>
            </a:r>
            <a:r>
              <a:rPr lang="vi-VN" dirty="0">
                <a:cs typeface="Arial"/>
              </a:rPr>
              <a:t> </a:t>
            </a:r>
            <a:r>
              <a:rPr lang="vi-VN" dirty="0" err="1">
                <a:cs typeface="Arial"/>
              </a:rPr>
              <a:t>trị</a:t>
            </a:r>
            <a:r>
              <a:rPr lang="vi-VN" dirty="0">
                <a:cs typeface="Arial"/>
              </a:rPr>
              <a:t> </a:t>
            </a:r>
            <a:r>
              <a:rPr lang="vi-VN" dirty="0" err="1">
                <a:cs typeface="Arial"/>
              </a:rPr>
              <a:t>thật</a:t>
            </a:r>
            <a:endParaRPr lang="vi-VN" dirty="0">
              <a:cs typeface="Arial"/>
            </a:endParaRPr>
          </a:p>
          <a:p>
            <a:pPr marL="285750" indent="-285750">
              <a:buFont typeface="Wingdings" panose="05000000000000000000" pitchFamily="2" charset="2"/>
              <a:buChar char="ü"/>
            </a:pPr>
            <a:r>
              <a:rPr lang="vi-VN" dirty="0" err="1">
                <a:cs typeface="Arial"/>
              </a:rPr>
              <a:t>Có</a:t>
            </a:r>
            <a:r>
              <a:rPr lang="vi-VN" dirty="0">
                <a:cs typeface="Arial"/>
              </a:rPr>
              <a:t> </a:t>
            </a:r>
            <a:r>
              <a:rPr lang="vi-VN" dirty="0" err="1">
                <a:cs typeface="Arial"/>
              </a:rPr>
              <a:t>yếu</a:t>
            </a:r>
            <a:r>
              <a:rPr lang="vi-VN" dirty="0">
                <a:cs typeface="Arial"/>
              </a:rPr>
              <a:t> </a:t>
            </a:r>
            <a:r>
              <a:rPr lang="vi-VN" dirty="0" err="1">
                <a:cs typeface="Arial"/>
              </a:rPr>
              <a:t>tố</a:t>
            </a:r>
            <a:r>
              <a:rPr lang="vi-VN" dirty="0">
                <a:cs typeface="Arial"/>
              </a:rPr>
              <a:t> </a:t>
            </a:r>
            <a:r>
              <a:rPr lang="vi-VN" dirty="0" err="1">
                <a:cs typeface="Arial"/>
              </a:rPr>
              <a:t>phần</a:t>
            </a:r>
            <a:r>
              <a:rPr lang="vi-VN" dirty="0">
                <a:cs typeface="Arial"/>
              </a:rPr>
              <a:t> trăm, </a:t>
            </a:r>
            <a:r>
              <a:rPr lang="vi-VN" dirty="0" err="1">
                <a:cs typeface="Arial"/>
              </a:rPr>
              <a:t>dễ</a:t>
            </a:r>
            <a:r>
              <a:rPr lang="vi-VN" dirty="0">
                <a:cs typeface="Arial"/>
              </a:rPr>
              <a:t> </a:t>
            </a:r>
            <a:r>
              <a:rPr lang="vi-VN" err="1">
                <a:cs typeface="Arial"/>
              </a:rPr>
              <a:t>nắm</a:t>
            </a:r>
            <a:r>
              <a:rPr lang="vi-VN">
                <a:cs typeface="Arial"/>
              </a:rPr>
              <a:t> </a:t>
            </a:r>
            <a:endParaRPr lang="en-US">
              <a:cs typeface="Arial"/>
            </a:endParaRPr>
          </a:p>
          <a:p>
            <a:r>
              <a:rPr lang="vi-VN">
                <a:cs typeface="Arial"/>
              </a:rPr>
              <a:t>bắt </a:t>
            </a:r>
            <a:r>
              <a:rPr lang="vi-VN" dirty="0" err="1">
                <a:cs typeface="Arial"/>
              </a:rPr>
              <a:t>và</a:t>
            </a:r>
            <a:r>
              <a:rPr lang="vi-VN" dirty="0">
                <a:cs typeface="Arial"/>
              </a:rPr>
              <a:t> theo </a:t>
            </a:r>
            <a:r>
              <a:rPr lang="vi-VN" dirty="0" err="1">
                <a:cs typeface="Arial"/>
              </a:rPr>
              <a:t>dõi</a:t>
            </a:r>
            <a:r>
              <a:rPr lang="vi-VN" dirty="0">
                <a:cs typeface="Arial"/>
              </a:rPr>
              <a:t> hơn.</a:t>
            </a:r>
          </a:p>
          <a:p>
            <a:pPr marL="285750" indent="-285750">
              <a:buFont typeface="Wingdings" panose="05000000000000000000" pitchFamily="2" charset="2"/>
              <a:buChar char="ü"/>
            </a:pPr>
            <a:r>
              <a:rPr lang="vi-VN" dirty="0" err="1">
                <a:cs typeface="Arial"/>
              </a:rPr>
              <a:t>Điểm</a:t>
            </a:r>
            <a:r>
              <a:rPr lang="vi-VN" dirty="0">
                <a:cs typeface="Arial"/>
              </a:rPr>
              <a:t> </a:t>
            </a:r>
            <a:r>
              <a:rPr lang="vi-VN" dirty="0" err="1">
                <a:cs typeface="Arial"/>
              </a:rPr>
              <a:t>dữ</a:t>
            </a:r>
            <a:r>
              <a:rPr lang="vi-VN" dirty="0">
                <a:cs typeface="Arial"/>
              </a:rPr>
              <a:t> </a:t>
            </a:r>
            <a:r>
              <a:rPr lang="vi-VN" dirty="0" err="1">
                <a:cs typeface="Arial"/>
              </a:rPr>
              <a:t>liệu</a:t>
            </a:r>
            <a:r>
              <a:rPr lang="vi-VN" dirty="0">
                <a:cs typeface="Arial"/>
              </a:rPr>
              <a:t> </a:t>
            </a:r>
            <a:r>
              <a:rPr lang="vi-VN" dirty="0" err="1">
                <a:cs typeface="Arial"/>
              </a:rPr>
              <a:t>giá</a:t>
            </a:r>
            <a:r>
              <a:rPr lang="vi-VN" dirty="0">
                <a:cs typeface="Arial"/>
              </a:rPr>
              <a:t> </a:t>
            </a:r>
            <a:r>
              <a:rPr lang="vi-VN" dirty="0" err="1">
                <a:cs typeface="Arial"/>
              </a:rPr>
              <a:t>trị</a:t>
            </a:r>
            <a:r>
              <a:rPr lang="vi-VN" dirty="0">
                <a:cs typeface="Arial"/>
              </a:rPr>
              <a:t> 0, </a:t>
            </a:r>
            <a:r>
              <a:rPr lang="vi-VN" dirty="0" err="1">
                <a:cs typeface="Arial"/>
              </a:rPr>
              <a:t>xảy</a:t>
            </a:r>
            <a:r>
              <a:rPr lang="vi-VN" dirty="0">
                <a:cs typeface="Arial"/>
              </a:rPr>
              <a:t> ra </a:t>
            </a:r>
            <a:r>
              <a:rPr lang="vi-VN" dirty="0" err="1">
                <a:cs typeface="Arial"/>
              </a:rPr>
              <a:t>lỗi</a:t>
            </a:r>
            <a:r>
              <a:rPr lang="vi-VN" dirty="0">
                <a:cs typeface="Arial"/>
              </a:rPr>
              <a:t>.</a:t>
            </a:r>
          </a:p>
          <a:p>
            <a:pPr marL="285750" indent="-285750">
              <a:buFont typeface="Wingdings" panose="05000000000000000000" pitchFamily="2" charset="2"/>
              <a:buChar char="ü"/>
            </a:pPr>
            <a:r>
              <a:rPr lang="vi-VN" dirty="0" err="1">
                <a:cs typeface="Arial"/>
              </a:rPr>
              <a:t>Giá</a:t>
            </a:r>
            <a:r>
              <a:rPr lang="vi-VN" dirty="0">
                <a:cs typeface="Arial"/>
              </a:rPr>
              <a:t> </a:t>
            </a:r>
            <a:r>
              <a:rPr lang="vi-VN" dirty="0" err="1">
                <a:cs typeface="Arial"/>
              </a:rPr>
              <a:t>trị</a:t>
            </a:r>
            <a:r>
              <a:rPr lang="vi-VN" dirty="0">
                <a:cs typeface="Arial"/>
              </a:rPr>
              <a:t> </a:t>
            </a:r>
            <a:r>
              <a:rPr lang="vi-VN" dirty="0" err="1">
                <a:cs typeface="Arial"/>
              </a:rPr>
              <a:t>quá</a:t>
            </a:r>
            <a:r>
              <a:rPr lang="vi-VN" dirty="0">
                <a:cs typeface="Arial"/>
              </a:rPr>
              <a:t> </a:t>
            </a:r>
            <a:r>
              <a:rPr lang="vi-VN" dirty="0" err="1">
                <a:cs typeface="Arial"/>
              </a:rPr>
              <a:t>nhỏ</a:t>
            </a:r>
            <a:r>
              <a:rPr lang="vi-VN" dirty="0">
                <a:cs typeface="Arial"/>
              </a:rPr>
              <a:t>, MAPE </a:t>
            </a:r>
            <a:r>
              <a:rPr lang="vi-VN" dirty="0" err="1">
                <a:cs typeface="Arial"/>
              </a:rPr>
              <a:t>lớn</a:t>
            </a:r>
            <a:r>
              <a:rPr lang="vi-VN" dirty="0">
                <a:cs typeface="Arial"/>
              </a:rPr>
              <a:t>.</a:t>
            </a:r>
          </a:p>
          <a:p>
            <a:pPr marL="285750" indent="-285750">
              <a:buFont typeface="Wingdings" panose="05000000000000000000" pitchFamily="2" charset="2"/>
              <a:buChar char="ü"/>
            </a:pPr>
            <a:r>
              <a:rPr lang="vi-VN" dirty="0" err="1">
                <a:cs typeface="Arial"/>
              </a:rPr>
              <a:t>Tốt</a:t>
            </a:r>
            <a:r>
              <a:rPr lang="vi-VN" dirty="0">
                <a:cs typeface="Arial"/>
              </a:rPr>
              <a:t> cho </a:t>
            </a:r>
            <a:r>
              <a:rPr lang="vi-VN" dirty="0" err="1">
                <a:cs typeface="Arial"/>
              </a:rPr>
              <a:t>các</a:t>
            </a:r>
            <a:r>
              <a:rPr lang="vi-VN" dirty="0">
                <a:cs typeface="Arial"/>
              </a:rPr>
              <a:t> </a:t>
            </a:r>
            <a:r>
              <a:rPr lang="vi-VN" dirty="0" err="1">
                <a:cs typeface="Arial"/>
              </a:rPr>
              <a:t>bài</a:t>
            </a:r>
            <a:r>
              <a:rPr lang="vi-VN" dirty="0">
                <a:cs typeface="Arial"/>
              </a:rPr>
              <a:t> </a:t>
            </a:r>
            <a:r>
              <a:rPr lang="vi-VN" dirty="0" err="1">
                <a:cs typeface="Arial"/>
              </a:rPr>
              <a:t>toán</a:t>
            </a:r>
            <a:r>
              <a:rPr lang="vi-VN" dirty="0">
                <a:cs typeface="Arial"/>
              </a:rPr>
              <a:t>, mô </a:t>
            </a:r>
            <a:r>
              <a:rPr lang="vi-VN" err="1">
                <a:cs typeface="Arial"/>
              </a:rPr>
              <a:t>hình</a:t>
            </a:r>
            <a:r>
              <a:rPr lang="vi-VN">
                <a:cs typeface="Arial"/>
              </a:rPr>
              <a:t> </a:t>
            </a:r>
            <a:endParaRPr lang="en-US">
              <a:cs typeface="Arial"/>
            </a:endParaRPr>
          </a:p>
          <a:p>
            <a:r>
              <a:rPr lang="vi-VN">
                <a:cs typeface="Arial"/>
              </a:rPr>
              <a:t>đưa </a:t>
            </a:r>
            <a:r>
              <a:rPr lang="vi-VN" dirty="0">
                <a:cs typeface="Arial"/>
              </a:rPr>
              <a:t>ra </a:t>
            </a:r>
            <a:r>
              <a:rPr lang="vi-VN" dirty="0" err="1">
                <a:cs typeface="Arial"/>
              </a:rPr>
              <a:t>giá</a:t>
            </a:r>
            <a:r>
              <a:rPr lang="vi-VN" dirty="0">
                <a:cs typeface="Arial"/>
              </a:rPr>
              <a:t> </a:t>
            </a:r>
            <a:r>
              <a:rPr lang="vi-VN" dirty="0" err="1">
                <a:cs typeface="Arial"/>
              </a:rPr>
              <a:t>trị</a:t>
            </a:r>
            <a:r>
              <a:rPr lang="vi-VN" dirty="0">
                <a:cs typeface="Arial"/>
              </a:rPr>
              <a:t> </a:t>
            </a:r>
            <a:r>
              <a:rPr lang="vi-VN" dirty="0" err="1">
                <a:cs typeface="Arial"/>
              </a:rPr>
              <a:t>dự</a:t>
            </a:r>
            <a:r>
              <a:rPr lang="vi-VN" dirty="0">
                <a:cs typeface="Arial"/>
              </a:rPr>
              <a:t> </a:t>
            </a:r>
            <a:r>
              <a:rPr lang="vi-VN" dirty="0" err="1">
                <a:cs typeface="Arial"/>
              </a:rPr>
              <a:t>đoán</a:t>
            </a:r>
            <a:r>
              <a:rPr lang="vi-VN" dirty="0">
                <a:cs typeface="Arial"/>
              </a:rPr>
              <a:t> </a:t>
            </a:r>
            <a:r>
              <a:rPr lang="vi-VN" dirty="0" err="1">
                <a:cs typeface="Arial"/>
              </a:rPr>
              <a:t>thường</a:t>
            </a:r>
            <a:r>
              <a:rPr lang="vi-VN" dirty="0">
                <a:cs typeface="Arial"/>
              </a:rPr>
              <a:t> </a:t>
            </a:r>
            <a:r>
              <a:rPr lang="vi-VN" dirty="0" err="1">
                <a:cs typeface="Arial"/>
              </a:rPr>
              <a:t>nhỏ</a:t>
            </a:r>
            <a:r>
              <a:rPr lang="vi-VN" dirty="0">
                <a:cs typeface="Arial"/>
              </a:rPr>
              <a:t> hơn </a:t>
            </a:r>
            <a:r>
              <a:rPr lang="vi-VN" dirty="0" err="1">
                <a:cs typeface="Arial"/>
              </a:rPr>
              <a:t>giá</a:t>
            </a:r>
            <a:r>
              <a:rPr lang="vi-VN" dirty="0">
                <a:cs typeface="Arial"/>
              </a:rPr>
              <a:t> </a:t>
            </a:r>
            <a:r>
              <a:rPr lang="vi-VN" dirty="0" err="1">
                <a:cs typeface="Arial"/>
              </a:rPr>
              <a:t>trị</a:t>
            </a:r>
            <a:r>
              <a:rPr lang="vi-VN" dirty="0">
                <a:cs typeface="Arial"/>
              </a:rPr>
              <a:t> </a:t>
            </a:r>
            <a:r>
              <a:rPr lang="vi-VN" dirty="0" err="1">
                <a:cs typeface="Arial"/>
              </a:rPr>
              <a:t>thật</a:t>
            </a:r>
            <a:r>
              <a:rPr lang="vi-VN" dirty="0">
                <a:cs typeface="Arial"/>
              </a:rPr>
              <a:t>.</a:t>
            </a:r>
          </a:p>
        </p:txBody>
      </p:sp>
      <p:sp>
        <p:nvSpPr>
          <p:cNvPr id="8" name="Hình chữ nhật: Góc Tròn 7">
            <a:extLst>
              <a:ext uri="{FF2B5EF4-FFF2-40B4-BE49-F238E27FC236}">
                <a16:creationId xmlns:a16="http://schemas.microsoft.com/office/drawing/2014/main" id="{BD24E47A-5C92-32E1-4D71-5E6A986013AC}"/>
              </a:ext>
            </a:extLst>
          </p:cNvPr>
          <p:cNvSpPr/>
          <p:nvPr/>
        </p:nvSpPr>
        <p:spPr>
          <a:xfrm>
            <a:off x="218209" y="1429555"/>
            <a:ext cx="4125191" cy="3615818"/>
          </a:xfrm>
          <a:prstGeom prst="roundRect">
            <a:avLst/>
          </a:prstGeom>
          <a:ln/>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marL="285750" indent="-285750">
              <a:spcBef>
                <a:spcPts val="300"/>
              </a:spcBef>
              <a:buFont typeface="Wingdings" panose="05000000000000000000" pitchFamily="2" charset="2"/>
              <a:buChar char="ü"/>
            </a:pPr>
            <a:r>
              <a:rPr lang="vi-VN">
                <a:cs typeface="Arial"/>
              </a:rPr>
              <a:t>Càng </a:t>
            </a:r>
            <a:r>
              <a:rPr lang="vi-VN" dirty="0" err="1">
                <a:cs typeface="Arial"/>
              </a:rPr>
              <a:t>lớn</a:t>
            </a:r>
            <a:r>
              <a:rPr lang="vi-VN" dirty="0">
                <a:cs typeface="Arial"/>
              </a:rPr>
              <a:t> </a:t>
            </a:r>
            <a:r>
              <a:rPr lang="vi-VN" dirty="0" err="1">
                <a:cs typeface="Arial"/>
              </a:rPr>
              <a:t>thì</a:t>
            </a:r>
            <a:r>
              <a:rPr lang="vi-VN" dirty="0">
                <a:cs typeface="Arial"/>
              </a:rPr>
              <a:t> </a:t>
            </a:r>
            <a:r>
              <a:rPr lang="vi-VN" dirty="0" err="1">
                <a:cs typeface="Arial"/>
              </a:rPr>
              <a:t>chứng</a:t>
            </a:r>
            <a:r>
              <a:rPr lang="vi-VN" dirty="0">
                <a:cs typeface="Arial"/>
              </a:rPr>
              <a:t> </a:t>
            </a:r>
            <a:r>
              <a:rPr lang="vi-VN" dirty="0" err="1">
                <a:cs typeface="Arial"/>
              </a:rPr>
              <a:t>tỏ</a:t>
            </a:r>
            <a:r>
              <a:rPr lang="vi-VN" dirty="0">
                <a:cs typeface="Arial"/>
              </a:rPr>
              <a:t> mô </a:t>
            </a:r>
            <a:r>
              <a:rPr lang="vi-VN" err="1">
                <a:cs typeface="Arial"/>
              </a:rPr>
              <a:t>hình</a:t>
            </a:r>
            <a:r>
              <a:rPr lang="vi-VN">
                <a:cs typeface="Arial"/>
              </a:rPr>
              <a:t> </a:t>
            </a:r>
            <a:endParaRPr lang="en-US">
              <a:cs typeface="Arial"/>
            </a:endParaRPr>
          </a:p>
          <a:p>
            <a:pPr>
              <a:spcBef>
                <a:spcPts val="300"/>
              </a:spcBef>
            </a:pPr>
            <a:r>
              <a:rPr lang="vi-VN">
                <a:cs typeface="Arial"/>
              </a:rPr>
              <a:t>càng </a:t>
            </a:r>
            <a:r>
              <a:rPr lang="vi-VN" dirty="0">
                <a:cs typeface="Arial"/>
              </a:rPr>
              <a:t>sai, </a:t>
            </a:r>
            <a:r>
              <a:rPr lang="vi-VN" dirty="0" err="1">
                <a:cs typeface="Arial"/>
              </a:rPr>
              <a:t>càng</a:t>
            </a:r>
            <a:r>
              <a:rPr lang="vi-VN" dirty="0">
                <a:cs typeface="Arial"/>
              </a:rPr>
              <a:t> </a:t>
            </a:r>
            <a:r>
              <a:rPr lang="vi-VN" dirty="0" err="1">
                <a:cs typeface="Arial"/>
              </a:rPr>
              <a:t>nhỏ</a:t>
            </a:r>
            <a:r>
              <a:rPr lang="vi-VN" dirty="0">
                <a:cs typeface="Arial"/>
              </a:rPr>
              <a:t> (</a:t>
            </a:r>
            <a:r>
              <a:rPr lang="vi-VN" dirty="0" err="1">
                <a:cs typeface="Arial"/>
              </a:rPr>
              <a:t>tốt</a:t>
            </a:r>
            <a:r>
              <a:rPr lang="vi-VN" dirty="0">
                <a:cs typeface="Arial"/>
              </a:rPr>
              <a:t> </a:t>
            </a:r>
            <a:r>
              <a:rPr lang="vi-VN" dirty="0" err="1">
                <a:cs typeface="Arial"/>
              </a:rPr>
              <a:t>nhất</a:t>
            </a:r>
            <a:r>
              <a:rPr lang="vi-VN" dirty="0">
                <a:cs typeface="Arial"/>
              </a:rPr>
              <a:t> </a:t>
            </a:r>
            <a:r>
              <a:rPr lang="vi-VN" dirty="0" err="1">
                <a:cs typeface="Arial"/>
              </a:rPr>
              <a:t>là</a:t>
            </a:r>
            <a:r>
              <a:rPr lang="vi-VN" dirty="0">
                <a:cs typeface="Arial"/>
              </a:rPr>
              <a:t> 0</a:t>
            </a:r>
            <a:r>
              <a:rPr lang="vi-VN">
                <a:cs typeface="Arial"/>
              </a:rPr>
              <a:t>) </a:t>
            </a:r>
            <a:endParaRPr lang="en-US">
              <a:cs typeface="Arial"/>
            </a:endParaRPr>
          </a:p>
          <a:p>
            <a:pPr>
              <a:spcBef>
                <a:spcPts val="300"/>
              </a:spcBef>
            </a:pPr>
            <a:r>
              <a:rPr lang="vi-VN">
                <a:cs typeface="Arial"/>
              </a:rPr>
              <a:t>chứng </a:t>
            </a:r>
            <a:r>
              <a:rPr lang="vi-VN" dirty="0" err="1">
                <a:cs typeface="Arial"/>
              </a:rPr>
              <a:t>tỏ</a:t>
            </a:r>
            <a:r>
              <a:rPr lang="vi-VN" dirty="0">
                <a:cs typeface="Arial"/>
              </a:rPr>
              <a:t> mô </a:t>
            </a:r>
            <a:r>
              <a:rPr lang="vi-VN" dirty="0" err="1">
                <a:cs typeface="Arial"/>
              </a:rPr>
              <a:t>hình</a:t>
            </a:r>
            <a:r>
              <a:rPr lang="vi-VN" dirty="0">
                <a:cs typeface="Arial"/>
              </a:rPr>
              <a:t> </a:t>
            </a:r>
            <a:r>
              <a:rPr lang="vi-VN" dirty="0" err="1">
                <a:cs typeface="Arial"/>
              </a:rPr>
              <a:t>càng</a:t>
            </a:r>
            <a:r>
              <a:rPr lang="vi-VN" dirty="0">
                <a:cs typeface="Arial"/>
              </a:rPr>
              <a:t> </a:t>
            </a:r>
            <a:r>
              <a:rPr lang="vi-VN" dirty="0" err="1">
                <a:cs typeface="Arial"/>
              </a:rPr>
              <a:t>tốt</a:t>
            </a:r>
            <a:r>
              <a:rPr lang="vi-VN" dirty="0">
                <a:cs typeface="Arial"/>
              </a:rPr>
              <a:t>.</a:t>
            </a:r>
          </a:p>
          <a:p>
            <a:pPr marL="285750" indent="-285750">
              <a:spcBef>
                <a:spcPts val="300"/>
              </a:spcBef>
              <a:buFont typeface="Wingdings" panose="05000000000000000000" pitchFamily="2" charset="2"/>
              <a:buChar char="ü"/>
            </a:pPr>
            <a:r>
              <a:rPr lang="vi-VN">
                <a:cs typeface="Arial"/>
              </a:rPr>
              <a:t>Thể </a:t>
            </a:r>
            <a:r>
              <a:rPr lang="vi-VN" dirty="0" err="1">
                <a:cs typeface="Arial"/>
              </a:rPr>
              <a:t>hiện</a:t>
            </a:r>
            <a:r>
              <a:rPr lang="vi-VN" dirty="0">
                <a:cs typeface="Arial"/>
              </a:rPr>
              <a:t> </a:t>
            </a:r>
            <a:r>
              <a:rPr lang="vi-VN" dirty="0" err="1">
                <a:cs typeface="Arial"/>
              </a:rPr>
              <a:t>gía</a:t>
            </a:r>
            <a:r>
              <a:rPr lang="vi-VN" dirty="0">
                <a:cs typeface="Arial"/>
              </a:rPr>
              <a:t> </a:t>
            </a:r>
            <a:r>
              <a:rPr lang="vi-VN" dirty="0" err="1">
                <a:cs typeface="Arial"/>
              </a:rPr>
              <a:t>trị</a:t>
            </a:r>
            <a:r>
              <a:rPr lang="vi-VN" dirty="0">
                <a:cs typeface="Arial"/>
              </a:rPr>
              <a:t> sai </a:t>
            </a:r>
            <a:r>
              <a:rPr lang="vi-VN" dirty="0" err="1">
                <a:cs typeface="Arial"/>
              </a:rPr>
              <a:t>khác</a:t>
            </a:r>
            <a:r>
              <a:rPr lang="vi-VN" dirty="0">
                <a:cs typeface="Arial"/>
              </a:rPr>
              <a:t> </a:t>
            </a:r>
            <a:r>
              <a:rPr lang="vi-VN" err="1">
                <a:cs typeface="Arial"/>
              </a:rPr>
              <a:t>điển</a:t>
            </a:r>
            <a:r>
              <a:rPr lang="vi-VN">
                <a:cs typeface="Arial"/>
              </a:rPr>
              <a:t> </a:t>
            </a:r>
            <a:endParaRPr lang="en-US">
              <a:cs typeface="Arial"/>
            </a:endParaRPr>
          </a:p>
          <a:p>
            <a:pPr>
              <a:spcBef>
                <a:spcPts val="300"/>
              </a:spcBef>
            </a:pPr>
            <a:r>
              <a:rPr lang="vi-VN">
                <a:cs typeface="Arial"/>
              </a:rPr>
              <a:t>hình </a:t>
            </a:r>
            <a:r>
              <a:rPr lang="vi-VN" dirty="0" err="1">
                <a:cs typeface="Arial"/>
              </a:rPr>
              <a:t>giữa</a:t>
            </a:r>
            <a:r>
              <a:rPr lang="vi-VN" dirty="0">
                <a:cs typeface="Arial"/>
              </a:rPr>
              <a:t> </a:t>
            </a:r>
            <a:r>
              <a:rPr lang="vi-VN" dirty="0" err="1">
                <a:cs typeface="Arial"/>
              </a:rPr>
              <a:t>giá</a:t>
            </a:r>
            <a:r>
              <a:rPr lang="vi-VN" dirty="0">
                <a:cs typeface="Arial"/>
              </a:rPr>
              <a:t> </a:t>
            </a:r>
            <a:r>
              <a:rPr lang="vi-VN" dirty="0" err="1">
                <a:cs typeface="Arial"/>
              </a:rPr>
              <a:t>trị</a:t>
            </a:r>
            <a:r>
              <a:rPr lang="vi-VN" dirty="0">
                <a:cs typeface="Arial"/>
              </a:rPr>
              <a:t> </a:t>
            </a:r>
            <a:r>
              <a:rPr lang="vi-VN" dirty="0" err="1">
                <a:cs typeface="Arial"/>
              </a:rPr>
              <a:t>thật</a:t>
            </a:r>
            <a:r>
              <a:rPr lang="vi-VN" dirty="0">
                <a:cs typeface="Arial"/>
              </a:rPr>
              <a:t> </a:t>
            </a:r>
            <a:r>
              <a:rPr lang="vi-VN" dirty="0" err="1">
                <a:cs typeface="Arial"/>
              </a:rPr>
              <a:t>và</a:t>
            </a:r>
            <a:r>
              <a:rPr lang="vi-VN" dirty="0">
                <a:cs typeface="Arial"/>
              </a:rPr>
              <a:t> </a:t>
            </a:r>
            <a:r>
              <a:rPr lang="vi-VN" dirty="0" err="1">
                <a:cs typeface="Arial"/>
              </a:rPr>
              <a:t>giá</a:t>
            </a:r>
            <a:r>
              <a:rPr lang="vi-VN" dirty="0">
                <a:cs typeface="Arial"/>
              </a:rPr>
              <a:t> </a:t>
            </a:r>
            <a:r>
              <a:rPr lang="vi-VN" dirty="0" err="1">
                <a:cs typeface="Arial"/>
              </a:rPr>
              <a:t>trị</a:t>
            </a:r>
            <a:r>
              <a:rPr lang="vi-VN" dirty="0">
                <a:cs typeface="Arial"/>
              </a:rPr>
              <a:t> </a:t>
            </a:r>
            <a:r>
              <a:rPr lang="vi-VN" err="1">
                <a:cs typeface="Arial"/>
              </a:rPr>
              <a:t>dự</a:t>
            </a:r>
            <a:r>
              <a:rPr lang="vi-VN">
                <a:cs typeface="Arial"/>
              </a:rPr>
              <a:t> </a:t>
            </a:r>
            <a:endParaRPr lang="en-US">
              <a:cs typeface="Arial"/>
            </a:endParaRPr>
          </a:p>
          <a:p>
            <a:pPr>
              <a:spcBef>
                <a:spcPts val="300"/>
              </a:spcBef>
            </a:pPr>
            <a:r>
              <a:rPr lang="vi-VN">
                <a:cs typeface="Arial"/>
              </a:rPr>
              <a:t>đoán </a:t>
            </a:r>
            <a:r>
              <a:rPr lang="vi-VN" dirty="0" err="1">
                <a:cs typeface="Arial"/>
              </a:rPr>
              <a:t>có</a:t>
            </a:r>
            <a:r>
              <a:rPr lang="vi-VN" dirty="0">
                <a:cs typeface="Arial"/>
              </a:rPr>
              <a:t> </a:t>
            </a:r>
            <a:r>
              <a:rPr lang="vi-VN" dirty="0" err="1">
                <a:cs typeface="Arial"/>
              </a:rPr>
              <a:t>xác</a:t>
            </a:r>
            <a:r>
              <a:rPr lang="vi-VN" dirty="0">
                <a:cs typeface="Arial"/>
              </a:rPr>
              <a:t> </a:t>
            </a:r>
            <a:r>
              <a:rPr lang="vi-VN" dirty="0" err="1">
                <a:cs typeface="Arial"/>
              </a:rPr>
              <a:t>suất</a:t>
            </a:r>
            <a:r>
              <a:rPr lang="vi-VN" dirty="0">
                <a:cs typeface="Arial"/>
              </a:rPr>
              <a:t> </a:t>
            </a:r>
            <a:r>
              <a:rPr lang="vi-VN" dirty="0" err="1">
                <a:cs typeface="Arial"/>
              </a:rPr>
              <a:t>xảy</a:t>
            </a:r>
            <a:r>
              <a:rPr lang="vi-VN" dirty="0">
                <a:cs typeface="Arial"/>
              </a:rPr>
              <a:t> ra cao </a:t>
            </a:r>
            <a:r>
              <a:rPr lang="vi-VN" dirty="0" err="1">
                <a:cs typeface="Arial"/>
              </a:rPr>
              <a:t>nhất</a:t>
            </a:r>
            <a:r>
              <a:rPr lang="vi-VN" dirty="0">
                <a:cs typeface="Arial"/>
              </a:rPr>
              <a:t>.</a:t>
            </a:r>
          </a:p>
          <a:p>
            <a:pPr marL="285750" indent="-285750">
              <a:spcBef>
                <a:spcPts val="300"/>
              </a:spcBef>
              <a:buFont typeface="Wingdings" panose="05000000000000000000" pitchFamily="2" charset="2"/>
              <a:buChar char="ü"/>
            </a:pPr>
            <a:r>
              <a:rPr lang="vi-VN">
                <a:cs typeface="Arial"/>
              </a:rPr>
              <a:t>Không </a:t>
            </a:r>
            <a:r>
              <a:rPr lang="vi-VN" dirty="0" err="1">
                <a:cs typeface="Arial"/>
              </a:rPr>
              <a:t>thể</a:t>
            </a:r>
            <a:r>
              <a:rPr lang="vi-VN" dirty="0">
                <a:cs typeface="Arial"/>
              </a:rPr>
              <a:t> </a:t>
            </a:r>
            <a:r>
              <a:rPr lang="vi-VN" dirty="0" err="1">
                <a:cs typeface="Arial"/>
              </a:rPr>
              <a:t>hiện</a:t>
            </a:r>
            <a:r>
              <a:rPr lang="vi-VN" dirty="0">
                <a:cs typeface="Arial"/>
              </a:rPr>
              <a:t> </a:t>
            </a:r>
            <a:r>
              <a:rPr lang="vi-VN" dirty="0" err="1">
                <a:cs typeface="Arial"/>
              </a:rPr>
              <a:t>được</a:t>
            </a:r>
            <a:r>
              <a:rPr lang="vi-VN" dirty="0">
                <a:cs typeface="Arial"/>
              </a:rPr>
              <a:t> </a:t>
            </a:r>
            <a:r>
              <a:rPr lang="vi-VN" dirty="0" err="1">
                <a:cs typeface="Arial"/>
              </a:rPr>
              <a:t>overfitting</a:t>
            </a:r>
            <a:r>
              <a:rPr lang="vi-VN" dirty="0">
                <a:cs typeface="Arial"/>
              </a:rPr>
              <a:t> hay </a:t>
            </a:r>
            <a:r>
              <a:rPr lang="vi-VN" dirty="0" err="1">
                <a:cs typeface="Arial"/>
              </a:rPr>
              <a:t>underfitting</a:t>
            </a:r>
            <a:r>
              <a:rPr lang="vi-VN" dirty="0">
                <a:cs typeface="Arial"/>
              </a:rPr>
              <a:t>. </a:t>
            </a:r>
          </a:p>
          <a:p>
            <a:pPr marL="285750" indent="-285750">
              <a:spcBef>
                <a:spcPts val="300"/>
              </a:spcBef>
              <a:buFont typeface="Wingdings" panose="05000000000000000000" pitchFamily="2" charset="2"/>
              <a:buChar char="ü"/>
            </a:pPr>
            <a:r>
              <a:rPr lang="vi-VN">
                <a:cs typeface="Arial"/>
              </a:rPr>
              <a:t>Lỗi </a:t>
            </a:r>
            <a:r>
              <a:rPr lang="vi-VN" dirty="0" err="1">
                <a:cs typeface="Arial"/>
              </a:rPr>
              <a:t>nhỏ</a:t>
            </a:r>
            <a:r>
              <a:rPr lang="vi-VN" dirty="0">
                <a:cs typeface="Arial"/>
              </a:rPr>
              <a:t> hay </a:t>
            </a:r>
            <a:r>
              <a:rPr lang="vi-VN" dirty="0" err="1">
                <a:cs typeface="Arial"/>
              </a:rPr>
              <a:t>lỗi</a:t>
            </a:r>
            <a:r>
              <a:rPr lang="vi-VN" dirty="0">
                <a:cs typeface="Arial"/>
              </a:rPr>
              <a:t> </a:t>
            </a:r>
            <a:r>
              <a:rPr lang="vi-VN" dirty="0" err="1">
                <a:cs typeface="Arial"/>
              </a:rPr>
              <a:t>lớn</a:t>
            </a:r>
            <a:r>
              <a:rPr lang="vi-VN" dirty="0">
                <a:cs typeface="Arial"/>
              </a:rPr>
              <a:t> </a:t>
            </a:r>
            <a:r>
              <a:rPr lang="vi-VN" dirty="0" err="1">
                <a:cs typeface="Arial"/>
              </a:rPr>
              <a:t>cũng</a:t>
            </a:r>
            <a:r>
              <a:rPr lang="vi-VN" dirty="0">
                <a:cs typeface="Arial"/>
              </a:rPr>
              <a:t> </a:t>
            </a:r>
            <a:r>
              <a:rPr lang="vi-VN" dirty="0" err="1">
                <a:cs typeface="Arial"/>
              </a:rPr>
              <a:t>có</a:t>
            </a:r>
            <a:r>
              <a:rPr lang="vi-VN" dirty="0">
                <a:cs typeface="Arial"/>
              </a:rPr>
              <a:t> </a:t>
            </a:r>
            <a:r>
              <a:rPr lang="vi-VN" dirty="0" err="1">
                <a:cs typeface="Arial"/>
              </a:rPr>
              <a:t>đóng</a:t>
            </a:r>
            <a:r>
              <a:rPr lang="vi-VN" dirty="0">
                <a:cs typeface="Arial"/>
              </a:rPr>
              <a:t> </a:t>
            </a:r>
            <a:r>
              <a:rPr lang="vi-VN" dirty="0" err="1">
                <a:cs typeface="Arial"/>
              </a:rPr>
              <a:t>góp</a:t>
            </a:r>
            <a:r>
              <a:rPr lang="vi-VN" dirty="0">
                <a:cs typeface="Arial"/>
              </a:rPr>
              <a:t> </a:t>
            </a:r>
            <a:r>
              <a:rPr lang="vi-VN" dirty="0" err="1">
                <a:cs typeface="Arial"/>
              </a:rPr>
              <a:t>vào</a:t>
            </a:r>
            <a:r>
              <a:rPr lang="vi-VN" dirty="0">
                <a:cs typeface="Arial"/>
              </a:rPr>
              <a:t> </a:t>
            </a:r>
            <a:r>
              <a:rPr lang="vi-VN" dirty="0" err="1">
                <a:cs typeface="Arial"/>
              </a:rPr>
              <a:t>tổng</a:t>
            </a:r>
            <a:r>
              <a:rPr lang="vi-VN" dirty="0">
                <a:cs typeface="Arial"/>
              </a:rPr>
              <a:t> </a:t>
            </a:r>
            <a:r>
              <a:rPr lang="vi-VN" dirty="0" err="1">
                <a:cs typeface="Arial"/>
              </a:rPr>
              <a:t>lỗi</a:t>
            </a:r>
            <a:r>
              <a:rPr lang="vi-VN" dirty="0">
                <a:cs typeface="Arial"/>
              </a:rPr>
              <a:t> </a:t>
            </a:r>
            <a:r>
              <a:rPr lang="vi-VN">
                <a:cs typeface="Arial"/>
              </a:rPr>
              <a:t>như nhau.</a:t>
            </a:r>
            <a:endParaRPr lang="vi-VN" dirty="0">
              <a:cs typeface="Arial"/>
            </a:endParaRPr>
          </a:p>
        </p:txBody>
      </p:sp>
    </p:spTree>
    <p:extLst>
      <p:ext uri="{BB962C8B-B14F-4D97-AF65-F5344CB8AC3E}">
        <p14:creationId xmlns:p14="http://schemas.microsoft.com/office/powerpoint/2010/main" val="4790432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137151C-ECCE-434C-8378-AEEB91B06645}"/>
              </a:ext>
            </a:extLst>
          </p:cNvPr>
          <p:cNvGrpSpPr/>
          <p:nvPr/>
        </p:nvGrpSpPr>
        <p:grpSpPr>
          <a:xfrm>
            <a:off x="2767295" y="2560565"/>
            <a:ext cx="3609409" cy="860569"/>
            <a:chOff x="2756970" y="141966"/>
            <a:chExt cx="3598156" cy="860569"/>
          </a:xfrm>
        </p:grpSpPr>
        <p:sp>
          <p:nvSpPr>
            <p:cNvPr id="5" name="Rectangle: Rounded Corners 4">
              <a:extLst>
                <a:ext uri="{FF2B5EF4-FFF2-40B4-BE49-F238E27FC236}">
                  <a16:creationId xmlns:a16="http://schemas.microsoft.com/office/drawing/2014/main" id="{F8D9036D-04EC-47AD-B897-B6D728591169}"/>
                </a:ext>
              </a:extLst>
            </p:cNvPr>
            <p:cNvSpPr/>
            <p:nvPr/>
          </p:nvSpPr>
          <p:spPr>
            <a:xfrm>
              <a:off x="2756970" y="141966"/>
              <a:ext cx="3598156" cy="860569"/>
            </a:xfrm>
            <a:prstGeom prst="roundRect">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B6DB499-6B10-4BF5-9A67-D8A61EB7FEF7}"/>
                </a:ext>
              </a:extLst>
            </p:cNvPr>
            <p:cNvSpPr txBox="1"/>
            <p:nvPr/>
          </p:nvSpPr>
          <p:spPr>
            <a:xfrm>
              <a:off x="2756970" y="333723"/>
              <a:ext cx="3598156" cy="477054"/>
            </a:xfrm>
            <a:prstGeom prst="rect">
              <a:avLst/>
            </a:prstGeom>
            <a:noFill/>
          </p:spPr>
          <p:txBody>
            <a:bodyPr wrap="square" rtlCol="0">
              <a:spAutoFit/>
            </a:bodyPr>
            <a:lstStyle/>
            <a:p>
              <a:pPr algn="ctr"/>
              <a:r>
                <a:rPr lang="en-US" sz="2500" b="1">
                  <a:solidFill>
                    <a:schemeClr val="bg1"/>
                  </a:solidFill>
                </a:rPr>
                <a:t>Kết quả thực nghiệm</a:t>
              </a:r>
            </a:p>
          </p:txBody>
        </p:sp>
      </p:grpSp>
    </p:spTree>
    <p:extLst>
      <p:ext uri="{BB962C8B-B14F-4D97-AF65-F5344CB8AC3E}">
        <p14:creationId xmlns:p14="http://schemas.microsoft.com/office/powerpoint/2010/main" val="1208267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982445" y="2319126"/>
            <a:ext cx="4930200" cy="473576"/>
          </a:xfrm>
        </p:spPr>
        <p:txBody>
          <a:bodyPr lIns="91440" tIns="45720" rIns="91440" bIns="45720" anchor="ctr"/>
          <a:lstStyle/>
          <a:p>
            <a:r>
              <a:rPr lang="en-US" altLang="ko-KR" sz="4000">
                <a:solidFill>
                  <a:schemeClr val="tx1">
                    <a:lumMod val="65000"/>
                    <a:lumOff val="35000"/>
                  </a:schemeClr>
                </a:solidFill>
                <a:cs typeface="Arial"/>
              </a:rPr>
              <a:t>TỔNG QUAN</a:t>
            </a:r>
            <a:endParaRPr lang="en-US" altLang="ko-KR" sz="4000">
              <a:solidFill>
                <a:schemeClr val="tx1">
                  <a:lumMod val="65000"/>
                  <a:lumOff val="35000"/>
                </a:schemeClr>
              </a:solidFill>
            </a:endParaRPr>
          </a:p>
        </p:txBody>
      </p:sp>
      <p:sp>
        <p:nvSpPr>
          <p:cNvPr id="5" name="Diamond 4">
            <a:extLst>
              <a:ext uri="{FF2B5EF4-FFF2-40B4-BE49-F238E27FC236}">
                <a16:creationId xmlns:a16="http://schemas.microsoft.com/office/drawing/2014/main" id="{E6802ABF-2C2F-4933-AF2D-E23A85B77474}"/>
              </a:ext>
            </a:extLst>
          </p:cNvPr>
          <p:cNvSpPr/>
          <p:nvPr/>
        </p:nvSpPr>
        <p:spPr>
          <a:xfrm>
            <a:off x="1773715" y="1949987"/>
            <a:ext cx="1233889" cy="1211854"/>
          </a:xfrm>
          <a:prstGeom prst="diamond">
            <a:avLst/>
          </a:prstGeom>
          <a:solidFill>
            <a:schemeClr val="accent3"/>
          </a:solidFill>
          <a:ln>
            <a:solidFill>
              <a:schemeClr val="accent3"/>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0" b="1"/>
              <a:t>1</a:t>
            </a:r>
          </a:p>
        </p:txBody>
      </p:sp>
      <p:sp>
        <p:nvSpPr>
          <p:cNvPr id="7" name="TextBox 6">
            <a:extLst>
              <a:ext uri="{FF2B5EF4-FFF2-40B4-BE49-F238E27FC236}">
                <a16:creationId xmlns:a16="http://schemas.microsoft.com/office/drawing/2014/main" id="{FBA29B5F-A314-4D22-B91D-ED2DAA870FD2}"/>
              </a:ext>
            </a:extLst>
          </p:cNvPr>
          <p:cNvSpPr txBox="1"/>
          <p:nvPr/>
        </p:nvSpPr>
        <p:spPr>
          <a:xfrm>
            <a:off x="4533900" y="2952750"/>
            <a:ext cx="4098275" cy="1287532"/>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sz="1800" i="1">
                <a:solidFill>
                  <a:schemeClr val="tx1">
                    <a:lumMod val="65000"/>
                    <a:lumOff val="35000"/>
                  </a:schemeClr>
                </a:solidFill>
              </a:rPr>
              <a:t>Giới thiệu</a:t>
            </a:r>
          </a:p>
          <a:p>
            <a:pPr marL="285750" indent="-285750">
              <a:lnSpc>
                <a:spcPct val="150000"/>
              </a:lnSpc>
              <a:buFont typeface="Wingdings" panose="05000000000000000000" pitchFamily="2" charset="2"/>
              <a:buChar char="ü"/>
            </a:pPr>
            <a:r>
              <a:rPr lang="en-US" sz="1800" i="1">
                <a:solidFill>
                  <a:schemeClr val="tx1">
                    <a:lumMod val="65000"/>
                    <a:lumOff val="35000"/>
                  </a:schemeClr>
                </a:solidFill>
              </a:rPr>
              <a:t>Phát biểu bài toán</a:t>
            </a:r>
          </a:p>
          <a:p>
            <a:pPr marL="285750" indent="-285750">
              <a:lnSpc>
                <a:spcPct val="150000"/>
              </a:lnSpc>
              <a:buFont typeface="Wingdings" panose="05000000000000000000" pitchFamily="2" charset="2"/>
              <a:buChar char="ü"/>
            </a:pPr>
            <a:r>
              <a:rPr lang="en-US" sz="1800" i="1">
                <a:solidFill>
                  <a:schemeClr val="tx1">
                    <a:lumMod val="65000"/>
                    <a:lumOff val="35000"/>
                  </a:schemeClr>
                </a:solidFill>
              </a:rPr>
              <a:t>Thách thức bài toán</a:t>
            </a:r>
          </a:p>
        </p:txBody>
      </p:sp>
    </p:spTree>
    <p:extLst>
      <p:ext uri="{BB962C8B-B14F-4D97-AF65-F5344CB8AC3E}">
        <p14:creationId xmlns:p14="http://schemas.microsoft.com/office/powerpoint/2010/main" val="1390306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lIns="91440" tIns="45720" rIns="91440" bIns="45720" anchor="ctr"/>
          <a:lstStyle/>
          <a:p>
            <a:r>
              <a:rPr lang="en-US" altLang="ko-KR">
                <a:cs typeface="Arial"/>
              </a:rPr>
              <a:t>Linear Regression</a:t>
            </a:r>
            <a:endParaRPr lang="en-US" altLang="ko-KR"/>
          </a:p>
        </p:txBody>
      </p:sp>
      <p:sp>
        <p:nvSpPr>
          <p:cNvPr id="4" name="Freeform 3"/>
          <p:cNvSpPr/>
          <p:nvPr/>
        </p:nvSpPr>
        <p:spPr>
          <a:xfrm>
            <a:off x="2082864" y="2298958"/>
            <a:ext cx="624548" cy="504056"/>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1012342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8CDC980D-EC9E-4667-8509-FD61744B27AA}"/>
              </a:ext>
            </a:extLst>
          </p:cNvPr>
          <p:cNvSpPr>
            <a:spLocks noGrp="1"/>
          </p:cNvSpPr>
          <p:nvPr>
            <p:ph type="body" sz="quarter" idx="10"/>
          </p:nvPr>
        </p:nvSpPr>
        <p:spPr/>
        <p:txBody>
          <a:bodyPr/>
          <a:lstStyle/>
          <a:p>
            <a:pPr algn="l"/>
            <a:r>
              <a:rPr lang="en-US" sz="3200" dirty="0"/>
              <a:t>2. </a:t>
            </a:r>
            <a:r>
              <a:rPr lang="en-US" sz="3200" dirty="0" err="1"/>
              <a:t>Kết</a:t>
            </a:r>
            <a:r>
              <a:rPr lang="en-US" sz="3200" dirty="0"/>
              <a:t> </a:t>
            </a:r>
            <a:r>
              <a:rPr lang="en-US" sz="3200" dirty="0" err="1"/>
              <a:t>quả</a:t>
            </a:r>
            <a:r>
              <a:rPr lang="en-US" sz="3200" dirty="0"/>
              <a:t> </a:t>
            </a:r>
            <a:r>
              <a:rPr lang="en-US" sz="1800" dirty="0"/>
              <a:t>(prediction Close after 1 day)</a:t>
            </a:r>
          </a:p>
        </p:txBody>
      </p:sp>
      <p:sp>
        <p:nvSpPr>
          <p:cNvPr id="3" name="Chỗ dành sẵn cho Văn bản 2">
            <a:extLst>
              <a:ext uri="{FF2B5EF4-FFF2-40B4-BE49-F238E27FC236}">
                <a16:creationId xmlns:a16="http://schemas.microsoft.com/office/drawing/2014/main" id="{69E3AE17-5ED2-0057-4FCF-2F80221240E8}"/>
              </a:ext>
            </a:extLst>
          </p:cNvPr>
          <p:cNvSpPr>
            <a:spLocks noGrp="1"/>
          </p:cNvSpPr>
          <p:nvPr>
            <p:ph type="body" sz="quarter" idx="11"/>
          </p:nvPr>
        </p:nvSpPr>
        <p:spPr/>
        <p:txBody>
          <a:bodyPr/>
          <a:lstStyle/>
          <a:p>
            <a:pPr algn="l"/>
            <a:r>
              <a:rPr lang="en-US" sz="1800" b="1" dirty="0"/>
              <a:t>2.1 Linear regression with normalized data</a:t>
            </a:r>
          </a:p>
        </p:txBody>
      </p:sp>
      <p:sp>
        <p:nvSpPr>
          <p:cNvPr id="4" name="Hộp Văn bản 3">
            <a:extLst>
              <a:ext uri="{FF2B5EF4-FFF2-40B4-BE49-F238E27FC236}">
                <a16:creationId xmlns:a16="http://schemas.microsoft.com/office/drawing/2014/main" id="{E2AE8B88-C4DE-34E0-4422-1F9E246D3AC8}"/>
              </a:ext>
            </a:extLst>
          </p:cNvPr>
          <p:cNvSpPr txBox="1"/>
          <p:nvPr/>
        </p:nvSpPr>
        <p:spPr>
          <a:xfrm>
            <a:off x="615242" y="1262698"/>
            <a:ext cx="3578579" cy="1200329"/>
          </a:xfrm>
          <a:prstGeom prst="rect">
            <a:avLst/>
          </a:prstGeom>
          <a:noFill/>
        </p:spPr>
        <p:txBody>
          <a:bodyPr wrap="square" rtlCol="0">
            <a:spAutoFit/>
          </a:bodyPr>
          <a:lstStyle/>
          <a:p>
            <a:r>
              <a:rPr lang="en-US" dirty="0" err="1">
                <a:latin typeface="+mj-lt"/>
              </a:rPr>
              <a:t>Kết</a:t>
            </a:r>
            <a:r>
              <a:rPr lang="en-US" dirty="0">
                <a:latin typeface="+mj-lt"/>
              </a:rPr>
              <a:t> </a:t>
            </a:r>
            <a:r>
              <a:rPr lang="en-US" dirty="0" err="1">
                <a:latin typeface="+mj-lt"/>
              </a:rPr>
              <a:t>quả</a:t>
            </a:r>
            <a:r>
              <a:rPr lang="en-US" dirty="0">
                <a:latin typeface="+mj-lt"/>
              </a:rPr>
              <a:t> </a:t>
            </a:r>
            <a:r>
              <a:rPr lang="en-US" dirty="0" err="1">
                <a:latin typeface="+mj-lt"/>
              </a:rPr>
              <a:t>tốt</a:t>
            </a:r>
            <a:r>
              <a:rPr lang="en-US" dirty="0">
                <a:latin typeface="+mj-lt"/>
              </a:rPr>
              <a:t> </a:t>
            </a:r>
            <a:r>
              <a:rPr lang="en-US" dirty="0" err="1">
                <a:latin typeface="+mj-lt"/>
              </a:rPr>
              <a:t>nhất</a:t>
            </a:r>
            <a:r>
              <a:rPr lang="en-US" dirty="0">
                <a:latin typeface="+mj-lt"/>
              </a:rPr>
              <a:t>: </a:t>
            </a:r>
            <a:r>
              <a:rPr lang="en-US" b="0" i="0" dirty="0" err="1">
                <a:solidFill>
                  <a:srgbClr val="212121"/>
                </a:solidFill>
                <a:effectLst/>
                <a:latin typeface="+mj-lt"/>
              </a:rPr>
              <a:t>USDCoin</a:t>
            </a:r>
            <a:endParaRPr lang="en-US" dirty="0">
              <a:latin typeface="+mj-lt"/>
            </a:endParaRPr>
          </a:p>
          <a:p>
            <a:r>
              <a:rPr lang="en-US" b="0" i="0" dirty="0">
                <a:solidFill>
                  <a:srgbClr val="212121"/>
                </a:solidFill>
                <a:effectLst/>
                <a:latin typeface="+mj-lt"/>
              </a:rPr>
              <a:t>MAE (USD)</a:t>
            </a:r>
            <a:r>
              <a:rPr lang="en-US" dirty="0">
                <a:solidFill>
                  <a:srgbClr val="212121"/>
                </a:solidFill>
                <a:latin typeface="+mj-lt"/>
              </a:rPr>
              <a:t>: : </a:t>
            </a:r>
            <a:r>
              <a:rPr lang="en-US" b="0" i="0" dirty="0">
                <a:solidFill>
                  <a:srgbClr val="212121"/>
                </a:solidFill>
                <a:effectLst/>
                <a:latin typeface="+mj-lt"/>
              </a:rPr>
              <a:t>0.008349036833</a:t>
            </a:r>
          </a:p>
          <a:p>
            <a:r>
              <a:rPr lang="en-US" b="0" i="0" dirty="0">
                <a:solidFill>
                  <a:srgbClr val="212121"/>
                </a:solidFill>
                <a:effectLst/>
                <a:latin typeface="+mj-lt"/>
              </a:rPr>
              <a:t>MAPE: </a:t>
            </a:r>
            <a:r>
              <a:rPr lang="en-US" dirty="0">
                <a:latin typeface="+mj-lt"/>
              </a:rPr>
              <a:t>0.008345272147 </a:t>
            </a:r>
          </a:p>
          <a:p>
            <a:r>
              <a:rPr lang="en-US" dirty="0">
                <a:latin typeface="+mj-lt"/>
              </a:rPr>
              <a:t>Time train : 0.004166473 s</a:t>
            </a:r>
          </a:p>
        </p:txBody>
      </p:sp>
      <p:sp>
        <p:nvSpPr>
          <p:cNvPr id="6" name="Hộp Văn bản 5">
            <a:extLst>
              <a:ext uri="{FF2B5EF4-FFF2-40B4-BE49-F238E27FC236}">
                <a16:creationId xmlns:a16="http://schemas.microsoft.com/office/drawing/2014/main" id="{26B57955-E272-5871-6EE3-00BB9F36BD29}"/>
              </a:ext>
            </a:extLst>
          </p:cNvPr>
          <p:cNvSpPr txBox="1"/>
          <p:nvPr/>
        </p:nvSpPr>
        <p:spPr>
          <a:xfrm>
            <a:off x="615242" y="3386215"/>
            <a:ext cx="4651022" cy="1200329"/>
          </a:xfrm>
          <a:prstGeom prst="rect">
            <a:avLst/>
          </a:prstGeom>
          <a:noFill/>
        </p:spPr>
        <p:txBody>
          <a:bodyPr wrap="square">
            <a:spAutoFit/>
          </a:bodyPr>
          <a:lstStyle/>
          <a:p>
            <a:r>
              <a:rPr lang="en-US" dirty="0" err="1">
                <a:latin typeface="+mj-lt"/>
              </a:rPr>
              <a:t>Kết</a:t>
            </a:r>
            <a:r>
              <a:rPr lang="en-US" dirty="0">
                <a:latin typeface="+mj-lt"/>
              </a:rPr>
              <a:t> </a:t>
            </a:r>
            <a:r>
              <a:rPr lang="en-US" dirty="0" err="1">
                <a:latin typeface="+mj-lt"/>
              </a:rPr>
              <a:t>quả</a:t>
            </a:r>
            <a:r>
              <a:rPr lang="en-US" dirty="0">
                <a:latin typeface="+mj-lt"/>
              </a:rPr>
              <a:t> </a:t>
            </a:r>
            <a:r>
              <a:rPr lang="en-US" dirty="0" err="1">
                <a:latin typeface="+mj-lt"/>
              </a:rPr>
              <a:t>xấu</a:t>
            </a:r>
            <a:r>
              <a:rPr lang="en-US" dirty="0">
                <a:latin typeface="+mj-lt"/>
              </a:rPr>
              <a:t> </a:t>
            </a:r>
            <a:r>
              <a:rPr lang="en-US" dirty="0" err="1">
                <a:latin typeface="+mj-lt"/>
              </a:rPr>
              <a:t>nhất</a:t>
            </a:r>
            <a:r>
              <a:rPr lang="en-US" dirty="0">
                <a:latin typeface="+mj-lt"/>
              </a:rPr>
              <a:t>: </a:t>
            </a:r>
            <a:r>
              <a:rPr lang="en-US" b="0" i="0" dirty="0" err="1">
                <a:solidFill>
                  <a:srgbClr val="212121"/>
                </a:solidFill>
                <a:effectLst/>
                <a:latin typeface="+mj-lt"/>
              </a:rPr>
              <a:t>ChainLink</a:t>
            </a:r>
            <a:endParaRPr lang="en-US" dirty="0">
              <a:latin typeface="+mj-lt"/>
            </a:endParaRPr>
          </a:p>
          <a:p>
            <a:r>
              <a:rPr lang="en-US" b="0" i="0" dirty="0">
                <a:solidFill>
                  <a:srgbClr val="212121"/>
                </a:solidFill>
                <a:effectLst/>
                <a:latin typeface="+mj-lt"/>
              </a:rPr>
              <a:t>MAE (USD)</a:t>
            </a:r>
            <a:r>
              <a:rPr lang="en-US" dirty="0">
                <a:solidFill>
                  <a:srgbClr val="212121"/>
                </a:solidFill>
                <a:latin typeface="+mj-lt"/>
              </a:rPr>
              <a:t>: : </a:t>
            </a:r>
            <a:r>
              <a:rPr lang="en-US" b="0" i="0" dirty="0">
                <a:solidFill>
                  <a:srgbClr val="212121"/>
                </a:solidFill>
                <a:effectLst/>
                <a:latin typeface="+mj-lt"/>
              </a:rPr>
              <a:t>60.58279447</a:t>
            </a:r>
          </a:p>
          <a:p>
            <a:r>
              <a:rPr lang="en-US" b="0" i="0" dirty="0">
                <a:solidFill>
                  <a:srgbClr val="212121"/>
                </a:solidFill>
                <a:effectLst/>
                <a:latin typeface="+mj-lt"/>
              </a:rPr>
              <a:t>MAPE: </a:t>
            </a:r>
            <a:r>
              <a:rPr lang="en-US" dirty="0">
                <a:latin typeface="+mj-lt"/>
              </a:rPr>
              <a:t>2.424623496 </a:t>
            </a:r>
          </a:p>
          <a:p>
            <a:r>
              <a:rPr lang="en-US" dirty="0">
                <a:latin typeface="+mj-lt"/>
              </a:rPr>
              <a:t>Time train : 0.004144201 s</a:t>
            </a:r>
          </a:p>
        </p:txBody>
      </p:sp>
      <p:pic>
        <p:nvPicPr>
          <p:cNvPr id="2058" name="Picture 10">
            <a:extLst>
              <a:ext uri="{FF2B5EF4-FFF2-40B4-BE49-F238E27FC236}">
                <a16:creationId xmlns:a16="http://schemas.microsoft.com/office/drawing/2014/main" id="{DFE4CD80-A6AE-AD65-ED04-AF0CA13057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6123" y="642365"/>
            <a:ext cx="3576677" cy="2225308"/>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40605EA1-A0F0-D4E4-7A10-8E2D4D425D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6123" y="2845328"/>
            <a:ext cx="3576677" cy="2282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4798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8CDC980D-EC9E-4667-8509-FD61744B27AA}"/>
              </a:ext>
            </a:extLst>
          </p:cNvPr>
          <p:cNvSpPr>
            <a:spLocks noGrp="1"/>
          </p:cNvSpPr>
          <p:nvPr>
            <p:ph type="body" sz="quarter" idx="10"/>
          </p:nvPr>
        </p:nvSpPr>
        <p:spPr/>
        <p:txBody>
          <a:bodyPr/>
          <a:lstStyle/>
          <a:p>
            <a:pPr algn="l"/>
            <a:r>
              <a:rPr lang="en-US" sz="3200" dirty="0"/>
              <a:t>2. </a:t>
            </a:r>
            <a:r>
              <a:rPr lang="en-US" sz="3200" dirty="0" err="1"/>
              <a:t>Kết</a:t>
            </a:r>
            <a:r>
              <a:rPr lang="en-US" sz="3200" dirty="0"/>
              <a:t> </a:t>
            </a:r>
            <a:r>
              <a:rPr lang="en-US" sz="3200" dirty="0" err="1"/>
              <a:t>quả</a:t>
            </a:r>
            <a:endParaRPr lang="en-US" sz="3200" dirty="0"/>
          </a:p>
        </p:txBody>
      </p:sp>
      <p:sp>
        <p:nvSpPr>
          <p:cNvPr id="3" name="Chỗ dành sẵn cho Văn bản 2">
            <a:extLst>
              <a:ext uri="{FF2B5EF4-FFF2-40B4-BE49-F238E27FC236}">
                <a16:creationId xmlns:a16="http://schemas.microsoft.com/office/drawing/2014/main" id="{69E3AE17-5ED2-0057-4FCF-2F80221240E8}"/>
              </a:ext>
            </a:extLst>
          </p:cNvPr>
          <p:cNvSpPr>
            <a:spLocks noGrp="1"/>
          </p:cNvSpPr>
          <p:nvPr>
            <p:ph type="body" sz="quarter" idx="11"/>
          </p:nvPr>
        </p:nvSpPr>
        <p:spPr/>
        <p:txBody>
          <a:bodyPr/>
          <a:lstStyle/>
          <a:p>
            <a:pPr algn="l"/>
            <a:r>
              <a:rPr lang="en-US" sz="1800" b="1" dirty="0"/>
              <a:t>2.2 Linear regression without normalized data</a:t>
            </a:r>
          </a:p>
        </p:txBody>
      </p:sp>
      <p:sp>
        <p:nvSpPr>
          <p:cNvPr id="4" name="Hộp Văn bản 3">
            <a:extLst>
              <a:ext uri="{FF2B5EF4-FFF2-40B4-BE49-F238E27FC236}">
                <a16:creationId xmlns:a16="http://schemas.microsoft.com/office/drawing/2014/main" id="{55A9D5B6-BAE7-98DA-731E-8B5F3DDAE0C3}"/>
              </a:ext>
            </a:extLst>
          </p:cNvPr>
          <p:cNvSpPr txBox="1"/>
          <p:nvPr/>
        </p:nvSpPr>
        <p:spPr>
          <a:xfrm>
            <a:off x="615242" y="1262698"/>
            <a:ext cx="3578579" cy="1200329"/>
          </a:xfrm>
          <a:prstGeom prst="rect">
            <a:avLst/>
          </a:prstGeom>
          <a:noFill/>
        </p:spPr>
        <p:txBody>
          <a:bodyPr wrap="square" rtlCol="0">
            <a:spAutoFit/>
          </a:bodyPr>
          <a:lstStyle/>
          <a:p>
            <a:r>
              <a:rPr lang="en-US" dirty="0" err="1">
                <a:latin typeface="+mj-lt"/>
              </a:rPr>
              <a:t>Kết</a:t>
            </a:r>
            <a:r>
              <a:rPr lang="en-US" dirty="0">
                <a:latin typeface="+mj-lt"/>
              </a:rPr>
              <a:t> </a:t>
            </a:r>
            <a:r>
              <a:rPr lang="en-US" dirty="0" err="1">
                <a:latin typeface="+mj-lt"/>
              </a:rPr>
              <a:t>quả</a:t>
            </a:r>
            <a:r>
              <a:rPr lang="en-US" dirty="0">
                <a:latin typeface="+mj-lt"/>
              </a:rPr>
              <a:t> </a:t>
            </a:r>
            <a:r>
              <a:rPr lang="en-US" dirty="0" err="1">
                <a:latin typeface="+mj-lt"/>
              </a:rPr>
              <a:t>tốt</a:t>
            </a:r>
            <a:r>
              <a:rPr lang="en-US" dirty="0">
                <a:latin typeface="+mj-lt"/>
              </a:rPr>
              <a:t> </a:t>
            </a:r>
            <a:r>
              <a:rPr lang="en-US" dirty="0" err="1">
                <a:latin typeface="+mj-lt"/>
              </a:rPr>
              <a:t>nhất</a:t>
            </a:r>
            <a:r>
              <a:rPr lang="en-US" dirty="0">
                <a:latin typeface="+mj-lt"/>
              </a:rPr>
              <a:t>: </a:t>
            </a:r>
            <a:r>
              <a:rPr lang="en-US" dirty="0" err="1">
                <a:latin typeface="+mj-lt"/>
              </a:rPr>
              <a:t>USDCoin</a:t>
            </a:r>
            <a:endParaRPr lang="en-US" dirty="0">
              <a:latin typeface="+mj-lt"/>
            </a:endParaRPr>
          </a:p>
          <a:p>
            <a:r>
              <a:rPr lang="en-US" b="0" i="0" dirty="0">
                <a:solidFill>
                  <a:srgbClr val="212121"/>
                </a:solidFill>
                <a:effectLst/>
                <a:latin typeface="+mj-lt"/>
              </a:rPr>
              <a:t>MAE(USD)</a:t>
            </a:r>
            <a:r>
              <a:rPr lang="en-US" dirty="0">
                <a:solidFill>
                  <a:srgbClr val="212121"/>
                </a:solidFill>
                <a:latin typeface="+mj-lt"/>
              </a:rPr>
              <a:t>: </a:t>
            </a:r>
            <a:r>
              <a:rPr lang="en-US" b="0" i="0" dirty="0">
                <a:solidFill>
                  <a:srgbClr val="212121"/>
                </a:solidFill>
                <a:effectLst/>
                <a:latin typeface="+mj-lt"/>
              </a:rPr>
              <a:t>0.008349000786</a:t>
            </a:r>
          </a:p>
          <a:p>
            <a:r>
              <a:rPr lang="en-US" b="0" i="0" dirty="0">
                <a:solidFill>
                  <a:srgbClr val="212121"/>
                </a:solidFill>
                <a:effectLst/>
                <a:latin typeface="+mj-lt"/>
              </a:rPr>
              <a:t>MAPE: </a:t>
            </a:r>
            <a:r>
              <a:rPr lang="en-US" dirty="0">
                <a:latin typeface="+mj-lt"/>
              </a:rPr>
              <a:t>0.008345236113</a:t>
            </a:r>
          </a:p>
          <a:p>
            <a:r>
              <a:rPr lang="en-US" dirty="0">
                <a:latin typeface="+mj-lt"/>
              </a:rPr>
              <a:t>Time train : 0.002123784 s</a:t>
            </a:r>
          </a:p>
        </p:txBody>
      </p:sp>
      <p:sp>
        <p:nvSpPr>
          <p:cNvPr id="5" name="Hộp Văn bản 4">
            <a:extLst>
              <a:ext uri="{FF2B5EF4-FFF2-40B4-BE49-F238E27FC236}">
                <a16:creationId xmlns:a16="http://schemas.microsoft.com/office/drawing/2014/main" id="{C71B0EC4-31B5-5A1A-736B-739B4130FFA8}"/>
              </a:ext>
            </a:extLst>
          </p:cNvPr>
          <p:cNvSpPr txBox="1"/>
          <p:nvPr/>
        </p:nvSpPr>
        <p:spPr>
          <a:xfrm>
            <a:off x="615241" y="3514831"/>
            <a:ext cx="3578579" cy="1200329"/>
          </a:xfrm>
          <a:prstGeom prst="rect">
            <a:avLst/>
          </a:prstGeom>
          <a:noFill/>
        </p:spPr>
        <p:txBody>
          <a:bodyPr wrap="square" rtlCol="0">
            <a:spAutoFit/>
          </a:bodyPr>
          <a:lstStyle/>
          <a:p>
            <a:r>
              <a:rPr lang="en-US" dirty="0" err="1">
                <a:latin typeface="+mj-lt"/>
              </a:rPr>
              <a:t>Kết</a:t>
            </a:r>
            <a:r>
              <a:rPr lang="en-US" dirty="0">
                <a:latin typeface="+mj-lt"/>
              </a:rPr>
              <a:t> </a:t>
            </a:r>
            <a:r>
              <a:rPr lang="en-US" dirty="0" err="1">
                <a:latin typeface="+mj-lt"/>
              </a:rPr>
              <a:t>quả</a:t>
            </a:r>
            <a:r>
              <a:rPr lang="en-US" dirty="0">
                <a:latin typeface="+mj-lt"/>
              </a:rPr>
              <a:t> </a:t>
            </a:r>
            <a:r>
              <a:rPr lang="en-US" dirty="0" err="1">
                <a:latin typeface="+mj-lt"/>
              </a:rPr>
              <a:t>tốt</a:t>
            </a:r>
            <a:r>
              <a:rPr lang="en-US" dirty="0">
                <a:latin typeface="+mj-lt"/>
              </a:rPr>
              <a:t> </a:t>
            </a:r>
            <a:r>
              <a:rPr lang="en-US" dirty="0" err="1">
                <a:latin typeface="+mj-lt"/>
              </a:rPr>
              <a:t>nhất</a:t>
            </a:r>
            <a:r>
              <a:rPr lang="en-US" dirty="0">
                <a:latin typeface="+mj-lt"/>
              </a:rPr>
              <a:t>: </a:t>
            </a:r>
            <a:r>
              <a:rPr lang="en-US" dirty="0" err="1">
                <a:latin typeface="+mj-lt"/>
              </a:rPr>
              <a:t>ChainLink</a:t>
            </a:r>
            <a:endParaRPr lang="en-US" dirty="0">
              <a:latin typeface="+mj-lt"/>
            </a:endParaRPr>
          </a:p>
          <a:p>
            <a:r>
              <a:rPr lang="en-US" b="0" i="0" dirty="0">
                <a:solidFill>
                  <a:srgbClr val="212121"/>
                </a:solidFill>
                <a:effectLst/>
                <a:latin typeface="+mj-lt"/>
              </a:rPr>
              <a:t>MAE (USD)</a:t>
            </a:r>
            <a:r>
              <a:rPr lang="en-US" dirty="0">
                <a:solidFill>
                  <a:srgbClr val="212121"/>
                </a:solidFill>
                <a:latin typeface="+mj-lt"/>
              </a:rPr>
              <a:t>: : </a:t>
            </a:r>
            <a:r>
              <a:rPr lang="en-US" b="0" i="0" dirty="0">
                <a:solidFill>
                  <a:srgbClr val="212121"/>
                </a:solidFill>
                <a:effectLst/>
                <a:latin typeface="+mj-lt"/>
              </a:rPr>
              <a:t>60.58279558</a:t>
            </a:r>
          </a:p>
          <a:p>
            <a:r>
              <a:rPr lang="en-US" b="0" i="0" dirty="0">
                <a:solidFill>
                  <a:srgbClr val="212121"/>
                </a:solidFill>
                <a:effectLst/>
                <a:latin typeface="+mj-lt"/>
              </a:rPr>
              <a:t>MAPE: </a:t>
            </a:r>
            <a:r>
              <a:rPr lang="en-US" dirty="0">
                <a:latin typeface="+mj-lt"/>
              </a:rPr>
              <a:t>2.424623541</a:t>
            </a:r>
          </a:p>
          <a:p>
            <a:r>
              <a:rPr lang="en-US" dirty="0">
                <a:latin typeface="+mj-lt"/>
              </a:rPr>
              <a:t>Time train : 0.00417313 s</a:t>
            </a:r>
          </a:p>
        </p:txBody>
      </p:sp>
      <p:pic>
        <p:nvPicPr>
          <p:cNvPr id="5122" name="Picture 2">
            <a:extLst>
              <a:ext uri="{FF2B5EF4-FFF2-40B4-BE49-F238E27FC236}">
                <a16:creationId xmlns:a16="http://schemas.microsoft.com/office/drawing/2014/main" id="{02C4CB9B-695D-DCA9-F23A-F7C691513E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6489" y="847101"/>
            <a:ext cx="3364089" cy="209304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F91A8D3A-1DC4-A60C-C6DC-EB0363C0DC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9378" y="3071163"/>
            <a:ext cx="3251200" cy="2074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1628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8CDC980D-EC9E-4667-8509-FD61744B27AA}"/>
              </a:ext>
            </a:extLst>
          </p:cNvPr>
          <p:cNvSpPr>
            <a:spLocks noGrp="1"/>
          </p:cNvSpPr>
          <p:nvPr>
            <p:ph type="body" sz="quarter" idx="10"/>
          </p:nvPr>
        </p:nvSpPr>
        <p:spPr/>
        <p:txBody>
          <a:bodyPr/>
          <a:lstStyle/>
          <a:p>
            <a:pPr algn="l"/>
            <a:r>
              <a:rPr lang="en-US" sz="3200" dirty="0"/>
              <a:t>2. </a:t>
            </a:r>
            <a:r>
              <a:rPr lang="en-US" sz="3200" dirty="0" err="1"/>
              <a:t>Kết</a:t>
            </a:r>
            <a:r>
              <a:rPr lang="en-US" sz="3200" dirty="0"/>
              <a:t> </a:t>
            </a:r>
            <a:r>
              <a:rPr lang="en-US" sz="3200" dirty="0" err="1"/>
              <a:t>quả</a:t>
            </a:r>
            <a:endParaRPr lang="en-US" sz="3200" dirty="0"/>
          </a:p>
        </p:txBody>
      </p:sp>
      <p:sp>
        <p:nvSpPr>
          <p:cNvPr id="3" name="Chỗ dành sẵn cho Văn bản 2">
            <a:extLst>
              <a:ext uri="{FF2B5EF4-FFF2-40B4-BE49-F238E27FC236}">
                <a16:creationId xmlns:a16="http://schemas.microsoft.com/office/drawing/2014/main" id="{69E3AE17-5ED2-0057-4FCF-2F80221240E8}"/>
              </a:ext>
            </a:extLst>
          </p:cNvPr>
          <p:cNvSpPr>
            <a:spLocks noGrp="1"/>
          </p:cNvSpPr>
          <p:nvPr>
            <p:ph type="body" sz="quarter" idx="11"/>
          </p:nvPr>
        </p:nvSpPr>
        <p:spPr/>
        <p:txBody>
          <a:bodyPr/>
          <a:lstStyle/>
          <a:p>
            <a:pPr algn="l"/>
            <a:r>
              <a:rPr lang="en-US" sz="1800" b="1" dirty="0"/>
              <a:t>2.3 Linear regression without normalized data (no </a:t>
            </a:r>
            <a:r>
              <a:rPr lang="en-US" sz="1800" b="1" i="0" dirty="0" err="1">
                <a:solidFill>
                  <a:srgbClr val="212121"/>
                </a:solidFill>
                <a:effectLst/>
                <a:latin typeface="+mj-lt"/>
              </a:rPr>
              <a:t>Marketcap</a:t>
            </a:r>
            <a:r>
              <a:rPr lang="en-US" sz="1800" b="1" i="0" dirty="0">
                <a:solidFill>
                  <a:srgbClr val="212121"/>
                </a:solidFill>
                <a:effectLst/>
                <a:latin typeface="+mj-lt"/>
              </a:rPr>
              <a:t>)</a:t>
            </a:r>
            <a:endParaRPr lang="en-US" sz="1800" b="1" dirty="0">
              <a:latin typeface="+mj-lt"/>
            </a:endParaRPr>
          </a:p>
        </p:txBody>
      </p:sp>
      <p:sp>
        <p:nvSpPr>
          <p:cNvPr id="4" name="Hộp Văn bản 3">
            <a:extLst>
              <a:ext uri="{FF2B5EF4-FFF2-40B4-BE49-F238E27FC236}">
                <a16:creationId xmlns:a16="http://schemas.microsoft.com/office/drawing/2014/main" id="{A782FEFD-9A90-FA8C-DC5F-DCEEC3ECEFCC}"/>
              </a:ext>
            </a:extLst>
          </p:cNvPr>
          <p:cNvSpPr txBox="1"/>
          <p:nvPr/>
        </p:nvSpPr>
        <p:spPr>
          <a:xfrm>
            <a:off x="615242" y="1262698"/>
            <a:ext cx="3578579" cy="1200329"/>
          </a:xfrm>
          <a:prstGeom prst="rect">
            <a:avLst/>
          </a:prstGeom>
          <a:noFill/>
        </p:spPr>
        <p:txBody>
          <a:bodyPr wrap="square" rtlCol="0">
            <a:spAutoFit/>
          </a:bodyPr>
          <a:lstStyle/>
          <a:p>
            <a:r>
              <a:rPr lang="en-US" dirty="0" err="1">
                <a:latin typeface="+mj-lt"/>
              </a:rPr>
              <a:t>Kết</a:t>
            </a:r>
            <a:r>
              <a:rPr lang="en-US" dirty="0">
                <a:latin typeface="+mj-lt"/>
              </a:rPr>
              <a:t> </a:t>
            </a:r>
            <a:r>
              <a:rPr lang="en-US" dirty="0" err="1">
                <a:latin typeface="+mj-lt"/>
              </a:rPr>
              <a:t>quả</a:t>
            </a:r>
            <a:r>
              <a:rPr lang="en-US" dirty="0">
                <a:latin typeface="+mj-lt"/>
              </a:rPr>
              <a:t> </a:t>
            </a:r>
            <a:r>
              <a:rPr lang="en-US" dirty="0" err="1">
                <a:latin typeface="+mj-lt"/>
              </a:rPr>
              <a:t>tốt</a:t>
            </a:r>
            <a:r>
              <a:rPr lang="en-US" dirty="0">
                <a:latin typeface="+mj-lt"/>
              </a:rPr>
              <a:t> </a:t>
            </a:r>
            <a:r>
              <a:rPr lang="en-US" dirty="0" err="1">
                <a:latin typeface="+mj-lt"/>
              </a:rPr>
              <a:t>nhất</a:t>
            </a:r>
            <a:r>
              <a:rPr lang="en-US" dirty="0">
                <a:latin typeface="+mj-lt"/>
              </a:rPr>
              <a:t>: </a:t>
            </a:r>
            <a:r>
              <a:rPr lang="en-US" dirty="0" err="1">
                <a:latin typeface="+mj-lt"/>
              </a:rPr>
              <a:t>USDCoin</a:t>
            </a:r>
            <a:endParaRPr lang="en-US" dirty="0">
              <a:latin typeface="+mj-lt"/>
            </a:endParaRPr>
          </a:p>
          <a:p>
            <a:r>
              <a:rPr lang="en-US" b="0" i="0" dirty="0">
                <a:solidFill>
                  <a:srgbClr val="212121"/>
                </a:solidFill>
                <a:effectLst/>
                <a:latin typeface="+mj-lt"/>
              </a:rPr>
              <a:t>MAE (USD)</a:t>
            </a:r>
            <a:r>
              <a:rPr lang="en-US" dirty="0">
                <a:solidFill>
                  <a:srgbClr val="212121"/>
                </a:solidFill>
                <a:latin typeface="+mj-lt"/>
              </a:rPr>
              <a:t>: </a:t>
            </a:r>
            <a:r>
              <a:rPr lang="en-US" b="0" i="0" dirty="0">
                <a:solidFill>
                  <a:srgbClr val="212121"/>
                </a:solidFill>
                <a:effectLst/>
                <a:latin typeface="+mj-lt"/>
              </a:rPr>
              <a:t>0.001178187793</a:t>
            </a:r>
          </a:p>
          <a:p>
            <a:r>
              <a:rPr lang="en-US" b="0" i="0" dirty="0">
                <a:solidFill>
                  <a:srgbClr val="212121"/>
                </a:solidFill>
                <a:effectLst/>
                <a:latin typeface="+mj-lt"/>
              </a:rPr>
              <a:t>MAPE: </a:t>
            </a:r>
            <a:r>
              <a:rPr lang="en-US" dirty="0">
                <a:latin typeface="+mj-lt"/>
              </a:rPr>
              <a:t>0.00117759353</a:t>
            </a:r>
          </a:p>
          <a:p>
            <a:r>
              <a:rPr lang="en-US" dirty="0">
                <a:latin typeface="+mj-lt"/>
              </a:rPr>
              <a:t>Time train : 0.001846486 s</a:t>
            </a:r>
          </a:p>
        </p:txBody>
      </p:sp>
      <p:sp>
        <p:nvSpPr>
          <p:cNvPr id="5" name="Hộp Văn bản 4">
            <a:extLst>
              <a:ext uri="{FF2B5EF4-FFF2-40B4-BE49-F238E27FC236}">
                <a16:creationId xmlns:a16="http://schemas.microsoft.com/office/drawing/2014/main" id="{64C80A50-2F46-6378-3C4D-2BCE37563DCA}"/>
              </a:ext>
            </a:extLst>
          </p:cNvPr>
          <p:cNvSpPr txBox="1"/>
          <p:nvPr/>
        </p:nvSpPr>
        <p:spPr>
          <a:xfrm>
            <a:off x="615242" y="3243629"/>
            <a:ext cx="3578579" cy="1200329"/>
          </a:xfrm>
          <a:prstGeom prst="rect">
            <a:avLst/>
          </a:prstGeom>
          <a:noFill/>
        </p:spPr>
        <p:txBody>
          <a:bodyPr wrap="square" rtlCol="0">
            <a:spAutoFit/>
          </a:bodyPr>
          <a:lstStyle/>
          <a:p>
            <a:r>
              <a:rPr lang="en-US" dirty="0" err="1">
                <a:latin typeface="+mj-lt"/>
              </a:rPr>
              <a:t>Kết</a:t>
            </a:r>
            <a:r>
              <a:rPr lang="en-US" dirty="0">
                <a:latin typeface="+mj-lt"/>
              </a:rPr>
              <a:t> </a:t>
            </a:r>
            <a:r>
              <a:rPr lang="en-US" dirty="0" err="1">
                <a:latin typeface="+mj-lt"/>
              </a:rPr>
              <a:t>quả</a:t>
            </a:r>
            <a:r>
              <a:rPr lang="en-US" dirty="0">
                <a:latin typeface="+mj-lt"/>
              </a:rPr>
              <a:t> </a:t>
            </a:r>
            <a:r>
              <a:rPr lang="en-US" dirty="0" err="1">
                <a:latin typeface="+mj-lt"/>
              </a:rPr>
              <a:t>tốt</a:t>
            </a:r>
            <a:r>
              <a:rPr lang="en-US" dirty="0">
                <a:latin typeface="+mj-lt"/>
              </a:rPr>
              <a:t> </a:t>
            </a:r>
            <a:r>
              <a:rPr lang="en-US" dirty="0" err="1">
                <a:latin typeface="+mj-lt"/>
              </a:rPr>
              <a:t>nhất</a:t>
            </a:r>
            <a:r>
              <a:rPr lang="en-US" dirty="0">
                <a:latin typeface="+mj-lt"/>
              </a:rPr>
              <a:t>: </a:t>
            </a:r>
            <a:r>
              <a:rPr lang="en-US" dirty="0" err="1">
                <a:latin typeface="+mj-lt"/>
              </a:rPr>
              <a:t>Aave</a:t>
            </a:r>
            <a:endParaRPr lang="en-US" dirty="0">
              <a:latin typeface="+mj-lt"/>
            </a:endParaRPr>
          </a:p>
          <a:p>
            <a:r>
              <a:rPr lang="en-US" b="0" i="0" dirty="0">
                <a:solidFill>
                  <a:srgbClr val="212121"/>
                </a:solidFill>
                <a:effectLst/>
                <a:latin typeface="+mj-lt"/>
              </a:rPr>
              <a:t>MAE (USD)</a:t>
            </a:r>
            <a:r>
              <a:rPr lang="en-US" dirty="0">
                <a:solidFill>
                  <a:srgbClr val="212121"/>
                </a:solidFill>
                <a:latin typeface="+mj-lt"/>
              </a:rPr>
              <a:t>: : </a:t>
            </a:r>
            <a:r>
              <a:rPr lang="en-US" b="0" i="0" dirty="0">
                <a:solidFill>
                  <a:srgbClr val="212121"/>
                </a:solidFill>
                <a:effectLst/>
                <a:latin typeface="+mj-lt"/>
              </a:rPr>
              <a:t>31.25056112</a:t>
            </a:r>
          </a:p>
          <a:p>
            <a:r>
              <a:rPr lang="en-US" b="0" i="0" dirty="0">
                <a:solidFill>
                  <a:srgbClr val="212121"/>
                </a:solidFill>
                <a:effectLst/>
                <a:latin typeface="+mj-lt"/>
              </a:rPr>
              <a:t>MAPE: </a:t>
            </a:r>
            <a:r>
              <a:rPr lang="en-US" dirty="0">
                <a:latin typeface="+mj-lt"/>
              </a:rPr>
              <a:t>0.08808917479</a:t>
            </a:r>
          </a:p>
          <a:p>
            <a:r>
              <a:rPr lang="en-US" dirty="0">
                <a:latin typeface="+mj-lt"/>
              </a:rPr>
              <a:t>Time train : 0.002152752 s</a:t>
            </a:r>
          </a:p>
        </p:txBody>
      </p:sp>
      <p:pic>
        <p:nvPicPr>
          <p:cNvPr id="6150" name="Picture 6">
            <a:extLst>
              <a:ext uri="{FF2B5EF4-FFF2-40B4-BE49-F238E27FC236}">
                <a16:creationId xmlns:a16="http://schemas.microsoft.com/office/drawing/2014/main" id="{47F8CE6D-E6CF-08CC-AE36-EB28FF6893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6844" y="1038597"/>
            <a:ext cx="3338617" cy="2077194"/>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7E4D44CD-C03B-A73F-CF50-1BE5A192B6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9931" y="3066306"/>
            <a:ext cx="3255530" cy="2077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3322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8CDC980D-EC9E-4667-8509-FD61744B27AA}"/>
              </a:ext>
            </a:extLst>
          </p:cNvPr>
          <p:cNvSpPr>
            <a:spLocks noGrp="1"/>
          </p:cNvSpPr>
          <p:nvPr>
            <p:ph type="body" sz="quarter" idx="10"/>
          </p:nvPr>
        </p:nvSpPr>
        <p:spPr/>
        <p:txBody>
          <a:bodyPr/>
          <a:lstStyle/>
          <a:p>
            <a:pPr algn="l"/>
            <a:r>
              <a:rPr lang="en-US" sz="3200" dirty="0"/>
              <a:t>2. </a:t>
            </a:r>
            <a:r>
              <a:rPr lang="en-US" sz="3200" dirty="0" err="1"/>
              <a:t>Kết</a:t>
            </a:r>
            <a:r>
              <a:rPr lang="en-US" sz="3200" dirty="0"/>
              <a:t> </a:t>
            </a:r>
            <a:r>
              <a:rPr lang="en-US" sz="3200" dirty="0" err="1"/>
              <a:t>quả</a:t>
            </a:r>
            <a:endParaRPr lang="en-US" sz="3200" dirty="0"/>
          </a:p>
        </p:txBody>
      </p:sp>
      <p:sp>
        <p:nvSpPr>
          <p:cNvPr id="3" name="Chỗ dành sẵn cho Văn bản 2">
            <a:extLst>
              <a:ext uri="{FF2B5EF4-FFF2-40B4-BE49-F238E27FC236}">
                <a16:creationId xmlns:a16="http://schemas.microsoft.com/office/drawing/2014/main" id="{69E3AE17-5ED2-0057-4FCF-2F80221240E8}"/>
              </a:ext>
            </a:extLst>
          </p:cNvPr>
          <p:cNvSpPr>
            <a:spLocks noGrp="1"/>
          </p:cNvSpPr>
          <p:nvPr>
            <p:ph type="body" sz="quarter" idx="11"/>
          </p:nvPr>
        </p:nvSpPr>
        <p:spPr/>
        <p:txBody>
          <a:bodyPr/>
          <a:lstStyle/>
          <a:p>
            <a:pPr algn="l"/>
            <a:r>
              <a:rPr lang="en-US" sz="1800" b="1" dirty="0"/>
              <a:t>2.4 So </a:t>
            </a:r>
            <a:r>
              <a:rPr lang="en-US" sz="1800" b="1" dirty="0" err="1"/>
              <a:t>sánh</a:t>
            </a:r>
            <a:r>
              <a:rPr lang="en-US" sz="1800" b="1" dirty="0"/>
              <a:t> 3 </a:t>
            </a:r>
            <a:r>
              <a:rPr lang="en-US" sz="1800" b="1" dirty="0" err="1"/>
              <a:t>phương</a:t>
            </a:r>
            <a:r>
              <a:rPr lang="en-US" sz="1800" b="1" dirty="0"/>
              <a:t> </a:t>
            </a:r>
            <a:r>
              <a:rPr lang="en-US" sz="1800" b="1" dirty="0" err="1"/>
              <a:t>pháp</a:t>
            </a:r>
            <a:endParaRPr lang="en-US" sz="1800" b="1" dirty="0"/>
          </a:p>
        </p:txBody>
      </p:sp>
      <p:sp>
        <p:nvSpPr>
          <p:cNvPr id="4" name="Hộp Văn bản 3">
            <a:extLst>
              <a:ext uri="{FF2B5EF4-FFF2-40B4-BE49-F238E27FC236}">
                <a16:creationId xmlns:a16="http://schemas.microsoft.com/office/drawing/2014/main" id="{ECE2F43E-9F7F-F5EB-96AA-106DAF0EA088}"/>
              </a:ext>
            </a:extLst>
          </p:cNvPr>
          <p:cNvSpPr txBox="1"/>
          <p:nvPr/>
        </p:nvSpPr>
        <p:spPr>
          <a:xfrm>
            <a:off x="423331" y="1371421"/>
            <a:ext cx="3821291" cy="1754326"/>
          </a:xfrm>
          <a:prstGeom prst="rect">
            <a:avLst/>
          </a:prstGeom>
          <a:noFill/>
        </p:spPr>
        <p:txBody>
          <a:bodyPr wrap="square" rtlCol="0">
            <a:spAutoFit/>
          </a:bodyPr>
          <a:lstStyle/>
          <a:p>
            <a:r>
              <a:rPr lang="en-US" dirty="0" err="1">
                <a:latin typeface="+mj-lt"/>
              </a:rPr>
              <a:t>Kết</a:t>
            </a:r>
            <a:r>
              <a:rPr lang="en-US" dirty="0">
                <a:latin typeface="+mj-lt"/>
              </a:rPr>
              <a:t> </a:t>
            </a:r>
            <a:r>
              <a:rPr lang="en-US" dirty="0" err="1">
                <a:latin typeface="+mj-lt"/>
              </a:rPr>
              <a:t>quả</a:t>
            </a:r>
            <a:r>
              <a:rPr lang="en-US" dirty="0">
                <a:latin typeface="+mj-lt"/>
              </a:rPr>
              <a:t> </a:t>
            </a:r>
            <a:r>
              <a:rPr lang="en-US" dirty="0" err="1">
                <a:latin typeface="+mj-lt"/>
              </a:rPr>
              <a:t>tốt</a:t>
            </a:r>
            <a:r>
              <a:rPr lang="en-US" dirty="0">
                <a:latin typeface="+mj-lt"/>
              </a:rPr>
              <a:t> </a:t>
            </a:r>
            <a:r>
              <a:rPr lang="en-US" dirty="0" err="1">
                <a:latin typeface="+mj-lt"/>
              </a:rPr>
              <a:t>nhất</a:t>
            </a:r>
            <a:r>
              <a:rPr lang="en-US" dirty="0">
                <a:latin typeface="+mj-lt"/>
              </a:rPr>
              <a:t>: </a:t>
            </a:r>
            <a:r>
              <a:rPr lang="en-US" dirty="0" err="1">
                <a:latin typeface="+mj-lt"/>
              </a:rPr>
              <a:t>USDCoin</a:t>
            </a:r>
            <a:r>
              <a:rPr lang="en-US" dirty="0">
                <a:latin typeface="+mj-lt"/>
              </a:rPr>
              <a:t> – </a:t>
            </a:r>
          </a:p>
          <a:p>
            <a:r>
              <a:rPr lang="en-US" sz="1800" dirty="0"/>
              <a:t>without normalized data (no </a:t>
            </a:r>
            <a:r>
              <a:rPr lang="en-US" sz="1800" i="0" dirty="0" err="1">
                <a:solidFill>
                  <a:srgbClr val="212121"/>
                </a:solidFill>
                <a:effectLst/>
                <a:latin typeface="+mj-lt"/>
              </a:rPr>
              <a:t>Marketcap</a:t>
            </a:r>
            <a:r>
              <a:rPr lang="en-US" sz="1800" i="0" dirty="0">
                <a:solidFill>
                  <a:srgbClr val="212121"/>
                </a:solidFill>
                <a:effectLst/>
                <a:latin typeface="+mj-lt"/>
              </a:rPr>
              <a:t>)</a:t>
            </a:r>
            <a:endParaRPr lang="en-US" dirty="0">
              <a:latin typeface="+mj-lt"/>
            </a:endParaRPr>
          </a:p>
          <a:p>
            <a:r>
              <a:rPr lang="en-US" b="0" i="0" dirty="0">
                <a:solidFill>
                  <a:srgbClr val="212121"/>
                </a:solidFill>
                <a:effectLst/>
                <a:latin typeface="+mj-lt"/>
              </a:rPr>
              <a:t>MAE (USD)</a:t>
            </a:r>
            <a:r>
              <a:rPr lang="en-US" dirty="0">
                <a:solidFill>
                  <a:srgbClr val="212121"/>
                </a:solidFill>
                <a:latin typeface="+mj-lt"/>
              </a:rPr>
              <a:t>: </a:t>
            </a:r>
            <a:r>
              <a:rPr lang="en-US" b="0" i="0" dirty="0">
                <a:solidFill>
                  <a:srgbClr val="212121"/>
                </a:solidFill>
                <a:effectLst/>
                <a:latin typeface="+mj-lt"/>
              </a:rPr>
              <a:t>0.001178187793</a:t>
            </a:r>
          </a:p>
          <a:p>
            <a:r>
              <a:rPr lang="en-US" b="0" i="0" dirty="0">
                <a:solidFill>
                  <a:srgbClr val="212121"/>
                </a:solidFill>
                <a:effectLst/>
                <a:latin typeface="+mj-lt"/>
              </a:rPr>
              <a:t>MAPE: </a:t>
            </a:r>
            <a:r>
              <a:rPr lang="en-US" dirty="0">
                <a:latin typeface="+mj-lt"/>
              </a:rPr>
              <a:t>0.00117759353</a:t>
            </a:r>
          </a:p>
          <a:p>
            <a:r>
              <a:rPr lang="en-US" dirty="0">
                <a:latin typeface="+mj-lt"/>
              </a:rPr>
              <a:t>Time train : 0.001846486 s</a:t>
            </a:r>
          </a:p>
        </p:txBody>
      </p:sp>
      <p:sp>
        <p:nvSpPr>
          <p:cNvPr id="5" name="Hộp Văn bản 4">
            <a:extLst>
              <a:ext uri="{FF2B5EF4-FFF2-40B4-BE49-F238E27FC236}">
                <a16:creationId xmlns:a16="http://schemas.microsoft.com/office/drawing/2014/main" id="{B96DC51B-58A3-9F65-2C9E-29861E8753DE}"/>
              </a:ext>
            </a:extLst>
          </p:cNvPr>
          <p:cNvSpPr txBox="1"/>
          <p:nvPr/>
        </p:nvSpPr>
        <p:spPr>
          <a:xfrm>
            <a:off x="423330" y="3509187"/>
            <a:ext cx="3578579" cy="1200329"/>
          </a:xfrm>
          <a:prstGeom prst="rect">
            <a:avLst/>
          </a:prstGeom>
          <a:noFill/>
        </p:spPr>
        <p:txBody>
          <a:bodyPr wrap="square" rtlCol="0">
            <a:spAutoFit/>
          </a:bodyPr>
          <a:lstStyle/>
          <a:p>
            <a:r>
              <a:rPr lang="en-US" dirty="0" err="1">
                <a:latin typeface="+mj-lt"/>
              </a:rPr>
              <a:t>Kết</a:t>
            </a:r>
            <a:r>
              <a:rPr lang="en-US" dirty="0">
                <a:latin typeface="+mj-lt"/>
              </a:rPr>
              <a:t> </a:t>
            </a:r>
            <a:r>
              <a:rPr lang="en-US" dirty="0" err="1">
                <a:latin typeface="+mj-lt"/>
              </a:rPr>
              <a:t>quả</a:t>
            </a:r>
            <a:r>
              <a:rPr lang="en-US" dirty="0">
                <a:latin typeface="+mj-lt"/>
              </a:rPr>
              <a:t> </a:t>
            </a:r>
            <a:r>
              <a:rPr lang="en-US" dirty="0" err="1">
                <a:latin typeface="+mj-lt"/>
              </a:rPr>
              <a:t>xấu</a:t>
            </a:r>
            <a:r>
              <a:rPr lang="en-US" dirty="0">
                <a:latin typeface="+mj-lt"/>
              </a:rPr>
              <a:t> </a:t>
            </a:r>
            <a:r>
              <a:rPr lang="en-US" dirty="0" err="1">
                <a:latin typeface="+mj-lt"/>
              </a:rPr>
              <a:t>nhất</a:t>
            </a:r>
            <a:r>
              <a:rPr lang="en-US" dirty="0">
                <a:latin typeface="+mj-lt"/>
              </a:rPr>
              <a:t>: </a:t>
            </a:r>
            <a:r>
              <a:rPr lang="en-US" b="0" i="0" dirty="0" err="1">
                <a:solidFill>
                  <a:srgbClr val="212121"/>
                </a:solidFill>
                <a:effectLst/>
                <a:latin typeface="+mj-lt"/>
              </a:rPr>
              <a:t>ChainLink</a:t>
            </a:r>
            <a:endParaRPr lang="en-US" dirty="0">
              <a:latin typeface="+mj-lt"/>
            </a:endParaRPr>
          </a:p>
          <a:p>
            <a:r>
              <a:rPr lang="en-US" b="0" i="0" dirty="0">
                <a:solidFill>
                  <a:srgbClr val="212121"/>
                </a:solidFill>
                <a:effectLst/>
                <a:latin typeface="+mj-lt"/>
              </a:rPr>
              <a:t>MAE (USD)</a:t>
            </a:r>
            <a:r>
              <a:rPr lang="en-US" dirty="0">
                <a:solidFill>
                  <a:srgbClr val="212121"/>
                </a:solidFill>
                <a:latin typeface="+mj-lt"/>
              </a:rPr>
              <a:t>: : </a:t>
            </a:r>
            <a:r>
              <a:rPr lang="en-US" b="0" i="0" dirty="0">
                <a:solidFill>
                  <a:srgbClr val="212121"/>
                </a:solidFill>
                <a:effectLst/>
                <a:latin typeface="+mj-lt"/>
              </a:rPr>
              <a:t>60.58279447</a:t>
            </a:r>
          </a:p>
          <a:p>
            <a:r>
              <a:rPr lang="en-US" b="0" i="0" dirty="0">
                <a:solidFill>
                  <a:srgbClr val="212121"/>
                </a:solidFill>
                <a:effectLst/>
                <a:latin typeface="+mj-lt"/>
              </a:rPr>
              <a:t>MAPE: </a:t>
            </a:r>
            <a:r>
              <a:rPr lang="en-US" dirty="0">
                <a:latin typeface="+mj-lt"/>
              </a:rPr>
              <a:t>2.424623496 </a:t>
            </a:r>
          </a:p>
          <a:p>
            <a:r>
              <a:rPr lang="en-US" dirty="0">
                <a:latin typeface="+mj-lt"/>
              </a:rPr>
              <a:t>Time train : 0.004144201 s</a:t>
            </a:r>
          </a:p>
        </p:txBody>
      </p:sp>
      <p:pic>
        <p:nvPicPr>
          <p:cNvPr id="6" name="Picture 6">
            <a:extLst>
              <a:ext uri="{FF2B5EF4-FFF2-40B4-BE49-F238E27FC236}">
                <a16:creationId xmlns:a16="http://schemas.microsoft.com/office/drawing/2014/main" id="{BD9EE8F4-E3BF-7E00-F518-EDDC75C14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1961" y="843558"/>
            <a:ext cx="3338617" cy="207719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5063E798-668E-6264-EAF2-E37934C7F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9380" y="3064768"/>
            <a:ext cx="3251200" cy="2074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1046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8CDC980D-EC9E-4667-8509-FD61744B27AA}"/>
              </a:ext>
            </a:extLst>
          </p:cNvPr>
          <p:cNvSpPr>
            <a:spLocks noGrp="1"/>
          </p:cNvSpPr>
          <p:nvPr>
            <p:ph type="body" sz="quarter" idx="10"/>
          </p:nvPr>
        </p:nvSpPr>
        <p:spPr/>
        <p:txBody>
          <a:bodyPr/>
          <a:lstStyle/>
          <a:p>
            <a:pPr algn="l"/>
            <a:r>
              <a:rPr lang="en-US" sz="3200" dirty="0"/>
              <a:t>2. </a:t>
            </a:r>
            <a:r>
              <a:rPr lang="en-US" sz="3200" dirty="0" err="1"/>
              <a:t>Kết</a:t>
            </a:r>
            <a:r>
              <a:rPr lang="en-US" sz="3200" dirty="0"/>
              <a:t> </a:t>
            </a:r>
            <a:r>
              <a:rPr lang="en-US" sz="3200" dirty="0" err="1"/>
              <a:t>quả</a:t>
            </a:r>
            <a:endParaRPr lang="en-US" sz="3200" dirty="0"/>
          </a:p>
        </p:txBody>
      </p:sp>
      <p:sp>
        <p:nvSpPr>
          <p:cNvPr id="3" name="Chỗ dành sẵn cho Văn bản 2">
            <a:extLst>
              <a:ext uri="{FF2B5EF4-FFF2-40B4-BE49-F238E27FC236}">
                <a16:creationId xmlns:a16="http://schemas.microsoft.com/office/drawing/2014/main" id="{69E3AE17-5ED2-0057-4FCF-2F80221240E8}"/>
              </a:ext>
            </a:extLst>
          </p:cNvPr>
          <p:cNvSpPr>
            <a:spLocks noGrp="1"/>
          </p:cNvSpPr>
          <p:nvPr>
            <p:ph type="body" sz="quarter" idx="11"/>
          </p:nvPr>
        </p:nvSpPr>
        <p:spPr/>
        <p:txBody>
          <a:bodyPr/>
          <a:lstStyle/>
          <a:p>
            <a:pPr algn="l"/>
            <a:r>
              <a:rPr lang="en-US" sz="1800" b="1" dirty="0"/>
              <a:t>2.5 </a:t>
            </a:r>
            <a:r>
              <a:rPr lang="en-US" sz="1800" b="1" dirty="0" err="1"/>
              <a:t>Nhận</a:t>
            </a:r>
            <a:r>
              <a:rPr lang="en-US" sz="1800" b="1" dirty="0"/>
              <a:t> </a:t>
            </a:r>
            <a:r>
              <a:rPr lang="en-US" sz="1800" b="1" dirty="0" err="1"/>
              <a:t>xét</a:t>
            </a:r>
            <a:endParaRPr lang="en-US" sz="1800" b="1" dirty="0"/>
          </a:p>
        </p:txBody>
      </p:sp>
      <p:sp>
        <p:nvSpPr>
          <p:cNvPr id="6" name="Hộp Văn bản 5">
            <a:extLst>
              <a:ext uri="{FF2B5EF4-FFF2-40B4-BE49-F238E27FC236}">
                <a16:creationId xmlns:a16="http://schemas.microsoft.com/office/drawing/2014/main" id="{645F1DCB-C8CD-FACC-D0F8-80DCE9E93DEA}"/>
              </a:ext>
            </a:extLst>
          </p:cNvPr>
          <p:cNvSpPr txBox="1"/>
          <p:nvPr/>
        </p:nvSpPr>
        <p:spPr>
          <a:xfrm>
            <a:off x="0" y="3226004"/>
            <a:ext cx="9144000" cy="1754326"/>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dirty="0" err="1"/>
              <a:t>Dựa</a:t>
            </a:r>
            <a:r>
              <a:rPr lang="en-US" dirty="0"/>
              <a:t> </a:t>
            </a:r>
            <a:r>
              <a:rPr lang="en-US" dirty="0" err="1"/>
              <a:t>trên</a:t>
            </a:r>
            <a:r>
              <a:rPr lang="en-US" dirty="0"/>
              <a:t> </a:t>
            </a:r>
            <a:r>
              <a:rPr lang="en-US" dirty="0" err="1"/>
              <a:t>thông</a:t>
            </a:r>
            <a:r>
              <a:rPr lang="en-US" dirty="0"/>
              <a:t> </a:t>
            </a:r>
            <a:r>
              <a:rPr lang="en-US" dirty="0" err="1"/>
              <a:t>số</a:t>
            </a:r>
            <a:r>
              <a:rPr lang="en-US" dirty="0"/>
              <a:t>, </a:t>
            </a:r>
            <a:r>
              <a:rPr lang="en-US" dirty="0" err="1"/>
              <a:t>kết</a:t>
            </a:r>
            <a:r>
              <a:rPr lang="en-US" dirty="0"/>
              <a:t> </a:t>
            </a:r>
            <a:r>
              <a:rPr lang="en-US" dirty="0" err="1"/>
              <a:t>quả</a:t>
            </a:r>
            <a:r>
              <a:rPr lang="en-US" dirty="0"/>
              <a:t> </a:t>
            </a:r>
            <a:r>
              <a:rPr lang="en-US" dirty="0" err="1"/>
              <a:t>của</a:t>
            </a:r>
            <a:r>
              <a:rPr lang="en-US" dirty="0"/>
              <a:t> 2 </a:t>
            </a:r>
            <a:r>
              <a:rPr lang="en-US" dirty="0" err="1"/>
              <a:t>phương</a:t>
            </a:r>
            <a:r>
              <a:rPr lang="en-US" dirty="0"/>
              <a:t> </a:t>
            </a:r>
            <a:r>
              <a:rPr lang="en-US" dirty="0" err="1"/>
              <a:t>pháp</a:t>
            </a:r>
            <a:r>
              <a:rPr lang="en-US" dirty="0"/>
              <a:t> 2.1 </a:t>
            </a:r>
            <a:r>
              <a:rPr lang="en-US" dirty="0" err="1"/>
              <a:t>và</a:t>
            </a:r>
            <a:r>
              <a:rPr lang="en-US" dirty="0"/>
              <a:t> 2.2 </a:t>
            </a:r>
            <a:r>
              <a:rPr lang="en-US" dirty="0" err="1"/>
              <a:t>gần</a:t>
            </a:r>
            <a:r>
              <a:rPr lang="en-US" dirty="0"/>
              <a:t> </a:t>
            </a:r>
            <a:r>
              <a:rPr lang="en-US" dirty="0" err="1"/>
              <a:t>như</a:t>
            </a:r>
            <a:r>
              <a:rPr lang="en-US" dirty="0"/>
              <a:t> </a:t>
            </a:r>
            <a:r>
              <a:rPr lang="en-US" dirty="0" err="1"/>
              <a:t>không</a:t>
            </a:r>
            <a:r>
              <a:rPr lang="en-US" dirty="0"/>
              <a:t> </a:t>
            </a:r>
            <a:r>
              <a:rPr lang="en-US" dirty="0" err="1"/>
              <a:t>có</a:t>
            </a:r>
            <a:r>
              <a:rPr lang="en-US" dirty="0"/>
              <a:t> </a:t>
            </a:r>
            <a:r>
              <a:rPr lang="en-US" dirty="0" err="1"/>
              <a:t>sự</a:t>
            </a:r>
            <a:r>
              <a:rPr lang="en-US" dirty="0"/>
              <a:t> </a:t>
            </a:r>
            <a:r>
              <a:rPr lang="en-US" dirty="0" err="1"/>
              <a:t>khác</a:t>
            </a:r>
            <a:r>
              <a:rPr lang="en-US" dirty="0"/>
              <a:t> </a:t>
            </a:r>
            <a:r>
              <a:rPr lang="en-US" dirty="0" err="1"/>
              <a:t>biệt</a:t>
            </a:r>
            <a:r>
              <a:rPr lang="en-US" dirty="0"/>
              <a:t>. </a:t>
            </a:r>
            <a:r>
              <a:rPr lang="en-US" dirty="0" err="1"/>
              <a:t>Kết</a:t>
            </a:r>
            <a:r>
              <a:rPr lang="en-US" dirty="0"/>
              <a:t> </a:t>
            </a:r>
            <a:r>
              <a:rPr lang="en-US" dirty="0" err="1"/>
              <a:t>quả</a:t>
            </a:r>
            <a:r>
              <a:rPr lang="en-US" dirty="0"/>
              <a:t> </a:t>
            </a:r>
            <a:r>
              <a:rPr lang="en-US" dirty="0" err="1"/>
              <a:t>của</a:t>
            </a:r>
            <a:r>
              <a:rPr lang="en-US" dirty="0"/>
              <a:t> </a:t>
            </a:r>
            <a:r>
              <a:rPr lang="en-US" dirty="0" err="1"/>
              <a:t>phương</a:t>
            </a:r>
            <a:r>
              <a:rPr lang="en-US" dirty="0"/>
              <a:t> </a:t>
            </a:r>
            <a:r>
              <a:rPr lang="en-US" dirty="0" err="1"/>
              <a:t>pháp</a:t>
            </a:r>
            <a:r>
              <a:rPr lang="en-US" dirty="0"/>
              <a:t> 2.3 </a:t>
            </a:r>
            <a:r>
              <a:rPr lang="en-US" dirty="0" err="1"/>
              <a:t>sẽ</a:t>
            </a:r>
            <a:r>
              <a:rPr lang="en-US" dirty="0"/>
              <a:t> </a:t>
            </a:r>
            <a:r>
              <a:rPr lang="en-US" dirty="0" err="1"/>
              <a:t>có</a:t>
            </a:r>
            <a:r>
              <a:rPr lang="en-US" dirty="0"/>
              <a:t> </a:t>
            </a:r>
            <a:r>
              <a:rPr lang="en-US" dirty="0" err="1"/>
              <a:t>chỉ</a:t>
            </a:r>
            <a:r>
              <a:rPr lang="en-US" dirty="0"/>
              <a:t> </a:t>
            </a:r>
            <a:r>
              <a:rPr lang="en-US" dirty="0" err="1"/>
              <a:t>số</a:t>
            </a:r>
            <a:r>
              <a:rPr lang="en-US" dirty="0"/>
              <a:t> </a:t>
            </a:r>
            <a:r>
              <a:rPr lang="en-US" dirty="0" err="1"/>
              <a:t>tốt</a:t>
            </a:r>
            <a:r>
              <a:rPr lang="en-US" dirty="0"/>
              <a:t> </a:t>
            </a:r>
            <a:r>
              <a:rPr lang="en-US" dirty="0" err="1"/>
              <a:t>nhất</a:t>
            </a:r>
            <a:r>
              <a:rPr lang="en-US" dirty="0"/>
              <a:t> </a:t>
            </a:r>
            <a:r>
              <a:rPr lang="en-US" dirty="0" err="1"/>
              <a:t>nhưng</a:t>
            </a:r>
            <a:r>
              <a:rPr lang="en-US" dirty="0"/>
              <a:t> </a:t>
            </a:r>
            <a:r>
              <a:rPr lang="en-US" dirty="0" err="1"/>
              <a:t>sai</a:t>
            </a:r>
            <a:r>
              <a:rPr lang="en-US" dirty="0"/>
              <a:t> </a:t>
            </a:r>
            <a:r>
              <a:rPr lang="en-US" dirty="0" err="1"/>
              <a:t>số</a:t>
            </a:r>
            <a:r>
              <a:rPr lang="en-US" dirty="0"/>
              <a:t> ở </a:t>
            </a:r>
            <a:r>
              <a:rPr lang="en-US" dirty="0" err="1"/>
              <a:t>trường</a:t>
            </a:r>
            <a:r>
              <a:rPr lang="en-US" dirty="0"/>
              <a:t> </a:t>
            </a:r>
            <a:r>
              <a:rPr lang="en-US" dirty="0" err="1"/>
              <a:t>hợp</a:t>
            </a:r>
            <a:r>
              <a:rPr lang="en-US" dirty="0"/>
              <a:t>  </a:t>
            </a:r>
            <a:r>
              <a:rPr lang="en-US" dirty="0" err="1"/>
              <a:t>xấu</a:t>
            </a:r>
            <a:r>
              <a:rPr lang="en-US" dirty="0"/>
              <a:t> </a:t>
            </a:r>
            <a:r>
              <a:rPr lang="en-US" dirty="0" err="1"/>
              <a:t>nhất</a:t>
            </a:r>
            <a:r>
              <a:rPr lang="en-US" dirty="0"/>
              <a:t> </a:t>
            </a:r>
            <a:r>
              <a:rPr lang="en-US" dirty="0" err="1"/>
              <a:t>lại</a:t>
            </a:r>
            <a:r>
              <a:rPr lang="en-US" dirty="0"/>
              <a:t> </a:t>
            </a:r>
            <a:r>
              <a:rPr lang="en-US" dirty="0" err="1"/>
              <a:t>cao</a:t>
            </a:r>
            <a:r>
              <a:rPr lang="en-US" dirty="0"/>
              <a:t> </a:t>
            </a:r>
            <a:r>
              <a:rPr lang="en-US" dirty="0" err="1"/>
              <a:t>hơn</a:t>
            </a:r>
            <a:r>
              <a:rPr lang="en-US" dirty="0"/>
              <a:t> </a:t>
            </a:r>
            <a:r>
              <a:rPr lang="en-US" dirty="0" err="1"/>
              <a:t>hẳn</a:t>
            </a:r>
            <a:r>
              <a:rPr lang="en-US" dirty="0"/>
              <a:t> 2 </a:t>
            </a:r>
            <a:r>
              <a:rPr lang="en-US" dirty="0" err="1"/>
              <a:t>phương</a:t>
            </a:r>
            <a:r>
              <a:rPr lang="en-US" dirty="0"/>
              <a:t> </a:t>
            </a:r>
            <a:r>
              <a:rPr lang="en-US" dirty="0" err="1"/>
              <a:t>pháp</a:t>
            </a:r>
            <a:r>
              <a:rPr lang="en-US" dirty="0"/>
              <a:t> 2.1 </a:t>
            </a:r>
            <a:r>
              <a:rPr lang="en-US" dirty="0" err="1"/>
              <a:t>và</a:t>
            </a:r>
            <a:r>
              <a:rPr lang="en-US" dirty="0"/>
              <a:t> 2.2 😐</a:t>
            </a:r>
          </a:p>
          <a:p>
            <a:pPr marL="285750" indent="-285750">
              <a:buFont typeface="Arial" panose="020B0604020202020204" pitchFamily="34" charset="0"/>
              <a:buChar char="•"/>
            </a:pPr>
            <a:r>
              <a:rPr lang="en-US" dirty="0"/>
              <a:t>Khi </a:t>
            </a:r>
            <a:r>
              <a:rPr lang="en-US" dirty="0" err="1"/>
              <a:t>đánh</a:t>
            </a:r>
            <a:r>
              <a:rPr lang="en-US" dirty="0"/>
              <a:t> </a:t>
            </a:r>
            <a:r>
              <a:rPr lang="en-US" dirty="0" err="1"/>
              <a:t>giá</a:t>
            </a:r>
            <a:r>
              <a:rPr lang="en-US" dirty="0"/>
              <a:t> </a:t>
            </a:r>
            <a:r>
              <a:rPr lang="en-US" dirty="0" err="1"/>
              <a:t>bằng</a:t>
            </a:r>
            <a:r>
              <a:rPr lang="en-US" dirty="0"/>
              <a:t> </a:t>
            </a:r>
            <a:r>
              <a:rPr lang="en-US" dirty="0" err="1"/>
              <a:t>các</a:t>
            </a:r>
            <a:r>
              <a:rPr lang="en-US" dirty="0"/>
              <a:t> </a:t>
            </a:r>
            <a:r>
              <a:rPr lang="en-US" dirty="0" err="1"/>
              <a:t>độ</a:t>
            </a:r>
            <a:r>
              <a:rPr lang="en-US" dirty="0"/>
              <a:t> </a:t>
            </a:r>
            <a:r>
              <a:rPr lang="en-US" dirty="0" err="1"/>
              <a:t>đo</a:t>
            </a:r>
            <a:r>
              <a:rPr lang="en-US" dirty="0"/>
              <a:t>, </a:t>
            </a:r>
            <a:r>
              <a:rPr lang="en-US" dirty="0" err="1"/>
              <a:t>mô</a:t>
            </a:r>
            <a:r>
              <a:rPr lang="en-US" dirty="0"/>
              <a:t> </a:t>
            </a:r>
            <a:r>
              <a:rPr lang="en-US" dirty="0" err="1"/>
              <a:t>hình</a:t>
            </a:r>
            <a:r>
              <a:rPr lang="en-US" dirty="0"/>
              <a:t> </a:t>
            </a:r>
            <a:r>
              <a:rPr lang="en-US" dirty="0" err="1"/>
              <a:t>có</a:t>
            </a:r>
            <a:r>
              <a:rPr lang="en-US" dirty="0"/>
              <a:t> </a:t>
            </a:r>
            <a:r>
              <a:rPr lang="en-US" dirty="0" err="1"/>
              <a:t>vẻ</a:t>
            </a:r>
            <a:r>
              <a:rPr lang="en-US" dirty="0"/>
              <a:t> </a:t>
            </a:r>
            <a:r>
              <a:rPr lang="en-US" dirty="0" err="1"/>
              <a:t>làm</a:t>
            </a:r>
            <a:r>
              <a:rPr lang="en-US" dirty="0"/>
              <a:t> </a:t>
            </a:r>
            <a:r>
              <a:rPr lang="en-US" dirty="0" err="1"/>
              <a:t>rất</a:t>
            </a:r>
            <a:r>
              <a:rPr lang="en-US" dirty="0"/>
              <a:t> </a:t>
            </a:r>
            <a:r>
              <a:rPr lang="en-US" dirty="0" err="1"/>
              <a:t>tốt</a:t>
            </a:r>
            <a:r>
              <a:rPr lang="en-US" dirty="0"/>
              <a:t> </a:t>
            </a:r>
            <a:r>
              <a:rPr lang="en-US" dirty="0" err="1"/>
              <a:t>nhưng</a:t>
            </a:r>
            <a:r>
              <a:rPr lang="en-US" dirty="0"/>
              <a:t> </a:t>
            </a:r>
            <a:r>
              <a:rPr lang="en-US" dirty="0" err="1"/>
              <a:t>khi</a:t>
            </a:r>
            <a:r>
              <a:rPr lang="en-US" dirty="0"/>
              <a:t> </a:t>
            </a:r>
            <a:r>
              <a:rPr lang="en-US" dirty="0" err="1"/>
              <a:t>biểu</a:t>
            </a:r>
            <a:r>
              <a:rPr lang="en-US" dirty="0"/>
              <a:t> </a:t>
            </a:r>
            <a:r>
              <a:rPr lang="en-US" dirty="0" err="1"/>
              <a:t>diễn</a:t>
            </a:r>
            <a:r>
              <a:rPr lang="en-US" dirty="0"/>
              <a:t> </a:t>
            </a:r>
            <a:r>
              <a:rPr lang="en-US" dirty="0" err="1"/>
              <a:t>bằng</a:t>
            </a:r>
            <a:r>
              <a:rPr lang="en-US" dirty="0"/>
              <a:t> </a:t>
            </a:r>
            <a:r>
              <a:rPr lang="en-US" dirty="0" err="1"/>
              <a:t>biểu</a:t>
            </a:r>
            <a:r>
              <a:rPr lang="en-US" dirty="0"/>
              <a:t> </a:t>
            </a:r>
            <a:r>
              <a:rPr lang="en-US" dirty="0" err="1"/>
              <a:t>đồ</a:t>
            </a:r>
            <a:r>
              <a:rPr lang="en-US" dirty="0"/>
              <a:t> </a:t>
            </a:r>
            <a:r>
              <a:rPr lang="en-US" dirty="0" err="1"/>
              <a:t>thì</a:t>
            </a:r>
            <a:r>
              <a:rPr lang="en-US" dirty="0"/>
              <a:t> </a:t>
            </a:r>
            <a:r>
              <a:rPr lang="en-US" dirty="0" err="1"/>
              <a:t>lại</a:t>
            </a:r>
            <a:r>
              <a:rPr lang="en-US" dirty="0"/>
              <a:t> </a:t>
            </a:r>
            <a:r>
              <a:rPr lang="en-US" dirty="0" err="1"/>
              <a:t>cho</a:t>
            </a:r>
            <a:r>
              <a:rPr lang="en-US" dirty="0"/>
              <a:t> </a:t>
            </a:r>
            <a:r>
              <a:rPr lang="en-US" dirty="0" err="1"/>
              <a:t>ra</a:t>
            </a:r>
            <a:r>
              <a:rPr lang="en-US" dirty="0"/>
              <a:t> </a:t>
            </a:r>
            <a:r>
              <a:rPr lang="en-US" dirty="0" err="1"/>
              <a:t>kết</a:t>
            </a:r>
            <a:r>
              <a:rPr lang="en-US" dirty="0"/>
              <a:t> </a:t>
            </a:r>
            <a:r>
              <a:rPr lang="en-US" dirty="0" err="1"/>
              <a:t>quả</a:t>
            </a:r>
            <a:r>
              <a:rPr lang="en-US" dirty="0"/>
              <a:t> </a:t>
            </a:r>
            <a:r>
              <a:rPr lang="en-US" dirty="0" err="1"/>
              <a:t>đáng</a:t>
            </a:r>
            <a:r>
              <a:rPr lang="en-US" dirty="0"/>
              <a:t> </a:t>
            </a:r>
            <a:r>
              <a:rPr lang="en-US" dirty="0" err="1"/>
              <a:t>thất</a:t>
            </a:r>
            <a:r>
              <a:rPr lang="en-US" dirty="0"/>
              <a:t> </a:t>
            </a:r>
            <a:r>
              <a:rPr lang="en-US" dirty="0" err="1"/>
              <a:t>vọng</a:t>
            </a:r>
            <a:r>
              <a:rPr lang="en-US" dirty="0"/>
              <a:t>🤔. Ta </a:t>
            </a:r>
            <a:r>
              <a:rPr lang="en-US" dirty="0" err="1"/>
              <a:t>có</a:t>
            </a:r>
            <a:r>
              <a:rPr lang="en-US" dirty="0"/>
              <a:t> </a:t>
            </a:r>
            <a:r>
              <a:rPr lang="en-US" dirty="0" err="1"/>
              <a:t>thể</a:t>
            </a:r>
            <a:r>
              <a:rPr lang="en-US" dirty="0"/>
              <a:t> </a:t>
            </a:r>
            <a:r>
              <a:rPr lang="en-US" dirty="0" err="1"/>
              <a:t>chỉ</a:t>
            </a:r>
            <a:r>
              <a:rPr lang="en-US" dirty="0"/>
              <a:t> </a:t>
            </a:r>
            <a:r>
              <a:rPr lang="en-US" dirty="0" err="1"/>
              <a:t>ra</a:t>
            </a:r>
            <a:r>
              <a:rPr lang="en-US" dirty="0"/>
              <a:t> </a:t>
            </a:r>
            <a:r>
              <a:rPr lang="en-US" dirty="0" err="1"/>
              <a:t>một</a:t>
            </a:r>
            <a:r>
              <a:rPr lang="en-US" dirty="0"/>
              <a:t> </a:t>
            </a:r>
            <a:r>
              <a:rPr lang="en-US" dirty="0" err="1"/>
              <a:t>rài</a:t>
            </a:r>
            <a:r>
              <a:rPr lang="en-US" dirty="0"/>
              <a:t> </a:t>
            </a:r>
            <a:r>
              <a:rPr lang="en-US" dirty="0" err="1"/>
              <a:t>biểu</a:t>
            </a:r>
            <a:r>
              <a:rPr lang="en-US" dirty="0"/>
              <a:t> </a:t>
            </a:r>
            <a:r>
              <a:rPr lang="en-US" dirty="0" err="1"/>
              <a:t>đồ</a:t>
            </a:r>
            <a:r>
              <a:rPr lang="en-US" dirty="0"/>
              <a:t> </a:t>
            </a:r>
            <a:r>
              <a:rPr lang="en-US" dirty="0" err="1"/>
              <a:t>có</a:t>
            </a:r>
            <a:r>
              <a:rPr lang="en-US" dirty="0"/>
              <a:t> </a:t>
            </a:r>
            <a:r>
              <a:rPr lang="en-US" dirty="0" err="1"/>
              <a:t>kết</a:t>
            </a:r>
            <a:r>
              <a:rPr lang="en-US" dirty="0"/>
              <a:t> </a:t>
            </a:r>
            <a:r>
              <a:rPr lang="en-US" dirty="0" err="1"/>
              <a:t>quả</a:t>
            </a:r>
            <a:r>
              <a:rPr lang="en-US" dirty="0"/>
              <a:t> </a:t>
            </a:r>
            <a:r>
              <a:rPr lang="en-US" dirty="0" err="1"/>
              <a:t>tốt</a:t>
            </a:r>
            <a:r>
              <a:rPr lang="en-US" dirty="0"/>
              <a:t> </a:t>
            </a:r>
            <a:r>
              <a:rPr lang="en-US" dirty="0" err="1"/>
              <a:t>hơn</a:t>
            </a:r>
            <a:r>
              <a:rPr lang="en-US" dirty="0"/>
              <a:t> </a:t>
            </a:r>
            <a:r>
              <a:rPr lang="en-US" dirty="0" err="1"/>
              <a:t>rõ</a:t>
            </a:r>
            <a:r>
              <a:rPr lang="en-US" dirty="0"/>
              <a:t> rang </a:t>
            </a:r>
            <a:r>
              <a:rPr lang="en-US" dirty="0" err="1"/>
              <a:t>như</a:t>
            </a:r>
            <a:endParaRPr lang="en-US" dirty="0"/>
          </a:p>
        </p:txBody>
      </p:sp>
      <p:graphicFrame>
        <p:nvGraphicFramePr>
          <p:cNvPr id="4" name="Bảng 4">
            <a:extLst>
              <a:ext uri="{FF2B5EF4-FFF2-40B4-BE49-F238E27FC236}">
                <a16:creationId xmlns:a16="http://schemas.microsoft.com/office/drawing/2014/main" id="{4045144C-1412-1718-8411-00A714AB3D56}"/>
              </a:ext>
            </a:extLst>
          </p:cNvPr>
          <p:cNvGraphicFramePr>
            <a:graphicFrameLocks noGrp="1"/>
          </p:cNvGraphicFramePr>
          <p:nvPr>
            <p:extLst>
              <p:ext uri="{D42A27DB-BD31-4B8C-83A1-F6EECF244321}">
                <p14:modId xmlns:p14="http://schemas.microsoft.com/office/powerpoint/2010/main" val="2080443514"/>
              </p:ext>
            </p:extLst>
          </p:nvPr>
        </p:nvGraphicFramePr>
        <p:xfrm>
          <a:off x="485422" y="1178756"/>
          <a:ext cx="8173155" cy="2001713"/>
        </p:xfrm>
        <a:graphic>
          <a:graphicData uri="http://schemas.openxmlformats.org/drawingml/2006/table">
            <a:tbl>
              <a:tblPr firstRow="1" bandRow="1">
                <a:tableStyleId>{5C22544A-7EE6-4342-B048-85BDC9FD1C3A}</a:tableStyleId>
              </a:tblPr>
              <a:tblGrid>
                <a:gridCol w="1999623">
                  <a:extLst>
                    <a:ext uri="{9D8B030D-6E8A-4147-A177-3AD203B41FA5}">
                      <a16:colId xmlns:a16="http://schemas.microsoft.com/office/drawing/2014/main" val="3710456770"/>
                    </a:ext>
                  </a:extLst>
                </a:gridCol>
                <a:gridCol w="1409372">
                  <a:extLst>
                    <a:ext uri="{9D8B030D-6E8A-4147-A177-3AD203B41FA5}">
                      <a16:colId xmlns:a16="http://schemas.microsoft.com/office/drawing/2014/main" val="74068094"/>
                    </a:ext>
                  </a:extLst>
                </a:gridCol>
                <a:gridCol w="1572594">
                  <a:extLst>
                    <a:ext uri="{9D8B030D-6E8A-4147-A177-3AD203B41FA5}">
                      <a16:colId xmlns:a16="http://schemas.microsoft.com/office/drawing/2014/main" val="2718778308"/>
                    </a:ext>
                  </a:extLst>
                </a:gridCol>
                <a:gridCol w="1607527">
                  <a:extLst>
                    <a:ext uri="{9D8B030D-6E8A-4147-A177-3AD203B41FA5}">
                      <a16:colId xmlns:a16="http://schemas.microsoft.com/office/drawing/2014/main" val="3881271171"/>
                    </a:ext>
                  </a:extLst>
                </a:gridCol>
                <a:gridCol w="1584039">
                  <a:extLst>
                    <a:ext uri="{9D8B030D-6E8A-4147-A177-3AD203B41FA5}">
                      <a16:colId xmlns:a16="http://schemas.microsoft.com/office/drawing/2014/main" val="1580425550"/>
                    </a:ext>
                  </a:extLst>
                </a:gridCol>
              </a:tblGrid>
              <a:tr h="266088">
                <a:tc>
                  <a:txBody>
                    <a:bodyPr/>
                    <a:lstStyle/>
                    <a:p>
                      <a:endParaRPr lang="en-US" sz="12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mj-lt"/>
                        </a:rPr>
                        <a:t>MAE(USD)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mj-lt"/>
                        </a:rPr>
                        <a:t>MAPE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mj-lt"/>
                        </a:rPr>
                        <a:t>Time train(s)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mj-lt"/>
                        </a:rPr>
                        <a:t>Name coin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2744933"/>
                  </a:ext>
                </a:extLst>
              </a:tr>
              <a:tr h="276630">
                <a:tc row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200" b="1" kern="1200" baseline="0" dirty="0">
                          <a:solidFill>
                            <a:schemeClr val="tx1"/>
                          </a:solidFill>
                          <a:effectLst/>
                          <a:latin typeface="+mj-lt"/>
                          <a:ea typeface="+mn-ea"/>
                          <a:cs typeface="+mn-cs"/>
                        </a:rPr>
                        <a:t>with normalized data</a:t>
                      </a:r>
                      <a:endParaRPr lang="en-US" sz="1200" kern="1200" dirty="0">
                        <a:solidFill>
                          <a:schemeClr val="tx1"/>
                        </a:solidFill>
                        <a:latin typeface="+mj-lt"/>
                        <a:ea typeface="+mn-ea"/>
                        <a:cs typeface="+mn-cs"/>
                      </a:endParaRPr>
                    </a:p>
                    <a:p>
                      <a:endParaRPr lang="en-US" sz="12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b="0" i="0" kern="1200" dirty="0">
                          <a:solidFill>
                            <a:schemeClr val="tx1"/>
                          </a:solidFill>
                          <a:effectLst/>
                          <a:latin typeface="+mj-lt"/>
                          <a:ea typeface="+mn-ea"/>
                          <a:cs typeface="+mn-cs"/>
                        </a:rPr>
                        <a:t>0.008349036833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200" kern="1200" dirty="0">
                          <a:solidFill>
                            <a:schemeClr val="tx1"/>
                          </a:solidFill>
                          <a:effectLst/>
                          <a:latin typeface="+mj-lt"/>
                          <a:ea typeface="+mn-ea"/>
                          <a:cs typeface="+mn-cs"/>
                        </a:rPr>
                        <a:t>0.008345272147</a:t>
                      </a:r>
                      <a:endParaRPr lang="en-US" sz="1200" kern="1200" dirty="0">
                        <a:solidFill>
                          <a:schemeClr val="tx1"/>
                        </a:solidFill>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200" kern="1200" dirty="0">
                          <a:solidFill>
                            <a:schemeClr val="tx1"/>
                          </a:solidFill>
                          <a:effectLst/>
                          <a:latin typeface="+mj-lt"/>
                          <a:ea typeface="+mn-ea"/>
                          <a:cs typeface="+mn-cs"/>
                        </a:rPr>
                        <a:t>0.004166473</a:t>
                      </a:r>
                      <a:endParaRPr lang="en-US" sz="1200" kern="1200" dirty="0">
                        <a:solidFill>
                          <a:schemeClr val="tx1"/>
                        </a:solidFill>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200" kern="1200" dirty="0" err="1">
                          <a:solidFill>
                            <a:schemeClr val="dk1"/>
                          </a:solidFill>
                          <a:latin typeface="+mn-lt"/>
                          <a:ea typeface="+mn-ea"/>
                          <a:cs typeface="+mn-cs"/>
                        </a:rPr>
                        <a:t>USDCoin</a:t>
                      </a:r>
                      <a:endParaRPr lang="en-US" sz="1200" kern="1200" dirty="0">
                        <a:solidFill>
                          <a:schemeClr val="tx1"/>
                        </a:solidFill>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5245800"/>
                  </a:ext>
                </a:extLst>
              </a:tr>
              <a:tr h="276630">
                <a:tc vMerge="1">
                  <a:txBody>
                    <a:bodyPr/>
                    <a:lstStyle/>
                    <a:p>
                      <a:endParaRPr lang="en-US"/>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200" b="0" i="0" kern="1200" dirty="0">
                          <a:solidFill>
                            <a:schemeClr val="dk1"/>
                          </a:solidFill>
                          <a:effectLst/>
                          <a:latin typeface="+mj-lt"/>
                          <a:ea typeface="+mn-ea"/>
                          <a:cs typeface="+mn-cs"/>
                        </a:rPr>
                        <a:t>60.58279447</a:t>
                      </a:r>
                      <a:endParaRPr lang="en-US" sz="1200" dirty="0">
                        <a:effectLst/>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200" kern="1200" dirty="0">
                          <a:solidFill>
                            <a:schemeClr val="dk1"/>
                          </a:solidFill>
                          <a:effectLst/>
                          <a:latin typeface="+mj-lt"/>
                          <a:ea typeface="+mn-ea"/>
                          <a:cs typeface="+mn-cs"/>
                        </a:rPr>
                        <a:t>2.424623496</a:t>
                      </a:r>
                      <a:endParaRPr lang="en-US" sz="1200" kern="1200" dirty="0">
                        <a:solidFill>
                          <a:schemeClr val="tx1"/>
                        </a:solidFill>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200" kern="1200" dirty="0">
                          <a:solidFill>
                            <a:schemeClr val="dk1"/>
                          </a:solidFill>
                          <a:effectLst/>
                          <a:latin typeface="+mj-lt"/>
                          <a:ea typeface="+mn-ea"/>
                          <a:cs typeface="+mn-cs"/>
                        </a:rPr>
                        <a:t>0.004144201</a:t>
                      </a:r>
                      <a:endParaRPr lang="en-US" sz="1200" kern="1200" dirty="0">
                        <a:solidFill>
                          <a:schemeClr val="tx1"/>
                        </a:solidFill>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200" b="0" i="0" kern="1200" dirty="0" err="1">
                          <a:solidFill>
                            <a:srgbClr val="212121"/>
                          </a:solidFill>
                          <a:effectLst/>
                          <a:latin typeface="+mn-lt"/>
                          <a:ea typeface="+mn-ea"/>
                          <a:cs typeface="+mn-cs"/>
                        </a:rPr>
                        <a:t>ChainLink</a:t>
                      </a:r>
                      <a:endParaRPr lang="en-US" sz="1200" kern="1200" dirty="0">
                        <a:solidFill>
                          <a:schemeClr val="tx1"/>
                        </a:solidFill>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93595881"/>
                  </a:ext>
                </a:extLst>
              </a:tr>
              <a:tr h="276630">
                <a:tc rowSpan="2">
                  <a:txBody>
                    <a:bodyPr/>
                    <a:lstStyle/>
                    <a:p>
                      <a:r>
                        <a:rPr lang="en-US" sz="1200" b="1" kern="1200" baseline="0" dirty="0">
                          <a:solidFill>
                            <a:schemeClr val="tx1"/>
                          </a:solidFill>
                          <a:effectLst/>
                          <a:latin typeface="+mj-lt"/>
                          <a:ea typeface="+mn-ea"/>
                          <a:cs typeface="+mn-cs"/>
                        </a:rPr>
                        <a:t>without normalized data</a:t>
                      </a:r>
                      <a:endParaRPr lang="en-US" sz="1200" kern="1200" dirty="0">
                        <a:solidFill>
                          <a:schemeClr val="tx1"/>
                        </a:solidFill>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200" b="0" i="0" kern="1200" dirty="0">
                          <a:solidFill>
                            <a:schemeClr val="dk1"/>
                          </a:solidFill>
                          <a:effectLst/>
                          <a:latin typeface="+mj-lt"/>
                          <a:ea typeface="+mn-ea"/>
                          <a:cs typeface="+mn-cs"/>
                        </a:rPr>
                        <a:t>0.008349000786</a:t>
                      </a:r>
                      <a:endParaRPr lang="en-US" sz="1200" dirty="0">
                        <a:effectLst/>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200" kern="1200" dirty="0">
                          <a:solidFill>
                            <a:schemeClr val="dk1"/>
                          </a:solidFill>
                          <a:effectLst/>
                          <a:latin typeface="+mj-lt"/>
                          <a:ea typeface="+mn-ea"/>
                          <a:cs typeface="+mn-cs"/>
                        </a:rPr>
                        <a:t>0.008345236113</a:t>
                      </a:r>
                      <a:endParaRPr lang="en-US" sz="1200" dirty="0">
                        <a:effectLst/>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kern="1200" dirty="0">
                          <a:solidFill>
                            <a:schemeClr val="dk1"/>
                          </a:solidFill>
                          <a:effectLst/>
                          <a:latin typeface="+mj-lt"/>
                          <a:ea typeface="+mn-ea"/>
                          <a:cs typeface="+mn-cs"/>
                        </a:rPr>
                        <a:t>0.002123784</a:t>
                      </a:r>
                      <a:endParaRPr lang="en-US" sz="12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kern="1200" dirty="0" err="1">
                          <a:solidFill>
                            <a:schemeClr val="dk1"/>
                          </a:solidFill>
                          <a:latin typeface="+mn-lt"/>
                          <a:ea typeface="+mn-ea"/>
                          <a:cs typeface="+mn-cs"/>
                        </a:rPr>
                        <a:t>USDCoin</a:t>
                      </a:r>
                      <a:endParaRPr lang="en-US" sz="12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0392348"/>
                  </a:ext>
                </a:extLst>
              </a:tr>
              <a:tr h="276630">
                <a:tc vMerge="1">
                  <a:txBody>
                    <a:bodyPr/>
                    <a:lstStyle/>
                    <a:p>
                      <a:endParaRPr lang="en-US"/>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200" b="0" i="0" kern="1200" dirty="0">
                          <a:solidFill>
                            <a:schemeClr val="dk1"/>
                          </a:solidFill>
                          <a:effectLst/>
                          <a:latin typeface="+mj-lt"/>
                          <a:ea typeface="+mn-ea"/>
                          <a:cs typeface="+mn-cs"/>
                        </a:rPr>
                        <a:t>60.58279558</a:t>
                      </a:r>
                      <a:endParaRPr lang="en-US" sz="1200" dirty="0">
                        <a:effectLst/>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200" kern="1200" dirty="0">
                          <a:solidFill>
                            <a:schemeClr val="dk1"/>
                          </a:solidFill>
                          <a:effectLst/>
                          <a:latin typeface="+mj-lt"/>
                          <a:ea typeface="+mn-ea"/>
                          <a:cs typeface="+mn-cs"/>
                        </a:rPr>
                        <a:t>2.424623541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kern="1200" dirty="0">
                          <a:solidFill>
                            <a:schemeClr val="dk1"/>
                          </a:solidFill>
                          <a:effectLst/>
                          <a:latin typeface="+mj-lt"/>
                          <a:ea typeface="+mn-ea"/>
                          <a:cs typeface="+mn-cs"/>
                        </a:rPr>
                        <a:t>0.00417313 </a:t>
                      </a:r>
                      <a:endParaRPr lang="en-US" sz="12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b="0" i="0" kern="1200" dirty="0" err="1">
                          <a:solidFill>
                            <a:srgbClr val="212121"/>
                          </a:solidFill>
                          <a:effectLst/>
                          <a:latin typeface="+mn-lt"/>
                          <a:ea typeface="+mn-ea"/>
                          <a:cs typeface="+mn-cs"/>
                        </a:rPr>
                        <a:t>ChainLink</a:t>
                      </a:r>
                      <a:endParaRPr lang="en-US" sz="12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32831902"/>
                  </a:ext>
                </a:extLst>
              </a:tr>
              <a:tr h="276630">
                <a:tc rowSpan="2">
                  <a:txBody>
                    <a:bodyPr/>
                    <a:lstStyle/>
                    <a:p>
                      <a:r>
                        <a:rPr lang="en-US" sz="1200" b="1" kern="1200" baseline="0" dirty="0">
                          <a:solidFill>
                            <a:schemeClr val="tx1"/>
                          </a:solidFill>
                          <a:effectLst/>
                          <a:latin typeface="+mj-lt"/>
                          <a:ea typeface="+mn-ea"/>
                          <a:cs typeface="+mn-cs"/>
                        </a:rPr>
                        <a:t>without normalized data </a:t>
                      </a:r>
                    </a:p>
                    <a:p>
                      <a:r>
                        <a:rPr lang="en-US" sz="1200" b="1" kern="1200" baseline="0" dirty="0">
                          <a:solidFill>
                            <a:schemeClr val="tx1"/>
                          </a:solidFill>
                          <a:effectLst/>
                          <a:latin typeface="+mj-lt"/>
                          <a:ea typeface="+mn-ea"/>
                          <a:cs typeface="+mn-cs"/>
                        </a:rPr>
                        <a:t>(no </a:t>
                      </a:r>
                      <a:r>
                        <a:rPr lang="en-US" sz="1200" b="1" i="0" kern="1200" baseline="0" dirty="0" err="1">
                          <a:solidFill>
                            <a:schemeClr val="tx1"/>
                          </a:solidFill>
                          <a:effectLst/>
                          <a:latin typeface="+mj-lt"/>
                          <a:ea typeface="+mn-ea"/>
                          <a:cs typeface="+mn-cs"/>
                        </a:rPr>
                        <a:t>Marketcap</a:t>
                      </a:r>
                      <a:r>
                        <a:rPr lang="en-US" sz="1200" b="1" i="0" kern="1200" baseline="0" dirty="0">
                          <a:solidFill>
                            <a:schemeClr val="tx1"/>
                          </a:solidFill>
                          <a:effectLst/>
                          <a:latin typeface="+mj-lt"/>
                          <a:ea typeface="+mn-ea"/>
                          <a:cs typeface="+mn-cs"/>
                        </a:rPr>
                        <a:t>)</a:t>
                      </a:r>
                      <a:endParaRPr lang="en-US" sz="1200" kern="1200" dirty="0">
                        <a:solidFill>
                          <a:schemeClr val="tx1"/>
                        </a:solidFill>
                        <a:latin typeface="+mj-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200" b="0" i="0" kern="1200" dirty="0">
                          <a:solidFill>
                            <a:schemeClr val="dk1"/>
                          </a:solidFill>
                          <a:effectLst/>
                          <a:latin typeface="+mj-lt"/>
                          <a:ea typeface="+mn-ea"/>
                          <a:cs typeface="+mn-cs"/>
                        </a:rPr>
                        <a:t>0.001178187793</a:t>
                      </a:r>
                      <a:endParaRPr lang="en-US" sz="1200" dirty="0">
                        <a:effectLst/>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200" kern="1200" dirty="0">
                          <a:solidFill>
                            <a:schemeClr val="dk1"/>
                          </a:solidFill>
                          <a:effectLst/>
                          <a:latin typeface="+mj-lt"/>
                          <a:ea typeface="+mn-ea"/>
                          <a:cs typeface="+mn-cs"/>
                        </a:rPr>
                        <a:t>0.00117759353</a:t>
                      </a:r>
                      <a:endParaRPr lang="en-US" sz="1200" dirty="0">
                        <a:effectLst/>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kern="1200" dirty="0">
                          <a:solidFill>
                            <a:schemeClr val="dk1"/>
                          </a:solidFill>
                          <a:latin typeface="+mj-lt"/>
                          <a:ea typeface="+mn-ea"/>
                          <a:cs typeface="+mn-cs"/>
                        </a:rPr>
                        <a:t>0.001846486</a:t>
                      </a:r>
                      <a:endParaRPr lang="en-US" sz="12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kern="1200" dirty="0" err="1">
                          <a:solidFill>
                            <a:schemeClr val="dk1"/>
                          </a:solidFill>
                          <a:latin typeface="+mn-lt"/>
                          <a:ea typeface="+mn-ea"/>
                          <a:cs typeface="+mn-cs"/>
                        </a:rPr>
                        <a:t>USDCoin</a:t>
                      </a:r>
                      <a:endParaRPr lang="en-US" sz="12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0474203"/>
                  </a:ext>
                </a:extLst>
              </a:tr>
              <a:tr h="344243">
                <a:tc vMerge="1">
                  <a:txBody>
                    <a:bodyPr/>
                    <a:lstStyle/>
                    <a:p>
                      <a:endParaRPr lang="en-US"/>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200" b="0" i="0" kern="1200" dirty="0">
                          <a:solidFill>
                            <a:srgbClr val="212121"/>
                          </a:solidFill>
                          <a:effectLst/>
                          <a:latin typeface="+mj-lt"/>
                          <a:ea typeface="+mn-ea"/>
                          <a:cs typeface="+mn-cs"/>
                        </a:rPr>
                        <a:t>31.25056112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200" kern="1200" dirty="0">
                          <a:solidFill>
                            <a:schemeClr val="dk1"/>
                          </a:solidFill>
                          <a:effectLst/>
                          <a:latin typeface="+mj-lt"/>
                          <a:ea typeface="+mn-ea"/>
                          <a:cs typeface="+mn-cs"/>
                        </a:rPr>
                        <a:t>0.08808917479</a:t>
                      </a:r>
                      <a:endParaRPr lang="en-US" sz="1200" dirty="0">
                        <a:effectLst/>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kern="1200" dirty="0">
                          <a:solidFill>
                            <a:schemeClr val="dk1"/>
                          </a:solidFill>
                          <a:effectLst/>
                          <a:latin typeface="+mj-lt"/>
                          <a:ea typeface="+mn-ea"/>
                          <a:cs typeface="+mn-cs"/>
                        </a:rPr>
                        <a:t>0.002152752</a:t>
                      </a:r>
                      <a:endParaRPr lang="en-US" sz="12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kern="1200" dirty="0" err="1">
                          <a:solidFill>
                            <a:schemeClr val="dk1"/>
                          </a:solidFill>
                          <a:latin typeface="+mn-lt"/>
                          <a:ea typeface="+mn-ea"/>
                          <a:cs typeface="+mn-cs"/>
                        </a:rPr>
                        <a:t>Aave</a:t>
                      </a:r>
                      <a:endParaRPr lang="en-US" sz="120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6413890"/>
                  </a:ext>
                </a:extLst>
              </a:tr>
            </a:tbl>
          </a:graphicData>
        </a:graphic>
      </p:graphicFrame>
      <p:sp>
        <p:nvSpPr>
          <p:cNvPr id="7" name="Hộp Văn bản 6">
            <a:extLst>
              <a:ext uri="{FF2B5EF4-FFF2-40B4-BE49-F238E27FC236}">
                <a16:creationId xmlns:a16="http://schemas.microsoft.com/office/drawing/2014/main" id="{16053FF5-314D-A884-69D2-CF97036FFBA5}"/>
              </a:ext>
            </a:extLst>
          </p:cNvPr>
          <p:cNvSpPr txBox="1"/>
          <p:nvPr/>
        </p:nvSpPr>
        <p:spPr>
          <a:xfrm>
            <a:off x="5904089" y="893210"/>
            <a:ext cx="4673600" cy="246221"/>
          </a:xfrm>
          <a:prstGeom prst="rect">
            <a:avLst/>
          </a:prstGeom>
          <a:noFill/>
        </p:spPr>
        <p:txBody>
          <a:bodyPr wrap="square">
            <a:spAutoFit/>
          </a:bodyPr>
          <a:lstStyle/>
          <a:p>
            <a:r>
              <a:rPr lang="en-US" sz="1000" i="1" dirty="0" err="1"/>
              <a:t>hàng</a:t>
            </a:r>
            <a:r>
              <a:rPr lang="en-US" sz="1000" i="1" dirty="0"/>
              <a:t> </a:t>
            </a:r>
            <a:r>
              <a:rPr lang="en-US" sz="1000" i="1" dirty="0" err="1"/>
              <a:t>trên</a:t>
            </a:r>
            <a:r>
              <a:rPr lang="en-US" sz="1000" i="1" dirty="0"/>
              <a:t> </a:t>
            </a:r>
            <a:r>
              <a:rPr lang="en-US" sz="1000" i="1" dirty="0" err="1"/>
              <a:t>là</a:t>
            </a:r>
            <a:r>
              <a:rPr lang="en-US" sz="1000" i="1" dirty="0"/>
              <a:t> </a:t>
            </a:r>
            <a:r>
              <a:rPr lang="en-US" sz="1000" i="1" dirty="0" err="1"/>
              <a:t>tốt</a:t>
            </a:r>
            <a:r>
              <a:rPr lang="en-US" sz="1000" i="1" dirty="0"/>
              <a:t> </a:t>
            </a:r>
            <a:r>
              <a:rPr lang="en-US" sz="1000" i="1" dirty="0" err="1"/>
              <a:t>nhất</a:t>
            </a:r>
            <a:r>
              <a:rPr lang="en-US" sz="1000" i="1" dirty="0"/>
              <a:t> </a:t>
            </a:r>
            <a:r>
              <a:rPr lang="en-US" sz="1000" i="1" dirty="0" err="1"/>
              <a:t>và</a:t>
            </a:r>
            <a:r>
              <a:rPr lang="en-US" sz="1000" i="1" dirty="0"/>
              <a:t> </a:t>
            </a:r>
            <a:r>
              <a:rPr lang="en-US" sz="1000" i="1" dirty="0" err="1"/>
              <a:t>hàng</a:t>
            </a:r>
            <a:r>
              <a:rPr lang="en-US" sz="1000" i="1" dirty="0"/>
              <a:t> </a:t>
            </a:r>
            <a:r>
              <a:rPr lang="en-US" sz="1000" i="1" dirty="0" err="1"/>
              <a:t>dưới</a:t>
            </a:r>
            <a:r>
              <a:rPr lang="en-US" sz="1000" i="1" dirty="0"/>
              <a:t> </a:t>
            </a:r>
            <a:r>
              <a:rPr lang="en-US" sz="1000" i="1" dirty="0" err="1"/>
              <a:t>là</a:t>
            </a:r>
            <a:r>
              <a:rPr lang="en-US" sz="1000" i="1" dirty="0"/>
              <a:t> </a:t>
            </a:r>
            <a:r>
              <a:rPr lang="en-US" sz="1000" i="1" dirty="0" err="1"/>
              <a:t>xấu</a:t>
            </a:r>
            <a:r>
              <a:rPr lang="en-US" sz="1000" i="1" dirty="0"/>
              <a:t> </a:t>
            </a:r>
            <a:r>
              <a:rPr lang="en-US" sz="1000" i="1" dirty="0" err="1"/>
              <a:t>nhất</a:t>
            </a:r>
            <a:endParaRPr lang="en-US" sz="1000" i="1" dirty="0"/>
          </a:p>
        </p:txBody>
      </p:sp>
    </p:spTree>
    <p:extLst>
      <p:ext uri="{BB962C8B-B14F-4D97-AF65-F5344CB8AC3E}">
        <p14:creationId xmlns:p14="http://schemas.microsoft.com/office/powerpoint/2010/main" val="1450197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8CDC980D-EC9E-4667-8509-FD61744B27AA}"/>
              </a:ext>
            </a:extLst>
          </p:cNvPr>
          <p:cNvSpPr>
            <a:spLocks noGrp="1"/>
          </p:cNvSpPr>
          <p:nvPr>
            <p:ph type="body" sz="quarter" idx="10"/>
          </p:nvPr>
        </p:nvSpPr>
        <p:spPr/>
        <p:txBody>
          <a:bodyPr/>
          <a:lstStyle/>
          <a:p>
            <a:pPr algn="l"/>
            <a:r>
              <a:rPr lang="en-US" sz="3200" dirty="0"/>
              <a:t>2. </a:t>
            </a:r>
            <a:r>
              <a:rPr lang="en-US" sz="3200" dirty="0" err="1"/>
              <a:t>Kết</a:t>
            </a:r>
            <a:r>
              <a:rPr lang="en-US" sz="3200" dirty="0"/>
              <a:t> </a:t>
            </a:r>
            <a:r>
              <a:rPr lang="en-US" sz="3200" dirty="0" err="1"/>
              <a:t>quả</a:t>
            </a:r>
            <a:endParaRPr lang="en-US" sz="3200" dirty="0"/>
          </a:p>
        </p:txBody>
      </p:sp>
      <p:sp>
        <p:nvSpPr>
          <p:cNvPr id="3" name="Chỗ dành sẵn cho Văn bản 2">
            <a:extLst>
              <a:ext uri="{FF2B5EF4-FFF2-40B4-BE49-F238E27FC236}">
                <a16:creationId xmlns:a16="http://schemas.microsoft.com/office/drawing/2014/main" id="{69E3AE17-5ED2-0057-4FCF-2F80221240E8}"/>
              </a:ext>
            </a:extLst>
          </p:cNvPr>
          <p:cNvSpPr>
            <a:spLocks noGrp="1"/>
          </p:cNvSpPr>
          <p:nvPr>
            <p:ph type="body" sz="quarter" idx="11"/>
          </p:nvPr>
        </p:nvSpPr>
        <p:spPr/>
        <p:txBody>
          <a:bodyPr/>
          <a:lstStyle/>
          <a:p>
            <a:pPr algn="l"/>
            <a:r>
              <a:rPr lang="en-US" sz="1800" b="1" dirty="0"/>
              <a:t>2.5 </a:t>
            </a:r>
            <a:r>
              <a:rPr lang="en-US" sz="1800" b="1" dirty="0" err="1"/>
              <a:t>Nhận</a:t>
            </a:r>
            <a:r>
              <a:rPr lang="en-US" sz="1800" b="1" dirty="0"/>
              <a:t> </a:t>
            </a:r>
            <a:r>
              <a:rPr lang="en-US" sz="1800" b="1" dirty="0" err="1"/>
              <a:t>xét</a:t>
            </a:r>
            <a:endParaRPr lang="en-US" sz="1800" b="1" dirty="0"/>
          </a:p>
        </p:txBody>
      </p:sp>
      <p:pic>
        <p:nvPicPr>
          <p:cNvPr id="8194" name="Picture 2">
            <a:extLst>
              <a:ext uri="{FF2B5EF4-FFF2-40B4-BE49-F238E27FC236}">
                <a16:creationId xmlns:a16="http://schemas.microsoft.com/office/drawing/2014/main" id="{CC3E9170-9F5C-0BD9-C88D-AA7F8B287A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66433"/>
            <a:ext cx="4133850" cy="261937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77AC443D-DEBC-3770-9EF7-DD27EB8083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56908"/>
            <a:ext cx="4181475" cy="2628900"/>
          </a:xfrm>
          <a:prstGeom prst="rect">
            <a:avLst/>
          </a:prstGeom>
          <a:noFill/>
          <a:extLst>
            <a:ext uri="{909E8E84-426E-40DD-AFC4-6F175D3DCCD1}">
              <a14:hiddenFill xmlns:a14="http://schemas.microsoft.com/office/drawing/2010/main">
                <a:solidFill>
                  <a:srgbClr val="FFFFFF"/>
                </a:solidFill>
              </a14:hiddenFill>
            </a:ext>
          </a:extLst>
        </p:spPr>
      </p:pic>
      <p:sp>
        <p:nvSpPr>
          <p:cNvPr id="12" name="Hộp Văn bản 11">
            <a:extLst>
              <a:ext uri="{FF2B5EF4-FFF2-40B4-BE49-F238E27FC236}">
                <a16:creationId xmlns:a16="http://schemas.microsoft.com/office/drawing/2014/main" id="{7187C645-E982-CB57-9C63-E1B23A19CDFF}"/>
              </a:ext>
            </a:extLst>
          </p:cNvPr>
          <p:cNvSpPr txBox="1"/>
          <p:nvPr/>
        </p:nvSpPr>
        <p:spPr>
          <a:xfrm>
            <a:off x="5511093" y="3648094"/>
            <a:ext cx="2887840" cy="1015663"/>
          </a:xfrm>
          <a:prstGeom prst="rect">
            <a:avLst/>
          </a:prstGeom>
          <a:noFill/>
        </p:spPr>
        <p:txBody>
          <a:bodyPr wrap="square">
            <a:spAutoFit/>
          </a:bodyPr>
          <a:lstStyle/>
          <a:p>
            <a:pPr algn="ctr"/>
            <a:r>
              <a:rPr lang="en-US" sz="1500" b="1" i="0" dirty="0">
                <a:solidFill>
                  <a:srgbClr val="212121"/>
                </a:solidFill>
                <a:effectLst/>
                <a:latin typeface="+mj-lt"/>
              </a:rPr>
              <a:t>Tron </a:t>
            </a:r>
          </a:p>
          <a:p>
            <a:r>
              <a:rPr lang="en-US" sz="1500" b="1" i="0" dirty="0">
                <a:solidFill>
                  <a:srgbClr val="212121"/>
                </a:solidFill>
                <a:effectLst/>
                <a:latin typeface="+mj-lt"/>
              </a:rPr>
              <a:t>Time: 0.003699869000001854 </a:t>
            </a:r>
          </a:p>
          <a:p>
            <a:r>
              <a:rPr lang="en-US" sz="1500" b="1" dirty="0" err="1">
                <a:solidFill>
                  <a:srgbClr val="212121"/>
                </a:solidFill>
                <a:latin typeface="+mj-lt"/>
              </a:rPr>
              <a:t>mae</a:t>
            </a:r>
            <a:r>
              <a:rPr lang="en-US" sz="1500" b="1" i="0" dirty="0">
                <a:solidFill>
                  <a:srgbClr val="212121"/>
                </a:solidFill>
                <a:effectLst/>
                <a:latin typeface="+mj-lt"/>
              </a:rPr>
              <a:t>: 0.0035201059838126923 </a:t>
            </a:r>
          </a:p>
          <a:p>
            <a:r>
              <a:rPr lang="en-US" sz="1500" b="1" i="0" dirty="0" err="1">
                <a:solidFill>
                  <a:srgbClr val="212121"/>
                </a:solidFill>
                <a:effectLst/>
                <a:latin typeface="+mj-lt"/>
              </a:rPr>
              <a:t>mape</a:t>
            </a:r>
            <a:r>
              <a:rPr lang="en-US" sz="1500" b="1" i="0" dirty="0">
                <a:solidFill>
                  <a:srgbClr val="212121"/>
                </a:solidFill>
                <a:effectLst/>
                <a:latin typeface="+mj-lt"/>
              </a:rPr>
              <a:t>: 0.050616740435641065</a:t>
            </a:r>
            <a:endParaRPr lang="en-US" sz="1500" b="1" dirty="0">
              <a:latin typeface="+mj-lt"/>
            </a:endParaRPr>
          </a:p>
        </p:txBody>
      </p:sp>
      <p:sp>
        <p:nvSpPr>
          <p:cNvPr id="14" name="Hộp Văn bản 13">
            <a:extLst>
              <a:ext uri="{FF2B5EF4-FFF2-40B4-BE49-F238E27FC236}">
                <a16:creationId xmlns:a16="http://schemas.microsoft.com/office/drawing/2014/main" id="{F04D47F4-3971-B88C-345A-2A97C42F6201}"/>
              </a:ext>
            </a:extLst>
          </p:cNvPr>
          <p:cNvSpPr txBox="1"/>
          <p:nvPr/>
        </p:nvSpPr>
        <p:spPr>
          <a:xfrm>
            <a:off x="745067" y="3785808"/>
            <a:ext cx="2887840" cy="1015663"/>
          </a:xfrm>
          <a:prstGeom prst="rect">
            <a:avLst/>
          </a:prstGeom>
          <a:noFill/>
        </p:spPr>
        <p:txBody>
          <a:bodyPr wrap="square">
            <a:spAutoFit/>
          </a:bodyPr>
          <a:lstStyle/>
          <a:p>
            <a:pPr algn="ctr"/>
            <a:r>
              <a:rPr lang="en-US" sz="1500" b="1" i="0" dirty="0" err="1">
                <a:solidFill>
                  <a:srgbClr val="212121"/>
                </a:solidFill>
                <a:effectLst/>
                <a:latin typeface="+mj-lt"/>
              </a:rPr>
              <a:t>BinanceCoin</a:t>
            </a:r>
            <a:r>
              <a:rPr lang="en-US" sz="1500" b="1" i="0" dirty="0">
                <a:solidFill>
                  <a:srgbClr val="212121"/>
                </a:solidFill>
                <a:effectLst/>
                <a:latin typeface="+mj-lt"/>
              </a:rPr>
              <a:t> </a:t>
            </a:r>
          </a:p>
          <a:p>
            <a:r>
              <a:rPr lang="en-US" sz="1500" b="1" i="0" dirty="0">
                <a:solidFill>
                  <a:srgbClr val="212121"/>
                </a:solidFill>
                <a:effectLst/>
                <a:latin typeface="+mj-lt"/>
              </a:rPr>
              <a:t>Time: 0.003852533999989305 </a:t>
            </a:r>
          </a:p>
          <a:p>
            <a:r>
              <a:rPr lang="en-US" sz="1500" b="1" i="0" dirty="0" err="1">
                <a:solidFill>
                  <a:srgbClr val="212121"/>
                </a:solidFill>
                <a:effectLst/>
                <a:latin typeface="+mj-lt"/>
              </a:rPr>
              <a:t>mae</a:t>
            </a:r>
            <a:r>
              <a:rPr lang="en-US" sz="1500" b="1" i="0" dirty="0">
                <a:solidFill>
                  <a:srgbClr val="212121"/>
                </a:solidFill>
                <a:effectLst/>
                <a:latin typeface="+mj-lt"/>
              </a:rPr>
              <a:t>: 12.616788187815242 </a:t>
            </a:r>
          </a:p>
          <a:p>
            <a:r>
              <a:rPr lang="en-US" sz="1500" b="1" i="0" dirty="0" err="1">
                <a:solidFill>
                  <a:srgbClr val="212121"/>
                </a:solidFill>
                <a:effectLst/>
                <a:latin typeface="+mj-lt"/>
              </a:rPr>
              <a:t>mape</a:t>
            </a:r>
            <a:r>
              <a:rPr lang="en-US" sz="1500" b="1" i="0" dirty="0">
                <a:solidFill>
                  <a:srgbClr val="212121"/>
                </a:solidFill>
                <a:effectLst/>
                <a:latin typeface="+mj-lt"/>
              </a:rPr>
              <a:t>: 0.05062572639055176</a:t>
            </a:r>
            <a:endParaRPr lang="en-US" sz="1500" b="1" dirty="0">
              <a:latin typeface="+mj-lt"/>
            </a:endParaRPr>
          </a:p>
        </p:txBody>
      </p:sp>
    </p:spTree>
    <p:extLst>
      <p:ext uri="{BB962C8B-B14F-4D97-AF65-F5344CB8AC3E}">
        <p14:creationId xmlns:p14="http://schemas.microsoft.com/office/powerpoint/2010/main" val="26053417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50C2DDFA-68C9-CA8E-FAA9-2DA2CCEF0038}"/>
              </a:ext>
            </a:extLst>
          </p:cNvPr>
          <p:cNvSpPr>
            <a:spLocks noGrp="1"/>
          </p:cNvSpPr>
          <p:nvPr>
            <p:ph type="body" sz="quarter" idx="10"/>
          </p:nvPr>
        </p:nvSpPr>
        <p:spPr/>
        <p:txBody>
          <a:bodyPr lIns="91440" tIns="45720" rIns="91440" bIns="45720" anchor="ctr"/>
          <a:lstStyle/>
          <a:p>
            <a:r>
              <a:rPr lang="vi-VN" b="0" dirty="0" err="1">
                <a:cs typeface="Arial"/>
              </a:rPr>
              <a:t>Lasso</a:t>
            </a:r>
            <a:r>
              <a:rPr lang="vi-VN" b="0" dirty="0">
                <a:cs typeface="Arial"/>
              </a:rPr>
              <a:t> </a:t>
            </a:r>
            <a:r>
              <a:rPr lang="vi-VN" b="0" dirty="0" err="1">
                <a:cs typeface="Arial"/>
              </a:rPr>
              <a:t>Regression</a:t>
            </a:r>
            <a:endParaRPr lang="vi-VN" b="0">
              <a:cs typeface="Arial"/>
            </a:endParaRPr>
          </a:p>
          <a:p>
            <a:r>
              <a:rPr lang="vi-VN" b="0" dirty="0">
                <a:cs typeface="Arial"/>
              </a:rPr>
              <a:t>    </a:t>
            </a:r>
            <a:r>
              <a:rPr lang="vi-VN" sz="1600" b="0" dirty="0">
                <a:cs typeface="Arial"/>
              </a:rPr>
              <a:t>(</a:t>
            </a:r>
            <a:r>
              <a:rPr lang="vi-VN" sz="1600" b="0" dirty="0" err="1">
                <a:cs typeface="Arial"/>
              </a:rPr>
              <a:t>Lasso</a:t>
            </a:r>
            <a:r>
              <a:rPr lang="vi-VN" sz="1600" b="0" dirty="0">
                <a:cs typeface="Arial"/>
              </a:rPr>
              <a:t> </a:t>
            </a:r>
            <a:r>
              <a:rPr lang="vi-VN" sz="1600" b="0" dirty="0" err="1">
                <a:cs typeface="Arial"/>
              </a:rPr>
              <a:t>regularization</a:t>
            </a:r>
            <a:r>
              <a:rPr lang="vi-VN" sz="1600" b="0" dirty="0">
                <a:cs typeface="Arial"/>
              </a:rPr>
              <a:t>)</a:t>
            </a:r>
            <a:endParaRPr lang="vi-VN" sz="1600" b="0" dirty="0"/>
          </a:p>
        </p:txBody>
      </p:sp>
    </p:spTree>
    <p:extLst>
      <p:ext uri="{BB962C8B-B14F-4D97-AF65-F5344CB8AC3E}">
        <p14:creationId xmlns:p14="http://schemas.microsoft.com/office/powerpoint/2010/main" val="16120831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8CDC980D-EC9E-4667-8509-FD61744B27AA}"/>
              </a:ext>
            </a:extLst>
          </p:cNvPr>
          <p:cNvSpPr>
            <a:spLocks noGrp="1"/>
          </p:cNvSpPr>
          <p:nvPr>
            <p:ph type="body" sz="quarter" idx="10"/>
          </p:nvPr>
        </p:nvSpPr>
        <p:spPr>
          <a:xfrm>
            <a:off x="0" y="123478"/>
            <a:ext cx="9208698" cy="1643583"/>
          </a:xfrm>
        </p:spPr>
        <p:txBody>
          <a:bodyPr lIns="91440" tIns="45720" rIns="91440" bIns="45720" anchor="ctr"/>
          <a:lstStyle/>
          <a:p>
            <a:pPr algn="l"/>
            <a:r>
              <a:rPr lang="en-US" sz="3200" dirty="0" err="1">
                <a:cs typeface="Arial"/>
              </a:rPr>
              <a:t>Kết</a:t>
            </a:r>
            <a:r>
              <a:rPr lang="en-US" sz="3200" dirty="0">
                <a:cs typeface="Arial"/>
              </a:rPr>
              <a:t> </a:t>
            </a:r>
            <a:r>
              <a:rPr lang="en-US" sz="3200" dirty="0" err="1">
                <a:cs typeface="Arial"/>
              </a:rPr>
              <a:t>quả</a:t>
            </a:r>
            <a:r>
              <a:rPr lang="en-US" sz="3200" dirty="0">
                <a:cs typeface="Arial"/>
              </a:rPr>
              <a:t> </a:t>
            </a:r>
            <a:r>
              <a:rPr lang="en-US" sz="3200" dirty="0" err="1">
                <a:cs typeface="Arial"/>
              </a:rPr>
              <a:t>thực</a:t>
            </a:r>
            <a:r>
              <a:rPr lang="en-US" sz="3200" dirty="0">
                <a:cs typeface="Arial"/>
              </a:rPr>
              <a:t> </a:t>
            </a:r>
            <a:r>
              <a:rPr lang="en-US" sz="3200" dirty="0" err="1">
                <a:cs typeface="Arial"/>
              </a:rPr>
              <a:t>nghiệm</a:t>
            </a:r>
            <a:r>
              <a:rPr lang="en-US" sz="3200" dirty="0">
                <a:cs typeface="Arial"/>
              </a:rPr>
              <a:t> (</a:t>
            </a:r>
            <a:r>
              <a:rPr lang="en-US" sz="3200" dirty="0" err="1">
                <a:cs typeface="Arial"/>
              </a:rPr>
              <a:t>High,low,open,close</a:t>
            </a:r>
            <a:r>
              <a:rPr lang="en-US" sz="3200" dirty="0">
                <a:cs typeface="Arial"/>
              </a:rPr>
              <a:t>)</a:t>
            </a:r>
          </a:p>
          <a:p>
            <a:pPr algn="l"/>
            <a:endParaRPr lang="en-US" sz="3200" dirty="0"/>
          </a:p>
        </p:txBody>
      </p:sp>
      <p:pic>
        <p:nvPicPr>
          <p:cNvPr id="3" name="Hình ảnh 4" descr="Ảnh có chứa bàn&#10;&#10;Mô tả được tự động tạo">
            <a:extLst>
              <a:ext uri="{FF2B5EF4-FFF2-40B4-BE49-F238E27FC236}">
                <a16:creationId xmlns:a16="http://schemas.microsoft.com/office/drawing/2014/main" id="{4C62F008-442F-3A08-94A1-FAECD7607A47}"/>
              </a:ext>
            </a:extLst>
          </p:cNvPr>
          <p:cNvPicPr>
            <a:picLocks noChangeAspect="1"/>
          </p:cNvPicPr>
          <p:nvPr/>
        </p:nvPicPr>
        <p:blipFill>
          <a:blip r:embed="rId2"/>
          <a:stretch>
            <a:fillRect/>
          </a:stretch>
        </p:blipFill>
        <p:spPr>
          <a:xfrm>
            <a:off x="170372" y="1016839"/>
            <a:ext cx="7164237" cy="3940114"/>
          </a:xfrm>
          <a:prstGeom prst="rect">
            <a:avLst/>
          </a:prstGeom>
        </p:spPr>
      </p:pic>
    </p:spTree>
    <p:extLst>
      <p:ext uri="{BB962C8B-B14F-4D97-AF65-F5344CB8AC3E}">
        <p14:creationId xmlns:p14="http://schemas.microsoft.com/office/powerpoint/2010/main" val="26470704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8CDC980D-EC9E-4667-8509-FD61744B27AA}"/>
              </a:ext>
            </a:extLst>
          </p:cNvPr>
          <p:cNvSpPr>
            <a:spLocks noGrp="1"/>
          </p:cNvSpPr>
          <p:nvPr>
            <p:ph type="body" sz="quarter" idx="10"/>
          </p:nvPr>
        </p:nvSpPr>
        <p:spPr>
          <a:xfrm>
            <a:off x="0" y="123478"/>
            <a:ext cx="9208698" cy="1643583"/>
          </a:xfrm>
        </p:spPr>
        <p:txBody>
          <a:bodyPr lIns="91440" tIns="45720" rIns="91440" bIns="45720" anchor="ctr"/>
          <a:lstStyle/>
          <a:p>
            <a:pPr algn="l"/>
            <a:r>
              <a:rPr lang="en-US" sz="3200" dirty="0" err="1">
                <a:cs typeface="Arial"/>
              </a:rPr>
              <a:t>Kết</a:t>
            </a:r>
            <a:r>
              <a:rPr lang="en-US" sz="3200" dirty="0">
                <a:cs typeface="Arial"/>
              </a:rPr>
              <a:t> </a:t>
            </a:r>
            <a:r>
              <a:rPr lang="en-US" sz="3200" dirty="0" err="1">
                <a:cs typeface="Arial"/>
              </a:rPr>
              <a:t>quả</a:t>
            </a:r>
            <a:r>
              <a:rPr lang="en-US" sz="3200" dirty="0">
                <a:cs typeface="Arial"/>
              </a:rPr>
              <a:t> </a:t>
            </a:r>
            <a:r>
              <a:rPr lang="en-US" sz="3200" dirty="0" err="1">
                <a:cs typeface="Arial"/>
              </a:rPr>
              <a:t>thực</a:t>
            </a:r>
            <a:r>
              <a:rPr lang="en-US" sz="3200" dirty="0">
                <a:cs typeface="Arial"/>
              </a:rPr>
              <a:t> </a:t>
            </a:r>
            <a:r>
              <a:rPr lang="en-US" sz="3200" dirty="0" err="1">
                <a:cs typeface="Arial"/>
              </a:rPr>
              <a:t>nghiệm</a:t>
            </a:r>
            <a:r>
              <a:rPr lang="en-US" sz="3200" dirty="0">
                <a:cs typeface="Arial"/>
              </a:rPr>
              <a:t> (</a:t>
            </a:r>
            <a:r>
              <a:rPr lang="en-US" sz="3200" dirty="0" err="1">
                <a:cs typeface="Arial"/>
              </a:rPr>
              <a:t>High,low,open,close,marketcap</a:t>
            </a:r>
            <a:r>
              <a:rPr lang="en-US" sz="3200" dirty="0">
                <a:cs typeface="Arial"/>
              </a:rPr>
              <a:t> without normalize)</a:t>
            </a:r>
          </a:p>
          <a:p>
            <a:pPr algn="l"/>
            <a:endParaRPr lang="en-US" sz="3200" dirty="0"/>
          </a:p>
        </p:txBody>
      </p:sp>
      <p:pic>
        <p:nvPicPr>
          <p:cNvPr id="3" name="Hình ảnh 3" descr="Ảnh có chứa bàn&#10;&#10;Mô tả được tự động tạo">
            <a:extLst>
              <a:ext uri="{FF2B5EF4-FFF2-40B4-BE49-F238E27FC236}">
                <a16:creationId xmlns:a16="http://schemas.microsoft.com/office/drawing/2014/main" id="{7DF19E08-AF2B-A2D9-2E40-7149DD5E7FA3}"/>
              </a:ext>
            </a:extLst>
          </p:cNvPr>
          <p:cNvPicPr>
            <a:picLocks noChangeAspect="1"/>
          </p:cNvPicPr>
          <p:nvPr/>
        </p:nvPicPr>
        <p:blipFill>
          <a:blip r:embed="rId2"/>
          <a:stretch>
            <a:fillRect/>
          </a:stretch>
        </p:blipFill>
        <p:spPr>
          <a:xfrm>
            <a:off x="375250" y="1197450"/>
            <a:ext cx="6840746" cy="3751420"/>
          </a:xfrm>
          <a:prstGeom prst="rect">
            <a:avLst/>
          </a:prstGeom>
        </p:spPr>
      </p:pic>
    </p:spTree>
    <p:extLst>
      <p:ext uri="{BB962C8B-B14F-4D97-AF65-F5344CB8AC3E}">
        <p14:creationId xmlns:p14="http://schemas.microsoft.com/office/powerpoint/2010/main" val="79427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0E995E24-BF5D-44B9-84D9-895126FF3720}"/>
              </a:ext>
            </a:extLst>
          </p:cNvPr>
          <p:cNvSpPr/>
          <p:nvPr/>
        </p:nvSpPr>
        <p:spPr>
          <a:xfrm>
            <a:off x="0" y="2405005"/>
            <a:ext cx="2170323" cy="1095490"/>
          </a:xfrm>
          <a:prstGeom prst="roundRect">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904A7C6-AD79-4FD1-9605-37DD7C6BB3D8}"/>
              </a:ext>
            </a:extLst>
          </p:cNvPr>
          <p:cNvSpPr txBox="1"/>
          <p:nvPr/>
        </p:nvSpPr>
        <p:spPr>
          <a:xfrm>
            <a:off x="38558" y="2521863"/>
            <a:ext cx="2093205" cy="861774"/>
          </a:xfrm>
          <a:prstGeom prst="rect">
            <a:avLst/>
          </a:prstGeom>
          <a:noFill/>
        </p:spPr>
        <p:txBody>
          <a:bodyPr wrap="square" rtlCol="0">
            <a:spAutoFit/>
          </a:bodyPr>
          <a:lstStyle/>
          <a:p>
            <a:pPr algn="ctr"/>
            <a:r>
              <a:rPr lang="en-US" sz="2500" b="1">
                <a:solidFill>
                  <a:schemeClr val="bg1"/>
                </a:solidFill>
              </a:rPr>
              <a:t>Giới thiệu</a:t>
            </a:r>
          </a:p>
          <a:p>
            <a:pPr algn="ctr"/>
            <a:r>
              <a:rPr lang="en-US" sz="2500" b="1">
                <a:solidFill>
                  <a:schemeClr val="bg1"/>
                </a:solidFill>
              </a:rPr>
              <a:t>Dataset</a:t>
            </a:r>
          </a:p>
        </p:txBody>
      </p:sp>
      <p:sp>
        <p:nvSpPr>
          <p:cNvPr id="9" name="TextBox 8">
            <a:extLst>
              <a:ext uri="{FF2B5EF4-FFF2-40B4-BE49-F238E27FC236}">
                <a16:creationId xmlns:a16="http://schemas.microsoft.com/office/drawing/2014/main" id="{5C18A159-BBB7-4E99-BB54-97A1FA530236}"/>
              </a:ext>
            </a:extLst>
          </p:cNvPr>
          <p:cNvSpPr txBox="1"/>
          <p:nvPr/>
        </p:nvSpPr>
        <p:spPr>
          <a:xfrm>
            <a:off x="3018619" y="407624"/>
            <a:ext cx="4241496" cy="430887"/>
          </a:xfrm>
          <a:prstGeom prst="rect">
            <a:avLst/>
          </a:prstGeom>
          <a:noFill/>
        </p:spPr>
        <p:txBody>
          <a:bodyPr wrap="square" rtlCol="0">
            <a:spAutoFit/>
          </a:bodyPr>
          <a:lstStyle/>
          <a:p>
            <a:r>
              <a:rPr lang="en-US" sz="2200">
                <a:solidFill>
                  <a:schemeClr val="tx1">
                    <a:lumMod val="75000"/>
                    <a:lumOff val="25000"/>
                  </a:schemeClr>
                </a:solidFill>
              </a:rPr>
              <a:t>Cryptocurrency Historical Prices</a:t>
            </a:r>
          </a:p>
        </p:txBody>
      </p:sp>
      <p:sp>
        <p:nvSpPr>
          <p:cNvPr id="10" name="TextBox 9">
            <a:extLst>
              <a:ext uri="{FF2B5EF4-FFF2-40B4-BE49-F238E27FC236}">
                <a16:creationId xmlns:a16="http://schemas.microsoft.com/office/drawing/2014/main" id="{9A0B0F6F-BF1F-4E38-B91F-2FACE9DB1F0A}"/>
              </a:ext>
            </a:extLst>
          </p:cNvPr>
          <p:cNvSpPr txBox="1"/>
          <p:nvPr/>
        </p:nvSpPr>
        <p:spPr>
          <a:xfrm>
            <a:off x="3018619" y="1254087"/>
            <a:ext cx="5949111" cy="430887"/>
          </a:xfrm>
          <a:prstGeom prst="rect">
            <a:avLst/>
          </a:prstGeom>
          <a:noFill/>
        </p:spPr>
        <p:txBody>
          <a:bodyPr wrap="square" rtlCol="0">
            <a:spAutoFit/>
          </a:bodyPr>
          <a:lstStyle/>
          <a:p>
            <a:r>
              <a:rPr lang="en-US" sz="2200">
                <a:solidFill>
                  <a:schemeClr val="tx1">
                    <a:lumMod val="75000"/>
                    <a:lumOff val="25000"/>
                  </a:schemeClr>
                </a:solidFill>
              </a:rPr>
              <a:t>Sudalai Rajkumar </a:t>
            </a:r>
            <a:r>
              <a:rPr lang="en-US" sz="2200"/>
              <a:t>- </a:t>
            </a:r>
            <a:r>
              <a:rPr lang="en-US" sz="2200">
                <a:solidFill>
                  <a:schemeClr val="tx2">
                    <a:lumMod val="60000"/>
                    <a:lumOff val="40000"/>
                  </a:schemeClr>
                </a:solidFill>
              </a:rPr>
              <a:t>https://coinmarketcap.com</a:t>
            </a:r>
          </a:p>
        </p:txBody>
      </p:sp>
      <p:sp>
        <p:nvSpPr>
          <p:cNvPr id="11" name="TextBox 10">
            <a:extLst>
              <a:ext uri="{FF2B5EF4-FFF2-40B4-BE49-F238E27FC236}">
                <a16:creationId xmlns:a16="http://schemas.microsoft.com/office/drawing/2014/main" id="{E419BBD2-ED1F-4737-B895-F3DDFBF9C73C}"/>
              </a:ext>
            </a:extLst>
          </p:cNvPr>
          <p:cNvSpPr txBox="1"/>
          <p:nvPr/>
        </p:nvSpPr>
        <p:spPr>
          <a:xfrm>
            <a:off x="3018618" y="1907527"/>
            <a:ext cx="5949111" cy="1045223"/>
          </a:xfrm>
          <a:prstGeom prst="rect">
            <a:avLst/>
          </a:prstGeom>
          <a:noFill/>
        </p:spPr>
        <p:txBody>
          <a:bodyPr wrap="square" rtlCol="0">
            <a:spAutoFit/>
          </a:bodyPr>
          <a:lstStyle/>
          <a:p>
            <a:pPr>
              <a:lnSpc>
                <a:spcPct val="150000"/>
              </a:lnSpc>
            </a:pPr>
            <a:r>
              <a:rPr lang="en-US" sz="2200">
                <a:solidFill>
                  <a:schemeClr val="tx1">
                    <a:lumMod val="75000"/>
                    <a:lumOff val="25000"/>
                  </a:schemeClr>
                </a:solidFill>
              </a:rPr>
              <a:t>23 file .csv – 23 đồng tiền ảo. </a:t>
            </a:r>
          </a:p>
          <a:p>
            <a:pPr>
              <a:lnSpc>
                <a:spcPct val="150000"/>
              </a:lnSpc>
            </a:pPr>
            <a:r>
              <a:rPr lang="en-US" sz="2200">
                <a:solidFill>
                  <a:schemeClr val="tx1">
                    <a:lumMod val="75000"/>
                    <a:lumOff val="25000"/>
                  </a:schemeClr>
                </a:solidFill>
              </a:rPr>
              <a:t>Thu thập từ 29/4/2013 đến ngày 06/7/2021 </a:t>
            </a:r>
          </a:p>
        </p:txBody>
      </p:sp>
      <p:cxnSp>
        <p:nvCxnSpPr>
          <p:cNvPr id="13" name="Straight Connector 12">
            <a:extLst>
              <a:ext uri="{FF2B5EF4-FFF2-40B4-BE49-F238E27FC236}">
                <a16:creationId xmlns:a16="http://schemas.microsoft.com/office/drawing/2014/main" id="{E254D3E4-6E6C-484C-94EF-96F41C7328ED}"/>
              </a:ext>
            </a:extLst>
          </p:cNvPr>
          <p:cNvCxnSpPr>
            <a:stCxn id="7" idx="3"/>
            <a:endCxn id="9" idx="1"/>
          </p:cNvCxnSpPr>
          <p:nvPr/>
        </p:nvCxnSpPr>
        <p:spPr>
          <a:xfrm flipV="1">
            <a:off x="2170323" y="623068"/>
            <a:ext cx="848296" cy="2329682"/>
          </a:xfrm>
          <a:prstGeom prst="line">
            <a:avLst/>
          </a:prstGeom>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A5F91388-456C-4A9D-8FFC-9DFB5CC2BD89}"/>
              </a:ext>
            </a:extLst>
          </p:cNvPr>
          <p:cNvCxnSpPr>
            <a:cxnSpLocks/>
            <a:stCxn id="7" idx="3"/>
            <a:endCxn id="10" idx="1"/>
          </p:cNvCxnSpPr>
          <p:nvPr/>
        </p:nvCxnSpPr>
        <p:spPr>
          <a:xfrm flipV="1">
            <a:off x="2170323" y="1469531"/>
            <a:ext cx="848296" cy="1483219"/>
          </a:xfrm>
          <a:prstGeom prst="line">
            <a:avLst/>
          </a:prstGeom>
        </p:spPr>
        <p:style>
          <a:lnRef idx="1">
            <a:schemeClr val="accent2"/>
          </a:lnRef>
          <a:fillRef idx="0">
            <a:schemeClr val="accent2"/>
          </a:fillRef>
          <a:effectRef idx="0">
            <a:schemeClr val="accent2"/>
          </a:effectRef>
          <a:fontRef idx="minor">
            <a:schemeClr val="tx1"/>
          </a:fontRef>
        </p:style>
      </p:cxnSp>
      <p:cxnSp>
        <p:nvCxnSpPr>
          <p:cNvPr id="16" name="Straight Connector 15">
            <a:extLst>
              <a:ext uri="{FF2B5EF4-FFF2-40B4-BE49-F238E27FC236}">
                <a16:creationId xmlns:a16="http://schemas.microsoft.com/office/drawing/2014/main" id="{1794CDBA-54D2-4A21-BD4A-177775516EF2}"/>
              </a:ext>
            </a:extLst>
          </p:cNvPr>
          <p:cNvCxnSpPr>
            <a:cxnSpLocks/>
            <a:stCxn id="7" idx="3"/>
            <a:endCxn id="11" idx="1"/>
          </p:cNvCxnSpPr>
          <p:nvPr/>
        </p:nvCxnSpPr>
        <p:spPr>
          <a:xfrm flipV="1">
            <a:off x="2170323" y="2430139"/>
            <a:ext cx="848295" cy="522611"/>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170710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8CDC980D-EC9E-4667-8509-FD61744B27AA}"/>
              </a:ext>
            </a:extLst>
          </p:cNvPr>
          <p:cNvSpPr>
            <a:spLocks noGrp="1"/>
          </p:cNvSpPr>
          <p:nvPr>
            <p:ph type="body" sz="quarter" idx="10"/>
          </p:nvPr>
        </p:nvSpPr>
        <p:spPr>
          <a:xfrm>
            <a:off x="0" y="123478"/>
            <a:ext cx="7903953" cy="457452"/>
          </a:xfrm>
        </p:spPr>
        <p:txBody>
          <a:bodyPr lIns="91440" tIns="45720" rIns="91440" bIns="45720" anchor="ctr"/>
          <a:lstStyle/>
          <a:p>
            <a:pPr algn="l"/>
            <a:r>
              <a:rPr lang="en-US" sz="1800" dirty="0" err="1">
                <a:cs typeface="Arial"/>
              </a:rPr>
              <a:t>Kết</a:t>
            </a:r>
            <a:r>
              <a:rPr lang="en-US" sz="1800" dirty="0">
                <a:cs typeface="Arial"/>
              </a:rPr>
              <a:t> </a:t>
            </a:r>
            <a:r>
              <a:rPr lang="en-US" sz="1800" dirty="0" err="1">
                <a:cs typeface="Arial"/>
              </a:rPr>
              <a:t>quả</a:t>
            </a:r>
            <a:r>
              <a:rPr lang="en-US" sz="1800" dirty="0">
                <a:cs typeface="Arial"/>
              </a:rPr>
              <a:t> </a:t>
            </a:r>
            <a:r>
              <a:rPr lang="en-US" sz="1800" dirty="0" err="1">
                <a:cs typeface="Arial"/>
              </a:rPr>
              <a:t>thực</a:t>
            </a:r>
            <a:r>
              <a:rPr lang="en-US" sz="1800" dirty="0">
                <a:cs typeface="Arial"/>
              </a:rPr>
              <a:t> </a:t>
            </a:r>
            <a:r>
              <a:rPr lang="en-US" sz="1800" dirty="0" err="1">
                <a:cs typeface="Arial"/>
              </a:rPr>
              <a:t>nghiệm</a:t>
            </a:r>
            <a:r>
              <a:rPr lang="en-US" sz="1800" dirty="0">
                <a:cs typeface="Arial"/>
              </a:rPr>
              <a:t> (</a:t>
            </a:r>
            <a:r>
              <a:rPr lang="en-US" sz="1800" dirty="0" err="1">
                <a:cs typeface="Arial"/>
              </a:rPr>
              <a:t>High,low,open,close</a:t>
            </a:r>
            <a:r>
              <a:rPr lang="en-US" sz="1800" dirty="0">
                <a:cs typeface="Arial"/>
              </a:rPr>
              <a:t>, </a:t>
            </a:r>
            <a:r>
              <a:rPr lang="en-US" sz="1800" dirty="0" err="1">
                <a:cs typeface="Arial"/>
              </a:rPr>
              <a:t>marketcap</a:t>
            </a:r>
            <a:r>
              <a:rPr lang="en-US" sz="1800" dirty="0">
                <a:cs typeface="Arial"/>
              </a:rPr>
              <a:t> with normalize)</a:t>
            </a:r>
          </a:p>
          <a:p>
            <a:pPr algn="l"/>
            <a:endParaRPr lang="en-US" sz="1800" dirty="0"/>
          </a:p>
        </p:txBody>
      </p:sp>
      <p:pic>
        <p:nvPicPr>
          <p:cNvPr id="4" name="Hình ảnh 4" descr="Ảnh có chứa bàn&#10;&#10;Mô tả được tự động tạo">
            <a:extLst>
              <a:ext uri="{FF2B5EF4-FFF2-40B4-BE49-F238E27FC236}">
                <a16:creationId xmlns:a16="http://schemas.microsoft.com/office/drawing/2014/main" id="{1B8AEA26-04FC-8E60-3D4A-58829BFB385F}"/>
              </a:ext>
            </a:extLst>
          </p:cNvPr>
          <p:cNvPicPr>
            <a:picLocks noChangeAspect="1"/>
          </p:cNvPicPr>
          <p:nvPr/>
        </p:nvPicPr>
        <p:blipFill>
          <a:blip r:embed="rId2"/>
          <a:stretch>
            <a:fillRect/>
          </a:stretch>
        </p:blipFill>
        <p:spPr>
          <a:xfrm>
            <a:off x="342900" y="453114"/>
            <a:ext cx="7660254" cy="4539197"/>
          </a:xfrm>
          <a:prstGeom prst="rect">
            <a:avLst/>
          </a:prstGeom>
        </p:spPr>
      </p:pic>
    </p:spTree>
    <p:extLst>
      <p:ext uri="{BB962C8B-B14F-4D97-AF65-F5344CB8AC3E}">
        <p14:creationId xmlns:p14="http://schemas.microsoft.com/office/powerpoint/2010/main" val="16892642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8CDC980D-EC9E-4667-8509-FD61744B27AA}"/>
              </a:ext>
            </a:extLst>
          </p:cNvPr>
          <p:cNvSpPr>
            <a:spLocks noGrp="1"/>
          </p:cNvSpPr>
          <p:nvPr>
            <p:ph type="body" sz="quarter" idx="10"/>
          </p:nvPr>
        </p:nvSpPr>
        <p:spPr>
          <a:xfrm>
            <a:off x="0" y="123478"/>
            <a:ext cx="7903953" cy="457452"/>
          </a:xfrm>
        </p:spPr>
        <p:txBody>
          <a:bodyPr lIns="91440" tIns="45720" rIns="91440" bIns="45720" anchor="ctr"/>
          <a:lstStyle/>
          <a:p>
            <a:pPr algn="l"/>
            <a:endParaRPr lang="en-US" sz="1800" dirty="0">
              <a:cs typeface="Arial"/>
            </a:endParaRPr>
          </a:p>
          <a:p>
            <a:pPr algn="l"/>
            <a:endParaRPr lang="en-US" sz="1800" dirty="0"/>
          </a:p>
        </p:txBody>
      </p:sp>
      <p:sp>
        <p:nvSpPr>
          <p:cNvPr id="3" name="Hộp Văn bản 2">
            <a:extLst>
              <a:ext uri="{FF2B5EF4-FFF2-40B4-BE49-F238E27FC236}">
                <a16:creationId xmlns:a16="http://schemas.microsoft.com/office/drawing/2014/main" id="{2CA338A2-F77C-834A-B413-77026D8DF00B}"/>
              </a:ext>
            </a:extLst>
          </p:cNvPr>
          <p:cNvSpPr txBox="1"/>
          <p:nvPr/>
        </p:nvSpPr>
        <p:spPr>
          <a:xfrm>
            <a:off x="288985" y="121848"/>
            <a:ext cx="41557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err="1">
                <a:cs typeface="Arial"/>
              </a:rPr>
              <a:t>Sử</a:t>
            </a:r>
            <a:r>
              <a:rPr lang="vi-VN" dirty="0">
                <a:cs typeface="Arial"/>
              </a:rPr>
              <a:t> </a:t>
            </a:r>
            <a:r>
              <a:rPr lang="vi-VN" dirty="0" err="1">
                <a:cs typeface="Arial"/>
              </a:rPr>
              <a:t>dụng</a:t>
            </a:r>
            <a:r>
              <a:rPr lang="vi-VN" dirty="0">
                <a:cs typeface="Arial"/>
              </a:rPr>
              <a:t> mô </a:t>
            </a:r>
            <a:r>
              <a:rPr lang="vi-VN" dirty="0" err="1">
                <a:cs typeface="Arial"/>
              </a:rPr>
              <a:t>hình</a:t>
            </a:r>
            <a:r>
              <a:rPr lang="vi-VN" dirty="0">
                <a:cs typeface="Arial"/>
              </a:rPr>
              <a:t> </a:t>
            </a:r>
            <a:r>
              <a:rPr lang="vi-VN" dirty="0" err="1">
                <a:cs typeface="Arial"/>
              </a:rPr>
              <a:t>để</a:t>
            </a:r>
            <a:r>
              <a:rPr lang="vi-VN" dirty="0">
                <a:cs typeface="Arial"/>
              </a:rPr>
              <a:t> </a:t>
            </a:r>
            <a:r>
              <a:rPr lang="vi-VN" dirty="0" err="1">
                <a:cs typeface="Arial"/>
              </a:rPr>
              <a:t>dự</a:t>
            </a:r>
            <a:r>
              <a:rPr lang="vi-VN" dirty="0">
                <a:cs typeface="Arial"/>
              </a:rPr>
              <a:t> </a:t>
            </a:r>
            <a:r>
              <a:rPr lang="vi-VN" dirty="0" err="1">
                <a:cs typeface="Arial"/>
              </a:rPr>
              <a:t>đoán</a:t>
            </a:r>
          </a:p>
        </p:txBody>
      </p:sp>
      <p:pic>
        <p:nvPicPr>
          <p:cNvPr id="5" name="Hình ảnh 5">
            <a:extLst>
              <a:ext uri="{FF2B5EF4-FFF2-40B4-BE49-F238E27FC236}">
                <a16:creationId xmlns:a16="http://schemas.microsoft.com/office/drawing/2014/main" id="{1FEFCC90-71CF-ADE4-D0E2-A9EC4C538FE7}"/>
              </a:ext>
            </a:extLst>
          </p:cNvPr>
          <p:cNvPicPr>
            <a:picLocks noChangeAspect="1"/>
          </p:cNvPicPr>
          <p:nvPr/>
        </p:nvPicPr>
        <p:blipFill>
          <a:blip r:embed="rId2"/>
          <a:stretch>
            <a:fillRect/>
          </a:stretch>
        </p:blipFill>
        <p:spPr>
          <a:xfrm>
            <a:off x="407598" y="1558446"/>
            <a:ext cx="2646153" cy="2285401"/>
          </a:xfrm>
          <a:prstGeom prst="rect">
            <a:avLst/>
          </a:prstGeom>
        </p:spPr>
      </p:pic>
      <p:sp>
        <p:nvSpPr>
          <p:cNvPr id="6" name="Hình chữ nhật: Góc Tròn 5">
            <a:extLst>
              <a:ext uri="{FF2B5EF4-FFF2-40B4-BE49-F238E27FC236}">
                <a16:creationId xmlns:a16="http://schemas.microsoft.com/office/drawing/2014/main" id="{71EA7828-0422-C0D3-F7AC-9CFC277845A3}"/>
              </a:ext>
            </a:extLst>
          </p:cNvPr>
          <p:cNvSpPr/>
          <p:nvPr/>
        </p:nvSpPr>
        <p:spPr>
          <a:xfrm>
            <a:off x="739714" y="701974"/>
            <a:ext cx="2111314" cy="580127"/>
          </a:xfrm>
          <a:prstGeom prst="roundRect">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err="1">
                <a:cs typeface="Arial"/>
              </a:rPr>
              <a:t>High-low-close-open</a:t>
            </a:r>
            <a:endParaRPr lang="vi-VN" dirty="0" err="1"/>
          </a:p>
        </p:txBody>
      </p:sp>
      <p:pic>
        <p:nvPicPr>
          <p:cNvPr id="7" name="Hình ảnh 7">
            <a:extLst>
              <a:ext uri="{FF2B5EF4-FFF2-40B4-BE49-F238E27FC236}">
                <a16:creationId xmlns:a16="http://schemas.microsoft.com/office/drawing/2014/main" id="{FF540ED8-070D-6349-ED28-C9DEA8C2EE5C}"/>
              </a:ext>
            </a:extLst>
          </p:cNvPr>
          <p:cNvPicPr>
            <a:picLocks noChangeAspect="1"/>
          </p:cNvPicPr>
          <p:nvPr/>
        </p:nvPicPr>
        <p:blipFill>
          <a:blip r:embed="rId3"/>
          <a:stretch>
            <a:fillRect/>
          </a:stretch>
        </p:blipFill>
        <p:spPr>
          <a:xfrm>
            <a:off x="3329796" y="1558446"/>
            <a:ext cx="2646153" cy="2285401"/>
          </a:xfrm>
          <a:prstGeom prst="rect">
            <a:avLst/>
          </a:prstGeom>
        </p:spPr>
      </p:pic>
      <p:sp>
        <p:nvSpPr>
          <p:cNvPr id="9" name="Hình chữ nhật: Góc Tròn 8">
            <a:extLst>
              <a:ext uri="{FF2B5EF4-FFF2-40B4-BE49-F238E27FC236}">
                <a16:creationId xmlns:a16="http://schemas.microsoft.com/office/drawing/2014/main" id="{92E76FF0-3DB5-5113-741F-67B4E40512D8}"/>
              </a:ext>
            </a:extLst>
          </p:cNvPr>
          <p:cNvSpPr/>
          <p:nvPr/>
        </p:nvSpPr>
        <p:spPr>
          <a:xfrm>
            <a:off x="3564865" y="432399"/>
            <a:ext cx="2111314" cy="1119277"/>
          </a:xfrm>
          <a:prstGeom prst="roundRect">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err="1">
                <a:cs typeface="Arial"/>
              </a:rPr>
              <a:t>High-low-close-open</a:t>
            </a:r>
            <a:r>
              <a:rPr lang="vi-VN" dirty="0">
                <a:cs typeface="Arial"/>
              </a:rPr>
              <a:t>- </a:t>
            </a:r>
            <a:r>
              <a:rPr lang="vi-VN" dirty="0" err="1">
                <a:cs typeface="Arial"/>
              </a:rPr>
              <a:t>marketcap</a:t>
            </a:r>
            <a:r>
              <a:rPr lang="vi-VN" dirty="0">
                <a:cs typeface="Arial"/>
              </a:rPr>
              <a:t> u </a:t>
            </a:r>
            <a:r>
              <a:rPr lang="vi-VN" dirty="0" err="1">
                <a:cs typeface="Arial"/>
              </a:rPr>
              <a:t>without</a:t>
            </a:r>
            <a:r>
              <a:rPr lang="vi-VN" dirty="0">
                <a:cs typeface="Arial"/>
              </a:rPr>
              <a:t> </a:t>
            </a:r>
            <a:r>
              <a:rPr lang="vi-VN" dirty="0" err="1">
                <a:cs typeface="Arial"/>
              </a:rPr>
              <a:t>normalize</a:t>
            </a:r>
          </a:p>
        </p:txBody>
      </p:sp>
      <p:pic>
        <p:nvPicPr>
          <p:cNvPr id="10" name="Hình ảnh 10">
            <a:extLst>
              <a:ext uri="{FF2B5EF4-FFF2-40B4-BE49-F238E27FC236}">
                <a16:creationId xmlns:a16="http://schemas.microsoft.com/office/drawing/2014/main" id="{5A7F0AAB-F270-79E0-21F6-FD6E2FBB3157}"/>
              </a:ext>
            </a:extLst>
          </p:cNvPr>
          <p:cNvPicPr>
            <a:picLocks noChangeAspect="1"/>
          </p:cNvPicPr>
          <p:nvPr/>
        </p:nvPicPr>
        <p:blipFill>
          <a:blip r:embed="rId4"/>
          <a:stretch>
            <a:fillRect/>
          </a:stretch>
        </p:blipFill>
        <p:spPr>
          <a:xfrm>
            <a:off x="6144164" y="1558446"/>
            <a:ext cx="2743200" cy="2285400"/>
          </a:xfrm>
          <a:prstGeom prst="rect">
            <a:avLst/>
          </a:prstGeom>
        </p:spPr>
      </p:pic>
      <p:sp>
        <p:nvSpPr>
          <p:cNvPr id="11" name="Hình chữ nhật: Góc Tròn 10">
            <a:extLst>
              <a:ext uri="{FF2B5EF4-FFF2-40B4-BE49-F238E27FC236}">
                <a16:creationId xmlns:a16="http://schemas.microsoft.com/office/drawing/2014/main" id="{4738F4E9-32F1-3734-12E3-0B756CB8C692}"/>
              </a:ext>
            </a:extLst>
          </p:cNvPr>
          <p:cNvSpPr/>
          <p:nvPr/>
        </p:nvSpPr>
        <p:spPr>
          <a:xfrm>
            <a:off x="6465498" y="313786"/>
            <a:ext cx="2111314" cy="1119277"/>
          </a:xfrm>
          <a:prstGeom prst="roundRect">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err="1">
                <a:cs typeface="Arial"/>
              </a:rPr>
              <a:t>High-low-close-open</a:t>
            </a:r>
            <a:r>
              <a:rPr lang="vi-VN" dirty="0">
                <a:cs typeface="Arial"/>
              </a:rPr>
              <a:t>- </a:t>
            </a:r>
            <a:r>
              <a:rPr lang="vi-VN" dirty="0" err="1">
                <a:cs typeface="Arial"/>
              </a:rPr>
              <a:t>marketcap</a:t>
            </a:r>
            <a:r>
              <a:rPr lang="vi-VN" dirty="0">
                <a:cs typeface="Arial"/>
              </a:rPr>
              <a:t> </a:t>
            </a:r>
            <a:r>
              <a:rPr lang="vi-VN" dirty="0" err="1">
                <a:cs typeface="Arial"/>
              </a:rPr>
              <a:t>with</a:t>
            </a:r>
            <a:r>
              <a:rPr lang="vi-VN" dirty="0">
                <a:cs typeface="Arial"/>
              </a:rPr>
              <a:t> </a:t>
            </a:r>
            <a:r>
              <a:rPr lang="vi-VN" dirty="0" err="1">
                <a:cs typeface="Arial"/>
              </a:rPr>
              <a:t>normalize</a:t>
            </a:r>
          </a:p>
        </p:txBody>
      </p:sp>
      <p:sp>
        <p:nvSpPr>
          <p:cNvPr id="13" name="Hình chữ nhật: Góc Tròn 12">
            <a:extLst>
              <a:ext uri="{FF2B5EF4-FFF2-40B4-BE49-F238E27FC236}">
                <a16:creationId xmlns:a16="http://schemas.microsoft.com/office/drawing/2014/main" id="{A151A64F-2134-AE6A-90EF-ABBA29D968CC}"/>
              </a:ext>
            </a:extLst>
          </p:cNvPr>
          <p:cNvSpPr/>
          <p:nvPr/>
        </p:nvSpPr>
        <p:spPr>
          <a:xfrm>
            <a:off x="664235" y="3926098"/>
            <a:ext cx="2262274" cy="1033013"/>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vi-VN" sz="1400" dirty="0" err="1">
                <a:cs typeface="Arial"/>
              </a:rPr>
              <a:t>Có</a:t>
            </a:r>
            <a:r>
              <a:rPr lang="vi-VN" sz="1400" dirty="0">
                <a:cs typeface="Arial"/>
              </a:rPr>
              <a:t> kết quả tốt </a:t>
            </a:r>
            <a:r>
              <a:rPr lang="vi-VN" sz="1400" dirty="0" err="1">
                <a:cs typeface="Arial"/>
              </a:rPr>
              <a:t>nhất</a:t>
            </a:r>
            <a:r>
              <a:rPr lang="vi-VN" sz="1400" dirty="0">
                <a:cs typeface="Arial"/>
              </a:rPr>
              <a:t>, </a:t>
            </a:r>
            <a:r>
              <a:rPr lang="vi-VN" sz="1400" dirty="0" err="1">
                <a:cs typeface="Arial"/>
              </a:rPr>
              <a:t>sát</a:t>
            </a:r>
            <a:r>
              <a:rPr lang="vi-VN" sz="1400" dirty="0">
                <a:cs typeface="Arial"/>
              </a:rPr>
              <a:t> </a:t>
            </a:r>
            <a:r>
              <a:rPr lang="vi-VN" sz="1400" dirty="0" err="1">
                <a:cs typeface="Arial"/>
              </a:rPr>
              <a:t>nhất</a:t>
            </a:r>
            <a:r>
              <a:rPr lang="vi-VN" sz="1400" dirty="0">
                <a:cs typeface="Arial"/>
              </a:rPr>
              <a:t> </a:t>
            </a:r>
            <a:r>
              <a:rPr lang="vi-VN" sz="1400" dirty="0" err="1">
                <a:cs typeface="Arial"/>
              </a:rPr>
              <a:t>giống</a:t>
            </a:r>
            <a:r>
              <a:rPr lang="vi-VN" sz="1400" dirty="0">
                <a:cs typeface="Arial"/>
              </a:rPr>
              <a:t> như </a:t>
            </a:r>
            <a:r>
              <a:rPr lang="vi-VN" sz="1400" dirty="0" err="1">
                <a:cs typeface="Arial"/>
              </a:rPr>
              <a:t>với</a:t>
            </a:r>
            <a:r>
              <a:rPr lang="vi-VN" sz="1400" dirty="0">
                <a:cs typeface="Arial"/>
              </a:rPr>
              <a:t> </a:t>
            </a:r>
            <a:r>
              <a:rPr lang="vi-VN" sz="1400" dirty="0" err="1">
                <a:cs typeface="Arial"/>
              </a:rPr>
              <a:t>tập</a:t>
            </a:r>
            <a:r>
              <a:rPr lang="vi-VN" sz="1400" dirty="0">
                <a:cs typeface="Arial"/>
              </a:rPr>
              <a:t> </a:t>
            </a:r>
            <a:r>
              <a:rPr lang="vi-VN" sz="1400" dirty="0" err="1">
                <a:cs typeface="Arial"/>
              </a:rPr>
              <a:t>train</a:t>
            </a:r>
            <a:r>
              <a:rPr lang="vi-VN" sz="1400" dirty="0">
                <a:cs typeface="Arial"/>
              </a:rPr>
              <a:t>.</a:t>
            </a:r>
            <a:endParaRPr lang="vi-VN" dirty="0">
              <a:cs typeface="Arial"/>
            </a:endParaRPr>
          </a:p>
        </p:txBody>
      </p:sp>
      <p:sp>
        <p:nvSpPr>
          <p:cNvPr id="14" name="Hình chữ nhật: Góc Tròn 13">
            <a:extLst>
              <a:ext uri="{FF2B5EF4-FFF2-40B4-BE49-F238E27FC236}">
                <a16:creationId xmlns:a16="http://schemas.microsoft.com/office/drawing/2014/main" id="{270A3E9C-6C0C-E814-53E7-9A424E6BBA51}"/>
              </a:ext>
            </a:extLst>
          </p:cNvPr>
          <p:cNvSpPr/>
          <p:nvPr/>
        </p:nvSpPr>
        <p:spPr>
          <a:xfrm>
            <a:off x="3640347" y="3926098"/>
            <a:ext cx="2335601" cy="1033013"/>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vi-VN" sz="1400" dirty="0" err="1">
                <a:cs typeface="Arial"/>
              </a:rPr>
              <a:t>Kết</a:t>
            </a:r>
            <a:r>
              <a:rPr lang="vi-VN" sz="1400" dirty="0">
                <a:cs typeface="Arial"/>
              </a:rPr>
              <a:t> </a:t>
            </a:r>
            <a:r>
              <a:rPr lang="vi-VN" sz="1400" dirty="0" err="1">
                <a:cs typeface="Arial"/>
              </a:rPr>
              <a:t>quả</a:t>
            </a:r>
            <a:r>
              <a:rPr lang="vi-VN" sz="1400" dirty="0">
                <a:cs typeface="Arial"/>
              </a:rPr>
              <a:t> </a:t>
            </a:r>
            <a:r>
              <a:rPr lang="vi-VN" sz="1400" dirty="0" err="1">
                <a:cs typeface="Arial"/>
              </a:rPr>
              <a:t>bị</a:t>
            </a:r>
            <a:r>
              <a:rPr lang="vi-VN" sz="1400" dirty="0">
                <a:cs typeface="Arial"/>
              </a:rPr>
              <a:t> </a:t>
            </a:r>
            <a:r>
              <a:rPr lang="vi-VN" sz="1400" dirty="0" err="1">
                <a:cs typeface="Arial"/>
              </a:rPr>
              <a:t>lệch</a:t>
            </a:r>
            <a:r>
              <a:rPr lang="vi-VN" sz="1400" dirty="0">
                <a:cs typeface="Arial"/>
              </a:rPr>
              <a:t> </a:t>
            </a:r>
            <a:r>
              <a:rPr lang="vi-VN" sz="1400" dirty="0" err="1">
                <a:cs typeface="Arial"/>
              </a:rPr>
              <a:t>khá</a:t>
            </a:r>
            <a:r>
              <a:rPr lang="vi-VN" sz="1400" dirty="0">
                <a:cs typeface="Arial"/>
              </a:rPr>
              <a:t> </a:t>
            </a:r>
            <a:r>
              <a:rPr lang="vi-VN" sz="1400" dirty="0" err="1">
                <a:cs typeface="Arial"/>
              </a:rPr>
              <a:t>nhiều</a:t>
            </a:r>
            <a:r>
              <a:rPr lang="vi-VN" sz="1400" dirty="0">
                <a:cs typeface="Arial"/>
              </a:rPr>
              <a:t>.</a:t>
            </a:r>
          </a:p>
        </p:txBody>
      </p:sp>
      <p:sp>
        <p:nvSpPr>
          <p:cNvPr id="15" name="Hình chữ nhật: Góc Tròn 14">
            <a:extLst>
              <a:ext uri="{FF2B5EF4-FFF2-40B4-BE49-F238E27FC236}">
                <a16:creationId xmlns:a16="http://schemas.microsoft.com/office/drawing/2014/main" id="{32A109E8-4A5B-BA43-8A24-97755C4097E2}"/>
              </a:ext>
            </a:extLst>
          </p:cNvPr>
          <p:cNvSpPr/>
          <p:nvPr/>
        </p:nvSpPr>
        <p:spPr>
          <a:xfrm>
            <a:off x="6497848" y="3926098"/>
            <a:ext cx="2262274" cy="1033013"/>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vi-VN" sz="1400" dirty="0">
                <a:cs typeface="Arial"/>
              </a:rPr>
              <a:t>Sau </a:t>
            </a:r>
            <a:r>
              <a:rPr lang="vi-VN" sz="1400" dirty="0" err="1">
                <a:cs typeface="Arial"/>
              </a:rPr>
              <a:t>chuẩn</a:t>
            </a:r>
            <a:r>
              <a:rPr lang="vi-VN" sz="1400" dirty="0">
                <a:cs typeface="Arial"/>
              </a:rPr>
              <a:t> </a:t>
            </a:r>
            <a:r>
              <a:rPr lang="vi-VN" sz="1400" dirty="0" err="1">
                <a:cs typeface="Arial"/>
              </a:rPr>
              <a:t>hóa</a:t>
            </a:r>
            <a:r>
              <a:rPr lang="vi-VN" sz="1400" dirty="0">
                <a:cs typeface="Arial"/>
              </a:rPr>
              <a:t> </a:t>
            </a:r>
            <a:r>
              <a:rPr lang="vi-VN" sz="1400" dirty="0" err="1">
                <a:cs typeface="Arial"/>
              </a:rPr>
              <a:t>dữ</a:t>
            </a:r>
            <a:r>
              <a:rPr lang="vi-VN" sz="1400" dirty="0">
                <a:cs typeface="Arial"/>
              </a:rPr>
              <a:t> </a:t>
            </a:r>
            <a:r>
              <a:rPr lang="vi-VN" sz="1400" err="1">
                <a:cs typeface="Arial"/>
              </a:rPr>
              <a:t>liệu</a:t>
            </a:r>
            <a:r>
              <a:rPr lang="vi-VN" sz="1400">
                <a:cs typeface="Arial"/>
              </a:rPr>
              <a:t> </a:t>
            </a:r>
            <a:endParaRPr lang="en-US" sz="1400">
              <a:cs typeface="Arial"/>
            </a:endParaRPr>
          </a:p>
          <a:p>
            <a:r>
              <a:rPr lang="vi-VN" sz="1400">
                <a:cs typeface="Arial"/>
              </a:rPr>
              <a:t>đã </a:t>
            </a:r>
            <a:r>
              <a:rPr lang="vi-VN" sz="1400" dirty="0" err="1">
                <a:cs typeface="Arial"/>
              </a:rPr>
              <a:t>được</a:t>
            </a:r>
            <a:r>
              <a:rPr lang="vi-VN" sz="1400" dirty="0">
                <a:cs typeface="Arial"/>
              </a:rPr>
              <a:t> </a:t>
            </a:r>
            <a:r>
              <a:rPr lang="vi-VN" sz="1400" dirty="0" err="1">
                <a:cs typeface="Arial"/>
              </a:rPr>
              <a:t>cải</a:t>
            </a:r>
            <a:r>
              <a:rPr lang="vi-VN" sz="1400" dirty="0">
                <a:cs typeface="Arial"/>
              </a:rPr>
              <a:t> </a:t>
            </a:r>
            <a:r>
              <a:rPr lang="vi-VN" sz="1400" dirty="0" err="1">
                <a:cs typeface="Arial"/>
              </a:rPr>
              <a:t>thiện</a:t>
            </a:r>
            <a:r>
              <a:rPr lang="vi-VN" sz="1400" dirty="0">
                <a:cs typeface="Arial"/>
              </a:rPr>
              <a:t>.</a:t>
            </a:r>
          </a:p>
        </p:txBody>
      </p:sp>
    </p:spTree>
    <p:extLst>
      <p:ext uri="{BB962C8B-B14F-4D97-AF65-F5344CB8AC3E}">
        <p14:creationId xmlns:p14="http://schemas.microsoft.com/office/powerpoint/2010/main" val="37486037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8CDC980D-EC9E-4667-8509-FD61744B27AA}"/>
              </a:ext>
            </a:extLst>
          </p:cNvPr>
          <p:cNvSpPr>
            <a:spLocks noGrp="1"/>
          </p:cNvSpPr>
          <p:nvPr>
            <p:ph type="body" sz="quarter" idx="10"/>
          </p:nvPr>
        </p:nvSpPr>
        <p:spPr>
          <a:xfrm>
            <a:off x="0" y="123478"/>
            <a:ext cx="7903953" cy="457452"/>
          </a:xfrm>
        </p:spPr>
        <p:txBody>
          <a:bodyPr lIns="91440" tIns="45720" rIns="91440" bIns="45720" anchor="ctr"/>
          <a:lstStyle/>
          <a:p>
            <a:pPr algn="l"/>
            <a:endParaRPr lang="en-US" sz="1800" dirty="0">
              <a:cs typeface="Arial"/>
            </a:endParaRPr>
          </a:p>
          <a:p>
            <a:pPr algn="l"/>
            <a:endParaRPr lang="en-US" sz="1800" dirty="0"/>
          </a:p>
        </p:txBody>
      </p:sp>
      <p:sp>
        <p:nvSpPr>
          <p:cNvPr id="3" name="Hộp Văn bản 2">
            <a:extLst>
              <a:ext uri="{FF2B5EF4-FFF2-40B4-BE49-F238E27FC236}">
                <a16:creationId xmlns:a16="http://schemas.microsoft.com/office/drawing/2014/main" id="{2CA338A2-F77C-834A-B413-77026D8DF00B}"/>
              </a:ext>
            </a:extLst>
          </p:cNvPr>
          <p:cNvSpPr txBox="1"/>
          <p:nvPr/>
        </p:nvSpPr>
        <p:spPr>
          <a:xfrm>
            <a:off x="288985" y="121848"/>
            <a:ext cx="41557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err="1">
                <a:cs typeface="Arial"/>
              </a:rPr>
              <a:t>Kết</a:t>
            </a:r>
            <a:r>
              <a:rPr lang="vi-VN" dirty="0">
                <a:cs typeface="Arial"/>
              </a:rPr>
              <a:t> </a:t>
            </a:r>
            <a:r>
              <a:rPr lang="vi-VN" dirty="0" err="1">
                <a:cs typeface="Arial"/>
              </a:rPr>
              <a:t>luận</a:t>
            </a:r>
            <a:r>
              <a:rPr lang="vi-VN" dirty="0">
                <a:cs typeface="Arial"/>
              </a:rPr>
              <a:t> chung:</a:t>
            </a:r>
          </a:p>
        </p:txBody>
      </p:sp>
      <p:sp>
        <p:nvSpPr>
          <p:cNvPr id="4" name="Hình chữ nhật: Góc Tròn 3">
            <a:extLst>
              <a:ext uri="{FF2B5EF4-FFF2-40B4-BE49-F238E27FC236}">
                <a16:creationId xmlns:a16="http://schemas.microsoft.com/office/drawing/2014/main" id="{E69FD6C8-308B-0BBD-80C2-CE1401A73272}"/>
              </a:ext>
            </a:extLst>
          </p:cNvPr>
          <p:cNvSpPr/>
          <p:nvPr/>
        </p:nvSpPr>
        <p:spPr>
          <a:xfrm>
            <a:off x="1311215" y="755890"/>
            <a:ext cx="6219645" cy="828136"/>
          </a:xfrm>
          <a:prstGeom prst="roundRect">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err="1">
                <a:cs typeface="Arial"/>
              </a:rPr>
              <a:t>Lasso</a:t>
            </a:r>
            <a:r>
              <a:rPr lang="vi-VN" dirty="0">
                <a:cs typeface="Arial"/>
              </a:rPr>
              <a:t> </a:t>
            </a:r>
            <a:r>
              <a:rPr lang="vi-VN" dirty="0" err="1">
                <a:cs typeface="Arial"/>
              </a:rPr>
              <a:t>regression</a:t>
            </a:r>
            <a:r>
              <a:rPr lang="vi-VN" dirty="0">
                <a:cs typeface="Arial"/>
              </a:rPr>
              <a:t> </a:t>
            </a:r>
            <a:r>
              <a:rPr lang="vi-VN" dirty="0" err="1">
                <a:cs typeface="Arial"/>
              </a:rPr>
              <a:t>áp</a:t>
            </a:r>
            <a:r>
              <a:rPr lang="vi-VN" dirty="0">
                <a:cs typeface="Arial"/>
              </a:rPr>
              <a:t> </a:t>
            </a:r>
            <a:r>
              <a:rPr lang="vi-VN" dirty="0" err="1">
                <a:cs typeface="Arial"/>
              </a:rPr>
              <a:t>dụng</a:t>
            </a:r>
            <a:r>
              <a:rPr lang="vi-VN" dirty="0">
                <a:cs typeface="Arial"/>
              </a:rPr>
              <a:t> </a:t>
            </a:r>
            <a:r>
              <a:rPr lang="vi-VN" dirty="0" err="1">
                <a:cs typeface="Arial"/>
              </a:rPr>
              <a:t>tốt</a:t>
            </a:r>
            <a:r>
              <a:rPr lang="vi-VN" dirty="0">
                <a:cs typeface="Arial"/>
              </a:rPr>
              <a:t> </a:t>
            </a:r>
            <a:r>
              <a:rPr lang="vi-VN" dirty="0" err="1">
                <a:cs typeface="Arial"/>
              </a:rPr>
              <a:t>với</a:t>
            </a:r>
            <a:r>
              <a:rPr lang="vi-VN" dirty="0">
                <a:cs typeface="Arial"/>
              </a:rPr>
              <a:t> </a:t>
            </a:r>
            <a:r>
              <a:rPr lang="vi-VN" dirty="0" err="1">
                <a:cs typeface="Arial"/>
              </a:rPr>
              <a:t>bộ</a:t>
            </a:r>
            <a:r>
              <a:rPr lang="vi-VN" dirty="0">
                <a:cs typeface="Arial"/>
              </a:rPr>
              <a:t> </a:t>
            </a:r>
            <a:r>
              <a:rPr lang="vi-VN" dirty="0" err="1">
                <a:cs typeface="Arial"/>
              </a:rPr>
              <a:t>dữ</a:t>
            </a:r>
            <a:r>
              <a:rPr lang="vi-VN" dirty="0">
                <a:cs typeface="Arial"/>
              </a:rPr>
              <a:t> </a:t>
            </a:r>
            <a:r>
              <a:rPr lang="vi-VN" dirty="0" err="1">
                <a:cs typeface="Arial"/>
              </a:rPr>
              <a:t>liệu</a:t>
            </a:r>
            <a:r>
              <a:rPr lang="vi-VN" dirty="0">
                <a:cs typeface="Arial"/>
              </a:rPr>
              <a:t>. </a:t>
            </a:r>
            <a:r>
              <a:rPr lang="vi-VN" dirty="0" err="1">
                <a:cs typeface="Arial"/>
              </a:rPr>
              <a:t>Việc</a:t>
            </a:r>
            <a:r>
              <a:rPr lang="vi-VN" dirty="0">
                <a:cs typeface="Arial"/>
              </a:rPr>
              <a:t> </a:t>
            </a:r>
            <a:r>
              <a:rPr lang="vi-VN" dirty="0" err="1">
                <a:cs typeface="Arial"/>
              </a:rPr>
              <a:t>sử</a:t>
            </a:r>
            <a:r>
              <a:rPr lang="vi-VN" dirty="0">
                <a:cs typeface="Arial"/>
              </a:rPr>
              <a:t> </a:t>
            </a:r>
            <a:r>
              <a:rPr lang="vi-VN" dirty="0" err="1">
                <a:cs typeface="Arial"/>
              </a:rPr>
              <a:t>dụng</a:t>
            </a:r>
            <a:r>
              <a:rPr lang="vi-VN" dirty="0">
                <a:cs typeface="Arial"/>
              </a:rPr>
              <a:t> hai </a:t>
            </a:r>
            <a:r>
              <a:rPr lang="vi-VN" dirty="0" err="1">
                <a:cs typeface="Arial"/>
              </a:rPr>
              <a:t>độ</a:t>
            </a:r>
            <a:r>
              <a:rPr lang="vi-VN" dirty="0">
                <a:cs typeface="Arial"/>
              </a:rPr>
              <a:t> đo MAE </a:t>
            </a:r>
            <a:r>
              <a:rPr lang="vi-VN" dirty="0" err="1">
                <a:cs typeface="Arial"/>
              </a:rPr>
              <a:t>và</a:t>
            </a:r>
            <a:r>
              <a:rPr lang="vi-VN" dirty="0">
                <a:cs typeface="Arial"/>
              </a:rPr>
              <a:t> MAPE </a:t>
            </a:r>
            <a:r>
              <a:rPr lang="vi-VN" dirty="0" err="1">
                <a:cs typeface="Arial"/>
              </a:rPr>
              <a:t>là</a:t>
            </a:r>
            <a:r>
              <a:rPr lang="vi-VN" dirty="0">
                <a:cs typeface="Arial"/>
              </a:rPr>
              <a:t> </a:t>
            </a:r>
            <a:r>
              <a:rPr lang="vi-VN" dirty="0" err="1">
                <a:cs typeface="Arial"/>
              </a:rPr>
              <a:t>hợp</a:t>
            </a:r>
            <a:r>
              <a:rPr lang="vi-VN" dirty="0">
                <a:cs typeface="Arial"/>
              </a:rPr>
              <a:t> </a:t>
            </a:r>
            <a:r>
              <a:rPr lang="vi-VN" dirty="0" err="1">
                <a:cs typeface="Arial"/>
              </a:rPr>
              <a:t>lý</a:t>
            </a:r>
            <a:r>
              <a:rPr lang="vi-VN" dirty="0">
                <a:cs typeface="Arial"/>
              </a:rPr>
              <a:t>.</a:t>
            </a:r>
            <a:endParaRPr lang="vi-VN" dirty="0"/>
          </a:p>
        </p:txBody>
      </p:sp>
      <p:sp>
        <p:nvSpPr>
          <p:cNvPr id="5" name="Hình chữ nhật: Góc Tròn 4">
            <a:extLst>
              <a:ext uri="{FF2B5EF4-FFF2-40B4-BE49-F238E27FC236}">
                <a16:creationId xmlns:a16="http://schemas.microsoft.com/office/drawing/2014/main" id="{11C4F0A5-7240-99B8-7360-B0516CDA1E82}"/>
              </a:ext>
            </a:extLst>
          </p:cNvPr>
          <p:cNvSpPr/>
          <p:nvPr/>
        </p:nvSpPr>
        <p:spPr>
          <a:xfrm>
            <a:off x="1311215" y="1844975"/>
            <a:ext cx="6219645" cy="828136"/>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err="1">
                <a:cs typeface="Arial"/>
              </a:rPr>
              <a:t>Kết</a:t>
            </a:r>
            <a:r>
              <a:rPr lang="vi-VN" dirty="0">
                <a:cs typeface="Arial"/>
              </a:rPr>
              <a:t> </a:t>
            </a:r>
            <a:r>
              <a:rPr lang="vi-VN" dirty="0" err="1">
                <a:cs typeface="Arial"/>
              </a:rPr>
              <a:t>quả</a:t>
            </a:r>
            <a:r>
              <a:rPr lang="vi-VN" dirty="0">
                <a:cs typeface="Arial"/>
              </a:rPr>
              <a:t> cho </a:t>
            </a:r>
            <a:r>
              <a:rPr lang="vi-VN" dirty="0" err="1">
                <a:cs typeface="Arial"/>
              </a:rPr>
              <a:t>thấy</a:t>
            </a:r>
            <a:r>
              <a:rPr lang="vi-VN" dirty="0">
                <a:cs typeface="Arial"/>
              </a:rPr>
              <a:t> </a:t>
            </a:r>
            <a:r>
              <a:rPr lang="vi-VN" dirty="0" err="1">
                <a:cs typeface="Arial"/>
              </a:rPr>
              <a:t>sử</a:t>
            </a:r>
            <a:r>
              <a:rPr lang="vi-VN" dirty="0">
                <a:cs typeface="Arial"/>
              </a:rPr>
              <a:t> </a:t>
            </a:r>
            <a:r>
              <a:rPr lang="vi-VN" dirty="0" err="1">
                <a:cs typeface="Arial"/>
              </a:rPr>
              <a:t>dụng</a:t>
            </a:r>
            <a:r>
              <a:rPr lang="vi-VN" dirty="0">
                <a:cs typeface="Arial"/>
              </a:rPr>
              <a:t> 4 </a:t>
            </a:r>
            <a:r>
              <a:rPr lang="vi-VN" dirty="0" err="1">
                <a:cs typeface="Arial"/>
              </a:rPr>
              <a:t>feature</a:t>
            </a:r>
            <a:r>
              <a:rPr lang="vi-VN" dirty="0">
                <a:cs typeface="Arial"/>
              </a:rPr>
              <a:t>: </a:t>
            </a:r>
            <a:r>
              <a:rPr lang="vi-VN" dirty="0" err="1">
                <a:cs typeface="Arial"/>
              </a:rPr>
              <a:t>open-close-high-low</a:t>
            </a:r>
            <a:r>
              <a:rPr lang="vi-VN" dirty="0">
                <a:cs typeface="Arial"/>
              </a:rPr>
              <a:t> cho </a:t>
            </a:r>
            <a:r>
              <a:rPr lang="vi-VN" dirty="0" err="1">
                <a:cs typeface="Arial"/>
              </a:rPr>
              <a:t>kết</a:t>
            </a:r>
            <a:r>
              <a:rPr lang="vi-VN" dirty="0">
                <a:cs typeface="Arial"/>
              </a:rPr>
              <a:t> </a:t>
            </a:r>
            <a:r>
              <a:rPr lang="vi-VN" dirty="0" err="1">
                <a:cs typeface="Arial"/>
              </a:rPr>
              <a:t>quả</a:t>
            </a:r>
            <a:r>
              <a:rPr lang="vi-VN" dirty="0">
                <a:cs typeface="Arial"/>
              </a:rPr>
              <a:t> </a:t>
            </a:r>
            <a:r>
              <a:rPr lang="vi-VN" dirty="0" err="1">
                <a:cs typeface="Arial"/>
              </a:rPr>
              <a:t>tốt</a:t>
            </a:r>
            <a:r>
              <a:rPr lang="vi-VN" dirty="0">
                <a:cs typeface="Arial"/>
              </a:rPr>
              <a:t> </a:t>
            </a:r>
            <a:r>
              <a:rPr lang="vi-VN" dirty="0" err="1">
                <a:cs typeface="Arial"/>
              </a:rPr>
              <a:t>nhất</a:t>
            </a:r>
            <a:r>
              <a:rPr lang="vi-VN" dirty="0">
                <a:cs typeface="Arial"/>
              </a:rPr>
              <a:t>.</a:t>
            </a:r>
            <a:endParaRPr lang="vi-VN" dirty="0"/>
          </a:p>
        </p:txBody>
      </p:sp>
      <p:sp>
        <p:nvSpPr>
          <p:cNvPr id="6" name="Hình chữ nhật: Góc Tròn 5">
            <a:extLst>
              <a:ext uri="{FF2B5EF4-FFF2-40B4-BE49-F238E27FC236}">
                <a16:creationId xmlns:a16="http://schemas.microsoft.com/office/drawing/2014/main" id="{4564ED03-F195-97CF-334D-DB902FB90534}"/>
              </a:ext>
            </a:extLst>
          </p:cNvPr>
          <p:cNvSpPr/>
          <p:nvPr/>
        </p:nvSpPr>
        <p:spPr>
          <a:xfrm>
            <a:off x="1311215" y="2869362"/>
            <a:ext cx="6219645" cy="828136"/>
          </a:xfrm>
          <a:prstGeom prst="roundRect">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dirty="0" err="1">
                <a:cs typeface="Arial"/>
              </a:rPr>
              <a:t>Đã</a:t>
            </a:r>
            <a:r>
              <a:rPr lang="vi-VN" dirty="0">
                <a:cs typeface="Arial"/>
              </a:rPr>
              <a:t> </a:t>
            </a:r>
            <a:r>
              <a:rPr lang="vi-VN" dirty="0" err="1">
                <a:cs typeface="Arial"/>
              </a:rPr>
              <a:t>thành</a:t>
            </a:r>
            <a:r>
              <a:rPr lang="vi-VN" dirty="0">
                <a:cs typeface="Arial"/>
              </a:rPr>
              <a:t> công khai </a:t>
            </a:r>
            <a:r>
              <a:rPr lang="vi-VN" dirty="0" err="1">
                <a:cs typeface="Arial"/>
              </a:rPr>
              <a:t>thác</a:t>
            </a:r>
            <a:r>
              <a:rPr lang="vi-VN" dirty="0">
                <a:cs typeface="Arial"/>
              </a:rPr>
              <a:t> </a:t>
            </a:r>
            <a:r>
              <a:rPr lang="vi-VN" dirty="0" err="1">
                <a:cs typeface="Arial"/>
              </a:rPr>
              <a:t>dữ</a:t>
            </a:r>
            <a:r>
              <a:rPr lang="vi-VN" dirty="0">
                <a:cs typeface="Arial"/>
              </a:rPr>
              <a:t> </a:t>
            </a:r>
            <a:r>
              <a:rPr lang="vi-VN" dirty="0" err="1">
                <a:cs typeface="Arial"/>
              </a:rPr>
              <a:t>liệu</a:t>
            </a:r>
            <a:r>
              <a:rPr lang="vi-VN" dirty="0">
                <a:cs typeface="Arial"/>
              </a:rPr>
              <a:t> </a:t>
            </a:r>
            <a:r>
              <a:rPr lang="vi-VN" dirty="0" err="1">
                <a:cs typeface="Arial"/>
              </a:rPr>
              <a:t>và</a:t>
            </a:r>
            <a:r>
              <a:rPr lang="vi-VN" dirty="0">
                <a:cs typeface="Arial"/>
              </a:rPr>
              <a:t> </a:t>
            </a:r>
            <a:r>
              <a:rPr lang="vi-VN" dirty="0" err="1">
                <a:cs typeface="Arial"/>
              </a:rPr>
              <a:t>tạo</a:t>
            </a:r>
            <a:r>
              <a:rPr lang="vi-VN" dirty="0">
                <a:cs typeface="Arial"/>
              </a:rPr>
              <a:t> </a:t>
            </a:r>
            <a:r>
              <a:rPr lang="vi-VN" dirty="0" err="1">
                <a:cs typeface="Arial"/>
              </a:rPr>
              <a:t>được</a:t>
            </a:r>
            <a:r>
              <a:rPr lang="vi-VN" dirty="0">
                <a:cs typeface="Arial"/>
              </a:rPr>
              <a:t> mô </a:t>
            </a:r>
            <a:r>
              <a:rPr lang="vi-VN" dirty="0" err="1">
                <a:cs typeface="Arial"/>
              </a:rPr>
              <a:t>hình</a:t>
            </a:r>
            <a:r>
              <a:rPr lang="vi-VN" dirty="0">
                <a:cs typeface="Arial"/>
              </a:rPr>
              <a:t> </a:t>
            </a:r>
            <a:r>
              <a:rPr lang="vi-VN" dirty="0" err="1">
                <a:cs typeface="Arial"/>
              </a:rPr>
              <a:t>dự</a:t>
            </a:r>
            <a:r>
              <a:rPr lang="vi-VN" dirty="0">
                <a:cs typeface="Arial"/>
              </a:rPr>
              <a:t> </a:t>
            </a:r>
            <a:r>
              <a:rPr lang="vi-VN" dirty="0" err="1">
                <a:cs typeface="Arial"/>
              </a:rPr>
              <a:t>đoán</a:t>
            </a:r>
            <a:r>
              <a:rPr lang="vi-VN" dirty="0">
                <a:cs typeface="Arial"/>
              </a:rPr>
              <a:t> </a:t>
            </a:r>
            <a:r>
              <a:rPr lang="vi-VN" dirty="0" err="1">
                <a:cs typeface="Arial"/>
              </a:rPr>
              <a:t>có</a:t>
            </a:r>
            <a:r>
              <a:rPr lang="vi-VN" dirty="0">
                <a:cs typeface="Arial"/>
              </a:rPr>
              <a:t> </a:t>
            </a:r>
            <a:r>
              <a:rPr lang="vi-VN" dirty="0" err="1">
                <a:cs typeface="Arial"/>
              </a:rPr>
              <a:t>độ</a:t>
            </a:r>
            <a:r>
              <a:rPr lang="vi-VN" dirty="0">
                <a:cs typeface="Arial"/>
              </a:rPr>
              <a:t> </a:t>
            </a:r>
            <a:r>
              <a:rPr lang="vi-VN" dirty="0" err="1">
                <a:cs typeface="Arial"/>
              </a:rPr>
              <a:t>chính</a:t>
            </a:r>
            <a:r>
              <a:rPr lang="vi-VN" dirty="0">
                <a:cs typeface="Arial"/>
              </a:rPr>
              <a:t> </a:t>
            </a:r>
            <a:r>
              <a:rPr lang="vi-VN" dirty="0" err="1">
                <a:cs typeface="Arial"/>
              </a:rPr>
              <a:t>xác</a:t>
            </a:r>
            <a:r>
              <a:rPr lang="vi-VN" dirty="0">
                <a:cs typeface="Arial"/>
              </a:rPr>
              <a:t> tương </a:t>
            </a:r>
            <a:r>
              <a:rPr lang="vi-VN" dirty="0" err="1">
                <a:cs typeface="Arial"/>
              </a:rPr>
              <a:t>đối</a:t>
            </a:r>
            <a:r>
              <a:rPr lang="vi-VN" dirty="0">
                <a:cs typeface="Arial"/>
              </a:rPr>
              <a:t> cao. </a:t>
            </a:r>
            <a:endParaRPr lang="vi-VN" dirty="0"/>
          </a:p>
        </p:txBody>
      </p:sp>
    </p:spTree>
    <p:extLst>
      <p:ext uri="{BB962C8B-B14F-4D97-AF65-F5344CB8AC3E}">
        <p14:creationId xmlns:p14="http://schemas.microsoft.com/office/powerpoint/2010/main" val="26110567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6B36A9-41CD-4727-9E4E-E8723C96D19F}"/>
              </a:ext>
            </a:extLst>
          </p:cNvPr>
          <p:cNvSpPr txBox="1"/>
          <p:nvPr/>
        </p:nvSpPr>
        <p:spPr>
          <a:xfrm>
            <a:off x="4238368" y="2359908"/>
            <a:ext cx="2273643" cy="630942"/>
          </a:xfrm>
          <a:prstGeom prst="rect">
            <a:avLst/>
          </a:prstGeom>
          <a:noFill/>
        </p:spPr>
        <p:txBody>
          <a:bodyPr wrap="square" rtlCol="0">
            <a:spAutoFit/>
          </a:bodyPr>
          <a:lstStyle/>
          <a:p>
            <a:r>
              <a:rPr lang="en-US" sz="3500">
                <a:solidFill>
                  <a:schemeClr val="tx1">
                    <a:lumMod val="75000"/>
                    <a:lumOff val="25000"/>
                  </a:schemeClr>
                </a:solidFill>
              </a:rPr>
              <a:t>SVR</a:t>
            </a:r>
          </a:p>
        </p:txBody>
      </p:sp>
    </p:spTree>
    <p:extLst>
      <p:ext uri="{BB962C8B-B14F-4D97-AF65-F5344CB8AC3E}">
        <p14:creationId xmlns:p14="http://schemas.microsoft.com/office/powerpoint/2010/main" val="28101889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F0C70B3-080F-4013-9875-2BB32113A2FB}"/>
              </a:ext>
            </a:extLst>
          </p:cNvPr>
          <p:cNvGraphicFramePr>
            <a:graphicFrameLocks noGrp="1"/>
          </p:cNvGraphicFramePr>
          <p:nvPr>
            <p:extLst>
              <p:ext uri="{D42A27DB-BD31-4B8C-83A1-F6EECF244321}">
                <p14:modId xmlns:p14="http://schemas.microsoft.com/office/powerpoint/2010/main" val="3668329700"/>
              </p:ext>
            </p:extLst>
          </p:nvPr>
        </p:nvGraphicFramePr>
        <p:xfrm>
          <a:off x="536000" y="43697"/>
          <a:ext cx="7995799" cy="5099803"/>
        </p:xfrm>
        <a:graphic>
          <a:graphicData uri="http://schemas.openxmlformats.org/drawingml/2006/table">
            <a:tbl>
              <a:tblPr firstRow="1" firstCol="1" bandRow="1">
                <a:tableStyleId>{5C22544A-7EE6-4342-B048-85BDC9FD1C3A}</a:tableStyleId>
              </a:tblPr>
              <a:tblGrid>
                <a:gridCol w="1464410">
                  <a:extLst>
                    <a:ext uri="{9D8B030D-6E8A-4147-A177-3AD203B41FA5}">
                      <a16:colId xmlns:a16="http://schemas.microsoft.com/office/drawing/2014/main" val="69450790"/>
                    </a:ext>
                  </a:extLst>
                </a:gridCol>
                <a:gridCol w="1382680">
                  <a:extLst>
                    <a:ext uri="{9D8B030D-6E8A-4147-A177-3AD203B41FA5}">
                      <a16:colId xmlns:a16="http://schemas.microsoft.com/office/drawing/2014/main" val="459685881"/>
                    </a:ext>
                  </a:extLst>
                </a:gridCol>
                <a:gridCol w="1382680">
                  <a:extLst>
                    <a:ext uri="{9D8B030D-6E8A-4147-A177-3AD203B41FA5}">
                      <a16:colId xmlns:a16="http://schemas.microsoft.com/office/drawing/2014/main" val="3223250403"/>
                    </a:ext>
                  </a:extLst>
                </a:gridCol>
                <a:gridCol w="1255343">
                  <a:extLst>
                    <a:ext uri="{9D8B030D-6E8A-4147-A177-3AD203B41FA5}">
                      <a16:colId xmlns:a16="http://schemas.microsoft.com/office/drawing/2014/main" val="2216483725"/>
                    </a:ext>
                  </a:extLst>
                </a:gridCol>
                <a:gridCol w="1255343">
                  <a:extLst>
                    <a:ext uri="{9D8B030D-6E8A-4147-A177-3AD203B41FA5}">
                      <a16:colId xmlns:a16="http://schemas.microsoft.com/office/drawing/2014/main" val="3879758178"/>
                    </a:ext>
                  </a:extLst>
                </a:gridCol>
                <a:gridCol w="1255343">
                  <a:extLst>
                    <a:ext uri="{9D8B030D-6E8A-4147-A177-3AD203B41FA5}">
                      <a16:colId xmlns:a16="http://schemas.microsoft.com/office/drawing/2014/main" val="981353648"/>
                    </a:ext>
                  </a:extLst>
                </a:gridCol>
              </a:tblGrid>
              <a:tr h="218508">
                <a:tc>
                  <a:txBody>
                    <a:bodyPr/>
                    <a:lstStyle/>
                    <a:p>
                      <a:pPr marL="234950" indent="-49213" algn="l">
                        <a:lnSpc>
                          <a:spcPct val="150000"/>
                        </a:lnSpc>
                      </a:pPr>
                      <a:r>
                        <a:rPr lang="en-US" sz="1800">
                          <a:effectLst/>
                        </a:rPr>
                        <a:t>Phương </a:t>
                      </a:r>
                    </a:p>
                    <a:p>
                      <a:pPr marL="234950" indent="-49213" algn="l">
                        <a:lnSpc>
                          <a:spcPct val="150000"/>
                        </a:lnSpc>
                      </a:pPr>
                      <a:r>
                        <a:rPr lang="en-US" sz="1800">
                          <a:effectLst/>
                        </a:rPr>
                        <a:t>pháp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8273" marR="8273" marT="0" marB="0" anchor="ctr"/>
                </a:tc>
                <a:tc>
                  <a:txBody>
                    <a:bodyPr/>
                    <a:lstStyle/>
                    <a:p>
                      <a:pPr marL="173038" indent="0" algn="l">
                        <a:lnSpc>
                          <a:spcPct val="150000"/>
                        </a:lnSpc>
                      </a:pPr>
                      <a:r>
                        <a:rPr lang="en-US" sz="1800">
                          <a:effectLst/>
                        </a:rPr>
                        <a:t>Dữ liệu</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8273" marR="8273" marT="0" marB="0" anchor="ctr"/>
                </a:tc>
                <a:tc>
                  <a:txBody>
                    <a:bodyPr/>
                    <a:lstStyle/>
                    <a:p>
                      <a:pPr marL="111125" indent="0" algn="l">
                        <a:lnSpc>
                          <a:spcPct val="150000"/>
                        </a:lnSpc>
                      </a:pPr>
                      <a:r>
                        <a:rPr lang="en-US" sz="1800">
                          <a:effectLst/>
                        </a:rPr>
                        <a:t>Thuật toán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8273" marR="8273" marT="0" marB="0" anchor="ctr"/>
                </a:tc>
                <a:tc>
                  <a:txBody>
                    <a:bodyPr/>
                    <a:lstStyle/>
                    <a:p>
                      <a:pPr marL="457200" algn="l">
                        <a:lnSpc>
                          <a:spcPct val="150000"/>
                        </a:lnSpc>
                      </a:pPr>
                      <a:r>
                        <a:rPr lang="en-US" sz="1800">
                          <a:effectLst/>
                        </a:rPr>
                        <a:t>MAE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8273" marR="8273" marT="0" marB="0" anchor="ctr"/>
                </a:tc>
                <a:tc>
                  <a:txBody>
                    <a:bodyPr/>
                    <a:lstStyle/>
                    <a:p>
                      <a:pPr marL="457200" algn="l">
                        <a:lnSpc>
                          <a:spcPct val="150000"/>
                        </a:lnSpc>
                      </a:pPr>
                      <a:r>
                        <a:rPr lang="en-US" sz="1800">
                          <a:effectLst/>
                        </a:rPr>
                        <a:t>MAPE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8273" marR="8273" marT="0" marB="0" anchor="ctr"/>
                </a:tc>
                <a:tc>
                  <a:txBody>
                    <a:bodyPr/>
                    <a:lstStyle/>
                    <a:p>
                      <a:pPr marL="284163" indent="0" algn="l">
                        <a:lnSpc>
                          <a:spcPct val="150000"/>
                        </a:lnSpc>
                        <a:spcAft>
                          <a:spcPts val="800"/>
                        </a:spcAft>
                      </a:pPr>
                      <a:r>
                        <a:rPr lang="en-US" sz="1800">
                          <a:effectLst/>
                        </a:rPr>
                        <a:t>Training time (s)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8273" marR="8273" marT="0" marB="0" anchor="ctr"/>
                </a:tc>
                <a:extLst>
                  <a:ext uri="{0D108BD9-81ED-4DB2-BD59-A6C34878D82A}">
                    <a16:rowId xmlns:a16="http://schemas.microsoft.com/office/drawing/2014/main" val="3054198199"/>
                  </a:ext>
                </a:extLst>
              </a:tr>
              <a:tr h="375991">
                <a:tc rowSpan="3">
                  <a:txBody>
                    <a:bodyPr/>
                    <a:lstStyle/>
                    <a:p>
                      <a:pPr marL="173038" indent="0" algn="l">
                        <a:lnSpc>
                          <a:spcPct val="150000"/>
                        </a:lnSpc>
                      </a:pPr>
                      <a:r>
                        <a:rPr lang="en-US" sz="1800">
                          <a:effectLst/>
                        </a:rPr>
                        <a:t>Phương </a:t>
                      </a:r>
                    </a:p>
                    <a:p>
                      <a:pPr marL="173038" indent="0" algn="l">
                        <a:lnSpc>
                          <a:spcPct val="150000"/>
                        </a:lnSpc>
                      </a:pPr>
                      <a:r>
                        <a:rPr lang="en-US" sz="1800">
                          <a:effectLst/>
                        </a:rPr>
                        <a:t>pháp 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8273" marR="8273" marT="0" marB="0" anchor="ctr"/>
                </a:tc>
                <a:tc>
                  <a:txBody>
                    <a:bodyPr/>
                    <a:lstStyle/>
                    <a:p>
                      <a:pPr marL="173038" indent="0" algn="l">
                        <a:lnSpc>
                          <a:spcPct val="150000"/>
                        </a:lnSpc>
                      </a:pPr>
                      <a:r>
                        <a:rPr lang="en-US" sz="1800">
                          <a:effectLst/>
                        </a:rPr>
                        <a:t>Bitcoin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8273" marR="8273" marT="0" marB="0" anchor="ctr"/>
                </a:tc>
                <a:tc>
                  <a:txBody>
                    <a:bodyPr/>
                    <a:lstStyle/>
                    <a:p>
                      <a:pPr marL="457200" algn="l">
                        <a:lnSpc>
                          <a:spcPct val="150000"/>
                        </a:lnSpc>
                      </a:pPr>
                      <a:r>
                        <a:rPr lang="en-US" sz="1800">
                          <a:effectLst/>
                        </a:rPr>
                        <a:t>SVR</a:t>
                      </a:r>
                      <a:endParaRPr lang="en-US" sz="1800">
                        <a:effectLst/>
                        <a:latin typeface="Calibri" panose="020F0502020204030204" pitchFamily="34" charset="0"/>
                        <a:cs typeface="Times New Roman" panose="02020603050405020304" pitchFamily="18" charset="0"/>
                      </a:endParaRPr>
                    </a:p>
                  </a:txBody>
                  <a:tcPr marL="8273" marR="8273" marT="0" marB="0" anchor="ctr"/>
                </a:tc>
                <a:tc>
                  <a:txBody>
                    <a:bodyPr/>
                    <a:lstStyle/>
                    <a:p>
                      <a:pPr marL="111125" indent="0" algn="l">
                        <a:lnSpc>
                          <a:spcPct val="150000"/>
                        </a:lnSpc>
                      </a:pPr>
                      <a:r>
                        <a:rPr lang="en-US" sz="1800">
                          <a:effectLst/>
                        </a:rPr>
                        <a:t>650.5925</a:t>
                      </a:r>
                      <a:endParaRPr lang="en-US" sz="1800">
                        <a:effectLst/>
                        <a:latin typeface="Calibri" panose="020F0502020204030204" pitchFamily="34" charset="0"/>
                        <a:cs typeface="Times New Roman" panose="02020603050405020304" pitchFamily="18" charset="0"/>
                      </a:endParaRPr>
                    </a:p>
                  </a:txBody>
                  <a:tcPr marL="8273" marR="8273" marT="0" marB="0" anchor="ctr"/>
                </a:tc>
                <a:tc>
                  <a:txBody>
                    <a:bodyPr/>
                    <a:lstStyle/>
                    <a:p>
                      <a:pPr marL="173038" indent="0" algn="l">
                        <a:lnSpc>
                          <a:spcPct val="150000"/>
                        </a:lnSpc>
                      </a:pPr>
                      <a:r>
                        <a:rPr lang="en-US" sz="1800">
                          <a:effectLst/>
                        </a:rPr>
                        <a:t>2.677</a:t>
                      </a:r>
                      <a:endParaRPr lang="en-US" sz="1800">
                        <a:effectLst/>
                        <a:latin typeface="Calibri" panose="020F0502020204030204" pitchFamily="34" charset="0"/>
                        <a:cs typeface="Times New Roman" panose="02020603050405020304" pitchFamily="18" charset="0"/>
                      </a:endParaRPr>
                    </a:p>
                  </a:txBody>
                  <a:tcPr marL="8273" marR="8273" marT="0" marB="0" anchor="ctr"/>
                </a:tc>
                <a:tc>
                  <a:txBody>
                    <a:bodyPr/>
                    <a:lstStyle/>
                    <a:p>
                      <a:pPr marL="173038" indent="0" algn="l">
                        <a:lnSpc>
                          <a:spcPct val="150000"/>
                        </a:lnSpc>
                        <a:spcAft>
                          <a:spcPts val="800"/>
                        </a:spcAft>
                      </a:pPr>
                      <a:r>
                        <a:rPr lang="en-US" sz="1800">
                          <a:effectLst/>
                        </a:rPr>
                        <a:t>3750.4386</a:t>
                      </a:r>
                      <a:endParaRPr lang="en-US" sz="1800">
                        <a:effectLst/>
                        <a:latin typeface="Calibri" panose="020F0502020204030204" pitchFamily="34" charset="0"/>
                        <a:cs typeface="Times New Roman" panose="02020603050405020304" pitchFamily="18" charset="0"/>
                      </a:endParaRPr>
                    </a:p>
                  </a:txBody>
                  <a:tcPr marL="8273" marR="8273" marT="0" marB="0" anchor="ctr"/>
                </a:tc>
                <a:extLst>
                  <a:ext uri="{0D108BD9-81ED-4DB2-BD59-A6C34878D82A}">
                    <a16:rowId xmlns:a16="http://schemas.microsoft.com/office/drawing/2014/main" val="3356259587"/>
                  </a:ext>
                </a:extLst>
              </a:tr>
              <a:tr h="403784">
                <a:tc vMerge="1">
                  <a:txBody>
                    <a:bodyPr/>
                    <a:lstStyle/>
                    <a:p>
                      <a:endParaRPr lang="en-US"/>
                    </a:p>
                  </a:txBody>
                  <a:tcPr/>
                </a:tc>
                <a:tc>
                  <a:txBody>
                    <a:bodyPr/>
                    <a:lstStyle/>
                    <a:p>
                      <a:pPr marL="111125" indent="0" algn="l">
                        <a:lnSpc>
                          <a:spcPct val="150000"/>
                        </a:lnSpc>
                      </a:pPr>
                      <a:r>
                        <a:rPr lang="en-US" sz="1800">
                          <a:effectLst/>
                        </a:rPr>
                        <a:t>Solana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8273" marR="8273" marT="0" marB="0" anchor="ctr"/>
                </a:tc>
                <a:tc>
                  <a:txBody>
                    <a:bodyPr/>
                    <a:lstStyle/>
                    <a:p>
                      <a:pPr marL="457200" algn="l">
                        <a:lnSpc>
                          <a:spcPct val="150000"/>
                        </a:lnSpc>
                      </a:pPr>
                      <a:r>
                        <a:rPr lang="en-US" sz="1800">
                          <a:effectLst/>
                        </a:rPr>
                        <a:t>SVR</a:t>
                      </a:r>
                      <a:endParaRPr lang="en-US" sz="1800">
                        <a:effectLst/>
                        <a:latin typeface="Calibri" panose="020F0502020204030204" pitchFamily="34" charset="0"/>
                        <a:cs typeface="Times New Roman" panose="02020603050405020304" pitchFamily="18" charset="0"/>
                      </a:endParaRPr>
                    </a:p>
                  </a:txBody>
                  <a:tcPr marL="8273" marR="8273" marT="0" marB="0" anchor="ctr"/>
                </a:tc>
                <a:tc>
                  <a:txBody>
                    <a:bodyPr/>
                    <a:lstStyle/>
                    <a:p>
                      <a:pPr marL="173038" indent="0" algn="l">
                        <a:lnSpc>
                          <a:spcPct val="150000"/>
                        </a:lnSpc>
                      </a:pPr>
                      <a:r>
                        <a:rPr lang="en-US" sz="1800">
                          <a:effectLst/>
                        </a:rPr>
                        <a:t>2.5430</a:t>
                      </a:r>
                      <a:endParaRPr lang="en-US" sz="1800">
                        <a:effectLst/>
                        <a:latin typeface="Calibri" panose="020F0502020204030204" pitchFamily="34" charset="0"/>
                        <a:cs typeface="Times New Roman" panose="02020603050405020304" pitchFamily="18" charset="0"/>
                      </a:endParaRPr>
                    </a:p>
                  </a:txBody>
                  <a:tcPr marL="8273" marR="8273" marT="0" marB="0" anchor="ctr"/>
                </a:tc>
                <a:tc>
                  <a:txBody>
                    <a:bodyPr/>
                    <a:lstStyle/>
                    <a:p>
                      <a:pPr marL="234950" indent="-61913" algn="l">
                        <a:lnSpc>
                          <a:spcPct val="150000"/>
                        </a:lnSpc>
                        <a:tabLst>
                          <a:tab pos="568325" algn="l"/>
                        </a:tabLst>
                      </a:pPr>
                      <a:r>
                        <a:rPr lang="en-US" sz="1800">
                          <a:effectLst/>
                        </a:rPr>
                        <a:t>7.2722</a:t>
                      </a:r>
                      <a:endParaRPr lang="en-US" sz="1800">
                        <a:effectLst/>
                        <a:latin typeface="Calibri" panose="020F0502020204030204" pitchFamily="34" charset="0"/>
                        <a:cs typeface="Times New Roman" panose="02020603050405020304" pitchFamily="18" charset="0"/>
                      </a:endParaRPr>
                    </a:p>
                  </a:txBody>
                  <a:tcPr marL="8273" marR="8273" marT="0" marB="0" anchor="ctr"/>
                </a:tc>
                <a:tc>
                  <a:txBody>
                    <a:bodyPr/>
                    <a:lstStyle/>
                    <a:p>
                      <a:pPr marL="173038" indent="0" algn="l">
                        <a:lnSpc>
                          <a:spcPct val="150000"/>
                        </a:lnSpc>
                        <a:spcAft>
                          <a:spcPts val="800"/>
                        </a:spcAft>
                      </a:pPr>
                      <a:r>
                        <a:rPr lang="en-US" sz="1800">
                          <a:effectLst/>
                        </a:rPr>
                        <a:t>13.3590</a:t>
                      </a:r>
                      <a:endParaRPr lang="en-US" sz="1800">
                        <a:effectLst/>
                        <a:latin typeface="Calibri" panose="020F0502020204030204" pitchFamily="34" charset="0"/>
                        <a:cs typeface="Times New Roman" panose="02020603050405020304" pitchFamily="18" charset="0"/>
                      </a:endParaRPr>
                    </a:p>
                  </a:txBody>
                  <a:tcPr marL="8273" marR="8273" marT="0" marB="0" anchor="ctr"/>
                </a:tc>
                <a:extLst>
                  <a:ext uri="{0D108BD9-81ED-4DB2-BD59-A6C34878D82A}">
                    <a16:rowId xmlns:a16="http://schemas.microsoft.com/office/drawing/2014/main" val="2746842405"/>
                  </a:ext>
                </a:extLst>
              </a:tr>
              <a:tr h="296562">
                <a:tc vMerge="1">
                  <a:txBody>
                    <a:bodyPr/>
                    <a:lstStyle/>
                    <a:p>
                      <a:endParaRPr lang="en-US"/>
                    </a:p>
                  </a:txBody>
                  <a:tcPr/>
                </a:tc>
                <a:tc>
                  <a:txBody>
                    <a:bodyPr/>
                    <a:lstStyle/>
                    <a:p>
                      <a:pPr marL="173038" indent="0" algn="l">
                        <a:lnSpc>
                          <a:spcPct val="150000"/>
                        </a:lnSpc>
                      </a:pPr>
                      <a:r>
                        <a:rPr lang="en-US" sz="1800">
                          <a:effectLst/>
                        </a:rPr>
                        <a:t>Polkadot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8273" marR="8273" marT="0" marB="0" anchor="ctr"/>
                </a:tc>
                <a:tc>
                  <a:txBody>
                    <a:bodyPr/>
                    <a:lstStyle/>
                    <a:p>
                      <a:pPr marL="457200" algn="l">
                        <a:lnSpc>
                          <a:spcPct val="150000"/>
                        </a:lnSpc>
                      </a:pPr>
                      <a:r>
                        <a:rPr lang="en-US" sz="1800">
                          <a:effectLst/>
                        </a:rPr>
                        <a:t>SVR</a:t>
                      </a:r>
                      <a:endParaRPr lang="en-US" sz="1800">
                        <a:effectLst/>
                        <a:latin typeface="Calibri" panose="020F0502020204030204" pitchFamily="34" charset="0"/>
                        <a:cs typeface="Times New Roman" panose="02020603050405020304" pitchFamily="18" charset="0"/>
                      </a:endParaRPr>
                    </a:p>
                  </a:txBody>
                  <a:tcPr marL="8273" marR="8273" marT="0" marB="0" anchor="ctr"/>
                </a:tc>
                <a:tc>
                  <a:txBody>
                    <a:bodyPr/>
                    <a:lstStyle/>
                    <a:p>
                      <a:pPr marL="173038" indent="0" algn="l">
                        <a:lnSpc>
                          <a:spcPct val="150000"/>
                        </a:lnSpc>
                      </a:pPr>
                      <a:r>
                        <a:rPr lang="en-US" sz="1800">
                          <a:effectLst/>
                        </a:rPr>
                        <a:t>2.0126</a:t>
                      </a:r>
                      <a:endParaRPr lang="en-US" sz="1800">
                        <a:effectLst/>
                        <a:latin typeface="Calibri" panose="020F0502020204030204" pitchFamily="34" charset="0"/>
                        <a:cs typeface="Times New Roman" panose="02020603050405020304" pitchFamily="18" charset="0"/>
                      </a:endParaRPr>
                    </a:p>
                  </a:txBody>
                  <a:tcPr marL="8273" marR="8273" marT="0" marB="0" anchor="ctr"/>
                </a:tc>
                <a:tc>
                  <a:txBody>
                    <a:bodyPr/>
                    <a:lstStyle/>
                    <a:p>
                      <a:pPr marL="173038" indent="0" algn="l">
                        <a:lnSpc>
                          <a:spcPct val="150000"/>
                        </a:lnSpc>
                      </a:pPr>
                      <a:r>
                        <a:rPr lang="en-US" sz="1800">
                          <a:effectLst/>
                        </a:rPr>
                        <a:t>7.6555</a:t>
                      </a:r>
                      <a:endParaRPr lang="en-US" sz="1800">
                        <a:effectLst/>
                        <a:latin typeface="Calibri" panose="020F0502020204030204" pitchFamily="34" charset="0"/>
                        <a:cs typeface="Times New Roman" panose="02020603050405020304" pitchFamily="18" charset="0"/>
                      </a:endParaRPr>
                    </a:p>
                  </a:txBody>
                  <a:tcPr marL="8273" marR="8273" marT="0" marB="0" anchor="ctr"/>
                </a:tc>
                <a:tc>
                  <a:txBody>
                    <a:bodyPr/>
                    <a:lstStyle/>
                    <a:p>
                      <a:pPr marL="173038" indent="0" algn="l">
                        <a:lnSpc>
                          <a:spcPct val="150000"/>
                        </a:lnSpc>
                        <a:spcAft>
                          <a:spcPts val="800"/>
                        </a:spcAft>
                      </a:pPr>
                      <a:r>
                        <a:rPr lang="en-US" sz="1800">
                          <a:effectLst/>
                        </a:rPr>
                        <a:t>21.7687</a:t>
                      </a:r>
                      <a:endParaRPr lang="en-US" sz="1800">
                        <a:effectLst/>
                        <a:latin typeface="Calibri" panose="020F0502020204030204" pitchFamily="34" charset="0"/>
                        <a:cs typeface="Times New Roman" panose="02020603050405020304" pitchFamily="18" charset="0"/>
                      </a:endParaRPr>
                    </a:p>
                  </a:txBody>
                  <a:tcPr marL="8273" marR="8273" marT="0" marB="0" anchor="ctr"/>
                </a:tc>
                <a:extLst>
                  <a:ext uri="{0D108BD9-81ED-4DB2-BD59-A6C34878D82A}">
                    <a16:rowId xmlns:a16="http://schemas.microsoft.com/office/drawing/2014/main" val="4068383284"/>
                  </a:ext>
                </a:extLst>
              </a:tr>
              <a:tr h="451251">
                <a:tc rowSpan="3">
                  <a:txBody>
                    <a:bodyPr/>
                    <a:lstStyle/>
                    <a:p>
                      <a:pPr marL="173038" indent="0" algn="l">
                        <a:lnSpc>
                          <a:spcPct val="150000"/>
                        </a:lnSpc>
                      </a:pPr>
                      <a:r>
                        <a:rPr lang="en-US" sz="1800">
                          <a:effectLst/>
                        </a:rPr>
                        <a:t>Phương </a:t>
                      </a:r>
                    </a:p>
                    <a:p>
                      <a:pPr marL="173038" indent="0" algn="l">
                        <a:lnSpc>
                          <a:spcPct val="150000"/>
                        </a:lnSpc>
                      </a:pPr>
                      <a:r>
                        <a:rPr lang="en-US" sz="1800">
                          <a:effectLst/>
                        </a:rPr>
                        <a:t>pháp 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8273" marR="8273" marT="0" marB="0" anchor="ctr"/>
                </a:tc>
                <a:tc>
                  <a:txBody>
                    <a:bodyPr/>
                    <a:lstStyle/>
                    <a:p>
                      <a:pPr marL="173038" indent="0" algn="l">
                        <a:lnSpc>
                          <a:spcPct val="150000"/>
                        </a:lnSpc>
                      </a:pPr>
                      <a:r>
                        <a:rPr lang="en-US" sz="1800">
                          <a:effectLst/>
                        </a:rPr>
                        <a:t>Bitcoin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8273" marR="8273" marT="0" marB="0" anchor="ctr"/>
                </a:tc>
                <a:tc>
                  <a:txBody>
                    <a:bodyPr/>
                    <a:lstStyle/>
                    <a:p>
                      <a:pPr marL="457200" algn="l">
                        <a:lnSpc>
                          <a:spcPct val="150000"/>
                        </a:lnSpc>
                      </a:pPr>
                      <a:r>
                        <a:rPr lang="en-US" sz="1800">
                          <a:effectLst/>
                        </a:rPr>
                        <a:t>SVR</a:t>
                      </a:r>
                      <a:endParaRPr lang="en-US" sz="1800">
                        <a:effectLst/>
                        <a:latin typeface="Calibri" panose="020F0502020204030204" pitchFamily="34" charset="0"/>
                        <a:cs typeface="Times New Roman" panose="02020603050405020304" pitchFamily="18" charset="0"/>
                      </a:endParaRPr>
                    </a:p>
                  </a:txBody>
                  <a:tcPr marL="8273" marR="8273" marT="0" marB="0" anchor="ctr"/>
                </a:tc>
                <a:tc>
                  <a:txBody>
                    <a:bodyPr/>
                    <a:lstStyle/>
                    <a:p>
                      <a:pPr marL="457200" algn="l">
                        <a:lnSpc>
                          <a:spcPct val="150000"/>
                        </a:lnSpc>
                      </a:pPr>
                      <a:r>
                        <a:rPr lang="en-US" sz="1800">
                          <a:effectLst/>
                        </a:rPr>
                        <a:t>-</a:t>
                      </a:r>
                      <a:endParaRPr lang="en-US" sz="1800">
                        <a:effectLst/>
                        <a:latin typeface="Calibri" panose="020F0502020204030204" pitchFamily="34" charset="0"/>
                        <a:cs typeface="Times New Roman" panose="02020603050405020304" pitchFamily="18" charset="0"/>
                      </a:endParaRPr>
                    </a:p>
                  </a:txBody>
                  <a:tcPr marL="8273" marR="8273" marT="0" marB="0" anchor="ctr"/>
                </a:tc>
                <a:tc>
                  <a:txBody>
                    <a:bodyPr/>
                    <a:lstStyle/>
                    <a:p>
                      <a:pPr marL="457200" algn="l">
                        <a:lnSpc>
                          <a:spcPct val="150000"/>
                        </a:lnSpc>
                      </a:pPr>
                      <a:r>
                        <a:rPr lang="en-US" sz="1800">
                          <a:effectLst/>
                        </a:rPr>
                        <a:t>-</a:t>
                      </a:r>
                      <a:endParaRPr lang="en-US" sz="1800">
                        <a:effectLst/>
                        <a:latin typeface="Calibri" panose="020F0502020204030204" pitchFamily="34" charset="0"/>
                        <a:cs typeface="Times New Roman" panose="02020603050405020304" pitchFamily="18" charset="0"/>
                      </a:endParaRPr>
                    </a:p>
                  </a:txBody>
                  <a:tcPr marL="8273" marR="8273" marT="0" marB="0" anchor="ctr"/>
                </a:tc>
                <a:tc>
                  <a:txBody>
                    <a:bodyPr/>
                    <a:lstStyle/>
                    <a:p>
                      <a:pPr marL="457200" algn="l">
                        <a:lnSpc>
                          <a:spcPct val="150000"/>
                        </a:lnSpc>
                        <a:spcAft>
                          <a:spcPts val="800"/>
                        </a:spcAft>
                      </a:pPr>
                      <a:r>
                        <a:rPr lang="en-US" sz="1800">
                          <a:effectLst/>
                        </a:rPr>
                        <a:t>-</a:t>
                      </a:r>
                      <a:endParaRPr lang="en-US" sz="1800">
                        <a:effectLst/>
                        <a:latin typeface="Calibri" panose="020F0502020204030204" pitchFamily="34" charset="0"/>
                        <a:cs typeface="Times New Roman" panose="02020603050405020304" pitchFamily="18" charset="0"/>
                      </a:endParaRPr>
                    </a:p>
                  </a:txBody>
                  <a:tcPr marL="8273" marR="8273" marT="0" marB="0" anchor="ctr"/>
                </a:tc>
                <a:extLst>
                  <a:ext uri="{0D108BD9-81ED-4DB2-BD59-A6C34878D82A}">
                    <a16:rowId xmlns:a16="http://schemas.microsoft.com/office/drawing/2014/main" val="132752093"/>
                  </a:ext>
                </a:extLst>
              </a:tr>
              <a:tr h="400679">
                <a:tc vMerge="1">
                  <a:txBody>
                    <a:bodyPr/>
                    <a:lstStyle/>
                    <a:p>
                      <a:endParaRPr lang="en-US"/>
                    </a:p>
                  </a:txBody>
                  <a:tcPr/>
                </a:tc>
                <a:tc>
                  <a:txBody>
                    <a:bodyPr/>
                    <a:lstStyle/>
                    <a:p>
                      <a:pPr marL="173038" indent="0" algn="l">
                        <a:lnSpc>
                          <a:spcPct val="150000"/>
                        </a:lnSpc>
                      </a:pPr>
                      <a:r>
                        <a:rPr lang="en-US" sz="1800">
                          <a:effectLst/>
                        </a:rPr>
                        <a:t>Solana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8273" marR="8273" marT="0" marB="0" anchor="ctr"/>
                </a:tc>
                <a:tc>
                  <a:txBody>
                    <a:bodyPr/>
                    <a:lstStyle/>
                    <a:p>
                      <a:pPr marL="457200" algn="l">
                        <a:lnSpc>
                          <a:spcPct val="150000"/>
                        </a:lnSpc>
                      </a:pPr>
                      <a:r>
                        <a:rPr lang="en-US" sz="1800">
                          <a:effectLst/>
                        </a:rPr>
                        <a:t>SVR</a:t>
                      </a:r>
                      <a:endParaRPr lang="en-US" sz="1800">
                        <a:effectLst/>
                        <a:latin typeface="Calibri" panose="020F0502020204030204" pitchFamily="34" charset="0"/>
                        <a:cs typeface="Times New Roman" panose="02020603050405020304" pitchFamily="18" charset="0"/>
                      </a:endParaRPr>
                    </a:p>
                  </a:txBody>
                  <a:tcPr marL="8273" marR="8273" marT="0" marB="0" anchor="ctr"/>
                </a:tc>
                <a:tc>
                  <a:txBody>
                    <a:bodyPr/>
                    <a:lstStyle/>
                    <a:p>
                      <a:pPr marL="457200" algn="l">
                        <a:lnSpc>
                          <a:spcPct val="150000"/>
                        </a:lnSpc>
                      </a:pPr>
                      <a:r>
                        <a:rPr lang="en-US" sz="1800">
                          <a:effectLst/>
                        </a:rPr>
                        <a:t>-</a:t>
                      </a:r>
                      <a:endParaRPr lang="en-US" sz="1800">
                        <a:effectLst/>
                        <a:latin typeface="Calibri" panose="020F0502020204030204" pitchFamily="34" charset="0"/>
                        <a:cs typeface="Times New Roman" panose="02020603050405020304" pitchFamily="18" charset="0"/>
                      </a:endParaRPr>
                    </a:p>
                  </a:txBody>
                  <a:tcPr marL="8273" marR="8273" marT="0" marB="0" anchor="ctr"/>
                </a:tc>
                <a:tc>
                  <a:txBody>
                    <a:bodyPr/>
                    <a:lstStyle/>
                    <a:p>
                      <a:pPr marL="457200" algn="l">
                        <a:lnSpc>
                          <a:spcPct val="150000"/>
                        </a:lnSpc>
                      </a:pPr>
                      <a:r>
                        <a:rPr lang="en-US" sz="1800">
                          <a:effectLst/>
                        </a:rPr>
                        <a:t>-</a:t>
                      </a:r>
                      <a:endParaRPr lang="en-US" sz="1800">
                        <a:effectLst/>
                        <a:latin typeface="Calibri" panose="020F0502020204030204" pitchFamily="34" charset="0"/>
                        <a:cs typeface="Times New Roman" panose="02020603050405020304" pitchFamily="18" charset="0"/>
                      </a:endParaRPr>
                    </a:p>
                  </a:txBody>
                  <a:tcPr marL="8273" marR="8273" marT="0" marB="0" anchor="ctr"/>
                </a:tc>
                <a:tc>
                  <a:txBody>
                    <a:bodyPr/>
                    <a:lstStyle/>
                    <a:p>
                      <a:pPr marL="457200" algn="l">
                        <a:lnSpc>
                          <a:spcPct val="150000"/>
                        </a:lnSpc>
                        <a:spcAft>
                          <a:spcPts val="800"/>
                        </a:spcAft>
                      </a:pPr>
                      <a:r>
                        <a:rPr lang="en-US" sz="1800">
                          <a:effectLst/>
                        </a:rPr>
                        <a:t>-</a:t>
                      </a:r>
                      <a:endParaRPr lang="en-US" sz="1800">
                        <a:effectLst/>
                        <a:latin typeface="Calibri" panose="020F0502020204030204" pitchFamily="34" charset="0"/>
                        <a:cs typeface="Times New Roman" panose="02020603050405020304" pitchFamily="18" charset="0"/>
                      </a:endParaRPr>
                    </a:p>
                  </a:txBody>
                  <a:tcPr marL="8273" marR="8273" marT="0" marB="0" anchor="ctr"/>
                </a:tc>
                <a:extLst>
                  <a:ext uri="{0D108BD9-81ED-4DB2-BD59-A6C34878D82A}">
                    <a16:rowId xmlns:a16="http://schemas.microsoft.com/office/drawing/2014/main" val="605796208"/>
                  </a:ext>
                </a:extLst>
              </a:tr>
              <a:tr h="400679">
                <a:tc vMerge="1">
                  <a:txBody>
                    <a:bodyPr/>
                    <a:lstStyle/>
                    <a:p>
                      <a:endParaRPr lang="en-US"/>
                    </a:p>
                  </a:txBody>
                  <a:tcPr/>
                </a:tc>
                <a:tc>
                  <a:txBody>
                    <a:bodyPr/>
                    <a:lstStyle/>
                    <a:p>
                      <a:pPr marL="173038" indent="0" algn="l">
                        <a:lnSpc>
                          <a:spcPct val="150000"/>
                        </a:lnSpc>
                      </a:pPr>
                      <a:r>
                        <a:rPr lang="en-US" sz="1800">
                          <a:effectLst/>
                        </a:rPr>
                        <a:t>Polkadot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8273" marR="8273" marT="0" marB="0" anchor="ctr"/>
                </a:tc>
                <a:tc>
                  <a:txBody>
                    <a:bodyPr/>
                    <a:lstStyle/>
                    <a:p>
                      <a:pPr marL="457200" algn="l">
                        <a:lnSpc>
                          <a:spcPct val="150000"/>
                        </a:lnSpc>
                      </a:pPr>
                      <a:r>
                        <a:rPr lang="en-US" sz="1800">
                          <a:effectLst/>
                        </a:rPr>
                        <a:t>SVR</a:t>
                      </a:r>
                      <a:endParaRPr lang="en-US" sz="1800">
                        <a:effectLst/>
                        <a:latin typeface="Calibri" panose="020F0502020204030204" pitchFamily="34" charset="0"/>
                        <a:cs typeface="Times New Roman" panose="02020603050405020304" pitchFamily="18" charset="0"/>
                      </a:endParaRPr>
                    </a:p>
                  </a:txBody>
                  <a:tcPr marL="8273" marR="8273" marT="0" marB="0" anchor="ctr"/>
                </a:tc>
                <a:tc>
                  <a:txBody>
                    <a:bodyPr/>
                    <a:lstStyle/>
                    <a:p>
                      <a:pPr marL="457200" algn="l">
                        <a:lnSpc>
                          <a:spcPct val="150000"/>
                        </a:lnSpc>
                      </a:pPr>
                      <a:r>
                        <a:rPr lang="en-US" sz="1800">
                          <a:effectLst/>
                        </a:rPr>
                        <a:t>-</a:t>
                      </a:r>
                      <a:endParaRPr lang="en-US" sz="1800">
                        <a:effectLst/>
                        <a:latin typeface="Calibri" panose="020F0502020204030204" pitchFamily="34" charset="0"/>
                        <a:cs typeface="Times New Roman" panose="02020603050405020304" pitchFamily="18" charset="0"/>
                      </a:endParaRPr>
                    </a:p>
                  </a:txBody>
                  <a:tcPr marL="8273" marR="8273" marT="0" marB="0" anchor="ctr"/>
                </a:tc>
                <a:tc>
                  <a:txBody>
                    <a:bodyPr/>
                    <a:lstStyle/>
                    <a:p>
                      <a:pPr marL="457200" algn="l">
                        <a:lnSpc>
                          <a:spcPct val="150000"/>
                        </a:lnSpc>
                      </a:pPr>
                      <a:r>
                        <a:rPr lang="en-US" sz="1800">
                          <a:effectLst/>
                        </a:rPr>
                        <a:t>-</a:t>
                      </a:r>
                      <a:endParaRPr lang="en-US" sz="1800">
                        <a:effectLst/>
                        <a:latin typeface="Calibri" panose="020F0502020204030204" pitchFamily="34" charset="0"/>
                        <a:cs typeface="Times New Roman" panose="02020603050405020304" pitchFamily="18" charset="0"/>
                      </a:endParaRPr>
                    </a:p>
                  </a:txBody>
                  <a:tcPr marL="8273" marR="8273" marT="0" marB="0" anchor="ctr"/>
                </a:tc>
                <a:tc>
                  <a:txBody>
                    <a:bodyPr/>
                    <a:lstStyle/>
                    <a:p>
                      <a:pPr marL="457200" algn="l">
                        <a:lnSpc>
                          <a:spcPct val="150000"/>
                        </a:lnSpc>
                        <a:spcAft>
                          <a:spcPts val="800"/>
                        </a:spcAft>
                      </a:pPr>
                      <a:r>
                        <a:rPr lang="en-US" sz="1800">
                          <a:effectLst/>
                        </a:rPr>
                        <a:t>-</a:t>
                      </a:r>
                      <a:endParaRPr lang="en-US" sz="1800">
                        <a:effectLst/>
                        <a:latin typeface="Calibri" panose="020F0502020204030204" pitchFamily="34" charset="0"/>
                        <a:cs typeface="Times New Roman" panose="02020603050405020304" pitchFamily="18" charset="0"/>
                      </a:endParaRPr>
                    </a:p>
                  </a:txBody>
                  <a:tcPr marL="8273" marR="8273" marT="0" marB="0" anchor="ctr"/>
                </a:tc>
                <a:extLst>
                  <a:ext uri="{0D108BD9-81ED-4DB2-BD59-A6C34878D82A}">
                    <a16:rowId xmlns:a16="http://schemas.microsoft.com/office/drawing/2014/main" val="3658870506"/>
                  </a:ext>
                </a:extLst>
              </a:tr>
              <a:tr h="590613">
                <a:tc rowSpan="3">
                  <a:txBody>
                    <a:bodyPr/>
                    <a:lstStyle/>
                    <a:p>
                      <a:pPr marL="173038" indent="0" algn="l">
                        <a:lnSpc>
                          <a:spcPct val="150000"/>
                        </a:lnSpc>
                      </a:pPr>
                      <a:r>
                        <a:rPr lang="en-US" sz="1800">
                          <a:effectLst/>
                        </a:rPr>
                        <a:t>Phương </a:t>
                      </a:r>
                    </a:p>
                    <a:p>
                      <a:pPr marL="173038" indent="0" algn="l">
                        <a:lnSpc>
                          <a:spcPct val="150000"/>
                        </a:lnSpc>
                      </a:pPr>
                      <a:r>
                        <a:rPr lang="en-US" sz="1800">
                          <a:effectLst/>
                        </a:rPr>
                        <a:t>pháp 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8273" marR="8273" marT="0" marB="0" anchor="ctr"/>
                </a:tc>
                <a:tc>
                  <a:txBody>
                    <a:bodyPr/>
                    <a:lstStyle/>
                    <a:p>
                      <a:pPr marL="173038" indent="0" algn="l">
                        <a:lnSpc>
                          <a:spcPct val="150000"/>
                        </a:lnSpc>
                      </a:pPr>
                      <a:r>
                        <a:rPr lang="en-US" sz="1800">
                          <a:effectLst/>
                        </a:rPr>
                        <a:t>Bitcoin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8273" marR="8273" marT="0" marB="0" anchor="ctr"/>
                </a:tc>
                <a:tc>
                  <a:txBody>
                    <a:bodyPr/>
                    <a:lstStyle/>
                    <a:p>
                      <a:pPr marL="457200" algn="l">
                        <a:lnSpc>
                          <a:spcPct val="150000"/>
                        </a:lnSpc>
                      </a:pPr>
                      <a:r>
                        <a:rPr lang="en-US" sz="1800">
                          <a:effectLst/>
                        </a:rPr>
                        <a:t>SVR</a:t>
                      </a:r>
                      <a:endParaRPr lang="en-US" sz="1800">
                        <a:effectLst/>
                        <a:latin typeface="Calibri" panose="020F0502020204030204" pitchFamily="34" charset="0"/>
                        <a:cs typeface="Times New Roman" panose="02020603050405020304" pitchFamily="18" charset="0"/>
                      </a:endParaRPr>
                    </a:p>
                  </a:txBody>
                  <a:tcPr marL="8273" marR="8273" marT="0" marB="0" anchor="ctr"/>
                </a:tc>
                <a:tc>
                  <a:txBody>
                    <a:bodyPr/>
                    <a:lstStyle/>
                    <a:p>
                      <a:pPr marL="111125" indent="0" algn="l">
                        <a:lnSpc>
                          <a:spcPct val="150000"/>
                        </a:lnSpc>
                      </a:pPr>
                      <a:r>
                        <a:rPr lang="en-US" sz="1800">
                          <a:effectLst/>
                        </a:rPr>
                        <a:t>7800.6198</a:t>
                      </a:r>
                      <a:endParaRPr lang="en-US" sz="1800">
                        <a:effectLst/>
                        <a:latin typeface="Calibri" panose="020F0502020204030204" pitchFamily="34" charset="0"/>
                        <a:cs typeface="Times New Roman" panose="02020603050405020304" pitchFamily="18" charset="0"/>
                      </a:endParaRPr>
                    </a:p>
                  </a:txBody>
                  <a:tcPr marL="8273" marR="8273" marT="0" marB="0" anchor="ctr"/>
                </a:tc>
                <a:tc>
                  <a:txBody>
                    <a:bodyPr/>
                    <a:lstStyle/>
                    <a:p>
                      <a:pPr marL="173038" indent="0" algn="l">
                        <a:lnSpc>
                          <a:spcPct val="150000"/>
                        </a:lnSpc>
                      </a:pPr>
                      <a:r>
                        <a:rPr lang="en-US" sz="1800">
                          <a:effectLst/>
                        </a:rPr>
                        <a:t>25.2994</a:t>
                      </a:r>
                      <a:endParaRPr lang="en-US" sz="1800">
                        <a:effectLst/>
                        <a:latin typeface="Calibri" panose="020F0502020204030204" pitchFamily="34" charset="0"/>
                        <a:cs typeface="Times New Roman" panose="02020603050405020304" pitchFamily="18" charset="0"/>
                      </a:endParaRPr>
                    </a:p>
                  </a:txBody>
                  <a:tcPr marL="8273" marR="8273" marT="0" marB="0" anchor="ctr"/>
                </a:tc>
                <a:tc>
                  <a:txBody>
                    <a:bodyPr/>
                    <a:lstStyle/>
                    <a:p>
                      <a:pPr marL="173038" indent="0" algn="l">
                        <a:lnSpc>
                          <a:spcPct val="150000"/>
                        </a:lnSpc>
                        <a:spcAft>
                          <a:spcPts val="800"/>
                        </a:spcAft>
                      </a:pPr>
                      <a:r>
                        <a:rPr lang="en-US" sz="1800">
                          <a:effectLst/>
                        </a:rPr>
                        <a:t>0.0802</a:t>
                      </a:r>
                      <a:endParaRPr lang="en-US" sz="1800">
                        <a:effectLst/>
                        <a:latin typeface="Calibri" panose="020F0502020204030204" pitchFamily="34" charset="0"/>
                        <a:cs typeface="Times New Roman" panose="02020603050405020304" pitchFamily="18" charset="0"/>
                      </a:endParaRPr>
                    </a:p>
                  </a:txBody>
                  <a:tcPr marL="8273" marR="8273" marT="0" marB="0" anchor="ctr"/>
                </a:tc>
                <a:extLst>
                  <a:ext uri="{0D108BD9-81ED-4DB2-BD59-A6C34878D82A}">
                    <a16:rowId xmlns:a16="http://schemas.microsoft.com/office/drawing/2014/main" val="1688421783"/>
                  </a:ext>
                </a:extLst>
              </a:tr>
              <a:tr h="489469">
                <a:tc vMerge="1">
                  <a:txBody>
                    <a:bodyPr/>
                    <a:lstStyle/>
                    <a:p>
                      <a:endParaRPr lang="en-US"/>
                    </a:p>
                  </a:txBody>
                  <a:tcPr/>
                </a:tc>
                <a:tc>
                  <a:txBody>
                    <a:bodyPr/>
                    <a:lstStyle/>
                    <a:p>
                      <a:pPr marL="173038" indent="0" algn="l">
                        <a:lnSpc>
                          <a:spcPct val="150000"/>
                        </a:lnSpc>
                      </a:pPr>
                      <a:r>
                        <a:rPr lang="en-US" sz="1800">
                          <a:effectLst/>
                        </a:rPr>
                        <a:t>Solana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8273" marR="8273" marT="0" marB="0" anchor="ctr"/>
                </a:tc>
                <a:tc>
                  <a:txBody>
                    <a:bodyPr/>
                    <a:lstStyle/>
                    <a:p>
                      <a:pPr marL="457200" algn="l">
                        <a:lnSpc>
                          <a:spcPct val="150000"/>
                        </a:lnSpc>
                      </a:pPr>
                      <a:r>
                        <a:rPr lang="en-US" sz="1800">
                          <a:effectLst/>
                        </a:rPr>
                        <a:t>SVR</a:t>
                      </a:r>
                      <a:endParaRPr lang="en-US" sz="1800">
                        <a:effectLst/>
                        <a:latin typeface="Calibri" panose="020F0502020204030204" pitchFamily="34" charset="0"/>
                        <a:cs typeface="Times New Roman" panose="02020603050405020304" pitchFamily="18" charset="0"/>
                      </a:endParaRPr>
                    </a:p>
                  </a:txBody>
                  <a:tcPr marL="8273" marR="8273" marT="0" marB="0" anchor="ctr"/>
                </a:tc>
                <a:tc>
                  <a:txBody>
                    <a:bodyPr/>
                    <a:lstStyle/>
                    <a:p>
                      <a:pPr marL="111125" indent="0" algn="l">
                        <a:lnSpc>
                          <a:spcPct val="150000"/>
                        </a:lnSpc>
                      </a:pPr>
                      <a:r>
                        <a:rPr lang="en-US" sz="1800">
                          <a:effectLst/>
                        </a:rPr>
                        <a:t>2.7886</a:t>
                      </a:r>
                      <a:endParaRPr lang="en-US" sz="1800">
                        <a:effectLst/>
                        <a:latin typeface="Calibri" panose="020F0502020204030204" pitchFamily="34" charset="0"/>
                        <a:cs typeface="Times New Roman" panose="02020603050405020304" pitchFamily="18" charset="0"/>
                      </a:endParaRPr>
                    </a:p>
                  </a:txBody>
                  <a:tcPr marL="8273" marR="8273" marT="0" marB="0" anchor="ctr"/>
                </a:tc>
                <a:tc>
                  <a:txBody>
                    <a:bodyPr/>
                    <a:lstStyle/>
                    <a:p>
                      <a:pPr marL="111125" indent="0" algn="l">
                        <a:lnSpc>
                          <a:spcPct val="150000"/>
                        </a:lnSpc>
                      </a:pPr>
                      <a:r>
                        <a:rPr lang="en-US" sz="1800">
                          <a:effectLst/>
                        </a:rPr>
                        <a:t>7.5498</a:t>
                      </a:r>
                      <a:endParaRPr lang="en-US" sz="1800">
                        <a:effectLst/>
                        <a:latin typeface="Calibri" panose="020F0502020204030204" pitchFamily="34" charset="0"/>
                        <a:cs typeface="Times New Roman" panose="02020603050405020304" pitchFamily="18" charset="0"/>
                      </a:endParaRPr>
                    </a:p>
                  </a:txBody>
                  <a:tcPr marL="8273" marR="8273" marT="0" marB="0" anchor="ctr"/>
                </a:tc>
                <a:tc>
                  <a:txBody>
                    <a:bodyPr/>
                    <a:lstStyle/>
                    <a:p>
                      <a:pPr marL="173038" indent="0" algn="l">
                        <a:lnSpc>
                          <a:spcPct val="150000"/>
                        </a:lnSpc>
                        <a:spcAft>
                          <a:spcPts val="800"/>
                        </a:spcAft>
                      </a:pPr>
                      <a:r>
                        <a:rPr lang="en-US" sz="1800">
                          <a:effectLst/>
                        </a:rPr>
                        <a:t>0.1035</a:t>
                      </a:r>
                      <a:endParaRPr lang="en-US" sz="1800">
                        <a:effectLst/>
                        <a:latin typeface="Calibri" panose="020F0502020204030204" pitchFamily="34" charset="0"/>
                        <a:cs typeface="Times New Roman" panose="02020603050405020304" pitchFamily="18" charset="0"/>
                      </a:endParaRPr>
                    </a:p>
                  </a:txBody>
                  <a:tcPr marL="8273" marR="8273" marT="0" marB="0" anchor="ctr"/>
                </a:tc>
                <a:extLst>
                  <a:ext uri="{0D108BD9-81ED-4DB2-BD59-A6C34878D82A}">
                    <a16:rowId xmlns:a16="http://schemas.microsoft.com/office/drawing/2014/main" val="4010410809"/>
                  </a:ext>
                </a:extLst>
              </a:tr>
              <a:tr h="438897">
                <a:tc vMerge="1">
                  <a:txBody>
                    <a:bodyPr/>
                    <a:lstStyle/>
                    <a:p>
                      <a:endParaRPr lang="en-US"/>
                    </a:p>
                  </a:txBody>
                  <a:tcPr/>
                </a:tc>
                <a:tc>
                  <a:txBody>
                    <a:bodyPr/>
                    <a:lstStyle/>
                    <a:p>
                      <a:pPr marL="234950" indent="0">
                        <a:lnSpc>
                          <a:spcPct val="150000"/>
                        </a:lnSpc>
                      </a:pPr>
                      <a:r>
                        <a:rPr lang="en-US" sz="1800">
                          <a:effectLst/>
                        </a:rPr>
                        <a:t>Polkadot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8273" marR="8273" marT="0" marB="0"/>
                </a:tc>
                <a:tc>
                  <a:txBody>
                    <a:bodyPr/>
                    <a:lstStyle/>
                    <a:p>
                      <a:pPr marL="457200">
                        <a:lnSpc>
                          <a:spcPct val="150000"/>
                        </a:lnSpc>
                      </a:pPr>
                      <a:r>
                        <a:rPr lang="en-US" sz="1800">
                          <a:effectLst/>
                        </a:rPr>
                        <a:t>SVR</a:t>
                      </a:r>
                      <a:endParaRPr lang="en-US" sz="1800">
                        <a:effectLst/>
                        <a:latin typeface="Calibri" panose="020F0502020204030204" pitchFamily="34" charset="0"/>
                        <a:cs typeface="Times New Roman" panose="02020603050405020304" pitchFamily="18" charset="0"/>
                      </a:endParaRPr>
                    </a:p>
                  </a:txBody>
                  <a:tcPr marL="8273" marR="8273" marT="0" marB="0"/>
                </a:tc>
                <a:tc>
                  <a:txBody>
                    <a:bodyPr/>
                    <a:lstStyle/>
                    <a:p>
                      <a:pPr marL="111125" indent="0">
                        <a:lnSpc>
                          <a:spcPct val="150000"/>
                        </a:lnSpc>
                      </a:pPr>
                      <a:r>
                        <a:rPr lang="en-US" sz="1800">
                          <a:effectLst/>
                        </a:rPr>
                        <a:t>2.3322</a:t>
                      </a:r>
                      <a:endParaRPr lang="en-US" sz="1800">
                        <a:effectLst/>
                        <a:latin typeface="Calibri" panose="020F0502020204030204" pitchFamily="34" charset="0"/>
                        <a:cs typeface="Times New Roman" panose="02020603050405020304" pitchFamily="18" charset="0"/>
                      </a:endParaRPr>
                    </a:p>
                  </a:txBody>
                  <a:tcPr marL="8273" marR="8273" marT="0" marB="0"/>
                </a:tc>
                <a:tc>
                  <a:txBody>
                    <a:bodyPr/>
                    <a:lstStyle/>
                    <a:p>
                      <a:pPr marL="111125" indent="0">
                        <a:lnSpc>
                          <a:spcPct val="150000"/>
                        </a:lnSpc>
                      </a:pPr>
                      <a:r>
                        <a:rPr lang="en-US" sz="1800">
                          <a:effectLst/>
                        </a:rPr>
                        <a:t>10.0323</a:t>
                      </a:r>
                      <a:endParaRPr lang="en-US" sz="1800">
                        <a:effectLst/>
                        <a:latin typeface="Calibri" panose="020F0502020204030204" pitchFamily="34" charset="0"/>
                        <a:cs typeface="Times New Roman" panose="02020603050405020304" pitchFamily="18" charset="0"/>
                      </a:endParaRPr>
                    </a:p>
                  </a:txBody>
                  <a:tcPr marL="8273" marR="8273" marT="0" marB="0"/>
                </a:tc>
                <a:tc>
                  <a:txBody>
                    <a:bodyPr/>
                    <a:lstStyle/>
                    <a:p>
                      <a:pPr marL="173038" indent="0">
                        <a:lnSpc>
                          <a:spcPct val="150000"/>
                        </a:lnSpc>
                        <a:spcAft>
                          <a:spcPts val="800"/>
                        </a:spcAft>
                      </a:pPr>
                      <a:r>
                        <a:rPr lang="en-US" sz="1800">
                          <a:effectLst/>
                        </a:rPr>
                        <a:t>0.075</a:t>
                      </a:r>
                      <a:endParaRPr lang="en-US" sz="1800">
                        <a:effectLst/>
                        <a:latin typeface="Calibri" panose="020F0502020204030204" pitchFamily="34" charset="0"/>
                        <a:cs typeface="Times New Roman" panose="02020603050405020304" pitchFamily="18" charset="0"/>
                      </a:endParaRPr>
                    </a:p>
                  </a:txBody>
                  <a:tcPr marL="8273" marR="8273" marT="0" marB="0"/>
                </a:tc>
                <a:extLst>
                  <a:ext uri="{0D108BD9-81ED-4DB2-BD59-A6C34878D82A}">
                    <a16:rowId xmlns:a16="http://schemas.microsoft.com/office/drawing/2014/main" val="4279652719"/>
                  </a:ext>
                </a:extLst>
              </a:tr>
            </a:tbl>
          </a:graphicData>
        </a:graphic>
      </p:graphicFrame>
    </p:spTree>
    <p:extLst>
      <p:ext uri="{BB962C8B-B14F-4D97-AF65-F5344CB8AC3E}">
        <p14:creationId xmlns:p14="http://schemas.microsoft.com/office/powerpoint/2010/main" val="32951495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9F4D81-85D6-4F86-963D-9C09D061136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5388" y="-111211"/>
            <a:ext cx="4295973" cy="3323968"/>
          </a:xfrm>
          <a:prstGeom prst="rect">
            <a:avLst/>
          </a:prstGeom>
          <a:noFill/>
        </p:spPr>
      </p:pic>
      <p:sp>
        <p:nvSpPr>
          <p:cNvPr id="5" name="TextBox 4">
            <a:extLst>
              <a:ext uri="{FF2B5EF4-FFF2-40B4-BE49-F238E27FC236}">
                <a16:creationId xmlns:a16="http://schemas.microsoft.com/office/drawing/2014/main" id="{50A45D2B-8F19-431A-8E9D-E1F9FD3AB3B5}"/>
              </a:ext>
            </a:extLst>
          </p:cNvPr>
          <p:cNvSpPr txBox="1"/>
          <p:nvPr/>
        </p:nvSpPr>
        <p:spPr>
          <a:xfrm>
            <a:off x="1000897" y="3682314"/>
            <a:ext cx="2397211" cy="430887"/>
          </a:xfrm>
          <a:prstGeom prst="rect">
            <a:avLst/>
          </a:prstGeom>
          <a:noFill/>
        </p:spPr>
        <p:txBody>
          <a:bodyPr wrap="square" rtlCol="0">
            <a:spAutoFit/>
          </a:bodyPr>
          <a:lstStyle/>
          <a:p>
            <a:r>
              <a:rPr lang="en-US" sz="2200" b="1">
                <a:solidFill>
                  <a:schemeClr val="tx1">
                    <a:lumMod val="75000"/>
                    <a:lumOff val="25000"/>
                  </a:schemeClr>
                </a:solidFill>
              </a:rPr>
              <a:t>Phương pháp 1</a:t>
            </a:r>
          </a:p>
        </p:txBody>
      </p:sp>
      <p:pic>
        <p:nvPicPr>
          <p:cNvPr id="6" name="Picture 5">
            <a:extLst>
              <a:ext uri="{FF2B5EF4-FFF2-40B4-BE49-F238E27FC236}">
                <a16:creationId xmlns:a16="http://schemas.microsoft.com/office/drawing/2014/main" id="{E4976353-FFF0-4D8E-9B70-FF62DD9A29A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32641" y="0"/>
            <a:ext cx="4040656" cy="2990850"/>
          </a:xfrm>
          <a:prstGeom prst="rect">
            <a:avLst/>
          </a:prstGeom>
          <a:noFill/>
        </p:spPr>
      </p:pic>
      <p:sp>
        <p:nvSpPr>
          <p:cNvPr id="7" name="TextBox 6">
            <a:extLst>
              <a:ext uri="{FF2B5EF4-FFF2-40B4-BE49-F238E27FC236}">
                <a16:creationId xmlns:a16="http://schemas.microsoft.com/office/drawing/2014/main" id="{95025F2B-D781-4624-B1B8-7D80CBA256CD}"/>
              </a:ext>
            </a:extLst>
          </p:cNvPr>
          <p:cNvSpPr txBox="1"/>
          <p:nvPr/>
        </p:nvSpPr>
        <p:spPr>
          <a:xfrm>
            <a:off x="6166022" y="3682314"/>
            <a:ext cx="2397211" cy="430887"/>
          </a:xfrm>
          <a:prstGeom prst="rect">
            <a:avLst/>
          </a:prstGeom>
          <a:noFill/>
        </p:spPr>
        <p:txBody>
          <a:bodyPr wrap="square" rtlCol="0">
            <a:spAutoFit/>
          </a:bodyPr>
          <a:lstStyle/>
          <a:p>
            <a:r>
              <a:rPr lang="en-US" sz="2200" b="1">
                <a:solidFill>
                  <a:schemeClr val="tx1">
                    <a:lumMod val="75000"/>
                    <a:lumOff val="25000"/>
                  </a:schemeClr>
                </a:solidFill>
              </a:rPr>
              <a:t>Phương pháp 3</a:t>
            </a:r>
          </a:p>
        </p:txBody>
      </p:sp>
    </p:spTree>
    <p:extLst>
      <p:ext uri="{BB962C8B-B14F-4D97-AF65-F5344CB8AC3E}">
        <p14:creationId xmlns:p14="http://schemas.microsoft.com/office/powerpoint/2010/main" val="37567833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982445" y="2319126"/>
            <a:ext cx="4930200" cy="473576"/>
          </a:xfrm>
        </p:spPr>
        <p:txBody>
          <a:bodyPr lIns="91440" tIns="45720" rIns="91440" bIns="45720" anchor="ctr"/>
          <a:lstStyle/>
          <a:p>
            <a:r>
              <a:rPr lang="en-US" altLang="ko-KR" sz="4000">
                <a:solidFill>
                  <a:schemeClr val="tx1">
                    <a:lumMod val="65000"/>
                    <a:lumOff val="35000"/>
                  </a:schemeClr>
                </a:solidFill>
                <a:cs typeface="Arial"/>
              </a:rPr>
              <a:t>DEMO</a:t>
            </a:r>
            <a:endParaRPr lang="en-US" altLang="ko-KR" sz="4000">
              <a:solidFill>
                <a:schemeClr val="tx1">
                  <a:lumMod val="65000"/>
                  <a:lumOff val="35000"/>
                </a:schemeClr>
              </a:solidFill>
            </a:endParaRPr>
          </a:p>
        </p:txBody>
      </p:sp>
      <p:sp>
        <p:nvSpPr>
          <p:cNvPr id="5" name="Diamond 4">
            <a:extLst>
              <a:ext uri="{FF2B5EF4-FFF2-40B4-BE49-F238E27FC236}">
                <a16:creationId xmlns:a16="http://schemas.microsoft.com/office/drawing/2014/main" id="{E6802ABF-2C2F-4933-AF2D-E23A85B77474}"/>
              </a:ext>
            </a:extLst>
          </p:cNvPr>
          <p:cNvSpPr/>
          <p:nvPr/>
        </p:nvSpPr>
        <p:spPr>
          <a:xfrm>
            <a:off x="1773715" y="1949987"/>
            <a:ext cx="1233889" cy="1211854"/>
          </a:xfrm>
          <a:prstGeom prst="diamond">
            <a:avLst/>
          </a:prstGeom>
          <a:solidFill>
            <a:schemeClr val="accent2"/>
          </a:solidFill>
          <a:ln>
            <a:solidFill>
              <a:schemeClr val="accent2"/>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0" b="1"/>
              <a:t>4</a:t>
            </a:r>
          </a:p>
        </p:txBody>
      </p:sp>
      <p:sp>
        <p:nvSpPr>
          <p:cNvPr id="7" name="TextBox 6">
            <a:extLst>
              <a:ext uri="{FF2B5EF4-FFF2-40B4-BE49-F238E27FC236}">
                <a16:creationId xmlns:a16="http://schemas.microsoft.com/office/drawing/2014/main" id="{FBA29B5F-A314-4D22-B91D-ED2DAA870FD2}"/>
              </a:ext>
            </a:extLst>
          </p:cNvPr>
          <p:cNvSpPr txBox="1"/>
          <p:nvPr/>
        </p:nvSpPr>
        <p:spPr>
          <a:xfrm>
            <a:off x="4533900" y="2952750"/>
            <a:ext cx="4098275" cy="872034"/>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sz="1800" i="1">
                <a:solidFill>
                  <a:schemeClr val="tx1">
                    <a:lumMod val="65000"/>
                    <a:lumOff val="35000"/>
                  </a:schemeClr>
                </a:solidFill>
              </a:rPr>
              <a:t>Dữ liệu Bitcoin, Solana, Polkadot</a:t>
            </a:r>
          </a:p>
          <a:p>
            <a:pPr marL="285750" indent="-285750">
              <a:lnSpc>
                <a:spcPct val="150000"/>
              </a:lnSpc>
              <a:buFont typeface="Wingdings" panose="05000000000000000000" pitchFamily="2" charset="2"/>
              <a:buChar char="ü"/>
            </a:pPr>
            <a:r>
              <a:rPr lang="en-US" i="1">
                <a:solidFill>
                  <a:schemeClr val="tx1">
                    <a:lumMod val="65000"/>
                    <a:lumOff val="35000"/>
                  </a:schemeClr>
                </a:solidFill>
              </a:rPr>
              <a:t>Từ ngày 10/4 – 10/5/2022</a:t>
            </a:r>
            <a:endParaRPr lang="en-US" sz="1800" i="1">
              <a:solidFill>
                <a:schemeClr val="tx1">
                  <a:lumMod val="65000"/>
                  <a:lumOff val="35000"/>
                </a:schemeClr>
              </a:solidFill>
            </a:endParaRPr>
          </a:p>
        </p:txBody>
      </p:sp>
    </p:spTree>
    <p:extLst>
      <p:ext uri="{BB962C8B-B14F-4D97-AF65-F5344CB8AC3E}">
        <p14:creationId xmlns:p14="http://schemas.microsoft.com/office/powerpoint/2010/main" val="32331296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982446" y="2319126"/>
            <a:ext cx="4930200" cy="473576"/>
          </a:xfrm>
        </p:spPr>
        <p:txBody>
          <a:bodyPr lIns="91440" tIns="45720" rIns="91440" bIns="45720" anchor="ctr"/>
          <a:lstStyle/>
          <a:p>
            <a:r>
              <a:rPr lang="en-US" altLang="ko-KR" sz="4000">
                <a:solidFill>
                  <a:schemeClr val="tx1">
                    <a:lumMod val="65000"/>
                    <a:lumOff val="35000"/>
                  </a:schemeClr>
                </a:solidFill>
                <a:cs typeface="Arial"/>
              </a:rPr>
              <a:t>KẾT LUẬN</a:t>
            </a:r>
            <a:endParaRPr lang="en-US" altLang="ko-KR" sz="4000">
              <a:solidFill>
                <a:schemeClr val="tx1">
                  <a:lumMod val="65000"/>
                  <a:lumOff val="35000"/>
                </a:schemeClr>
              </a:solidFill>
            </a:endParaRPr>
          </a:p>
        </p:txBody>
      </p:sp>
      <p:sp>
        <p:nvSpPr>
          <p:cNvPr id="5" name="Diamond 4">
            <a:extLst>
              <a:ext uri="{FF2B5EF4-FFF2-40B4-BE49-F238E27FC236}">
                <a16:creationId xmlns:a16="http://schemas.microsoft.com/office/drawing/2014/main" id="{E6802ABF-2C2F-4933-AF2D-E23A85B77474}"/>
              </a:ext>
            </a:extLst>
          </p:cNvPr>
          <p:cNvSpPr/>
          <p:nvPr/>
        </p:nvSpPr>
        <p:spPr>
          <a:xfrm>
            <a:off x="1773715" y="1949987"/>
            <a:ext cx="1233889" cy="1211854"/>
          </a:xfrm>
          <a:prstGeom prst="diamond">
            <a:avLst/>
          </a:prstGeom>
          <a:solidFill>
            <a:schemeClr val="accent5"/>
          </a:solidFill>
          <a:ln>
            <a:solidFill>
              <a:schemeClr val="accent5"/>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0" b="1"/>
              <a:t>5</a:t>
            </a:r>
          </a:p>
        </p:txBody>
      </p:sp>
    </p:spTree>
    <p:extLst>
      <p:ext uri="{BB962C8B-B14F-4D97-AF65-F5344CB8AC3E}">
        <p14:creationId xmlns:p14="http://schemas.microsoft.com/office/powerpoint/2010/main" val="5679689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EA0E4CC-2C53-479C-AFC6-2DA1B3853134}"/>
              </a:ext>
            </a:extLst>
          </p:cNvPr>
          <p:cNvSpPr/>
          <p:nvPr/>
        </p:nvSpPr>
        <p:spPr>
          <a:xfrm>
            <a:off x="0" y="2496580"/>
            <a:ext cx="2310714" cy="988540"/>
          </a:xfrm>
          <a:prstGeom prst="roundRect">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t>Kết luận</a:t>
            </a:r>
          </a:p>
        </p:txBody>
      </p:sp>
      <p:sp>
        <p:nvSpPr>
          <p:cNvPr id="3" name="TextBox 2">
            <a:extLst>
              <a:ext uri="{FF2B5EF4-FFF2-40B4-BE49-F238E27FC236}">
                <a16:creationId xmlns:a16="http://schemas.microsoft.com/office/drawing/2014/main" id="{B5718064-A812-4CFD-9FEF-8FF998106EFD}"/>
              </a:ext>
            </a:extLst>
          </p:cNvPr>
          <p:cNvSpPr txBox="1"/>
          <p:nvPr/>
        </p:nvSpPr>
        <p:spPr>
          <a:xfrm>
            <a:off x="3497580" y="845820"/>
            <a:ext cx="5280660" cy="1015663"/>
          </a:xfrm>
          <a:prstGeom prst="rect">
            <a:avLst/>
          </a:prstGeom>
          <a:noFill/>
        </p:spPr>
        <p:txBody>
          <a:bodyPr wrap="square" rtlCol="0">
            <a:spAutoFit/>
          </a:bodyPr>
          <a:lstStyle/>
          <a:p>
            <a:r>
              <a:rPr lang="en-US" sz="2000">
                <a:solidFill>
                  <a:schemeClr val="tx1">
                    <a:lumMod val="75000"/>
                    <a:lumOff val="25000"/>
                  </a:schemeClr>
                </a:solidFill>
              </a:rPr>
              <a:t>Dataset Cryptocurrency Historical Prices thể sử dụng cho bài toán dự đoán giá ngày đóng cửa một tiếp theo hoặc 2, 3 ngày</a:t>
            </a:r>
          </a:p>
        </p:txBody>
      </p:sp>
      <p:sp>
        <p:nvSpPr>
          <p:cNvPr id="10" name="TextBox 9">
            <a:extLst>
              <a:ext uri="{FF2B5EF4-FFF2-40B4-BE49-F238E27FC236}">
                <a16:creationId xmlns:a16="http://schemas.microsoft.com/office/drawing/2014/main" id="{A44B0430-161A-4186-8902-AD299D307753}"/>
              </a:ext>
            </a:extLst>
          </p:cNvPr>
          <p:cNvSpPr txBox="1"/>
          <p:nvPr/>
        </p:nvSpPr>
        <p:spPr>
          <a:xfrm>
            <a:off x="3497580" y="2232660"/>
            <a:ext cx="5280660" cy="1015663"/>
          </a:xfrm>
          <a:prstGeom prst="rect">
            <a:avLst/>
          </a:prstGeom>
          <a:noFill/>
        </p:spPr>
        <p:txBody>
          <a:bodyPr wrap="square" rtlCol="0">
            <a:spAutoFit/>
          </a:bodyPr>
          <a:lstStyle/>
          <a:p>
            <a:r>
              <a:rPr lang="en-US" sz="2000">
                <a:solidFill>
                  <a:schemeClr val="tx1">
                    <a:lumMod val="75000"/>
                    <a:lumOff val="25000"/>
                  </a:schemeClr>
                </a:solidFill>
              </a:rPr>
              <a:t>có thể sử dụng mô hình của một loại tiền ảo để dự đoàn một đồng tiền mới không có trong dataset </a:t>
            </a:r>
          </a:p>
        </p:txBody>
      </p:sp>
      <p:sp>
        <p:nvSpPr>
          <p:cNvPr id="11" name="TextBox 10">
            <a:extLst>
              <a:ext uri="{FF2B5EF4-FFF2-40B4-BE49-F238E27FC236}">
                <a16:creationId xmlns:a16="http://schemas.microsoft.com/office/drawing/2014/main" id="{AFD797E5-0F3B-48A9-B062-743836AB49AC}"/>
              </a:ext>
            </a:extLst>
          </p:cNvPr>
          <p:cNvSpPr txBox="1"/>
          <p:nvPr/>
        </p:nvSpPr>
        <p:spPr>
          <a:xfrm>
            <a:off x="3497580" y="3619500"/>
            <a:ext cx="5280660" cy="707886"/>
          </a:xfrm>
          <a:prstGeom prst="rect">
            <a:avLst/>
          </a:prstGeom>
          <a:noFill/>
        </p:spPr>
        <p:txBody>
          <a:bodyPr wrap="square" rtlCol="0">
            <a:spAutoFit/>
          </a:bodyPr>
          <a:lstStyle/>
          <a:p>
            <a:r>
              <a:rPr lang="en-US" sz="2000">
                <a:solidFill>
                  <a:schemeClr val="tx1">
                    <a:lumMod val="75000"/>
                    <a:lumOff val="25000"/>
                  </a:schemeClr>
                </a:solidFill>
              </a:rPr>
              <a:t>dự đoán giá trị tiền ảo không có ứng dụng nhiều trong thực tế</a:t>
            </a:r>
          </a:p>
        </p:txBody>
      </p:sp>
      <p:cxnSp>
        <p:nvCxnSpPr>
          <p:cNvPr id="13" name="Straight Connector 12">
            <a:extLst>
              <a:ext uri="{FF2B5EF4-FFF2-40B4-BE49-F238E27FC236}">
                <a16:creationId xmlns:a16="http://schemas.microsoft.com/office/drawing/2014/main" id="{E714B7FB-9A90-4FFB-B08A-EFB958909B8A}"/>
              </a:ext>
            </a:extLst>
          </p:cNvPr>
          <p:cNvCxnSpPr>
            <a:stCxn id="2" idx="3"/>
            <a:endCxn id="3" idx="1"/>
          </p:cNvCxnSpPr>
          <p:nvPr/>
        </p:nvCxnSpPr>
        <p:spPr>
          <a:xfrm flipV="1">
            <a:off x="2310714" y="1353652"/>
            <a:ext cx="1186866" cy="1637198"/>
          </a:xfrm>
          <a:prstGeom prst="line">
            <a:avLst/>
          </a:prstGeom>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60741102-CB50-4C95-AF35-6F5591F03A61}"/>
              </a:ext>
            </a:extLst>
          </p:cNvPr>
          <p:cNvCxnSpPr>
            <a:cxnSpLocks/>
            <a:stCxn id="2" idx="3"/>
            <a:endCxn id="10" idx="1"/>
          </p:cNvCxnSpPr>
          <p:nvPr/>
        </p:nvCxnSpPr>
        <p:spPr>
          <a:xfrm flipV="1">
            <a:off x="2310714" y="2740492"/>
            <a:ext cx="1186866" cy="250358"/>
          </a:xfrm>
          <a:prstGeom prst="line">
            <a:avLst/>
          </a:prstGeom>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4A8E713A-6B6C-4819-AA51-45355D679FCA}"/>
              </a:ext>
            </a:extLst>
          </p:cNvPr>
          <p:cNvCxnSpPr>
            <a:cxnSpLocks/>
            <a:stCxn id="2" idx="3"/>
            <a:endCxn id="11" idx="1"/>
          </p:cNvCxnSpPr>
          <p:nvPr/>
        </p:nvCxnSpPr>
        <p:spPr>
          <a:xfrm>
            <a:off x="2310714" y="2990850"/>
            <a:ext cx="1186866" cy="982593"/>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636745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id="{A08EFFA7-4FEE-509F-99C8-6395E5C26518}"/>
              </a:ext>
            </a:extLst>
          </p:cNvPr>
          <p:cNvSpPr>
            <a:spLocks noGrp="1"/>
          </p:cNvSpPr>
          <p:nvPr>
            <p:ph type="body" sz="quarter" idx="10"/>
          </p:nvPr>
        </p:nvSpPr>
        <p:spPr>
          <a:xfrm>
            <a:off x="1920669" y="1637932"/>
            <a:ext cx="5302661" cy="1794544"/>
          </a:xfrm>
        </p:spPr>
        <p:txBody>
          <a:bodyPr lIns="91440" tIns="45720" rIns="91440" bIns="45720" anchor="ctr"/>
          <a:lstStyle/>
          <a:p>
            <a:r>
              <a:rPr lang="en-US" altLang="ko-KR" dirty="0" err="1">
                <a:cs typeface="Arial"/>
              </a:rPr>
              <a:t>Cảm</a:t>
            </a:r>
            <a:r>
              <a:rPr lang="en-US" altLang="ko-KR" dirty="0">
                <a:cs typeface="Arial"/>
              </a:rPr>
              <a:t> </a:t>
            </a:r>
            <a:r>
              <a:rPr lang="en-US" altLang="ko-KR" dirty="0" err="1">
                <a:cs typeface="Arial"/>
              </a:rPr>
              <a:t>ơn</a:t>
            </a:r>
            <a:r>
              <a:rPr lang="en-US" altLang="ko-KR" dirty="0">
                <a:cs typeface="Arial"/>
              </a:rPr>
              <a:t> </a:t>
            </a:r>
            <a:r>
              <a:rPr lang="en-US" altLang="ko-KR" dirty="0" err="1">
                <a:cs typeface="Arial"/>
              </a:rPr>
              <a:t>cô</a:t>
            </a:r>
            <a:r>
              <a:rPr lang="en-US" altLang="ko-KR" dirty="0">
                <a:cs typeface="Arial"/>
              </a:rPr>
              <a:t> </a:t>
            </a:r>
            <a:r>
              <a:rPr lang="en-US" altLang="ko-KR" dirty="0" err="1">
                <a:cs typeface="Arial"/>
              </a:rPr>
              <a:t>và</a:t>
            </a:r>
            <a:r>
              <a:rPr lang="en-US" altLang="ko-KR" dirty="0">
                <a:cs typeface="Arial"/>
              </a:rPr>
              <a:t> </a:t>
            </a:r>
            <a:r>
              <a:rPr lang="en-US" altLang="ko-KR" dirty="0" err="1">
                <a:cs typeface="Arial"/>
              </a:rPr>
              <a:t>các</a:t>
            </a:r>
            <a:r>
              <a:rPr lang="en-US" altLang="ko-KR" dirty="0">
                <a:cs typeface="Arial"/>
              </a:rPr>
              <a:t> </a:t>
            </a:r>
            <a:r>
              <a:rPr lang="en-US" altLang="ko-KR" dirty="0" err="1">
                <a:cs typeface="Arial"/>
              </a:rPr>
              <a:t>bạn</a:t>
            </a:r>
            <a:r>
              <a:rPr lang="en-US" altLang="ko-KR" dirty="0">
                <a:cs typeface="Arial"/>
              </a:rPr>
              <a:t> </a:t>
            </a:r>
            <a:r>
              <a:rPr lang="en-US" altLang="ko-KR" dirty="0" err="1">
                <a:cs typeface="Arial"/>
              </a:rPr>
              <a:t>đã</a:t>
            </a:r>
            <a:r>
              <a:rPr lang="en-US" altLang="ko-KR" dirty="0">
                <a:cs typeface="Arial"/>
              </a:rPr>
              <a:t> </a:t>
            </a:r>
            <a:r>
              <a:rPr lang="en-US" altLang="ko-KR" dirty="0" err="1">
                <a:cs typeface="Arial"/>
              </a:rPr>
              <a:t>lắng</a:t>
            </a:r>
            <a:r>
              <a:rPr lang="en-US" altLang="ko-KR" dirty="0">
                <a:cs typeface="Arial"/>
              </a:rPr>
              <a:t> </a:t>
            </a:r>
            <a:r>
              <a:rPr lang="en-US" altLang="ko-KR" dirty="0" err="1">
                <a:cs typeface="Arial"/>
              </a:rPr>
              <a:t>nghe</a:t>
            </a:r>
            <a:endParaRPr lang="ko-KR" altLang="en-US" dirty="0" err="1"/>
          </a:p>
        </p:txBody>
      </p:sp>
    </p:spTree>
    <p:extLst>
      <p:ext uri="{BB962C8B-B14F-4D97-AF65-F5344CB8AC3E}">
        <p14:creationId xmlns:p14="http://schemas.microsoft.com/office/powerpoint/2010/main" val="1136116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FC63CA14-B5A2-43BC-A370-6B8D47C79297}"/>
              </a:ext>
            </a:extLst>
          </p:cNvPr>
          <p:cNvGraphicFramePr/>
          <p:nvPr>
            <p:extLst>
              <p:ext uri="{D42A27DB-BD31-4B8C-83A1-F6EECF244321}">
                <p14:modId xmlns:p14="http://schemas.microsoft.com/office/powerpoint/2010/main" val="1597575352"/>
              </p:ext>
            </p:extLst>
          </p:nvPr>
        </p:nvGraphicFramePr>
        <p:xfrm>
          <a:off x="0" y="0"/>
          <a:ext cx="8945695" cy="51435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76481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62CC7CED-FC97-4A15-8716-DBA8900640C8}"/>
              </a:ext>
            </a:extLst>
          </p:cNvPr>
          <p:cNvGraphicFramePr>
            <a:graphicFrameLocks noGrp="1"/>
          </p:cNvGraphicFramePr>
          <p:nvPr>
            <p:extLst>
              <p:ext uri="{D42A27DB-BD31-4B8C-83A1-F6EECF244321}">
                <p14:modId xmlns:p14="http://schemas.microsoft.com/office/powerpoint/2010/main" val="3301434549"/>
              </p:ext>
            </p:extLst>
          </p:nvPr>
        </p:nvGraphicFramePr>
        <p:xfrm>
          <a:off x="0" y="-2"/>
          <a:ext cx="5750806" cy="5143497"/>
        </p:xfrm>
        <a:graphic>
          <a:graphicData uri="http://schemas.openxmlformats.org/drawingml/2006/table">
            <a:tbl>
              <a:tblPr firstRow="1" bandRow="1">
                <a:tableStyleId>{7DF18680-E054-41AD-8BC1-D1AEF772440D}</a:tableStyleId>
              </a:tblPr>
              <a:tblGrid>
                <a:gridCol w="2201315">
                  <a:extLst>
                    <a:ext uri="{9D8B030D-6E8A-4147-A177-3AD203B41FA5}">
                      <a16:colId xmlns:a16="http://schemas.microsoft.com/office/drawing/2014/main" val="3414718119"/>
                    </a:ext>
                  </a:extLst>
                </a:gridCol>
                <a:gridCol w="3549491">
                  <a:extLst>
                    <a:ext uri="{9D8B030D-6E8A-4147-A177-3AD203B41FA5}">
                      <a16:colId xmlns:a16="http://schemas.microsoft.com/office/drawing/2014/main" val="3630463854"/>
                    </a:ext>
                  </a:extLst>
                </a:gridCol>
              </a:tblGrid>
              <a:tr h="390713">
                <a:tc>
                  <a:txBody>
                    <a:bodyPr/>
                    <a:lstStyle/>
                    <a:p>
                      <a:r>
                        <a:rPr lang="en-US"/>
                        <a:t>Thuộc tính</a:t>
                      </a:r>
                    </a:p>
                  </a:txBody>
                  <a:tcPr/>
                </a:tc>
                <a:tc>
                  <a:txBody>
                    <a:bodyPr/>
                    <a:lstStyle/>
                    <a:p>
                      <a:r>
                        <a:rPr lang="en-US"/>
                        <a:t>Mô tả</a:t>
                      </a:r>
                    </a:p>
                  </a:txBody>
                  <a:tcPr/>
                </a:tc>
                <a:extLst>
                  <a:ext uri="{0D108BD9-81ED-4DB2-BD59-A6C34878D82A}">
                    <a16:rowId xmlns:a16="http://schemas.microsoft.com/office/drawing/2014/main" val="1165426095"/>
                  </a:ext>
                </a:extLst>
              </a:tr>
              <a:tr h="390713">
                <a:tc>
                  <a:txBody>
                    <a:bodyPr/>
                    <a:lstStyle/>
                    <a:p>
                      <a:pPr algn="ctr">
                        <a:lnSpc>
                          <a:spcPct val="150000"/>
                        </a:lnSpc>
                      </a:pPr>
                      <a:r>
                        <a:rPr lang="en-US" sz="1800" b="1">
                          <a:effectLst/>
                          <a:latin typeface="+mj-lt"/>
                          <a:ea typeface="Times New Roman" panose="02020603050405020304" pitchFamily="18" charset="0"/>
                          <a:cs typeface="Times New Roman" panose="02020603050405020304" pitchFamily="18" charset="0"/>
                        </a:rPr>
                        <a:t>Sno</a:t>
                      </a:r>
                      <a:endParaRPr lang="en-US" sz="180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50000"/>
                        </a:lnSpc>
                      </a:pPr>
                      <a:r>
                        <a:rPr lang="en-US" sz="1800">
                          <a:effectLst/>
                          <a:latin typeface="+mj-lt"/>
                          <a:ea typeface="Times New Roman" panose="02020603050405020304" pitchFamily="18" charset="0"/>
                          <a:cs typeface="Times New Roman" panose="02020603050405020304" pitchFamily="18" charset="0"/>
                        </a:rPr>
                        <a:t>Số record </a:t>
                      </a:r>
                    </a:p>
                  </a:txBody>
                  <a:tcPr marL="68580" marR="68580" marT="0" marB="0"/>
                </a:tc>
                <a:extLst>
                  <a:ext uri="{0D108BD9-81ED-4DB2-BD59-A6C34878D82A}">
                    <a16:rowId xmlns:a16="http://schemas.microsoft.com/office/drawing/2014/main" val="3529605228"/>
                  </a:ext>
                </a:extLst>
              </a:tr>
              <a:tr h="390713">
                <a:tc>
                  <a:txBody>
                    <a:bodyPr/>
                    <a:lstStyle/>
                    <a:p>
                      <a:pPr algn="ctr">
                        <a:lnSpc>
                          <a:spcPct val="150000"/>
                        </a:lnSpc>
                      </a:pPr>
                      <a:r>
                        <a:rPr lang="en-US" sz="1800" b="1">
                          <a:effectLst/>
                          <a:latin typeface="+mj-lt"/>
                          <a:ea typeface="Times New Roman" panose="02020603050405020304" pitchFamily="18" charset="0"/>
                          <a:cs typeface="Times New Roman" panose="02020603050405020304" pitchFamily="18" charset="0"/>
                        </a:rPr>
                        <a:t>Name</a:t>
                      </a:r>
                      <a:endParaRPr lang="en-US" sz="180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50000"/>
                        </a:lnSpc>
                      </a:pPr>
                      <a:r>
                        <a:rPr lang="en-US" sz="1800">
                          <a:effectLst/>
                          <a:latin typeface="+mj-lt"/>
                          <a:ea typeface="Times New Roman" panose="02020603050405020304" pitchFamily="18" charset="0"/>
                          <a:cs typeface="Times New Roman" panose="02020603050405020304" pitchFamily="18" charset="0"/>
                        </a:rPr>
                        <a:t>Tên loại tiền điện tử</a:t>
                      </a:r>
                    </a:p>
                  </a:txBody>
                  <a:tcPr marL="68580" marR="68580" marT="0" marB="0"/>
                </a:tc>
                <a:extLst>
                  <a:ext uri="{0D108BD9-81ED-4DB2-BD59-A6C34878D82A}">
                    <a16:rowId xmlns:a16="http://schemas.microsoft.com/office/drawing/2014/main" val="1204232097"/>
                  </a:ext>
                </a:extLst>
              </a:tr>
              <a:tr h="390713">
                <a:tc>
                  <a:txBody>
                    <a:bodyPr/>
                    <a:lstStyle/>
                    <a:p>
                      <a:pPr algn="ctr">
                        <a:lnSpc>
                          <a:spcPct val="150000"/>
                        </a:lnSpc>
                      </a:pPr>
                      <a:r>
                        <a:rPr lang="en-US" sz="1800" b="1">
                          <a:effectLst/>
                          <a:latin typeface="+mj-lt"/>
                          <a:ea typeface="Times New Roman" panose="02020603050405020304" pitchFamily="18" charset="0"/>
                          <a:cs typeface="Times New Roman" panose="02020603050405020304" pitchFamily="18" charset="0"/>
                        </a:rPr>
                        <a:t>Symbol</a:t>
                      </a:r>
                      <a:endParaRPr lang="en-US" sz="180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50000"/>
                        </a:lnSpc>
                      </a:pPr>
                      <a:r>
                        <a:rPr lang="en-US" sz="1800">
                          <a:effectLst/>
                          <a:latin typeface="+mj-lt"/>
                          <a:ea typeface="Times New Roman" panose="02020603050405020304" pitchFamily="18" charset="0"/>
                          <a:cs typeface="Times New Roman" panose="02020603050405020304" pitchFamily="18" charset="0"/>
                        </a:rPr>
                        <a:t>Ký hiệu loại tiền điện tử</a:t>
                      </a:r>
                    </a:p>
                  </a:txBody>
                  <a:tcPr marL="68580" marR="68580" marT="0" marB="0"/>
                </a:tc>
                <a:extLst>
                  <a:ext uri="{0D108BD9-81ED-4DB2-BD59-A6C34878D82A}">
                    <a16:rowId xmlns:a16="http://schemas.microsoft.com/office/drawing/2014/main" val="2987524423"/>
                  </a:ext>
                </a:extLst>
              </a:tr>
              <a:tr h="390713">
                <a:tc>
                  <a:txBody>
                    <a:bodyPr/>
                    <a:lstStyle/>
                    <a:p>
                      <a:pPr algn="ctr">
                        <a:lnSpc>
                          <a:spcPct val="150000"/>
                        </a:lnSpc>
                      </a:pPr>
                      <a:r>
                        <a:rPr lang="en-US" sz="1800" b="1">
                          <a:effectLst/>
                          <a:latin typeface="+mj-lt"/>
                          <a:ea typeface="Times New Roman" panose="02020603050405020304" pitchFamily="18" charset="0"/>
                          <a:cs typeface="Times New Roman" panose="02020603050405020304" pitchFamily="18" charset="0"/>
                        </a:rPr>
                        <a:t>Date</a:t>
                      </a:r>
                      <a:endParaRPr lang="en-US" sz="180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50000"/>
                        </a:lnSpc>
                      </a:pPr>
                      <a:r>
                        <a:rPr lang="en-US" sz="1800">
                          <a:effectLst/>
                          <a:latin typeface="+mj-lt"/>
                          <a:ea typeface="Times New Roman" panose="02020603050405020304" pitchFamily="18" charset="0"/>
                          <a:cs typeface="Times New Roman" panose="02020603050405020304" pitchFamily="18" charset="0"/>
                        </a:rPr>
                        <a:t>Ngày quan sát giá</a:t>
                      </a:r>
                    </a:p>
                  </a:txBody>
                  <a:tcPr marL="68580" marR="68580" marT="0" marB="0"/>
                </a:tc>
                <a:extLst>
                  <a:ext uri="{0D108BD9-81ED-4DB2-BD59-A6C34878D82A}">
                    <a16:rowId xmlns:a16="http://schemas.microsoft.com/office/drawing/2014/main" val="2083064701"/>
                  </a:ext>
                </a:extLst>
              </a:tr>
              <a:tr h="390713">
                <a:tc>
                  <a:txBody>
                    <a:bodyPr/>
                    <a:lstStyle/>
                    <a:p>
                      <a:pPr algn="ctr">
                        <a:lnSpc>
                          <a:spcPct val="150000"/>
                        </a:lnSpc>
                      </a:pPr>
                      <a:r>
                        <a:rPr lang="en-US" sz="1800" b="1">
                          <a:effectLst/>
                          <a:latin typeface="+mj-lt"/>
                          <a:ea typeface="Times New Roman" panose="02020603050405020304" pitchFamily="18" charset="0"/>
                          <a:cs typeface="Times New Roman" panose="02020603050405020304" pitchFamily="18" charset="0"/>
                        </a:rPr>
                        <a:t>High</a:t>
                      </a:r>
                      <a:endParaRPr lang="en-US" sz="180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50000"/>
                        </a:lnSpc>
                      </a:pPr>
                      <a:r>
                        <a:rPr lang="en-US" sz="1800">
                          <a:effectLst/>
                          <a:latin typeface="+mj-lt"/>
                          <a:ea typeface="Times New Roman" panose="02020603050405020304" pitchFamily="18" charset="0"/>
                          <a:cs typeface="Times New Roman" panose="02020603050405020304" pitchFamily="18" charset="0"/>
                        </a:rPr>
                        <a:t>Giá cao nhất ngày quan sát</a:t>
                      </a:r>
                    </a:p>
                  </a:txBody>
                  <a:tcPr marL="68580" marR="68580" marT="0" marB="0"/>
                </a:tc>
                <a:extLst>
                  <a:ext uri="{0D108BD9-81ED-4DB2-BD59-A6C34878D82A}">
                    <a16:rowId xmlns:a16="http://schemas.microsoft.com/office/drawing/2014/main" val="510239662"/>
                  </a:ext>
                </a:extLst>
              </a:tr>
              <a:tr h="390713">
                <a:tc>
                  <a:txBody>
                    <a:bodyPr/>
                    <a:lstStyle/>
                    <a:p>
                      <a:pPr algn="ctr">
                        <a:lnSpc>
                          <a:spcPct val="150000"/>
                        </a:lnSpc>
                      </a:pPr>
                      <a:r>
                        <a:rPr lang="en-US" sz="1800" b="1">
                          <a:effectLst/>
                          <a:latin typeface="+mj-lt"/>
                          <a:ea typeface="Times New Roman" panose="02020603050405020304" pitchFamily="18" charset="0"/>
                          <a:cs typeface="Times New Roman" panose="02020603050405020304" pitchFamily="18" charset="0"/>
                        </a:rPr>
                        <a:t>Low</a:t>
                      </a:r>
                      <a:endParaRPr lang="en-US" sz="180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50000"/>
                        </a:lnSpc>
                      </a:pPr>
                      <a:r>
                        <a:rPr lang="en-US" sz="1800">
                          <a:effectLst/>
                          <a:latin typeface="+mj-lt"/>
                          <a:ea typeface="Times New Roman" panose="02020603050405020304" pitchFamily="18" charset="0"/>
                          <a:cs typeface="Times New Roman" panose="02020603050405020304" pitchFamily="18" charset="0"/>
                        </a:rPr>
                        <a:t>Giá thấp nhất vào ngày quan sát</a:t>
                      </a:r>
                    </a:p>
                  </a:txBody>
                  <a:tcPr marL="68580" marR="68580" marT="0" marB="0"/>
                </a:tc>
                <a:extLst>
                  <a:ext uri="{0D108BD9-81ED-4DB2-BD59-A6C34878D82A}">
                    <a16:rowId xmlns:a16="http://schemas.microsoft.com/office/drawing/2014/main" val="2968515726"/>
                  </a:ext>
                </a:extLst>
              </a:tr>
              <a:tr h="390713">
                <a:tc>
                  <a:txBody>
                    <a:bodyPr/>
                    <a:lstStyle/>
                    <a:p>
                      <a:pPr algn="ctr">
                        <a:lnSpc>
                          <a:spcPct val="150000"/>
                        </a:lnSpc>
                      </a:pPr>
                      <a:r>
                        <a:rPr lang="en-US" sz="1800" b="1">
                          <a:effectLst/>
                          <a:latin typeface="+mj-lt"/>
                          <a:ea typeface="Times New Roman" panose="02020603050405020304" pitchFamily="18" charset="0"/>
                          <a:cs typeface="Times New Roman" panose="02020603050405020304" pitchFamily="18" charset="0"/>
                        </a:rPr>
                        <a:t>Open</a:t>
                      </a:r>
                      <a:endParaRPr lang="en-US" sz="180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50000"/>
                        </a:lnSpc>
                      </a:pPr>
                      <a:r>
                        <a:rPr lang="en-US" sz="1800">
                          <a:effectLst/>
                          <a:latin typeface="+mj-lt"/>
                          <a:ea typeface="Times New Roman" panose="02020603050405020304" pitchFamily="18" charset="0"/>
                          <a:cs typeface="Times New Roman" panose="02020603050405020304" pitchFamily="18" charset="0"/>
                        </a:rPr>
                        <a:t>Giá mở cửa vào ngày quan sát</a:t>
                      </a:r>
                    </a:p>
                  </a:txBody>
                  <a:tcPr marL="68580" marR="68580" marT="0" marB="0"/>
                </a:tc>
                <a:extLst>
                  <a:ext uri="{0D108BD9-81ED-4DB2-BD59-A6C34878D82A}">
                    <a16:rowId xmlns:a16="http://schemas.microsoft.com/office/drawing/2014/main" val="1257660289"/>
                  </a:ext>
                </a:extLst>
              </a:tr>
              <a:tr h="390713">
                <a:tc>
                  <a:txBody>
                    <a:bodyPr/>
                    <a:lstStyle/>
                    <a:p>
                      <a:pPr algn="ctr">
                        <a:lnSpc>
                          <a:spcPct val="150000"/>
                        </a:lnSpc>
                      </a:pPr>
                      <a:r>
                        <a:rPr lang="en-US" sz="1800" b="1">
                          <a:effectLst/>
                          <a:latin typeface="+mj-lt"/>
                          <a:ea typeface="Times New Roman" panose="02020603050405020304" pitchFamily="18" charset="0"/>
                          <a:cs typeface="Times New Roman" panose="02020603050405020304" pitchFamily="18" charset="0"/>
                        </a:rPr>
                        <a:t>Close</a:t>
                      </a:r>
                      <a:endParaRPr lang="en-US" sz="180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50000"/>
                        </a:lnSpc>
                      </a:pPr>
                      <a:r>
                        <a:rPr lang="en-US" sz="1800">
                          <a:effectLst/>
                          <a:latin typeface="+mj-lt"/>
                          <a:ea typeface="Times New Roman" panose="02020603050405020304" pitchFamily="18" charset="0"/>
                          <a:cs typeface="Times New Roman" panose="02020603050405020304" pitchFamily="18" charset="0"/>
                        </a:rPr>
                        <a:t>Giá đóng cửa vào ngày quan sát</a:t>
                      </a:r>
                    </a:p>
                  </a:txBody>
                  <a:tcPr marL="68580" marR="68580" marT="0" marB="0"/>
                </a:tc>
                <a:extLst>
                  <a:ext uri="{0D108BD9-81ED-4DB2-BD59-A6C34878D82A}">
                    <a16:rowId xmlns:a16="http://schemas.microsoft.com/office/drawing/2014/main" val="2572657768"/>
                  </a:ext>
                </a:extLst>
              </a:tr>
              <a:tr h="813540">
                <a:tc>
                  <a:txBody>
                    <a:bodyPr/>
                    <a:lstStyle/>
                    <a:p>
                      <a:pPr algn="ctr">
                        <a:lnSpc>
                          <a:spcPct val="150000"/>
                        </a:lnSpc>
                      </a:pPr>
                      <a:r>
                        <a:rPr lang="en-US" sz="1800" b="1">
                          <a:effectLst/>
                          <a:latin typeface="+mj-lt"/>
                          <a:ea typeface="Times New Roman" panose="02020603050405020304" pitchFamily="18" charset="0"/>
                          <a:cs typeface="Times New Roman" panose="02020603050405020304" pitchFamily="18" charset="0"/>
                        </a:rPr>
                        <a:t>Volume</a:t>
                      </a:r>
                      <a:endParaRPr lang="en-US" sz="180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50000"/>
                        </a:lnSpc>
                      </a:pPr>
                      <a:r>
                        <a:rPr lang="en-US" sz="1800">
                          <a:effectLst/>
                          <a:latin typeface="+mj-lt"/>
                          <a:ea typeface="Times New Roman" panose="02020603050405020304" pitchFamily="18" charset="0"/>
                          <a:cs typeface="Times New Roman" panose="02020603050405020304" pitchFamily="18" charset="0"/>
                        </a:rPr>
                        <a:t>Khối lượng giao dịch trong ngày quan sát, tính bằng USD</a:t>
                      </a:r>
                    </a:p>
                  </a:txBody>
                  <a:tcPr marL="68580" marR="68580" marT="0" marB="0"/>
                </a:tc>
                <a:extLst>
                  <a:ext uri="{0D108BD9-81ED-4DB2-BD59-A6C34878D82A}">
                    <a16:rowId xmlns:a16="http://schemas.microsoft.com/office/drawing/2014/main" val="793805123"/>
                  </a:ext>
                </a:extLst>
              </a:tr>
              <a:tr h="813540">
                <a:tc>
                  <a:txBody>
                    <a:bodyPr/>
                    <a:lstStyle/>
                    <a:p>
                      <a:pPr algn="ctr">
                        <a:lnSpc>
                          <a:spcPct val="150000"/>
                        </a:lnSpc>
                      </a:pPr>
                      <a:r>
                        <a:rPr lang="en-US" sz="1800" b="1">
                          <a:effectLst/>
                          <a:latin typeface="+mj-lt"/>
                          <a:ea typeface="Times New Roman" panose="02020603050405020304" pitchFamily="18" charset="0"/>
                          <a:cs typeface="Times New Roman" panose="02020603050405020304" pitchFamily="18" charset="0"/>
                        </a:rPr>
                        <a:t>Marketcap</a:t>
                      </a:r>
                      <a:endParaRPr lang="en-US" sz="180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50000"/>
                        </a:lnSpc>
                      </a:pPr>
                      <a:r>
                        <a:rPr lang="en-US" sz="1800">
                          <a:effectLst/>
                          <a:latin typeface="+mj-lt"/>
                          <a:ea typeface="Times New Roman" panose="02020603050405020304" pitchFamily="18" charset="0"/>
                          <a:cs typeface="Times New Roman" panose="02020603050405020304" pitchFamily="18" charset="0"/>
                        </a:rPr>
                        <a:t>Vốn hóa thì trường của tiền điện tử</a:t>
                      </a:r>
                    </a:p>
                  </a:txBody>
                  <a:tcPr marL="68580" marR="68580" marT="0" marB="0"/>
                </a:tc>
                <a:extLst>
                  <a:ext uri="{0D108BD9-81ED-4DB2-BD59-A6C34878D82A}">
                    <a16:rowId xmlns:a16="http://schemas.microsoft.com/office/drawing/2014/main" val="949585305"/>
                  </a:ext>
                </a:extLst>
              </a:tr>
            </a:tbl>
          </a:graphicData>
        </a:graphic>
      </p:graphicFrame>
      <p:sp>
        <p:nvSpPr>
          <p:cNvPr id="6" name="TextBox 5">
            <a:extLst>
              <a:ext uri="{FF2B5EF4-FFF2-40B4-BE49-F238E27FC236}">
                <a16:creationId xmlns:a16="http://schemas.microsoft.com/office/drawing/2014/main" id="{984BD168-2E1A-4EFA-9D41-15046712867C}"/>
              </a:ext>
            </a:extLst>
          </p:cNvPr>
          <p:cNvSpPr txBox="1"/>
          <p:nvPr/>
        </p:nvSpPr>
        <p:spPr>
          <a:xfrm>
            <a:off x="5750806" y="738131"/>
            <a:ext cx="2809301" cy="369332"/>
          </a:xfrm>
          <a:prstGeom prst="rect">
            <a:avLst/>
          </a:prstGeom>
          <a:noFill/>
        </p:spPr>
        <p:txBody>
          <a:bodyPr wrap="square" rtlCol="0">
            <a:spAutoFit/>
          </a:bodyPr>
          <a:lstStyle/>
          <a:p>
            <a:r>
              <a:rPr lang="en-US"/>
              <a:t>'Bitcoin', 'Ethereum',….</a:t>
            </a:r>
          </a:p>
        </p:txBody>
      </p:sp>
      <p:sp>
        <p:nvSpPr>
          <p:cNvPr id="7" name="TextBox 6">
            <a:extLst>
              <a:ext uri="{FF2B5EF4-FFF2-40B4-BE49-F238E27FC236}">
                <a16:creationId xmlns:a16="http://schemas.microsoft.com/office/drawing/2014/main" id="{5CDD4DA4-44B4-4D6B-801C-1F0AAEFD3AB2}"/>
              </a:ext>
            </a:extLst>
          </p:cNvPr>
          <p:cNvSpPr txBox="1"/>
          <p:nvPr/>
        </p:nvSpPr>
        <p:spPr>
          <a:xfrm>
            <a:off x="5750806" y="1107463"/>
            <a:ext cx="2809301" cy="369332"/>
          </a:xfrm>
          <a:prstGeom prst="rect">
            <a:avLst/>
          </a:prstGeom>
          <a:noFill/>
        </p:spPr>
        <p:txBody>
          <a:bodyPr wrap="square" rtlCol="0">
            <a:spAutoFit/>
          </a:bodyPr>
          <a:lstStyle/>
          <a:p>
            <a:r>
              <a:rPr lang="en-US"/>
              <a:t>‘CRO’, ‘BTC’, ‘ETH’, ….</a:t>
            </a:r>
          </a:p>
        </p:txBody>
      </p:sp>
      <p:sp>
        <p:nvSpPr>
          <p:cNvPr id="8" name="Oval 7">
            <a:extLst>
              <a:ext uri="{FF2B5EF4-FFF2-40B4-BE49-F238E27FC236}">
                <a16:creationId xmlns:a16="http://schemas.microsoft.com/office/drawing/2014/main" id="{FEF6EF8C-7099-4569-9666-2138659D957F}"/>
              </a:ext>
            </a:extLst>
          </p:cNvPr>
          <p:cNvSpPr/>
          <p:nvPr/>
        </p:nvSpPr>
        <p:spPr>
          <a:xfrm>
            <a:off x="308474" y="4449437"/>
            <a:ext cx="1476260" cy="6940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81081D8-164D-4C8D-915C-26FF5CAC3B35}"/>
              </a:ext>
            </a:extLst>
          </p:cNvPr>
          <p:cNvSpPr/>
          <p:nvPr/>
        </p:nvSpPr>
        <p:spPr>
          <a:xfrm>
            <a:off x="317656" y="3622022"/>
            <a:ext cx="1476260" cy="6940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9680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45B6BF4-3D1E-49D8-9984-FAABECE0D88D}"/>
              </a:ext>
            </a:extLst>
          </p:cNvPr>
          <p:cNvGrpSpPr/>
          <p:nvPr/>
        </p:nvGrpSpPr>
        <p:grpSpPr>
          <a:xfrm>
            <a:off x="730661" y="553913"/>
            <a:ext cx="1758461" cy="1554421"/>
            <a:chOff x="2689431" y="656491"/>
            <a:chExt cx="1758461" cy="1554421"/>
          </a:xfrm>
        </p:grpSpPr>
        <p:sp>
          <p:nvSpPr>
            <p:cNvPr id="12" name="Oval 11">
              <a:extLst>
                <a:ext uri="{FF2B5EF4-FFF2-40B4-BE49-F238E27FC236}">
                  <a16:creationId xmlns:a16="http://schemas.microsoft.com/office/drawing/2014/main" id="{79526A9D-33F9-456F-8333-D68520CBA604}"/>
                </a:ext>
              </a:extLst>
            </p:cNvPr>
            <p:cNvSpPr/>
            <p:nvPr/>
          </p:nvSpPr>
          <p:spPr>
            <a:xfrm>
              <a:off x="2689431" y="656491"/>
              <a:ext cx="1554421" cy="1554421"/>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1B04039-701A-4B5A-BF35-142D7455C874}"/>
                </a:ext>
              </a:extLst>
            </p:cNvPr>
            <p:cNvSpPr txBox="1"/>
            <p:nvPr/>
          </p:nvSpPr>
          <p:spPr>
            <a:xfrm>
              <a:off x="2888723" y="1156703"/>
              <a:ext cx="1559169" cy="477054"/>
            </a:xfrm>
            <a:prstGeom prst="rect">
              <a:avLst/>
            </a:prstGeom>
            <a:noFill/>
          </p:spPr>
          <p:txBody>
            <a:bodyPr wrap="square" rtlCol="0">
              <a:spAutoFit/>
            </a:bodyPr>
            <a:lstStyle/>
            <a:p>
              <a:r>
                <a:rPr lang="en-US" sz="2500" b="1">
                  <a:effectLst/>
                  <a:ea typeface="Times New Roman" panose="02020603050405020304" pitchFamily="18" charset="0"/>
                  <a:cs typeface="Times New Roman" panose="02020603050405020304" pitchFamily="18" charset="0"/>
                </a:rPr>
                <a:t>Volume</a:t>
              </a:r>
              <a:endParaRPr lang="en-US" sz="2500">
                <a:effectLst/>
                <a:ea typeface="Times New Roman" panose="02020603050405020304" pitchFamily="18" charset="0"/>
                <a:cs typeface="Times New Roman" panose="02020603050405020304" pitchFamily="18" charset="0"/>
              </a:endParaRPr>
            </a:p>
          </p:txBody>
        </p:sp>
      </p:grpSp>
      <p:grpSp>
        <p:nvGrpSpPr>
          <p:cNvPr id="15" name="Group 14">
            <a:extLst>
              <a:ext uri="{FF2B5EF4-FFF2-40B4-BE49-F238E27FC236}">
                <a16:creationId xmlns:a16="http://schemas.microsoft.com/office/drawing/2014/main" id="{281C7615-1C30-4A5E-826D-9B8AD41F6A9D}"/>
              </a:ext>
            </a:extLst>
          </p:cNvPr>
          <p:cNvGrpSpPr/>
          <p:nvPr/>
        </p:nvGrpSpPr>
        <p:grpSpPr>
          <a:xfrm>
            <a:off x="593422" y="2777259"/>
            <a:ext cx="2094993" cy="1957754"/>
            <a:chOff x="485492" y="3035166"/>
            <a:chExt cx="2094993" cy="1957754"/>
          </a:xfrm>
        </p:grpSpPr>
        <p:sp>
          <p:nvSpPr>
            <p:cNvPr id="14" name="Oval 13">
              <a:extLst>
                <a:ext uri="{FF2B5EF4-FFF2-40B4-BE49-F238E27FC236}">
                  <a16:creationId xmlns:a16="http://schemas.microsoft.com/office/drawing/2014/main" id="{B0843B94-3C66-484A-B3F1-89E49D962866}"/>
                </a:ext>
              </a:extLst>
            </p:cNvPr>
            <p:cNvSpPr/>
            <p:nvPr/>
          </p:nvSpPr>
          <p:spPr>
            <a:xfrm>
              <a:off x="485492" y="3035166"/>
              <a:ext cx="1957754" cy="195775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20C9610-6D5B-4AD5-A6C1-F96A0B592828}"/>
                </a:ext>
              </a:extLst>
            </p:cNvPr>
            <p:cNvSpPr txBox="1"/>
            <p:nvPr/>
          </p:nvSpPr>
          <p:spPr>
            <a:xfrm>
              <a:off x="622731" y="3756280"/>
              <a:ext cx="1957754" cy="477054"/>
            </a:xfrm>
            <a:prstGeom prst="rect">
              <a:avLst/>
            </a:prstGeom>
            <a:noFill/>
          </p:spPr>
          <p:txBody>
            <a:bodyPr wrap="square" rtlCol="0">
              <a:spAutoFit/>
            </a:bodyPr>
            <a:lstStyle/>
            <a:p>
              <a:r>
                <a:rPr lang="en-US" sz="2500" b="1"/>
                <a:t>Marketcap</a:t>
              </a:r>
            </a:p>
          </p:txBody>
        </p:sp>
      </p:grpSp>
      <p:sp>
        <p:nvSpPr>
          <p:cNvPr id="17" name="TextBox 16">
            <a:extLst>
              <a:ext uri="{FF2B5EF4-FFF2-40B4-BE49-F238E27FC236}">
                <a16:creationId xmlns:a16="http://schemas.microsoft.com/office/drawing/2014/main" id="{96A24522-5931-42A5-AC02-C3ACDA60A406}"/>
              </a:ext>
            </a:extLst>
          </p:cNvPr>
          <p:cNvSpPr txBox="1"/>
          <p:nvPr/>
        </p:nvSpPr>
        <p:spPr>
          <a:xfrm>
            <a:off x="3291840" y="607954"/>
            <a:ext cx="5422503" cy="769441"/>
          </a:xfrm>
          <a:prstGeom prst="rect">
            <a:avLst/>
          </a:prstGeom>
          <a:noFill/>
        </p:spPr>
        <p:txBody>
          <a:bodyPr wrap="square" rtlCol="0">
            <a:spAutoFit/>
          </a:bodyPr>
          <a:lstStyle/>
          <a:p>
            <a:r>
              <a:rPr lang="vi-VN" sz="2200"/>
              <a:t>có thể hiển thị hướng và chuyển động của tiền điện tử </a:t>
            </a:r>
            <a:endParaRPr lang="en-US" sz="2200"/>
          </a:p>
        </p:txBody>
      </p:sp>
      <p:sp>
        <p:nvSpPr>
          <p:cNvPr id="18" name="TextBox 17">
            <a:extLst>
              <a:ext uri="{FF2B5EF4-FFF2-40B4-BE49-F238E27FC236}">
                <a16:creationId xmlns:a16="http://schemas.microsoft.com/office/drawing/2014/main" id="{6757FAE0-FCC6-449F-AC1C-7BBE501CB11D}"/>
              </a:ext>
            </a:extLst>
          </p:cNvPr>
          <p:cNvSpPr txBox="1"/>
          <p:nvPr/>
        </p:nvSpPr>
        <p:spPr>
          <a:xfrm>
            <a:off x="3291840" y="1569650"/>
            <a:ext cx="4893693" cy="769441"/>
          </a:xfrm>
          <a:prstGeom prst="rect">
            <a:avLst/>
          </a:prstGeom>
          <a:noFill/>
        </p:spPr>
        <p:txBody>
          <a:bodyPr wrap="square" rtlCol="0">
            <a:spAutoFit/>
          </a:bodyPr>
          <a:lstStyle/>
          <a:p>
            <a:r>
              <a:rPr lang="en-US" sz="2200"/>
              <a:t>Khả năng </a:t>
            </a:r>
            <a:r>
              <a:rPr lang="vi-VN" sz="2200"/>
              <a:t>sinh lời trong tương lai của tiền điện tử</a:t>
            </a:r>
            <a:endParaRPr lang="en-US" sz="2200"/>
          </a:p>
        </p:txBody>
      </p:sp>
      <p:sp>
        <p:nvSpPr>
          <p:cNvPr id="24" name="TextBox 23">
            <a:extLst>
              <a:ext uri="{FF2B5EF4-FFF2-40B4-BE49-F238E27FC236}">
                <a16:creationId xmlns:a16="http://schemas.microsoft.com/office/drawing/2014/main" id="{C67E8A12-FE13-4DBC-BDA0-468D1DD282A1}"/>
              </a:ext>
            </a:extLst>
          </p:cNvPr>
          <p:cNvSpPr txBox="1"/>
          <p:nvPr/>
        </p:nvSpPr>
        <p:spPr>
          <a:xfrm>
            <a:off x="3291838" y="2955036"/>
            <a:ext cx="5121501" cy="769441"/>
          </a:xfrm>
          <a:prstGeom prst="rect">
            <a:avLst/>
          </a:prstGeom>
          <a:noFill/>
        </p:spPr>
        <p:txBody>
          <a:bodyPr wrap="square" rtlCol="0">
            <a:spAutoFit/>
          </a:bodyPr>
          <a:lstStyle/>
          <a:p>
            <a:r>
              <a:rPr lang="en-US" sz="2200"/>
              <a:t>T</a:t>
            </a:r>
            <a:r>
              <a:rPr lang="vi-VN" sz="2200"/>
              <a:t>ổng giá trị của tất cả các đồng tiền đã được khai thác</a:t>
            </a:r>
            <a:endParaRPr lang="en-US" sz="2200"/>
          </a:p>
        </p:txBody>
      </p:sp>
      <p:sp>
        <p:nvSpPr>
          <p:cNvPr id="25" name="TextBox 24">
            <a:extLst>
              <a:ext uri="{FF2B5EF4-FFF2-40B4-BE49-F238E27FC236}">
                <a16:creationId xmlns:a16="http://schemas.microsoft.com/office/drawing/2014/main" id="{C49F3948-8B10-4538-A1A8-1F25FFFC0ED0}"/>
              </a:ext>
            </a:extLst>
          </p:cNvPr>
          <p:cNvSpPr txBox="1"/>
          <p:nvPr/>
        </p:nvSpPr>
        <p:spPr>
          <a:xfrm>
            <a:off x="3291840" y="3994663"/>
            <a:ext cx="5852160" cy="430887"/>
          </a:xfrm>
          <a:prstGeom prst="rect">
            <a:avLst/>
          </a:prstGeom>
          <a:noFill/>
        </p:spPr>
        <p:txBody>
          <a:bodyPr wrap="square" rtlCol="0">
            <a:spAutoFit/>
          </a:bodyPr>
          <a:lstStyle/>
          <a:p>
            <a:r>
              <a:rPr lang="en-US" sz="2200"/>
              <a:t>Tiềm năng phát triển của một loại tiền điện tử</a:t>
            </a:r>
          </a:p>
        </p:txBody>
      </p:sp>
      <p:cxnSp>
        <p:nvCxnSpPr>
          <p:cNvPr id="27" name="Straight Connector 26">
            <a:extLst>
              <a:ext uri="{FF2B5EF4-FFF2-40B4-BE49-F238E27FC236}">
                <a16:creationId xmlns:a16="http://schemas.microsoft.com/office/drawing/2014/main" id="{5A2876A7-E595-4E02-93DB-23589BE20A48}"/>
              </a:ext>
            </a:extLst>
          </p:cNvPr>
          <p:cNvCxnSpPr>
            <a:cxnSpLocks/>
            <a:stCxn id="24" idx="1"/>
            <a:endCxn id="14" idx="6"/>
          </p:cNvCxnSpPr>
          <p:nvPr/>
        </p:nvCxnSpPr>
        <p:spPr>
          <a:xfrm flipH="1">
            <a:off x="2551176" y="3339757"/>
            <a:ext cx="740662" cy="416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B7E2168-388C-4ACF-A799-FCA989B3152E}"/>
              </a:ext>
            </a:extLst>
          </p:cNvPr>
          <p:cNvCxnSpPr>
            <a:cxnSpLocks/>
            <a:stCxn id="25" idx="1"/>
            <a:endCxn id="14" idx="6"/>
          </p:cNvCxnSpPr>
          <p:nvPr/>
        </p:nvCxnSpPr>
        <p:spPr>
          <a:xfrm flipH="1" flipV="1">
            <a:off x="2551176" y="3756136"/>
            <a:ext cx="740664" cy="453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4E0882F-6540-42D1-8876-00988BAA20DE}"/>
              </a:ext>
            </a:extLst>
          </p:cNvPr>
          <p:cNvCxnSpPr>
            <a:cxnSpLocks/>
            <a:stCxn id="17" idx="1"/>
            <a:endCxn id="12" idx="6"/>
          </p:cNvCxnSpPr>
          <p:nvPr/>
        </p:nvCxnSpPr>
        <p:spPr>
          <a:xfrm flipH="1">
            <a:off x="2285082" y="992675"/>
            <a:ext cx="1006758" cy="3384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FA75F5D-ABCF-49DC-9521-65D718C739AE}"/>
              </a:ext>
            </a:extLst>
          </p:cNvPr>
          <p:cNvCxnSpPr>
            <a:cxnSpLocks/>
            <a:stCxn id="18" idx="1"/>
            <a:endCxn id="12" idx="6"/>
          </p:cNvCxnSpPr>
          <p:nvPr/>
        </p:nvCxnSpPr>
        <p:spPr>
          <a:xfrm flipH="1" flipV="1">
            <a:off x="2285082" y="1331124"/>
            <a:ext cx="1006758" cy="62324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542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0E995E24-BF5D-44B9-84D9-895126FF3720}"/>
              </a:ext>
            </a:extLst>
          </p:cNvPr>
          <p:cNvSpPr/>
          <p:nvPr/>
        </p:nvSpPr>
        <p:spPr>
          <a:xfrm>
            <a:off x="0" y="2405005"/>
            <a:ext cx="2170323" cy="1095490"/>
          </a:xfrm>
          <a:prstGeom prst="roundRect">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904A7C6-AD79-4FD1-9605-37DD7C6BB3D8}"/>
              </a:ext>
            </a:extLst>
          </p:cNvPr>
          <p:cNvSpPr txBox="1"/>
          <p:nvPr/>
        </p:nvSpPr>
        <p:spPr>
          <a:xfrm>
            <a:off x="38558" y="2521863"/>
            <a:ext cx="2093205" cy="861774"/>
          </a:xfrm>
          <a:prstGeom prst="rect">
            <a:avLst/>
          </a:prstGeom>
          <a:noFill/>
        </p:spPr>
        <p:txBody>
          <a:bodyPr wrap="square" rtlCol="0">
            <a:spAutoFit/>
          </a:bodyPr>
          <a:lstStyle/>
          <a:p>
            <a:pPr algn="ctr"/>
            <a:r>
              <a:rPr lang="en-US" sz="2500" b="1">
                <a:solidFill>
                  <a:schemeClr val="bg1"/>
                </a:solidFill>
              </a:rPr>
              <a:t>Input</a:t>
            </a:r>
          </a:p>
          <a:p>
            <a:pPr algn="ctr"/>
            <a:r>
              <a:rPr lang="en-US" sz="2500" b="1">
                <a:solidFill>
                  <a:schemeClr val="bg1"/>
                </a:solidFill>
              </a:rPr>
              <a:t>Output</a:t>
            </a:r>
          </a:p>
        </p:txBody>
      </p:sp>
      <p:sp>
        <p:nvSpPr>
          <p:cNvPr id="9" name="TextBox 8">
            <a:extLst>
              <a:ext uri="{FF2B5EF4-FFF2-40B4-BE49-F238E27FC236}">
                <a16:creationId xmlns:a16="http://schemas.microsoft.com/office/drawing/2014/main" id="{5C18A159-BBB7-4E99-BB54-97A1FA530236}"/>
              </a:ext>
            </a:extLst>
          </p:cNvPr>
          <p:cNvSpPr txBox="1"/>
          <p:nvPr/>
        </p:nvSpPr>
        <p:spPr>
          <a:xfrm>
            <a:off x="3018619" y="407624"/>
            <a:ext cx="5949110" cy="1323439"/>
          </a:xfrm>
          <a:prstGeom prst="rect">
            <a:avLst/>
          </a:prstGeom>
          <a:noFill/>
        </p:spPr>
        <p:txBody>
          <a:bodyPr wrap="square" rtlCol="0">
            <a:spAutoFit/>
          </a:bodyPr>
          <a:lstStyle/>
          <a:p>
            <a:pPr algn="just"/>
            <a:r>
              <a:rPr lang="en-US" sz="2000">
                <a:solidFill>
                  <a:schemeClr val="tx1">
                    <a:lumMod val="75000"/>
                    <a:lumOff val="25000"/>
                  </a:schemeClr>
                </a:solidFill>
              </a:rPr>
              <a:t>Cho các thông tin về tên, ký hiệu, giá mở cửa, giá cao nhất trong, giá thấp nhất và giá trị marketcap  của một đồng tiền ảo của ngày n. Hãy dự đoán giá của ngày đóng cửa của đồng tiền ảo đó ngày n+1</a:t>
            </a:r>
          </a:p>
        </p:txBody>
      </p:sp>
      <p:sp>
        <p:nvSpPr>
          <p:cNvPr id="10" name="TextBox 9">
            <a:extLst>
              <a:ext uri="{FF2B5EF4-FFF2-40B4-BE49-F238E27FC236}">
                <a16:creationId xmlns:a16="http://schemas.microsoft.com/office/drawing/2014/main" id="{9A0B0F6F-BF1F-4E38-B91F-2FACE9DB1F0A}"/>
              </a:ext>
            </a:extLst>
          </p:cNvPr>
          <p:cNvSpPr txBox="1"/>
          <p:nvPr/>
        </p:nvSpPr>
        <p:spPr>
          <a:xfrm>
            <a:off x="3018619" y="2304959"/>
            <a:ext cx="5949111" cy="958660"/>
          </a:xfrm>
          <a:prstGeom prst="rect">
            <a:avLst/>
          </a:prstGeom>
          <a:noFill/>
        </p:spPr>
        <p:txBody>
          <a:bodyPr wrap="square" rtlCol="0">
            <a:spAutoFit/>
          </a:bodyPr>
          <a:lstStyle/>
          <a:p>
            <a:pPr>
              <a:lnSpc>
                <a:spcPct val="150000"/>
              </a:lnSpc>
            </a:pPr>
            <a:r>
              <a:rPr lang="en-US" sz="2000" u="sng">
                <a:solidFill>
                  <a:schemeClr val="tx1">
                    <a:lumMod val="75000"/>
                    <a:lumOff val="25000"/>
                  </a:schemeClr>
                </a:solidFill>
              </a:rPr>
              <a:t>Input</a:t>
            </a:r>
            <a:r>
              <a:rPr lang="en-US" sz="2000">
                <a:solidFill>
                  <a:schemeClr val="tx1">
                    <a:lumMod val="75000"/>
                    <a:lumOff val="25000"/>
                  </a:schemeClr>
                </a:solidFill>
              </a:rPr>
              <a:t>: Name, Symbol, Open , High, Low, Volume, Marketcap </a:t>
            </a:r>
            <a:r>
              <a:rPr lang="en-US" sz="2000" b="1">
                <a:solidFill>
                  <a:schemeClr val="tx1">
                    <a:lumMod val="75000"/>
                    <a:lumOff val="25000"/>
                  </a:schemeClr>
                </a:solidFill>
              </a:rPr>
              <a:t>ngày n</a:t>
            </a:r>
            <a:endParaRPr lang="en-US" sz="2000" b="1">
              <a:solidFill>
                <a:schemeClr val="tx2">
                  <a:lumMod val="60000"/>
                  <a:lumOff val="40000"/>
                </a:schemeClr>
              </a:solidFill>
            </a:endParaRPr>
          </a:p>
        </p:txBody>
      </p:sp>
      <p:sp>
        <p:nvSpPr>
          <p:cNvPr id="11" name="TextBox 10">
            <a:extLst>
              <a:ext uri="{FF2B5EF4-FFF2-40B4-BE49-F238E27FC236}">
                <a16:creationId xmlns:a16="http://schemas.microsoft.com/office/drawing/2014/main" id="{E419BBD2-ED1F-4737-B895-F3DDFBF9C73C}"/>
              </a:ext>
            </a:extLst>
          </p:cNvPr>
          <p:cNvSpPr txBox="1"/>
          <p:nvPr/>
        </p:nvSpPr>
        <p:spPr>
          <a:xfrm>
            <a:off x="3007602" y="3551544"/>
            <a:ext cx="5188948" cy="1045223"/>
          </a:xfrm>
          <a:prstGeom prst="rect">
            <a:avLst/>
          </a:prstGeom>
          <a:noFill/>
        </p:spPr>
        <p:txBody>
          <a:bodyPr wrap="square" rtlCol="0">
            <a:spAutoFit/>
          </a:bodyPr>
          <a:lstStyle/>
          <a:p>
            <a:pPr>
              <a:lnSpc>
                <a:spcPct val="150000"/>
              </a:lnSpc>
            </a:pPr>
            <a:r>
              <a:rPr lang="en-US" sz="2200" u="sng">
                <a:solidFill>
                  <a:schemeClr val="tx1">
                    <a:lumMod val="75000"/>
                    <a:lumOff val="25000"/>
                  </a:schemeClr>
                </a:solidFill>
              </a:rPr>
              <a:t>Output</a:t>
            </a:r>
            <a:r>
              <a:rPr lang="en-US" sz="2200">
                <a:solidFill>
                  <a:schemeClr val="tx1">
                    <a:lumMod val="75000"/>
                    <a:lumOff val="25000"/>
                  </a:schemeClr>
                </a:solidFill>
              </a:rPr>
              <a:t>: Giá ngày đóng cửa (Close) của </a:t>
            </a:r>
            <a:r>
              <a:rPr lang="en-US" sz="2200" b="1">
                <a:solidFill>
                  <a:schemeClr val="tx1">
                    <a:lumMod val="75000"/>
                    <a:lumOff val="25000"/>
                  </a:schemeClr>
                </a:solidFill>
              </a:rPr>
              <a:t>ngày n+1</a:t>
            </a:r>
            <a:r>
              <a:rPr lang="en-US" sz="2200">
                <a:solidFill>
                  <a:schemeClr val="tx1">
                    <a:lumMod val="75000"/>
                    <a:lumOff val="25000"/>
                  </a:schemeClr>
                </a:solidFill>
              </a:rPr>
              <a:t>. </a:t>
            </a:r>
          </a:p>
        </p:txBody>
      </p:sp>
      <p:cxnSp>
        <p:nvCxnSpPr>
          <p:cNvPr id="13" name="Straight Connector 12">
            <a:extLst>
              <a:ext uri="{FF2B5EF4-FFF2-40B4-BE49-F238E27FC236}">
                <a16:creationId xmlns:a16="http://schemas.microsoft.com/office/drawing/2014/main" id="{E254D3E4-6E6C-484C-94EF-96F41C7328ED}"/>
              </a:ext>
            </a:extLst>
          </p:cNvPr>
          <p:cNvCxnSpPr>
            <a:cxnSpLocks/>
            <a:stCxn id="7" idx="3"/>
            <a:endCxn id="9" idx="1"/>
          </p:cNvCxnSpPr>
          <p:nvPr/>
        </p:nvCxnSpPr>
        <p:spPr>
          <a:xfrm flipV="1">
            <a:off x="2170323" y="1069344"/>
            <a:ext cx="848296" cy="1883406"/>
          </a:xfrm>
          <a:prstGeom prst="line">
            <a:avLst/>
          </a:prstGeom>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A5F91388-456C-4A9D-8FFC-9DFB5CC2BD89}"/>
              </a:ext>
            </a:extLst>
          </p:cNvPr>
          <p:cNvCxnSpPr>
            <a:cxnSpLocks/>
            <a:stCxn id="7" idx="3"/>
            <a:endCxn id="10" idx="1"/>
          </p:cNvCxnSpPr>
          <p:nvPr/>
        </p:nvCxnSpPr>
        <p:spPr>
          <a:xfrm flipV="1">
            <a:off x="2170323" y="2784289"/>
            <a:ext cx="848296" cy="168461"/>
          </a:xfrm>
          <a:prstGeom prst="line">
            <a:avLst/>
          </a:prstGeom>
        </p:spPr>
        <p:style>
          <a:lnRef idx="1">
            <a:schemeClr val="accent2"/>
          </a:lnRef>
          <a:fillRef idx="0">
            <a:schemeClr val="accent2"/>
          </a:fillRef>
          <a:effectRef idx="0">
            <a:schemeClr val="accent2"/>
          </a:effectRef>
          <a:fontRef idx="minor">
            <a:schemeClr val="tx1"/>
          </a:fontRef>
        </p:style>
      </p:cxnSp>
      <p:cxnSp>
        <p:nvCxnSpPr>
          <p:cNvPr id="16" name="Straight Connector 15">
            <a:extLst>
              <a:ext uri="{FF2B5EF4-FFF2-40B4-BE49-F238E27FC236}">
                <a16:creationId xmlns:a16="http://schemas.microsoft.com/office/drawing/2014/main" id="{1794CDBA-54D2-4A21-BD4A-177775516EF2}"/>
              </a:ext>
            </a:extLst>
          </p:cNvPr>
          <p:cNvCxnSpPr>
            <a:cxnSpLocks/>
            <a:stCxn id="7" idx="3"/>
            <a:endCxn id="11" idx="1"/>
          </p:cNvCxnSpPr>
          <p:nvPr/>
        </p:nvCxnSpPr>
        <p:spPr>
          <a:xfrm>
            <a:off x="2170323" y="2952750"/>
            <a:ext cx="837279" cy="1121406"/>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93102437"/>
      </p:ext>
    </p:extLst>
  </p:cSld>
  <p:clrMapOvr>
    <a:masterClrMapping/>
  </p:clrMapOvr>
</p:sld>
</file>

<file path=ppt/theme/theme1.xml><?xml version="1.0" encoding="utf-8"?>
<a:theme xmlns:a="http://schemas.openxmlformats.org/drawingml/2006/main" name="Cover and End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AD3E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2270AFD8898FE84B8C0DEF4AF569EE5F" ma:contentTypeVersion="12" ma:contentTypeDescription="Tạo tài liệu mới." ma:contentTypeScope="" ma:versionID="c6f76412c852a4e71068b2087558e2b2">
  <xsd:schema xmlns:xsd="http://www.w3.org/2001/XMLSchema" xmlns:xs="http://www.w3.org/2001/XMLSchema" xmlns:p="http://schemas.microsoft.com/office/2006/metadata/properties" xmlns:ns3="32a3f031-5e38-462b-b0c0-9200614458f0" xmlns:ns4="a069508f-c851-4346-9bc8-e3754af750ae" targetNamespace="http://schemas.microsoft.com/office/2006/metadata/properties" ma:root="true" ma:fieldsID="d3b146de40946f88d8aaf88286dfea21" ns3:_="" ns4:_="">
    <xsd:import namespace="32a3f031-5e38-462b-b0c0-9200614458f0"/>
    <xsd:import namespace="a069508f-c851-4346-9bc8-e3754af750a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a3f031-5e38-462b-b0c0-9200614458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069508f-c851-4346-9bc8-e3754af750ae" elementFormDefault="qualified">
    <xsd:import namespace="http://schemas.microsoft.com/office/2006/documentManagement/types"/>
    <xsd:import namespace="http://schemas.microsoft.com/office/infopath/2007/PartnerControls"/>
    <xsd:element name="SharedWithUsers" ma:index="12"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Chia sẻ Có Chi tiết" ma:internalName="SharedWithDetails" ma:readOnly="true">
      <xsd:simpleType>
        <xsd:restriction base="dms:Note">
          <xsd:maxLength value="255"/>
        </xsd:restriction>
      </xsd:simpleType>
    </xsd:element>
    <xsd:element name="SharingHintHash" ma:index="14"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1F8E404-8E5D-486F-94F8-D5401BAB24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a3f031-5e38-462b-b0c0-9200614458f0"/>
    <ds:schemaRef ds:uri="a069508f-c851-4346-9bc8-e3754af750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B203C1-FDC9-40BE-947E-D4AAC5C1A7B3}">
  <ds:schemaRefs>
    <ds:schemaRef ds:uri="http://schemas.microsoft.com/sharepoint/v3/contenttype/forms"/>
  </ds:schemaRefs>
</ds:datastoreItem>
</file>

<file path=customXml/itemProps3.xml><?xml version="1.0" encoding="utf-8"?>
<ds:datastoreItem xmlns:ds="http://schemas.openxmlformats.org/officeDocument/2006/customXml" ds:itemID="{CE23AF1D-7457-49DF-BE95-F2E8A7C89958}">
  <ds:schemaRefs>
    <ds:schemaRef ds:uri="http://schemas.openxmlformats.org/package/2006/metadata/core-properties"/>
    <ds:schemaRef ds:uri="http://schemas.microsoft.com/office/2006/documentManagement/types"/>
    <ds:schemaRef ds:uri="32a3f031-5e38-462b-b0c0-9200614458f0"/>
    <ds:schemaRef ds:uri="http://purl.org/dc/dcmitype/"/>
    <ds:schemaRef ds:uri="http://purl.org/dc/elements/1.1/"/>
    <ds:schemaRef ds:uri="http://www.w3.org/XML/1998/namespace"/>
    <ds:schemaRef ds:uri="http://schemas.microsoft.com/office/infopath/2007/PartnerControls"/>
    <ds:schemaRef ds:uri="a069508f-c851-4346-9bc8-e3754af750ae"/>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2133</TotalTime>
  <Words>3003</Words>
  <Application>Microsoft Office PowerPoint</Application>
  <PresentationFormat>On-screen Show (16:9)</PresentationFormat>
  <Paragraphs>484</Paragraphs>
  <Slides>59</Slides>
  <Notes>10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59</vt:i4>
      </vt:variant>
    </vt:vector>
  </HeadingPairs>
  <TitlesOfParts>
    <vt:vector size="69" baseType="lpstr">
      <vt:lpstr>맑은 고딕</vt:lpstr>
      <vt:lpstr>Arial</vt:lpstr>
      <vt:lpstr>Calibri</vt:lpstr>
      <vt:lpstr>Cambria Math</vt:lpstr>
      <vt:lpstr>Segoe UI Historic</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Trương Thế Tấn</cp:lastModifiedBy>
  <cp:revision>22</cp:revision>
  <dcterms:created xsi:type="dcterms:W3CDTF">2016-12-05T23:26:54Z</dcterms:created>
  <dcterms:modified xsi:type="dcterms:W3CDTF">2022-05-15T18:49:42Z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0x0101002270AFD8898FE84B8C0DEF4AF569EE5F</vt:lpwstr>
  </property>
</Properties>
</file>