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44" r:id="rId10"/>
    <p:sldId id="339" r:id="rId11"/>
    <p:sldId id="343" r:id="rId12"/>
    <p:sldId id="342" r:id="rId13"/>
    <p:sldId id="341" r:id="rId14"/>
    <p:sldId id="340"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100" d="100"/>
          <a:sy n="100" d="100"/>
        </p:scale>
        <p:origin x="58"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970913" y="4104187"/>
            <a:ext cx="3400089" cy="861497"/>
          </a:xfrm>
        </p:spPr>
        <p:txBody>
          <a:bodyPr/>
          <a:lstStyle/>
          <a:p>
            <a:pPr algn="ctr"/>
            <a:r>
              <a:rPr lang="en-US" b="0" dirty="0">
                <a:solidFill>
                  <a:schemeClr val="tx1"/>
                </a:solidFill>
              </a:rPr>
              <a:t>Tanishq Borse</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139193" y="2716001"/>
            <a:ext cx="7063530" cy="743448"/>
          </a:xfrm>
        </p:spPr>
        <p:txBody>
          <a:bodyPr>
            <a:normAutofit fontScale="90000"/>
          </a:bodyPr>
          <a:lstStyle/>
          <a:p>
            <a:r>
              <a:rPr lang="en-GB" sz="3200" b="1" u="sng" dirty="0"/>
              <a:t>Project Title</a:t>
            </a:r>
            <a:r>
              <a:rPr lang="en-GB" sz="3200" b="1" dirty="0"/>
              <a:t> - </a:t>
            </a:r>
            <a:r>
              <a:rPr lang="en-US" sz="3200" dirty="0"/>
              <a:t>Crop Production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Season Wise count of crop -</a:t>
            </a:r>
            <a:endParaRPr lang="en-IN" dirty="0"/>
          </a:p>
        </p:txBody>
      </p:sp>
      <p:pic>
        <p:nvPicPr>
          <p:cNvPr id="3" name="Picture 2">
            <a:extLst>
              <a:ext uri="{FF2B5EF4-FFF2-40B4-BE49-F238E27FC236}">
                <a16:creationId xmlns:a16="http://schemas.microsoft.com/office/drawing/2014/main" id="{1E9F8782-8D96-BF1D-3690-D01DADE0D594}"/>
              </a:ext>
            </a:extLst>
          </p:cNvPr>
          <p:cNvPicPr>
            <a:picLocks noChangeAspect="1"/>
          </p:cNvPicPr>
          <p:nvPr/>
        </p:nvPicPr>
        <p:blipFill>
          <a:blip r:embed="rId4"/>
          <a:stretch>
            <a:fillRect/>
          </a:stretch>
        </p:blipFill>
        <p:spPr>
          <a:xfrm>
            <a:off x="1209413" y="2015234"/>
            <a:ext cx="8664430" cy="3954606"/>
          </a:xfrm>
          <a:prstGeom prst="rect">
            <a:avLst/>
          </a:prstGeom>
          <a:ln>
            <a:solidFill>
              <a:schemeClr val="tx1"/>
            </a:solidFill>
          </a:ln>
        </p:spPr>
      </p:pic>
    </p:spTree>
    <p:extLst>
      <p:ext uri="{BB962C8B-B14F-4D97-AF65-F5344CB8AC3E}">
        <p14:creationId xmlns:p14="http://schemas.microsoft.com/office/powerpoint/2010/main" val="67078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238746"/>
            <a:ext cx="4275138" cy="477520"/>
          </a:xfrm>
        </p:spPr>
        <p:txBody>
          <a:bodyPr/>
          <a:lstStyle/>
          <a:p>
            <a:pPr marL="0" indent="0">
              <a:buNone/>
            </a:pPr>
            <a:r>
              <a:rPr lang="en-US" dirty="0"/>
              <a:t>Maximum production per State -</a:t>
            </a:r>
            <a:endParaRPr lang="en-IN" dirty="0"/>
          </a:p>
        </p:txBody>
      </p:sp>
      <p:pic>
        <p:nvPicPr>
          <p:cNvPr id="11" name="Picture 10">
            <a:extLst>
              <a:ext uri="{FF2B5EF4-FFF2-40B4-BE49-F238E27FC236}">
                <a16:creationId xmlns:a16="http://schemas.microsoft.com/office/drawing/2014/main" id="{32498C5C-9558-FB63-180F-C4148FE1AC9C}"/>
              </a:ext>
            </a:extLst>
          </p:cNvPr>
          <p:cNvPicPr>
            <a:picLocks noChangeAspect="1"/>
          </p:cNvPicPr>
          <p:nvPr/>
        </p:nvPicPr>
        <p:blipFill rotWithShape="1">
          <a:blip r:embed="rId4"/>
          <a:srcRect r="1535"/>
          <a:stretch/>
        </p:blipFill>
        <p:spPr>
          <a:xfrm>
            <a:off x="1768810" y="1850490"/>
            <a:ext cx="6758649" cy="4172964"/>
          </a:xfrm>
          <a:prstGeom prst="rect">
            <a:avLst/>
          </a:prstGeom>
          <a:ln>
            <a:solidFill>
              <a:schemeClr val="tx1"/>
            </a:solidFill>
          </a:ln>
        </p:spPr>
      </p:pic>
    </p:spTree>
    <p:extLst>
      <p:ext uri="{BB962C8B-B14F-4D97-AF65-F5344CB8AC3E}">
        <p14:creationId xmlns:p14="http://schemas.microsoft.com/office/powerpoint/2010/main" val="292506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80396" y="29124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2429229"/>
            <a:ext cx="6431280" cy="3607987"/>
          </a:xfrm>
        </p:spPr>
        <p:txBody>
          <a:bodyPr/>
          <a:lstStyle/>
          <a:p>
            <a:pPr>
              <a:lnSpc>
                <a:spcPct val="150000"/>
              </a:lnSpc>
            </a:pPr>
            <a:r>
              <a:rPr lang="en-US" dirty="0"/>
              <a:t>Power BI tool used for efficient and comprehensive crop production analysis.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a:bodyPr>
          <a:lstStyle/>
          <a:p>
            <a:r>
              <a:rPr lang="en-GB" dirty="0"/>
              <a:t>Project Description</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 Placeholder 1">
            <a:extLst>
              <a:ext uri="{FF2B5EF4-FFF2-40B4-BE49-F238E27FC236}">
                <a16:creationId xmlns:a16="http://schemas.microsoft.com/office/drawing/2014/main" id="{A2356009-D7A5-FDE6-D222-C1DAD07B6C30}"/>
              </a:ext>
            </a:extLst>
          </p:cNvPr>
          <p:cNvSpPr>
            <a:spLocks noGrp="1"/>
          </p:cNvSpPr>
          <p:nvPr>
            <p:ph type="body" sz="quarter" idx="12"/>
          </p:nvPr>
        </p:nvSpPr>
        <p:spPr>
          <a:xfrm>
            <a:off x="754602" y="2429229"/>
            <a:ext cx="6431280" cy="3607987"/>
          </a:xfrm>
        </p:spPr>
        <p:txBody>
          <a:bodyPr>
            <a:normAutofit/>
          </a:bodyPr>
          <a:lstStyle/>
          <a:p>
            <a:r>
              <a:rPr lang="en-US" dirty="0"/>
              <a:t>The process of collecting and analyzing crop production data in agriculture is outdated, error prone and lacks the depth necessary to make effective decisions This hinders efforts to improve yields greater, reduce costs and bridge the gap in food security. Adopting modern solutions like Power BI is essential to addressing these challenges. Power BI provides advanced tools for streamlined data analysis, empowers stakeholders to make informed decisions and optimizes farming efforts using a visualization.</a:t>
            </a:r>
          </a:p>
          <a:p>
            <a:endParaRPr lang="en-IN"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dirty="0"/>
              <a:t>Farmers and agricultural workers</a:t>
            </a:r>
          </a:p>
          <a:p>
            <a:pPr algn="just">
              <a:lnSpc>
                <a:spcPct val="150000"/>
              </a:lnSpc>
            </a:pPr>
            <a:r>
              <a:rPr lang="en-IN" dirty="0"/>
              <a:t>Agronomists and agricultural advisors</a:t>
            </a:r>
          </a:p>
          <a:p>
            <a:pPr algn="just">
              <a:lnSpc>
                <a:spcPct val="150000"/>
              </a:lnSpc>
            </a:pPr>
            <a:r>
              <a:rPr lang="en-US" dirty="0"/>
              <a:t>Agricultural policymakers and government agencies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US" dirty="0"/>
              <a:t>The key technology covered in the given problem statement is Power BI (Business Intelligence). Power BI is a business analytics tool developed by Microsoft that allows users to visualize and analyze data from a variety of sources. It offers features such as data integration, interactive dashboards, advanced analytics and reporting capabilities.</a:t>
            </a:r>
            <a:br>
              <a:rPr lang="en-US" dirty="0"/>
            </a:b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238746"/>
            <a:ext cx="4275138" cy="477520"/>
          </a:xfrm>
        </p:spPr>
        <p:txBody>
          <a:bodyPr/>
          <a:lstStyle/>
          <a:p>
            <a:pPr marL="0" indent="0">
              <a:buNone/>
            </a:pPr>
            <a:r>
              <a:rPr lang="en-US" dirty="0"/>
              <a:t>Data Cleaning -</a:t>
            </a:r>
            <a:endParaRPr lang="en-IN" dirty="0"/>
          </a:p>
        </p:txBody>
      </p:sp>
      <p:pic>
        <p:nvPicPr>
          <p:cNvPr id="12" name="Picture 11">
            <a:extLst>
              <a:ext uri="{FF2B5EF4-FFF2-40B4-BE49-F238E27FC236}">
                <a16:creationId xmlns:a16="http://schemas.microsoft.com/office/drawing/2014/main" id="{0D13B734-715B-DE9E-D902-FE5D2E0FFB5D}"/>
              </a:ext>
            </a:extLst>
          </p:cNvPr>
          <p:cNvPicPr>
            <a:picLocks noChangeAspect="1"/>
          </p:cNvPicPr>
          <p:nvPr/>
        </p:nvPicPr>
        <p:blipFill>
          <a:blip r:embed="rId4"/>
          <a:stretch>
            <a:fillRect/>
          </a:stretch>
        </p:blipFill>
        <p:spPr>
          <a:xfrm>
            <a:off x="882472" y="1654244"/>
            <a:ext cx="7997684" cy="4498697"/>
          </a:xfrm>
          <a:prstGeom prst="rect">
            <a:avLst/>
          </a:prstGeom>
          <a:ln>
            <a:solidFill>
              <a:schemeClr val="tx1"/>
            </a:solidFill>
          </a:ln>
        </p:spPr>
      </p:pic>
    </p:spTree>
    <p:extLst>
      <p:ext uri="{BB962C8B-B14F-4D97-AF65-F5344CB8AC3E}">
        <p14:creationId xmlns:p14="http://schemas.microsoft.com/office/powerpoint/2010/main" val="99588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81513" y="1114772"/>
            <a:ext cx="4275138" cy="477520"/>
          </a:xfrm>
        </p:spPr>
        <p:txBody>
          <a:bodyPr>
            <a:normAutofit fontScale="92500"/>
          </a:bodyPr>
          <a:lstStyle/>
          <a:p>
            <a:pPr marL="0" indent="0">
              <a:buNone/>
            </a:pPr>
            <a:r>
              <a:rPr lang="en-US" dirty="0"/>
              <a:t>Sum of Area and Sum of Production -</a:t>
            </a:r>
            <a:endParaRPr lang="en-IN" dirty="0"/>
          </a:p>
        </p:txBody>
      </p:sp>
      <p:pic>
        <p:nvPicPr>
          <p:cNvPr id="3" name="Picture 2">
            <a:extLst>
              <a:ext uri="{FF2B5EF4-FFF2-40B4-BE49-F238E27FC236}">
                <a16:creationId xmlns:a16="http://schemas.microsoft.com/office/drawing/2014/main" id="{F25AEC45-C0B0-907A-202D-479092005101}"/>
              </a:ext>
            </a:extLst>
          </p:cNvPr>
          <p:cNvPicPr>
            <a:picLocks noChangeAspect="1"/>
          </p:cNvPicPr>
          <p:nvPr/>
        </p:nvPicPr>
        <p:blipFill>
          <a:blip r:embed="rId4"/>
          <a:stretch>
            <a:fillRect/>
          </a:stretch>
        </p:blipFill>
        <p:spPr>
          <a:xfrm>
            <a:off x="1295641" y="1785623"/>
            <a:ext cx="7951785" cy="4107647"/>
          </a:xfrm>
          <a:prstGeom prst="rect">
            <a:avLst/>
          </a:prstGeom>
          <a:ln>
            <a:solidFill>
              <a:schemeClr val="tx1"/>
            </a:solidFill>
          </a:ln>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Production per State -</a:t>
            </a:r>
            <a:endParaRPr lang="en-IN" dirty="0"/>
          </a:p>
        </p:txBody>
      </p:sp>
      <p:pic>
        <p:nvPicPr>
          <p:cNvPr id="3" name="Picture 2">
            <a:extLst>
              <a:ext uri="{FF2B5EF4-FFF2-40B4-BE49-F238E27FC236}">
                <a16:creationId xmlns:a16="http://schemas.microsoft.com/office/drawing/2014/main" id="{DC2FFB17-2827-34E9-20FC-6D540CD721C0}"/>
              </a:ext>
            </a:extLst>
          </p:cNvPr>
          <p:cNvPicPr>
            <a:picLocks noChangeAspect="1"/>
          </p:cNvPicPr>
          <p:nvPr/>
        </p:nvPicPr>
        <p:blipFill>
          <a:blip r:embed="rId4"/>
          <a:stretch>
            <a:fillRect/>
          </a:stretch>
        </p:blipFill>
        <p:spPr>
          <a:xfrm>
            <a:off x="1078785" y="1909213"/>
            <a:ext cx="8031659" cy="3967755"/>
          </a:xfrm>
          <a:prstGeom prst="rect">
            <a:avLst/>
          </a:prstGeom>
          <a:ln>
            <a:solidFill>
              <a:schemeClr val="tx1"/>
            </a:solidFill>
          </a:ln>
        </p:spPr>
      </p:pic>
    </p:spTree>
    <p:extLst>
      <p:ext uri="{BB962C8B-B14F-4D97-AF65-F5344CB8AC3E}">
        <p14:creationId xmlns:p14="http://schemas.microsoft.com/office/powerpoint/2010/main" val="4848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Year wise production -</a:t>
            </a:r>
            <a:endParaRPr lang="en-IN" dirty="0"/>
          </a:p>
        </p:txBody>
      </p:sp>
      <p:pic>
        <p:nvPicPr>
          <p:cNvPr id="3" name="Picture 2">
            <a:extLst>
              <a:ext uri="{FF2B5EF4-FFF2-40B4-BE49-F238E27FC236}">
                <a16:creationId xmlns:a16="http://schemas.microsoft.com/office/drawing/2014/main" id="{BC1F0B40-CC6F-D43F-09EA-1A9D44C88322}"/>
              </a:ext>
            </a:extLst>
          </p:cNvPr>
          <p:cNvPicPr>
            <a:picLocks noChangeAspect="1"/>
          </p:cNvPicPr>
          <p:nvPr/>
        </p:nvPicPr>
        <p:blipFill>
          <a:blip r:embed="rId4"/>
          <a:stretch>
            <a:fillRect/>
          </a:stretch>
        </p:blipFill>
        <p:spPr>
          <a:xfrm>
            <a:off x="1747519" y="2015234"/>
            <a:ext cx="7158025" cy="3899521"/>
          </a:xfrm>
          <a:prstGeom prst="rect">
            <a:avLst/>
          </a:prstGeom>
          <a:ln>
            <a:solidFill>
              <a:schemeClr val="tx1"/>
            </a:solidFill>
          </a:ln>
        </p:spPr>
      </p:pic>
    </p:spTree>
    <p:extLst>
      <p:ext uri="{BB962C8B-B14F-4D97-AF65-F5344CB8AC3E}">
        <p14:creationId xmlns:p14="http://schemas.microsoft.com/office/powerpoint/2010/main" val="188023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documentManagement/types"/>
    <ds:schemaRef ds:uri="http://purl.org/dc/elements/1.1/"/>
    <ds:schemaRef ds:uri="http://purl.org/dc/dcmitype/"/>
    <ds:schemaRef ds:uri="http://schemas.openxmlformats.org/package/2006/metadata/core-properties"/>
    <ds:schemaRef ds:uri="http://purl.org/dc/terms/"/>
    <ds:schemaRef ds:uri="16c05727-aa75-4e4a-9b5f-8a80a1165891"/>
    <ds:schemaRef ds:uri="71af3243-3dd4-4a8d-8c0d-dd76da1f02a5"/>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599</TotalTime>
  <Words>242</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Crop Production Analysis</vt:lpstr>
      <vt:lpstr>PROBLEM  STATEMENT</vt:lpstr>
      <vt:lpstr>Project Description</vt:lpstr>
      <vt:lpstr>WHO ARE THE END USERS?</vt:lpstr>
      <vt:lpstr>Technology Used</vt:lpstr>
      <vt:lpstr>RESULTS </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Tanishq Borse</cp:lastModifiedBy>
  <cp:revision>75</cp:revision>
  <dcterms:created xsi:type="dcterms:W3CDTF">2021-07-11T13:13:15Z</dcterms:created>
  <dcterms:modified xsi:type="dcterms:W3CDTF">2024-03-16T13:55:06Z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