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73" r:id="rId3"/>
    <p:sldId id="266" r:id="rId4"/>
    <p:sldId id="276" r:id="rId5"/>
    <p:sldId id="277"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49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38486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5469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4185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D8E7B-BBE4-463B-9748-685A1B24467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62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D8E7B-BBE4-463B-9748-685A1B24467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84453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D8E7B-BBE4-463B-9748-685A1B244678}"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1155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D8E7B-BBE4-463B-9748-685A1B244678}"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31198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DD8E7B-BBE4-463B-9748-685A1B244678}" type="datetimeFigureOut">
              <a:rPr lang="en-US" smtClean="0"/>
              <a:t>11/25/2024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217085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DD8E7B-BBE4-463B-9748-685A1B244678}" type="datetimeFigureOut">
              <a:rPr lang="en-US" smtClean="0"/>
              <a:t>11/25/2024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F399DD-A43C-486A-B988-EDBB19306654}" type="slidenum">
              <a:rPr lang="en-US" smtClean="0"/>
              <a:t>‹#›</a:t>
            </a:fld>
            <a:endParaRPr lang="en-US"/>
          </a:p>
        </p:txBody>
      </p:sp>
    </p:spTree>
    <p:extLst>
      <p:ext uri="{BB962C8B-B14F-4D97-AF65-F5344CB8AC3E}">
        <p14:creationId xmlns:p14="http://schemas.microsoft.com/office/powerpoint/2010/main" val="288449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D8E7B-BBE4-463B-9748-685A1B24467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58325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DD8E7B-BBE4-463B-9748-685A1B244678}" type="datetimeFigureOut">
              <a:rPr lang="en-US" smtClean="0"/>
              <a:t>11/25/2024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F399DD-A43C-486A-B988-EDBB193066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7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8C8A-B054-AEA2-95F4-5FA882169CA6}"/>
              </a:ext>
            </a:extLst>
          </p:cNvPr>
          <p:cNvSpPr>
            <a:spLocks noGrp="1"/>
          </p:cNvSpPr>
          <p:nvPr>
            <p:ph type="ctrTitle"/>
          </p:nvPr>
        </p:nvSpPr>
        <p:spPr/>
        <p:txBody>
          <a:bodyPr>
            <a:normAutofit/>
          </a:bodyPr>
          <a:lstStyle/>
          <a:p>
            <a:r>
              <a:rPr lang="en-US" sz="6600" dirty="0"/>
              <a:t>Anomaly Detection</a:t>
            </a:r>
          </a:p>
        </p:txBody>
      </p:sp>
      <p:sp>
        <p:nvSpPr>
          <p:cNvPr id="3" name="Subtitle 2">
            <a:extLst>
              <a:ext uri="{FF2B5EF4-FFF2-40B4-BE49-F238E27FC236}">
                <a16:creationId xmlns:a16="http://schemas.microsoft.com/office/drawing/2014/main" id="{686332A4-77CA-B35E-3670-E2C676B73381}"/>
              </a:ext>
            </a:extLst>
          </p:cNvPr>
          <p:cNvSpPr>
            <a:spLocks noGrp="1"/>
          </p:cNvSpPr>
          <p:nvPr>
            <p:ph type="subTitle" idx="1"/>
          </p:nvPr>
        </p:nvSpPr>
        <p:spPr/>
        <p:txBody>
          <a:bodyPr>
            <a:normAutofit/>
          </a:bodyPr>
          <a:lstStyle/>
          <a:p>
            <a:r>
              <a:rPr lang="en-US" dirty="0"/>
              <a:t>Gyóni Ákos</a:t>
            </a:r>
          </a:p>
          <a:p>
            <a:r>
              <a:rPr lang="en-US" dirty="0"/>
              <a:t>Consultants: Dr. </a:t>
            </a:r>
            <a:r>
              <a:rPr lang="en-US" dirty="0" err="1"/>
              <a:t>Ekler</a:t>
            </a:r>
            <a:r>
              <a:rPr lang="en-US" dirty="0"/>
              <a:t> </a:t>
            </a:r>
            <a:r>
              <a:rPr lang="en-US" dirty="0" err="1"/>
              <a:t>Péter</a:t>
            </a:r>
            <a:r>
              <a:rPr lang="en-US" dirty="0"/>
              <a:t>, Dr. </a:t>
            </a:r>
            <a:r>
              <a:rPr lang="en-US" dirty="0" err="1"/>
              <a:t>Forstner</a:t>
            </a:r>
            <a:r>
              <a:rPr lang="en-US" dirty="0"/>
              <a:t> </a:t>
            </a:r>
            <a:r>
              <a:rPr lang="en-US" dirty="0" err="1"/>
              <a:t>Bertalan</a:t>
            </a:r>
            <a:endParaRPr lang="en-US" dirty="0"/>
          </a:p>
        </p:txBody>
      </p:sp>
    </p:spTree>
    <p:extLst>
      <p:ext uri="{BB962C8B-B14F-4D97-AF65-F5344CB8AC3E}">
        <p14:creationId xmlns:p14="http://schemas.microsoft.com/office/powerpoint/2010/main" val="175331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12DB1-EBF7-690F-EB81-E7C1F4A00FCB}"/>
              </a:ext>
            </a:extLst>
          </p:cNvPr>
          <p:cNvSpPr>
            <a:spLocks noGrp="1"/>
          </p:cNvSpPr>
          <p:nvPr>
            <p:ph type="title"/>
          </p:nvPr>
        </p:nvSpPr>
        <p:spPr>
          <a:xfrm>
            <a:off x="990932" y="286603"/>
            <a:ext cx="6750987" cy="1450757"/>
          </a:xfrm>
        </p:spPr>
        <p:txBody>
          <a:bodyPr>
            <a:normAutofit/>
          </a:bodyPr>
          <a:lstStyle/>
          <a:p>
            <a:r>
              <a:rPr lang="en-US" dirty="0">
                <a:solidFill>
                  <a:schemeClr val="accent2"/>
                </a:solidFill>
              </a:rPr>
              <a:t>Network traffic anomalies</a:t>
            </a:r>
            <a:endParaRPr lang="hu-HU" b="1" dirty="0">
              <a:solidFill>
                <a:schemeClr val="accent2"/>
              </a:solidFill>
            </a:endParaRPr>
          </a:p>
        </p:txBody>
      </p:sp>
      <p:sp>
        <p:nvSpPr>
          <p:cNvPr id="88" name="Content Placeholder 2">
            <a:extLst>
              <a:ext uri="{FF2B5EF4-FFF2-40B4-BE49-F238E27FC236}">
                <a16:creationId xmlns:a16="http://schemas.microsoft.com/office/drawing/2014/main" id="{6C20AD02-47E5-D7F1-2F96-41B250ED6160}"/>
              </a:ext>
            </a:extLst>
          </p:cNvPr>
          <p:cNvSpPr>
            <a:spLocks noGrp="1"/>
          </p:cNvSpPr>
          <p:nvPr>
            <p:ph idx="1"/>
          </p:nvPr>
        </p:nvSpPr>
        <p:spPr>
          <a:xfrm>
            <a:off x="1044204" y="2023962"/>
            <a:ext cx="6697715" cy="3845131"/>
          </a:xfrm>
        </p:spPr>
        <p:txBody>
          <a:bodyPr>
            <a:normAutofit/>
          </a:bodyPr>
          <a:lstStyle/>
          <a:p>
            <a:r>
              <a:rPr lang="en-US" dirty="0"/>
              <a:t>Credit card transaction datasets are usually anonymized and have very few outliers, which makes it difficult to get meaningful results, without access to un-anonymized data.</a:t>
            </a:r>
          </a:p>
          <a:p>
            <a:r>
              <a:rPr lang="en-US" dirty="0"/>
              <a:t>For these reasons I changed my focus to network traffic datasets, as these have lots of publicly available data and usually a higher anomaly percentage.</a:t>
            </a:r>
          </a:p>
          <a:p>
            <a:r>
              <a:rPr lang="en-US" dirty="0"/>
              <a:t>Specifically, I chose the CIC-UNSW-NB15 dataset, that has around 20% malicious traffic.</a:t>
            </a:r>
          </a:p>
        </p:txBody>
      </p:sp>
      <p:sp>
        <p:nvSpPr>
          <p:cNvPr id="81" name="Rectangle 8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83" name="Rectangle 8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296684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8F370-F480-DACC-0403-10DCC8D14C6C}"/>
              </a:ext>
            </a:extLst>
          </p:cNvPr>
          <p:cNvSpPr>
            <a:spLocks noGrp="1"/>
          </p:cNvSpPr>
          <p:nvPr>
            <p:ph type="title"/>
          </p:nvPr>
        </p:nvSpPr>
        <p:spPr>
          <a:xfrm>
            <a:off x="7859485" y="634946"/>
            <a:ext cx="3690257" cy="1450757"/>
          </a:xfrm>
        </p:spPr>
        <p:txBody>
          <a:bodyPr>
            <a:normAutofit/>
          </a:bodyPr>
          <a:lstStyle/>
          <a:p>
            <a:r>
              <a:rPr lang="en-US" sz="3400"/>
              <a:t>Challenges with Network Traffic datasets</a:t>
            </a:r>
            <a:endParaRPr lang="hu-HU" sz="3400"/>
          </a:p>
        </p:txBody>
      </p:sp>
      <p:pic>
        <p:nvPicPr>
          <p:cNvPr id="5" name="Picture 4" descr="A graph of a function&#10;&#10;Description automatically generated with medium confidence">
            <a:extLst>
              <a:ext uri="{FF2B5EF4-FFF2-40B4-BE49-F238E27FC236}">
                <a16:creationId xmlns:a16="http://schemas.microsoft.com/office/drawing/2014/main" id="{81D5DCDE-21E0-77B0-DE80-BCAA5FB3D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57" y="1633226"/>
            <a:ext cx="7440672" cy="3106480"/>
          </a:xfrm>
          <a:prstGeom prst="rect">
            <a:avLst/>
          </a:prstGeom>
        </p:spPr>
      </p:pic>
      <p:cxnSp>
        <p:nvCxnSpPr>
          <p:cNvPr id="1053" name="Straight Connector 105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78084F-E84E-DF85-531B-B7E50FB7D5B8}"/>
              </a:ext>
            </a:extLst>
          </p:cNvPr>
          <p:cNvSpPr>
            <a:spLocks noGrp="1"/>
          </p:cNvSpPr>
          <p:nvPr>
            <p:ph idx="1"/>
          </p:nvPr>
        </p:nvSpPr>
        <p:spPr>
          <a:xfrm>
            <a:off x="7859485" y="2198914"/>
            <a:ext cx="3690257" cy="3670180"/>
          </a:xfrm>
        </p:spPr>
        <p:txBody>
          <a:bodyPr>
            <a:normAutofit/>
          </a:bodyPr>
          <a:lstStyle/>
          <a:p>
            <a:pPr marL="0" indent="0">
              <a:buNone/>
            </a:pPr>
            <a:r>
              <a:rPr lang="en-US" dirty="0"/>
              <a:t>The CIC-UNSW-NB15 dataset has many dimensions (76 columns), which makes it hard for most methods to find anomalies. This is reflected in the results I’ve found, where most models performed quite poorly on this dataset, except the Transformer model, which can work really well with high dimensional data.</a:t>
            </a:r>
          </a:p>
        </p:txBody>
      </p:sp>
      <p:sp>
        <p:nvSpPr>
          <p:cNvPr id="1055" name="Rectangle 105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1057" name="Rectangle 105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19680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5F01-992B-7774-F6BA-5469979585B4}"/>
              </a:ext>
            </a:extLst>
          </p:cNvPr>
          <p:cNvSpPr>
            <a:spLocks noGrp="1"/>
          </p:cNvSpPr>
          <p:nvPr>
            <p:ph type="title"/>
          </p:nvPr>
        </p:nvSpPr>
        <p:spPr>
          <a:xfrm>
            <a:off x="1097280" y="286603"/>
            <a:ext cx="10058400" cy="1450757"/>
          </a:xfrm>
        </p:spPr>
        <p:txBody>
          <a:bodyPr>
            <a:normAutofit/>
          </a:bodyPr>
          <a:lstStyle/>
          <a:p>
            <a:r>
              <a:rPr lang="en-US"/>
              <a:t>Flask based Frontend</a:t>
            </a:r>
            <a:endParaRPr lang="hu-HU"/>
          </a:p>
        </p:txBody>
      </p:sp>
      <p:pic>
        <p:nvPicPr>
          <p:cNvPr id="5" name="Picture 4" descr="A screenshot of a black screen&#10;&#10;Description automatically generated">
            <a:extLst>
              <a:ext uri="{FF2B5EF4-FFF2-40B4-BE49-F238E27FC236}">
                <a16:creationId xmlns:a16="http://schemas.microsoft.com/office/drawing/2014/main" id="{16C5F10F-BC25-706A-288B-A3A1D7775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90" y="2468192"/>
            <a:ext cx="3194185" cy="1884569"/>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9AAD7694-B213-BFB4-709B-DC367AE89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157" y="1845734"/>
            <a:ext cx="3469220" cy="4309589"/>
          </a:xfrm>
          <a:prstGeom prst="rect">
            <a:avLst/>
          </a:prstGeom>
        </p:spPr>
      </p:pic>
      <p:sp>
        <p:nvSpPr>
          <p:cNvPr id="3" name="Content Placeholder 2">
            <a:extLst>
              <a:ext uri="{FF2B5EF4-FFF2-40B4-BE49-F238E27FC236}">
                <a16:creationId xmlns:a16="http://schemas.microsoft.com/office/drawing/2014/main" id="{B612BB7E-B28B-C55A-DA82-25FEDB43A8BC}"/>
              </a:ext>
            </a:extLst>
          </p:cNvPr>
          <p:cNvSpPr>
            <a:spLocks noGrp="1"/>
          </p:cNvSpPr>
          <p:nvPr>
            <p:ph idx="1"/>
          </p:nvPr>
        </p:nvSpPr>
        <p:spPr>
          <a:xfrm>
            <a:off x="7686459" y="1845734"/>
            <a:ext cx="4070111" cy="4023360"/>
          </a:xfrm>
        </p:spPr>
        <p:txBody>
          <a:bodyPr>
            <a:normAutofit/>
          </a:bodyPr>
          <a:lstStyle/>
          <a:p>
            <a:r>
              <a:rPr lang="en-US" dirty="0"/>
              <a:t>I’ve also added a Flask based frontend page to the app, that can be used to compare models. It has 2 different pages, one that compares the selected models on a static test dataset, and another that uses simulated live data, to compare the models in a real time use case.</a:t>
            </a:r>
            <a:br>
              <a:rPr lang="en-US" dirty="0"/>
            </a:br>
            <a:endParaRPr lang="en-US" dirty="0"/>
          </a:p>
          <a:p>
            <a:pPr lvl="1"/>
            <a:endParaRPr lang="hu-HU" dirty="0"/>
          </a:p>
        </p:txBody>
      </p:sp>
    </p:spTree>
    <p:extLst>
      <p:ext uri="{BB962C8B-B14F-4D97-AF65-F5344CB8AC3E}">
        <p14:creationId xmlns:p14="http://schemas.microsoft.com/office/powerpoint/2010/main" val="157079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326234-1499-FC40-EADF-59038340A1C7}"/>
            </a:ext>
          </a:extLst>
        </p:cNvPr>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6CA65-FB88-A41E-14FE-DD7D0653A174}"/>
              </a:ext>
            </a:extLst>
          </p:cNvPr>
          <p:cNvSpPr>
            <a:spLocks noGrp="1"/>
          </p:cNvSpPr>
          <p:nvPr>
            <p:ph type="title"/>
          </p:nvPr>
        </p:nvSpPr>
        <p:spPr>
          <a:xfrm>
            <a:off x="6411685" y="634946"/>
            <a:ext cx="5127171" cy="1450757"/>
          </a:xfrm>
        </p:spPr>
        <p:txBody>
          <a:bodyPr>
            <a:normAutofit/>
          </a:bodyPr>
          <a:lstStyle/>
          <a:p>
            <a:r>
              <a:rPr lang="en-US"/>
              <a:t>Simulated live data comparison</a:t>
            </a:r>
            <a:endParaRPr lang="hu-HU"/>
          </a:p>
        </p:txBody>
      </p:sp>
      <p:pic>
        <p:nvPicPr>
          <p:cNvPr id="6" name="Picture 5">
            <a:extLst>
              <a:ext uri="{FF2B5EF4-FFF2-40B4-BE49-F238E27FC236}">
                <a16:creationId xmlns:a16="http://schemas.microsoft.com/office/drawing/2014/main" id="{C89D00B4-3D0A-065D-C285-BBDFCCF5F1F4}"/>
              </a:ext>
            </a:extLst>
          </p:cNvPr>
          <p:cNvPicPr>
            <a:picLocks noChangeAspect="1"/>
          </p:cNvPicPr>
          <p:nvPr/>
        </p:nvPicPr>
        <p:blipFill>
          <a:blip r:embed="rId2"/>
          <a:stretch>
            <a:fillRect/>
          </a:stretch>
        </p:blipFill>
        <p:spPr>
          <a:xfrm>
            <a:off x="643192" y="999740"/>
            <a:ext cx="5451627" cy="4538479"/>
          </a:xfrm>
          <a:prstGeom prst="rect">
            <a:avLst/>
          </a:prstGeom>
        </p:spPr>
      </p:pic>
      <p:cxnSp>
        <p:nvCxnSpPr>
          <p:cNvPr id="1064" name="Straight Connector 106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B67F5B-33BA-BBF9-12C2-BFD0CD07E8C7}"/>
              </a:ext>
            </a:extLst>
          </p:cNvPr>
          <p:cNvSpPr>
            <a:spLocks noGrp="1"/>
          </p:cNvSpPr>
          <p:nvPr>
            <p:ph idx="1"/>
          </p:nvPr>
        </p:nvSpPr>
        <p:spPr>
          <a:xfrm>
            <a:off x="6411684" y="2198914"/>
            <a:ext cx="5127172" cy="3670180"/>
          </a:xfrm>
        </p:spPr>
        <p:txBody>
          <a:bodyPr>
            <a:normAutofit/>
          </a:bodyPr>
          <a:lstStyle/>
          <a:p>
            <a:pPr marL="0" indent="0">
              <a:buNone/>
            </a:pPr>
            <a:r>
              <a:rPr lang="en-US" dirty="0"/>
              <a:t>My frontend component also has a real time comparison page. For this I trained a CTGAN model on the original dataset, which can generate new data points that are similar to the original data.</a:t>
            </a:r>
          </a:p>
          <a:p>
            <a:pPr marL="0" indent="0">
              <a:buNone/>
            </a:pPr>
            <a:r>
              <a:rPr lang="en-US" dirty="0"/>
              <a:t>This page calls this generator every 2 seconds and asks for a new data point. I then display a graph that shows if it was an anomaly or not and show each selected model’s prediction for it.</a:t>
            </a:r>
          </a:p>
        </p:txBody>
      </p:sp>
      <p:sp>
        <p:nvSpPr>
          <p:cNvPr id="1066" name="Rectangle 106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1068" name="Rectangle 106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277217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 name="Title 1">
            <a:extLst>
              <a:ext uri="{FF2B5EF4-FFF2-40B4-BE49-F238E27FC236}">
                <a16:creationId xmlns:a16="http://schemas.microsoft.com/office/drawing/2014/main" id="{AD245F6A-D8B2-AE18-E67D-CF17D4C8777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Bot detection dataset</a:t>
            </a:r>
            <a:endParaRPr lang="hu-HU"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Content Placeholder 2">
            <a:extLst>
              <a:ext uri="{FF2B5EF4-FFF2-40B4-BE49-F238E27FC236}">
                <a16:creationId xmlns:a16="http://schemas.microsoft.com/office/drawing/2014/main" id="{8E94BED6-0789-582C-DF7E-008F23F9ACAD}"/>
              </a:ext>
            </a:extLst>
          </p:cNvPr>
          <p:cNvSpPr>
            <a:spLocks noGrp="1"/>
          </p:cNvSpPr>
          <p:nvPr>
            <p:ph idx="1"/>
          </p:nvPr>
        </p:nvSpPr>
        <p:spPr>
          <a:xfrm>
            <a:off x="4742016" y="605896"/>
            <a:ext cx="6413663" cy="5646208"/>
          </a:xfrm>
        </p:spPr>
        <p:txBody>
          <a:bodyPr anchor="ctr">
            <a:normAutofit/>
          </a:bodyPr>
          <a:lstStyle/>
          <a:p>
            <a:r>
              <a:rPr lang="en-US" dirty="0"/>
              <a:t>I’ve also started working on predicting on another new dataset, that tracks the user agents of different websites and tries to identify bots.</a:t>
            </a:r>
          </a:p>
          <a:p>
            <a:r>
              <a:rPr lang="en-US" dirty="0"/>
              <a:t>This dataset is very large (larger than 500GB), so I can only use a small fraction of it for AI training, so that it finishes in a reasonable amount of time. It also has text-based columns, which don’t work with any of my previous models.</a:t>
            </a:r>
          </a:p>
          <a:p>
            <a:r>
              <a:rPr lang="en-US" dirty="0"/>
              <a:t>Potential models that could work with this dataset are:</a:t>
            </a:r>
          </a:p>
          <a:p>
            <a:pPr lvl="1"/>
            <a:r>
              <a:rPr lang="en-US" dirty="0"/>
              <a:t>Modified transformer model </a:t>
            </a:r>
            <a:r>
              <a:rPr lang="en-US"/>
              <a:t>(my current </a:t>
            </a:r>
            <a:r>
              <a:rPr lang="en-US" dirty="0"/>
              <a:t>one only works with numerical data)</a:t>
            </a:r>
          </a:p>
          <a:p>
            <a:pPr lvl="1"/>
            <a:r>
              <a:rPr lang="en-US" dirty="0"/>
              <a:t>K Nearest Neighbor model that uses a distance metric that works on text (like Gower’s distance)</a:t>
            </a:r>
          </a:p>
          <a:p>
            <a:pPr lvl="1"/>
            <a:r>
              <a:rPr lang="en-US" dirty="0"/>
              <a:t>Gradient Boosted Trees</a:t>
            </a:r>
          </a:p>
          <a:p>
            <a:pPr lvl="1"/>
            <a:r>
              <a:rPr lang="en-US" dirty="0"/>
              <a:t>Random Forest	</a:t>
            </a:r>
            <a:endParaRPr lang="hu-HU" dirty="0"/>
          </a:p>
        </p:txBody>
      </p:sp>
    </p:spTree>
    <p:extLst>
      <p:ext uri="{BB962C8B-B14F-4D97-AF65-F5344CB8AC3E}">
        <p14:creationId xmlns:p14="http://schemas.microsoft.com/office/powerpoint/2010/main" val="35114010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755</TotalTime>
  <Words>416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Anomaly Detection</vt:lpstr>
      <vt:lpstr>Network traffic anomalies</vt:lpstr>
      <vt:lpstr>Challenges with Network Traffic datasets</vt:lpstr>
      <vt:lpstr>Flask based Frontend</vt:lpstr>
      <vt:lpstr>Simulated live data comparison</vt:lpstr>
      <vt:lpstr>Bot detection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alapú valósidejű objektum követés</dc:title>
  <dc:creator>Ákos Gyoni</dc:creator>
  <cp:lastModifiedBy>Ákos Gyoni</cp:lastModifiedBy>
  <cp:revision>55</cp:revision>
  <dcterms:created xsi:type="dcterms:W3CDTF">2023-05-29T16:15:31Z</dcterms:created>
  <dcterms:modified xsi:type="dcterms:W3CDTF">2024-11-25T13:01:56Z</dcterms:modified>
</cp:coreProperties>
</file>