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65" r:id="rId3"/>
    <p:sldId id="273" r:id="rId4"/>
    <p:sldId id="266" r:id="rId5"/>
    <p:sldId id="276" r:id="rId6"/>
    <p:sldId id="274" r:id="rId7"/>
    <p:sldId id="268" r:id="rId8"/>
    <p:sldId id="27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3" d="100"/>
          <a:sy n="153" d="100"/>
        </p:scale>
        <p:origin x="49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63E79A-2221-4687-BDDC-1F00B8D0952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C9014B8-0600-4CBD-9EC5-FF45358ABC08}">
      <dgm:prSet/>
      <dgm:spPr/>
      <dgm:t>
        <a:bodyPr/>
        <a:lstStyle/>
        <a:p>
          <a:r>
            <a:rPr lang="en-US"/>
            <a:t>Anomaly detection is critical for identifying unusual patterns that don't conform to expected behavior. For example, fraudulent credit card transaction, network anomalies or health problems in patient.</a:t>
          </a:r>
        </a:p>
      </dgm:t>
    </dgm:pt>
    <dgm:pt modelId="{66EA31E1-CDEC-47F8-89F1-B0856030AE48}" type="parTrans" cxnId="{8153F9F6-23F9-42C7-8CA6-11EC9BF0B1A4}">
      <dgm:prSet/>
      <dgm:spPr/>
      <dgm:t>
        <a:bodyPr/>
        <a:lstStyle/>
        <a:p>
          <a:endParaRPr lang="en-US"/>
        </a:p>
      </dgm:t>
    </dgm:pt>
    <dgm:pt modelId="{EC64D864-3EEC-4C02-A83A-BDB860644BE6}" type="sibTrans" cxnId="{8153F9F6-23F9-42C7-8CA6-11EC9BF0B1A4}">
      <dgm:prSet/>
      <dgm:spPr/>
      <dgm:t>
        <a:bodyPr/>
        <a:lstStyle/>
        <a:p>
          <a:endParaRPr lang="en-US"/>
        </a:p>
      </dgm:t>
    </dgm:pt>
    <dgm:pt modelId="{DE9C20BF-C911-489C-97A4-7BBD52F7F6A6}">
      <dgm:prSet/>
      <dgm:spPr/>
      <dgm:t>
        <a:bodyPr/>
        <a:lstStyle/>
        <a:p>
          <a:r>
            <a:rPr lang="en-US"/>
            <a:t>In this project so far, I’ve compared different statistical, machine learning, and AI techniques for detecting anomalies in datasets.</a:t>
          </a:r>
        </a:p>
      </dgm:t>
    </dgm:pt>
    <dgm:pt modelId="{5053EB00-A146-4BF1-8EBC-14F7A0603618}" type="parTrans" cxnId="{10E77963-45D7-4DB6-B99F-A7A709BD2680}">
      <dgm:prSet/>
      <dgm:spPr/>
      <dgm:t>
        <a:bodyPr/>
        <a:lstStyle/>
        <a:p>
          <a:endParaRPr lang="en-US"/>
        </a:p>
      </dgm:t>
    </dgm:pt>
    <dgm:pt modelId="{80B70058-412A-4DF7-9EA3-C3F2311861F5}" type="sibTrans" cxnId="{10E77963-45D7-4DB6-B99F-A7A709BD2680}">
      <dgm:prSet/>
      <dgm:spPr/>
      <dgm:t>
        <a:bodyPr/>
        <a:lstStyle/>
        <a:p>
          <a:endParaRPr lang="en-US"/>
        </a:p>
      </dgm:t>
    </dgm:pt>
    <dgm:pt modelId="{083D858C-D2A2-4842-BD63-F3DABDAB8D3A}" type="pres">
      <dgm:prSet presAssocID="{6B63E79A-2221-4687-BDDC-1F00B8D09525}" presName="linear" presStyleCnt="0">
        <dgm:presLayoutVars>
          <dgm:animLvl val="lvl"/>
          <dgm:resizeHandles val="exact"/>
        </dgm:presLayoutVars>
      </dgm:prSet>
      <dgm:spPr/>
    </dgm:pt>
    <dgm:pt modelId="{665D551C-4EDD-484D-ABB5-3F57EAEC8A15}" type="pres">
      <dgm:prSet presAssocID="{AC9014B8-0600-4CBD-9EC5-FF45358ABC08}" presName="parentText" presStyleLbl="node1" presStyleIdx="0" presStyleCnt="2">
        <dgm:presLayoutVars>
          <dgm:chMax val="0"/>
          <dgm:bulletEnabled val="1"/>
        </dgm:presLayoutVars>
      </dgm:prSet>
      <dgm:spPr/>
    </dgm:pt>
    <dgm:pt modelId="{04987AAB-AADF-4092-9C7B-BCD5BEB47B7F}" type="pres">
      <dgm:prSet presAssocID="{EC64D864-3EEC-4C02-A83A-BDB860644BE6}" presName="spacer" presStyleCnt="0"/>
      <dgm:spPr/>
    </dgm:pt>
    <dgm:pt modelId="{DD7C9D23-C395-457F-88B7-52B841A0FA59}" type="pres">
      <dgm:prSet presAssocID="{DE9C20BF-C911-489C-97A4-7BBD52F7F6A6}" presName="parentText" presStyleLbl="node1" presStyleIdx="1" presStyleCnt="2">
        <dgm:presLayoutVars>
          <dgm:chMax val="0"/>
          <dgm:bulletEnabled val="1"/>
        </dgm:presLayoutVars>
      </dgm:prSet>
      <dgm:spPr/>
    </dgm:pt>
  </dgm:ptLst>
  <dgm:cxnLst>
    <dgm:cxn modelId="{10E77963-45D7-4DB6-B99F-A7A709BD2680}" srcId="{6B63E79A-2221-4687-BDDC-1F00B8D09525}" destId="{DE9C20BF-C911-489C-97A4-7BBD52F7F6A6}" srcOrd="1" destOrd="0" parTransId="{5053EB00-A146-4BF1-8EBC-14F7A0603618}" sibTransId="{80B70058-412A-4DF7-9EA3-C3F2311861F5}"/>
    <dgm:cxn modelId="{77432A56-CD54-46CA-BA39-0A1A05E3D08E}" type="presOf" srcId="{6B63E79A-2221-4687-BDDC-1F00B8D09525}" destId="{083D858C-D2A2-4842-BD63-F3DABDAB8D3A}" srcOrd="0" destOrd="0" presId="urn:microsoft.com/office/officeart/2005/8/layout/vList2"/>
    <dgm:cxn modelId="{5DE967A4-1CAC-4302-8191-009EC414C43D}" type="presOf" srcId="{AC9014B8-0600-4CBD-9EC5-FF45358ABC08}" destId="{665D551C-4EDD-484D-ABB5-3F57EAEC8A15}" srcOrd="0" destOrd="0" presId="urn:microsoft.com/office/officeart/2005/8/layout/vList2"/>
    <dgm:cxn modelId="{B063C6F4-3BC6-4ED7-A5FA-875C4C697BDA}" type="presOf" srcId="{DE9C20BF-C911-489C-97A4-7BBD52F7F6A6}" destId="{DD7C9D23-C395-457F-88B7-52B841A0FA59}" srcOrd="0" destOrd="0" presId="urn:microsoft.com/office/officeart/2005/8/layout/vList2"/>
    <dgm:cxn modelId="{8153F9F6-23F9-42C7-8CA6-11EC9BF0B1A4}" srcId="{6B63E79A-2221-4687-BDDC-1F00B8D09525}" destId="{AC9014B8-0600-4CBD-9EC5-FF45358ABC08}" srcOrd="0" destOrd="0" parTransId="{66EA31E1-CDEC-47F8-89F1-B0856030AE48}" sibTransId="{EC64D864-3EEC-4C02-A83A-BDB860644BE6}"/>
    <dgm:cxn modelId="{9635FB1A-2C55-467E-BB10-DD8EDF089D32}" type="presParOf" srcId="{083D858C-D2A2-4842-BD63-F3DABDAB8D3A}" destId="{665D551C-4EDD-484D-ABB5-3F57EAEC8A15}" srcOrd="0" destOrd="0" presId="urn:microsoft.com/office/officeart/2005/8/layout/vList2"/>
    <dgm:cxn modelId="{EAC0FC43-2EE5-45FF-A899-41C21E392CFF}" type="presParOf" srcId="{083D858C-D2A2-4842-BD63-F3DABDAB8D3A}" destId="{04987AAB-AADF-4092-9C7B-BCD5BEB47B7F}" srcOrd="1" destOrd="0" presId="urn:microsoft.com/office/officeart/2005/8/layout/vList2"/>
    <dgm:cxn modelId="{37512F05-256E-4E36-A8FF-261C38AA0589}" type="presParOf" srcId="{083D858C-D2A2-4842-BD63-F3DABDAB8D3A}" destId="{DD7C9D23-C395-457F-88B7-52B841A0FA5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D551C-4EDD-484D-ABB5-3F57EAEC8A15}">
      <dsp:nvSpPr>
        <dsp:cNvPr id="0" name=""/>
        <dsp:cNvSpPr/>
      </dsp:nvSpPr>
      <dsp:spPr>
        <a:xfrm>
          <a:off x="0" y="360395"/>
          <a:ext cx="6797675" cy="24242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Anomaly detection is critical for identifying unusual patterns that don't conform to expected behavior. For example, fraudulent credit card transaction, network anomalies or health problems in patient.</a:t>
          </a:r>
        </a:p>
      </dsp:txBody>
      <dsp:txXfrm>
        <a:off x="118342" y="478737"/>
        <a:ext cx="6560991" cy="2187556"/>
      </dsp:txXfrm>
    </dsp:sp>
    <dsp:sp modelId="{DD7C9D23-C395-457F-88B7-52B841A0FA59}">
      <dsp:nvSpPr>
        <dsp:cNvPr id="0" name=""/>
        <dsp:cNvSpPr/>
      </dsp:nvSpPr>
      <dsp:spPr>
        <a:xfrm>
          <a:off x="0" y="2865275"/>
          <a:ext cx="6797675" cy="242424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In this project so far, I’ve compared different statistical, machine learning, and AI techniques for detecting anomalies in datasets.</a:t>
          </a:r>
        </a:p>
      </dsp:txBody>
      <dsp:txXfrm>
        <a:off x="118342" y="2983617"/>
        <a:ext cx="6560991" cy="21875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D8E7B-BBE4-463B-9748-685A1B244678}"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399DD-A43C-486A-B988-EDBB1930665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17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D8E7B-BBE4-463B-9748-685A1B244678}"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399DD-A43C-486A-B988-EDBB19306654}" type="slidenum">
              <a:rPr lang="en-US" smtClean="0"/>
              <a:t>‹#›</a:t>
            </a:fld>
            <a:endParaRPr lang="en-US"/>
          </a:p>
        </p:txBody>
      </p:sp>
    </p:spTree>
    <p:extLst>
      <p:ext uri="{BB962C8B-B14F-4D97-AF65-F5344CB8AC3E}">
        <p14:creationId xmlns:p14="http://schemas.microsoft.com/office/powerpoint/2010/main" val="338486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D8E7B-BBE4-463B-9748-685A1B244678}"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399DD-A43C-486A-B988-EDBB19306654}" type="slidenum">
              <a:rPr lang="en-US" smtClean="0"/>
              <a:t>‹#›</a:t>
            </a:fld>
            <a:endParaRPr lang="en-US"/>
          </a:p>
        </p:txBody>
      </p:sp>
    </p:spTree>
    <p:extLst>
      <p:ext uri="{BB962C8B-B14F-4D97-AF65-F5344CB8AC3E}">
        <p14:creationId xmlns:p14="http://schemas.microsoft.com/office/powerpoint/2010/main" val="354698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D8E7B-BBE4-463B-9748-685A1B244678}"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399DD-A43C-486A-B988-EDBB19306654}" type="slidenum">
              <a:rPr lang="en-US" smtClean="0"/>
              <a:t>‹#›</a:t>
            </a:fld>
            <a:endParaRPr lang="en-US"/>
          </a:p>
        </p:txBody>
      </p:sp>
    </p:spTree>
    <p:extLst>
      <p:ext uri="{BB962C8B-B14F-4D97-AF65-F5344CB8AC3E}">
        <p14:creationId xmlns:p14="http://schemas.microsoft.com/office/powerpoint/2010/main" val="418567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D8E7B-BBE4-463B-9748-685A1B244678}"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399DD-A43C-486A-B988-EDBB1930665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62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DD8E7B-BBE4-463B-9748-685A1B244678}"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399DD-A43C-486A-B988-EDBB19306654}" type="slidenum">
              <a:rPr lang="en-US" smtClean="0"/>
              <a:t>‹#›</a:t>
            </a:fld>
            <a:endParaRPr lang="en-US"/>
          </a:p>
        </p:txBody>
      </p:sp>
    </p:spTree>
    <p:extLst>
      <p:ext uri="{BB962C8B-B14F-4D97-AF65-F5344CB8AC3E}">
        <p14:creationId xmlns:p14="http://schemas.microsoft.com/office/powerpoint/2010/main" val="384453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D8E7B-BBE4-463B-9748-685A1B244678}" type="datetimeFigureOut">
              <a:rPr lang="en-US" smtClean="0"/>
              <a:t>10/13/2024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F399DD-A43C-486A-B988-EDBB19306654}" type="slidenum">
              <a:rPr lang="en-US" smtClean="0"/>
              <a:t>‹#›</a:t>
            </a:fld>
            <a:endParaRPr lang="en-US"/>
          </a:p>
        </p:txBody>
      </p:sp>
    </p:spTree>
    <p:extLst>
      <p:ext uri="{BB962C8B-B14F-4D97-AF65-F5344CB8AC3E}">
        <p14:creationId xmlns:p14="http://schemas.microsoft.com/office/powerpoint/2010/main" val="311555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DD8E7B-BBE4-463B-9748-685A1B244678}" type="datetimeFigureOut">
              <a:rPr lang="en-US" smtClean="0"/>
              <a:t>10/13/2024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F399DD-A43C-486A-B988-EDBB19306654}" type="slidenum">
              <a:rPr lang="en-US" smtClean="0"/>
              <a:t>‹#›</a:t>
            </a:fld>
            <a:endParaRPr lang="en-US"/>
          </a:p>
        </p:txBody>
      </p:sp>
    </p:spTree>
    <p:extLst>
      <p:ext uri="{BB962C8B-B14F-4D97-AF65-F5344CB8AC3E}">
        <p14:creationId xmlns:p14="http://schemas.microsoft.com/office/powerpoint/2010/main" val="331198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DD8E7B-BBE4-463B-9748-685A1B244678}" type="datetimeFigureOut">
              <a:rPr lang="en-US" smtClean="0"/>
              <a:t>10/13/2024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BF399DD-A43C-486A-B988-EDBB19306654}" type="slidenum">
              <a:rPr lang="en-US" smtClean="0"/>
              <a:t>‹#›</a:t>
            </a:fld>
            <a:endParaRPr lang="en-US"/>
          </a:p>
        </p:txBody>
      </p:sp>
    </p:spTree>
    <p:extLst>
      <p:ext uri="{BB962C8B-B14F-4D97-AF65-F5344CB8AC3E}">
        <p14:creationId xmlns:p14="http://schemas.microsoft.com/office/powerpoint/2010/main" val="217085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DD8E7B-BBE4-463B-9748-685A1B244678}" type="datetimeFigureOut">
              <a:rPr lang="en-US" smtClean="0"/>
              <a:t>10/13/2024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F399DD-A43C-486A-B988-EDBB19306654}" type="slidenum">
              <a:rPr lang="en-US" smtClean="0"/>
              <a:t>‹#›</a:t>
            </a:fld>
            <a:endParaRPr lang="en-US"/>
          </a:p>
        </p:txBody>
      </p:sp>
    </p:spTree>
    <p:extLst>
      <p:ext uri="{BB962C8B-B14F-4D97-AF65-F5344CB8AC3E}">
        <p14:creationId xmlns:p14="http://schemas.microsoft.com/office/powerpoint/2010/main" val="288449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D8E7B-BBE4-463B-9748-685A1B244678}"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399DD-A43C-486A-B988-EDBB19306654}" type="slidenum">
              <a:rPr lang="en-US" smtClean="0"/>
              <a:t>‹#›</a:t>
            </a:fld>
            <a:endParaRPr lang="en-US"/>
          </a:p>
        </p:txBody>
      </p:sp>
    </p:spTree>
    <p:extLst>
      <p:ext uri="{BB962C8B-B14F-4D97-AF65-F5344CB8AC3E}">
        <p14:creationId xmlns:p14="http://schemas.microsoft.com/office/powerpoint/2010/main" val="58325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DD8E7B-BBE4-463B-9748-685A1B244678}" type="datetimeFigureOut">
              <a:rPr lang="en-US" smtClean="0"/>
              <a:t>10/13/2024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F399DD-A43C-486A-B988-EDBB1930665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17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8C8A-B054-AEA2-95F4-5FA882169CA6}"/>
              </a:ext>
            </a:extLst>
          </p:cNvPr>
          <p:cNvSpPr>
            <a:spLocks noGrp="1"/>
          </p:cNvSpPr>
          <p:nvPr>
            <p:ph type="ctrTitle"/>
          </p:nvPr>
        </p:nvSpPr>
        <p:spPr/>
        <p:txBody>
          <a:bodyPr>
            <a:normAutofit/>
          </a:bodyPr>
          <a:lstStyle/>
          <a:p>
            <a:r>
              <a:rPr lang="en-US" sz="6600" dirty="0"/>
              <a:t>Anomaly Detection</a:t>
            </a:r>
          </a:p>
        </p:txBody>
      </p:sp>
      <p:sp>
        <p:nvSpPr>
          <p:cNvPr id="3" name="Subtitle 2">
            <a:extLst>
              <a:ext uri="{FF2B5EF4-FFF2-40B4-BE49-F238E27FC236}">
                <a16:creationId xmlns:a16="http://schemas.microsoft.com/office/drawing/2014/main" id="{686332A4-77CA-B35E-3670-E2C676B73381}"/>
              </a:ext>
            </a:extLst>
          </p:cNvPr>
          <p:cNvSpPr>
            <a:spLocks noGrp="1"/>
          </p:cNvSpPr>
          <p:nvPr>
            <p:ph type="subTitle" idx="1"/>
          </p:nvPr>
        </p:nvSpPr>
        <p:spPr/>
        <p:txBody>
          <a:bodyPr>
            <a:normAutofit/>
          </a:bodyPr>
          <a:lstStyle/>
          <a:p>
            <a:r>
              <a:rPr lang="en-US" dirty="0"/>
              <a:t>Gyóni Ákos</a:t>
            </a:r>
          </a:p>
          <a:p>
            <a:r>
              <a:rPr lang="en-US" dirty="0"/>
              <a:t>Consultants: Dr. </a:t>
            </a:r>
            <a:r>
              <a:rPr lang="en-US" dirty="0" err="1"/>
              <a:t>Ekler</a:t>
            </a:r>
            <a:r>
              <a:rPr lang="en-US" dirty="0"/>
              <a:t> </a:t>
            </a:r>
            <a:r>
              <a:rPr lang="en-US" dirty="0" err="1"/>
              <a:t>Péter</a:t>
            </a:r>
            <a:r>
              <a:rPr lang="en-US" dirty="0"/>
              <a:t>, Dr. </a:t>
            </a:r>
            <a:r>
              <a:rPr lang="en-US" dirty="0" err="1"/>
              <a:t>Forstner</a:t>
            </a:r>
            <a:r>
              <a:rPr lang="en-US" dirty="0"/>
              <a:t> </a:t>
            </a:r>
            <a:r>
              <a:rPr lang="en-US" dirty="0" err="1"/>
              <a:t>Bertalan</a:t>
            </a:r>
            <a:endParaRPr lang="en-US" dirty="0"/>
          </a:p>
        </p:txBody>
      </p:sp>
    </p:spTree>
    <p:extLst>
      <p:ext uri="{BB962C8B-B14F-4D97-AF65-F5344CB8AC3E}">
        <p14:creationId xmlns:p14="http://schemas.microsoft.com/office/powerpoint/2010/main" val="175331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2" name="Title 1">
            <a:extLst>
              <a:ext uri="{FF2B5EF4-FFF2-40B4-BE49-F238E27FC236}">
                <a16:creationId xmlns:a16="http://schemas.microsoft.com/office/drawing/2014/main" id="{1EB12DB1-EBF7-690F-EB81-E7C1F4A00FCB}"/>
              </a:ext>
            </a:extLst>
          </p:cNvPr>
          <p:cNvSpPr>
            <a:spLocks noGrp="1"/>
          </p:cNvSpPr>
          <p:nvPr>
            <p:ph type="title"/>
          </p:nvPr>
        </p:nvSpPr>
        <p:spPr>
          <a:xfrm>
            <a:off x="492370" y="516835"/>
            <a:ext cx="3084844" cy="5772840"/>
          </a:xfrm>
        </p:spPr>
        <p:txBody>
          <a:bodyPr anchor="ctr">
            <a:normAutofit/>
          </a:bodyPr>
          <a:lstStyle/>
          <a:p>
            <a:r>
              <a:rPr lang="hu-HU" sz="3600">
                <a:solidFill>
                  <a:srgbClr val="FFFFFF"/>
                </a:solidFill>
              </a:rPr>
              <a:t>Introduction to Anomaly Detection</a:t>
            </a:r>
            <a:endParaRPr lang="hu-HU" sz="3600" b="1">
              <a:solidFill>
                <a:srgbClr val="FFFFFF"/>
              </a:solidFill>
            </a:endParaRPr>
          </a:p>
        </p:txBody>
      </p:sp>
      <p:sp>
        <p:nvSpPr>
          <p:cNvPr id="84" name="Rectangle 8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graphicFrame>
        <p:nvGraphicFramePr>
          <p:cNvPr id="76" name="Content Placeholder 2">
            <a:extLst>
              <a:ext uri="{FF2B5EF4-FFF2-40B4-BE49-F238E27FC236}">
                <a16:creationId xmlns:a16="http://schemas.microsoft.com/office/drawing/2014/main" id="{05A5CF55-1496-FC96-3179-418DA5DCE192}"/>
              </a:ext>
            </a:extLst>
          </p:cNvPr>
          <p:cNvGraphicFramePr>
            <a:graphicFrameLocks noGrp="1"/>
          </p:cNvGraphicFramePr>
          <p:nvPr>
            <p:ph idx="1"/>
            <p:extLst>
              <p:ext uri="{D42A27DB-BD31-4B8C-83A1-F6EECF244321}">
                <p14:modId xmlns:p14="http://schemas.microsoft.com/office/powerpoint/2010/main" val="148775596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997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12DB1-EBF7-690F-EB81-E7C1F4A00FCB}"/>
              </a:ext>
            </a:extLst>
          </p:cNvPr>
          <p:cNvSpPr>
            <a:spLocks noGrp="1"/>
          </p:cNvSpPr>
          <p:nvPr>
            <p:ph type="title"/>
          </p:nvPr>
        </p:nvSpPr>
        <p:spPr>
          <a:xfrm>
            <a:off x="990932" y="286603"/>
            <a:ext cx="6750987" cy="1450757"/>
          </a:xfrm>
        </p:spPr>
        <p:txBody>
          <a:bodyPr>
            <a:normAutofit/>
          </a:bodyPr>
          <a:lstStyle/>
          <a:p>
            <a:r>
              <a:rPr lang="en-US">
                <a:solidFill>
                  <a:schemeClr val="accent2"/>
                </a:solidFill>
              </a:rPr>
              <a:t>Types of Anomaly Detection Techniques</a:t>
            </a:r>
            <a:endParaRPr lang="hu-HU" b="1">
              <a:solidFill>
                <a:schemeClr val="accent2"/>
              </a:solidFill>
            </a:endParaRPr>
          </a:p>
        </p:txBody>
      </p:sp>
      <p:sp>
        <p:nvSpPr>
          <p:cNvPr id="88" name="Content Placeholder 2">
            <a:extLst>
              <a:ext uri="{FF2B5EF4-FFF2-40B4-BE49-F238E27FC236}">
                <a16:creationId xmlns:a16="http://schemas.microsoft.com/office/drawing/2014/main" id="{6C20AD02-47E5-D7F1-2F96-41B250ED6160}"/>
              </a:ext>
            </a:extLst>
          </p:cNvPr>
          <p:cNvSpPr>
            <a:spLocks noGrp="1"/>
          </p:cNvSpPr>
          <p:nvPr>
            <p:ph idx="1"/>
          </p:nvPr>
        </p:nvSpPr>
        <p:spPr>
          <a:xfrm>
            <a:off x="1044204" y="2023962"/>
            <a:ext cx="6697715" cy="3845131"/>
          </a:xfrm>
        </p:spPr>
        <p:txBody>
          <a:bodyPr>
            <a:normAutofit/>
          </a:bodyPr>
          <a:lstStyle/>
          <a:p>
            <a:r>
              <a:rPr lang="en-US"/>
              <a:t>Statistics-based: Ideal for well-defined datasets with known distributions (e.g., Z-score, Grubbs Test).</a:t>
            </a:r>
          </a:p>
          <a:p>
            <a:r>
              <a:rPr lang="en-US"/>
              <a:t>Machine Learning: Better suited for complex datasets, categorized into supervised, unsupervised, and semi-supervised learning. (e.g., K-nearest neighbors, Isolation Forests)</a:t>
            </a:r>
          </a:p>
          <a:p>
            <a:r>
              <a:rPr lang="en-US"/>
              <a:t>Deep Learning: Particularly effective for large and high-dimensional datasets. (e.g., Autoencoders, Transformers)</a:t>
            </a:r>
          </a:p>
          <a:p>
            <a:r>
              <a:rPr lang="en-US"/>
              <a:t>Time Series &amp; Graph-based methods: For detecting anomalies in sequential data and relationships in graphs.</a:t>
            </a:r>
          </a:p>
        </p:txBody>
      </p:sp>
      <p:sp>
        <p:nvSpPr>
          <p:cNvPr id="81" name="Rectangle 80">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83" name="Rectangle 82">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Tree>
    <p:extLst>
      <p:ext uri="{BB962C8B-B14F-4D97-AF65-F5344CB8AC3E}">
        <p14:creationId xmlns:p14="http://schemas.microsoft.com/office/powerpoint/2010/main" val="2966843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2" name="Title 1">
            <a:extLst>
              <a:ext uri="{FF2B5EF4-FFF2-40B4-BE49-F238E27FC236}">
                <a16:creationId xmlns:a16="http://schemas.microsoft.com/office/drawing/2014/main" id="{07B8F370-F480-DACC-0403-10DCC8D14C6C}"/>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Supervised vs. Unsupervised Learning</a:t>
            </a:r>
            <a:endParaRPr lang="hu-HU" sz="3600">
              <a:solidFill>
                <a:srgbClr val="FFFFFF"/>
              </a:solidFill>
            </a:endParaRPr>
          </a:p>
        </p:txBody>
      </p:sp>
      <p:sp>
        <p:nvSpPr>
          <p:cNvPr id="1046" name="Rectangle 104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3" name="Content Placeholder 2">
            <a:extLst>
              <a:ext uri="{FF2B5EF4-FFF2-40B4-BE49-F238E27FC236}">
                <a16:creationId xmlns:a16="http://schemas.microsoft.com/office/drawing/2014/main" id="{6478084F-E84E-DF85-531B-B7E50FB7D5B8}"/>
              </a:ext>
            </a:extLst>
          </p:cNvPr>
          <p:cNvSpPr>
            <a:spLocks noGrp="1"/>
          </p:cNvSpPr>
          <p:nvPr>
            <p:ph idx="1"/>
          </p:nvPr>
        </p:nvSpPr>
        <p:spPr>
          <a:xfrm>
            <a:off x="4742016" y="605896"/>
            <a:ext cx="6413663" cy="5646208"/>
          </a:xfrm>
        </p:spPr>
        <p:txBody>
          <a:bodyPr anchor="ctr">
            <a:normAutofit/>
          </a:bodyPr>
          <a:lstStyle/>
          <a:p>
            <a:pPr marL="0" indent="0">
              <a:buNone/>
            </a:pPr>
            <a:r>
              <a:rPr lang="en-US" dirty="0"/>
              <a:t>In Unsupervised Learning the model doesn’t have access to labels, so it categorizes anomalies based on deviations from the norm. Most of the models I’ve tested so far use this method.</a:t>
            </a:r>
            <a:br>
              <a:rPr lang="en-US" dirty="0"/>
            </a:br>
            <a:br>
              <a:rPr lang="en-US" dirty="0"/>
            </a:br>
            <a:r>
              <a:rPr lang="en-US" dirty="0"/>
              <a:t>In Supervised Learning the model has labels for which data points are considered anomalies and it uses them to establish its definition of outliers. The transformer model I’ve implemented works this way.</a:t>
            </a:r>
          </a:p>
        </p:txBody>
      </p:sp>
    </p:spTree>
    <p:extLst>
      <p:ext uri="{BB962C8B-B14F-4D97-AF65-F5344CB8AC3E}">
        <p14:creationId xmlns:p14="http://schemas.microsoft.com/office/powerpoint/2010/main" val="19680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155F01-992B-7774-F6BA-5469979585B4}"/>
              </a:ext>
            </a:extLst>
          </p:cNvPr>
          <p:cNvSpPr>
            <a:spLocks noGrp="1"/>
          </p:cNvSpPr>
          <p:nvPr>
            <p:ph type="title"/>
          </p:nvPr>
        </p:nvSpPr>
        <p:spPr>
          <a:xfrm>
            <a:off x="990932" y="286603"/>
            <a:ext cx="6750987" cy="1450757"/>
          </a:xfrm>
        </p:spPr>
        <p:txBody>
          <a:bodyPr>
            <a:normAutofit/>
          </a:bodyPr>
          <a:lstStyle/>
          <a:p>
            <a:r>
              <a:rPr lang="en-US">
                <a:solidFill>
                  <a:schemeClr val="accent2"/>
                </a:solidFill>
              </a:rPr>
              <a:t>Comparison of different models</a:t>
            </a:r>
            <a:endParaRPr lang="hu-HU">
              <a:solidFill>
                <a:schemeClr val="accent2"/>
              </a:solidFill>
            </a:endParaRPr>
          </a:p>
        </p:txBody>
      </p:sp>
      <p:sp>
        <p:nvSpPr>
          <p:cNvPr id="3" name="Content Placeholder 2">
            <a:extLst>
              <a:ext uri="{FF2B5EF4-FFF2-40B4-BE49-F238E27FC236}">
                <a16:creationId xmlns:a16="http://schemas.microsoft.com/office/drawing/2014/main" id="{B612BB7E-B28B-C55A-DA82-25FEDB43A8BC}"/>
              </a:ext>
            </a:extLst>
          </p:cNvPr>
          <p:cNvSpPr>
            <a:spLocks noGrp="1"/>
          </p:cNvSpPr>
          <p:nvPr>
            <p:ph idx="1"/>
          </p:nvPr>
        </p:nvSpPr>
        <p:spPr>
          <a:xfrm>
            <a:off x="1044204" y="2023962"/>
            <a:ext cx="6697715" cy="3845131"/>
          </a:xfrm>
        </p:spPr>
        <p:txBody>
          <a:bodyPr>
            <a:normAutofit/>
          </a:bodyPr>
          <a:lstStyle/>
          <a:p>
            <a:r>
              <a:rPr lang="en-US" dirty="0"/>
              <a:t>So far, I’ve compared 6 different types of anomaly detection models.</a:t>
            </a:r>
            <a:br>
              <a:rPr lang="en-US" dirty="0"/>
            </a:br>
            <a:r>
              <a:rPr lang="en-US" dirty="0"/>
              <a:t>I’ve used 2 datasets:</a:t>
            </a:r>
          </a:p>
          <a:p>
            <a:pPr lvl="1"/>
            <a:r>
              <a:rPr lang="en-US" dirty="0"/>
              <a:t>The pointe77 credit-card-transaction dataset</a:t>
            </a:r>
          </a:p>
          <a:p>
            <a:pPr lvl="1"/>
            <a:r>
              <a:rPr lang="en-US" dirty="0"/>
              <a:t>And the MLG ULB University’s Credit Card Fraud Detection dataset, that was used in many scientific papers</a:t>
            </a:r>
          </a:p>
          <a:p>
            <a:r>
              <a:rPr lang="en-US" dirty="0"/>
              <a:t>With the following models: Isolation Forest, Local Outlier Factor, One-Class SVM, K-Means, Autoencoder and a Transformer model.</a:t>
            </a:r>
            <a:br>
              <a:rPr lang="en-US" dirty="0"/>
            </a:br>
            <a:endParaRPr lang="en-US" dirty="0"/>
          </a:p>
          <a:p>
            <a:pPr lvl="1"/>
            <a:endParaRPr lang="hu-HU" dirty="0"/>
          </a:p>
        </p:txBody>
      </p:sp>
      <p:sp>
        <p:nvSpPr>
          <p:cNvPr id="19" name="Rectangle 18">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21" name="Rectangle 20">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Tree>
    <p:extLst>
      <p:ext uri="{BB962C8B-B14F-4D97-AF65-F5344CB8AC3E}">
        <p14:creationId xmlns:p14="http://schemas.microsoft.com/office/powerpoint/2010/main" val="157079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A91AAE-7053-EAE0-B237-3B0B77B0263F}"/>
              </a:ext>
            </a:extLst>
          </p:cNvPr>
          <p:cNvSpPr>
            <a:spLocks noGrp="1"/>
          </p:cNvSpPr>
          <p:nvPr>
            <p:ph type="title"/>
          </p:nvPr>
        </p:nvSpPr>
        <p:spPr>
          <a:xfrm>
            <a:off x="7859485" y="634946"/>
            <a:ext cx="3690257" cy="1450757"/>
          </a:xfrm>
        </p:spPr>
        <p:txBody>
          <a:bodyPr>
            <a:normAutofit/>
          </a:bodyPr>
          <a:lstStyle/>
          <a:p>
            <a:r>
              <a:rPr lang="en-US" sz="3000"/>
              <a:t>Performance Metrics:</a:t>
            </a:r>
            <a:br>
              <a:rPr lang="en-US" sz="3000"/>
            </a:br>
            <a:r>
              <a:rPr lang="en-US" sz="3000"/>
              <a:t>Precision-Recall &amp; ROC Curves</a:t>
            </a:r>
            <a:endParaRPr lang="hu-HU" sz="3000"/>
          </a:p>
        </p:txBody>
      </p:sp>
      <p:pic>
        <p:nvPicPr>
          <p:cNvPr id="9" name="Picture 8">
            <a:extLst>
              <a:ext uri="{FF2B5EF4-FFF2-40B4-BE49-F238E27FC236}">
                <a16:creationId xmlns:a16="http://schemas.microsoft.com/office/drawing/2014/main" id="{7ADB02D3-73E8-3969-3BB9-31E1DDBCCE39}"/>
              </a:ext>
            </a:extLst>
          </p:cNvPr>
          <p:cNvPicPr>
            <a:picLocks noChangeAspect="1"/>
          </p:cNvPicPr>
          <p:nvPr/>
        </p:nvPicPr>
        <p:blipFill>
          <a:blip r:embed="rId2"/>
          <a:stretch>
            <a:fillRect/>
          </a:stretch>
        </p:blipFill>
        <p:spPr>
          <a:xfrm>
            <a:off x="633997" y="1360324"/>
            <a:ext cx="6909801" cy="2884841"/>
          </a:xfrm>
          <a:prstGeom prst="rect">
            <a:avLst/>
          </a:prstGeom>
        </p:spPr>
      </p:pic>
      <p:cxnSp>
        <p:nvCxnSpPr>
          <p:cNvPr id="70" name="Straight Connector 69">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47F5FA-276A-DFED-6CCA-679B0B9FEFF3}"/>
              </a:ext>
            </a:extLst>
          </p:cNvPr>
          <p:cNvSpPr>
            <a:spLocks noGrp="1"/>
          </p:cNvSpPr>
          <p:nvPr>
            <p:ph idx="1"/>
          </p:nvPr>
        </p:nvSpPr>
        <p:spPr>
          <a:xfrm>
            <a:off x="7859485" y="2198914"/>
            <a:ext cx="3690257" cy="3670180"/>
          </a:xfrm>
        </p:spPr>
        <p:txBody>
          <a:bodyPr>
            <a:normAutofit/>
          </a:bodyPr>
          <a:lstStyle/>
          <a:p>
            <a:r>
              <a:rPr lang="en-US" dirty="0"/>
              <a:t>Precision-Recall (PR) curves highlight the trade-off between precision and recall, especially useful for imbalanced datasets, like the credit card transaction datasets, that I’ve used for testing.</a:t>
            </a:r>
          </a:p>
          <a:p>
            <a:r>
              <a:rPr lang="en-US" dirty="0"/>
              <a:t>ROC (Receiver operating characteristic) curves measure the true positive rate vs. false positive rate, showing the model's ability to distinguish anomalies.</a:t>
            </a:r>
          </a:p>
        </p:txBody>
      </p:sp>
      <p:sp>
        <p:nvSpPr>
          <p:cNvPr id="71" name="Rectangle 70">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72" name="Rectangle 7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10" name="TextBox 9">
            <a:extLst>
              <a:ext uri="{FF2B5EF4-FFF2-40B4-BE49-F238E27FC236}">
                <a16:creationId xmlns:a16="http://schemas.microsoft.com/office/drawing/2014/main" id="{0D4532B3-DF90-06DF-A169-3BA7535AC0D3}"/>
              </a:ext>
            </a:extLst>
          </p:cNvPr>
          <p:cNvSpPr txBox="1"/>
          <p:nvPr/>
        </p:nvSpPr>
        <p:spPr>
          <a:xfrm>
            <a:off x="2191069" y="4311649"/>
            <a:ext cx="3795655" cy="646331"/>
          </a:xfrm>
          <a:prstGeom prst="rect">
            <a:avLst/>
          </a:prstGeom>
          <a:noFill/>
        </p:spPr>
        <p:txBody>
          <a:bodyPr wrap="square" rtlCol="0">
            <a:spAutoFit/>
          </a:bodyPr>
          <a:lstStyle/>
          <a:p>
            <a:r>
              <a:rPr lang="en-US" dirty="0"/>
              <a:t>This graph shows the different models’ performance on the MLG ULB dataset</a:t>
            </a:r>
            <a:endParaRPr lang="hu-HU" dirty="0"/>
          </a:p>
        </p:txBody>
      </p:sp>
    </p:spTree>
    <p:extLst>
      <p:ext uri="{BB962C8B-B14F-4D97-AF65-F5344CB8AC3E}">
        <p14:creationId xmlns:p14="http://schemas.microsoft.com/office/powerpoint/2010/main" val="423167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0FC747-B3D1-C806-1FA6-AE83E71EA532}"/>
              </a:ext>
            </a:extLst>
          </p:cNvPr>
          <p:cNvSpPr>
            <a:spLocks noGrp="1"/>
          </p:cNvSpPr>
          <p:nvPr>
            <p:ph type="title"/>
          </p:nvPr>
        </p:nvSpPr>
        <p:spPr>
          <a:xfrm>
            <a:off x="7859485" y="634946"/>
            <a:ext cx="3690257" cy="1450757"/>
          </a:xfrm>
        </p:spPr>
        <p:txBody>
          <a:bodyPr>
            <a:normAutofit/>
          </a:bodyPr>
          <a:lstStyle/>
          <a:p>
            <a:r>
              <a:rPr lang="en-US" dirty="0"/>
              <a:t>Data generation</a:t>
            </a:r>
            <a:endParaRPr lang="hu-HU" dirty="0"/>
          </a:p>
        </p:txBody>
      </p:sp>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581A20-C79B-621D-A757-CB2F9FDA0FA2}"/>
              </a:ext>
            </a:extLst>
          </p:cNvPr>
          <p:cNvSpPr>
            <a:spLocks noGrp="1"/>
          </p:cNvSpPr>
          <p:nvPr>
            <p:ph idx="1"/>
          </p:nvPr>
        </p:nvSpPr>
        <p:spPr>
          <a:xfrm>
            <a:off x="7859485" y="2198914"/>
            <a:ext cx="3690257" cy="3670180"/>
          </a:xfrm>
        </p:spPr>
        <p:txBody>
          <a:bodyPr>
            <a:normAutofit fontScale="92500" lnSpcReduction="10000"/>
          </a:bodyPr>
          <a:lstStyle/>
          <a:p>
            <a:r>
              <a:rPr lang="en-US" dirty="0"/>
              <a:t>A difficult part of working with credit card fraud datasets is that they are very imbalanced, as there are extremely few fraudulent cases.</a:t>
            </a:r>
          </a:p>
          <a:p>
            <a:r>
              <a:rPr lang="en-US" dirty="0"/>
              <a:t>To help models learn patterns better I’ve used different techniques to increase the ratio of fraudulent to legitimate transaction.</a:t>
            </a:r>
          </a:p>
          <a:p>
            <a:r>
              <a:rPr lang="en-US" dirty="0"/>
              <a:t>Of the different methods, SMOTE-ENN (Synthetic Minority Over-sampling Technique with Edited Nearest Neighbors) seems to be the best for my use case.</a:t>
            </a:r>
            <a:endParaRPr lang="hu-HU" dirty="0"/>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pic>
        <p:nvPicPr>
          <p:cNvPr id="6" name="Picture 5">
            <a:extLst>
              <a:ext uri="{FF2B5EF4-FFF2-40B4-BE49-F238E27FC236}">
                <a16:creationId xmlns:a16="http://schemas.microsoft.com/office/drawing/2014/main" id="{EDB5F0E9-9514-5142-6C52-9D8E4995F815}"/>
              </a:ext>
            </a:extLst>
          </p:cNvPr>
          <p:cNvPicPr>
            <a:picLocks noChangeAspect="1"/>
          </p:cNvPicPr>
          <p:nvPr/>
        </p:nvPicPr>
        <p:blipFill>
          <a:blip r:embed="rId2"/>
          <a:stretch>
            <a:fillRect/>
          </a:stretch>
        </p:blipFill>
        <p:spPr>
          <a:xfrm>
            <a:off x="733697" y="78312"/>
            <a:ext cx="6153658" cy="2564024"/>
          </a:xfrm>
          <a:prstGeom prst="rect">
            <a:avLst/>
          </a:prstGeom>
        </p:spPr>
      </p:pic>
      <p:pic>
        <p:nvPicPr>
          <p:cNvPr id="8" name="Picture 7">
            <a:extLst>
              <a:ext uri="{FF2B5EF4-FFF2-40B4-BE49-F238E27FC236}">
                <a16:creationId xmlns:a16="http://schemas.microsoft.com/office/drawing/2014/main" id="{533C4947-DCC0-B7D3-C57A-43B7BE70D931}"/>
              </a:ext>
            </a:extLst>
          </p:cNvPr>
          <p:cNvPicPr>
            <a:picLocks noChangeAspect="1"/>
          </p:cNvPicPr>
          <p:nvPr/>
        </p:nvPicPr>
        <p:blipFill>
          <a:blip r:embed="rId3"/>
          <a:stretch>
            <a:fillRect/>
          </a:stretch>
        </p:blipFill>
        <p:spPr>
          <a:xfrm>
            <a:off x="733693" y="3429000"/>
            <a:ext cx="6153662" cy="2564026"/>
          </a:xfrm>
          <a:prstGeom prst="rect">
            <a:avLst/>
          </a:prstGeom>
        </p:spPr>
      </p:pic>
      <p:sp>
        <p:nvSpPr>
          <p:cNvPr id="10" name="TextBox 9">
            <a:extLst>
              <a:ext uri="{FF2B5EF4-FFF2-40B4-BE49-F238E27FC236}">
                <a16:creationId xmlns:a16="http://schemas.microsoft.com/office/drawing/2014/main" id="{6C63260C-6ED6-D79B-5D2A-2A51B61715FE}"/>
              </a:ext>
            </a:extLst>
          </p:cNvPr>
          <p:cNvSpPr txBox="1"/>
          <p:nvPr/>
        </p:nvSpPr>
        <p:spPr>
          <a:xfrm>
            <a:off x="2245365" y="2602468"/>
            <a:ext cx="3130318" cy="369332"/>
          </a:xfrm>
          <a:prstGeom prst="rect">
            <a:avLst/>
          </a:prstGeom>
          <a:noFill/>
        </p:spPr>
        <p:txBody>
          <a:bodyPr wrap="square" rtlCol="0">
            <a:spAutoFit/>
          </a:bodyPr>
          <a:lstStyle/>
          <a:p>
            <a:pPr algn="ctr"/>
            <a:r>
              <a:rPr lang="en-US" dirty="0"/>
              <a:t>Results with no data generation</a:t>
            </a:r>
            <a:endParaRPr lang="hu-HU" dirty="0"/>
          </a:p>
        </p:txBody>
      </p:sp>
      <p:sp>
        <p:nvSpPr>
          <p:cNvPr id="12" name="TextBox 11">
            <a:extLst>
              <a:ext uri="{FF2B5EF4-FFF2-40B4-BE49-F238E27FC236}">
                <a16:creationId xmlns:a16="http://schemas.microsoft.com/office/drawing/2014/main" id="{E6823C32-1E02-83D4-60B5-704C8FFE95E6}"/>
              </a:ext>
            </a:extLst>
          </p:cNvPr>
          <p:cNvSpPr txBox="1"/>
          <p:nvPr/>
        </p:nvSpPr>
        <p:spPr>
          <a:xfrm>
            <a:off x="2529738" y="5950963"/>
            <a:ext cx="2561572" cy="369332"/>
          </a:xfrm>
          <a:prstGeom prst="rect">
            <a:avLst/>
          </a:prstGeom>
          <a:noFill/>
        </p:spPr>
        <p:txBody>
          <a:bodyPr wrap="square" rtlCol="0">
            <a:spAutoFit/>
          </a:bodyPr>
          <a:lstStyle/>
          <a:p>
            <a:pPr algn="ctr"/>
            <a:r>
              <a:rPr lang="en-US" dirty="0"/>
              <a:t>Results with SMOTE-ENN</a:t>
            </a:r>
            <a:endParaRPr lang="hu-HU" dirty="0"/>
          </a:p>
        </p:txBody>
      </p:sp>
    </p:spTree>
    <p:extLst>
      <p:ext uri="{BB962C8B-B14F-4D97-AF65-F5344CB8AC3E}">
        <p14:creationId xmlns:p14="http://schemas.microsoft.com/office/powerpoint/2010/main" val="2016937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2" name="Title 1">
            <a:extLst>
              <a:ext uri="{FF2B5EF4-FFF2-40B4-BE49-F238E27FC236}">
                <a16:creationId xmlns:a16="http://schemas.microsoft.com/office/drawing/2014/main" id="{AD245F6A-D8B2-AE18-E67D-CF17D4C8777B}"/>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Challenges in finding datasets</a:t>
            </a:r>
            <a:endParaRPr lang="hu-HU" sz="3600" dirty="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u-HU"/>
          </a:p>
        </p:txBody>
      </p:sp>
      <p:sp>
        <p:nvSpPr>
          <p:cNvPr id="3" name="Content Placeholder 2">
            <a:extLst>
              <a:ext uri="{FF2B5EF4-FFF2-40B4-BE49-F238E27FC236}">
                <a16:creationId xmlns:a16="http://schemas.microsoft.com/office/drawing/2014/main" id="{8E94BED6-0789-582C-DF7E-008F23F9ACAD}"/>
              </a:ext>
            </a:extLst>
          </p:cNvPr>
          <p:cNvSpPr>
            <a:spLocks noGrp="1"/>
          </p:cNvSpPr>
          <p:nvPr>
            <p:ph idx="1"/>
          </p:nvPr>
        </p:nvSpPr>
        <p:spPr>
          <a:xfrm>
            <a:off x="4742016" y="605896"/>
            <a:ext cx="6413663" cy="5646208"/>
          </a:xfrm>
        </p:spPr>
        <p:txBody>
          <a:bodyPr anchor="ctr">
            <a:normAutofit/>
          </a:bodyPr>
          <a:lstStyle/>
          <a:p>
            <a:r>
              <a:rPr lang="en-US" dirty="0"/>
              <a:t>My biggest challenge in finding data for my project was that almost all the available datasets were anonymized, so I couldn’t add logic based on specific columns.</a:t>
            </a:r>
          </a:p>
          <a:p>
            <a:r>
              <a:rPr lang="en-US" dirty="0"/>
              <a:t>The only studies I’ve found with not anonymized data didn’t provide the used dataset, to protect customer rights.</a:t>
            </a:r>
          </a:p>
          <a:p>
            <a:r>
              <a:rPr lang="en-US" dirty="0"/>
              <a:t>For this reason, I am considering also using other types of datasets for anomaly detection (not just credit card data).</a:t>
            </a:r>
            <a:endParaRPr lang="hu-HU" dirty="0"/>
          </a:p>
        </p:txBody>
      </p:sp>
    </p:spTree>
    <p:extLst>
      <p:ext uri="{BB962C8B-B14F-4D97-AF65-F5344CB8AC3E}">
        <p14:creationId xmlns:p14="http://schemas.microsoft.com/office/powerpoint/2010/main" val="35114010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627</TotalTime>
  <Words>544</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Anomaly Detection</vt:lpstr>
      <vt:lpstr>Introduction to Anomaly Detection</vt:lpstr>
      <vt:lpstr>Types of Anomaly Detection Techniques</vt:lpstr>
      <vt:lpstr>Supervised vs. Unsupervised Learning</vt:lpstr>
      <vt:lpstr>Comparison of different models</vt:lpstr>
      <vt:lpstr>Performance Metrics: Precision-Recall &amp; ROC Curves</vt:lpstr>
      <vt:lpstr>Data generation</vt:lpstr>
      <vt:lpstr>Challenges in finding datasets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alapú valósidejű objektum követés</dc:title>
  <dc:creator>Ákos Gyoni</dc:creator>
  <cp:lastModifiedBy>Ákos Gyoni</cp:lastModifiedBy>
  <cp:revision>49</cp:revision>
  <dcterms:created xsi:type="dcterms:W3CDTF">2023-05-29T16:15:31Z</dcterms:created>
  <dcterms:modified xsi:type="dcterms:W3CDTF">2024-10-13T14:32:42Z</dcterms:modified>
</cp:coreProperties>
</file>