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67" r:id="rId5"/>
    <p:sldId id="266" r:id="rId6"/>
    <p:sldId id="259" r:id="rId7"/>
    <p:sldId id="268" r:id="rId8"/>
    <p:sldId id="261" r:id="rId9"/>
    <p:sldId id="262" r:id="rId10"/>
    <p:sldId id="263" r:id="rId11"/>
    <p:sldId id="274" r:id="rId12"/>
    <p:sldId id="264" r:id="rId13"/>
    <p:sldId id="269" r:id="rId14"/>
    <p:sldId id="270" r:id="rId15"/>
    <p:sldId id="273" r:id="rId16"/>
    <p:sldId id="272" r:id="rId17"/>
  </p:sldIdLst>
  <p:sldSz cx="18288000" cy="10287000"/>
  <p:notesSz cx="6858000" cy="9144000"/>
  <p:embeddedFontLst>
    <p:embeddedFont>
      <p:font typeface="Garet Heavy" panose="020B0604020202020204" charset="0"/>
      <p:regular r:id="rId19"/>
    </p:embeddedFont>
    <p:embeddedFont>
      <p:font typeface="Hatton Heavy" panose="020B0604020202020204" charset="0"/>
      <p:regular r:id="rId20"/>
    </p:embeddedFont>
    <p:embeddedFont>
      <p:font typeface="Hatton Semi-Bold" panose="020B0604020202020204" charset="0"/>
      <p:regular r:id="rId21"/>
    </p:embeddedFont>
    <p:embeddedFont>
      <p:font typeface="Inter Bold" panose="020B0604020202020204" charset="0"/>
      <p:regular r:id="rId22"/>
    </p:embeddedFont>
    <p:embeddedFont>
      <p:font typeface="Now"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22" autoAdjust="0"/>
  </p:normalViewPr>
  <p:slideViewPr>
    <p:cSldViewPr>
      <p:cViewPr varScale="1">
        <p:scale>
          <a:sx n="52" d="100"/>
          <a:sy n="52" d="100"/>
        </p:scale>
        <p:origin x="854" y="62"/>
      </p:cViewPr>
      <p:guideLst>
        <p:guide orient="horz" pos="204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1BD29-D5EA-4383-9152-698FC2D210E0}"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63164-B567-48CB-A92D-743A9955F6FF}" type="slidenum">
              <a:rPr lang="en-US" smtClean="0"/>
              <a:t>‹#›</a:t>
            </a:fld>
            <a:endParaRPr lang="en-US"/>
          </a:p>
        </p:txBody>
      </p:sp>
    </p:spTree>
    <p:extLst>
      <p:ext uri="{BB962C8B-B14F-4D97-AF65-F5344CB8AC3E}">
        <p14:creationId xmlns:p14="http://schemas.microsoft.com/office/powerpoint/2010/main" val="133940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063164-B567-48CB-A92D-743A9955F6FF}" type="slidenum">
              <a:rPr lang="en-US" smtClean="0"/>
              <a:t>9</a:t>
            </a:fld>
            <a:endParaRPr lang="en-US"/>
          </a:p>
        </p:txBody>
      </p:sp>
    </p:spTree>
    <p:extLst>
      <p:ext uri="{BB962C8B-B14F-4D97-AF65-F5344CB8AC3E}">
        <p14:creationId xmlns:p14="http://schemas.microsoft.com/office/powerpoint/2010/main" val="287154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64005" y="8420100"/>
            <a:ext cx="12443142" cy="0"/>
          </a:xfrm>
          <a:prstGeom prst="line">
            <a:avLst/>
          </a:prstGeom>
          <a:ln w="19050" cap="flat">
            <a:solidFill>
              <a:srgbClr val="2F2623"/>
            </a:solidFill>
            <a:prstDash val="solid"/>
            <a:headEnd type="none" w="sm" len="sm"/>
            <a:tailEnd type="none" w="sm" len="sm"/>
          </a:ln>
        </p:spPr>
        <p:txBody>
          <a:bodyPr/>
          <a:lstStyle/>
          <a:p>
            <a:endParaRPr lang="en-US"/>
          </a:p>
        </p:txBody>
      </p:sp>
      <p:sp>
        <p:nvSpPr>
          <p:cNvPr id="3" name="Freeform 3"/>
          <p:cNvSpPr/>
          <p:nvPr/>
        </p:nvSpPr>
        <p:spPr>
          <a:xfrm>
            <a:off x="16370015" y="759252"/>
            <a:ext cx="1110891" cy="1314664"/>
          </a:xfrm>
          <a:custGeom>
            <a:avLst/>
            <a:gdLst/>
            <a:ahLst/>
            <a:cxnLst/>
            <a:rect l="l" t="t" r="r" b="b"/>
            <a:pathLst>
              <a:path w="1110891" h="1314664">
                <a:moveTo>
                  <a:pt x="0" y="0"/>
                </a:moveTo>
                <a:lnTo>
                  <a:pt x="1110891" y="0"/>
                </a:lnTo>
                <a:lnTo>
                  <a:pt x="1110891" y="1314663"/>
                </a:lnTo>
                <a:lnTo>
                  <a:pt x="0" y="13146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6328932" y="2551456"/>
            <a:ext cx="1193057" cy="1314664"/>
          </a:xfrm>
          <a:custGeom>
            <a:avLst/>
            <a:gdLst/>
            <a:ahLst/>
            <a:cxnLst/>
            <a:rect l="l" t="t" r="r" b="b"/>
            <a:pathLst>
              <a:path w="1193057" h="1314664">
                <a:moveTo>
                  <a:pt x="0" y="0"/>
                </a:moveTo>
                <a:lnTo>
                  <a:pt x="1193057" y="0"/>
                </a:lnTo>
                <a:lnTo>
                  <a:pt x="1193057" y="1314663"/>
                </a:lnTo>
                <a:lnTo>
                  <a:pt x="0" y="13146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759651" y="8825672"/>
            <a:ext cx="10932418" cy="720710"/>
          </a:xfrm>
          <a:prstGeom prst="rect">
            <a:avLst/>
          </a:prstGeom>
        </p:spPr>
        <p:txBody>
          <a:bodyPr lIns="0" tIns="0" rIns="0" bIns="0" rtlCol="0" anchor="t">
            <a:spAutoFit/>
          </a:bodyPr>
          <a:lstStyle/>
          <a:p>
            <a:pPr marL="0" lvl="0" indent="0" algn="l">
              <a:lnSpc>
                <a:spcPts val="2832"/>
              </a:lnSpc>
              <a:spcBef>
                <a:spcPct val="0"/>
              </a:spcBef>
            </a:pPr>
            <a:r>
              <a:rPr lang="vi-VN" sz="2400" b="1" spc="240" dirty="0">
                <a:solidFill>
                  <a:srgbClr val="2F2623"/>
                </a:solidFill>
                <a:latin typeface="Hatton Semi-Bold"/>
                <a:ea typeface="Hatton Semi-Bold"/>
                <a:cs typeface="Hatton Semi-Bold"/>
                <a:sym typeface="Hatton Semi-Bold"/>
              </a:rPr>
              <a:t>Le Thanh Nhan</a:t>
            </a:r>
          </a:p>
          <a:p>
            <a:pPr lvl="0">
              <a:lnSpc>
                <a:spcPts val="2832"/>
              </a:lnSpc>
              <a:spcBef>
                <a:spcPct val="0"/>
              </a:spcBef>
            </a:pPr>
            <a:endParaRPr lang="vi-VN" sz="2400" b="1" spc="240" dirty="0">
              <a:solidFill>
                <a:srgbClr val="2F2623"/>
              </a:solidFill>
              <a:latin typeface="Hatton Semi-Bold"/>
              <a:ea typeface="Hatton Semi-Bold"/>
              <a:cs typeface="Hatton Semi-Bold"/>
              <a:sym typeface="Hatton Semi-Bold"/>
            </a:endParaRPr>
          </a:p>
        </p:txBody>
      </p:sp>
      <p:sp>
        <p:nvSpPr>
          <p:cNvPr id="6" name="TextBox 6"/>
          <p:cNvSpPr txBox="1"/>
          <p:nvPr/>
        </p:nvSpPr>
        <p:spPr>
          <a:xfrm>
            <a:off x="764005" y="6356988"/>
            <a:ext cx="15771395" cy="1949252"/>
          </a:xfrm>
          <a:prstGeom prst="rect">
            <a:avLst/>
          </a:prstGeom>
        </p:spPr>
        <p:txBody>
          <a:bodyPr wrap="square" lIns="0" tIns="0" rIns="0" bIns="0" rtlCol="0" anchor="t">
            <a:spAutoFit/>
          </a:bodyPr>
          <a:lstStyle/>
          <a:p>
            <a:pPr algn="l">
              <a:lnSpc>
                <a:spcPts val="15249"/>
              </a:lnSpc>
            </a:pPr>
            <a:r>
              <a:rPr lang="vi-VN" sz="6000" b="1" spc="348" dirty="0">
                <a:solidFill>
                  <a:srgbClr val="2F2623"/>
                </a:solidFill>
                <a:latin typeface="Hatton Heavy"/>
                <a:ea typeface="Hatton Heavy"/>
                <a:cs typeface="Hatton Heavy"/>
                <a:sym typeface="Hatton Heavy"/>
              </a:rPr>
              <a:t>Natural Language Processing</a:t>
            </a:r>
            <a:endParaRPr lang="en-US" sz="6000" b="1" spc="348" dirty="0">
              <a:solidFill>
                <a:srgbClr val="2F2623"/>
              </a:solidFill>
              <a:latin typeface="Hatton Heavy"/>
              <a:ea typeface="Hatton Heavy"/>
              <a:cs typeface="Hatton Heavy"/>
              <a:sym typeface="Hatton Heavy"/>
            </a:endParaRPr>
          </a:p>
        </p:txBody>
      </p:sp>
      <p:sp>
        <p:nvSpPr>
          <p:cNvPr id="7" name="TextBox 7"/>
          <p:cNvSpPr txBox="1"/>
          <p:nvPr/>
        </p:nvSpPr>
        <p:spPr>
          <a:xfrm>
            <a:off x="764005"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pic>
        <p:nvPicPr>
          <p:cNvPr id="1030" name="Picture 6" descr="NATURAL LANGUAGE PROCESSING Vector Icons free download in SVG, PNG Forma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1480187"/>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4"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905000" y="2421264"/>
            <a:ext cx="14782800" cy="564257"/>
          </a:xfrm>
          <a:prstGeom prst="rect">
            <a:avLst/>
          </a:prstGeom>
        </p:spPr>
        <p:txBody>
          <a:bodyPr wrap="square" lIns="0" tIns="0" rIns="0" bIns="0" rtlCol="0" anchor="t">
            <a:spAutoFit/>
          </a:bodyPr>
          <a:lstStyle/>
          <a:p>
            <a:pPr>
              <a:lnSpc>
                <a:spcPts val="2240"/>
              </a:lnSpc>
            </a:pPr>
            <a:r>
              <a:rPr lang="en-US" b="1" dirty="0">
                <a:latin typeface="source-serif-pro"/>
              </a:rPr>
              <a:t>Define the LSTM:</a:t>
            </a:r>
            <a:r>
              <a:rPr lang="en-US" dirty="0">
                <a:latin typeface="source-serif-pro"/>
              </a:rPr>
              <a:t> Let’s use an LSTM encoder-decoder structure. The encoder LSTM processes the input sequence and produces a sequence of hidden states. Each hidden state </a:t>
            </a:r>
            <a:r>
              <a:rPr lang="en-US" i="1" dirty="0">
                <a:latin typeface="source-serif-pro"/>
              </a:rPr>
              <a:t>h</a:t>
            </a:r>
            <a:r>
              <a:rPr lang="en-US" dirty="0">
                <a:latin typeface="source-serif-pro"/>
              </a:rPr>
              <a:t>ₛ​ is typically the concatenation of the LSTM’s forward and backward cell states at time </a:t>
            </a:r>
            <a:r>
              <a:rPr lang="en-US" i="1" dirty="0">
                <a:latin typeface="source-serif-pro"/>
              </a:rPr>
              <a:t>s</a:t>
            </a:r>
            <a:r>
              <a:rPr lang="en-US" dirty="0">
                <a:latin typeface="source-serif-pro"/>
              </a:rPr>
              <a:t>.</a:t>
            </a:r>
            <a:endParaRPr lang="en-US" sz="1600" spc="80" dirty="0">
              <a:solidFill>
                <a:srgbClr val="2F2623"/>
              </a:solidFill>
              <a:latin typeface="source-serif-pro"/>
              <a:ea typeface="Agrandir"/>
              <a:cs typeface="Agrandir"/>
              <a:sym typeface="Agrandir"/>
            </a:endParaRPr>
          </a:p>
        </p:txBody>
      </p:sp>
      <p:sp>
        <p:nvSpPr>
          <p:cNvPr id="5" name="TextBox 5"/>
          <p:cNvSpPr txBox="1"/>
          <p:nvPr/>
        </p:nvSpPr>
        <p:spPr>
          <a:xfrm>
            <a:off x="1911530" y="3238500"/>
            <a:ext cx="14776269" cy="564257"/>
          </a:xfrm>
          <a:prstGeom prst="rect">
            <a:avLst/>
          </a:prstGeom>
        </p:spPr>
        <p:txBody>
          <a:bodyPr wrap="square" lIns="0" tIns="0" rIns="0" bIns="0" rtlCol="0" anchor="t">
            <a:spAutoFit/>
          </a:bodyPr>
          <a:lstStyle/>
          <a:p>
            <a:pPr>
              <a:lnSpc>
                <a:spcPts val="2240"/>
              </a:lnSpc>
            </a:pPr>
            <a:r>
              <a:rPr lang="en-US" b="1" dirty="0">
                <a:latin typeface="source-serif-pro"/>
              </a:rPr>
              <a:t>Compute the Attention Scores: </a:t>
            </a:r>
            <a:r>
              <a:rPr lang="en-US" dirty="0">
                <a:latin typeface="source-serif-pro"/>
              </a:rPr>
              <a:t>For each hidden state </a:t>
            </a:r>
            <a:r>
              <a:rPr lang="en-US" i="1" dirty="0">
                <a:latin typeface="source-serif-pro"/>
              </a:rPr>
              <a:t>h</a:t>
            </a:r>
            <a:r>
              <a:rPr lang="en-US" dirty="0">
                <a:latin typeface="source-serif-pro"/>
              </a:rPr>
              <a:t>ₜ of the decoder LSTM, compute attention scores with all the encoder hidden states. One commonly used method is the dot-product scoring function:</a:t>
            </a:r>
            <a:endParaRPr lang="en-US" sz="1600" spc="80" dirty="0">
              <a:solidFill>
                <a:srgbClr val="2F2623"/>
              </a:solidFill>
              <a:latin typeface="source-serif-pro"/>
              <a:ea typeface="Agrandir"/>
              <a:cs typeface="Agrandir"/>
              <a:sym typeface="Agrandir"/>
            </a:endParaRPr>
          </a:p>
        </p:txBody>
      </p:sp>
      <p:sp>
        <p:nvSpPr>
          <p:cNvPr id="7" name="TextBox 7"/>
          <p:cNvSpPr txBox="1"/>
          <p:nvPr/>
        </p:nvSpPr>
        <p:spPr>
          <a:xfrm>
            <a:off x="4572000" y="1358051"/>
            <a:ext cx="8686800" cy="782265"/>
          </a:xfrm>
          <a:prstGeom prst="rect">
            <a:avLst/>
          </a:prstGeom>
        </p:spPr>
        <p:txBody>
          <a:bodyPr wrap="square" lIns="0" tIns="0" rIns="0" bIns="0" rtlCol="0" anchor="t">
            <a:spAutoFit/>
          </a:bodyPr>
          <a:lstStyle/>
          <a:p>
            <a:pPr algn="ctr">
              <a:lnSpc>
                <a:spcPts val="6135"/>
              </a:lnSpc>
            </a:pPr>
            <a:r>
              <a:rPr lang="vi-VN" sz="5199" b="1" spc="140" dirty="0">
                <a:solidFill>
                  <a:srgbClr val="2F2623"/>
                </a:solidFill>
                <a:latin typeface="Hatton Heavy"/>
                <a:ea typeface="Hatton Heavy"/>
                <a:cs typeface="Hatton Heavy"/>
                <a:sym typeface="Hatton Heavy"/>
              </a:rPr>
              <a:t>Attention in LSTM</a:t>
            </a:r>
            <a:endParaRPr lang="en-US" sz="5199" b="1" spc="140" dirty="0">
              <a:solidFill>
                <a:srgbClr val="2F2623"/>
              </a:solidFill>
              <a:latin typeface="Hatton Heavy"/>
              <a:ea typeface="Hatton Heavy"/>
              <a:cs typeface="Hatton Heavy"/>
              <a:sym typeface="Hatton Heavy"/>
            </a:endParaRPr>
          </a:p>
        </p:txBody>
      </p:sp>
      <p:pic>
        <p:nvPicPr>
          <p:cNvPr id="12" name="Picture 11"/>
          <p:cNvPicPr>
            <a:picLocks noChangeAspect="1"/>
          </p:cNvPicPr>
          <p:nvPr/>
        </p:nvPicPr>
        <p:blipFill>
          <a:blip r:embed="rId2"/>
          <a:stretch>
            <a:fillRect/>
          </a:stretch>
        </p:blipFill>
        <p:spPr>
          <a:xfrm>
            <a:off x="7236836" y="7718727"/>
            <a:ext cx="4119125" cy="1585322"/>
          </a:xfrm>
          <a:prstGeom prst="rect">
            <a:avLst/>
          </a:prstGeom>
        </p:spPr>
      </p:pic>
      <p:sp>
        <p:nvSpPr>
          <p:cNvPr id="15" name="AutoShape 4" descr="https://miro.medium.com/v2/resize:fit:217/0*3hKAtGePV3iF5c4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p:cNvPicPr>
            <a:picLocks noChangeAspect="1"/>
          </p:cNvPicPr>
          <p:nvPr/>
        </p:nvPicPr>
        <p:blipFill>
          <a:blip r:embed="rId3"/>
          <a:stretch>
            <a:fillRect/>
          </a:stretch>
        </p:blipFill>
        <p:spPr>
          <a:xfrm>
            <a:off x="7159768" y="3936717"/>
            <a:ext cx="4273263" cy="1238888"/>
          </a:xfrm>
          <a:prstGeom prst="rect">
            <a:avLst/>
          </a:prstGeom>
        </p:spPr>
      </p:pic>
      <p:pic>
        <p:nvPicPr>
          <p:cNvPr id="18" name="Picture 17"/>
          <p:cNvPicPr>
            <a:picLocks noChangeAspect="1"/>
          </p:cNvPicPr>
          <p:nvPr/>
        </p:nvPicPr>
        <p:blipFill>
          <a:blip r:embed="rId4"/>
          <a:stretch>
            <a:fillRect/>
          </a:stretch>
        </p:blipFill>
        <p:spPr>
          <a:xfrm>
            <a:off x="7522318" y="5756937"/>
            <a:ext cx="3374282" cy="1334376"/>
          </a:xfrm>
          <a:prstGeom prst="rect">
            <a:avLst/>
          </a:prstGeom>
        </p:spPr>
      </p:pic>
      <p:sp>
        <p:nvSpPr>
          <p:cNvPr id="19" name="Rectangle 18"/>
          <p:cNvSpPr/>
          <p:nvPr/>
        </p:nvSpPr>
        <p:spPr>
          <a:xfrm>
            <a:off x="1874519" y="5247142"/>
            <a:ext cx="14843760" cy="369332"/>
          </a:xfrm>
          <a:prstGeom prst="rect">
            <a:avLst/>
          </a:prstGeom>
        </p:spPr>
        <p:txBody>
          <a:bodyPr wrap="square">
            <a:spAutoFit/>
          </a:bodyPr>
          <a:lstStyle/>
          <a:p>
            <a:r>
              <a:rPr lang="en-US" b="1" dirty="0">
                <a:solidFill>
                  <a:srgbClr val="242424"/>
                </a:solidFill>
                <a:latin typeface="source-serif-pro"/>
              </a:rPr>
              <a:t>Compute the Attention Weights: </a:t>
            </a:r>
            <a:r>
              <a:rPr lang="en-US" dirty="0">
                <a:solidFill>
                  <a:srgbClr val="242424"/>
                </a:solidFill>
                <a:latin typeface="source-serif-pro"/>
              </a:rPr>
              <a:t>Normalize the scores to produce a probability distribution using the </a:t>
            </a:r>
            <a:r>
              <a:rPr lang="en-US" dirty="0" err="1">
                <a:solidFill>
                  <a:srgbClr val="242424"/>
                </a:solidFill>
                <a:latin typeface="source-serif-pro"/>
              </a:rPr>
              <a:t>softmax</a:t>
            </a:r>
            <a:r>
              <a:rPr lang="en-US" dirty="0">
                <a:solidFill>
                  <a:srgbClr val="242424"/>
                </a:solidFill>
                <a:latin typeface="source-serif-pro"/>
              </a:rPr>
              <a:t> function:</a:t>
            </a:r>
            <a:endParaRPr lang="en-US" dirty="0">
              <a:latin typeface="source-serif-pro"/>
            </a:endParaRPr>
          </a:p>
        </p:txBody>
      </p:sp>
      <p:sp>
        <p:nvSpPr>
          <p:cNvPr id="20" name="Rectangle 19"/>
          <p:cNvSpPr/>
          <p:nvPr/>
        </p:nvSpPr>
        <p:spPr>
          <a:xfrm>
            <a:off x="1911530" y="7349395"/>
            <a:ext cx="15468600" cy="369332"/>
          </a:xfrm>
          <a:prstGeom prst="rect">
            <a:avLst/>
          </a:prstGeom>
        </p:spPr>
        <p:txBody>
          <a:bodyPr wrap="square">
            <a:spAutoFit/>
          </a:bodyPr>
          <a:lstStyle/>
          <a:p>
            <a:r>
              <a:rPr lang="en-US" b="1" dirty="0">
                <a:solidFill>
                  <a:srgbClr val="242424"/>
                </a:solidFill>
                <a:latin typeface="source-serif-pro"/>
              </a:rPr>
              <a:t>Compute the Context Vector: </a:t>
            </a:r>
            <a:r>
              <a:rPr lang="en-US" dirty="0">
                <a:solidFill>
                  <a:srgbClr val="242424"/>
                </a:solidFill>
                <a:latin typeface="source-serif-pro"/>
              </a:rPr>
              <a:t>Calculate the context vector for the decoder time step </a:t>
            </a:r>
            <a:r>
              <a:rPr lang="en-US" i="1" dirty="0">
                <a:solidFill>
                  <a:srgbClr val="242424"/>
                </a:solidFill>
                <a:latin typeface="source-serif-pro"/>
              </a:rPr>
              <a:t>t</a:t>
            </a:r>
            <a:r>
              <a:rPr lang="en-US" dirty="0">
                <a:solidFill>
                  <a:srgbClr val="242424"/>
                </a:solidFill>
                <a:latin typeface="source-serif-pro"/>
              </a:rPr>
              <a:t> as a weighted sum of the encoder hidden states:</a:t>
            </a:r>
            <a:endParaRPr lang="en-US" dirty="0"/>
          </a:p>
        </p:txBody>
      </p:sp>
      <p:sp>
        <p:nvSpPr>
          <p:cNvPr id="14"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6"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21"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9"/>
          <p:cNvSpPr/>
          <p:nvPr/>
        </p:nvSpPr>
        <p:spPr>
          <a:xfrm flipV="1">
            <a:off x="990600" y="2476500"/>
            <a:ext cx="12649200" cy="0"/>
          </a:xfrm>
          <a:prstGeom prst="line">
            <a:avLst/>
          </a:prstGeom>
          <a:ln w="19050" cap="flat">
            <a:solidFill>
              <a:srgbClr val="2F2623"/>
            </a:solidFill>
            <a:prstDash val="solid"/>
            <a:headEnd type="none" w="sm" len="sm"/>
            <a:tailEnd type="none" w="sm" len="sm"/>
          </a:ln>
        </p:spPr>
        <p:txBody>
          <a:bodyPr/>
          <a:lstStyle/>
          <a:p>
            <a:endParaRPr lang="en-US"/>
          </a:p>
        </p:txBody>
      </p:sp>
      <p:sp>
        <p:nvSpPr>
          <p:cNvPr id="13"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4"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5"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
        <p:nvSpPr>
          <p:cNvPr id="16" name="TextBox 5"/>
          <p:cNvSpPr txBox="1"/>
          <p:nvPr/>
        </p:nvSpPr>
        <p:spPr>
          <a:xfrm>
            <a:off x="990600" y="1292144"/>
            <a:ext cx="13563600" cy="1154162"/>
          </a:xfrm>
          <a:prstGeom prst="rect">
            <a:avLst/>
          </a:prstGeom>
        </p:spPr>
        <p:txBody>
          <a:bodyPr wrap="square" lIns="0" tIns="0" rIns="0" bIns="0" rtlCol="0" anchor="t">
            <a:spAutoFit/>
          </a:bodyPr>
          <a:lstStyle/>
          <a:p>
            <a:pPr algn="l">
              <a:lnSpc>
                <a:spcPts val="8967"/>
              </a:lnSpc>
            </a:pPr>
            <a:r>
              <a:rPr lang="en-US" sz="6000" b="1" spc="205" dirty="0">
                <a:solidFill>
                  <a:srgbClr val="2F2623"/>
                </a:solidFill>
                <a:latin typeface="Hatton Heavy"/>
                <a:ea typeface="Hatton Heavy"/>
                <a:cs typeface="Hatton Heavy"/>
                <a:sym typeface="Hatton Heavy"/>
              </a:rPr>
              <a:t>Attention in Transformer</a:t>
            </a:r>
          </a:p>
        </p:txBody>
      </p:sp>
      <p:pic>
        <p:nvPicPr>
          <p:cNvPr id="2" name="Picture 2" descr="https://phamdinhkhanh.github.io/assets/images/20190616_attention/pic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880" y="2446306"/>
            <a:ext cx="7391400" cy="685678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33400" y="3238500"/>
            <a:ext cx="9174480" cy="4438395"/>
          </a:xfrm>
          <a:prstGeom prst="rect">
            <a:avLst/>
          </a:prstGeom>
        </p:spPr>
        <p:txBody>
          <a:bodyPr wrap="square">
            <a:spAutoFit/>
          </a:bodyPr>
          <a:lstStyle/>
          <a:p>
            <a:pPr algn="just">
              <a:lnSpc>
                <a:spcPct val="200000"/>
              </a:lnSpc>
            </a:pPr>
            <a:r>
              <a:rPr lang="en-US" dirty="0">
                <a:solidFill>
                  <a:srgbClr val="242424"/>
                </a:solidFill>
                <a:latin typeface="source-serif-pro"/>
              </a:rPr>
              <a:t>This structure includes two parts: the encoder on the left and the decoder on the right.</a:t>
            </a:r>
          </a:p>
          <a:p>
            <a:pPr marL="742950" lvl="1" indent="-285750" algn="just">
              <a:lnSpc>
                <a:spcPct val="200000"/>
              </a:lnSpc>
              <a:buFont typeface="Arial" panose="020B0604020202020204" pitchFamily="34" charset="0"/>
              <a:buChar char="•"/>
            </a:pPr>
            <a:r>
              <a:rPr lang="en-US" dirty="0">
                <a:latin typeface="source-serif-pro"/>
              </a:rPr>
              <a:t>Encoder: is a stacked synthesis of 6 defined layers. Each layer includes 2 sub-layers within it. The first sub-layer is multi-head self-attention which we will learn about in a moment. The second layer is simply a fully-connected feed-forward layer.</a:t>
            </a:r>
          </a:p>
          <a:p>
            <a:pPr marL="742950" lvl="1" indent="-285750" algn="just">
              <a:lnSpc>
                <a:spcPct val="200000"/>
              </a:lnSpc>
              <a:buFont typeface="Arial" panose="020B0604020202020204" pitchFamily="34" charset="0"/>
              <a:buChar char="•"/>
            </a:pPr>
            <a:r>
              <a:rPr lang="en-US" dirty="0">
                <a:latin typeface="source-serif-pro"/>
              </a:rPr>
              <a:t>Decoder: Decoder is also a stacked combination of 6 layers. The architecture is similar to the sub-layers in Encoder except that one more sub-layer represents the attention distribution in the first place.</a:t>
            </a:r>
          </a:p>
        </p:txBody>
      </p:sp>
    </p:spTree>
    <p:extLst>
      <p:ext uri="{BB962C8B-B14F-4D97-AF65-F5344CB8AC3E}">
        <p14:creationId xmlns:p14="http://schemas.microsoft.com/office/powerpoint/2010/main" val="184495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105061" y="2839634"/>
            <a:ext cx="16725739" cy="1391791"/>
          </a:xfrm>
          <a:prstGeom prst="rect">
            <a:avLst/>
          </a:prstGeom>
        </p:spPr>
        <p:txBody>
          <a:bodyPr wrap="square" lIns="0" tIns="0" rIns="0" bIns="0" rtlCol="0" anchor="t">
            <a:spAutoFit/>
          </a:bodyPr>
          <a:lstStyle/>
          <a:p>
            <a:pPr>
              <a:lnSpc>
                <a:spcPts val="5825"/>
              </a:lnSpc>
            </a:pPr>
            <a:r>
              <a:rPr lang="en-US" sz="3000" b="1" spc="133" dirty="0">
                <a:solidFill>
                  <a:srgbClr val="2F2623"/>
                </a:solidFill>
                <a:latin typeface="Times New Roman" panose="02020603050405020304" pitchFamily="18" charset="0"/>
                <a:ea typeface="Hatton Heavy"/>
                <a:cs typeface="Times New Roman" panose="02020603050405020304" pitchFamily="18" charset="0"/>
                <a:sym typeface="Hatton Heavy"/>
              </a:rPr>
              <a:t>Self Attention: </a:t>
            </a:r>
            <a:r>
              <a:rPr lang="en-US" sz="3000" spc="133" dirty="0">
                <a:solidFill>
                  <a:srgbClr val="2F2623"/>
                </a:solidFill>
                <a:latin typeface="Times New Roman" panose="02020603050405020304" pitchFamily="18" charset="0"/>
                <a:ea typeface="Hatton Heavy"/>
                <a:cs typeface="Times New Roman" panose="02020603050405020304" pitchFamily="18" charset="0"/>
                <a:sym typeface="Hatton Heavy"/>
              </a:rPr>
              <a:t>To build a self-attention mechanism, you need to pay attention to the behavior of the vector icon for each time as follows</a:t>
            </a:r>
          </a:p>
        </p:txBody>
      </p:sp>
      <p:sp>
        <p:nvSpPr>
          <p:cNvPr id="9" name="AutoShape 9"/>
          <p:cNvSpPr/>
          <p:nvPr/>
        </p:nvSpPr>
        <p:spPr>
          <a:xfrm flipV="1">
            <a:off x="990600" y="2476500"/>
            <a:ext cx="12649200" cy="0"/>
          </a:xfrm>
          <a:prstGeom prst="line">
            <a:avLst/>
          </a:prstGeom>
          <a:ln w="19050" cap="flat">
            <a:solidFill>
              <a:srgbClr val="2F2623"/>
            </a:solidFill>
            <a:prstDash val="solid"/>
            <a:headEnd type="none" w="sm" len="sm"/>
            <a:tailEnd type="none" w="sm" len="sm"/>
          </a:ln>
        </p:spPr>
        <p:txBody>
          <a:bodyPr/>
          <a:lstStyle/>
          <a:p>
            <a:endParaRPr lang="en-US"/>
          </a:p>
        </p:txBody>
      </p:sp>
      <p:sp>
        <p:nvSpPr>
          <p:cNvPr id="13"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4"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5"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
        <p:nvSpPr>
          <p:cNvPr id="16" name="TextBox 5"/>
          <p:cNvSpPr txBox="1"/>
          <p:nvPr/>
        </p:nvSpPr>
        <p:spPr>
          <a:xfrm>
            <a:off x="990600" y="1292144"/>
            <a:ext cx="13563600" cy="1154162"/>
          </a:xfrm>
          <a:prstGeom prst="rect">
            <a:avLst/>
          </a:prstGeom>
        </p:spPr>
        <p:txBody>
          <a:bodyPr wrap="square" lIns="0" tIns="0" rIns="0" bIns="0" rtlCol="0" anchor="t">
            <a:spAutoFit/>
          </a:bodyPr>
          <a:lstStyle/>
          <a:p>
            <a:pPr algn="l">
              <a:lnSpc>
                <a:spcPts val="8967"/>
              </a:lnSpc>
            </a:pPr>
            <a:r>
              <a:rPr lang="en-US" sz="6000" b="1" spc="205" dirty="0">
                <a:solidFill>
                  <a:srgbClr val="2F2623"/>
                </a:solidFill>
                <a:latin typeface="Hatton Heavy"/>
                <a:ea typeface="Hatton Heavy"/>
                <a:cs typeface="Hatton Heavy"/>
                <a:sym typeface="Hatton Heavy"/>
              </a:rPr>
              <a:t>Attention in Transformer</a:t>
            </a:r>
          </a:p>
        </p:txBody>
      </p:sp>
      <p:pic>
        <p:nvPicPr>
          <p:cNvPr id="1026" name="Picture 2" descr="https://miro.medium.com/v2/resize:fit:700/1*a10GgP6SL4yzQlffjksNn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35" y="4838700"/>
            <a:ext cx="777240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10361195" y="5981700"/>
            <a:ext cx="6806181" cy="1600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105061" y="2839634"/>
            <a:ext cx="17487739" cy="461665"/>
          </a:xfrm>
          <a:prstGeom prst="rect">
            <a:avLst/>
          </a:prstGeom>
        </p:spPr>
        <p:txBody>
          <a:bodyPr wrap="square" lIns="0" tIns="0" rIns="0" bIns="0" rtlCol="0" anchor="t">
            <a:spAutoFit/>
          </a:bodyPr>
          <a:lstStyle/>
          <a:p>
            <a:r>
              <a:rPr lang="en-US" sz="3000" b="1" dirty="0">
                <a:latin typeface="Times New Roman" panose="02020603050405020304" pitchFamily="18" charset="0"/>
                <a:cs typeface="Times New Roman" panose="02020603050405020304" pitchFamily="18" charset="0"/>
              </a:rPr>
              <a:t>Multi-head Attention: </a:t>
            </a:r>
            <a:r>
              <a:rPr lang="en-US" sz="3000" dirty="0">
                <a:latin typeface="Times New Roman" panose="02020603050405020304" pitchFamily="18" charset="0"/>
                <a:cs typeface="Times New Roman" panose="02020603050405020304" pitchFamily="18" charset="0"/>
              </a:rPr>
              <a:t>the model obtain richer and more diverse information than conventional Self-Attention.</a:t>
            </a:r>
          </a:p>
        </p:txBody>
      </p:sp>
      <p:sp>
        <p:nvSpPr>
          <p:cNvPr id="9" name="AutoShape 9"/>
          <p:cNvSpPr/>
          <p:nvPr/>
        </p:nvSpPr>
        <p:spPr>
          <a:xfrm flipV="1">
            <a:off x="990600" y="2476500"/>
            <a:ext cx="12649200" cy="0"/>
          </a:xfrm>
          <a:prstGeom prst="line">
            <a:avLst/>
          </a:prstGeom>
          <a:ln w="19050" cap="flat">
            <a:solidFill>
              <a:srgbClr val="2F2623"/>
            </a:solidFill>
            <a:prstDash val="solid"/>
            <a:headEnd type="none" w="sm" len="sm"/>
            <a:tailEnd type="none" w="sm" len="sm"/>
          </a:ln>
        </p:spPr>
        <p:txBody>
          <a:bodyPr/>
          <a:lstStyle/>
          <a:p>
            <a:endParaRPr lang="en-US"/>
          </a:p>
        </p:txBody>
      </p:sp>
      <p:sp>
        <p:nvSpPr>
          <p:cNvPr id="13"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4"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5"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
        <p:nvSpPr>
          <p:cNvPr id="16" name="TextBox 5"/>
          <p:cNvSpPr txBox="1"/>
          <p:nvPr/>
        </p:nvSpPr>
        <p:spPr>
          <a:xfrm>
            <a:off x="990600" y="1292144"/>
            <a:ext cx="13563600" cy="1154162"/>
          </a:xfrm>
          <a:prstGeom prst="rect">
            <a:avLst/>
          </a:prstGeom>
        </p:spPr>
        <p:txBody>
          <a:bodyPr wrap="square" lIns="0" tIns="0" rIns="0" bIns="0" rtlCol="0" anchor="t">
            <a:spAutoFit/>
          </a:bodyPr>
          <a:lstStyle/>
          <a:p>
            <a:pPr algn="l">
              <a:lnSpc>
                <a:spcPts val="8967"/>
              </a:lnSpc>
            </a:pPr>
            <a:r>
              <a:rPr lang="en-US" sz="6000" b="1" spc="205" dirty="0">
                <a:solidFill>
                  <a:srgbClr val="2F2623"/>
                </a:solidFill>
                <a:latin typeface="Hatton Heavy"/>
                <a:ea typeface="Hatton Heavy"/>
                <a:cs typeface="Hatton Heavy"/>
                <a:sym typeface="Hatton Heavy"/>
              </a:rPr>
              <a:t>Attention in Transformer</a:t>
            </a:r>
          </a:p>
        </p:txBody>
      </p:sp>
      <p:pic>
        <p:nvPicPr>
          <p:cNvPr id="3" name="Picture 2"/>
          <p:cNvPicPr>
            <a:picLocks noChangeAspect="1"/>
          </p:cNvPicPr>
          <p:nvPr/>
        </p:nvPicPr>
        <p:blipFill>
          <a:blip r:embed="rId2"/>
          <a:stretch>
            <a:fillRect/>
          </a:stretch>
        </p:blipFill>
        <p:spPr>
          <a:xfrm>
            <a:off x="1524000" y="3924300"/>
            <a:ext cx="8001000" cy="5562600"/>
          </a:xfrm>
          <a:prstGeom prst="rect">
            <a:avLst/>
          </a:prstGeom>
        </p:spPr>
      </p:pic>
      <p:pic>
        <p:nvPicPr>
          <p:cNvPr id="5" name="Picture 4"/>
          <p:cNvPicPr>
            <a:picLocks noChangeAspect="1"/>
          </p:cNvPicPr>
          <p:nvPr/>
        </p:nvPicPr>
        <p:blipFill>
          <a:blip r:embed="rId3"/>
          <a:stretch>
            <a:fillRect/>
          </a:stretch>
        </p:blipFill>
        <p:spPr>
          <a:xfrm>
            <a:off x="9142997" y="5524500"/>
            <a:ext cx="8154403" cy="1589766"/>
          </a:xfrm>
          <a:prstGeom prst="rect">
            <a:avLst/>
          </a:prstGeom>
        </p:spPr>
      </p:pic>
    </p:spTree>
    <p:extLst>
      <p:ext uri="{BB962C8B-B14F-4D97-AF65-F5344CB8AC3E}">
        <p14:creationId xmlns:p14="http://schemas.microsoft.com/office/powerpoint/2010/main" val="96298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00200" y="2839634"/>
            <a:ext cx="16230600" cy="1752852"/>
          </a:xfrm>
          <a:prstGeom prst="rect">
            <a:avLst/>
          </a:prstGeom>
        </p:spPr>
        <p:txBody>
          <a:bodyPr wrap="square" lIns="0" tIns="0" rIns="0" bIns="0" rtlCol="0" anchor="t">
            <a:spAutoFit/>
          </a:bodyPr>
          <a:lstStyle/>
          <a:p>
            <a:pPr algn="just" fontAlgn="base">
              <a:lnSpc>
                <a:spcPct val="200000"/>
              </a:lnSpc>
            </a:pPr>
            <a:r>
              <a:rPr lang="en-US" sz="2000" dirty="0">
                <a:latin typeface="Times New Roman" panose="02020603050405020304" pitchFamily="18" charset="0"/>
                <a:cs typeface="Times New Roman" panose="02020603050405020304" pitchFamily="18" charset="0"/>
              </a:rPr>
              <a:t>GPT, which is based on an autoregressive approach, uses masked attention to ensure that the model generates tokens sequentially. Unlike self-attention, masked attention prevents a token from attending to future tokens in the sequence. This is crucial for tasks like text generation, where the model needs to predict the next word in the sequence without "cheating" by looking ahead at future tokens.</a:t>
            </a:r>
            <a:endParaRPr lang="vi-VN" sz="2000" dirty="0">
              <a:latin typeface="Times New Roman" panose="02020603050405020304" pitchFamily="18" charset="0"/>
              <a:cs typeface="Times New Roman" panose="02020603050405020304" pitchFamily="18" charset="0"/>
            </a:endParaRPr>
          </a:p>
        </p:txBody>
      </p:sp>
      <p:sp>
        <p:nvSpPr>
          <p:cNvPr id="9" name="AutoShape 9"/>
          <p:cNvSpPr/>
          <p:nvPr/>
        </p:nvSpPr>
        <p:spPr>
          <a:xfrm flipV="1">
            <a:off x="990600" y="2446306"/>
            <a:ext cx="8534400" cy="30194"/>
          </a:xfrm>
          <a:prstGeom prst="line">
            <a:avLst/>
          </a:prstGeom>
          <a:ln w="19050" cap="flat">
            <a:solidFill>
              <a:srgbClr val="2F2623"/>
            </a:solidFill>
            <a:prstDash val="solid"/>
            <a:headEnd type="none" w="sm" len="sm"/>
            <a:tailEnd type="none" w="sm" len="sm"/>
          </a:ln>
        </p:spPr>
        <p:txBody>
          <a:bodyPr/>
          <a:lstStyle/>
          <a:p>
            <a:endParaRPr lang="en-US"/>
          </a:p>
        </p:txBody>
      </p:sp>
      <p:sp>
        <p:nvSpPr>
          <p:cNvPr id="13"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4"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5"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
        <p:nvSpPr>
          <p:cNvPr id="16" name="TextBox 5"/>
          <p:cNvSpPr txBox="1"/>
          <p:nvPr/>
        </p:nvSpPr>
        <p:spPr>
          <a:xfrm>
            <a:off x="990600" y="1292144"/>
            <a:ext cx="8763000" cy="1154162"/>
          </a:xfrm>
          <a:prstGeom prst="rect">
            <a:avLst/>
          </a:prstGeom>
        </p:spPr>
        <p:txBody>
          <a:bodyPr wrap="square" lIns="0" tIns="0" rIns="0" bIns="0" rtlCol="0" anchor="t">
            <a:spAutoFit/>
          </a:bodyPr>
          <a:lstStyle/>
          <a:p>
            <a:pPr algn="l">
              <a:lnSpc>
                <a:spcPts val="8967"/>
              </a:lnSpc>
            </a:pPr>
            <a:r>
              <a:rPr lang="en-US" sz="6000" b="1" spc="205" dirty="0">
                <a:solidFill>
                  <a:srgbClr val="2F2623"/>
                </a:solidFill>
                <a:latin typeface="Hatton Heavy"/>
                <a:ea typeface="Hatton Heavy"/>
                <a:cs typeface="Hatton Heavy"/>
                <a:sym typeface="Hatton Heavy"/>
              </a:rPr>
              <a:t>Attention in GPT</a:t>
            </a:r>
          </a:p>
        </p:txBody>
      </p:sp>
      <p:pic>
        <p:nvPicPr>
          <p:cNvPr id="1026" name="Picture 2" descr="How to Build an Interactive Chat-Generation Model using DialoGPT and  PyTorch | PyTo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448300"/>
            <a:ext cx="8048625"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89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4"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5"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
        <p:nvSpPr>
          <p:cNvPr id="16" name="TextBox 5"/>
          <p:cNvSpPr txBox="1"/>
          <p:nvPr/>
        </p:nvSpPr>
        <p:spPr>
          <a:xfrm>
            <a:off x="764005" y="1257300"/>
            <a:ext cx="17602200" cy="2212144"/>
          </a:xfrm>
          <a:prstGeom prst="rect">
            <a:avLst/>
          </a:prstGeom>
        </p:spPr>
        <p:txBody>
          <a:bodyPr wrap="square" lIns="0" tIns="0" rIns="0" bIns="0" rtlCol="0" anchor="t">
            <a:spAutoFit/>
          </a:bodyPr>
          <a:lstStyle/>
          <a:p>
            <a:pPr algn="ctr">
              <a:lnSpc>
                <a:spcPts val="8967"/>
              </a:lnSpc>
            </a:pPr>
            <a:r>
              <a:rPr lang="en-US" sz="5000" b="1" spc="205" dirty="0">
                <a:solidFill>
                  <a:srgbClr val="2F2623"/>
                </a:solidFill>
                <a:latin typeface="Hatton Heavy"/>
                <a:ea typeface="Hatton Heavy"/>
                <a:cs typeface="Hatton Heavy"/>
                <a:sym typeface="Hatton Heavy"/>
              </a:rPr>
              <a:t>The division of attention varies between these architectures</a:t>
            </a:r>
          </a:p>
        </p:txBody>
      </p:sp>
      <p:graphicFrame>
        <p:nvGraphicFramePr>
          <p:cNvPr id="11" name="Table 10"/>
          <p:cNvGraphicFramePr>
            <a:graphicFrameLocks noGrp="1"/>
          </p:cNvGraphicFramePr>
          <p:nvPr>
            <p:extLst>
              <p:ext uri="{D42A27DB-BD31-4B8C-83A1-F6EECF244321}">
                <p14:modId xmlns:p14="http://schemas.microsoft.com/office/powerpoint/2010/main" val="2916966698"/>
              </p:ext>
            </p:extLst>
          </p:nvPr>
        </p:nvGraphicFramePr>
        <p:xfrm>
          <a:off x="2057399" y="4076700"/>
          <a:ext cx="14325600" cy="4123944"/>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45996854"/>
                    </a:ext>
                  </a:extLst>
                </a:gridCol>
                <a:gridCol w="3581400">
                  <a:extLst>
                    <a:ext uri="{9D8B030D-6E8A-4147-A177-3AD203B41FA5}">
                      <a16:colId xmlns:a16="http://schemas.microsoft.com/office/drawing/2014/main" val="373364748"/>
                    </a:ext>
                  </a:extLst>
                </a:gridCol>
                <a:gridCol w="3581400">
                  <a:extLst>
                    <a:ext uri="{9D8B030D-6E8A-4147-A177-3AD203B41FA5}">
                      <a16:colId xmlns:a16="http://schemas.microsoft.com/office/drawing/2014/main" val="1370071988"/>
                    </a:ext>
                  </a:extLst>
                </a:gridCol>
                <a:gridCol w="3581400">
                  <a:extLst>
                    <a:ext uri="{9D8B030D-6E8A-4147-A177-3AD203B41FA5}">
                      <a16:colId xmlns:a16="http://schemas.microsoft.com/office/drawing/2014/main" val="1710555198"/>
                    </a:ext>
                  </a:extLst>
                </a:gridCol>
              </a:tblGrid>
              <a:tr h="502920">
                <a:tc>
                  <a:txBody>
                    <a:bodyPr/>
                    <a:lstStyle/>
                    <a:p>
                      <a:pPr algn="ctr"/>
                      <a:r>
                        <a:rPr lang="en-US" dirty="0">
                          <a:solidFill>
                            <a:schemeClr val="tx1"/>
                          </a:solidFill>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LSTM</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Transformer</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solidFill>
                            <a:schemeClr val="tx1"/>
                          </a:solidFill>
                        </a:rPr>
                        <a:t>GPT</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09579"/>
                  </a:ext>
                </a:extLst>
              </a:tr>
              <a:tr h="905256">
                <a:tc>
                  <a:txBody>
                    <a:bodyPr/>
                    <a:lstStyle/>
                    <a:p>
                      <a:pPr algn="ctr"/>
                      <a:r>
                        <a:rPr lang="en-US" dirty="0"/>
                        <a:t>Making Use of Attention</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Rarely employs attention mechanisms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Attention is the central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Relies on attention mechanisms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8944208"/>
                  </a:ext>
                </a:extLst>
              </a:tr>
              <a:tr h="905256">
                <a:tc>
                  <a:txBody>
                    <a:bodyPr/>
                    <a:lstStyle/>
                    <a:p>
                      <a:pPr algn="ctr"/>
                      <a:r>
                        <a:rPr lang="en-US" dirty="0"/>
                        <a:t>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Processes data sequentially, step by 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Processes the entire sequence in parallel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Based on the same architecture as Transformer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6481548"/>
                  </a:ext>
                </a:extLst>
              </a:tr>
              <a:tr h="905256">
                <a:tc>
                  <a:txBody>
                    <a:bodyPr/>
                    <a:lstStyle/>
                    <a:p>
                      <a:pPr algn="ctr"/>
                      <a:r>
                        <a:rPr lang="en-US"/>
                        <a:t>Access Scope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Restricted to nearby or sequential elements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Can focus on the full input sequence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Can focus on the full input sequence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8823810"/>
                  </a:ext>
                </a:extLst>
              </a:tr>
              <a:tr h="905256">
                <a:tc>
                  <a:txBody>
                    <a:bodyPr/>
                    <a:lstStyle/>
                    <a:p>
                      <a:pPr algn="ctr"/>
                      <a:r>
                        <a:rPr lang="en-US" dirty="0"/>
                        <a:t>Computational Speed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Slower for long sequences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Faster compared to 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Matches Transformer 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199219"/>
                  </a:ext>
                </a:extLst>
              </a:tr>
            </a:tbl>
          </a:graphicData>
        </a:graphic>
      </p:graphicFrame>
    </p:spTree>
    <p:extLst>
      <p:ext uri="{BB962C8B-B14F-4D97-AF65-F5344CB8AC3E}">
        <p14:creationId xmlns:p14="http://schemas.microsoft.com/office/powerpoint/2010/main" val="25335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98" y="6976659"/>
            <a:ext cx="18281103" cy="143946"/>
            <a:chOff x="0" y="0"/>
            <a:chExt cx="4814776" cy="37912"/>
          </a:xfrm>
        </p:grpSpPr>
        <p:sp>
          <p:nvSpPr>
            <p:cNvPr id="3" name="Freeform 3"/>
            <p:cNvSpPr/>
            <p:nvPr/>
          </p:nvSpPr>
          <p:spPr>
            <a:xfrm>
              <a:off x="0" y="0"/>
              <a:ext cx="4814776" cy="37912"/>
            </a:xfrm>
            <a:custGeom>
              <a:avLst/>
              <a:gdLst/>
              <a:ahLst/>
              <a:cxnLst/>
              <a:rect l="l" t="t" r="r" b="b"/>
              <a:pathLst>
                <a:path w="4814776" h="37912">
                  <a:moveTo>
                    <a:pt x="0" y="0"/>
                  </a:moveTo>
                  <a:lnTo>
                    <a:pt x="4814776" y="0"/>
                  </a:lnTo>
                  <a:lnTo>
                    <a:pt x="4814776" y="37912"/>
                  </a:lnTo>
                  <a:lnTo>
                    <a:pt x="0" y="37912"/>
                  </a:lnTo>
                  <a:close/>
                </a:path>
              </a:pathLst>
            </a:custGeom>
            <a:solidFill>
              <a:srgbClr val="222222"/>
            </a:solidFill>
          </p:spPr>
          <p:txBody>
            <a:bodyPr/>
            <a:lstStyle/>
            <a:p>
              <a:endParaRPr lang="en-US"/>
            </a:p>
          </p:txBody>
        </p:sp>
        <p:sp>
          <p:nvSpPr>
            <p:cNvPr id="4" name="TextBox 4"/>
            <p:cNvSpPr txBox="1"/>
            <p:nvPr/>
          </p:nvSpPr>
          <p:spPr>
            <a:xfrm>
              <a:off x="0" y="0"/>
              <a:ext cx="4814776" cy="37912"/>
            </a:xfrm>
            <a:prstGeom prst="rect">
              <a:avLst/>
            </a:prstGeom>
          </p:spPr>
          <p:txBody>
            <a:bodyPr lIns="50800" tIns="50800" rIns="50800" bIns="50800" rtlCol="0" anchor="ctr"/>
            <a:lstStyle/>
            <a:p>
              <a:pPr algn="ctr">
                <a:lnSpc>
                  <a:spcPts val="1955"/>
                </a:lnSpc>
              </a:pPr>
              <a:endParaRPr/>
            </a:p>
          </p:txBody>
        </p:sp>
      </p:grpSp>
      <p:sp>
        <p:nvSpPr>
          <p:cNvPr id="5" name="TextBox 5"/>
          <p:cNvSpPr txBox="1"/>
          <p:nvPr/>
        </p:nvSpPr>
        <p:spPr>
          <a:xfrm>
            <a:off x="2362200" y="1181100"/>
            <a:ext cx="12801600" cy="5266122"/>
          </a:xfrm>
          <a:prstGeom prst="rect">
            <a:avLst/>
          </a:prstGeom>
        </p:spPr>
        <p:txBody>
          <a:bodyPr wrap="square" lIns="0" tIns="0" rIns="0" bIns="0" rtlCol="0" anchor="t">
            <a:spAutoFit/>
          </a:bodyPr>
          <a:lstStyle/>
          <a:p>
            <a:pPr algn="ctr">
              <a:lnSpc>
                <a:spcPct val="150000"/>
              </a:lnSpc>
            </a:pPr>
            <a:r>
              <a:rPr lang="en-US" sz="12157" b="1" spc="-206" dirty="0">
                <a:solidFill>
                  <a:srgbClr val="000000"/>
                </a:solidFill>
                <a:latin typeface="Garet Heavy"/>
                <a:ea typeface="Garet Heavy"/>
                <a:cs typeface="Garet Heavy"/>
                <a:sym typeface="Garet Heavy"/>
              </a:rPr>
              <a:t>THANK YOU FOR WATCHING</a:t>
            </a:r>
          </a:p>
        </p:txBody>
      </p:sp>
      <p:sp>
        <p:nvSpPr>
          <p:cNvPr id="10" name="TextBox 7"/>
          <p:cNvSpPr txBox="1"/>
          <p:nvPr/>
        </p:nvSpPr>
        <p:spPr>
          <a:xfrm>
            <a:off x="4039603" y="9410700"/>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1" name="TextBox 7"/>
          <p:cNvSpPr txBox="1"/>
          <p:nvPr/>
        </p:nvSpPr>
        <p:spPr>
          <a:xfrm>
            <a:off x="6629400" y="9410700"/>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2" name="TextBox 7"/>
          <p:cNvSpPr txBox="1"/>
          <p:nvPr/>
        </p:nvSpPr>
        <p:spPr>
          <a:xfrm>
            <a:off x="11200398" y="9410700"/>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Tree>
    <p:extLst>
      <p:ext uri="{BB962C8B-B14F-4D97-AF65-F5344CB8AC3E}">
        <p14:creationId xmlns:p14="http://schemas.microsoft.com/office/powerpoint/2010/main" val="279019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3347635" y="1194921"/>
            <a:ext cx="11353800" cy="1106072"/>
          </a:xfrm>
          <a:prstGeom prst="rect">
            <a:avLst/>
          </a:prstGeom>
        </p:spPr>
        <p:txBody>
          <a:bodyPr wrap="square" lIns="0" tIns="0" rIns="0" bIns="0" rtlCol="0" anchor="t">
            <a:spAutoFit/>
          </a:bodyPr>
          <a:lstStyle/>
          <a:p>
            <a:pPr algn="ctr">
              <a:lnSpc>
                <a:spcPts val="9051"/>
              </a:lnSpc>
            </a:pPr>
            <a:r>
              <a:rPr lang="vi-VN" sz="6000" b="1" spc="207" dirty="0">
                <a:solidFill>
                  <a:srgbClr val="2F2623"/>
                </a:solidFill>
                <a:latin typeface="Hatton Heavy"/>
                <a:ea typeface="Hatton Heavy"/>
                <a:cs typeface="Hatton Heavy"/>
                <a:sym typeface="Hatton Heavy"/>
              </a:rPr>
              <a:t>TABLE OF CONTENTS</a:t>
            </a:r>
            <a:endParaRPr lang="en-US" sz="6000" b="1" spc="207" dirty="0">
              <a:solidFill>
                <a:srgbClr val="2F2623"/>
              </a:solidFill>
              <a:latin typeface="Hatton Heavy"/>
              <a:ea typeface="Hatton Heavy"/>
              <a:cs typeface="Hatton Heavy"/>
              <a:sym typeface="Hatton Heavy"/>
            </a:endParaRPr>
          </a:p>
        </p:txBody>
      </p:sp>
      <p:sp>
        <p:nvSpPr>
          <p:cNvPr id="9" name="Freeform 9"/>
          <p:cNvSpPr/>
          <p:nvPr/>
        </p:nvSpPr>
        <p:spPr>
          <a:xfrm>
            <a:off x="15577455" y="9300694"/>
            <a:ext cx="471826" cy="677667"/>
          </a:xfrm>
          <a:custGeom>
            <a:avLst/>
            <a:gdLst/>
            <a:ahLst/>
            <a:cxnLst/>
            <a:rect l="l" t="t" r="r" b="b"/>
            <a:pathLst>
              <a:path w="471826" h="677667">
                <a:moveTo>
                  <a:pt x="0" y="0"/>
                </a:moveTo>
                <a:lnTo>
                  <a:pt x="471826" y="0"/>
                </a:lnTo>
                <a:lnTo>
                  <a:pt x="471826" y="677668"/>
                </a:lnTo>
                <a:lnTo>
                  <a:pt x="0" y="677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4803290" y="9300694"/>
            <a:ext cx="364246" cy="677667"/>
          </a:xfrm>
          <a:custGeom>
            <a:avLst/>
            <a:gdLst/>
            <a:ahLst/>
            <a:cxnLst/>
            <a:rect l="l" t="t" r="r" b="b"/>
            <a:pathLst>
              <a:path w="364246" h="677667">
                <a:moveTo>
                  <a:pt x="0" y="0"/>
                </a:moveTo>
                <a:lnTo>
                  <a:pt x="364246" y="0"/>
                </a:lnTo>
                <a:lnTo>
                  <a:pt x="364246" y="677668"/>
                </a:lnTo>
                <a:lnTo>
                  <a:pt x="0" y="677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16459200" y="9300694"/>
            <a:ext cx="625148" cy="677667"/>
          </a:xfrm>
          <a:custGeom>
            <a:avLst/>
            <a:gdLst/>
            <a:ahLst/>
            <a:cxnLst/>
            <a:rect l="l" t="t" r="r" b="b"/>
            <a:pathLst>
              <a:path w="625148" h="677667">
                <a:moveTo>
                  <a:pt x="0" y="0"/>
                </a:moveTo>
                <a:lnTo>
                  <a:pt x="625148" y="0"/>
                </a:lnTo>
                <a:lnTo>
                  <a:pt x="625148" y="677668"/>
                </a:lnTo>
                <a:lnTo>
                  <a:pt x="0" y="6776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a:off x="17494267" y="9300694"/>
            <a:ext cx="537051" cy="677667"/>
          </a:xfrm>
          <a:custGeom>
            <a:avLst/>
            <a:gdLst/>
            <a:ahLst/>
            <a:cxnLst/>
            <a:rect l="l" t="t" r="r" b="b"/>
            <a:pathLst>
              <a:path w="537051" h="677667">
                <a:moveTo>
                  <a:pt x="0" y="0"/>
                </a:moveTo>
                <a:lnTo>
                  <a:pt x="537051" y="0"/>
                </a:lnTo>
                <a:lnTo>
                  <a:pt x="537051" y="677668"/>
                </a:lnTo>
                <a:lnTo>
                  <a:pt x="0" y="677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3" name="TextBox 3"/>
          <p:cNvSpPr txBox="1"/>
          <p:nvPr/>
        </p:nvSpPr>
        <p:spPr>
          <a:xfrm>
            <a:off x="4649560" y="3290750"/>
            <a:ext cx="3580039" cy="256480"/>
          </a:xfrm>
          <a:prstGeom prst="rect">
            <a:avLst/>
          </a:prstGeom>
        </p:spPr>
        <p:txBody>
          <a:bodyPr wrap="square" lIns="0" tIns="0" rIns="0" bIns="0" rtlCol="0" anchor="t">
            <a:spAutoFit/>
          </a:bodyPr>
          <a:lstStyle/>
          <a:p>
            <a:pPr algn="l">
              <a:lnSpc>
                <a:spcPts val="2006"/>
              </a:lnSpc>
              <a:spcBef>
                <a:spcPct val="0"/>
              </a:spcBef>
            </a:pPr>
            <a:r>
              <a:rPr lang="vi-VN" sz="2000" b="1" dirty="0">
                <a:solidFill>
                  <a:srgbClr val="000000"/>
                </a:solidFill>
                <a:latin typeface="+mj-lt"/>
                <a:ea typeface="Now"/>
                <a:cs typeface="Now"/>
                <a:sym typeface="Now"/>
              </a:rPr>
              <a:t>Traditional Seq2Seq Model</a:t>
            </a:r>
            <a:endParaRPr lang="en-US" sz="2000" b="1" dirty="0">
              <a:solidFill>
                <a:srgbClr val="000000"/>
              </a:solidFill>
              <a:latin typeface="+mj-lt"/>
              <a:ea typeface="Now"/>
              <a:cs typeface="Now"/>
              <a:sym typeface="Now"/>
            </a:endParaRPr>
          </a:p>
        </p:txBody>
      </p:sp>
      <p:sp>
        <p:nvSpPr>
          <p:cNvPr id="15" name="TextBox 5"/>
          <p:cNvSpPr txBox="1"/>
          <p:nvPr/>
        </p:nvSpPr>
        <p:spPr>
          <a:xfrm>
            <a:off x="11488783" y="3243793"/>
            <a:ext cx="2703940" cy="258404"/>
          </a:xfrm>
          <a:prstGeom prst="rect">
            <a:avLst/>
          </a:prstGeom>
        </p:spPr>
        <p:txBody>
          <a:bodyPr lIns="0" tIns="0" rIns="0" bIns="0" rtlCol="0" anchor="t">
            <a:spAutoFit/>
          </a:bodyPr>
          <a:lstStyle/>
          <a:p>
            <a:pPr algn="l">
              <a:lnSpc>
                <a:spcPts val="2006"/>
              </a:lnSpc>
              <a:spcBef>
                <a:spcPct val="0"/>
              </a:spcBef>
            </a:pPr>
            <a:r>
              <a:rPr lang="vi-VN" sz="2000" b="1" dirty="0">
                <a:solidFill>
                  <a:srgbClr val="000000"/>
                </a:solidFill>
                <a:latin typeface="+mj-lt"/>
                <a:ea typeface="Now"/>
                <a:cs typeface="Now"/>
                <a:sym typeface="Now"/>
              </a:rPr>
              <a:t>Attention in LSTM</a:t>
            </a:r>
            <a:endParaRPr lang="en-US" sz="2000" b="1" dirty="0">
              <a:solidFill>
                <a:srgbClr val="000000"/>
              </a:solidFill>
              <a:latin typeface="+mj-lt"/>
              <a:ea typeface="Now"/>
              <a:cs typeface="Now"/>
              <a:sym typeface="Now"/>
            </a:endParaRPr>
          </a:p>
        </p:txBody>
      </p:sp>
      <p:sp>
        <p:nvSpPr>
          <p:cNvPr id="17" name="TextBox 7"/>
          <p:cNvSpPr txBox="1"/>
          <p:nvPr/>
        </p:nvSpPr>
        <p:spPr>
          <a:xfrm>
            <a:off x="4666978" y="4831104"/>
            <a:ext cx="2703940" cy="258404"/>
          </a:xfrm>
          <a:prstGeom prst="rect">
            <a:avLst/>
          </a:prstGeom>
        </p:spPr>
        <p:txBody>
          <a:bodyPr lIns="0" tIns="0" rIns="0" bIns="0" rtlCol="0" anchor="t">
            <a:spAutoFit/>
          </a:bodyPr>
          <a:lstStyle/>
          <a:p>
            <a:pPr algn="l">
              <a:lnSpc>
                <a:spcPts val="2006"/>
              </a:lnSpc>
              <a:spcBef>
                <a:spcPct val="0"/>
              </a:spcBef>
            </a:pPr>
            <a:r>
              <a:rPr lang="vi-VN" sz="2000" b="1" dirty="0">
                <a:solidFill>
                  <a:srgbClr val="000000"/>
                </a:solidFill>
                <a:latin typeface="+mj-lt"/>
                <a:ea typeface="Now"/>
                <a:cs typeface="Now"/>
                <a:sym typeface="Now"/>
              </a:rPr>
              <a:t>Attention Mechanism</a:t>
            </a:r>
            <a:endParaRPr lang="en-US" sz="2000" b="1" dirty="0">
              <a:solidFill>
                <a:srgbClr val="000000"/>
              </a:solidFill>
              <a:latin typeface="+mj-lt"/>
              <a:ea typeface="Now"/>
              <a:cs typeface="Now"/>
              <a:sym typeface="Now"/>
            </a:endParaRPr>
          </a:p>
        </p:txBody>
      </p:sp>
      <p:sp>
        <p:nvSpPr>
          <p:cNvPr id="19" name="TextBox 9"/>
          <p:cNvSpPr txBox="1"/>
          <p:nvPr/>
        </p:nvSpPr>
        <p:spPr>
          <a:xfrm>
            <a:off x="11488782" y="4804022"/>
            <a:ext cx="2913017" cy="256480"/>
          </a:xfrm>
          <a:prstGeom prst="rect">
            <a:avLst/>
          </a:prstGeom>
        </p:spPr>
        <p:txBody>
          <a:bodyPr wrap="square" lIns="0" tIns="0" rIns="0" bIns="0" rtlCol="0" anchor="t">
            <a:spAutoFit/>
          </a:bodyPr>
          <a:lstStyle/>
          <a:p>
            <a:pPr algn="l">
              <a:lnSpc>
                <a:spcPts val="2006"/>
              </a:lnSpc>
              <a:spcBef>
                <a:spcPct val="0"/>
              </a:spcBef>
            </a:pPr>
            <a:r>
              <a:rPr lang="vi-VN" sz="2000" b="1" dirty="0">
                <a:solidFill>
                  <a:srgbClr val="000000"/>
                </a:solidFill>
                <a:latin typeface="+mj-lt"/>
                <a:ea typeface="Now"/>
                <a:cs typeface="Now"/>
                <a:sym typeface="Now"/>
              </a:rPr>
              <a:t>Attention in Transformer</a:t>
            </a:r>
            <a:endParaRPr lang="en-US" sz="2000" b="1" dirty="0">
              <a:solidFill>
                <a:srgbClr val="000000"/>
              </a:solidFill>
              <a:latin typeface="+mj-lt"/>
              <a:ea typeface="Now"/>
              <a:cs typeface="Now"/>
              <a:sym typeface="Now"/>
            </a:endParaRPr>
          </a:p>
        </p:txBody>
      </p:sp>
      <p:sp>
        <p:nvSpPr>
          <p:cNvPr id="21" name="TextBox 11"/>
          <p:cNvSpPr txBox="1"/>
          <p:nvPr/>
        </p:nvSpPr>
        <p:spPr>
          <a:xfrm>
            <a:off x="4634321" y="6260573"/>
            <a:ext cx="2703940" cy="258404"/>
          </a:xfrm>
          <a:prstGeom prst="rect">
            <a:avLst/>
          </a:prstGeom>
        </p:spPr>
        <p:txBody>
          <a:bodyPr lIns="0" tIns="0" rIns="0" bIns="0" rtlCol="0" anchor="t">
            <a:spAutoFit/>
          </a:bodyPr>
          <a:lstStyle/>
          <a:p>
            <a:pPr algn="l">
              <a:lnSpc>
                <a:spcPts val="2006"/>
              </a:lnSpc>
              <a:spcBef>
                <a:spcPct val="0"/>
              </a:spcBef>
            </a:pPr>
            <a:r>
              <a:rPr lang="vi-VN" sz="2000" b="1" dirty="0">
                <a:solidFill>
                  <a:srgbClr val="000000"/>
                </a:solidFill>
                <a:latin typeface="+mj-lt"/>
                <a:ea typeface="Now"/>
                <a:cs typeface="Now"/>
                <a:sym typeface="Now"/>
              </a:rPr>
              <a:t>Bahdanau Attention</a:t>
            </a:r>
            <a:endParaRPr lang="en-US" sz="2000" b="1" dirty="0">
              <a:solidFill>
                <a:srgbClr val="000000"/>
              </a:solidFill>
              <a:latin typeface="+mj-lt"/>
              <a:ea typeface="Now"/>
              <a:cs typeface="Now"/>
              <a:sym typeface="Now"/>
            </a:endParaRPr>
          </a:p>
        </p:txBody>
      </p:sp>
      <p:sp>
        <p:nvSpPr>
          <p:cNvPr id="23" name="TextBox 13"/>
          <p:cNvSpPr txBox="1"/>
          <p:nvPr/>
        </p:nvSpPr>
        <p:spPr>
          <a:xfrm>
            <a:off x="11506200" y="6220840"/>
            <a:ext cx="2703940" cy="258404"/>
          </a:xfrm>
          <a:prstGeom prst="rect">
            <a:avLst/>
          </a:prstGeom>
        </p:spPr>
        <p:txBody>
          <a:bodyPr lIns="0" tIns="0" rIns="0" bIns="0" rtlCol="0" anchor="t">
            <a:spAutoFit/>
          </a:bodyPr>
          <a:lstStyle/>
          <a:p>
            <a:pPr algn="l">
              <a:lnSpc>
                <a:spcPts val="2006"/>
              </a:lnSpc>
              <a:spcBef>
                <a:spcPct val="0"/>
              </a:spcBef>
            </a:pPr>
            <a:r>
              <a:rPr lang="vi-VN" sz="2000" b="1" dirty="0">
                <a:solidFill>
                  <a:srgbClr val="000000"/>
                </a:solidFill>
                <a:latin typeface="+mj-lt"/>
                <a:ea typeface="Now"/>
                <a:cs typeface="Now"/>
                <a:sym typeface="Now"/>
              </a:rPr>
              <a:t>Attention in GPT</a:t>
            </a:r>
            <a:endParaRPr lang="en-US" sz="2000" b="1" dirty="0">
              <a:solidFill>
                <a:srgbClr val="000000"/>
              </a:solidFill>
              <a:latin typeface="+mj-lt"/>
              <a:ea typeface="Now"/>
              <a:cs typeface="Now"/>
              <a:sym typeface="Now"/>
            </a:endParaRPr>
          </a:p>
        </p:txBody>
      </p:sp>
      <p:sp>
        <p:nvSpPr>
          <p:cNvPr id="25" name="TextBox 15"/>
          <p:cNvSpPr txBox="1"/>
          <p:nvPr/>
        </p:nvSpPr>
        <p:spPr>
          <a:xfrm>
            <a:off x="4634321" y="7797728"/>
            <a:ext cx="2703940" cy="258404"/>
          </a:xfrm>
          <a:prstGeom prst="rect">
            <a:avLst/>
          </a:prstGeom>
        </p:spPr>
        <p:txBody>
          <a:bodyPr lIns="0" tIns="0" rIns="0" bIns="0" rtlCol="0" anchor="t">
            <a:spAutoFit/>
          </a:bodyPr>
          <a:lstStyle/>
          <a:p>
            <a:pPr algn="l">
              <a:lnSpc>
                <a:spcPts val="2006"/>
              </a:lnSpc>
              <a:spcBef>
                <a:spcPct val="0"/>
              </a:spcBef>
            </a:pPr>
            <a:r>
              <a:rPr lang="vi-VN" sz="2000" b="1" dirty="0">
                <a:solidFill>
                  <a:srgbClr val="000000"/>
                </a:solidFill>
                <a:latin typeface="+mj-lt"/>
                <a:ea typeface="Now"/>
                <a:cs typeface="Now"/>
                <a:sym typeface="Now"/>
              </a:rPr>
              <a:t>Luong Attention</a:t>
            </a:r>
            <a:endParaRPr lang="en-US" sz="2000" b="1" dirty="0">
              <a:solidFill>
                <a:srgbClr val="000000"/>
              </a:solidFill>
              <a:latin typeface="+mj-lt"/>
              <a:ea typeface="Now"/>
              <a:cs typeface="Now"/>
              <a:sym typeface="Now"/>
            </a:endParaRPr>
          </a:p>
        </p:txBody>
      </p:sp>
      <p:sp>
        <p:nvSpPr>
          <p:cNvPr id="27" name="TextBox 17"/>
          <p:cNvSpPr txBox="1"/>
          <p:nvPr/>
        </p:nvSpPr>
        <p:spPr>
          <a:xfrm>
            <a:off x="11488783" y="7689195"/>
            <a:ext cx="2703940" cy="258404"/>
          </a:xfrm>
          <a:prstGeom prst="rect">
            <a:avLst/>
          </a:prstGeom>
        </p:spPr>
        <p:txBody>
          <a:bodyPr lIns="0" tIns="0" rIns="0" bIns="0" rtlCol="0" anchor="t">
            <a:spAutoFit/>
          </a:bodyPr>
          <a:lstStyle/>
          <a:p>
            <a:pPr algn="l">
              <a:lnSpc>
                <a:spcPts val="2006"/>
              </a:lnSpc>
              <a:spcBef>
                <a:spcPct val="0"/>
              </a:spcBef>
            </a:pPr>
            <a:r>
              <a:rPr lang="vi-VN" sz="2000" b="1" dirty="0">
                <a:solidFill>
                  <a:srgbClr val="000000"/>
                </a:solidFill>
                <a:latin typeface="+mj-lt"/>
                <a:ea typeface="Now"/>
                <a:cs typeface="Now"/>
                <a:sym typeface="Now"/>
              </a:rPr>
              <a:t>Compare Model</a:t>
            </a:r>
            <a:endParaRPr lang="en-US" sz="2000" b="1" dirty="0">
              <a:solidFill>
                <a:srgbClr val="000000"/>
              </a:solidFill>
              <a:latin typeface="+mj-lt"/>
              <a:ea typeface="Now"/>
              <a:cs typeface="Now"/>
              <a:sym typeface="Now"/>
            </a:endParaRPr>
          </a:p>
        </p:txBody>
      </p:sp>
      <p:grpSp>
        <p:nvGrpSpPr>
          <p:cNvPr id="29" name="Group 23"/>
          <p:cNvGrpSpPr/>
          <p:nvPr/>
        </p:nvGrpSpPr>
        <p:grpSpPr>
          <a:xfrm>
            <a:off x="3265472" y="2989946"/>
            <a:ext cx="886691" cy="886691"/>
            <a:chOff x="0" y="0"/>
            <a:chExt cx="812800" cy="812800"/>
          </a:xfrm>
        </p:grpSpPr>
        <p:sp>
          <p:nvSpPr>
            <p:cNvPr id="30"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31" name="TextBox 25"/>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32" name="TextBox 26"/>
          <p:cNvSpPr txBox="1"/>
          <p:nvPr/>
        </p:nvSpPr>
        <p:spPr>
          <a:xfrm>
            <a:off x="3339944" y="3089233"/>
            <a:ext cx="737747" cy="574196"/>
          </a:xfrm>
          <a:prstGeom prst="rect">
            <a:avLst/>
          </a:prstGeom>
        </p:spPr>
        <p:txBody>
          <a:bodyPr lIns="0" tIns="0" rIns="0" bIns="0" rtlCol="0" anchor="t">
            <a:spAutoFit/>
          </a:bodyPr>
          <a:lstStyle/>
          <a:p>
            <a:pPr algn="ctr">
              <a:lnSpc>
                <a:spcPts val="4935"/>
              </a:lnSpc>
            </a:pPr>
            <a:r>
              <a:rPr lang="vi-VN" sz="3525" dirty="0">
                <a:solidFill>
                  <a:srgbClr val="8B9684">
                    <a:alpha val="82745"/>
                  </a:srgbClr>
                </a:solidFill>
                <a:latin typeface="Now"/>
                <a:ea typeface="Now"/>
                <a:cs typeface="Now"/>
                <a:sym typeface="Now"/>
              </a:rPr>
              <a:t>01</a:t>
            </a:r>
            <a:endParaRPr lang="en-US" sz="3525" dirty="0">
              <a:solidFill>
                <a:srgbClr val="8B9684">
                  <a:alpha val="82745"/>
                </a:srgbClr>
              </a:solidFill>
              <a:latin typeface="Now"/>
              <a:ea typeface="Now"/>
              <a:cs typeface="Now"/>
              <a:sym typeface="Now"/>
            </a:endParaRPr>
          </a:p>
        </p:txBody>
      </p:sp>
      <p:grpSp>
        <p:nvGrpSpPr>
          <p:cNvPr id="33" name="Group 27"/>
          <p:cNvGrpSpPr/>
          <p:nvPr/>
        </p:nvGrpSpPr>
        <p:grpSpPr>
          <a:xfrm>
            <a:off x="9926431" y="2966022"/>
            <a:ext cx="886691" cy="886691"/>
            <a:chOff x="0" y="0"/>
            <a:chExt cx="812800" cy="812800"/>
          </a:xfrm>
        </p:grpSpPr>
        <p:sp>
          <p:nvSpPr>
            <p:cNvPr id="34"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35" name="TextBox 29"/>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p>
          </p:txBody>
        </p:sp>
      </p:grpSp>
      <p:sp>
        <p:nvSpPr>
          <p:cNvPr id="36" name="TextBox 30"/>
          <p:cNvSpPr txBox="1"/>
          <p:nvPr/>
        </p:nvSpPr>
        <p:spPr>
          <a:xfrm>
            <a:off x="10000903" y="3065309"/>
            <a:ext cx="737747" cy="574196"/>
          </a:xfrm>
          <a:prstGeom prst="rect">
            <a:avLst/>
          </a:prstGeom>
        </p:spPr>
        <p:txBody>
          <a:bodyPr lIns="0" tIns="0" rIns="0" bIns="0" rtlCol="0" anchor="t">
            <a:spAutoFit/>
          </a:bodyPr>
          <a:lstStyle/>
          <a:p>
            <a:pPr algn="ctr">
              <a:lnSpc>
                <a:spcPts val="4935"/>
              </a:lnSpc>
            </a:pPr>
            <a:r>
              <a:rPr lang="vi-VN" sz="3525" dirty="0">
                <a:solidFill>
                  <a:srgbClr val="8B9684">
                    <a:alpha val="82745"/>
                  </a:srgbClr>
                </a:solidFill>
                <a:latin typeface="Now"/>
                <a:ea typeface="Now"/>
                <a:cs typeface="Now"/>
                <a:sym typeface="Now"/>
              </a:rPr>
              <a:t>05</a:t>
            </a:r>
            <a:endParaRPr lang="en-US" sz="3525" dirty="0">
              <a:solidFill>
                <a:srgbClr val="8B9684">
                  <a:alpha val="82745"/>
                </a:srgbClr>
              </a:solidFill>
              <a:latin typeface="Now"/>
              <a:ea typeface="Now"/>
              <a:cs typeface="Now"/>
              <a:sym typeface="Now"/>
            </a:endParaRPr>
          </a:p>
        </p:txBody>
      </p:sp>
      <p:grpSp>
        <p:nvGrpSpPr>
          <p:cNvPr id="37" name="Group 31"/>
          <p:cNvGrpSpPr/>
          <p:nvPr/>
        </p:nvGrpSpPr>
        <p:grpSpPr>
          <a:xfrm>
            <a:off x="3265472" y="4494219"/>
            <a:ext cx="886691" cy="886691"/>
            <a:chOff x="0" y="0"/>
            <a:chExt cx="812800" cy="812800"/>
          </a:xfrm>
        </p:grpSpPr>
        <p:sp>
          <p:nvSpPr>
            <p:cNvPr id="38"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39" name="TextBox 33"/>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40" name="TextBox 34"/>
          <p:cNvSpPr txBox="1"/>
          <p:nvPr/>
        </p:nvSpPr>
        <p:spPr>
          <a:xfrm>
            <a:off x="3265472" y="4593608"/>
            <a:ext cx="886691" cy="574132"/>
          </a:xfrm>
          <a:prstGeom prst="rect">
            <a:avLst/>
          </a:prstGeom>
        </p:spPr>
        <p:txBody>
          <a:bodyPr lIns="0" tIns="0" rIns="0" bIns="0" rtlCol="0" anchor="t">
            <a:spAutoFit/>
          </a:bodyPr>
          <a:lstStyle/>
          <a:p>
            <a:pPr algn="ctr">
              <a:lnSpc>
                <a:spcPts val="4932"/>
              </a:lnSpc>
            </a:pPr>
            <a:r>
              <a:rPr lang="vi-VN" sz="3522" dirty="0">
                <a:solidFill>
                  <a:srgbClr val="8B9684"/>
                </a:solidFill>
                <a:latin typeface="Now"/>
                <a:ea typeface="Now"/>
                <a:cs typeface="Now"/>
                <a:sym typeface="Now"/>
              </a:rPr>
              <a:t>02</a:t>
            </a:r>
            <a:endParaRPr lang="en-US" sz="3522" dirty="0">
              <a:solidFill>
                <a:srgbClr val="8B9684"/>
              </a:solidFill>
              <a:latin typeface="Now"/>
              <a:ea typeface="Now"/>
              <a:cs typeface="Now"/>
              <a:sym typeface="Now"/>
            </a:endParaRPr>
          </a:p>
        </p:txBody>
      </p:sp>
      <p:grpSp>
        <p:nvGrpSpPr>
          <p:cNvPr id="41" name="Group 35"/>
          <p:cNvGrpSpPr/>
          <p:nvPr/>
        </p:nvGrpSpPr>
        <p:grpSpPr>
          <a:xfrm>
            <a:off x="9926431" y="4470295"/>
            <a:ext cx="886691" cy="886691"/>
            <a:chOff x="0" y="0"/>
            <a:chExt cx="812800" cy="812800"/>
          </a:xfrm>
        </p:grpSpPr>
        <p:sp>
          <p:nvSpPr>
            <p:cNvPr id="42"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43" name="TextBox 37"/>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44" name="TextBox 38"/>
          <p:cNvSpPr txBox="1"/>
          <p:nvPr/>
        </p:nvSpPr>
        <p:spPr>
          <a:xfrm>
            <a:off x="9926431" y="4569684"/>
            <a:ext cx="886691" cy="574132"/>
          </a:xfrm>
          <a:prstGeom prst="rect">
            <a:avLst/>
          </a:prstGeom>
        </p:spPr>
        <p:txBody>
          <a:bodyPr lIns="0" tIns="0" rIns="0" bIns="0" rtlCol="0" anchor="t">
            <a:spAutoFit/>
          </a:bodyPr>
          <a:lstStyle/>
          <a:p>
            <a:pPr algn="ctr">
              <a:lnSpc>
                <a:spcPts val="4932"/>
              </a:lnSpc>
            </a:pPr>
            <a:r>
              <a:rPr lang="vi-VN" sz="3522" dirty="0">
                <a:solidFill>
                  <a:srgbClr val="8B9684"/>
                </a:solidFill>
                <a:latin typeface="Now"/>
                <a:ea typeface="Now"/>
                <a:cs typeface="Now"/>
                <a:sym typeface="Now"/>
              </a:rPr>
              <a:t>06</a:t>
            </a:r>
            <a:endParaRPr lang="en-US" sz="3522" dirty="0">
              <a:solidFill>
                <a:srgbClr val="8B9684"/>
              </a:solidFill>
              <a:latin typeface="Now"/>
              <a:ea typeface="Now"/>
              <a:cs typeface="Now"/>
              <a:sym typeface="Now"/>
            </a:endParaRPr>
          </a:p>
        </p:txBody>
      </p:sp>
      <p:grpSp>
        <p:nvGrpSpPr>
          <p:cNvPr id="45" name="Group 39"/>
          <p:cNvGrpSpPr/>
          <p:nvPr/>
        </p:nvGrpSpPr>
        <p:grpSpPr>
          <a:xfrm>
            <a:off x="3265472" y="5961241"/>
            <a:ext cx="876404" cy="876404"/>
            <a:chOff x="0" y="0"/>
            <a:chExt cx="812800" cy="812800"/>
          </a:xfrm>
        </p:grpSpPr>
        <p:sp>
          <p:nvSpPr>
            <p:cNvPr id="46"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47" name="TextBox 41"/>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48" name="TextBox 42"/>
          <p:cNvSpPr txBox="1"/>
          <p:nvPr/>
        </p:nvSpPr>
        <p:spPr>
          <a:xfrm>
            <a:off x="3265472" y="6068118"/>
            <a:ext cx="876404" cy="572914"/>
          </a:xfrm>
          <a:prstGeom prst="rect">
            <a:avLst/>
          </a:prstGeom>
        </p:spPr>
        <p:txBody>
          <a:bodyPr lIns="0" tIns="0" rIns="0" bIns="0" rtlCol="0" anchor="t">
            <a:spAutoFit/>
          </a:bodyPr>
          <a:lstStyle/>
          <a:p>
            <a:pPr algn="ctr">
              <a:lnSpc>
                <a:spcPts val="4874"/>
              </a:lnSpc>
            </a:pPr>
            <a:r>
              <a:rPr lang="vi-VN" sz="3482" dirty="0">
                <a:solidFill>
                  <a:srgbClr val="8B9684"/>
                </a:solidFill>
                <a:latin typeface="Now"/>
                <a:ea typeface="Now"/>
                <a:cs typeface="Now"/>
                <a:sym typeface="Now"/>
              </a:rPr>
              <a:t>03</a:t>
            </a:r>
            <a:endParaRPr lang="en-US" sz="3482" dirty="0">
              <a:solidFill>
                <a:srgbClr val="8B9684"/>
              </a:solidFill>
              <a:latin typeface="Now"/>
              <a:ea typeface="Now"/>
              <a:cs typeface="Now"/>
              <a:sym typeface="Now"/>
            </a:endParaRPr>
          </a:p>
        </p:txBody>
      </p:sp>
      <p:grpSp>
        <p:nvGrpSpPr>
          <p:cNvPr id="49" name="Group 43"/>
          <p:cNvGrpSpPr/>
          <p:nvPr/>
        </p:nvGrpSpPr>
        <p:grpSpPr>
          <a:xfrm>
            <a:off x="9926431" y="5937317"/>
            <a:ext cx="876404" cy="876404"/>
            <a:chOff x="0" y="0"/>
            <a:chExt cx="812800" cy="812800"/>
          </a:xfrm>
        </p:grpSpPr>
        <p:sp>
          <p:nvSpPr>
            <p:cNvPr id="50"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51" name="TextBox 45"/>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52" name="TextBox 46"/>
          <p:cNvSpPr txBox="1"/>
          <p:nvPr/>
        </p:nvSpPr>
        <p:spPr>
          <a:xfrm>
            <a:off x="9926431" y="6044194"/>
            <a:ext cx="876404" cy="572914"/>
          </a:xfrm>
          <a:prstGeom prst="rect">
            <a:avLst/>
          </a:prstGeom>
        </p:spPr>
        <p:txBody>
          <a:bodyPr lIns="0" tIns="0" rIns="0" bIns="0" rtlCol="0" anchor="t">
            <a:spAutoFit/>
          </a:bodyPr>
          <a:lstStyle/>
          <a:p>
            <a:pPr algn="ctr">
              <a:lnSpc>
                <a:spcPts val="4874"/>
              </a:lnSpc>
            </a:pPr>
            <a:r>
              <a:rPr lang="vi-VN" sz="3482" dirty="0">
                <a:solidFill>
                  <a:srgbClr val="8B9684"/>
                </a:solidFill>
                <a:latin typeface="Now"/>
                <a:ea typeface="Now"/>
                <a:cs typeface="Now"/>
                <a:sym typeface="Now"/>
              </a:rPr>
              <a:t>07</a:t>
            </a:r>
            <a:endParaRPr lang="en-US" sz="3482" dirty="0">
              <a:solidFill>
                <a:srgbClr val="8B9684"/>
              </a:solidFill>
              <a:latin typeface="Now"/>
              <a:ea typeface="Now"/>
              <a:cs typeface="Now"/>
              <a:sym typeface="Now"/>
            </a:endParaRPr>
          </a:p>
        </p:txBody>
      </p:sp>
      <p:grpSp>
        <p:nvGrpSpPr>
          <p:cNvPr id="53" name="Group 47"/>
          <p:cNvGrpSpPr/>
          <p:nvPr/>
        </p:nvGrpSpPr>
        <p:grpSpPr>
          <a:xfrm>
            <a:off x="3265472" y="7453521"/>
            <a:ext cx="876404" cy="876404"/>
            <a:chOff x="0" y="0"/>
            <a:chExt cx="812800" cy="812800"/>
          </a:xfrm>
        </p:grpSpPr>
        <p:sp>
          <p:nvSpPr>
            <p:cNvPr id="54"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55" name="TextBox 49"/>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56" name="TextBox 50"/>
          <p:cNvSpPr txBox="1"/>
          <p:nvPr/>
        </p:nvSpPr>
        <p:spPr>
          <a:xfrm>
            <a:off x="3265472" y="7560397"/>
            <a:ext cx="876404" cy="572914"/>
          </a:xfrm>
          <a:prstGeom prst="rect">
            <a:avLst/>
          </a:prstGeom>
        </p:spPr>
        <p:txBody>
          <a:bodyPr lIns="0" tIns="0" rIns="0" bIns="0" rtlCol="0" anchor="t">
            <a:spAutoFit/>
          </a:bodyPr>
          <a:lstStyle/>
          <a:p>
            <a:pPr algn="ctr">
              <a:lnSpc>
                <a:spcPts val="4874"/>
              </a:lnSpc>
            </a:pPr>
            <a:r>
              <a:rPr lang="vi-VN" sz="3482" dirty="0">
                <a:solidFill>
                  <a:srgbClr val="8B9684"/>
                </a:solidFill>
                <a:latin typeface="Now"/>
                <a:ea typeface="Now"/>
                <a:cs typeface="Now"/>
                <a:sym typeface="Now"/>
              </a:rPr>
              <a:t>04</a:t>
            </a:r>
            <a:endParaRPr lang="en-US" sz="3482" dirty="0">
              <a:solidFill>
                <a:srgbClr val="8B9684"/>
              </a:solidFill>
              <a:latin typeface="Now"/>
              <a:ea typeface="Now"/>
              <a:cs typeface="Now"/>
              <a:sym typeface="Now"/>
            </a:endParaRPr>
          </a:p>
        </p:txBody>
      </p:sp>
      <p:grpSp>
        <p:nvGrpSpPr>
          <p:cNvPr id="57" name="Group 51"/>
          <p:cNvGrpSpPr/>
          <p:nvPr/>
        </p:nvGrpSpPr>
        <p:grpSpPr>
          <a:xfrm>
            <a:off x="9926431" y="7429597"/>
            <a:ext cx="876404" cy="876404"/>
            <a:chOff x="0" y="0"/>
            <a:chExt cx="812800" cy="812800"/>
          </a:xfrm>
        </p:grpSpPr>
        <p:sp>
          <p:nvSpPr>
            <p:cNvPr id="58" name="Freeform 5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p>
          </p:txBody>
        </p:sp>
        <p:sp>
          <p:nvSpPr>
            <p:cNvPr id="59" name="TextBox 53"/>
            <p:cNvSpPr txBox="1"/>
            <p:nvPr/>
          </p:nvSpPr>
          <p:spPr>
            <a:xfrm>
              <a:off x="76200" y="66675"/>
              <a:ext cx="660400" cy="669925"/>
            </a:xfrm>
            <a:prstGeom prst="rect">
              <a:avLst/>
            </a:prstGeom>
          </p:spPr>
          <p:txBody>
            <a:bodyPr lIns="50800" tIns="50800" rIns="50800" bIns="50800" rtlCol="0" anchor="ctr"/>
            <a:lstStyle/>
            <a:p>
              <a:pPr algn="ctr">
                <a:lnSpc>
                  <a:spcPts val="2123"/>
                </a:lnSpc>
              </a:pPr>
              <a:endParaRPr/>
            </a:p>
          </p:txBody>
        </p:sp>
      </p:grpSp>
      <p:sp>
        <p:nvSpPr>
          <p:cNvPr id="60" name="TextBox 54"/>
          <p:cNvSpPr txBox="1"/>
          <p:nvPr/>
        </p:nvSpPr>
        <p:spPr>
          <a:xfrm>
            <a:off x="9926431" y="7536473"/>
            <a:ext cx="876404" cy="572914"/>
          </a:xfrm>
          <a:prstGeom prst="rect">
            <a:avLst/>
          </a:prstGeom>
        </p:spPr>
        <p:txBody>
          <a:bodyPr lIns="0" tIns="0" rIns="0" bIns="0" rtlCol="0" anchor="t">
            <a:spAutoFit/>
          </a:bodyPr>
          <a:lstStyle/>
          <a:p>
            <a:pPr algn="ctr">
              <a:lnSpc>
                <a:spcPts val="4874"/>
              </a:lnSpc>
            </a:pPr>
            <a:r>
              <a:rPr lang="vi-VN" sz="3482" dirty="0">
                <a:solidFill>
                  <a:srgbClr val="8B9684"/>
                </a:solidFill>
                <a:latin typeface="Now"/>
                <a:ea typeface="Now"/>
                <a:cs typeface="Now"/>
                <a:sym typeface="Now"/>
              </a:rPr>
              <a:t>08</a:t>
            </a:r>
            <a:endParaRPr lang="en-US" sz="3482" dirty="0">
              <a:solidFill>
                <a:srgbClr val="8B9684"/>
              </a:solidFill>
              <a:latin typeface="Now"/>
              <a:ea typeface="Now"/>
              <a:cs typeface="Now"/>
              <a:sym typeface="Now"/>
            </a:endParaRPr>
          </a:p>
        </p:txBody>
      </p:sp>
      <p:sp>
        <p:nvSpPr>
          <p:cNvPr id="61"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63"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64"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95400" y="1409700"/>
            <a:ext cx="13868400" cy="910506"/>
          </a:xfrm>
          <a:prstGeom prst="rect">
            <a:avLst/>
          </a:prstGeom>
        </p:spPr>
        <p:txBody>
          <a:bodyPr wrap="square" lIns="0" tIns="0" rIns="0" bIns="0" rtlCol="0" anchor="t">
            <a:spAutoFit/>
          </a:bodyPr>
          <a:lstStyle/>
          <a:p>
            <a:pPr algn="l">
              <a:lnSpc>
                <a:spcPts val="7080"/>
              </a:lnSpc>
            </a:pPr>
            <a:r>
              <a:rPr lang="en-US" sz="4000" b="1" spc="162" dirty="0">
                <a:solidFill>
                  <a:srgbClr val="2F2623"/>
                </a:solidFill>
                <a:latin typeface="Hatton Heavy"/>
                <a:ea typeface="Hatton Heavy"/>
                <a:cs typeface="Hatton Heavy"/>
                <a:sym typeface="Hatton Heavy"/>
              </a:rPr>
              <a:t>1. </a:t>
            </a:r>
            <a:r>
              <a:rPr lang="vi-VN" sz="4000" b="1" spc="162" dirty="0">
                <a:solidFill>
                  <a:srgbClr val="2F2623"/>
                </a:solidFill>
                <a:latin typeface="Hatton Heavy"/>
                <a:ea typeface="Hatton Heavy"/>
                <a:cs typeface="Hatton Heavy"/>
                <a:sym typeface="Hatton Heavy"/>
              </a:rPr>
              <a:t>Traditional Seq2Seq Model</a:t>
            </a:r>
            <a:endParaRPr lang="en-US" sz="4000" b="1" spc="162" dirty="0">
              <a:solidFill>
                <a:srgbClr val="2F2623"/>
              </a:solidFill>
              <a:latin typeface="Hatton Heavy"/>
              <a:ea typeface="Hatton Heavy"/>
              <a:cs typeface="Hatton Heavy"/>
              <a:sym typeface="Hatton Heavy"/>
            </a:endParaRPr>
          </a:p>
        </p:txBody>
      </p:sp>
      <p:sp>
        <p:nvSpPr>
          <p:cNvPr id="5" name="TextBox 5"/>
          <p:cNvSpPr txBox="1"/>
          <p:nvPr/>
        </p:nvSpPr>
        <p:spPr>
          <a:xfrm>
            <a:off x="1600200" y="2892426"/>
            <a:ext cx="7239000" cy="6069354"/>
          </a:xfrm>
          <a:prstGeom prst="rect">
            <a:avLst/>
          </a:prstGeom>
        </p:spPr>
        <p:txBody>
          <a:bodyPr wrap="square" lIns="0" tIns="0" rIns="0" bIns="0" rtlCol="0" anchor="t">
            <a:spAutoFit/>
          </a:bodyPr>
          <a:lstStyle/>
          <a:p>
            <a:pPr algn="just">
              <a:lnSpc>
                <a:spcPct val="200000"/>
              </a:lnSpc>
            </a:pPr>
            <a:r>
              <a:rPr lang="vi-VN" sz="2000" spc="80" dirty="0">
                <a:solidFill>
                  <a:srgbClr val="2F2623"/>
                </a:solidFill>
                <a:latin typeface="+mj-lt"/>
                <a:ea typeface="Agrandir"/>
                <a:cs typeface="Agrandir"/>
                <a:sym typeface="Agrandir"/>
              </a:rPr>
              <a:t>We </a:t>
            </a:r>
            <a:r>
              <a:rPr lang="en-US" sz="2000" spc="80" dirty="0">
                <a:solidFill>
                  <a:srgbClr val="2F2623"/>
                </a:solidFill>
                <a:latin typeface="+mj-lt"/>
                <a:ea typeface="Agrandir"/>
                <a:cs typeface="Agrandir"/>
                <a:sym typeface="Agrandir"/>
              </a:rPr>
              <a:t>can use the Seq2Seq model for many problems such as Machine Translation (machine translation), Named Entity Recognition (Named Entity Recognition) or Sentiment Classification (Emotion Classification)...</a:t>
            </a:r>
            <a:endParaRPr lang="vi-VN" sz="2000" spc="80" dirty="0">
              <a:solidFill>
                <a:srgbClr val="2F2623"/>
              </a:solidFill>
              <a:latin typeface="+mj-lt"/>
              <a:ea typeface="Agrandir"/>
              <a:cs typeface="Agrandir"/>
              <a:sym typeface="Agrandir"/>
            </a:endParaRPr>
          </a:p>
          <a:p>
            <a:pPr algn="just">
              <a:lnSpc>
                <a:spcPct val="200000"/>
              </a:lnSpc>
            </a:pPr>
            <a:r>
              <a:rPr lang="en-US" sz="2000" dirty="0">
                <a:latin typeface="+mj-lt"/>
              </a:rPr>
              <a:t>The </a:t>
            </a:r>
            <a:r>
              <a:rPr lang="en-US" sz="2000" b="1" dirty="0">
                <a:latin typeface="+mj-lt"/>
              </a:rPr>
              <a:t>Encoder</a:t>
            </a:r>
            <a:r>
              <a:rPr lang="en-US" sz="2000" dirty="0">
                <a:latin typeface="+mj-lt"/>
              </a:rPr>
              <a:t> in a traditional Seq2Seq model processes the entire input sequence and converts it into a single vector, called the </a:t>
            </a:r>
            <a:r>
              <a:rPr lang="en-US" sz="2000" b="1" dirty="0">
                <a:latin typeface="+mj-lt"/>
              </a:rPr>
              <a:t>context vector</a:t>
            </a:r>
            <a:r>
              <a:rPr lang="en-US" sz="2000" dirty="0">
                <a:latin typeface="+mj-lt"/>
              </a:rPr>
              <a:t>. This vector is intended to encapsulate all the information the encoder extracts from the input. The context vector then acts as the initial hidden state for the </a:t>
            </a:r>
            <a:r>
              <a:rPr lang="en-US" sz="2000" b="1" dirty="0">
                <a:latin typeface="+mj-lt"/>
              </a:rPr>
              <a:t>Decoder</a:t>
            </a:r>
            <a:r>
              <a:rPr lang="en-US" sz="2000" dirty="0">
                <a:latin typeface="+mj-lt"/>
              </a:rPr>
              <a:t>, guiding it to generate the output sequence.</a:t>
            </a:r>
            <a:endParaRPr lang="en-US" sz="2000" spc="80" dirty="0">
              <a:solidFill>
                <a:srgbClr val="2F2623"/>
              </a:solidFill>
              <a:latin typeface="+mj-lt"/>
              <a:ea typeface="Agrandir"/>
              <a:cs typeface="Agrandir"/>
              <a:sym typeface="Agrandir"/>
            </a:endParaRPr>
          </a:p>
        </p:txBody>
      </p:sp>
      <p:sp>
        <p:nvSpPr>
          <p:cNvPr id="9" name="AutoShape 9"/>
          <p:cNvSpPr/>
          <p:nvPr/>
        </p:nvSpPr>
        <p:spPr>
          <a:xfrm flipV="1">
            <a:off x="1447800" y="2320206"/>
            <a:ext cx="10058400" cy="18924"/>
          </a:xfrm>
          <a:prstGeom prst="line">
            <a:avLst/>
          </a:prstGeom>
          <a:ln w="19050" cap="flat">
            <a:solidFill>
              <a:srgbClr val="2F2623"/>
            </a:solidFill>
            <a:prstDash val="solid"/>
            <a:headEnd type="none" w="sm" len="sm"/>
            <a:tailEnd type="none" w="sm" len="sm"/>
          </a:ln>
        </p:spPr>
        <p:txBody>
          <a:bodyPr/>
          <a:lstStyle/>
          <a:p>
            <a:endParaRPr lang="en-US"/>
          </a:p>
        </p:txBody>
      </p:sp>
      <p:sp>
        <p:nvSpPr>
          <p:cNvPr id="10"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1"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2"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pic>
        <p:nvPicPr>
          <p:cNvPr id="17" name="Picture 16"/>
          <p:cNvPicPr>
            <a:picLocks noChangeAspect="1"/>
          </p:cNvPicPr>
          <p:nvPr/>
        </p:nvPicPr>
        <p:blipFill>
          <a:blip r:embed="rId2"/>
          <a:stretch>
            <a:fillRect/>
          </a:stretch>
        </p:blipFill>
        <p:spPr>
          <a:xfrm>
            <a:off x="9220200" y="3619500"/>
            <a:ext cx="8383003" cy="36380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38250"/>
            <a:ext cx="15278100" cy="836768"/>
          </a:xfrm>
          <a:prstGeom prst="rect">
            <a:avLst/>
          </a:prstGeom>
        </p:spPr>
        <p:txBody>
          <a:bodyPr wrap="square" lIns="0" tIns="0" rIns="0" bIns="0" rtlCol="0" anchor="t">
            <a:spAutoFit/>
          </a:bodyPr>
          <a:lstStyle/>
          <a:p>
            <a:pPr>
              <a:lnSpc>
                <a:spcPts val="7080"/>
              </a:lnSpc>
            </a:pPr>
            <a:r>
              <a:rPr lang="en-US" sz="4000" b="1" spc="162" dirty="0">
                <a:solidFill>
                  <a:srgbClr val="2F2623"/>
                </a:solidFill>
                <a:latin typeface="Hatton Heavy"/>
                <a:ea typeface="Hatton Heavy"/>
                <a:cs typeface="Hatton Heavy"/>
                <a:sym typeface="Hatton Heavy"/>
              </a:rPr>
              <a:t>1. Limitations in Seq2Seq</a:t>
            </a:r>
          </a:p>
        </p:txBody>
      </p:sp>
      <p:sp>
        <p:nvSpPr>
          <p:cNvPr id="3" name="TextBox 3"/>
          <p:cNvSpPr txBox="1"/>
          <p:nvPr/>
        </p:nvSpPr>
        <p:spPr>
          <a:xfrm>
            <a:off x="1059180" y="3771900"/>
            <a:ext cx="4152900" cy="4308872"/>
          </a:xfrm>
          <a:prstGeom prst="rect">
            <a:avLst/>
          </a:prstGeom>
        </p:spPr>
        <p:txBody>
          <a:bodyPr wrap="square" lIns="0" tIns="0" rIns="0" bIns="0" rtlCol="0" anchor="t">
            <a:spAutoFit/>
          </a:bodyPr>
          <a:lstStyle/>
          <a:p>
            <a:pPr algn="just">
              <a:lnSpc>
                <a:spcPct val="200000"/>
              </a:lnSpc>
            </a:pPr>
            <a:r>
              <a:rPr lang="en-US" sz="2000" b="1" dirty="0">
                <a:latin typeface="Times New Roman" panose="02020603050405020304" pitchFamily="18" charset="0"/>
                <a:cs typeface="Times New Roman" panose="02020603050405020304" pitchFamily="18" charset="0"/>
              </a:rPr>
              <a:t>Gradient Problem</a:t>
            </a:r>
            <a:r>
              <a:rPr lang="en-US" sz="2000" dirty="0">
                <a:latin typeface="Times New Roman" panose="02020603050405020304" pitchFamily="18" charset="0"/>
                <a:cs typeface="Times New Roman" panose="02020603050405020304" pitchFamily="18" charset="0"/>
              </a:rPr>
              <a:t> is a significant issue in Recurrent Neural Networks (RNNs), particularly when dealing with long sequences. It occurs during the training process and severely limits the network's ability to learn dependencies between distant parts of the input sequence.</a:t>
            </a:r>
            <a:endParaRPr lang="en-US" sz="2000" dirty="0">
              <a:solidFill>
                <a:srgbClr val="000000"/>
              </a:solidFill>
              <a:latin typeface="Times New Roman" panose="02020603050405020304" pitchFamily="18" charset="0"/>
              <a:ea typeface="Inter"/>
              <a:cs typeface="Times New Roman" panose="02020603050405020304" pitchFamily="18" charset="0"/>
              <a:sym typeface="Inter"/>
            </a:endParaRPr>
          </a:p>
        </p:txBody>
      </p:sp>
      <p:sp>
        <p:nvSpPr>
          <p:cNvPr id="4" name="TextBox 4"/>
          <p:cNvSpPr txBox="1"/>
          <p:nvPr/>
        </p:nvSpPr>
        <p:spPr>
          <a:xfrm>
            <a:off x="6661511" y="3771900"/>
            <a:ext cx="4570368" cy="4308872"/>
          </a:xfrm>
          <a:prstGeom prst="rect">
            <a:avLst/>
          </a:prstGeom>
        </p:spPr>
        <p:txBody>
          <a:bodyPr wrap="square" lIns="0" tIns="0" rIns="0" bIns="0" rtlCol="0" anchor="t">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exploding gradient</a:t>
            </a:r>
            <a:r>
              <a:rPr lang="en-US" sz="2000" dirty="0">
                <a:latin typeface="Times New Roman" panose="02020603050405020304" pitchFamily="18" charset="0"/>
                <a:cs typeface="Times New Roman" panose="02020603050405020304" pitchFamily="18" charset="0"/>
              </a:rPr>
              <a:t> problem occurs when the gradients during backpropagation become excessively large. This issue is particularly common in Recurrent Neural Networks (RNNs) when processing long sequences, as gradients accumulate excessively in the later layers or time steps.</a:t>
            </a:r>
            <a:endParaRPr lang="en-US" sz="2000" dirty="0">
              <a:solidFill>
                <a:srgbClr val="000000"/>
              </a:solidFill>
              <a:latin typeface="Times New Roman" panose="02020603050405020304" pitchFamily="18" charset="0"/>
              <a:ea typeface="Inter"/>
              <a:cs typeface="Times New Roman" panose="02020603050405020304" pitchFamily="18" charset="0"/>
              <a:sym typeface="Inter"/>
            </a:endParaRPr>
          </a:p>
        </p:txBody>
      </p:sp>
      <p:sp>
        <p:nvSpPr>
          <p:cNvPr id="6" name="TextBox 6"/>
          <p:cNvSpPr txBox="1"/>
          <p:nvPr/>
        </p:nvSpPr>
        <p:spPr>
          <a:xfrm>
            <a:off x="12298679" y="3771900"/>
            <a:ext cx="4572000" cy="4308872"/>
          </a:xfrm>
          <a:prstGeom prst="rect">
            <a:avLst/>
          </a:prstGeom>
        </p:spPr>
        <p:txBody>
          <a:bodyPr wrap="square" lIns="0" tIns="0" rIns="0" bIns="0" rtlCol="0" anchor="t">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Embedding the beginning of the string into a fixed vector size was successful. Through many experiments, it was found that this learning model with long sentences is very close while wasting memory with short sentences. This problem still appears in LSTM and GRU</a:t>
            </a:r>
            <a:endParaRPr lang="en-US" sz="2000" dirty="0">
              <a:solidFill>
                <a:srgbClr val="000000"/>
              </a:solidFill>
              <a:latin typeface="Times New Roman" panose="02020603050405020304" pitchFamily="18" charset="0"/>
              <a:ea typeface="Inter"/>
              <a:cs typeface="Times New Roman" panose="02020603050405020304" pitchFamily="18" charset="0"/>
              <a:sym typeface="Inter"/>
            </a:endParaRPr>
          </a:p>
        </p:txBody>
      </p:sp>
      <p:sp>
        <p:nvSpPr>
          <p:cNvPr id="9" name="TextBox 9"/>
          <p:cNvSpPr txBox="1"/>
          <p:nvPr/>
        </p:nvSpPr>
        <p:spPr>
          <a:xfrm>
            <a:off x="1600200" y="3236371"/>
            <a:ext cx="4364273" cy="371897"/>
          </a:xfrm>
          <a:prstGeom prst="rect">
            <a:avLst/>
          </a:prstGeom>
        </p:spPr>
        <p:txBody>
          <a:bodyPr lIns="0" tIns="0" rIns="0" bIns="0" rtlCol="0" anchor="t">
            <a:spAutoFit/>
          </a:bodyPr>
          <a:lstStyle/>
          <a:p>
            <a:pPr>
              <a:lnSpc>
                <a:spcPts val="2874"/>
              </a:lnSpc>
            </a:pPr>
            <a:r>
              <a:rPr lang="en-US" sz="2500" b="1" dirty="0">
                <a:latin typeface="Inter Bold"/>
              </a:rPr>
              <a:t>Vanishing Gradient</a:t>
            </a:r>
            <a:endParaRPr lang="en-US" sz="2500" b="1" dirty="0">
              <a:solidFill>
                <a:srgbClr val="000000"/>
              </a:solidFill>
              <a:latin typeface="Inter Bold"/>
              <a:ea typeface="Inter Bold"/>
              <a:cs typeface="Inter Bold"/>
              <a:sym typeface="Inter Bold"/>
            </a:endParaRPr>
          </a:p>
        </p:txBody>
      </p:sp>
      <p:sp>
        <p:nvSpPr>
          <p:cNvPr id="10" name="TextBox 10"/>
          <p:cNvSpPr txBox="1"/>
          <p:nvPr/>
        </p:nvSpPr>
        <p:spPr>
          <a:xfrm>
            <a:off x="7467600" y="3236372"/>
            <a:ext cx="4364273" cy="371897"/>
          </a:xfrm>
          <a:prstGeom prst="rect">
            <a:avLst/>
          </a:prstGeom>
        </p:spPr>
        <p:txBody>
          <a:bodyPr lIns="0" tIns="0" rIns="0" bIns="0" rtlCol="0" anchor="t">
            <a:spAutoFit/>
          </a:bodyPr>
          <a:lstStyle/>
          <a:p>
            <a:pPr>
              <a:lnSpc>
                <a:spcPts val="2874"/>
              </a:lnSpc>
            </a:pPr>
            <a:r>
              <a:rPr lang="en-US" sz="2500" b="1" dirty="0">
                <a:latin typeface="Inter Bold"/>
              </a:rPr>
              <a:t>Exploding Gradient</a:t>
            </a:r>
            <a:endParaRPr lang="en-US" sz="2500" b="1" dirty="0">
              <a:solidFill>
                <a:srgbClr val="000000"/>
              </a:solidFill>
              <a:latin typeface="Inter Bold"/>
              <a:ea typeface="Inter Bold"/>
              <a:cs typeface="Inter Bold"/>
              <a:sym typeface="Inter Bold"/>
            </a:endParaRPr>
          </a:p>
        </p:txBody>
      </p:sp>
      <p:sp>
        <p:nvSpPr>
          <p:cNvPr id="12" name="TextBox 12"/>
          <p:cNvSpPr txBox="1"/>
          <p:nvPr/>
        </p:nvSpPr>
        <p:spPr>
          <a:xfrm>
            <a:off x="12954000" y="3238500"/>
            <a:ext cx="4364273" cy="371897"/>
          </a:xfrm>
          <a:prstGeom prst="rect">
            <a:avLst/>
          </a:prstGeom>
        </p:spPr>
        <p:txBody>
          <a:bodyPr lIns="0" tIns="0" rIns="0" bIns="0" rtlCol="0" anchor="t">
            <a:spAutoFit/>
          </a:bodyPr>
          <a:lstStyle/>
          <a:p>
            <a:pPr algn="l">
              <a:lnSpc>
                <a:spcPts val="2874"/>
              </a:lnSpc>
            </a:pPr>
            <a:r>
              <a:rPr lang="en-US" sz="2499" b="1" dirty="0">
                <a:solidFill>
                  <a:srgbClr val="000000"/>
                </a:solidFill>
                <a:latin typeface="Inter Bold"/>
                <a:ea typeface="Inter Bold"/>
                <a:cs typeface="Inter Bold"/>
                <a:sym typeface="Inter Bold"/>
              </a:rPr>
              <a:t>Memory Compression</a:t>
            </a:r>
          </a:p>
        </p:txBody>
      </p:sp>
      <p:sp>
        <p:nvSpPr>
          <p:cNvPr id="16"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7"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
        <p:nvSpPr>
          <p:cNvPr id="18"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9" name="AutoShape 9"/>
          <p:cNvSpPr/>
          <p:nvPr/>
        </p:nvSpPr>
        <p:spPr>
          <a:xfrm flipV="1">
            <a:off x="1447800" y="2320206"/>
            <a:ext cx="10058400" cy="18924"/>
          </a:xfrm>
          <a:prstGeom prst="line">
            <a:avLst/>
          </a:prstGeom>
          <a:ln w="19050" cap="flat">
            <a:solidFill>
              <a:srgbClr val="2F2623"/>
            </a:solidFill>
            <a:prstDash val="solid"/>
            <a:headEnd type="none" w="sm" len="sm"/>
            <a:tailEnd type="none" w="sm" len="sm"/>
          </a:ln>
        </p:spPr>
        <p:txBody>
          <a:bodyPr/>
          <a:lstStyle/>
          <a:p>
            <a:endParaRPr lang="en-US"/>
          </a:p>
        </p:txBody>
      </p:sp>
    </p:spTree>
    <p:extLst>
      <p:ext uri="{BB962C8B-B14F-4D97-AF65-F5344CB8AC3E}">
        <p14:creationId xmlns:p14="http://schemas.microsoft.com/office/powerpoint/2010/main" val="258526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95400" y="1409700"/>
            <a:ext cx="14859000" cy="910506"/>
          </a:xfrm>
          <a:prstGeom prst="rect">
            <a:avLst/>
          </a:prstGeom>
        </p:spPr>
        <p:txBody>
          <a:bodyPr wrap="square" lIns="0" tIns="0" rIns="0" bIns="0" rtlCol="0" anchor="t">
            <a:spAutoFit/>
          </a:bodyPr>
          <a:lstStyle/>
          <a:p>
            <a:pPr algn="l">
              <a:lnSpc>
                <a:spcPts val="7080"/>
              </a:lnSpc>
            </a:pPr>
            <a:r>
              <a:rPr lang="vi-VN" sz="4000" b="1" spc="162" dirty="0">
                <a:solidFill>
                  <a:srgbClr val="2F2623"/>
                </a:solidFill>
                <a:latin typeface="Hatton Heavy"/>
                <a:ea typeface="Hatton Heavy"/>
                <a:cs typeface="Hatton Heavy"/>
                <a:sym typeface="Hatton Heavy"/>
              </a:rPr>
              <a:t>2</a:t>
            </a:r>
            <a:r>
              <a:rPr lang="en-US" sz="4000" b="1" spc="162" dirty="0">
                <a:solidFill>
                  <a:srgbClr val="2F2623"/>
                </a:solidFill>
                <a:latin typeface="Hatton Heavy"/>
                <a:ea typeface="Hatton Heavy"/>
                <a:cs typeface="Hatton Heavy"/>
                <a:sym typeface="Hatton Heavy"/>
              </a:rPr>
              <a:t>. </a:t>
            </a:r>
            <a:r>
              <a:rPr lang="vi-VN" sz="4000" b="1" spc="162" dirty="0">
                <a:solidFill>
                  <a:srgbClr val="2F2623"/>
                </a:solidFill>
                <a:latin typeface="Hatton Heavy"/>
                <a:ea typeface="Hatton Heavy"/>
                <a:cs typeface="Hatton Heavy"/>
                <a:sym typeface="Hatton Heavy"/>
              </a:rPr>
              <a:t>Attention Mechanism In Seq2Seq Model</a:t>
            </a:r>
            <a:endParaRPr lang="en-US" sz="4000" b="1" spc="162" dirty="0">
              <a:solidFill>
                <a:srgbClr val="2F2623"/>
              </a:solidFill>
              <a:latin typeface="Hatton Heavy"/>
              <a:ea typeface="Hatton Heavy"/>
              <a:cs typeface="Hatton Heavy"/>
              <a:sym typeface="Hatton Heavy"/>
            </a:endParaRPr>
          </a:p>
        </p:txBody>
      </p:sp>
      <p:sp>
        <p:nvSpPr>
          <p:cNvPr id="5" name="TextBox 5"/>
          <p:cNvSpPr txBox="1"/>
          <p:nvPr/>
        </p:nvSpPr>
        <p:spPr>
          <a:xfrm>
            <a:off x="1600200" y="2892426"/>
            <a:ext cx="14554200" cy="2462213"/>
          </a:xfrm>
          <a:prstGeom prst="rect">
            <a:avLst/>
          </a:prstGeom>
        </p:spPr>
        <p:txBody>
          <a:bodyPr wrap="square" lIns="0" tIns="0" rIns="0" bIns="0" rtlCol="0" anchor="t">
            <a:spAutoFit/>
          </a:bodyPr>
          <a:lstStyle/>
          <a:p>
            <a:pPr algn="just">
              <a:lnSpc>
                <a:spcPct val="200000"/>
              </a:lnSpc>
            </a:pPr>
            <a:r>
              <a:rPr lang="en-US" sz="2000" dirty="0"/>
              <a:t>The Attention mechanism has become a pivotal innovation in sequence-to-sequence (Seq2Seq) models, especially for tasks such as machine translation, speech recognition, and text summarization. Its primary goal is to enhance the model's capacity to focus on different parts of the input sequence dynamically as it generates each token in the output sequence. Below, we'll explore more about the attention mechanism's workings, types, and implementations, along with its effect on model performance.</a:t>
            </a:r>
            <a:endParaRPr lang="en-US" sz="2000" spc="80" dirty="0">
              <a:solidFill>
                <a:srgbClr val="2F2623"/>
              </a:solidFill>
              <a:latin typeface="+mj-lt"/>
              <a:ea typeface="Agrandir"/>
              <a:cs typeface="Agrandir"/>
              <a:sym typeface="Agrandir"/>
            </a:endParaRPr>
          </a:p>
        </p:txBody>
      </p:sp>
      <p:sp>
        <p:nvSpPr>
          <p:cNvPr id="9" name="AutoShape 9"/>
          <p:cNvSpPr/>
          <p:nvPr/>
        </p:nvSpPr>
        <p:spPr>
          <a:xfrm flipV="1">
            <a:off x="1447800" y="2320206"/>
            <a:ext cx="13716000" cy="18924"/>
          </a:xfrm>
          <a:prstGeom prst="line">
            <a:avLst/>
          </a:prstGeom>
          <a:ln w="19050" cap="flat">
            <a:solidFill>
              <a:srgbClr val="2F2623"/>
            </a:solidFill>
            <a:prstDash val="solid"/>
            <a:headEnd type="none" w="sm" len="sm"/>
            <a:tailEnd type="none" w="sm" len="sm"/>
          </a:ln>
        </p:spPr>
        <p:txBody>
          <a:bodyPr/>
          <a:lstStyle/>
          <a:p>
            <a:endParaRPr lang="en-US"/>
          </a:p>
        </p:txBody>
      </p:sp>
      <p:sp>
        <p:nvSpPr>
          <p:cNvPr id="10"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1"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2"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pic>
        <p:nvPicPr>
          <p:cNvPr id="2" name="Picture 1"/>
          <p:cNvPicPr>
            <a:picLocks noChangeAspect="1"/>
          </p:cNvPicPr>
          <p:nvPr/>
        </p:nvPicPr>
        <p:blipFill>
          <a:blip r:embed="rId2"/>
          <a:stretch>
            <a:fillRect/>
          </a:stretch>
        </p:blipFill>
        <p:spPr>
          <a:xfrm>
            <a:off x="1476103" y="5829298"/>
            <a:ext cx="4544059" cy="3629532"/>
          </a:xfrm>
          <a:prstGeom prst="rect">
            <a:avLst/>
          </a:prstGeom>
        </p:spPr>
      </p:pic>
      <p:pic>
        <p:nvPicPr>
          <p:cNvPr id="4" name="Picture 3"/>
          <p:cNvPicPr>
            <a:picLocks noChangeAspect="1"/>
          </p:cNvPicPr>
          <p:nvPr/>
        </p:nvPicPr>
        <p:blipFill>
          <a:blip r:embed="rId3"/>
          <a:stretch>
            <a:fillRect/>
          </a:stretch>
        </p:blipFill>
        <p:spPr>
          <a:xfrm>
            <a:off x="6576712" y="6981984"/>
            <a:ext cx="4296375" cy="1324160"/>
          </a:xfrm>
          <a:prstGeom prst="rect">
            <a:avLst/>
          </a:prstGeom>
        </p:spPr>
      </p:pic>
      <p:pic>
        <p:nvPicPr>
          <p:cNvPr id="6" name="Picture 5"/>
          <p:cNvPicPr>
            <a:picLocks noChangeAspect="1"/>
          </p:cNvPicPr>
          <p:nvPr/>
        </p:nvPicPr>
        <p:blipFill>
          <a:blip r:embed="rId4"/>
          <a:stretch>
            <a:fillRect/>
          </a:stretch>
        </p:blipFill>
        <p:spPr>
          <a:xfrm>
            <a:off x="10361195" y="6386589"/>
            <a:ext cx="7649643" cy="2514951"/>
          </a:xfrm>
          <a:prstGeom prst="rect">
            <a:avLst/>
          </a:prstGeom>
        </p:spPr>
      </p:pic>
    </p:spTree>
    <p:extLst>
      <p:ext uri="{BB962C8B-B14F-4D97-AF65-F5344CB8AC3E}">
        <p14:creationId xmlns:p14="http://schemas.microsoft.com/office/powerpoint/2010/main" val="2071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21"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22"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pic>
        <p:nvPicPr>
          <p:cNvPr id="2052" name="Picture 4" descr="Seq2S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94" y="2857500"/>
            <a:ext cx="15220406" cy="662799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p:nvSpPr>
        <p:spPr>
          <a:xfrm>
            <a:off x="4114800" y="1333500"/>
            <a:ext cx="9867900" cy="948978"/>
          </a:xfrm>
          <a:prstGeom prst="rect">
            <a:avLst/>
          </a:prstGeom>
        </p:spPr>
        <p:txBody>
          <a:bodyPr wrap="square" lIns="0" tIns="0" rIns="0" bIns="0" rtlCol="0" anchor="t">
            <a:spAutoFit/>
          </a:bodyPr>
          <a:lstStyle/>
          <a:p>
            <a:pPr algn="ctr">
              <a:lnSpc>
                <a:spcPts val="7433"/>
              </a:lnSpc>
            </a:pPr>
            <a:r>
              <a:rPr lang="en-US" sz="5300" b="1" spc="170" dirty="0">
                <a:solidFill>
                  <a:srgbClr val="2F2623"/>
                </a:solidFill>
                <a:latin typeface="Hatton Heavy"/>
                <a:ea typeface="Hatton Heavy"/>
                <a:cs typeface="Hatton Heavy"/>
                <a:sym typeface="Hatton Heavy"/>
              </a:rPr>
              <a:t>How </a:t>
            </a:r>
            <a:r>
              <a:rPr lang="en-US" sz="4000" b="1" spc="170" dirty="0">
                <a:solidFill>
                  <a:srgbClr val="2F2623"/>
                </a:solidFill>
                <a:latin typeface="Hatton Heavy"/>
                <a:ea typeface="Hatton Heavy"/>
                <a:cs typeface="Hatton Heavy"/>
                <a:sym typeface="Hatton Heavy"/>
              </a:rPr>
              <a:t>Attention</a:t>
            </a:r>
            <a:r>
              <a:rPr lang="en-US" sz="5300" b="1" spc="170" dirty="0">
                <a:solidFill>
                  <a:srgbClr val="2F2623"/>
                </a:solidFill>
                <a:latin typeface="Hatton Heavy"/>
                <a:ea typeface="Hatton Heavy"/>
                <a:cs typeface="Hatton Heavy"/>
                <a:sym typeface="Hatton Heavy"/>
              </a:rPr>
              <a:t>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990600" y="1480917"/>
            <a:ext cx="10134600" cy="2308324"/>
          </a:xfrm>
          <a:prstGeom prst="rect">
            <a:avLst/>
          </a:prstGeom>
        </p:spPr>
        <p:txBody>
          <a:bodyPr wrap="square" lIns="0" tIns="0" rIns="0" bIns="0" rtlCol="0" anchor="t">
            <a:spAutoFit/>
          </a:bodyPr>
          <a:lstStyle/>
          <a:p>
            <a:pPr algn="l">
              <a:lnSpc>
                <a:spcPts val="8967"/>
              </a:lnSpc>
            </a:pPr>
            <a:r>
              <a:rPr lang="en-US" sz="6000" b="1" spc="205" dirty="0" err="1">
                <a:solidFill>
                  <a:srgbClr val="2F2623"/>
                </a:solidFill>
                <a:latin typeface="Hatton Heavy"/>
                <a:ea typeface="Hatton Heavy"/>
                <a:cs typeface="Hatton Heavy"/>
                <a:sym typeface="Hatton Heavy"/>
              </a:rPr>
              <a:t>Bahdanau</a:t>
            </a:r>
            <a:r>
              <a:rPr lang="en-US" sz="6000" b="1" spc="205" dirty="0">
                <a:solidFill>
                  <a:srgbClr val="2F2623"/>
                </a:solidFill>
                <a:latin typeface="Hatton Heavy"/>
                <a:ea typeface="Hatton Heavy"/>
                <a:cs typeface="Hatton Heavy"/>
                <a:sym typeface="Hatton Heavy"/>
              </a:rPr>
              <a:t> Attention Mechanism</a:t>
            </a:r>
          </a:p>
        </p:txBody>
      </p:sp>
      <p:sp>
        <p:nvSpPr>
          <p:cNvPr id="16"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7"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8"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pic>
        <p:nvPicPr>
          <p:cNvPr id="4" name="Picture 3"/>
          <p:cNvPicPr>
            <a:picLocks noChangeAspect="1"/>
          </p:cNvPicPr>
          <p:nvPr/>
        </p:nvPicPr>
        <p:blipFill>
          <a:blip r:embed="rId2"/>
          <a:stretch>
            <a:fillRect/>
          </a:stretch>
        </p:blipFill>
        <p:spPr>
          <a:xfrm>
            <a:off x="7696200" y="4152900"/>
            <a:ext cx="9907383" cy="4048690"/>
          </a:xfrm>
          <a:prstGeom prst="rect">
            <a:avLst/>
          </a:prstGeom>
        </p:spPr>
      </p:pic>
      <p:sp>
        <p:nvSpPr>
          <p:cNvPr id="19" name="TextBox 7"/>
          <p:cNvSpPr txBox="1"/>
          <p:nvPr/>
        </p:nvSpPr>
        <p:spPr>
          <a:xfrm>
            <a:off x="1295400" y="4685266"/>
            <a:ext cx="5562600" cy="2983958"/>
          </a:xfrm>
          <a:prstGeom prst="rect">
            <a:avLst/>
          </a:prstGeom>
        </p:spPr>
        <p:txBody>
          <a:bodyPr wrap="square" lIns="0" tIns="0" rIns="0" bIns="0" rtlCol="0" anchor="t">
            <a:spAutoFit/>
          </a:bodyPr>
          <a:lstStyle/>
          <a:p>
            <a:pPr algn="just">
              <a:lnSpc>
                <a:spcPct val="200000"/>
              </a:lnSpc>
            </a:pPr>
            <a:r>
              <a:rPr lang="en-US" sz="2000" spc="80" dirty="0" err="1">
                <a:solidFill>
                  <a:srgbClr val="2F2623"/>
                </a:solidFill>
                <a:latin typeface="Times New Roman" panose="02020603050405020304" pitchFamily="18" charset="0"/>
                <a:ea typeface="Agrandir"/>
                <a:cs typeface="Times New Roman" panose="02020603050405020304" pitchFamily="18" charset="0"/>
                <a:sym typeface="Agrandir"/>
              </a:rPr>
              <a:t>Bahdanau</a:t>
            </a:r>
            <a:r>
              <a:rPr lang="en-US" sz="2000" spc="80" dirty="0">
                <a:solidFill>
                  <a:srgbClr val="2F2623"/>
                </a:solidFill>
                <a:latin typeface="Times New Roman" panose="02020603050405020304" pitchFamily="18" charset="0"/>
                <a:ea typeface="Agrandir"/>
                <a:cs typeface="Times New Roman" panose="02020603050405020304" pitchFamily="18" charset="0"/>
                <a:sym typeface="Agrandir"/>
              </a:rPr>
              <a:t> Attention is also known as Additional Attention, created by </a:t>
            </a:r>
            <a:r>
              <a:rPr lang="en-US" sz="2000" spc="80" dirty="0" err="1">
                <a:solidFill>
                  <a:srgbClr val="2F2623"/>
                </a:solidFill>
                <a:latin typeface="Times New Roman" panose="02020603050405020304" pitchFamily="18" charset="0"/>
                <a:ea typeface="Agrandir"/>
                <a:cs typeface="Times New Roman" panose="02020603050405020304" pitchFamily="18" charset="0"/>
                <a:sym typeface="Agrandir"/>
              </a:rPr>
              <a:t>Dzmitry</a:t>
            </a:r>
            <a:r>
              <a:rPr lang="en-US" sz="2000" spc="80" dirty="0">
                <a:solidFill>
                  <a:srgbClr val="2F2623"/>
                </a:solidFill>
                <a:latin typeface="Times New Roman" panose="02020603050405020304" pitchFamily="18" charset="0"/>
                <a:ea typeface="Agrandir"/>
                <a:cs typeface="Times New Roman" panose="02020603050405020304" pitchFamily="18" charset="0"/>
                <a:sym typeface="Agrandir"/>
              </a:rPr>
              <a:t> </a:t>
            </a:r>
            <a:r>
              <a:rPr lang="en-US" sz="2000" spc="80" dirty="0" err="1">
                <a:solidFill>
                  <a:srgbClr val="2F2623"/>
                </a:solidFill>
                <a:latin typeface="Times New Roman" panose="02020603050405020304" pitchFamily="18" charset="0"/>
                <a:ea typeface="Agrandir"/>
                <a:cs typeface="Times New Roman" panose="02020603050405020304" pitchFamily="18" charset="0"/>
                <a:sym typeface="Agrandir"/>
              </a:rPr>
              <a:t>Bahdanau</a:t>
            </a:r>
            <a:r>
              <a:rPr lang="en-US" sz="2000" spc="80" dirty="0">
                <a:solidFill>
                  <a:srgbClr val="2F2623"/>
                </a:solidFill>
                <a:latin typeface="Times New Roman" panose="02020603050405020304" pitchFamily="18" charset="0"/>
                <a:ea typeface="Agrandir"/>
                <a:cs typeface="Times New Roman" panose="02020603050405020304" pitchFamily="18" charset="0"/>
                <a:sym typeface="Agrandir"/>
              </a:rPr>
              <a:t> in paper in 2014. Its goal is to improve the performance of the Seq2Seq model by varying the Decoder input with information from Input String.</a:t>
            </a:r>
          </a:p>
        </p:txBody>
      </p:sp>
    </p:spTree>
    <p:extLst>
      <p:ext uri="{BB962C8B-B14F-4D97-AF65-F5344CB8AC3E}">
        <p14:creationId xmlns:p14="http://schemas.microsoft.com/office/powerpoint/2010/main" val="427774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7"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8"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
        <p:nvSpPr>
          <p:cNvPr id="20" name="TextBox 5"/>
          <p:cNvSpPr txBox="1"/>
          <p:nvPr/>
        </p:nvSpPr>
        <p:spPr>
          <a:xfrm>
            <a:off x="990600" y="1480917"/>
            <a:ext cx="10134600" cy="2308324"/>
          </a:xfrm>
          <a:prstGeom prst="rect">
            <a:avLst/>
          </a:prstGeom>
        </p:spPr>
        <p:txBody>
          <a:bodyPr wrap="square" lIns="0" tIns="0" rIns="0" bIns="0" rtlCol="0" anchor="t">
            <a:spAutoFit/>
          </a:bodyPr>
          <a:lstStyle/>
          <a:p>
            <a:pPr algn="l">
              <a:lnSpc>
                <a:spcPts val="8967"/>
              </a:lnSpc>
            </a:pPr>
            <a:r>
              <a:rPr lang="en-US" sz="6000" b="1" spc="205" dirty="0" err="1">
                <a:solidFill>
                  <a:srgbClr val="2F2623"/>
                </a:solidFill>
                <a:latin typeface="Hatton Heavy"/>
                <a:ea typeface="Hatton Heavy"/>
                <a:cs typeface="Hatton Heavy"/>
                <a:sym typeface="Hatton Heavy"/>
              </a:rPr>
              <a:t>Bahdanau</a:t>
            </a:r>
            <a:r>
              <a:rPr lang="en-US" sz="6000" b="1" spc="205" dirty="0">
                <a:solidFill>
                  <a:srgbClr val="2F2623"/>
                </a:solidFill>
                <a:latin typeface="Hatton Heavy"/>
                <a:ea typeface="Hatton Heavy"/>
                <a:cs typeface="Hatton Heavy"/>
                <a:sym typeface="Hatton Heavy"/>
              </a:rPr>
              <a:t> Attention Mechanism</a:t>
            </a:r>
          </a:p>
        </p:txBody>
      </p:sp>
      <p:pic>
        <p:nvPicPr>
          <p:cNvPr id="4" name="Picture 3"/>
          <p:cNvPicPr>
            <a:picLocks noChangeAspect="1"/>
          </p:cNvPicPr>
          <p:nvPr/>
        </p:nvPicPr>
        <p:blipFill>
          <a:blip r:embed="rId2"/>
          <a:stretch>
            <a:fillRect/>
          </a:stretch>
        </p:blipFill>
        <p:spPr>
          <a:xfrm>
            <a:off x="2286000" y="4152899"/>
            <a:ext cx="9707330" cy="4839375"/>
          </a:xfrm>
          <a:prstGeom prst="rect">
            <a:avLst/>
          </a:prstGeom>
        </p:spPr>
      </p:pic>
      <p:sp>
        <p:nvSpPr>
          <p:cNvPr id="31" name="TextBox 7"/>
          <p:cNvSpPr txBox="1"/>
          <p:nvPr/>
        </p:nvSpPr>
        <p:spPr>
          <a:xfrm>
            <a:off x="12030341" y="5458147"/>
            <a:ext cx="5562600" cy="1137299"/>
          </a:xfrm>
          <a:prstGeom prst="rect">
            <a:avLst/>
          </a:prstGeom>
        </p:spPr>
        <p:txBody>
          <a:bodyPr wrap="square" lIns="0" tIns="0" rIns="0" bIns="0" rtlCol="0" anchor="t">
            <a:spAutoFit/>
          </a:bodyPr>
          <a:lstStyle/>
          <a:p>
            <a:pPr algn="just">
              <a:lnSpc>
                <a:spcPct val="200000"/>
              </a:lnSpc>
            </a:pPr>
            <a:r>
              <a:rPr lang="en-US" sz="2000" spc="80" dirty="0">
                <a:solidFill>
                  <a:srgbClr val="2F2623"/>
                </a:solidFill>
                <a:latin typeface="Times New Roman" panose="02020603050405020304" pitchFamily="18" charset="0"/>
                <a:ea typeface="Agrandir"/>
                <a:cs typeface="Times New Roman" panose="02020603050405020304" pitchFamily="18" charset="0"/>
                <a:sym typeface="Agrandir"/>
              </a:rPr>
              <a:t>The image below describes the 6 steps to implement the model</a:t>
            </a:r>
            <a:r>
              <a:rPr lang="vi-VN" sz="2000" spc="80" dirty="0">
                <a:solidFill>
                  <a:srgbClr val="2F2623"/>
                </a:solidFill>
                <a:latin typeface="Times New Roman" panose="02020603050405020304" pitchFamily="18" charset="0"/>
                <a:ea typeface="Agrandir"/>
                <a:cs typeface="Times New Roman" panose="02020603050405020304" pitchFamily="18" charset="0"/>
                <a:sym typeface="Agrandir"/>
              </a:rPr>
              <a:t> Bahdanau Attention</a:t>
            </a:r>
            <a:endParaRPr lang="en-US" sz="2000" spc="80" dirty="0">
              <a:solidFill>
                <a:srgbClr val="2F2623"/>
              </a:solidFill>
              <a:latin typeface="Times New Roman" panose="02020603050405020304" pitchFamily="18" charset="0"/>
              <a:ea typeface="Agrandir"/>
              <a:cs typeface="Times New Roman" panose="02020603050405020304" pitchFamily="18" charset="0"/>
              <a:sym typeface="Agrand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p:nvPr/>
        </p:nvSpPr>
        <p:spPr>
          <a:xfrm>
            <a:off x="16796328" y="759252"/>
            <a:ext cx="699782" cy="828144"/>
          </a:xfrm>
          <a:custGeom>
            <a:avLst/>
            <a:gdLst/>
            <a:ahLst/>
            <a:cxnLst/>
            <a:rect l="l" t="t" r="r" b="b"/>
            <a:pathLst>
              <a:path w="699782" h="828144">
                <a:moveTo>
                  <a:pt x="0" y="0"/>
                </a:moveTo>
                <a:lnTo>
                  <a:pt x="699782" y="0"/>
                </a:lnTo>
                <a:lnTo>
                  <a:pt x="699782" y="828144"/>
                </a:lnTo>
                <a:lnTo>
                  <a:pt x="0" y="828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a:off x="16770449" y="1888212"/>
            <a:ext cx="751541" cy="828144"/>
          </a:xfrm>
          <a:custGeom>
            <a:avLst/>
            <a:gdLst/>
            <a:ahLst/>
            <a:cxnLst/>
            <a:rect l="l" t="t" r="r" b="b"/>
            <a:pathLst>
              <a:path w="751541" h="828144">
                <a:moveTo>
                  <a:pt x="0" y="0"/>
                </a:moveTo>
                <a:lnTo>
                  <a:pt x="751540" y="0"/>
                </a:lnTo>
                <a:lnTo>
                  <a:pt x="751540" y="828144"/>
                </a:lnTo>
                <a:lnTo>
                  <a:pt x="0" y="8281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2" name="Picture 1"/>
          <p:cNvPicPr>
            <a:picLocks noChangeAspect="1"/>
          </p:cNvPicPr>
          <p:nvPr/>
        </p:nvPicPr>
        <p:blipFill>
          <a:blip r:embed="rId7"/>
          <a:stretch>
            <a:fillRect/>
          </a:stretch>
        </p:blipFill>
        <p:spPr>
          <a:xfrm>
            <a:off x="7924800" y="3819958"/>
            <a:ext cx="9269119" cy="4124901"/>
          </a:xfrm>
          <a:prstGeom prst="rect">
            <a:avLst/>
          </a:prstGeom>
        </p:spPr>
      </p:pic>
      <p:sp>
        <p:nvSpPr>
          <p:cNvPr id="13" name="TextBox 7"/>
          <p:cNvSpPr txBox="1"/>
          <p:nvPr/>
        </p:nvSpPr>
        <p:spPr>
          <a:xfrm>
            <a:off x="764005" y="740202"/>
            <a:ext cx="23601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TDT University</a:t>
            </a:r>
            <a:endParaRPr lang="en-US" sz="1800" b="1" spc="185" dirty="0">
              <a:solidFill>
                <a:srgbClr val="2F2623"/>
              </a:solidFill>
              <a:latin typeface="Hatton Semi-Bold"/>
              <a:ea typeface="Hatton Semi-Bold"/>
              <a:cs typeface="Hatton Semi-Bold"/>
              <a:sym typeface="Hatton Semi-Bold"/>
            </a:endParaRPr>
          </a:p>
        </p:txBody>
      </p:sp>
      <p:sp>
        <p:nvSpPr>
          <p:cNvPr id="14" name="TextBox 7"/>
          <p:cNvSpPr txBox="1"/>
          <p:nvPr/>
        </p:nvSpPr>
        <p:spPr>
          <a:xfrm>
            <a:off x="3353802" y="740202"/>
            <a:ext cx="4786613"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Natural Language Processing</a:t>
            </a:r>
            <a:endParaRPr lang="en-US" sz="1800" b="1" spc="185" dirty="0">
              <a:solidFill>
                <a:srgbClr val="2F2623"/>
              </a:solidFill>
              <a:latin typeface="Hatton Semi-Bold"/>
              <a:ea typeface="Hatton Semi-Bold"/>
              <a:cs typeface="Hatton Semi-Bold"/>
              <a:sym typeface="Hatton Semi-Bold"/>
            </a:endParaRPr>
          </a:p>
        </p:txBody>
      </p:sp>
      <p:sp>
        <p:nvSpPr>
          <p:cNvPr id="15" name="TextBox 7"/>
          <p:cNvSpPr txBox="1"/>
          <p:nvPr/>
        </p:nvSpPr>
        <p:spPr>
          <a:xfrm>
            <a:off x="7924800" y="740202"/>
            <a:ext cx="2436395" cy="269304"/>
          </a:xfrm>
          <a:prstGeom prst="rect">
            <a:avLst/>
          </a:prstGeom>
        </p:spPr>
        <p:txBody>
          <a:bodyPr wrap="square" lIns="0" tIns="0" rIns="0" bIns="0" rtlCol="0" anchor="t">
            <a:spAutoFit/>
          </a:bodyPr>
          <a:lstStyle/>
          <a:p>
            <a:pPr marL="0" lvl="0" indent="0" algn="l">
              <a:lnSpc>
                <a:spcPts val="2124"/>
              </a:lnSpc>
              <a:spcBef>
                <a:spcPct val="0"/>
              </a:spcBef>
            </a:pPr>
            <a:r>
              <a:rPr lang="vi-VN" sz="1800" b="1" spc="185" dirty="0">
                <a:solidFill>
                  <a:srgbClr val="2F2623"/>
                </a:solidFill>
                <a:latin typeface="Hatton Semi-Bold"/>
                <a:ea typeface="Hatton Semi-Bold"/>
                <a:cs typeface="Hatton Semi-Bold"/>
                <a:sym typeface="Hatton Semi-Bold"/>
              </a:rPr>
              <a:t>Final Project</a:t>
            </a:r>
            <a:endParaRPr lang="en-US" sz="1800" b="1" spc="185" dirty="0">
              <a:solidFill>
                <a:srgbClr val="2F2623"/>
              </a:solidFill>
              <a:latin typeface="Hatton Semi-Bold"/>
              <a:ea typeface="Hatton Semi-Bold"/>
              <a:cs typeface="Hatton Semi-Bold"/>
              <a:sym typeface="Hatton Semi-Bold"/>
            </a:endParaRPr>
          </a:p>
        </p:txBody>
      </p:sp>
      <p:sp>
        <p:nvSpPr>
          <p:cNvPr id="16" name="TextBox 5"/>
          <p:cNvSpPr txBox="1"/>
          <p:nvPr/>
        </p:nvSpPr>
        <p:spPr>
          <a:xfrm>
            <a:off x="990600" y="1480917"/>
            <a:ext cx="10134600" cy="1096454"/>
          </a:xfrm>
          <a:prstGeom prst="rect">
            <a:avLst/>
          </a:prstGeom>
        </p:spPr>
        <p:txBody>
          <a:bodyPr wrap="square" lIns="0" tIns="0" rIns="0" bIns="0" rtlCol="0" anchor="t">
            <a:spAutoFit/>
          </a:bodyPr>
          <a:lstStyle/>
          <a:p>
            <a:pPr algn="l">
              <a:lnSpc>
                <a:spcPts val="8967"/>
              </a:lnSpc>
            </a:pPr>
            <a:r>
              <a:rPr lang="vi-VN" sz="6000" b="1" spc="205" dirty="0">
                <a:solidFill>
                  <a:srgbClr val="2F2623"/>
                </a:solidFill>
                <a:latin typeface="Hatton Heavy"/>
                <a:ea typeface="Hatton Heavy"/>
                <a:cs typeface="Hatton Heavy"/>
                <a:sym typeface="Hatton Heavy"/>
              </a:rPr>
              <a:t>Luong</a:t>
            </a:r>
            <a:r>
              <a:rPr lang="en-US" sz="6000" b="1" spc="205" dirty="0">
                <a:solidFill>
                  <a:srgbClr val="2F2623"/>
                </a:solidFill>
                <a:latin typeface="Hatton Heavy"/>
                <a:ea typeface="Hatton Heavy"/>
                <a:cs typeface="Hatton Heavy"/>
                <a:sym typeface="Hatton Heavy"/>
              </a:rPr>
              <a:t> Attention</a:t>
            </a:r>
          </a:p>
        </p:txBody>
      </p:sp>
      <p:sp>
        <p:nvSpPr>
          <p:cNvPr id="17" name="TextBox 7"/>
          <p:cNvSpPr txBox="1"/>
          <p:nvPr/>
        </p:nvSpPr>
        <p:spPr>
          <a:xfrm>
            <a:off x="1295400" y="3467100"/>
            <a:ext cx="5562600" cy="4830618"/>
          </a:xfrm>
          <a:prstGeom prst="rect">
            <a:avLst/>
          </a:prstGeom>
        </p:spPr>
        <p:txBody>
          <a:bodyPr wrap="square" lIns="0" tIns="0" rIns="0" bIns="0" rtlCol="0" anchor="t">
            <a:spAutoFit/>
          </a:bodyPr>
          <a:lstStyle/>
          <a:p>
            <a:pPr algn="just">
              <a:lnSpc>
                <a:spcPct val="200000"/>
              </a:lnSpc>
            </a:pPr>
            <a:r>
              <a:rPr lang="en-US" sz="2000" spc="80" dirty="0">
                <a:solidFill>
                  <a:srgbClr val="2F2623"/>
                </a:solidFill>
                <a:latin typeface="Times New Roman" panose="02020603050405020304" pitchFamily="18" charset="0"/>
                <a:ea typeface="Agrandir"/>
                <a:cs typeface="Times New Roman" panose="02020603050405020304" pitchFamily="18" charset="0"/>
                <a:sym typeface="Agrandir"/>
              </a:rPr>
              <a:t>Luong Attention is a mechanism introduced in the context of neural machine translation (NMT) by Minh-Thang Luong et al. in their 2015 paper titled "Effective Approaches to Attention-based Neural Machine Translation". It enhances the ability of a model to focus on relevant parts of the input sequence when generating each word in the output sequence.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TotalTime>
  <Words>1047</Words>
  <Application>Microsoft Office PowerPoint</Application>
  <PresentationFormat>Custom</PresentationFormat>
  <Paragraphs>124</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Times New Roman</vt:lpstr>
      <vt:lpstr>Arial</vt:lpstr>
      <vt:lpstr>source-serif-pro</vt:lpstr>
      <vt:lpstr>Inter Bold</vt:lpstr>
      <vt:lpstr>Calibri</vt:lpstr>
      <vt:lpstr>Garet Heavy</vt:lpstr>
      <vt:lpstr>Hatton Semi-Bold</vt:lpstr>
      <vt:lpstr>Hatton Heavy</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Simple Black White Interior Design Studio Presentation</dc:title>
  <dc:creator>H'LeO Nguyen</dc:creator>
  <cp:lastModifiedBy>Hi! Tana</cp:lastModifiedBy>
  <cp:revision>61</cp:revision>
  <dcterms:created xsi:type="dcterms:W3CDTF">2006-08-16T00:00:00Z</dcterms:created>
  <dcterms:modified xsi:type="dcterms:W3CDTF">2025-03-22T12:03:08Z</dcterms:modified>
  <dc:identifier>DAGZLIupA-U</dc:identifier>
</cp:coreProperties>
</file>