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4"/>
  </p:normalViewPr>
  <p:slideViewPr>
    <p:cSldViewPr snapToGrid="0">
      <p:cViewPr varScale="1">
        <p:scale>
          <a:sx n="51" d="100"/>
          <a:sy n="51" d="100"/>
        </p:scale>
        <p:origin x="11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B9286-4A51-45D8-9B55-C86B8CF9D09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9D81259-C95C-40A9-A92D-BEC671F177D0}">
      <dgm:prSet/>
      <dgm:spPr/>
      <dgm:t>
        <a:bodyPr/>
        <a:lstStyle/>
        <a:p>
          <a:pPr>
            <a:lnSpc>
              <a:spcPct val="100000"/>
            </a:lnSpc>
          </a:pPr>
          <a:r>
            <a:rPr lang="en-ZA" dirty="0"/>
            <a:t>SIEM –  is a collaboration of Security Information Management and Event Management it portrays a role that support the protection of forms of threats that can be detected when an organizations data is analysed and found that there is activities that are  out of the norm then this technology applies appropriate action to reinstate optimum </a:t>
          </a:r>
          <a:r>
            <a:rPr lang="en-ZA" dirty="0" err="1"/>
            <a:t>compatibilty</a:t>
          </a:r>
          <a:r>
            <a:rPr lang="en-ZA" dirty="0"/>
            <a:t>. </a:t>
          </a:r>
          <a:endParaRPr lang="en-US" dirty="0"/>
        </a:p>
      </dgm:t>
    </dgm:pt>
    <dgm:pt modelId="{ECEEB0EF-965E-4D8D-9E54-DDFF569F47E1}" type="parTrans" cxnId="{D87C76C7-B807-41B2-9FCB-DC16B711294C}">
      <dgm:prSet/>
      <dgm:spPr/>
      <dgm:t>
        <a:bodyPr/>
        <a:lstStyle/>
        <a:p>
          <a:endParaRPr lang="en-US"/>
        </a:p>
      </dgm:t>
    </dgm:pt>
    <dgm:pt modelId="{33C8A148-44A7-45FC-9482-92B3E4FC95C2}" type="sibTrans" cxnId="{D87C76C7-B807-41B2-9FCB-DC16B711294C}">
      <dgm:prSet/>
      <dgm:spPr/>
      <dgm:t>
        <a:bodyPr/>
        <a:lstStyle/>
        <a:p>
          <a:endParaRPr lang="en-US"/>
        </a:p>
      </dgm:t>
    </dgm:pt>
    <dgm:pt modelId="{8904743F-EC6A-42AE-ADEA-E820E772476B}">
      <dgm:prSet/>
      <dgm:spPr/>
      <dgm:t>
        <a:bodyPr/>
        <a:lstStyle/>
        <a:p>
          <a:pPr>
            <a:lnSpc>
              <a:spcPct val="100000"/>
            </a:lnSpc>
          </a:pPr>
          <a:r>
            <a:rPr lang="en-ZA"/>
            <a:t>Website Security – the availability of this property will produce reliability in assuring that there is no infiltration in the system consisting of other measures that include url filtering and application control.</a:t>
          </a:r>
          <a:endParaRPr lang="en-US"/>
        </a:p>
      </dgm:t>
    </dgm:pt>
    <dgm:pt modelId="{0BFB9A72-4DAB-4B3E-81B2-DD3D29F3B3DF}" type="parTrans" cxnId="{042EB48F-E2E8-4283-9425-BFAF15183538}">
      <dgm:prSet/>
      <dgm:spPr/>
      <dgm:t>
        <a:bodyPr/>
        <a:lstStyle/>
        <a:p>
          <a:endParaRPr lang="en-US"/>
        </a:p>
      </dgm:t>
    </dgm:pt>
    <dgm:pt modelId="{19126F4C-DDD3-4896-BD05-20CAD80836DD}" type="sibTrans" cxnId="{042EB48F-E2E8-4283-9425-BFAF15183538}">
      <dgm:prSet/>
      <dgm:spPr/>
      <dgm:t>
        <a:bodyPr/>
        <a:lstStyle/>
        <a:p>
          <a:endParaRPr lang="en-US"/>
        </a:p>
      </dgm:t>
    </dgm:pt>
    <dgm:pt modelId="{060FE9D3-5073-4CA1-A481-B1AA7E6889D3}" type="pres">
      <dgm:prSet presAssocID="{409B9286-4A51-45D8-9B55-C86B8CF9D09E}" presName="root" presStyleCnt="0">
        <dgm:presLayoutVars>
          <dgm:dir/>
          <dgm:resizeHandles val="exact"/>
        </dgm:presLayoutVars>
      </dgm:prSet>
      <dgm:spPr/>
    </dgm:pt>
    <dgm:pt modelId="{36AD33DC-E131-4C37-B6EF-20A3436C3024}" type="pres">
      <dgm:prSet presAssocID="{F9D81259-C95C-40A9-A92D-BEC671F177D0}" presName="compNode" presStyleCnt="0"/>
      <dgm:spPr/>
    </dgm:pt>
    <dgm:pt modelId="{FB079923-771D-48D8-B7AB-97ED78AF2C49}" type="pres">
      <dgm:prSet presAssocID="{F9D81259-C95C-40A9-A92D-BEC671F177D0}" presName="bgRect" presStyleLbl="bgShp" presStyleIdx="0" presStyleCnt="2"/>
      <dgm:spPr/>
    </dgm:pt>
    <dgm:pt modelId="{8969C144-F3F4-480A-A32D-03C6C32F339F}" type="pres">
      <dgm:prSet presAssocID="{F9D81259-C95C-40A9-A92D-BEC671F177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9593A8F-20B1-4A87-A076-0A8B3C72901E}" type="pres">
      <dgm:prSet presAssocID="{F9D81259-C95C-40A9-A92D-BEC671F177D0}" presName="spaceRect" presStyleCnt="0"/>
      <dgm:spPr/>
    </dgm:pt>
    <dgm:pt modelId="{41E8E801-5AA1-4C73-B698-62B704609ECE}" type="pres">
      <dgm:prSet presAssocID="{F9D81259-C95C-40A9-A92D-BEC671F177D0}" presName="parTx" presStyleLbl="revTx" presStyleIdx="0" presStyleCnt="2">
        <dgm:presLayoutVars>
          <dgm:chMax val="0"/>
          <dgm:chPref val="0"/>
        </dgm:presLayoutVars>
      </dgm:prSet>
      <dgm:spPr/>
    </dgm:pt>
    <dgm:pt modelId="{49461132-FD31-4DDB-B40C-FA9BCA162F2A}" type="pres">
      <dgm:prSet presAssocID="{33C8A148-44A7-45FC-9482-92B3E4FC95C2}" presName="sibTrans" presStyleCnt="0"/>
      <dgm:spPr/>
    </dgm:pt>
    <dgm:pt modelId="{FB40B1BE-949E-4ECC-8F2D-0FBC6D9FAF70}" type="pres">
      <dgm:prSet presAssocID="{8904743F-EC6A-42AE-ADEA-E820E772476B}" presName="compNode" presStyleCnt="0"/>
      <dgm:spPr/>
    </dgm:pt>
    <dgm:pt modelId="{3E883936-2DBE-4ACD-A4AE-9D6278CAA9CA}" type="pres">
      <dgm:prSet presAssocID="{8904743F-EC6A-42AE-ADEA-E820E772476B}" presName="bgRect" presStyleLbl="bgShp" presStyleIdx="1" presStyleCnt="2"/>
      <dgm:spPr/>
    </dgm:pt>
    <dgm:pt modelId="{957E76F4-AFB9-4F3F-BE9B-E9C1D6C45B7E}" type="pres">
      <dgm:prSet presAssocID="{8904743F-EC6A-42AE-ADEA-E820E77247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dozer"/>
        </a:ext>
      </dgm:extLst>
    </dgm:pt>
    <dgm:pt modelId="{819CE1B5-D4A0-40E2-9054-3C691D8AFC6A}" type="pres">
      <dgm:prSet presAssocID="{8904743F-EC6A-42AE-ADEA-E820E772476B}" presName="spaceRect" presStyleCnt="0"/>
      <dgm:spPr/>
    </dgm:pt>
    <dgm:pt modelId="{5AC7D504-8E1B-4905-BA7E-1B410C690423}" type="pres">
      <dgm:prSet presAssocID="{8904743F-EC6A-42AE-ADEA-E820E772476B}" presName="parTx" presStyleLbl="revTx" presStyleIdx="1" presStyleCnt="2">
        <dgm:presLayoutVars>
          <dgm:chMax val="0"/>
          <dgm:chPref val="0"/>
        </dgm:presLayoutVars>
      </dgm:prSet>
      <dgm:spPr/>
    </dgm:pt>
  </dgm:ptLst>
  <dgm:cxnLst>
    <dgm:cxn modelId="{6678C72F-BECB-4318-978E-6A09ACECBA33}" type="presOf" srcId="{F9D81259-C95C-40A9-A92D-BEC671F177D0}" destId="{41E8E801-5AA1-4C73-B698-62B704609ECE}" srcOrd="0" destOrd="0" presId="urn:microsoft.com/office/officeart/2018/2/layout/IconVerticalSolidList"/>
    <dgm:cxn modelId="{0D686373-982C-4232-A9B7-51106866791E}" type="presOf" srcId="{409B9286-4A51-45D8-9B55-C86B8CF9D09E}" destId="{060FE9D3-5073-4CA1-A481-B1AA7E6889D3}" srcOrd="0" destOrd="0" presId="urn:microsoft.com/office/officeart/2018/2/layout/IconVerticalSolidList"/>
    <dgm:cxn modelId="{042EB48F-E2E8-4283-9425-BFAF15183538}" srcId="{409B9286-4A51-45D8-9B55-C86B8CF9D09E}" destId="{8904743F-EC6A-42AE-ADEA-E820E772476B}" srcOrd="1" destOrd="0" parTransId="{0BFB9A72-4DAB-4B3E-81B2-DD3D29F3B3DF}" sibTransId="{19126F4C-DDD3-4896-BD05-20CAD80836DD}"/>
    <dgm:cxn modelId="{7F1A7CB3-2776-49CD-B9E6-35B86409DEBE}" type="presOf" srcId="{8904743F-EC6A-42AE-ADEA-E820E772476B}" destId="{5AC7D504-8E1B-4905-BA7E-1B410C690423}" srcOrd="0" destOrd="0" presId="urn:microsoft.com/office/officeart/2018/2/layout/IconVerticalSolidList"/>
    <dgm:cxn modelId="{D87C76C7-B807-41B2-9FCB-DC16B711294C}" srcId="{409B9286-4A51-45D8-9B55-C86B8CF9D09E}" destId="{F9D81259-C95C-40A9-A92D-BEC671F177D0}" srcOrd="0" destOrd="0" parTransId="{ECEEB0EF-965E-4D8D-9E54-DDFF569F47E1}" sibTransId="{33C8A148-44A7-45FC-9482-92B3E4FC95C2}"/>
    <dgm:cxn modelId="{F7B0B38E-E007-4F75-B268-8959ECA682F6}" type="presParOf" srcId="{060FE9D3-5073-4CA1-A481-B1AA7E6889D3}" destId="{36AD33DC-E131-4C37-B6EF-20A3436C3024}" srcOrd="0" destOrd="0" presId="urn:microsoft.com/office/officeart/2018/2/layout/IconVerticalSolidList"/>
    <dgm:cxn modelId="{42C8ED4F-9351-435E-914B-A2B8484A97AC}" type="presParOf" srcId="{36AD33DC-E131-4C37-B6EF-20A3436C3024}" destId="{FB079923-771D-48D8-B7AB-97ED78AF2C49}" srcOrd="0" destOrd="0" presId="urn:microsoft.com/office/officeart/2018/2/layout/IconVerticalSolidList"/>
    <dgm:cxn modelId="{892BD970-61AB-4670-8AA8-F38C18575405}" type="presParOf" srcId="{36AD33DC-E131-4C37-B6EF-20A3436C3024}" destId="{8969C144-F3F4-480A-A32D-03C6C32F339F}" srcOrd="1" destOrd="0" presId="urn:microsoft.com/office/officeart/2018/2/layout/IconVerticalSolidList"/>
    <dgm:cxn modelId="{06AFFFC9-71E7-480C-ABE8-FBB4A4A4632E}" type="presParOf" srcId="{36AD33DC-E131-4C37-B6EF-20A3436C3024}" destId="{29593A8F-20B1-4A87-A076-0A8B3C72901E}" srcOrd="2" destOrd="0" presId="urn:microsoft.com/office/officeart/2018/2/layout/IconVerticalSolidList"/>
    <dgm:cxn modelId="{1D70214C-9BBC-4335-82E0-AF71443CCC92}" type="presParOf" srcId="{36AD33DC-E131-4C37-B6EF-20A3436C3024}" destId="{41E8E801-5AA1-4C73-B698-62B704609ECE}" srcOrd="3" destOrd="0" presId="urn:microsoft.com/office/officeart/2018/2/layout/IconVerticalSolidList"/>
    <dgm:cxn modelId="{DFD5BA9D-268A-4B44-8A03-FA53197874FD}" type="presParOf" srcId="{060FE9D3-5073-4CA1-A481-B1AA7E6889D3}" destId="{49461132-FD31-4DDB-B40C-FA9BCA162F2A}" srcOrd="1" destOrd="0" presId="urn:microsoft.com/office/officeart/2018/2/layout/IconVerticalSolidList"/>
    <dgm:cxn modelId="{EB21CD4F-CF0D-4D23-ACFD-FAF3328678EF}" type="presParOf" srcId="{060FE9D3-5073-4CA1-A481-B1AA7E6889D3}" destId="{FB40B1BE-949E-4ECC-8F2D-0FBC6D9FAF70}" srcOrd="2" destOrd="0" presId="urn:microsoft.com/office/officeart/2018/2/layout/IconVerticalSolidList"/>
    <dgm:cxn modelId="{25333236-FAA7-421F-9A57-BF2F8D9F7BA1}" type="presParOf" srcId="{FB40B1BE-949E-4ECC-8F2D-0FBC6D9FAF70}" destId="{3E883936-2DBE-4ACD-A4AE-9D6278CAA9CA}" srcOrd="0" destOrd="0" presId="urn:microsoft.com/office/officeart/2018/2/layout/IconVerticalSolidList"/>
    <dgm:cxn modelId="{40F120AA-B318-4168-A1A2-1EA7095439F1}" type="presParOf" srcId="{FB40B1BE-949E-4ECC-8F2D-0FBC6D9FAF70}" destId="{957E76F4-AFB9-4F3F-BE9B-E9C1D6C45B7E}" srcOrd="1" destOrd="0" presId="urn:microsoft.com/office/officeart/2018/2/layout/IconVerticalSolidList"/>
    <dgm:cxn modelId="{9CD9931F-A03C-44D9-88C6-EF798552B2EE}" type="presParOf" srcId="{FB40B1BE-949E-4ECC-8F2D-0FBC6D9FAF70}" destId="{819CE1B5-D4A0-40E2-9054-3C691D8AFC6A}" srcOrd="2" destOrd="0" presId="urn:microsoft.com/office/officeart/2018/2/layout/IconVerticalSolidList"/>
    <dgm:cxn modelId="{226AB9BB-29C8-4451-8BE6-8CF854522AD3}" type="presParOf" srcId="{FB40B1BE-949E-4ECC-8F2D-0FBC6D9FAF70}" destId="{5AC7D504-8E1B-4905-BA7E-1B410C6904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79923-771D-48D8-B7AB-97ED78AF2C49}">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9C144-F3F4-480A-A32D-03C6C32F339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8E801-5AA1-4C73-B698-62B704609EC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ZA" sz="1600" kern="1200" dirty="0"/>
            <a:t>SIEM –  is a collaboration of Security Information Management and Event Management it portrays a role that support the protection of forms of threats that can be detected when an organizations data is analysed and found that there is activities that are  out of the norm then this technology applies appropriate action to reinstate optimum </a:t>
          </a:r>
          <a:r>
            <a:rPr lang="en-ZA" sz="1600" kern="1200" dirty="0" err="1"/>
            <a:t>compatibilty</a:t>
          </a:r>
          <a:r>
            <a:rPr lang="en-ZA" sz="1600" kern="1200" dirty="0"/>
            <a:t>. </a:t>
          </a:r>
          <a:endParaRPr lang="en-US" sz="1600" kern="1200" dirty="0"/>
        </a:p>
      </dsp:txBody>
      <dsp:txXfrm>
        <a:off x="1507738" y="707092"/>
        <a:ext cx="9007861" cy="1305401"/>
      </dsp:txXfrm>
    </dsp:sp>
    <dsp:sp modelId="{3E883936-2DBE-4ACD-A4AE-9D6278CAA9CA}">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E76F4-AFB9-4F3F-BE9B-E9C1D6C45B7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7D504-8E1B-4905-BA7E-1B410C69042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ZA" sz="1600" kern="1200"/>
            <a:t>Website Security – the availability of this property will produce reliability in assuring that there is no infiltration in the system consisting of other measures that include url filtering and application control.</a:t>
          </a:r>
          <a:endParaRPr lang="en-US" sz="16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9B96-A768-0EC3-3645-94E831777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840F845-E2AB-20E6-1304-5AE1D1575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E1D8EFF-42F2-7A1B-3086-E6CBCE482412}"/>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0EEA654D-AD02-E885-5BC2-E23D138834C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B5182B8-06D6-7D19-3063-204548D7AB26}"/>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267522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77BC-93C8-9365-E81D-7ED60D3B51B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510845B-A920-EF10-890D-9282AF0A9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30E5ED1-50CF-A996-3F33-CE278C783E75}"/>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447FDB06-7FE2-EF35-CC9E-F122DFA6595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5BF4D0F-E035-6FF7-8954-1C668283F952}"/>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403467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4D832-6709-13EB-5A90-9D73A14BCD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6E679AE-F96D-77DF-B975-F7DCDE90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E816285-A699-CF0B-4D5C-5AF0FE6013A5}"/>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92709694-D0FA-A96B-1817-77D396EF52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71E1011-C7EF-DFB3-60EF-F4F4A4876CE6}"/>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419831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E4B1-011D-F6A5-6548-964B1D62AB9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491E5F0-45E5-49D9-29EB-D2DA5B9DD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674264-9178-CAA4-0487-3D08C5355E8D}"/>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B8870240-80B5-01B5-304F-DEE4EE79A20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E6790A8-E459-E387-35CC-4D52EBB6119A}"/>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3000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0805-5E65-9622-0B4A-831CB3E4B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83FEAF9-2243-CDAC-1AE2-46EECC6C2A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247-18BF-3386-EA4D-4B21F97FF1DA}"/>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E88AF87D-9891-AE84-3C73-48E0F0FE55B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C5AF46E-039A-6431-8654-FEDA67D44B13}"/>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98735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BC6E-2B61-9877-27E4-0B1012EB888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477B8DC-9A7D-49FF-D857-48DED3115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E2C9EDA-9B8D-5BD1-A197-3663CA40B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DC21C507-B0BD-A2A9-F981-EA91CB9ED0DF}"/>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6" name="Footer Placeholder 5">
            <a:extLst>
              <a:ext uri="{FF2B5EF4-FFF2-40B4-BE49-F238E27FC236}">
                <a16:creationId xmlns:a16="http://schemas.microsoft.com/office/drawing/2014/main" id="{6520A2AF-FE10-E582-EEFF-4C3651DA39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D103723-4970-B08D-5709-36C9F2E78FA0}"/>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263703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AECB-2D72-DC19-C6BA-69E3E81B575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5158745-8601-5061-B6CB-EFB4EF517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691B7-F0B2-6C01-08E7-1EBAA686A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3C937A1-BE62-FD1C-6AC6-ADBA961B3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F31E3-1AE2-3D4B-8201-EC29B9DC7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0AA1BC43-DA15-A335-98F9-434D46063E9B}"/>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8" name="Footer Placeholder 7">
            <a:extLst>
              <a:ext uri="{FF2B5EF4-FFF2-40B4-BE49-F238E27FC236}">
                <a16:creationId xmlns:a16="http://schemas.microsoft.com/office/drawing/2014/main" id="{1978E55E-3E34-A220-A584-0B270856361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6663849A-62B4-B1EB-3FF3-B7AA176F7357}"/>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162332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6657-4812-A540-ACF1-7A2B30BCB27D}"/>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1CFD264-4AE4-5D7B-0DF1-2F9B0ABC76D7}"/>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4" name="Footer Placeholder 3">
            <a:extLst>
              <a:ext uri="{FF2B5EF4-FFF2-40B4-BE49-F238E27FC236}">
                <a16:creationId xmlns:a16="http://schemas.microsoft.com/office/drawing/2014/main" id="{89F13BEC-6EF4-B6E6-CFAD-EB8EE7BA3DCD}"/>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3504761-DE33-4AE8-2D98-A6F2D5E3163A}"/>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2411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AAE9B-E896-F666-7245-8F9BAA4A0381}"/>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3" name="Footer Placeholder 2">
            <a:extLst>
              <a:ext uri="{FF2B5EF4-FFF2-40B4-BE49-F238E27FC236}">
                <a16:creationId xmlns:a16="http://schemas.microsoft.com/office/drawing/2014/main" id="{5ED0E6A1-F510-4CA2-66AB-9FA83434AD74}"/>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6E0E6856-191E-CF7D-9F5C-97BC7A5A03D3}"/>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423514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4D68-3CD5-C93C-7B7E-4862C5972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673F089-0DD8-361F-7427-47FB593C4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9976D52-5F31-AA85-9433-AD31A1A7F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88AF9-320E-01BA-5E0B-EA519F0903D7}"/>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6" name="Footer Placeholder 5">
            <a:extLst>
              <a:ext uri="{FF2B5EF4-FFF2-40B4-BE49-F238E27FC236}">
                <a16:creationId xmlns:a16="http://schemas.microsoft.com/office/drawing/2014/main" id="{2D25040B-7387-32F9-F4BE-436AF335CF3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C017575-B5BD-F347-0C68-0AE3EFDD96E8}"/>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21247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C156-8F17-B22B-E25F-8E82340D1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6A973D7-15E1-9EBD-29FB-8068F8418F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209F071-12F2-70BD-B2AB-4BE3FD446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723A0-0BD0-33B1-5BDB-F221BB8E238B}"/>
              </a:ext>
            </a:extLst>
          </p:cNvPr>
          <p:cNvSpPr>
            <a:spLocks noGrp="1"/>
          </p:cNvSpPr>
          <p:nvPr>
            <p:ph type="dt" sz="half" idx="10"/>
          </p:nvPr>
        </p:nvSpPr>
        <p:spPr/>
        <p:txBody>
          <a:bodyPr/>
          <a:lstStyle/>
          <a:p>
            <a:fld id="{88A156CA-0B5B-42B3-B17F-913D4AAC4540}" type="datetimeFigureOut">
              <a:rPr lang="en-ZA" smtClean="0"/>
              <a:t>2024/04/10</a:t>
            </a:fld>
            <a:endParaRPr lang="en-ZA"/>
          </a:p>
        </p:txBody>
      </p:sp>
      <p:sp>
        <p:nvSpPr>
          <p:cNvPr id="6" name="Footer Placeholder 5">
            <a:extLst>
              <a:ext uri="{FF2B5EF4-FFF2-40B4-BE49-F238E27FC236}">
                <a16:creationId xmlns:a16="http://schemas.microsoft.com/office/drawing/2014/main" id="{BCFF37A2-AF5E-8DC9-65D3-36673103EF5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AA7CB40-79F5-3315-A221-AA5A903DB6CA}"/>
              </a:ext>
            </a:extLst>
          </p:cNvPr>
          <p:cNvSpPr>
            <a:spLocks noGrp="1"/>
          </p:cNvSpPr>
          <p:nvPr>
            <p:ph type="sldNum" sz="quarter" idx="12"/>
          </p:nvPr>
        </p:nvSpPr>
        <p:spPr/>
        <p:txBody>
          <a:bodyPr/>
          <a:lstStyle/>
          <a:p>
            <a:fld id="{C909F511-E870-4749-ABDA-13494ACD1596}" type="slidenum">
              <a:rPr lang="en-ZA" smtClean="0"/>
              <a:t>‹#›</a:t>
            </a:fld>
            <a:endParaRPr lang="en-ZA"/>
          </a:p>
        </p:txBody>
      </p:sp>
    </p:spTree>
    <p:extLst>
      <p:ext uri="{BB962C8B-B14F-4D97-AF65-F5344CB8AC3E}">
        <p14:creationId xmlns:p14="http://schemas.microsoft.com/office/powerpoint/2010/main" val="295506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AD2D4-DE3B-5021-49C1-0B46A68BF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1A799C4-5F2A-AA2F-0031-602920EE6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24737DE-B35A-963B-B950-524F5ABE1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A156CA-0B5B-42B3-B17F-913D4AAC4540}" type="datetimeFigureOut">
              <a:rPr lang="en-ZA" smtClean="0"/>
              <a:t>2024/04/10</a:t>
            </a:fld>
            <a:endParaRPr lang="en-ZA"/>
          </a:p>
        </p:txBody>
      </p:sp>
      <p:sp>
        <p:nvSpPr>
          <p:cNvPr id="5" name="Footer Placeholder 4">
            <a:extLst>
              <a:ext uri="{FF2B5EF4-FFF2-40B4-BE49-F238E27FC236}">
                <a16:creationId xmlns:a16="http://schemas.microsoft.com/office/drawing/2014/main" id="{5E601489-E454-637B-AF64-FCFC58D14A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B1C5C107-DEF3-3CA4-142B-57749E5E1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09F511-E870-4749-ABDA-13494ACD1596}" type="slidenum">
              <a:rPr lang="en-ZA" smtClean="0"/>
              <a:t>‹#›</a:t>
            </a:fld>
            <a:endParaRPr lang="en-ZA"/>
          </a:p>
        </p:txBody>
      </p:sp>
    </p:spTree>
    <p:extLst>
      <p:ext uri="{BB962C8B-B14F-4D97-AF65-F5344CB8AC3E}">
        <p14:creationId xmlns:p14="http://schemas.microsoft.com/office/powerpoint/2010/main" val="242522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B02EF0E-7733-8019-9F26-7E45C79AB52E}"/>
              </a:ext>
            </a:extLst>
          </p:cNvPr>
          <p:cNvPicPr>
            <a:picLocks noChangeAspect="1"/>
          </p:cNvPicPr>
          <p:nvPr/>
        </p:nvPicPr>
        <p:blipFill rotWithShape="1">
          <a:blip r:embed="rId2">
            <a:alphaModFix amt="50000"/>
          </a:blip>
          <a:srcRect t="22996" r="-1" b="14487"/>
          <a:stretch/>
        </p:blipFill>
        <p:spPr>
          <a:xfrm>
            <a:off x="20" y="10"/>
            <a:ext cx="12188930" cy="6857990"/>
          </a:xfrm>
          <a:prstGeom prst="rect">
            <a:avLst/>
          </a:prstGeom>
        </p:spPr>
      </p:pic>
      <p:sp>
        <p:nvSpPr>
          <p:cNvPr id="2" name="Title 1">
            <a:extLst>
              <a:ext uri="{FF2B5EF4-FFF2-40B4-BE49-F238E27FC236}">
                <a16:creationId xmlns:a16="http://schemas.microsoft.com/office/drawing/2014/main" id="{2F847569-C762-1283-1F4B-54AA77BD3C14}"/>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BELMAND COLLEGE</a:t>
            </a:r>
            <a:br>
              <a:rPr lang="en-US" sz="6600">
                <a:solidFill>
                  <a:schemeClr val="bg1"/>
                </a:solidFill>
              </a:rPr>
            </a:br>
            <a:r>
              <a:rPr lang="en-US" sz="6600">
                <a:solidFill>
                  <a:schemeClr val="bg1"/>
                </a:solidFill>
              </a:rPr>
              <a:t>NETWORK</a:t>
            </a:r>
            <a:endParaRPr lang="en-ZA" sz="6600">
              <a:solidFill>
                <a:schemeClr val="bg1"/>
              </a:solidFill>
            </a:endParaRPr>
          </a:p>
        </p:txBody>
      </p:sp>
      <p:sp>
        <p:nvSpPr>
          <p:cNvPr id="3" name="Subtitle 2">
            <a:extLst>
              <a:ext uri="{FF2B5EF4-FFF2-40B4-BE49-F238E27FC236}">
                <a16:creationId xmlns:a16="http://schemas.microsoft.com/office/drawing/2014/main" id="{D7F23306-B4E7-E688-3110-CA1518672211}"/>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PRESENTATION</a:t>
            </a:r>
            <a:endParaRPr lang="en-ZA">
              <a:solidFill>
                <a:schemeClr val="bg1"/>
              </a:solidFill>
            </a:endParaRPr>
          </a:p>
        </p:txBody>
      </p:sp>
      <p:sp>
        <p:nvSpPr>
          <p:cNvPr id="3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909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DF3B73-647B-C751-7E9D-88C27E650DD6}"/>
              </a:ext>
            </a:extLst>
          </p:cNvPr>
          <p:cNvSpPr>
            <a:spLocks noGrp="1"/>
          </p:cNvSpPr>
          <p:nvPr>
            <p:ph type="title"/>
          </p:nvPr>
        </p:nvSpPr>
        <p:spPr>
          <a:xfrm>
            <a:off x="1371597" y="348865"/>
            <a:ext cx="10044023" cy="877729"/>
          </a:xfrm>
        </p:spPr>
        <p:txBody>
          <a:bodyPr anchor="ctr">
            <a:normAutofit/>
          </a:bodyPr>
          <a:lstStyle/>
          <a:p>
            <a:r>
              <a:rPr lang="en-ZA" sz="4000" dirty="0">
                <a:solidFill>
                  <a:srgbClr val="FFFFFF"/>
                </a:solidFill>
              </a:rPr>
              <a:t>Network Scheme</a:t>
            </a:r>
          </a:p>
        </p:txBody>
      </p:sp>
      <p:graphicFrame>
        <p:nvGraphicFramePr>
          <p:cNvPr id="6" name="Content Placeholder 5">
            <a:extLst>
              <a:ext uri="{FF2B5EF4-FFF2-40B4-BE49-F238E27FC236}">
                <a16:creationId xmlns:a16="http://schemas.microsoft.com/office/drawing/2014/main" id="{69F28228-FC0D-C9B4-C878-D70C7219E494}"/>
              </a:ext>
            </a:extLst>
          </p:cNvPr>
          <p:cNvGraphicFramePr>
            <a:graphicFrameLocks noGrp="1"/>
          </p:cNvGraphicFramePr>
          <p:nvPr>
            <p:ph idx="1"/>
            <p:extLst>
              <p:ext uri="{D42A27DB-BD31-4B8C-83A1-F6EECF244321}">
                <p14:modId xmlns:p14="http://schemas.microsoft.com/office/powerpoint/2010/main" val="4171569019"/>
              </p:ext>
            </p:extLst>
          </p:nvPr>
        </p:nvGraphicFramePr>
        <p:xfrm>
          <a:off x="644056" y="2248038"/>
          <a:ext cx="10927833" cy="4212516"/>
        </p:xfrm>
        <a:graphic>
          <a:graphicData uri="http://schemas.openxmlformats.org/drawingml/2006/table">
            <a:tbl>
              <a:tblPr firstRow="1" firstCol="1" bandRow="1"/>
              <a:tblGrid>
                <a:gridCol w="932349">
                  <a:extLst>
                    <a:ext uri="{9D8B030D-6E8A-4147-A177-3AD203B41FA5}">
                      <a16:colId xmlns:a16="http://schemas.microsoft.com/office/drawing/2014/main" val="2574821898"/>
                    </a:ext>
                  </a:extLst>
                </a:gridCol>
                <a:gridCol w="1365608">
                  <a:extLst>
                    <a:ext uri="{9D8B030D-6E8A-4147-A177-3AD203B41FA5}">
                      <a16:colId xmlns:a16="http://schemas.microsoft.com/office/drawing/2014/main" val="4255769864"/>
                    </a:ext>
                  </a:extLst>
                </a:gridCol>
                <a:gridCol w="1049270">
                  <a:extLst>
                    <a:ext uri="{9D8B030D-6E8A-4147-A177-3AD203B41FA5}">
                      <a16:colId xmlns:a16="http://schemas.microsoft.com/office/drawing/2014/main" val="3150269612"/>
                    </a:ext>
                  </a:extLst>
                </a:gridCol>
                <a:gridCol w="1070289">
                  <a:extLst>
                    <a:ext uri="{9D8B030D-6E8A-4147-A177-3AD203B41FA5}">
                      <a16:colId xmlns:a16="http://schemas.microsoft.com/office/drawing/2014/main" val="3573435741"/>
                    </a:ext>
                  </a:extLst>
                </a:gridCol>
                <a:gridCol w="920677">
                  <a:extLst>
                    <a:ext uri="{9D8B030D-6E8A-4147-A177-3AD203B41FA5}">
                      <a16:colId xmlns:a16="http://schemas.microsoft.com/office/drawing/2014/main" val="356705599"/>
                    </a:ext>
                  </a:extLst>
                </a:gridCol>
                <a:gridCol w="1547567">
                  <a:extLst>
                    <a:ext uri="{9D8B030D-6E8A-4147-A177-3AD203B41FA5}">
                      <a16:colId xmlns:a16="http://schemas.microsoft.com/office/drawing/2014/main" val="1484117843"/>
                    </a:ext>
                  </a:extLst>
                </a:gridCol>
                <a:gridCol w="2582493">
                  <a:extLst>
                    <a:ext uri="{9D8B030D-6E8A-4147-A177-3AD203B41FA5}">
                      <a16:colId xmlns:a16="http://schemas.microsoft.com/office/drawing/2014/main" val="477043399"/>
                    </a:ext>
                  </a:extLst>
                </a:gridCol>
                <a:gridCol w="1459580">
                  <a:extLst>
                    <a:ext uri="{9D8B030D-6E8A-4147-A177-3AD203B41FA5}">
                      <a16:colId xmlns:a16="http://schemas.microsoft.com/office/drawing/2014/main" val="2056803702"/>
                    </a:ext>
                  </a:extLst>
                </a:gridCol>
              </a:tblGrid>
              <a:tr h="470651">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Campus</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Subnet Allocation</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Subnet Mask</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Subnet </a:t>
                      </a:r>
                      <a:endParaRPr lang="en-ZA" sz="1400" b="0" i="0" u="none" strike="noStrike">
                        <a:effectLst/>
                        <a:latin typeface="Arial" panose="020B0604020202020204" pitchFamily="34" charset="0"/>
                      </a:endParaRPr>
                    </a:p>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ID</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Network ID</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IP Adress Range</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Building Addresses</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ZA" sz="1100" b="1" i="0" u="none" strike="noStrike" kern="100">
                          <a:effectLst/>
                          <a:latin typeface="Arial" panose="020B0604020202020204" pitchFamily="34" charset="0"/>
                          <a:ea typeface="Aptos" panose="020B0004020202020204" pitchFamily="34" charset="0"/>
                          <a:cs typeface="Times New Roman" panose="02020603050405020304" pitchFamily="18" charset="0"/>
                        </a:rPr>
                        <a:t>Broadcast Address</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8520575"/>
                  </a:ext>
                </a:extLst>
              </a:tr>
              <a:tr h="781351">
                <a:tc rowSpan="2">
                  <a:txBody>
                    <a:bodyPr/>
                    <a:lstStyle/>
                    <a:p>
                      <a:pPr marL="73152" marR="73152" algn="ctr" fontAlgn="ctr">
                        <a:lnSpc>
                          <a:spcPct val="107000"/>
                        </a:lnSpc>
                        <a:spcBef>
                          <a:spcPts val="0"/>
                        </a:spcBef>
                        <a:spcAft>
                          <a:spcPts val="800"/>
                        </a:spcAft>
                      </a:pPr>
                      <a:r>
                        <a:rPr lang="en-ZA" sz="900" b="0" i="0" u="none" strike="noStrike" kern="100">
                          <a:effectLst/>
                          <a:latin typeface="Arial" panose="020B0604020202020204" pitchFamily="34" charset="0"/>
                          <a:ea typeface="Aptos" panose="020B0004020202020204" pitchFamily="34" charset="0"/>
                          <a:cs typeface="Times New Roman" panose="02020603050405020304" pitchFamily="18" charset="0"/>
                        </a:rPr>
                        <a:t>Midrand</a:t>
                      </a:r>
                      <a:endParaRPr lang="en-ZA" sz="1400" b="0" i="0" u="none" strike="noStrike">
                        <a:effectLst/>
                        <a:latin typeface="Arial" panose="020B0604020202020204" pitchFamily="34" charset="0"/>
                      </a:endParaRPr>
                    </a:p>
                  </a:txBody>
                  <a:tcPr marL="71221" marR="71221" marT="35610" marB="3561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Students</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255.255.248.0 (/21)</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192.168.8.0(/21)</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192.168.8.1 – 192.168.11.254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Building B– 192.168.8.1 – 192.168.8.150</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Building C- 192.168.9.150 – 192.168.9.254</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LABa</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Building A(Library) – 192.168.8.151 – 192.168.8.201</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192.168.11.255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6679053"/>
                  </a:ext>
                </a:extLst>
              </a:tr>
              <a:tr h="575207">
                <a:tc vMerge="1">
                  <a:txBody>
                    <a:bodyPr/>
                    <a:lstStyle/>
                    <a:p>
                      <a:endParaRPr lang="en-ZA"/>
                    </a:p>
                  </a:txBody>
                  <a:tcPr/>
                </a:tc>
                <a:tc>
                  <a:txBody>
                    <a:bodyPr/>
                    <a:lstStyle/>
                    <a:p>
                      <a:pPr algn="l" fontAlgn="t">
                        <a:lnSpc>
                          <a:spcPct val="107000"/>
                        </a:lnSpc>
                        <a:spcBef>
                          <a:spcPts val="0"/>
                        </a:spcBef>
                        <a:spcAft>
                          <a:spcPts val="800"/>
                        </a:spcAft>
                      </a:pPr>
                      <a:r>
                        <a:rPr lang="en-ZA" sz="800" b="0" i="0" u="none" strike="noStrike" kern="100" dirty="0">
                          <a:effectLst/>
                          <a:latin typeface="Arial" panose="020B0604020202020204" pitchFamily="34" charset="0"/>
                          <a:ea typeface="Aptos" panose="020B0004020202020204" pitchFamily="34" charset="0"/>
                          <a:cs typeface="Times New Roman" panose="02020603050405020304" pitchFamily="18" charset="0"/>
                        </a:rPr>
                        <a:t>Staff</a:t>
                      </a:r>
                      <a:endParaRPr lang="en-ZA" sz="1400" b="0" i="0" u="none" strike="noStrike" dirty="0">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255.255.254.0 (/23)</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192.168.0.0(/23)</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192.168.0.1</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- 192.168.0.74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Building A(Admin) – 192.168.0.1 – 192.168.0.15</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IT Department – 192.168.0.16 – 192.168.0.30</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Other – 192.168.0.31 – 192.168.0.74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192.168.0.255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6872615"/>
                  </a:ext>
                </a:extLst>
              </a:tr>
              <a:tr h="369062">
                <a:tc rowSpan="2">
                  <a:txBody>
                    <a:bodyPr/>
                    <a:lstStyle/>
                    <a:p>
                      <a:pPr marL="73152" marR="73152" algn="ctr" fontAlgn="ctr">
                        <a:lnSpc>
                          <a:spcPct val="107000"/>
                        </a:lnSpc>
                        <a:spcBef>
                          <a:spcPts val="0"/>
                        </a:spcBef>
                        <a:spcAft>
                          <a:spcPts val="800"/>
                        </a:spcAft>
                      </a:pPr>
                      <a:r>
                        <a:rPr lang="en-ZA" sz="900" b="0" i="0" u="none" strike="noStrike" kern="100">
                          <a:effectLst/>
                          <a:latin typeface="Arial" panose="020B0604020202020204" pitchFamily="34" charset="0"/>
                          <a:ea typeface="Aptos" panose="020B0004020202020204" pitchFamily="34" charset="0"/>
                          <a:cs typeface="Times New Roman" panose="02020603050405020304" pitchFamily="18" charset="0"/>
                        </a:rPr>
                        <a:t>Cape Town</a:t>
                      </a:r>
                      <a:endParaRPr lang="en-ZA" sz="1400" b="0" i="0" u="none" strike="noStrike">
                        <a:effectLst/>
                        <a:latin typeface="Arial" panose="020B0604020202020204" pitchFamily="34" charset="0"/>
                      </a:endParaRPr>
                    </a:p>
                  </a:txBody>
                  <a:tcPr marL="71221" marR="71221" marT="35610" marB="3561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Student</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255.255.248.0(/21) </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192.168.8.0(/21)</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192.168.12.0 – 192.168.13.254</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Floor 1 – 192.168.12.0 – 192.168.12.100</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Ground(Library) – 192.168.12.101 – 192.168.12.175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192.168.13.255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593529"/>
                  </a:ext>
                </a:extLst>
              </a:tr>
              <a:tr h="575207">
                <a:tc vMerge="1">
                  <a:txBody>
                    <a:bodyPr/>
                    <a:lstStyle/>
                    <a:p>
                      <a:endParaRPr lang="en-ZA"/>
                    </a:p>
                  </a:txBody>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Staff</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255.255.254.0 (/23)</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192.168.0.0(/23)</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192.168.0.75</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- 192.168.0.149</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Ground(Admin) – 192.168.0.75 -192.168.0.89</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IT department – 192.168.0.90 – 192.168.0.103</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Other 192.168.0.140 – 192.168.0.149</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192.168.0.255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9927114"/>
                  </a:ext>
                </a:extLst>
              </a:tr>
              <a:tr h="575207">
                <a:tc rowSpan="2">
                  <a:txBody>
                    <a:bodyPr/>
                    <a:lstStyle/>
                    <a:p>
                      <a:pPr marL="73152" marR="73152" algn="ctr" fontAlgn="ctr">
                        <a:lnSpc>
                          <a:spcPct val="107000"/>
                        </a:lnSpc>
                        <a:spcBef>
                          <a:spcPts val="0"/>
                        </a:spcBef>
                        <a:spcAft>
                          <a:spcPts val="800"/>
                        </a:spcAft>
                      </a:pPr>
                      <a:r>
                        <a:rPr lang="en-ZA" sz="900" b="0" i="0" u="none" strike="noStrike" kern="100">
                          <a:effectLst/>
                          <a:latin typeface="Arial" panose="020B0604020202020204" pitchFamily="34" charset="0"/>
                          <a:ea typeface="Aptos" panose="020B0004020202020204" pitchFamily="34" charset="0"/>
                          <a:cs typeface="Times New Roman" panose="02020603050405020304" pitchFamily="18" charset="0"/>
                        </a:rPr>
                        <a:t>Durban</a:t>
                      </a:r>
                      <a:endParaRPr lang="en-ZA" sz="1400" b="0" i="0" u="none" strike="noStrike">
                        <a:effectLst/>
                        <a:latin typeface="Arial" panose="020B0604020202020204" pitchFamily="34" charset="0"/>
                      </a:endParaRPr>
                    </a:p>
                  </a:txBody>
                  <a:tcPr marL="71221" marR="71221" marT="35610" marB="3561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Student</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255.255.248.0 (/21) </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192.168.8.0(/21)</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192.168.14.0 – 192.168.15.254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Floor 1 – 192.168.14.0 -192.168.14.120</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Floor 2 – 192.168.14.121 – 192.168.14.241</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Ground Floor(Library) – 192.168.15.0 -192.168.15.75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192.168.15.255</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9735219"/>
                  </a:ext>
                </a:extLst>
              </a:tr>
              <a:tr h="575207">
                <a:tc vMerge="1">
                  <a:txBody>
                    <a:bodyPr/>
                    <a:lstStyle/>
                    <a:p>
                      <a:endParaRPr lang="en-ZA"/>
                    </a:p>
                  </a:txBody>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Staff</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255.255.255.0</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dirty="0">
                          <a:effectLst/>
                          <a:latin typeface="Arial" panose="020B0604020202020204" pitchFamily="34" charset="0"/>
                          <a:ea typeface="Aptos" panose="020B0004020202020204" pitchFamily="34" charset="0"/>
                          <a:cs typeface="Times New Roman" panose="02020603050405020304" pitchFamily="18" charset="0"/>
                        </a:rPr>
                        <a:t>255.255.254.0(/23)</a:t>
                      </a:r>
                      <a:endParaRPr lang="en-ZA" sz="1400" b="0" i="0" u="none" strike="noStrike" dirty="0">
                        <a:effectLst/>
                        <a:latin typeface="Arial" panose="020B0604020202020204" pitchFamily="34" charset="0"/>
                      </a:endParaRPr>
                    </a:p>
                    <a:p>
                      <a:pPr algn="l" fontAlgn="t">
                        <a:lnSpc>
                          <a:spcPct val="107000"/>
                        </a:lnSpc>
                        <a:spcBef>
                          <a:spcPts val="0"/>
                        </a:spcBef>
                        <a:spcAft>
                          <a:spcPts val="800"/>
                        </a:spcAft>
                      </a:pPr>
                      <a:endParaRPr lang="en-ZA" sz="1400" b="0" i="0" u="none" strike="noStrike" dirty="0">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192.168.0.0(/23)</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192.168.0.151</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- 192.168.0.254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Ground Floor(Admin) – 192.168.0.150 – 192.168.0.164</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IT Department – 192.168.0.165 – 192.168.0.175</a:t>
                      </a:r>
                      <a:endParaRPr lang="en-ZA" sz="1400" b="0" i="0" u="none" strike="noStrike">
                        <a:effectLst/>
                        <a:latin typeface="Arial" panose="020B0604020202020204" pitchFamily="34" charset="0"/>
                      </a:endParaRPr>
                    </a:p>
                    <a:p>
                      <a:pPr algn="l" fontAlgn="t">
                        <a:lnSpc>
                          <a:spcPct val="107000"/>
                        </a:lnSpc>
                        <a:spcBef>
                          <a:spcPts val="0"/>
                        </a:spcBef>
                        <a:spcAft>
                          <a:spcPts val="800"/>
                        </a:spcAft>
                      </a:pPr>
                      <a:r>
                        <a:rPr lang="en-ZA" sz="800" b="0" i="0" u="none" strike="noStrike" kern="100">
                          <a:effectLst/>
                          <a:latin typeface="Arial" panose="020B0604020202020204" pitchFamily="34" charset="0"/>
                          <a:ea typeface="Aptos" panose="020B0004020202020204" pitchFamily="34" charset="0"/>
                          <a:cs typeface="Times New Roman" panose="02020603050405020304" pitchFamily="18" charset="0"/>
                        </a:rPr>
                        <a:t>Other – 192.168.0.176 – 192.168.0.254</a:t>
                      </a:r>
                      <a:endParaRPr lang="en-ZA" sz="1400" b="0" i="0" u="none" strike="noStrike">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ZA" sz="800" b="0" i="0" u="none" strike="noStrike" kern="100" dirty="0">
                          <a:effectLst/>
                          <a:latin typeface="Arial" panose="020B0604020202020204" pitchFamily="34" charset="0"/>
                          <a:ea typeface="Aptos" panose="020B0004020202020204" pitchFamily="34" charset="0"/>
                          <a:cs typeface="Times New Roman" panose="02020603050405020304" pitchFamily="18" charset="0"/>
                        </a:rPr>
                        <a:t>192.168.0.255</a:t>
                      </a:r>
                      <a:endParaRPr lang="en-ZA" sz="1400" b="0" i="0" u="none" strike="noStrike" dirty="0">
                        <a:effectLst/>
                        <a:latin typeface="Arial" panose="020B0604020202020204" pitchFamily="34" charset="0"/>
                      </a:endParaRPr>
                    </a:p>
                  </a:txBody>
                  <a:tcPr marL="53416" marR="53416" marT="74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3866077"/>
                  </a:ext>
                </a:extLst>
              </a:tr>
            </a:tbl>
          </a:graphicData>
        </a:graphic>
      </p:graphicFrame>
    </p:spTree>
    <p:extLst>
      <p:ext uri="{BB962C8B-B14F-4D97-AF65-F5344CB8AC3E}">
        <p14:creationId xmlns:p14="http://schemas.microsoft.com/office/powerpoint/2010/main" val="265336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72A6-A5D0-440D-CC4B-DA9BF15DCD97}"/>
              </a:ext>
            </a:extLst>
          </p:cNvPr>
          <p:cNvSpPr>
            <a:spLocks noGrp="1"/>
          </p:cNvSpPr>
          <p:nvPr>
            <p:ph type="title"/>
          </p:nvPr>
        </p:nvSpPr>
        <p:spPr>
          <a:xfrm>
            <a:off x="761999" y="1101114"/>
            <a:ext cx="10488274" cy="605111"/>
          </a:xfrm>
        </p:spPr>
        <p:txBody>
          <a:bodyPr vert="horz" lIns="91440" tIns="45720" rIns="91440" bIns="45720" rtlCol="0" anchor="t">
            <a:normAutofit/>
          </a:bodyPr>
          <a:lstStyle/>
          <a:p>
            <a:pPr algn="ctr"/>
            <a:r>
              <a:rPr lang="en-US" sz="3600" dirty="0"/>
              <a:t>ROLE OF DEVICES </a:t>
            </a:r>
          </a:p>
        </p:txBody>
      </p:sp>
      <p:cxnSp>
        <p:nvCxnSpPr>
          <p:cNvPr id="15" name="Straight Connector 14">
            <a:extLst>
              <a:ext uri="{FF2B5EF4-FFF2-40B4-BE49-F238E27FC236}">
                <a16:creationId xmlns:a16="http://schemas.microsoft.com/office/drawing/2014/main" id="{2E076A3E-9405-C3DA-A25B-74C4AD478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1B6D9-92CC-6159-3EB9-CF4705F1F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4" y="2680138"/>
            <a:ext cx="12192000" cy="4177862"/>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bstract green lights">
            <a:extLst>
              <a:ext uri="{FF2B5EF4-FFF2-40B4-BE49-F238E27FC236}">
                <a16:creationId xmlns:a16="http://schemas.microsoft.com/office/drawing/2014/main" id="{87097711-8430-7EB8-5CB8-A9C9C20E0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41" y="2014724"/>
            <a:ext cx="2200276" cy="1650207"/>
          </a:xfrm>
          <a:prstGeom prst="rect">
            <a:avLst/>
          </a:prstGeom>
        </p:spPr>
      </p:pic>
      <p:pic>
        <p:nvPicPr>
          <p:cNvPr id="5" name="Content Placeholder 4" descr="Colorful network cables">
            <a:extLst>
              <a:ext uri="{FF2B5EF4-FFF2-40B4-BE49-F238E27FC236}">
                <a16:creationId xmlns:a16="http://schemas.microsoft.com/office/drawing/2014/main" id="{18EC32EE-E35C-0849-754E-5079C9F56A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5509" y="2009514"/>
            <a:ext cx="2480026" cy="1655417"/>
          </a:xfrm>
          <a:prstGeom prst="rect">
            <a:avLst/>
          </a:prstGeom>
        </p:spPr>
      </p:pic>
      <p:pic>
        <p:nvPicPr>
          <p:cNvPr id="12" name="Picture 11" descr="Programming data on computer monitor">
            <a:extLst>
              <a:ext uri="{FF2B5EF4-FFF2-40B4-BE49-F238E27FC236}">
                <a16:creationId xmlns:a16="http://schemas.microsoft.com/office/drawing/2014/main" id="{40233E12-6A58-53B7-11A7-C1A1000C1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8828" y="1997596"/>
            <a:ext cx="2553330" cy="1667335"/>
          </a:xfrm>
          <a:prstGeom prst="rect">
            <a:avLst/>
          </a:prstGeom>
        </p:spPr>
      </p:pic>
      <p:sp>
        <p:nvSpPr>
          <p:cNvPr id="13" name="TextBox 12">
            <a:extLst>
              <a:ext uri="{FF2B5EF4-FFF2-40B4-BE49-F238E27FC236}">
                <a16:creationId xmlns:a16="http://schemas.microsoft.com/office/drawing/2014/main" id="{C5E81F7D-AE15-9D63-8556-9F4C1AB871A0}"/>
              </a:ext>
            </a:extLst>
          </p:cNvPr>
          <p:cNvSpPr txBox="1"/>
          <p:nvPr/>
        </p:nvSpPr>
        <p:spPr>
          <a:xfrm>
            <a:off x="985421" y="4009694"/>
            <a:ext cx="2965142" cy="923330"/>
          </a:xfrm>
          <a:prstGeom prst="rect">
            <a:avLst/>
          </a:prstGeom>
          <a:noFill/>
        </p:spPr>
        <p:txBody>
          <a:bodyPr wrap="square" rtlCol="0">
            <a:spAutoFit/>
          </a:bodyPr>
          <a:lstStyle/>
          <a:p>
            <a:pPr marL="285750" indent="-285750">
              <a:buFont typeface="Arial" panose="020B0604020202020204" pitchFamily="34" charset="0"/>
              <a:buChar char="•"/>
            </a:pPr>
            <a:r>
              <a:rPr lang="en-ZA" dirty="0"/>
              <a:t>Routers</a:t>
            </a:r>
          </a:p>
          <a:p>
            <a:pPr marL="285750" indent="-285750">
              <a:buFont typeface="Arial" panose="020B0604020202020204" pitchFamily="34" charset="0"/>
              <a:buChar char="•"/>
            </a:pPr>
            <a:r>
              <a:rPr lang="en-ZA" dirty="0"/>
              <a:t>Switches</a:t>
            </a:r>
          </a:p>
          <a:p>
            <a:pPr marL="285750" indent="-285750">
              <a:buFont typeface="Arial" panose="020B0604020202020204" pitchFamily="34" charset="0"/>
              <a:buChar char="•"/>
            </a:pPr>
            <a:endParaRPr lang="en-ZA" dirty="0"/>
          </a:p>
        </p:txBody>
      </p:sp>
      <p:sp>
        <p:nvSpPr>
          <p:cNvPr id="14" name="TextBox 13">
            <a:extLst>
              <a:ext uri="{FF2B5EF4-FFF2-40B4-BE49-F238E27FC236}">
                <a16:creationId xmlns:a16="http://schemas.microsoft.com/office/drawing/2014/main" id="{2565C3E0-993B-C682-F9DF-D8A347ACF890}"/>
              </a:ext>
            </a:extLst>
          </p:cNvPr>
          <p:cNvSpPr txBox="1"/>
          <p:nvPr/>
        </p:nvSpPr>
        <p:spPr>
          <a:xfrm>
            <a:off x="9208828" y="4009694"/>
            <a:ext cx="2772041" cy="1200329"/>
          </a:xfrm>
          <a:prstGeom prst="rect">
            <a:avLst/>
          </a:prstGeom>
          <a:noFill/>
        </p:spPr>
        <p:txBody>
          <a:bodyPr wrap="none" rtlCol="0">
            <a:spAutoFit/>
          </a:bodyPr>
          <a:lstStyle/>
          <a:p>
            <a:pPr marL="285750" indent="-285750">
              <a:buFont typeface="Arial" panose="020B0604020202020204" pitchFamily="34" charset="0"/>
              <a:buChar char="•"/>
            </a:pPr>
            <a:r>
              <a:rPr lang="en-ZA" dirty="0"/>
              <a:t>End-user </a:t>
            </a:r>
            <a:r>
              <a:rPr lang="en-ZA" dirty="0" err="1"/>
              <a:t>decives</a:t>
            </a:r>
            <a:endParaRPr lang="en-ZA" dirty="0"/>
          </a:p>
          <a:p>
            <a:pPr marL="285750" indent="-285750">
              <a:buFont typeface="Arial" panose="020B0604020202020204" pitchFamily="34" charset="0"/>
              <a:buChar char="•"/>
            </a:pPr>
            <a:r>
              <a:rPr lang="en-ZA" dirty="0"/>
              <a:t>Servers</a:t>
            </a:r>
          </a:p>
          <a:p>
            <a:pPr marL="285750" indent="-285750">
              <a:buFont typeface="Arial" panose="020B0604020202020204" pitchFamily="34" charset="0"/>
              <a:buChar char="•"/>
            </a:pPr>
            <a:r>
              <a:rPr lang="en-ZA" dirty="0"/>
              <a:t>Wireless Access Points</a:t>
            </a:r>
          </a:p>
          <a:p>
            <a:endParaRPr lang="en-ZA" dirty="0"/>
          </a:p>
        </p:txBody>
      </p:sp>
      <p:sp>
        <p:nvSpPr>
          <p:cNvPr id="18" name="TextBox 17">
            <a:extLst>
              <a:ext uri="{FF2B5EF4-FFF2-40B4-BE49-F238E27FC236}">
                <a16:creationId xmlns:a16="http://schemas.microsoft.com/office/drawing/2014/main" id="{51DAEEFD-7D8E-1E96-BA2E-EFF7F3A766AB}"/>
              </a:ext>
            </a:extLst>
          </p:cNvPr>
          <p:cNvSpPr txBox="1"/>
          <p:nvPr/>
        </p:nvSpPr>
        <p:spPr>
          <a:xfrm>
            <a:off x="5335801" y="4102027"/>
            <a:ext cx="1239442" cy="369332"/>
          </a:xfrm>
          <a:prstGeom prst="rect">
            <a:avLst/>
          </a:prstGeom>
          <a:noFill/>
        </p:spPr>
        <p:txBody>
          <a:bodyPr wrap="none" rtlCol="0">
            <a:spAutoFit/>
          </a:bodyPr>
          <a:lstStyle/>
          <a:p>
            <a:pPr marL="285750" indent="-285750">
              <a:buFont typeface="Arial" panose="020B0604020202020204" pitchFamily="34" charset="0"/>
              <a:buChar char="•"/>
            </a:pPr>
            <a:r>
              <a:rPr lang="en-ZA" dirty="0"/>
              <a:t>Cabling</a:t>
            </a:r>
          </a:p>
        </p:txBody>
      </p:sp>
      <p:pic>
        <p:nvPicPr>
          <p:cNvPr id="20" name="Picture 19">
            <a:extLst>
              <a:ext uri="{FF2B5EF4-FFF2-40B4-BE49-F238E27FC236}">
                <a16:creationId xmlns:a16="http://schemas.microsoft.com/office/drawing/2014/main" id="{E6989F50-F738-2477-F404-DEF1FAD87C03}"/>
              </a:ext>
            </a:extLst>
          </p:cNvPr>
          <p:cNvPicPr>
            <a:picLocks noChangeAspect="1"/>
          </p:cNvPicPr>
          <p:nvPr/>
        </p:nvPicPr>
        <p:blipFill rotWithShape="1">
          <a:blip r:embed="rId5"/>
          <a:srcRect l="14448" t="15616" r="15894" b="2247"/>
          <a:stretch/>
        </p:blipFill>
        <p:spPr>
          <a:xfrm>
            <a:off x="9795032" y="4994487"/>
            <a:ext cx="1599632" cy="1549371"/>
          </a:xfrm>
          <a:prstGeom prst="rect">
            <a:avLst/>
          </a:prstGeom>
        </p:spPr>
      </p:pic>
      <p:pic>
        <p:nvPicPr>
          <p:cNvPr id="22" name="Picture 21">
            <a:extLst>
              <a:ext uri="{FF2B5EF4-FFF2-40B4-BE49-F238E27FC236}">
                <a16:creationId xmlns:a16="http://schemas.microsoft.com/office/drawing/2014/main" id="{4C2FABF2-9DAC-FA21-A795-39F819F8A56A}"/>
              </a:ext>
            </a:extLst>
          </p:cNvPr>
          <p:cNvPicPr>
            <a:picLocks noChangeAspect="1"/>
          </p:cNvPicPr>
          <p:nvPr/>
        </p:nvPicPr>
        <p:blipFill>
          <a:blip r:embed="rId6"/>
          <a:stretch>
            <a:fillRect/>
          </a:stretch>
        </p:blipFill>
        <p:spPr>
          <a:xfrm>
            <a:off x="3950562" y="5021905"/>
            <a:ext cx="5129309" cy="953646"/>
          </a:xfrm>
          <a:prstGeom prst="rect">
            <a:avLst/>
          </a:prstGeom>
        </p:spPr>
      </p:pic>
      <p:pic>
        <p:nvPicPr>
          <p:cNvPr id="24" name="Picture 23">
            <a:extLst>
              <a:ext uri="{FF2B5EF4-FFF2-40B4-BE49-F238E27FC236}">
                <a16:creationId xmlns:a16="http://schemas.microsoft.com/office/drawing/2014/main" id="{A642BE31-DE24-F02C-A507-E6EB6BC30AFF}"/>
              </a:ext>
            </a:extLst>
          </p:cNvPr>
          <p:cNvPicPr>
            <a:picLocks noChangeAspect="1"/>
          </p:cNvPicPr>
          <p:nvPr/>
        </p:nvPicPr>
        <p:blipFill rotWithShape="1">
          <a:blip r:embed="rId7"/>
          <a:srcRect l="12235" t="12457" b="9577"/>
          <a:stretch/>
        </p:blipFill>
        <p:spPr>
          <a:xfrm>
            <a:off x="471990" y="4654580"/>
            <a:ext cx="2602358" cy="2003928"/>
          </a:xfrm>
          <a:prstGeom prst="rect">
            <a:avLst/>
          </a:prstGeom>
        </p:spPr>
      </p:pic>
    </p:spTree>
    <p:extLst>
      <p:ext uri="{BB962C8B-B14F-4D97-AF65-F5344CB8AC3E}">
        <p14:creationId xmlns:p14="http://schemas.microsoft.com/office/powerpoint/2010/main" val="44727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bstract green lights">
            <a:extLst>
              <a:ext uri="{FF2B5EF4-FFF2-40B4-BE49-F238E27FC236}">
                <a16:creationId xmlns:a16="http://schemas.microsoft.com/office/drawing/2014/main" id="{6AC68958-5CD6-718E-5854-2BE0B801F6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61" b="3475"/>
          <a:stretch/>
        </p:blipFill>
        <p:spPr>
          <a:xfrm>
            <a:off x="2522356"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63968B-2477-C23E-9BF4-894581EAC0B6}"/>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Configuration of Devices and Connections</a:t>
            </a:r>
          </a:p>
        </p:txBody>
      </p:sp>
      <p:sp>
        <p:nvSpPr>
          <p:cNvPr id="7" name="TextBox 6">
            <a:extLst>
              <a:ext uri="{FF2B5EF4-FFF2-40B4-BE49-F238E27FC236}">
                <a16:creationId xmlns:a16="http://schemas.microsoft.com/office/drawing/2014/main" id="{B3859350-2A8D-58B9-14D3-462359E7D4FE}"/>
              </a:ext>
            </a:extLst>
          </p:cNvPr>
          <p:cNvSpPr txBox="1"/>
          <p:nvPr/>
        </p:nvSpPr>
        <p:spPr>
          <a:xfrm>
            <a:off x="838200" y="2434201"/>
            <a:ext cx="3822189" cy="3742762"/>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000" dirty="0"/>
              <a:t>Router protocols:</a:t>
            </a:r>
            <a:br>
              <a:rPr lang="en-US" sz="2000" dirty="0"/>
            </a:br>
            <a:r>
              <a:rPr lang="en-US" sz="2000" dirty="0"/>
              <a:t>RIP: uses hop count as its </a:t>
            </a:r>
            <a:r>
              <a:rPr lang="en-US" sz="2000" dirty="0" err="1"/>
              <a:t>metic</a:t>
            </a:r>
            <a:endParaRPr lang="en-US" sz="2000" dirty="0"/>
          </a:p>
          <a:p>
            <a:pPr marL="57150">
              <a:lnSpc>
                <a:spcPct val="90000"/>
              </a:lnSpc>
              <a:spcAft>
                <a:spcPts val="600"/>
              </a:spcAft>
            </a:pPr>
            <a:r>
              <a:rPr lang="en-US" sz="2000" dirty="0"/>
              <a:t>     Static: manually configure</a:t>
            </a:r>
          </a:p>
          <a:p>
            <a:pPr marL="285750" indent="-228600">
              <a:lnSpc>
                <a:spcPct val="90000"/>
              </a:lnSpc>
              <a:spcAft>
                <a:spcPts val="600"/>
              </a:spcAft>
              <a:buFont typeface="Arial" panose="020B0604020202020204" pitchFamily="34" charset="0"/>
              <a:buChar char="•"/>
            </a:pPr>
            <a:r>
              <a:rPr lang="en-US" sz="2000" dirty="0"/>
              <a:t>Communication between different networks:</a:t>
            </a:r>
          </a:p>
          <a:p>
            <a:pPr marL="57150">
              <a:lnSpc>
                <a:spcPct val="90000"/>
              </a:lnSpc>
              <a:spcAft>
                <a:spcPts val="600"/>
              </a:spcAft>
            </a:pPr>
            <a:r>
              <a:rPr lang="en-US" sz="2000" dirty="0"/>
              <a:t>	Uses routing tables: stores network connection information</a:t>
            </a:r>
          </a:p>
          <a:p>
            <a:pPr marL="285750" indent="-228600">
              <a:lnSpc>
                <a:spcPct val="90000"/>
              </a:lnSpc>
              <a:spcAft>
                <a:spcPts val="600"/>
              </a:spcAft>
              <a:buFont typeface="Arial" panose="020B0604020202020204" pitchFamily="34" charset="0"/>
              <a:buChar char="•"/>
            </a:pPr>
            <a:r>
              <a:rPr lang="en-US" sz="2000" dirty="0"/>
              <a:t>Static and Dynamic routing</a:t>
            </a:r>
          </a:p>
          <a:p>
            <a:pPr marL="57150">
              <a:lnSpc>
                <a:spcPct val="90000"/>
              </a:lnSpc>
              <a:spcAft>
                <a:spcPts val="600"/>
              </a:spcAft>
            </a:pPr>
            <a:r>
              <a:rPr lang="en-US" sz="2000" dirty="0"/>
              <a:t> 	static: manually done, specifies destination network and next-hop </a:t>
            </a:r>
            <a:r>
              <a:rPr lang="en-US" sz="2000" dirty="0" err="1"/>
              <a:t>ip</a:t>
            </a:r>
            <a:r>
              <a:rPr lang="en-US" sz="2000" dirty="0"/>
              <a:t> address </a:t>
            </a:r>
          </a:p>
        </p:txBody>
      </p:sp>
      <p:pic>
        <p:nvPicPr>
          <p:cNvPr id="10" name="Picture 9">
            <a:extLst>
              <a:ext uri="{FF2B5EF4-FFF2-40B4-BE49-F238E27FC236}">
                <a16:creationId xmlns:a16="http://schemas.microsoft.com/office/drawing/2014/main" id="{F7FFFC97-E295-D240-D41C-237DDC93FF41}"/>
              </a:ext>
            </a:extLst>
          </p:cNvPr>
          <p:cNvPicPr>
            <a:picLocks noChangeAspect="1"/>
          </p:cNvPicPr>
          <p:nvPr/>
        </p:nvPicPr>
        <p:blipFill>
          <a:blip r:embed="rId3"/>
          <a:stretch>
            <a:fillRect/>
          </a:stretch>
        </p:blipFill>
        <p:spPr>
          <a:xfrm>
            <a:off x="5365729" y="5112287"/>
            <a:ext cx="1957631" cy="964421"/>
          </a:xfrm>
          <a:prstGeom prst="rect">
            <a:avLst/>
          </a:prstGeom>
        </p:spPr>
      </p:pic>
      <p:pic>
        <p:nvPicPr>
          <p:cNvPr id="14" name="Picture 13">
            <a:extLst>
              <a:ext uri="{FF2B5EF4-FFF2-40B4-BE49-F238E27FC236}">
                <a16:creationId xmlns:a16="http://schemas.microsoft.com/office/drawing/2014/main" id="{6E22A2C7-1910-FEC3-DE5B-86B667C656EC}"/>
              </a:ext>
            </a:extLst>
          </p:cNvPr>
          <p:cNvPicPr>
            <a:picLocks noChangeAspect="1"/>
          </p:cNvPicPr>
          <p:nvPr/>
        </p:nvPicPr>
        <p:blipFill>
          <a:blip r:embed="rId4"/>
          <a:stretch>
            <a:fillRect/>
          </a:stretch>
        </p:blipFill>
        <p:spPr>
          <a:xfrm>
            <a:off x="4700850" y="1263289"/>
            <a:ext cx="4623516" cy="1185879"/>
          </a:xfrm>
          <a:prstGeom prst="rect">
            <a:avLst/>
          </a:prstGeom>
        </p:spPr>
      </p:pic>
      <p:pic>
        <p:nvPicPr>
          <p:cNvPr id="16" name="Picture 15">
            <a:extLst>
              <a:ext uri="{FF2B5EF4-FFF2-40B4-BE49-F238E27FC236}">
                <a16:creationId xmlns:a16="http://schemas.microsoft.com/office/drawing/2014/main" id="{C7E32CCF-C9B3-481E-2DEF-D77459E09721}"/>
              </a:ext>
            </a:extLst>
          </p:cNvPr>
          <p:cNvPicPr>
            <a:picLocks noChangeAspect="1"/>
          </p:cNvPicPr>
          <p:nvPr/>
        </p:nvPicPr>
        <p:blipFill>
          <a:blip r:embed="rId5"/>
          <a:stretch>
            <a:fillRect/>
          </a:stretch>
        </p:blipFill>
        <p:spPr>
          <a:xfrm>
            <a:off x="6403621" y="2678193"/>
            <a:ext cx="4718989" cy="2205068"/>
          </a:xfrm>
          <a:prstGeom prst="rect">
            <a:avLst/>
          </a:prstGeom>
        </p:spPr>
      </p:pic>
    </p:spTree>
    <p:extLst>
      <p:ext uri="{BB962C8B-B14F-4D97-AF65-F5344CB8AC3E}">
        <p14:creationId xmlns:p14="http://schemas.microsoft.com/office/powerpoint/2010/main" val="337426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ful network cables">
            <a:extLst>
              <a:ext uri="{FF2B5EF4-FFF2-40B4-BE49-F238E27FC236}">
                <a16:creationId xmlns:a16="http://schemas.microsoft.com/office/drawing/2014/main" id="{AA5BEC1F-34A5-5FEE-DF39-D39BCE74A0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882"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DADF91-376D-353A-4AAB-71D8045C8A3E}"/>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VLAN AND CONNECTIVITY </a:t>
            </a:r>
          </a:p>
        </p:txBody>
      </p:sp>
      <p:sp>
        <p:nvSpPr>
          <p:cNvPr id="4" name="TextBox 3">
            <a:extLst>
              <a:ext uri="{FF2B5EF4-FFF2-40B4-BE49-F238E27FC236}">
                <a16:creationId xmlns:a16="http://schemas.microsoft.com/office/drawing/2014/main" id="{6DE2CD9E-6A27-364B-1EAE-F1F56EA6D09F}"/>
              </a:ext>
            </a:extLst>
          </p:cNvPr>
          <p:cNvSpPr txBox="1"/>
          <p:nvPr/>
        </p:nvSpPr>
        <p:spPr>
          <a:xfrm>
            <a:off x="292042" y="2265037"/>
            <a:ext cx="4974439"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VLAN and benefits:</a:t>
            </a:r>
          </a:p>
          <a:p>
            <a:pPr marL="57150">
              <a:lnSpc>
                <a:spcPct val="90000"/>
              </a:lnSpc>
              <a:spcAft>
                <a:spcPts val="600"/>
              </a:spcAft>
            </a:pPr>
            <a:r>
              <a:rPr lang="en-US" sz="2000" dirty="0"/>
              <a:t>	network performance</a:t>
            </a:r>
          </a:p>
          <a:p>
            <a:pPr marL="57150">
              <a:lnSpc>
                <a:spcPct val="90000"/>
              </a:lnSpc>
              <a:spcAft>
                <a:spcPts val="600"/>
              </a:spcAft>
            </a:pPr>
            <a:r>
              <a:rPr lang="en-US" sz="2000" dirty="0"/>
              <a:t>	simplified network management</a:t>
            </a:r>
          </a:p>
          <a:p>
            <a:pPr marL="285750" indent="-228600">
              <a:lnSpc>
                <a:spcPct val="90000"/>
              </a:lnSpc>
              <a:spcAft>
                <a:spcPts val="600"/>
              </a:spcAft>
              <a:buFont typeface="Arial" panose="020B0604020202020204" pitchFamily="34" charset="0"/>
              <a:buChar char="•"/>
            </a:pPr>
            <a:r>
              <a:rPr lang="en-US" sz="2000" dirty="0"/>
              <a:t>VLAN configurations to segment network</a:t>
            </a:r>
          </a:p>
          <a:p>
            <a:pPr marL="285750" indent="-228600">
              <a:lnSpc>
                <a:spcPct val="90000"/>
              </a:lnSpc>
              <a:spcAft>
                <a:spcPts val="600"/>
              </a:spcAft>
              <a:buFont typeface="Arial" panose="020B0604020202020204" pitchFamily="34" charset="0"/>
              <a:buChar char="•"/>
            </a:pPr>
            <a:r>
              <a:rPr lang="en-US" sz="2000" dirty="0"/>
              <a:t>VLAN tagging and </a:t>
            </a:r>
            <a:r>
              <a:rPr lang="en-US" sz="2000" dirty="0" err="1"/>
              <a:t>trunking</a:t>
            </a:r>
            <a:r>
              <a:rPr lang="en-US" sz="2000" dirty="0"/>
              <a:t>:</a:t>
            </a:r>
          </a:p>
          <a:p>
            <a:pPr marL="514350" lvl="1">
              <a:lnSpc>
                <a:spcPct val="90000"/>
              </a:lnSpc>
              <a:spcAft>
                <a:spcPts val="600"/>
              </a:spcAft>
            </a:pPr>
            <a:r>
              <a:rPr lang="en-US" sz="2000" dirty="0"/>
              <a:t>Tagging: allow switch to identify which VLAN a packet belongs to</a:t>
            </a:r>
          </a:p>
          <a:p>
            <a:pPr marL="514350" lvl="1">
              <a:lnSpc>
                <a:spcPct val="90000"/>
              </a:lnSpc>
              <a:spcAft>
                <a:spcPts val="600"/>
              </a:spcAft>
            </a:pPr>
            <a:r>
              <a:rPr lang="en-US" sz="2000" dirty="0" err="1"/>
              <a:t>Trunking</a:t>
            </a:r>
            <a:r>
              <a:rPr lang="en-US" sz="2000" dirty="0"/>
              <a:t>: transmitting traffic for multiple VLANS between switches</a:t>
            </a:r>
          </a:p>
          <a:p>
            <a:pPr marL="28575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35FC14F1-6DE1-322C-3574-E7583E4CFFE8}"/>
              </a:ext>
            </a:extLst>
          </p:cNvPr>
          <p:cNvPicPr>
            <a:picLocks noChangeAspect="1"/>
          </p:cNvPicPr>
          <p:nvPr/>
        </p:nvPicPr>
        <p:blipFill>
          <a:blip r:embed="rId3"/>
          <a:stretch>
            <a:fillRect/>
          </a:stretch>
        </p:blipFill>
        <p:spPr>
          <a:xfrm>
            <a:off x="1200737" y="5636272"/>
            <a:ext cx="8468907" cy="371527"/>
          </a:xfrm>
          <a:prstGeom prst="rect">
            <a:avLst/>
          </a:prstGeom>
        </p:spPr>
      </p:pic>
      <p:pic>
        <p:nvPicPr>
          <p:cNvPr id="9" name="Picture 8">
            <a:extLst>
              <a:ext uri="{FF2B5EF4-FFF2-40B4-BE49-F238E27FC236}">
                <a16:creationId xmlns:a16="http://schemas.microsoft.com/office/drawing/2014/main" id="{6377A451-907D-8391-02A2-EFF7BDC18FA9}"/>
              </a:ext>
            </a:extLst>
          </p:cNvPr>
          <p:cNvPicPr>
            <a:picLocks noChangeAspect="1"/>
          </p:cNvPicPr>
          <p:nvPr/>
        </p:nvPicPr>
        <p:blipFill rotWithShape="1">
          <a:blip r:embed="rId4"/>
          <a:srcRect r="26427"/>
          <a:stretch/>
        </p:blipFill>
        <p:spPr>
          <a:xfrm>
            <a:off x="5951058" y="1639072"/>
            <a:ext cx="4548710" cy="2867425"/>
          </a:xfrm>
          <a:prstGeom prst="rect">
            <a:avLst/>
          </a:prstGeom>
        </p:spPr>
      </p:pic>
    </p:spTree>
    <p:extLst>
      <p:ext uri="{BB962C8B-B14F-4D97-AF65-F5344CB8AC3E}">
        <p14:creationId xmlns:p14="http://schemas.microsoft.com/office/powerpoint/2010/main" val="114335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rogramming data on computer monitor">
            <a:extLst>
              <a:ext uri="{FF2B5EF4-FFF2-40B4-BE49-F238E27FC236}">
                <a16:creationId xmlns:a16="http://schemas.microsoft.com/office/drawing/2014/main" id="{22C43F8E-872C-FAC8-5FB1-AD27993874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0FCBC6-6DAC-1C89-0953-3954D35DFD96}"/>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END DEVICES  AND SERVERS</a:t>
            </a:r>
          </a:p>
        </p:txBody>
      </p:sp>
      <p:sp>
        <p:nvSpPr>
          <p:cNvPr id="6" name="TextBox 5">
            <a:extLst>
              <a:ext uri="{FF2B5EF4-FFF2-40B4-BE49-F238E27FC236}">
                <a16:creationId xmlns:a16="http://schemas.microsoft.com/office/drawing/2014/main" id="{9B5545D0-2888-A879-2E30-F16275673F43}"/>
              </a:ext>
            </a:extLst>
          </p:cNvPr>
          <p:cNvSpPr txBox="1"/>
          <p:nvPr/>
        </p:nvSpPr>
        <p:spPr>
          <a:xfrm>
            <a:off x="838200" y="2434201"/>
            <a:ext cx="3822189"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Importance: Endpoints communications and responsible for actions on data transmitted.</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Application of DHCP and IP Addressing: Setting and usability of IP addresses, </a:t>
            </a:r>
          </a:p>
          <a:p>
            <a:pPr marL="285750" indent="-228600">
              <a:lnSpc>
                <a:spcPct val="90000"/>
              </a:lnSpc>
              <a:spcAft>
                <a:spcPts val="600"/>
              </a:spcAft>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F5B08B3F-2B8F-A993-8609-0311D841C535}"/>
              </a:ext>
            </a:extLst>
          </p:cNvPr>
          <p:cNvPicPr>
            <a:picLocks noChangeAspect="1"/>
          </p:cNvPicPr>
          <p:nvPr/>
        </p:nvPicPr>
        <p:blipFill>
          <a:blip r:embed="rId3"/>
          <a:stretch>
            <a:fillRect/>
          </a:stretch>
        </p:blipFill>
        <p:spPr>
          <a:xfrm>
            <a:off x="4745600" y="4200899"/>
            <a:ext cx="6287377" cy="1257475"/>
          </a:xfrm>
          <a:prstGeom prst="rect">
            <a:avLst/>
          </a:prstGeom>
        </p:spPr>
      </p:pic>
      <p:pic>
        <p:nvPicPr>
          <p:cNvPr id="10" name="Picture 9">
            <a:extLst>
              <a:ext uri="{FF2B5EF4-FFF2-40B4-BE49-F238E27FC236}">
                <a16:creationId xmlns:a16="http://schemas.microsoft.com/office/drawing/2014/main" id="{C58D0830-15E7-219A-E7E8-86DEFF723FEA}"/>
              </a:ext>
            </a:extLst>
          </p:cNvPr>
          <p:cNvPicPr>
            <a:picLocks noChangeAspect="1"/>
          </p:cNvPicPr>
          <p:nvPr/>
        </p:nvPicPr>
        <p:blipFill>
          <a:blip r:embed="rId4"/>
          <a:stretch>
            <a:fillRect/>
          </a:stretch>
        </p:blipFill>
        <p:spPr>
          <a:xfrm>
            <a:off x="5112275" y="2350273"/>
            <a:ext cx="1369471" cy="1345585"/>
          </a:xfrm>
          <a:prstGeom prst="rect">
            <a:avLst/>
          </a:prstGeom>
        </p:spPr>
      </p:pic>
      <p:pic>
        <p:nvPicPr>
          <p:cNvPr id="14" name="Picture 13">
            <a:extLst>
              <a:ext uri="{FF2B5EF4-FFF2-40B4-BE49-F238E27FC236}">
                <a16:creationId xmlns:a16="http://schemas.microsoft.com/office/drawing/2014/main" id="{37AB8228-4924-3068-7AC5-042989B0C60C}"/>
              </a:ext>
            </a:extLst>
          </p:cNvPr>
          <p:cNvPicPr>
            <a:picLocks noChangeAspect="1"/>
          </p:cNvPicPr>
          <p:nvPr/>
        </p:nvPicPr>
        <p:blipFill>
          <a:blip r:embed="rId5"/>
          <a:stretch>
            <a:fillRect/>
          </a:stretch>
        </p:blipFill>
        <p:spPr>
          <a:xfrm>
            <a:off x="7211090" y="2327643"/>
            <a:ext cx="1333686" cy="1390844"/>
          </a:xfrm>
          <a:prstGeom prst="rect">
            <a:avLst/>
          </a:prstGeom>
        </p:spPr>
      </p:pic>
    </p:spTree>
    <p:extLst>
      <p:ext uri="{BB962C8B-B14F-4D97-AF65-F5344CB8AC3E}">
        <p14:creationId xmlns:p14="http://schemas.microsoft.com/office/powerpoint/2010/main" val="303543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98"/>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38AC-E6AF-47CB-136C-4D607A24098D}"/>
              </a:ext>
            </a:extLst>
          </p:cNvPr>
          <p:cNvSpPr>
            <a:spLocks noGrp="1"/>
          </p:cNvSpPr>
          <p:nvPr>
            <p:ph type="title"/>
          </p:nvPr>
        </p:nvSpPr>
        <p:spPr>
          <a:xfrm>
            <a:off x="838200" y="123825"/>
            <a:ext cx="10515600" cy="1325563"/>
          </a:xfrm>
        </p:spPr>
        <p:txBody>
          <a:bodyPr/>
          <a:lstStyle/>
          <a:p>
            <a:r>
              <a:rPr lang="en-US" dirty="0"/>
              <a:t>Security and Wireless Access</a:t>
            </a:r>
          </a:p>
        </p:txBody>
      </p:sp>
      <p:sp>
        <p:nvSpPr>
          <p:cNvPr id="3" name="Content Placeholder 2">
            <a:extLst>
              <a:ext uri="{FF2B5EF4-FFF2-40B4-BE49-F238E27FC236}">
                <a16:creationId xmlns:a16="http://schemas.microsoft.com/office/drawing/2014/main" id="{6EA6646B-9DE7-8FCB-C1E4-C8D7FC73CB3B}"/>
              </a:ext>
            </a:extLst>
          </p:cNvPr>
          <p:cNvSpPr>
            <a:spLocks noGrp="1"/>
          </p:cNvSpPr>
          <p:nvPr>
            <p:ph idx="1"/>
          </p:nvPr>
        </p:nvSpPr>
        <p:spPr>
          <a:xfrm>
            <a:off x="355600" y="1257300"/>
            <a:ext cx="11645900" cy="5372100"/>
          </a:xfrm>
        </p:spPr>
        <p:txBody>
          <a:bodyPr numCol="2">
            <a:normAutofit fontScale="62500" lnSpcReduction="20000"/>
          </a:bodyPr>
          <a:lstStyle/>
          <a:p>
            <a:pPr marL="0" indent="0">
              <a:lnSpc>
                <a:spcPct val="170000"/>
              </a:lnSpc>
              <a:buNone/>
            </a:pPr>
            <a:r>
              <a:rPr lang="en-US" u="sng" dirty="0"/>
              <a:t>Remote Work Configuration:</a:t>
            </a:r>
          </a:p>
          <a:p>
            <a:pPr>
              <a:lnSpc>
                <a:spcPct val="170000"/>
              </a:lnSpc>
            </a:pPr>
            <a:r>
              <a:rPr lang="en-US" dirty="0"/>
              <a:t>Utilize a VPN device or configure a router with VPN capabilities. Set up a VPN server on the network, often done on a Cisco router by enabling VPN features and defining a VPN pool of IP addresses. </a:t>
            </a:r>
          </a:p>
          <a:p>
            <a:pPr>
              <a:lnSpc>
                <a:spcPct val="170000"/>
              </a:lnSpc>
            </a:pPr>
            <a:r>
              <a:rPr lang="en-US" dirty="0"/>
              <a:t>This setup allows remote employees to securely connect to the college's network through encrypted tunnels.</a:t>
            </a:r>
          </a:p>
          <a:p>
            <a:pPr>
              <a:lnSpc>
                <a:spcPct val="170000"/>
              </a:lnSpc>
            </a:pPr>
            <a:r>
              <a:rPr lang="en-US" dirty="0"/>
              <a:t>Wireless Access Configuration: Drag a wireless router or a router with a wireless module into your workspace. </a:t>
            </a:r>
          </a:p>
          <a:p>
            <a:pPr>
              <a:lnSpc>
                <a:spcPct val="170000"/>
              </a:lnSpc>
            </a:pPr>
            <a:endParaRPr lang="en-US" dirty="0"/>
          </a:p>
          <a:p>
            <a:pPr marL="0" indent="0">
              <a:lnSpc>
                <a:spcPct val="170000"/>
              </a:lnSpc>
              <a:buNone/>
            </a:pPr>
            <a:endParaRPr lang="en-US" dirty="0"/>
          </a:p>
          <a:p>
            <a:pPr>
              <a:lnSpc>
                <a:spcPct val="170000"/>
              </a:lnSpc>
            </a:pPr>
            <a:r>
              <a:rPr lang="en-US" dirty="0"/>
              <a:t>Set up the wireless router by configuring the SSID, security mode  and a strong password. </a:t>
            </a:r>
          </a:p>
          <a:p>
            <a:pPr>
              <a:lnSpc>
                <a:spcPct val="170000"/>
              </a:lnSpc>
            </a:pPr>
            <a:r>
              <a:rPr lang="en-US" dirty="0"/>
              <a:t>Connect this wireless router to the rest of the network using an Ethernet cable.</a:t>
            </a:r>
          </a:p>
          <a:p>
            <a:pPr marL="0" indent="0">
              <a:lnSpc>
                <a:spcPct val="170000"/>
              </a:lnSpc>
              <a:buNone/>
            </a:pPr>
            <a:r>
              <a:rPr lang="en-US" u="sng" dirty="0"/>
              <a:t>For Remote Work:</a:t>
            </a:r>
          </a:p>
          <a:p>
            <a:pPr>
              <a:lnSpc>
                <a:spcPct val="170000"/>
              </a:lnSpc>
            </a:pPr>
            <a:r>
              <a:rPr lang="en-US" dirty="0"/>
              <a:t>By implementing these configurations in Cisco Packet Tracer, you can simulate a network that supports secure remote work through VPN access, while also providing secure wireless connectivity for on-site users.</a:t>
            </a:r>
          </a:p>
        </p:txBody>
      </p:sp>
    </p:spTree>
    <p:extLst>
      <p:ext uri="{BB962C8B-B14F-4D97-AF65-F5344CB8AC3E}">
        <p14:creationId xmlns:p14="http://schemas.microsoft.com/office/powerpoint/2010/main" val="407373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0CBE0-B5F0-7017-F46E-E9A2595AA821}"/>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700B4-F4A7-3B8D-275E-ED67F3DDE48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Network Requirements</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82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alarm light with people on the background">
            <a:extLst>
              <a:ext uri="{FF2B5EF4-FFF2-40B4-BE49-F238E27FC236}">
                <a16:creationId xmlns:a16="http://schemas.microsoft.com/office/drawing/2014/main" id="{B9937E28-37A4-B4EF-BEAC-EC152C167286}"/>
              </a:ext>
            </a:extLst>
          </p:cNvPr>
          <p:cNvPicPr>
            <a:picLocks noChangeAspect="1"/>
          </p:cNvPicPr>
          <p:nvPr/>
        </p:nvPicPr>
        <p:blipFill rotWithShape="1">
          <a:blip r:embed="rId2"/>
          <a:srcRect l="26107" r="14627"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2E912-1188-5366-B4A7-0765AA99E611}"/>
              </a:ext>
            </a:extLst>
          </p:cNvPr>
          <p:cNvSpPr>
            <a:spLocks noGrp="1"/>
          </p:cNvSpPr>
          <p:nvPr>
            <p:ph type="title"/>
          </p:nvPr>
        </p:nvSpPr>
        <p:spPr>
          <a:xfrm>
            <a:off x="761801" y="328512"/>
            <a:ext cx="4778387" cy="1628970"/>
          </a:xfrm>
        </p:spPr>
        <p:txBody>
          <a:bodyPr anchor="ctr">
            <a:normAutofit/>
          </a:bodyPr>
          <a:lstStyle/>
          <a:p>
            <a:r>
              <a:rPr lang="en-ZA" sz="4000"/>
              <a:t>Introducing Security</a:t>
            </a:r>
          </a:p>
        </p:txBody>
      </p:sp>
      <p:sp>
        <p:nvSpPr>
          <p:cNvPr id="3" name="Content Placeholder 2">
            <a:extLst>
              <a:ext uri="{FF2B5EF4-FFF2-40B4-BE49-F238E27FC236}">
                <a16:creationId xmlns:a16="http://schemas.microsoft.com/office/drawing/2014/main" id="{5A0372BD-7222-E1BF-288A-E443EBB39782}"/>
              </a:ext>
            </a:extLst>
          </p:cNvPr>
          <p:cNvSpPr>
            <a:spLocks noGrp="1"/>
          </p:cNvSpPr>
          <p:nvPr>
            <p:ph idx="1"/>
          </p:nvPr>
        </p:nvSpPr>
        <p:spPr>
          <a:xfrm>
            <a:off x="761801" y="2884929"/>
            <a:ext cx="4659756" cy="3374137"/>
          </a:xfrm>
        </p:spPr>
        <p:txBody>
          <a:bodyPr anchor="ctr">
            <a:normAutofit/>
          </a:bodyPr>
          <a:lstStyle/>
          <a:p>
            <a:r>
              <a:rPr lang="en-US" sz="2000"/>
              <a:t>Firewalls – this is standard security measure to establish a barrier to enforce strict protocol that prevents intrusions and unauthorized behavior from causing destruction and damage to the network</a:t>
            </a:r>
          </a:p>
          <a:p>
            <a:endParaRPr lang="en-ZA" sz="2000"/>
          </a:p>
          <a:p>
            <a:r>
              <a:rPr lang="en-US" sz="2000"/>
              <a:t>IPS/IDS – this use of this mechanism will be in place with the firewall and will serve in detection and prevention and detect any malicious intent.</a:t>
            </a:r>
          </a:p>
          <a:p>
            <a:pPr marL="0" indent="0">
              <a:buNone/>
            </a:pPr>
            <a:endParaRPr lang="en-US" sz="2000"/>
          </a:p>
          <a:p>
            <a:endParaRPr lang="en-ZA" sz="2000"/>
          </a:p>
        </p:txBody>
      </p:sp>
    </p:spTree>
    <p:extLst>
      <p:ext uri="{BB962C8B-B14F-4D97-AF65-F5344CB8AC3E}">
        <p14:creationId xmlns:p14="http://schemas.microsoft.com/office/powerpoint/2010/main" val="240340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95210-5214-EE3D-9020-64B835B9DADA}"/>
              </a:ext>
            </a:extLst>
          </p:cNvPr>
          <p:cNvSpPr>
            <a:spLocks noGrp="1"/>
          </p:cNvSpPr>
          <p:nvPr>
            <p:ph type="title"/>
          </p:nvPr>
        </p:nvSpPr>
        <p:spPr>
          <a:xfrm>
            <a:off x="761800" y="762001"/>
            <a:ext cx="5334197" cy="1708242"/>
          </a:xfrm>
        </p:spPr>
        <p:txBody>
          <a:bodyPr anchor="ctr">
            <a:normAutofit/>
          </a:bodyPr>
          <a:lstStyle/>
          <a:p>
            <a:r>
              <a:rPr lang="en-ZA" sz="4000"/>
              <a:t>Security</a:t>
            </a:r>
          </a:p>
        </p:txBody>
      </p:sp>
      <p:sp>
        <p:nvSpPr>
          <p:cNvPr id="3" name="Content Placeholder 2">
            <a:extLst>
              <a:ext uri="{FF2B5EF4-FFF2-40B4-BE49-F238E27FC236}">
                <a16:creationId xmlns:a16="http://schemas.microsoft.com/office/drawing/2014/main" id="{1092BEB2-677A-B506-1620-C6F9DAE10868}"/>
              </a:ext>
            </a:extLst>
          </p:cNvPr>
          <p:cNvSpPr>
            <a:spLocks noGrp="1"/>
          </p:cNvSpPr>
          <p:nvPr>
            <p:ph idx="1"/>
          </p:nvPr>
        </p:nvSpPr>
        <p:spPr>
          <a:xfrm>
            <a:off x="761800" y="2470244"/>
            <a:ext cx="5334197" cy="3769835"/>
          </a:xfrm>
        </p:spPr>
        <p:txBody>
          <a:bodyPr anchor="ctr">
            <a:normAutofit/>
          </a:bodyPr>
          <a:lstStyle/>
          <a:p>
            <a:r>
              <a:rPr lang="en-US" sz="1900" dirty="0"/>
              <a:t>VPNS – With the use of the encryption and tunneling of this communication/network implementation, data traversing the network will be known and received from one source and to one destination and will protect against interceptions.</a:t>
            </a:r>
          </a:p>
          <a:p>
            <a:r>
              <a:rPr lang="en-ZA" sz="1900" dirty="0"/>
              <a:t>EMAIL SECURITY – The network communications to students and staff can contain material that is valuable to personnel this will require that highly restrictive measures are incorporated including messaging protocols, and monitoring and controlling practises.</a:t>
            </a:r>
          </a:p>
          <a:p>
            <a:endParaRPr lang="en-ZA" sz="1900" dirty="0"/>
          </a:p>
        </p:txBody>
      </p:sp>
      <p:pic>
        <p:nvPicPr>
          <p:cNvPr id="5" name="Picture 4">
            <a:extLst>
              <a:ext uri="{FF2B5EF4-FFF2-40B4-BE49-F238E27FC236}">
                <a16:creationId xmlns:a16="http://schemas.microsoft.com/office/drawing/2014/main" id="{B171C5D1-CDBD-502A-4956-41083719D6A9}"/>
              </a:ext>
            </a:extLst>
          </p:cNvPr>
          <p:cNvPicPr>
            <a:picLocks noChangeAspect="1"/>
          </p:cNvPicPr>
          <p:nvPr/>
        </p:nvPicPr>
        <p:blipFill rotWithShape="1">
          <a:blip r:embed="rId2"/>
          <a:srcRect l="27986" r="2833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51467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5A63B-4751-F93B-4826-350834350777}"/>
              </a:ext>
            </a:extLst>
          </p:cNvPr>
          <p:cNvSpPr>
            <a:spLocks noGrp="1"/>
          </p:cNvSpPr>
          <p:nvPr>
            <p:ph type="title"/>
          </p:nvPr>
        </p:nvSpPr>
        <p:spPr>
          <a:xfrm>
            <a:off x="761800" y="762001"/>
            <a:ext cx="5334197" cy="1708242"/>
          </a:xfrm>
        </p:spPr>
        <p:txBody>
          <a:bodyPr anchor="ctr">
            <a:normAutofit/>
          </a:bodyPr>
          <a:lstStyle/>
          <a:p>
            <a:r>
              <a:rPr lang="en-ZA" sz="4000"/>
              <a:t>SECURITY</a:t>
            </a:r>
          </a:p>
        </p:txBody>
      </p:sp>
      <p:sp>
        <p:nvSpPr>
          <p:cNvPr id="3" name="Content Placeholder 2">
            <a:extLst>
              <a:ext uri="{FF2B5EF4-FFF2-40B4-BE49-F238E27FC236}">
                <a16:creationId xmlns:a16="http://schemas.microsoft.com/office/drawing/2014/main" id="{4A57DD59-655F-8D9B-F816-E7EED1D6C7FA}"/>
              </a:ext>
            </a:extLst>
          </p:cNvPr>
          <p:cNvSpPr>
            <a:spLocks noGrp="1"/>
          </p:cNvSpPr>
          <p:nvPr>
            <p:ph idx="1"/>
          </p:nvPr>
        </p:nvSpPr>
        <p:spPr>
          <a:xfrm>
            <a:off x="761800" y="2470244"/>
            <a:ext cx="5334197" cy="3769835"/>
          </a:xfrm>
        </p:spPr>
        <p:txBody>
          <a:bodyPr anchor="ctr">
            <a:normAutofit/>
          </a:bodyPr>
          <a:lstStyle/>
          <a:p>
            <a:r>
              <a:rPr lang="en-ZA" sz="1700" dirty="0"/>
              <a:t>Antiv</a:t>
            </a:r>
            <a:r>
              <a:rPr lang="en-ZA" sz="1700" i="1" dirty="0"/>
              <a:t>irus/anti-malware software is necessary in this design because unanticipated malware can exploit the host and create back doors if the network is not handled in a secure and thorough manner. The implementation of this software will enhance smooth running programmes and effectiveness overall compatibility.</a:t>
            </a:r>
          </a:p>
          <a:p>
            <a:r>
              <a:rPr lang="en-ZA" sz="1700" dirty="0"/>
              <a:t>To further incorporate substantial use of devices Network Access Control is the next barrier to include within the network’s security being that it will ensure that non-complaint devices do not receive accessibility to the network and are places in a quarantine state still they fully complaint with policies to the network/organisation.</a:t>
            </a:r>
          </a:p>
        </p:txBody>
      </p:sp>
      <p:pic>
        <p:nvPicPr>
          <p:cNvPr id="18" name="Picture 17" descr="3D technology art">
            <a:extLst>
              <a:ext uri="{FF2B5EF4-FFF2-40B4-BE49-F238E27FC236}">
                <a16:creationId xmlns:a16="http://schemas.microsoft.com/office/drawing/2014/main" id="{FD49A748-5872-6FE6-4B18-1429178AB008}"/>
              </a:ext>
            </a:extLst>
          </p:cNvPr>
          <p:cNvPicPr>
            <a:picLocks noChangeAspect="1"/>
          </p:cNvPicPr>
          <p:nvPr/>
        </p:nvPicPr>
        <p:blipFill rotWithShape="1">
          <a:blip r:embed="rId2"/>
          <a:srcRect l="16390" r="3177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8852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5C61-FF50-6CA5-5487-A7232A10FE7E}"/>
              </a:ext>
            </a:extLst>
          </p:cNvPr>
          <p:cNvSpPr>
            <a:spLocks noGrp="1"/>
          </p:cNvSpPr>
          <p:nvPr>
            <p:ph type="title"/>
          </p:nvPr>
        </p:nvSpPr>
        <p:spPr/>
        <p:txBody>
          <a:bodyPr/>
          <a:lstStyle/>
          <a:p>
            <a:r>
              <a:rPr lang="en-ZA" dirty="0"/>
              <a:t>Security</a:t>
            </a:r>
          </a:p>
        </p:txBody>
      </p:sp>
      <p:graphicFrame>
        <p:nvGraphicFramePr>
          <p:cNvPr id="5" name="Content Placeholder 2">
            <a:extLst>
              <a:ext uri="{FF2B5EF4-FFF2-40B4-BE49-F238E27FC236}">
                <a16:creationId xmlns:a16="http://schemas.microsoft.com/office/drawing/2014/main" id="{96334476-6F69-13CB-1983-DA40A064D07B}"/>
              </a:ext>
            </a:extLst>
          </p:cNvPr>
          <p:cNvGraphicFramePr>
            <a:graphicFrameLocks noGrp="1"/>
          </p:cNvGraphicFramePr>
          <p:nvPr>
            <p:ph idx="1"/>
            <p:extLst>
              <p:ext uri="{D42A27DB-BD31-4B8C-83A1-F6EECF244321}">
                <p14:modId xmlns:p14="http://schemas.microsoft.com/office/powerpoint/2010/main" val="10432114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1025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49822-C285-7BE7-5165-079AB13EC73A}"/>
              </a:ext>
            </a:extLst>
          </p:cNvPr>
          <p:cNvSpPr>
            <a:spLocks noGrp="1"/>
          </p:cNvSpPr>
          <p:nvPr>
            <p:ph type="title"/>
          </p:nvPr>
        </p:nvSpPr>
        <p:spPr>
          <a:xfrm>
            <a:off x="761800" y="762001"/>
            <a:ext cx="5334197" cy="1708242"/>
          </a:xfrm>
        </p:spPr>
        <p:txBody>
          <a:bodyPr anchor="ctr">
            <a:normAutofit/>
          </a:bodyPr>
          <a:lstStyle/>
          <a:p>
            <a:r>
              <a:rPr lang="en-ZA" sz="4000"/>
              <a:t>Security</a:t>
            </a:r>
          </a:p>
        </p:txBody>
      </p:sp>
      <p:sp>
        <p:nvSpPr>
          <p:cNvPr id="3" name="Content Placeholder 2">
            <a:extLst>
              <a:ext uri="{FF2B5EF4-FFF2-40B4-BE49-F238E27FC236}">
                <a16:creationId xmlns:a16="http://schemas.microsoft.com/office/drawing/2014/main" id="{2F490ACB-C8A6-4584-FC04-452BFFDA6283}"/>
              </a:ext>
            </a:extLst>
          </p:cNvPr>
          <p:cNvSpPr>
            <a:spLocks noGrp="1"/>
          </p:cNvSpPr>
          <p:nvPr>
            <p:ph idx="1"/>
          </p:nvPr>
        </p:nvSpPr>
        <p:spPr>
          <a:xfrm>
            <a:off x="761800" y="2470244"/>
            <a:ext cx="5334197" cy="3769835"/>
          </a:xfrm>
        </p:spPr>
        <p:txBody>
          <a:bodyPr anchor="ctr">
            <a:normAutofit/>
          </a:bodyPr>
          <a:lstStyle/>
          <a:p>
            <a:r>
              <a:rPr lang="en-ZA" sz="2000" dirty="0"/>
              <a:t>Application security – this is security that takes place at the application and because numerous applications connect to the cloud and other external interfaces, they are susceptible to malware and vulnerabilities therefore, to counter these threat there is need to encryption, authenticate, logging, validity checks, and access control.</a:t>
            </a:r>
          </a:p>
        </p:txBody>
      </p:sp>
      <p:pic>
        <p:nvPicPr>
          <p:cNvPr id="5" name="Picture 4" descr="Digital padlock art">
            <a:extLst>
              <a:ext uri="{FF2B5EF4-FFF2-40B4-BE49-F238E27FC236}">
                <a16:creationId xmlns:a16="http://schemas.microsoft.com/office/drawing/2014/main" id="{5C498533-64FD-B8DF-2CD0-BC022A88E923}"/>
              </a:ext>
            </a:extLst>
          </p:cNvPr>
          <p:cNvPicPr>
            <a:picLocks noChangeAspect="1"/>
          </p:cNvPicPr>
          <p:nvPr/>
        </p:nvPicPr>
        <p:blipFill rotWithShape="1">
          <a:blip r:embed="rId2"/>
          <a:srcRect l="4274" r="38649"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01066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9C110-0AE9-9EE0-52F6-90E0D0AF817D}"/>
              </a:ext>
            </a:extLst>
          </p:cNvPr>
          <p:cNvSpPr>
            <a:spLocks noGrp="1"/>
          </p:cNvSpPr>
          <p:nvPr>
            <p:ph type="title"/>
          </p:nvPr>
        </p:nvSpPr>
        <p:spPr>
          <a:xfrm>
            <a:off x="6094105" y="802955"/>
            <a:ext cx="4977976" cy="1454051"/>
          </a:xfrm>
        </p:spPr>
        <p:txBody>
          <a:bodyPr>
            <a:normAutofit/>
          </a:bodyPr>
          <a:lstStyle/>
          <a:p>
            <a:r>
              <a:rPr lang="en-ZA" sz="3600" dirty="0">
                <a:solidFill>
                  <a:schemeClr val="tx2"/>
                </a:solidFill>
              </a:rPr>
              <a:t>Devices</a:t>
            </a:r>
          </a:p>
        </p:txBody>
      </p:sp>
      <p:pic>
        <p:nvPicPr>
          <p:cNvPr id="7" name="Graphic 6" descr="Computer">
            <a:extLst>
              <a:ext uri="{FF2B5EF4-FFF2-40B4-BE49-F238E27FC236}">
                <a16:creationId xmlns:a16="http://schemas.microsoft.com/office/drawing/2014/main" id="{5E670ADD-1E92-F608-A923-B4236F1BC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272458F-6060-FF0D-6624-7DBB0053D146}"/>
              </a:ext>
            </a:extLst>
          </p:cNvPr>
          <p:cNvSpPr>
            <a:spLocks noGrp="1"/>
          </p:cNvSpPr>
          <p:nvPr>
            <p:ph idx="1"/>
          </p:nvPr>
        </p:nvSpPr>
        <p:spPr>
          <a:xfrm>
            <a:off x="6090574" y="2421682"/>
            <a:ext cx="4977578" cy="3639289"/>
          </a:xfrm>
        </p:spPr>
        <p:txBody>
          <a:bodyPr anchor="ctr">
            <a:normAutofit/>
          </a:bodyPr>
          <a:lstStyle/>
          <a:p>
            <a:r>
              <a:rPr lang="en-ZA" sz="1800" dirty="0">
                <a:solidFill>
                  <a:schemeClr val="tx2"/>
                </a:solidFill>
              </a:rPr>
              <a:t>Routers</a:t>
            </a:r>
          </a:p>
          <a:p>
            <a:r>
              <a:rPr lang="en-ZA" sz="1800" dirty="0">
                <a:solidFill>
                  <a:schemeClr val="tx2"/>
                </a:solidFill>
              </a:rPr>
              <a:t>Switches</a:t>
            </a:r>
          </a:p>
          <a:p>
            <a:r>
              <a:rPr lang="en-ZA" sz="1800" dirty="0">
                <a:solidFill>
                  <a:schemeClr val="tx2"/>
                </a:solidFill>
              </a:rPr>
              <a:t>Printers</a:t>
            </a:r>
          </a:p>
          <a:p>
            <a:r>
              <a:rPr lang="en-ZA" sz="1800" dirty="0">
                <a:solidFill>
                  <a:schemeClr val="tx2"/>
                </a:solidFill>
              </a:rPr>
              <a:t>Wireless Access Points</a:t>
            </a:r>
          </a:p>
          <a:p>
            <a:r>
              <a:rPr lang="en-ZA" sz="1800" dirty="0">
                <a:solidFill>
                  <a:schemeClr val="tx2"/>
                </a:solidFill>
              </a:rPr>
              <a:t>Computers</a:t>
            </a:r>
          </a:p>
          <a:p>
            <a:r>
              <a:rPr lang="en-ZA" sz="1800" dirty="0">
                <a:solidFill>
                  <a:schemeClr val="tx2"/>
                </a:solidFill>
              </a:rPr>
              <a:t>Servers </a:t>
            </a:r>
          </a:p>
          <a:p>
            <a:endParaRPr lang="en-ZA"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283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DD561-E350-F409-9182-1FD59F8D7A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Network Desing Diagram</a:t>
            </a:r>
          </a:p>
        </p:txBody>
      </p:sp>
      <p:pic>
        <p:nvPicPr>
          <p:cNvPr id="5" name="Content Placeholder 4" descr="A diagram of a computer network&#10;&#10;Description automatically generated">
            <a:extLst>
              <a:ext uri="{FF2B5EF4-FFF2-40B4-BE49-F238E27FC236}">
                <a16:creationId xmlns:a16="http://schemas.microsoft.com/office/drawing/2014/main" id="{D5C011AF-9ED5-7236-1F96-13A6D59D6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323" y="1675227"/>
            <a:ext cx="9399354" cy="4394199"/>
          </a:xfrm>
          <a:prstGeom prst="rect">
            <a:avLst/>
          </a:prstGeom>
        </p:spPr>
      </p:pic>
    </p:spTree>
    <p:extLst>
      <p:ext uri="{BB962C8B-B14F-4D97-AF65-F5344CB8AC3E}">
        <p14:creationId xmlns:p14="http://schemas.microsoft.com/office/powerpoint/2010/main" val="176566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2022</TotalTime>
  <Words>920</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BELMAND COLLEGE NETWORK</vt:lpstr>
      <vt:lpstr>Network Requirements</vt:lpstr>
      <vt:lpstr>Introducing Security</vt:lpstr>
      <vt:lpstr>Security</vt:lpstr>
      <vt:lpstr>SECURITY</vt:lpstr>
      <vt:lpstr>Security</vt:lpstr>
      <vt:lpstr>Security</vt:lpstr>
      <vt:lpstr>Devices</vt:lpstr>
      <vt:lpstr>Network Desing Diagram</vt:lpstr>
      <vt:lpstr>Network Scheme</vt:lpstr>
      <vt:lpstr>ROLE OF DEVICES </vt:lpstr>
      <vt:lpstr>Configuration of Devices and Connections</vt:lpstr>
      <vt:lpstr>VLAN AND CONNECTIVITY </vt:lpstr>
      <vt:lpstr>END DEVICES  AND SERVERS</vt:lpstr>
      <vt:lpstr>Security and Wireless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BALLMAD COLLEGE NETWORK</dc:title>
  <dc:creator>Tsietsi Kgwale</dc:creator>
  <cp:lastModifiedBy>Tafara Wilfred Chipato</cp:lastModifiedBy>
  <cp:revision>4</cp:revision>
  <dcterms:created xsi:type="dcterms:W3CDTF">2024-04-08T06:18:16Z</dcterms:created>
  <dcterms:modified xsi:type="dcterms:W3CDTF">2024-04-10T07:38:32Z</dcterms:modified>
</cp:coreProperties>
</file>