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675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675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675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511" y="-43753"/>
            <a:ext cx="8598976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675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589" y="1310640"/>
            <a:ext cx="7830820" cy="183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bbitmq.com/network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4"/>
            <a:ext cx="3296229" cy="5140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980" y="1303965"/>
            <a:ext cx="2879725" cy="751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50" spc="130" dirty="0">
                <a:solidFill>
                  <a:srgbClr val="07604D"/>
                </a:solidFill>
              </a:rPr>
              <a:t>RabbitMQ</a:t>
            </a:r>
            <a:endParaRPr sz="4750"/>
          </a:p>
        </p:txBody>
      </p:sp>
      <p:sp>
        <p:nvSpPr>
          <p:cNvPr id="4" name="object 4"/>
          <p:cNvSpPr txBox="1"/>
          <p:nvPr/>
        </p:nvSpPr>
        <p:spPr>
          <a:xfrm>
            <a:off x="3098307" y="2756803"/>
            <a:ext cx="471932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55" dirty="0">
                <a:solidFill>
                  <a:srgbClr val="07604D"/>
                </a:solidFill>
                <a:latin typeface="Arial"/>
                <a:cs typeface="Arial"/>
              </a:rPr>
              <a:t>Message</a:t>
            </a:r>
            <a:r>
              <a:rPr sz="3100" spc="35" dirty="0">
                <a:solidFill>
                  <a:srgbClr val="07604D"/>
                </a:solidFill>
                <a:latin typeface="Arial"/>
                <a:cs typeface="Arial"/>
              </a:rPr>
              <a:t> Queue</a:t>
            </a:r>
            <a:r>
              <a:rPr sz="3150" spc="225" dirty="0">
                <a:solidFill>
                  <a:srgbClr val="07604D"/>
                </a:solidFill>
                <a:latin typeface="宋体"/>
                <a:cs typeface="宋体"/>
              </a:rPr>
              <a:t>消息队列</a:t>
            </a:r>
            <a:endParaRPr sz="31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3916" y="4199204"/>
            <a:ext cx="1023619" cy="1125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200" spc="655" dirty="0">
                <a:solidFill>
                  <a:srgbClr val="0FAC87"/>
                </a:solidFill>
                <a:latin typeface="宋体"/>
                <a:cs typeface="宋体"/>
              </a:rPr>
              <a:t>丛</a:t>
            </a:r>
            <a:endParaRPr sz="7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636904"/>
            <a:ext cx="8489315" cy="376110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Queue</a:t>
            </a:r>
            <a:endParaRPr sz="1200">
              <a:latin typeface="Arial"/>
              <a:cs typeface="Arial"/>
            </a:endParaRPr>
          </a:p>
          <a:p>
            <a:pPr marL="12700" marR="86995">
              <a:lnSpc>
                <a:spcPts val="1290"/>
              </a:lnSpc>
              <a:spcBef>
                <a:spcPts val="805"/>
              </a:spcBef>
            </a:pPr>
            <a:r>
              <a:rPr sz="1200" dirty="0">
                <a:latin typeface="微软雅黑"/>
                <a:cs typeface="微软雅黑"/>
              </a:rPr>
              <a:t>消息队列，用来保存消息直到发送给消费者。它是消息的容器，也是消息的终点。一个消息可投入一个或多个队列。消息一直 在队列里面，等待消费者连接到这个队列将其取走。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Binding</a:t>
            </a:r>
            <a:endParaRPr sz="1200">
              <a:latin typeface="Arial"/>
              <a:cs typeface="Arial"/>
            </a:endParaRPr>
          </a:p>
          <a:p>
            <a:pPr marL="12700" marR="86995">
              <a:lnSpc>
                <a:spcPts val="1300"/>
              </a:lnSpc>
              <a:spcBef>
                <a:spcPts val="800"/>
              </a:spcBef>
            </a:pPr>
            <a:r>
              <a:rPr sz="1200" dirty="0">
                <a:latin typeface="微软雅黑"/>
                <a:cs typeface="微软雅黑"/>
              </a:rPr>
              <a:t>绑定，用于消息队列和交换器之间的关联。一个绑定就是基于路由键将交换器和消息队列连接起来的路由规则，所以可以将交 换器理解成一个由绑定构成的路由表。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Arial"/>
                <a:cs typeface="Arial"/>
              </a:rPr>
              <a:t>Exchange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微软雅黑"/>
                <a:cs typeface="微软雅黑"/>
              </a:rPr>
              <a:t>和</a:t>
            </a:r>
            <a:r>
              <a:rPr sz="1200" spc="-5" dirty="0">
                <a:latin typeface="Arial"/>
                <a:cs typeface="Arial"/>
              </a:rPr>
              <a:t>Queue</a:t>
            </a:r>
            <a:r>
              <a:rPr sz="1200" dirty="0">
                <a:latin typeface="微软雅黑"/>
                <a:cs typeface="微软雅黑"/>
              </a:rPr>
              <a:t>的绑定可以是多对多的关系。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Connection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微软雅黑"/>
                <a:cs typeface="微软雅黑"/>
              </a:rPr>
              <a:t>网络连接，比如一个</a:t>
            </a:r>
            <a:r>
              <a:rPr sz="1200" spc="-5" dirty="0">
                <a:latin typeface="Arial"/>
                <a:cs typeface="Arial"/>
              </a:rPr>
              <a:t>TCP</a:t>
            </a:r>
            <a:r>
              <a:rPr sz="1200" dirty="0">
                <a:latin typeface="微软雅黑"/>
                <a:cs typeface="微软雅黑"/>
              </a:rPr>
              <a:t>连接。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00"/>
              </a:lnSpc>
              <a:spcBef>
                <a:spcPts val="800"/>
              </a:spcBef>
            </a:pPr>
            <a:r>
              <a:rPr sz="1200" dirty="0">
                <a:latin typeface="微软雅黑"/>
                <a:cs typeface="微软雅黑"/>
              </a:rPr>
              <a:t>信道，多路复用连接中的一条独立的双向数据流通道。信道是建立在真实的</a:t>
            </a:r>
            <a:r>
              <a:rPr sz="1200" spc="-5" dirty="0">
                <a:latin typeface="Arial"/>
                <a:cs typeface="Arial"/>
              </a:rPr>
              <a:t>TCP</a:t>
            </a:r>
            <a:r>
              <a:rPr sz="1200" dirty="0">
                <a:latin typeface="微软雅黑"/>
                <a:cs typeface="微软雅黑"/>
              </a:rPr>
              <a:t>连接内的虚拟连接</a:t>
            </a:r>
            <a:r>
              <a:rPr sz="1200" spc="-5" dirty="0">
                <a:latin typeface="微软雅黑"/>
                <a:cs typeface="微软雅黑"/>
              </a:rPr>
              <a:t>，</a:t>
            </a:r>
            <a:r>
              <a:rPr sz="1200" spc="-5" dirty="0">
                <a:latin typeface="Arial"/>
                <a:cs typeface="Arial"/>
              </a:rPr>
              <a:t>AMQP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微软雅黑"/>
                <a:cs typeface="微软雅黑"/>
              </a:rPr>
              <a:t>命令都是通过信道 发出去的，不管是发布消息、订阅队列还是接收消息，这些动作都是通过信道完成。因为对于操作系统来说建立和销毁</a:t>
            </a:r>
            <a:r>
              <a:rPr sz="1200" spc="-70" dirty="0">
                <a:latin typeface="微软雅黑"/>
                <a:cs typeface="微软雅黑"/>
              </a:rPr>
              <a:t> </a:t>
            </a:r>
            <a:r>
              <a:rPr sz="1200" spc="-5" dirty="0">
                <a:latin typeface="Arial"/>
                <a:cs typeface="Arial"/>
              </a:rPr>
              <a:t>TCP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微软雅黑"/>
                <a:cs typeface="微软雅黑"/>
              </a:rPr>
              <a:t>都 是非常昂贵的开销，所以引入了信道的概念，以复用一条</a:t>
            </a:r>
            <a:r>
              <a:rPr sz="1200" spc="-30" dirty="0">
                <a:latin typeface="微软雅黑"/>
                <a:cs typeface="微软雅黑"/>
              </a:rPr>
              <a:t> </a:t>
            </a:r>
            <a:r>
              <a:rPr sz="1200" spc="-5" dirty="0">
                <a:latin typeface="Arial"/>
                <a:cs typeface="Arial"/>
              </a:rPr>
              <a:t>TCP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微软雅黑"/>
                <a:cs typeface="微软雅黑"/>
              </a:rPr>
              <a:t>连接。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8979" y="3470147"/>
            <a:ext cx="5553456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095" y="699769"/>
            <a:ext cx="7949565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Consumer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消息的消费者，表示一个从消息队列中取得消息的客户端应用程序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微软雅黑"/>
                <a:cs typeface="微软雅黑"/>
              </a:rPr>
              <a:t>Virtual</a:t>
            </a:r>
            <a:r>
              <a:rPr sz="1600" b="1" spc="-5" dirty="0">
                <a:solidFill>
                  <a:srgbClr val="0000FF"/>
                </a:solidFill>
                <a:latin typeface="微软雅黑"/>
                <a:cs typeface="微软雅黑"/>
              </a:rPr>
              <a:t> Host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虚拟主机，表示一批交换器、消息队列和相关对象。虚拟主机是共享相同的身份认证和</a:t>
            </a:r>
            <a:r>
              <a:rPr sz="1600" spc="-5" dirty="0">
                <a:latin typeface="微软雅黑"/>
                <a:cs typeface="微软雅黑"/>
              </a:rPr>
              <a:t>加 </a:t>
            </a:r>
            <a:r>
              <a:rPr sz="1600" dirty="0">
                <a:latin typeface="微软雅黑"/>
                <a:cs typeface="微软雅黑"/>
              </a:rPr>
              <a:t>密环境的独立服务器域。每</a:t>
            </a:r>
            <a:r>
              <a:rPr sz="1600" spc="-5" dirty="0">
                <a:latin typeface="微软雅黑"/>
                <a:cs typeface="微软雅黑"/>
              </a:rPr>
              <a:t>个 vhost </a:t>
            </a:r>
            <a:r>
              <a:rPr sz="1600" dirty="0">
                <a:latin typeface="微软雅黑"/>
                <a:cs typeface="微软雅黑"/>
              </a:rPr>
              <a:t>本质上就是一</a:t>
            </a:r>
            <a:r>
              <a:rPr sz="1600" spc="-5" dirty="0">
                <a:latin typeface="微软雅黑"/>
                <a:cs typeface="微软雅黑"/>
              </a:rPr>
              <a:t>个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mini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版</a:t>
            </a:r>
            <a:r>
              <a:rPr sz="1600" spc="-5" dirty="0">
                <a:latin typeface="微软雅黑"/>
                <a:cs typeface="微软雅黑"/>
              </a:rPr>
              <a:t>的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RabbitMQ</a:t>
            </a:r>
            <a:r>
              <a:rPr sz="1600" dirty="0">
                <a:latin typeface="微软雅黑"/>
                <a:cs typeface="微软雅黑"/>
              </a:rPr>
              <a:t> 服务器，</a:t>
            </a:r>
            <a:r>
              <a:rPr sz="1600" spc="-5" dirty="0">
                <a:latin typeface="微软雅黑"/>
                <a:cs typeface="微软雅黑"/>
              </a:rPr>
              <a:t>拥 </a:t>
            </a:r>
            <a:r>
              <a:rPr sz="1600" dirty="0">
                <a:latin typeface="微软雅黑"/>
                <a:cs typeface="微软雅黑"/>
              </a:rPr>
              <a:t>有自己的队列、交换器、绑定和权限机制。</a:t>
            </a:r>
            <a:r>
              <a:rPr sz="1600" spc="-5" dirty="0">
                <a:latin typeface="微软雅黑"/>
                <a:cs typeface="微软雅黑"/>
              </a:rPr>
              <a:t>vhost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是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AMQP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概念的基础，必须在连接</a:t>
            </a:r>
            <a:r>
              <a:rPr sz="1600" spc="-5" dirty="0">
                <a:latin typeface="微软雅黑"/>
                <a:cs typeface="微软雅黑"/>
              </a:rPr>
              <a:t>时 </a:t>
            </a:r>
            <a:r>
              <a:rPr sz="1600" dirty="0">
                <a:latin typeface="微软雅黑"/>
                <a:cs typeface="微软雅黑"/>
              </a:rPr>
              <a:t>指定</a:t>
            </a:r>
            <a:r>
              <a:rPr sz="1600" spc="-5" dirty="0">
                <a:latin typeface="微软雅黑"/>
                <a:cs typeface="微软雅黑"/>
              </a:rPr>
              <a:t>，RabbitMQ</a:t>
            </a:r>
            <a:r>
              <a:rPr sz="1600" dirty="0">
                <a:latin typeface="微软雅黑"/>
                <a:cs typeface="微软雅黑"/>
              </a:rPr>
              <a:t> 默认</a:t>
            </a:r>
            <a:r>
              <a:rPr sz="1600" spc="-5" dirty="0">
                <a:latin typeface="微软雅黑"/>
                <a:cs typeface="微软雅黑"/>
              </a:rPr>
              <a:t>的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vhost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是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/</a:t>
            </a:r>
            <a:r>
              <a:rPr sz="1600" spc="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微软雅黑"/>
                <a:cs typeface="微软雅黑"/>
              </a:rPr>
              <a:t>Broker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表示消息队列服务器实</a:t>
            </a:r>
            <a:r>
              <a:rPr sz="1600" spc="-5" dirty="0">
                <a:latin typeface="微软雅黑"/>
                <a:cs typeface="微软雅黑"/>
              </a:rPr>
              <a:t>体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055" y="31115"/>
            <a:ext cx="2988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三、</a:t>
            </a:r>
            <a:r>
              <a:rPr sz="2000" spc="-5" dirty="0">
                <a:solidFill>
                  <a:srgbClr val="000000"/>
                </a:solidFill>
              </a:rPr>
              <a:t>Docker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安装</a:t>
            </a:r>
            <a:r>
              <a:rPr sz="2000" spc="-5" dirty="0">
                <a:solidFill>
                  <a:srgbClr val="000000"/>
                </a:solidFill>
              </a:rPr>
              <a:t>RabbitMQ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525" y="1074813"/>
            <a:ext cx="7607934" cy="30118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535"/>
              </a:spcBef>
            </a:pPr>
            <a:r>
              <a:rPr sz="1800" spc="-5" dirty="0">
                <a:latin typeface="Arial"/>
                <a:cs typeface="Arial"/>
              </a:rPr>
              <a:t>docker run </a:t>
            </a:r>
            <a:r>
              <a:rPr sz="1800" dirty="0">
                <a:latin typeface="Arial"/>
                <a:cs typeface="Arial"/>
              </a:rPr>
              <a:t>-d </a:t>
            </a:r>
            <a:r>
              <a:rPr sz="1800" spc="-5" dirty="0">
                <a:latin typeface="Arial"/>
                <a:cs typeface="Arial"/>
              </a:rPr>
              <a:t>--name </a:t>
            </a:r>
            <a:r>
              <a:rPr sz="1800" spc="-5" dirty="0">
                <a:solidFill>
                  <a:srgbClr val="EC7C30"/>
                </a:solidFill>
                <a:latin typeface="Arial"/>
                <a:cs typeface="Arial"/>
              </a:rPr>
              <a:t>rabbitmq </a:t>
            </a:r>
            <a:r>
              <a:rPr sz="1800" dirty="0">
                <a:latin typeface="Arial"/>
                <a:cs typeface="Arial"/>
              </a:rPr>
              <a:t>-p </a:t>
            </a:r>
            <a:r>
              <a:rPr sz="1800" spc="-5" dirty="0">
                <a:latin typeface="Arial"/>
                <a:cs typeface="Arial"/>
              </a:rPr>
              <a:t>5671:5671 </a:t>
            </a:r>
            <a:r>
              <a:rPr sz="1800" dirty="0">
                <a:latin typeface="Arial"/>
                <a:cs typeface="Arial"/>
              </a:rPr>
              <a:t>-p </a:t>
            </a:r>
            <a:r>
              <a:rPr sz="1800" spc="-5" dirty="0">
                <a:latin typeface="Arial"/>
                <a:cs typeface="Arial"/>
              </a:rPr>
              <a:t>5672:5672 </a:t>
            </a:r>
            <a:r>
              <a:rPr sz="1800" dirty="0">
                <a:latin typeface="Arial"/>
                <a:cs typeface="Arial"/>
              </a:rPr>
              <a:t>-p </a:t>
            </a:r>
            <a:r>
              <a:rPr sz="1800" spc="-5" dirty="0">
                <a:latin typeface="Arial"/>
                <a:cs typeface="Arial"/>
              </a:rPr>
              <a:t>4369:4369 </a:t>
            </a:r>
            <a:r>
              <a:rPr sz="1800" dirty="0">
                <a:latin typeface="Arial"/>
                <a:cs typeface="Arial"/>
              </a:rPr>
              <a:t>-p  </a:t>
            </a:r>
            <a:r>
              <a:rPr sz="1800" spc="-5" dirty="0">
                <a:latin typeface="Arial"/>
                <a:cs typeface="Arial"/>
              </a:rPr>
              <a:t>25672:25672 </a:t>
            </a:r>
            <a:r>
              <a:rPr sz="1800" dirty="0">
                <a:latin typeface="Arial"/>
                <a:cs typeface="Arial"/>
              </a:rPr>
              <a:t>-p </a:t>
            </a:r>
            <a:r>
              <a:rPr sz="1800" spc="-5" dirty="0">
                <a:latin typeface="Arial"/>
                <a:cs typeface="Arial"/>
              </a:rPr>
              <a:t>15671:15671 </a:t>
            </a:r>
            <a:r>
              <a:rPr sz="1800" dirty="0">
                <a:latin typeface="Arial"/>
                <a:cs typeface="Arial"/>
              </a:rPr>
              <a:t>-p </a:t>
            </a:r>
            <a:r>
              <a:rPr sz="1800" spc="-5" dirty="0">
                <a:latin typeface="Arial"/>
                <a:cs typeface="Arial"/>
              </a:rPr>
              <a:t>15672:15672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rabbitmq:management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4369,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25672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(Erlang</a:t>
            </a:r>
            <a:r>
              <a:rPr sz="2200" dirty="0">
                <a:latin typeface="微软雅黑"/>
                <a:cs typeface="微软雅黑"/>
              </a:rPr>
              <a:t>发现</a:t>
            </a:r>
            <a:r>
              <a:rPr sz="2200" spc="-5" dirty="0">
                <a:latin typeface="Arial"/>
                <a:cs typeface="Arial"/>
              </a:rPr>
              <a:t>&amp;</a:t>
            </a:r>
            <a:r>
              <a:rPr sz="2200" dirty="0">
                <a:latin typeface="微软雅黑"/>
                <a:cs typeface="微软雅黑"/>
              </a:rPr>
              <a:t>集群端口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5672,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5671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(AMQP</a:t>
            </a:r>
            <a:r>
              <a:rPr sz="2200" dirty="0">
                <a:latin typeface="微软雅黑"/>
                <a:cs typeface="微软雅黑"/>
              </a:rPr>
              <a:t>端口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15672 (web</a:t>
            </a:r>
            <a:r>
              <a:rPr sz="2200" dirty="0">
                <a:latin typeface="微软雅黑"/>
                <a:cs typeface="微软雅黑"/>
              </a:rPr>
              <a:t>管理后台端口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61613,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61614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(STOMP</a:t>
            </a:r>
            <a:r>
              <a:rPr sz="2200" dirty="0">
                <a:latin typeface="微软雅黑"/>
                <a:cs typeface="微软雅黑"/>
              </a:rPr>
              <a:t>协议端口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Arial"/>
                <a:cs typeface="Arial"/>
              </a:rPr>
              <a:t>1883,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8883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(MQTT</a:t>
            </a:r>
            <a:r>
              <a:rPr sz="2200" dirty="0">
                <a:latin typeface="微软雅黑"/>
                <a:cs typeface="微软雅黑"/>
              </a:rPr>
              <a:t>协议端口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200" spc="-10" dirty="0">
                <a:latin typeface="Arial"/>
                <a:cs typeface="Arial"/>
                <a:hlinkClick r:id="rId2"/>
              </a:rPr>
              <a:t>https://www.rabbitmq.com/networking.html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7" y="0"/>
            <a:ext cx="4876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15" dirty="0">
                <a:solidFill>
                  <a:srgbClr val="349A67"/>
                </a:solidFill>
                <a:latin typeface="宋体"/>
                <a:cs typeface="宋体"/>
              </a:rPr>
              <a:t>立</a:t>
            </a:r>
            <a:endParaRPr sz="395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398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solidFill>
                  <a:srgbClr val="6D8C3F"/>
                </a:solidFill>
              </a:rPr>
              <a:t>®</a:t>
            </a:r>
            <a:r>
              <a:rPr spc="-150" dirty="0"/>
              <a:t>iai </a:t>
            </a:r>
            <a:r>
              <a:rPr sz="1500" spc="-434" dirty="0">
                <a:latin typeface="宋体"/>
                <a:cs typeface="宋体"/>
              </a:rPr>
              <a:t>硅</a:t>
            </a:r>
            <a:r>
              <a:rPr sz="1500" spc="-420" dirty="0">
                <a:latin typeface="宋体"/>
                <a:cs typeface="宋体"/>
              </a:rPr>
              <a:t> </a:t>
            </a:r>
            <a:r>
              <a:rPr sz="1500" spc="-434" dirty="0">
                <a:latin typeface="宋体"/>
                <a:cs typeface="宋体"/>
              </a:rPr>
              <a:t>谷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3616" y="106602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343"/>
                </a:lnTo>
              </a:path>
            </a:pathLst>
          </a:custGeom>
          <a:ln w="6104">
            <a:solidFill>
              <a:srgbClr val="ED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2493" y="335371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343"/>
                </a:lnTo>
              </a:path>
            </a:pathLst>
          </a:custGeom>
          <a:ln w="3175">
            <a:solidFill>
              <a:srgbClr val="DFCA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719" y="674520"/>
            <a:ext cx="8685530" cy="40081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05104" indent="-183515">
              <a:lnSpc>
                <a:spcPct val="100000"/>
              </a:lnSpc>
              <a:spcBef>
                <a:spcPts val="894"/>
              </a:spcBef>
              <a:buClr>
                <a:srgbClr val="1D181D"/>
              </a:buClr>
              <a:buChar char="•"/>
              <a:tabLst>
                <a:tab pos="205104" algn="l"/>
                <a:tab pos="205740" algn="l"/>
                <a:tab pos="1039494" algn="l"/>
              </a:tabLst>
            </a:pPr>
            <a:r>
              <a:rPr sz="1200" spc="-70" dirty="0">
                <a:solidFill>
                  <a:srgbClr val="494649"/>
                </a:solidFill>
                <a:latin typeface="Arial"/>
                <a:cs typeface="Arial"/>
              </a:rPr>
              <a:t>43 </a:t>
            </a:r>
            <a:r>
              <a:rPr sz="1100" spc="55" dirty="0">
                <a:solidFill>
                  <a:srgbClr val="494649"/>
                </a:solidFill>
                <a:latin typeface="宋体"/>
                <a:cs typeface="宋体"/>
              </a:rPr>
              <a:t>的</a:t>
            </a:r>
            <a:r>
              <a:rPr sz="1100" spc="-200" dirty="0">
                <a:solidFill>
                  <a:srgbClr val="494649"/>
                </a:solidFill>
                <a:latin typeface="宋体"/>
                <a:cs typeface="宋体"/>
              </a:rPr>
              <a:t> </a:t>
            </a:r>
            <a:r>
              <a:rPr sz="1100" spc="-315" dirty="0">
                <a:solidFill>
                  <a:srgbClr val="D4896B"/>
                </a:solidFill>
                <a:latin typeface="宋体"/>
                <a:cs typeface="宋体"/>
              </a:rPr>
              <a:t>至 </a:t>
            </a:r>
            <a:r>
              <a:rPr sz="1200" spc="-170" dirty="0">
                <a:solidFill>
                  <a:srgbClr val="D4896B"/>
                </a:solidFill>
                <a:latin typeface="Arial"/>
                <a:cs typeface="Arial"/>
              </a:rPr>
              <a:t>p</a:t>
            </a:r>
            <a:r>
              <a:rPr sz="1200" spc="-18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150" spc="-290" dirty="0">
                <a:solidFill>
                  <a:srgbClr val="D4896B"/>
                </a:solidFill>
                <a:latin typeface="宋体"/>
                <a:cs typeface="宋体"/>
              </a:rPr>
              <a:t>四	</a:t>
            </a:r>
            <a:r>
              <a:rPr sz="1150" spc="-145" dirty="0">
                <a:solidFill>
                  <a:srgbClr val="797B72"/>
                </a:solidFill>
                <a:latin typeface="宋体"/>
                <a:cs typeface="宋体"/>
              </a:rPr>
              <a:t>.</a:t>
            </a:r>
            <a:r>
              <a:rPr sz="1150" spc="-400" dirty="0">
                <a:solidFill>
                  <a:srgbClr val="797B72"/>
                </a:solidFill>
                <a:latin typeface="宋体"/>
                <a:cs typeface="宋体"/>
              </a:rPr>
              <a:t> 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-1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06060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494649"/>
                </a:solidFill>
                <a:latin typeface="Arial"/>
                <a:cs typeface="Arial"/>
              </a:rPr>
              <a:t>eer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d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i</a:t>
            </a:r>
            <a:r>
              <a:rPr sz="1200" spc="-45" dirty="0">
                <a:solidFill>
                  <a:srgbClr val="9399A1"/>
                </a:solidFill>
                <a:latin typeface="Arial"/>
                <a:cs typeface="Arial"/>
              </a:rPr>
              <a:t>1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sc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ove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y</a:t>
            </a:r>
            <a:r>
              <a:rPr sz="1200" spc="-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se</a:t>
            </a:r>
            <a:r>
              <a:rPr sz="1200" spc="15" dirty="0">
                <a:solidFill>
                  <a:srgbClr val="312B36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vi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ce</a:t>
            </a:r>
            <a:r>
              <a:rPr sz="1200" spc="1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used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by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12B36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abb</a:t>
            </a:r>
            <a:r>
              <a:rPr sz="1200" spc="-2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50" dirty="0">
                <a:solidFill>
                  <a:srgbClr val="5D423A"/>
                </a:solidFill>
                <a:latin typeface="Arial"/>
                <a:cs typeface="Arial"/>
              </a:rPr>
              <a:t>tMO</a:t>
            </a:r>
            <a:r>
              <a:rPr sz="1200" spc="-150" dirty="0">
                <a:solidFill>
                  <a:srgbClr val="5D423A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odes</a:t>
            </a:r>
            <a:r>
              <a:rPr sz="1200" spc="15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94649"/>
                </a:solidFill>
                <a:latin typeface="Arial"/>
                <a:cs typeface="Arial"/>
              </a:rPr>
              <a:t>and</a:t>
            </a:r>
            <a:r>
              <a:rPr sz="1200" spc="-9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94649"/>
                </a:solidFill>
                <a:latin typeface="Arial"/>
                <a:cs typeface="Arial"/>
              </a:rPr>
              <a:t>CU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too</a:t>
            </a:r>
            <a:r>
              <a:rPr sz="1200" spc="-2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62F2D"/>
                </a:solidFill>
                <a:latin typeface="Arial"/>
                <a:cs typeface="Arial"/>
              </a:rPr>
              <a:t>t</a:t>
            </a:r>
            <a:r>
              <a:rPr sz="1200" spc="-2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9865" indent="-177165">
              <a:lnSpc>
                <a:spcPct val="100000"/>
              </a:lnSpc>
              <a:spcBef>
                <a:spcPts val="795"/>
              </a:spcBef>
              <a:buClr>
                <a:srgbClr val="1D181D"/>
              </a:buClr>
              <a:buChar char="•"/>
              <a:tabLst>
                <a:tab pos="190500" algn="l"/>
              </a:tabLst>
            </a:pPr>
            <a:r>
              <a:rPr sz="1100" spc="55" dirty="0">
                <a:solidFill>
                  <a:srgbClr val="494649"/>
                </a:solidFill>
                <a:latin typeface="宋体"/>
                <a:cs typeface="宋体"/>
              </a:rPr>
              <a:t>的</a:t>
            </a:r>
            <a:r>
              <a:rPr sz="1100" spc="-215" dirty="0">
                <a:solidFill>
                  <a:srgbClr val="494649"/>
                </a:solidFill>
                <a:latin typeface="宋体"/>
                <a:cs typeface="宋体"/>
              </a:rPr>
              <a:t> </a:t>
            </a:r>
            <a:r>
              <a:rPr sz="1200" spc="-55" dirty="0">
                <a:solidFill>
                  <a:srgbClr val="494649"/>
                </a:solidFill>
                <a:latin typeface="Arial"/>
                <a:cs typeface="Arial"/>
              </a:rPr>
              <a:t>72</a:t>
            </a:r>
            <a:r>
              <a:rPr sz="1200" spc="-55" dirty="0">
                <a:solidFill>
                  <a:srgbClr val="606060"/>
                </a:solidFill>
                <a:latin typeface="Arial"/>
                <a:cs typeface="Arial"/>
              </a:rPr>
              <a:t>,</a:t>
            </a:r>
            <a:r>
              <a:rPr sz="1200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5</a:t>
            </a:r>
            <a:r>
              <a:rPr sz="1100" spc="204" dirty="0">
                <a:solidFill>
                  <a:srgbClr val="494649"/>
                </a:solidFill>
                <a:latin typeface="宋体"/>
                <a:cs typeface="宋体"/>
              </a:rPr>
              <a:t>句</a:t>
            </a:r>
            <a:r>
              <a:rPr sz="1200" spc="-60" dirty="0">
                <a:solidFill>
                  <a:srgbClr val="494649"/>
                </a:solidFill>
                <a:latin typeface="Arial"/>
                <a:cs typeface="Arial"/>
              </a:rPr>
              <a:t>1</a:t>
            </a:r>
            <a:r>
              <a:rPr sz="1200" spc="-60" dirty="0">
                <a:solidFill>
                  <a:srgbClr val="89878C"/>
                </a:solidFill>
                <a:latin typeface="Arial"/>
                <a:cs typeface="Arial"/>
              </a:rPr>
              <a:t>:</a:t>
            </a:r>
            <a:r>
              <a:rPr sz="1200" spc="-65" dirty="0">
                <a:solidFill>
                  <a:srgbClr val="89878C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u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sed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b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AMOP</a:t>
            </a:r>
            <a:r>
              <a:rPr sz="1200" spc="-3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rgbClr val="1D181D"/>
                </a:solidFill>
                <a:latin typeface="Arial"/>
                <a:cs typeface="Arial"/>
              </a:rPr>
              <a:t>-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9-1</a:t>
            </a:r>
            <a:r>
              <a:rPr sz="1200" spc="-20" dirty="0">
                <a:solidFill>
                  <a:srgbClr val="A8B5C4"/>
                </a:solidFill>
                <a:latin typeface="Arial"/>
                <a:cs typeface="Arial"/>
              </a:rPr>
              <a:t>.</a:t>
            </a:r>
            <a:r>
              <a:rPr sz="1200" spc="-125" dirty="0">
                <a:solidFill>
                  <a:srgbClr val="A8B5C4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nd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1</a:t>
            </a:r>
            <a:r>
              <a:rPr sz="1200" spc="-25" dirty="0">
                <a:solidFill>
                  <a:srgbClr val="9399A1"/>
                </a:solidFill>
                <a:latin typeface="Arial"/>
                <a:cs typeface="Arial"/>
              </a:rPr>
              <a:t>.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0</a:t>
            </a:r>
            <a:r>
              <a:rPr sz="1200" spc="-1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c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li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ts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w</a:t>
            </a:r>
            <a:r>
              <a:rPr sz="1200" spc="15" dirty="0">
                <a:solidFill>
                  <a:srgbClr val="050A24"/>
                </a:solidFill>
                <a:latin typeface="Arial"/>
                <a:cs typeface="Arial"/>
              </a:rPr>
              <a:t>i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2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494649"/>
                </a:solidFill>
                <a:latin typeface="Arial"/>
                <a:cs typeface="Arial"/>
              </a:rPr>
              <a:t>ou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 t</a:t>
            </a:r>
            <a:r>
              <a:rPr sz="1200" spc="9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606060"/>
                </a:solidFill>
                <a:latin typeface="Arial"/>
                <a:cs typeface="Arial"/>
              </a:rPr>
              <a:t>wi</a:t>
            </a:r>
            <a:r>
              <a:rPr sz="1200" spc="55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5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D181D"/>
                </a:solidFill>
                <a:latin typeface="Arial"/>
                <a:cs typeface="Arial"/>
              </a:rPr>
              <a:t>Tl</a:t>
            </a:r>
            <a:r>
              <a:rPr sz="1200" spc="95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94649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01930" marR="201295" indent="-180340">
              <a:lnSpc>
                <a:spcPct val="126899"/>
              </a:lnSpc>
              <a:spcBef>
                <a:spcPts val="340"/>
              </a:spcBef>
              <a:buClr>
                <a:srgbClr val="1D181D"/>
              </a:buClr>
              <a:buChar char="•"/>
              <a:tabLst>
                <a:tab pos="202565" algn="l"/>
                <a:tab pos="203200" algn="l"/>
                <a:tab pos="5680710" algn="l"/>
              </a:tabLst>
            </a:pP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25 </a:t>
            </a:r>
            <a:r>
              <a:rPr sz="1100" spc="30" dirty="0">
                <a:solidFill>
                  <a:srgbClr val="494649"/>
                </a:solidFill>
                <a:latin typeface="宋体"/>
                <a:cs typeface="宋体"/>
              </a:rPr>
              <a:t>句 </a:t>
            </a:r>
            <a:r>
              <a:rPr sz="1200" spc="-45" dirty="0">
                <a:solidFill>
                  <a:srgbClr val="312B36"/>
                </a:solidFill>
                <a:latin typeface="Arial"/>
                <a:cs typeface="Arial"/>
              </a:rPr>
              <a:t>2</a:t>
            </a:r>
            <a:r>
              <a:rPr sz="1200" spc="-45" dirty="0">
                <a:solidFill>
                  <a:srgbClr val="9399A1"/>
                </a:solidFill>
                <a:latin typeface="Arial"/>
                <a:cs typeface="Arial"/>
              </a:rPr>
              <a:t>: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used </a:t>
            </a:r>
            <a:r>
              <a:rPr sz="1200" spc="10" dirty="0">
                <a:solidFill>
                  <a:srgbClr val="312B36"/>
                </a:solidFill>
                <a:latin typeface="Arial"/>
                <a:cs typeface="Arial"/>
              </a:rPr>
              <a:t>f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r </a:t>
            </a:r>
            <a:r>
              <a:rPr sz="1200" spc="-204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-204" dirty="0">
                <a:solidFill>
                  <a:srgbClr val="494649"/>
                </a:solidFill>
                <a:latin typeface="Arial"/>
                <a:cs typeface="Arial"/>
              </a:rPr>
              <a:t>11t 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35" dirty="0">
                <a:solidFill>
                  <a:srgbClr val="312B36"/>
                </a:solidFill>
                <a:latin typeface="Arial"/>
                <a:cs typeface="Arial"/>
              </a:rPr>
              <a:t>r-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ode a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d 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CLI too </a:t>
            </a:r>
            <a:r>
              <a:rPr sz="1200" spc="-35" dirty="0">
                <a:solidFill>
                  <a:srgbClr val="462F2D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606060"/>
                </a:solidFill>
                <a:latin typeface="Arial"/>
                <a:cs typeface="Arial"/>
              </a:rPr>
              <a:t>s 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commun</a:t>
            </a:r>
            <a:r>
              <a:rPr sz="1200" spc="45" dirty="0">
                <a:solidFill>
                  <a:srgbClr val="1F183D"/>
                </a:solidFill>
                <a:latin typeface="Arial"/>
                <a:cs typeface="Arial"/>
              </a:rPr>
              <a:t>i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cat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on </a:t>
            </a:r>
            <a:r>
              <a:rPr sz="1200" spc="-6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60" dirty="0">
                <a:solidFill>
                  <a:srgbClr val="050A24"/>
                </a:solidFill>
                <a:latin typeface="Arial"/>
                <a:cs typeface="Arial"/>
              </a:rPr>
              <a:t>E</a:t>
            </a:r>
            <a:r>
              <a:rPr sz="1200" spc="-60" dirty="0">
                <a:solidFill>
                  <a:srgbClr val="606060"/>
                </a:solidFill>
                <a:latin typeface="Arial"/>
                <a:cs typeface="Arial"/>
              </a:rPr>
              <a:t>rl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an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g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25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str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bu 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tion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rv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r 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p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ort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) 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and </a:t>
            </a:r>
            <a:r>
              <a:rPr sz="1200" spc="-10" dirty="0">
                <a:solidFill>
                  <a:srgbClr val="5D423A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s 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312B36"/>
                </a:solidFill>
                <a:latin typeface="Arial"/>
                <a:cs typeface="Arial"/>
              </a:rPr>
              <a:t>H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ocated 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f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ro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m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a 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dynam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c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ra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ge 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(li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m</a:t>
            </a:r>
            <a:r>
              <a:rPr sz="1200" spc="4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ted to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a 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25" dirty="0">
                <a:solidFill>
                  <a:srgbClr val="312B36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g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 po</a:t>
            </a:r>
            <a:r>
              <a:rPr sz="1200" spc="25" dirty="0">
                <a:solidFill>
                  <a:srgbClr val="312B36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t </a:t>
            </a:r>
            <a:r>
              <a:rPr sz="1200" spc="-65" dirty="0">
                <a:solidFill>
                  <a:srgbClr val="494649"/>
                </a:solidFill>
                <a:latin typeface="Arial"/>
                <a:cs typeface="Arial"/>
              </a:rPr>
              <a:t>.by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defau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 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com</a:t>
            </a:r>
            <a:r>
              <a:rPr sz="1200" spc="60" dirty="0">
                <a:solidFill>
                  <a:srgbClr val="606060"/>
                </a:solidFill>
                <a:latin typeface="Arial"/>
                <a:cs typeface="Arial"/>
              </a:rPr>
              <a:t>pu</a:t>
            </a:r>
            <a:r>
              <a:rPr sz="1200" spc="60" dirty="0">
                <a:solidFill>
                  <a:srgbClr val="312B36"/>
                </a:solidFill>
                <a:latin typeface="Arial"/>
                <a:cs typeface="Arial"/>
              </a:rPr>
              <a:t>t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ed 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as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AMOP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po</a:t>
            </a:r>
            <a:r>
              <a:rPr sz="1200" spc="-17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312B36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t	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20000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r>
              <a:rPr sz="1200" spc="-45" dirty="0">
                <a:solidFill>
                  <a:srgbClr val="9399A1"/>
                </a:solidFill>
                <a:latin typeface="Arial"/>
                <a:cs typeface="Arial"/>
              </a:rPr>
              <a:t>_ </a:t>
            </a:r>
            <a:r>
              <a:rPr sz="1200" spc="-635" dirty="0">
                <a:solidFill>
                  <a:srgbClr val="494649"/>
                </a:solidFill>
                <a:latin typeface="Arial"/>
                <a:cs typeface="Arial"/>
              </a:rPr>
              <a:t>U</a:t>
            </a:r>
            <a:r>
              <a:rPr sz="1200" spc="3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345" dirty="0">
                <a:solidFill>
                  <a:srgbClr val="606060"/>
                </a:solidFill>
                <a:latin typeface="Arial"/>
                <a:cs typeface="Arial"/>
              </a:rPr>
              <a:t>nl</a:t>
            </a:r>
            <a:r>
              <a:rPr sz="1200" spc="4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49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204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ss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x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terna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l c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nn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ect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ons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204470" marR="5080">
              <a:lnSpc>
                <a:spcPct val="128600"/>
              </a:lnSpc>
              <a:tabLst>
                <a:tab pos="4963795" algn="l"/>
              </a:tabLst>
            </a:pP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ese</a:t>
            </a:r>
            <a:r>
              <a:rPr sz="1200" spc="2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ports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ea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ll</a:t>
            </a:r>
            <a:r>
              <a:rPr sz="1200" spc="-1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y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ecessa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ry</a:t>
            </a:r>
            <a:r>
              <a:rPr sz="1200" spc="1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312B36"/>
                </a:solidFill>
                <a:latin typeface="Arial"/>
                <a:cs typeface="Arial"/>
              </a:rPr>
              <a:t>.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g</a:t>
            </a:r>
            <a:r>
              <a:rPr sz="1200" spc="-15" dirty="0">
                <a:solidFill>
                  <a:srgbClr val="9E908C"/>
                </a:solidFill>
                <a:latin typeface="Arial"/>
                <a:cs typeface="Arial"/>
              </a:rPr>
              <a:t>.</a:t>
            </a:r>
            <a:r>
              <a:rPr sz="1200" spc="-90" dirty="0">
                <a:solidFill>
                  <a:srgbClr val="9E908C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60" dirty="0">
                <a:solidFill>
                  <a:srgbClr val="2D364F"/>
                </a:solidFill>
                <a:latin typeface="Arial"/>
                <a:cs typeface="Arial"/>
              </a:rPr>
              <a:t>h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9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cl</a:t>
            </a:r>
            <a:r>
              <a:rPr sz="1200" spc="-1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uste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u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D4896B"/>
                </a:solidFill>
                <a:latin typeface="Arial"/>
                <a:cs typeface="Arial"/>
              </a:rPr>
              <a:t>federation</a:t>
            </a:r>
            <a:r>
              <a:rPr sz="1200" spc="4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94649"/>
                </a:solidFill>
                <a:latin typeface="Arial"/>
                <a:cs typeface="Arial"/>
              </a:rPr>
              <a:t>CU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too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s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are</a:t>
            </a:r>
            <a:r>
              <a:rPr sz="1200" spc="-6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used</a:t>
            </a:r>
            <a:r>
              <a:rPr sz="1200" spc="-7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94649"/>
                </a:solidFill>
                <a:latin typeface="Arial"/>
                <a:cs typeface="Arial"/>
              </a:rPr>
              <a:t>on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mach</a:t>
            </a:r>
            <a:r>
              <a:rPr sz="1200" spc="35" dirty="0">
                <a:solidFill>
                  <a:srgbClr val="607282"/>
                </a:solidFill>
                <a:latin typeface="Arial"/>
                <a:cs typeface="Arial"/>
              </a:rPr>
              <a:t>i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nes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outsi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d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the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subnet)</a:t>
            </a:r>
            <a:r>
              <a:rPr sz="1200" spc="25" dirty="0">
                <a:solidFill>
                  <a:srgbClr val="89878C"/>
                </a:solidFill>
                <a:latin typeface="Arial"/>
                <a:cs typeface="Arial"/>
              </a:rPr>
              <a:t>,  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ese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ports 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sh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ou</a:t>
            </a:r>
            <a:r>
              <a:rPr sz="1200" spc="35" dirty="0">
                <a:solidFill>
                  <a:srgbClr val="1F183D"/>
                </a:solidFill>
                <a:latin typeface="Arial"/>
                <a:cs typeface="Arial"/>
              </a:rPr>
              <a:t>l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d </a:t>
            </a:r>
            <a:r>
              <a:rPr sz="1200" spc="-145" dirty="0">
                <a:solidFill>
                  <a:srgbClr val="494649"/>
                </a:solidFill>
                <a:latin typeface="Arial"/>
                <a:cs typeface="Arial"/>
              </a:rPr>
              <a:t>11ot  </a:t>
            </a:r>
            <a:r>
              <a:rPr sz="1200" spc="-165" dirty="0">
                <a:solidFill>
                  <a:srgbClr val="494649"/>
                </a:solidFill>
                <a:latin typeface="Arial"/>
                <a:cs typeface="Arial"/>
              </a:rPr>
              <a:t>be   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D181D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cl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A3A89A"/>
                </a:solidFill>
                <a:latin typeface="Arial"/>
                <a:cs typeface="Arial"/>
              </a:rPr>
              <a:t>,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xp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osed. 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Se</a:t>
            </a:r>
            <a:r>
              <a:rPr sz="1200" spc="5" dirty="0">
                <a:solidFill>
                  <a:srgbClr val="312B36"/>
                </a:solidFill>
                <a:latin typeface="Arial"/>
                <a:cs typeface="Arial"/>
              </a:rPr>
              <a:t>e </a:t>
            </a:r>
            <a:r>
              <a:rPr sz="1200" spc="10" dirty="0">
                <a:solidFill>
                  <a:srgbClr val="D4896B"/>
                </a:solidFill>
                <a:latin typeface="Arial"/>
                <a:cs typeface="Arial"/>
              </a:rPr>
              <a:t>net</a:t>
            </a:r>
            <a:r>
              <a:rPr sz="1200" spc="-26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D4896B"/>
                </a:solidFill>
                <a:latin typeface="Arial"/>
                <a:cs typeface="Arial"/>
              </a:rPr>
              <a:t>workmg.g</a:t>
            </a:r>
            <a:r>
              <a:rPr sz="1100" spc="45" dirty="0">
                <a:solidFill>
                  <a:srgbClr val="D4896B"/>
                </a:solidFill>
                <a:latin typeface="宋体"/>
                <a:cs typeface="宋体"/>
              </a:rPr>
              <a:t>畛	</a:t>
            </a:r>
            <a:r>
              <a:rPr sz="1200" spc="40" dirty="0">
                <a:solidFill>
                  <a:srgbClr val="312B36"/>
                </a:solidFill>
                <a:latin typeface="Arial"/>
                <a:cs typeface="Arial"/>
              </a:rPr>
              <a:t>f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deta</a:t>
            </a:r>
            <a:r>
              <a:rPr sz="1000" spc="-310" dirty="0">
                <a:solidFill>
                  <a:srgbClr val="1D181D"/>
                </a:solidFill>
                <a:latin typeface="宋体"/>
                <a:cs typeface="宋体"/>
              </a:rPr>
              <a:t>儿</a:t>
            </a:r>
            <a:r>
              <a:rPr sz="1150" spc="-175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  <a:p>
            <a:pPr marL="201930" marR="93345" indent="-180340">
              <a:lnSpc>
                <a:spcPct val="128600"/>
              </a:lnSpc>
              <a:spcBef>
                <a:spcPts val="360"/>
              </a:spcBef>
              <a:buClr>
                <a:srgbClr val="1D181D"/>
              </a:buClr>
              <a:buChar char="•"/>
              <a:tabLst>
                <a:tab pos="200660" algn="l"/>
                <a:tab pos="201295" algn="l"/>
              </a:tabLst>
            </a:pP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35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6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72</a:t>
            </a:r>
            <a:r>
              <a:rPr sz="1200" dirty="0">
                <a:solidFill>
                  <a:srgbClr val="312B36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35682</a:t>
            </a:r>
            <a:r>
              <a:rPr sz="1200" dirty="0">
                <a:solidFill>
                  <a:srgbClr val="312B36"/>
                </a:solidFill>
                <a:latin typeface="Arial"/>
                <a:cs typeface="Arial"/>
              </a:rPr>
              <a:t>:</a:t>
            </a:r>
            <a:r>
              <a:rPr sz="1200" spc="-105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u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ed</a:t>
            </a:r>
            <a:r>
              <a:rPr sz="1200" spc="8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by</a:t>
            </a:r>
            <a:r>
              <a:rPr sz="1200" spc="1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94649"/>
                </a:solidFill>
                <a:latin typeface="Arial"/>
                <a:cs typeface="Arial"/>
              </a:rPr>
              <a:t>CLI</a:t>
            </a:r>
            <a:r>
              <a:rPr sz="1200" spc="-5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312B36"/>
                </a:solidFill>
                <a:latin typeface="Arial"/>
                <a:cs typeface="Arial"/>
              </a:rPr>
              <a:t>t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oo</a:t>
            </a:r>
            <a:r>
              <a:rPr sz="1200" spc="-2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-1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s</a:t>
            </a:r>
            <a:r>
              <a:rPr sz="1200" spc="-1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(E</a:t>
            </a:r>
            <a:r>
              <a:rPr sz="1200" spc="-4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la</a:t>
            </a:r>
            <a:r>
              <a:rPr sz="1200" spc="-9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ng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25" dirty="0">
                <a:solidFill>
                  <a:srgbClr val="1D181D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st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607282"/>
                </a:solidFill>
                <a:latin typeface="Arial"/>
                <a:cs typeface="Arial"/>
              </a:rPr>
              <a:t>i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bu</a:t>
            </a:r>
            <a:r>
              <a:rPr sz="1200" spc="-19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62F2D"/>
                </a:solidFill>
                <a:latin typeface="Arial"/>
                <a:cs typeface="Arial"/>
              </a:rPr>
              <a:t>t</a:t>
            </a:r>
            <a:r>
              <a:rPr sz="1200" spc="-225" dirty="0">
                <a:solidFill>
                  <a:srgbClr val="462F2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94649"/>
                </a:solidFill>
                <a:latin typeface="Arial"/>
                <a:cs typeface="Arial"/>
              </a:rPr>
              <a:t>on</a:t>
            </a:r>
            <a:r>
              <a:rPr sz="1200" spc="1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cl</a:t>
            </a:r>
            <a:r>
              <a:rPr sz="1200" spc="-2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2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nt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p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ort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s)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fo</a:t>
            </a:r>
            <a:r>
              <a:rPr sz="1200" spc="20" dirty="0">
                <a:solidFill>
                  <a:srgbClr val="462F2D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62F2D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606060"/>
                </a:solidFill>
                <a:latin typeface="Arial"/>
                <a:cs typeface="Arial"/>
              </a:rPr>
              <a:t>c</a:t>
            </a:r>
            <a:r>
              <a:rPr sz="1200" spc="-1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494649"/>
                </a:solidFill>
                <a:latin typeface="Arial"/>
                <a:cs typeface="Arial"/>
              </a:rPr>
              <a:t>ommu</a:t>
            </a:r>
            <a:r>
              <a:rPr sz="1200" spc="6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-2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1F1D5B"/>
                </a:solidFill>
                <a:latin typeface="Arial"/>
                <a:cs typeface="Arial"/>
              </a:rPr>
              <a:t>i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cat</a:t>
            </a:r>
            <a:r>
              <a:rPr sz="1200" spc="35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35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35" dirty="0">
                <a:solidFill>
                  <a:srgbClr val="462F2D"/>
                </a:solidFill>
                <a:latin typeface="Arial"/>
                <a:cs typeface="Arial"/>
              </a:rPr>
              <a:t>n</a:t>
            </a:r>
            <a:r>
              <a:rPr sz="1200" spc="-80" dirty="0">
                <a:solidFill>
                  <a:srgbClr val="462F2D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06060"/>
                </a:solidFill>
                <a:latin typeface="Arial"/>
                <a:cs typeface="Arial"/>
              </a:rPr>
              <a:t>wi</a:t>
            </a:r>
            <a:r>
              <a:rPr sz="1200" spc="60" dirty="0">
                <a:solidFill>
                  <a:srgbClr val="312B36"/>
                </a:solidFill>
                <a:latin typeface="Arial"/>
                <a:cs typeface="Arial"/>
              </a:rPr>
              <a:t>t</a:t>
            </a:r>
            <a:r>
              <a:rPr sz="1200" spc="6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riodes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nd</a:t>
            </a:r>
            <a:r>
              <a:rPr sz="1200" spc="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12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20" dirty="0">
                <a:solidFill>
                  <a:srgbClr val="1D181D"/>
                </a:solidFill>
                <a:latin typeface="Arial"/>
                <a:cs typeface="Arial"/>
              </a:rPr>
              <a:t>l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-2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ocate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d</a:t>
            </a:r>
            <a:r>
              <a:rPr sz="1200" spc="1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312B36"/>
                </a:solidFill>
                <a:latin typeface="Arial"/>
                <a:cs typeface="Arial"/>
              </a:rPr>
              <a:t>f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ro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m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a 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nam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c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ra</a:t>
            </a:r>
            <a:r>
              <a:rPr sz="1200" spc="-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ge</a:t>
            </a:r>
            <a:r>
              <a:rPr sz="1200" spc="17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1200" spc="-70" dirty="0">
                <a:solidFill>
                  <a:srgbClr val="494649"/>
                </a:solidFill>
                <a:latin typeface="Arial"/>
                <a:cs typeface="Arial"/>
              </a:rPr>
              <a:t>comp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u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ted</a:t>
            </a:r>
            <a:r>
              <a:rPr sz="1200" spc="17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se</a:t>
            </a:r>
            <a:r>
              <a:rPr sz="1200" spc="25" dirty="0">
                <a:solidFill>
                  <a:srgbClr val="1D181D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ve</a:t>
            </a:r>
            <a:r>
              <a:rPr sz="1200" spc="25" dirty="0">
                <a:solidFill>
                  <a:srgbClr val="1D181D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20" dirty="0">
                <a:solidFill>
                  <a:srgbClr val="050A24"/>
                </a:solidFill>
                <a:latin typeface="Arial"/>
                <a:cs typeface="Arial"/>
              </a:rPr>
              <a:t>i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20" dirty="0">
                <a:solidFill>
                  <a:srgbClr val="607282"/>
                </a:solidFill>
                <a:latin typeface="Arial"/>
                <a:cs typeface="Arial"/>
              </a:rPr>
              <a:t>i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but</a:t>
            </a:r>
            <a:r>
              <a:rPr sz="1200" spc="-8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io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3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06060"/>
                </a:solidFill>
                <a:latin typeface="Arial"/>
                <a:cs typeface="Arial"/>
              </a:rPr>
              <a:t>p</a:t>
            </a:r>
            <a:r>
              <a:rPr sz="1200" spc="50" dirty="0">
                <a:solidFill>
                  <a:srgbClr val="494649"/>
                </a:solidFill>
                <a:latin typeface="Arial"/>
                <a:cs typeface="Arial"/>
              </a:rPr>
              <a:t>ort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1D181D"/>
                </a:solidFill>
                <a:latin typeface="Arial"/>
                <a:cs typeface="Arial"/>
              </a:rPr>
              <a:t>+</a:t>
            </a:r>
            <a:r>
              <a:rPr sz="900" spc="5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5D423A"/>
                </a:solidFill>
                <a:latin typeface="Arial"/>
                <a:cs typeface="Arial"/>
              </a:rPr>
              <a:t>10000</a:t>
            </a:r>
            <a:r>
              <a:rPr sz="1200" spc="10" dirty="0">
                <a:solidFill>
                  <a:srgbClr val="5D423A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ro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u</a:t>
            </a:r>
            <a:r>
              <a:rPr sz="1200" spc="45" dirty="0">
                <a:solidFill>
                  <a:srgbClr val="494649"/>
                </a:solidFill>
                <a:latin typeface="Arial"/>
                <a:cs typeface="Arial"/>
              </a:rPr>
              <a:t>g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serve</a:t>
            </a:r>
            <a:r>
              <a:rPr sz="1200" spc="-16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06060"/>
                </a:solidFill>
                <a:latin typeface="Arial"/>
                <a:cs typeface="Arial"/>
              </a:rPr>
              <a:t>d</a:t>
            </a:r>
            <a:r>
              <a:rPr sz="1200" spc="-2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5D423A"/>
                </a:solidFill>
                <a:latin typeface="Arial"/>
                <a:cs typeface="Arial"/>
              </a:rPr>
              <a:t>ist</a:t>
            </a:r>
            <a:r>
              <a:rPr sz="1200" spc="-180" dirty="0">
                <a:solidFill>
                  <a:srgbClr val="5D423A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1F183D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010E4D"/>
                </a:solidFill>
                <a:latin typeface="Arial"/>
                <a:cs typeface="Arial"/>
              </a:rPr>
              <a:t>i</a:t>
            </a:r>
            <a:r>
              <a:rPr sz="1200" spc="-35" dirty="0">
                <a:solidFill>
                  <a:srgbClr val="606060"/>
                </a:solidFill>
                <a:latin typeface="Arial"/>
                <a:cs typeface="Arial"/>
              </a:rPr>
              <a:t>b</a:t>
            </a:r>
            <a:r>
              <a:rPr sz="1200" spc="-1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494649"/>
                </a:solidFill>
                <a:latin typeface="Arial"/>
                <a:cs typeface="Arial"/>
              </a:rPr>
              <a:t>u</a:t>
            </a:r>
            <a:r>
              <a:rPr sz="1200" spc="-13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ti</a:t>
            </a:r>
            <a:r>
              <a:rPr sz="1200" spc="-19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94649"/>
                </a:solidFill>
                <a:latin typeface="Arial"/>
                <a:cs typeface="Arial"/>
              </a:rPr>
              <a:t>ot1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po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220" dirty="0">
                <a:solidFill>
                  <a:srgbClr val="312B36"/>
                </a:solidFill>
                <a:latin typeface="Arial"/>
                <a:cs typeface="Arial"/>
              </a:rPr>
              <a:t>""</a:t>
            </a:r>
            <a:r>
              <a:rPr sz="1200" spc="-13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-335" dirty="0">
                <a:solidFill>
                  <a:srgbClr val="312B36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0010</a:t>
            </a:r>
            <a:r>
              <a:rPr sz="1200" spc="-20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9399A1"/>
                </a:solidFill>
                <a:latin typeface="Arial"/>
                <a:cs typeface="Arial"/>
              </a:rPr>
              <a:t>.</a:t>
            </a:r>
            <a:r>
              <a:rPr sz="1200" spc="-50" dirty="0">
                <a:solidFill>
                  <a:srgbClr val="9399A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See</a:t>
            </a:r>
            <a:r>
              <a:rPr sz="1200" spc="-8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D4896B"/>
                </a:solidFill>
                <a:latin typeface="Arial"/>
                <a:cs typeface="Arial"/>
              </a:rPr>
              <a:t>networking</a:t>
            </a:r>
            <a:endParaRPr sz="12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385"/>
              </a:spcBef>
            </a:pPr>
            <a:r>
              <a:rPr sz="1200" spc="-20" dirty="0">
                <a:solidFill>
                  <a:srgbClr val="D4896B"/>
                </a:solidFill>
                <a:latin typeface="Arial"/>
                <a:cs typeface="Arial"/>
              </a:rPr>
              <a:t>g</a:t>
            </a:r>
            <a:r>
              <a:rPr sz="1200" spc="95" dirty="0">
                <a:solidFill>
                  <a:srgbClr val="D4896B"/>
                </a:solidFill>
                <a:latin typeface="宋体"/>
                <a:cs typeface="宋体"/>
              </a:rPr>
              <a:t>凶宝</a:t>
            </a:r>
            <a:r>
              <a:rPr sz="1200" spc="-300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fo</a:t>
            </a:r>
            <a:r>
              <a:rPr sz="1200" spc="30" dirty="0">
                <a:solidFill>
                  <a:srgbClr val="312B36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deta</a:t>
            </a:r>
            <a:r>
              <a:rPr sz="1200" spc="-7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89878C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11454" indent="-186690">
              <a:lnSpc>
                <a:spcPct val="100000"/>
              </a:lnSpc>
              <a:spcBef>
                <a:spcPts val="525"/>
              </a:spcBef>
              <a:buClr>
                <a:srgbClr val="1D181D"/>
              </a:buClr>
              <a:buChar char="•"/>
              <a:tabLst>
                <a:tab pos="211454" algn="l"/>
                <a:tab pos="212090" algn="l"/>
              </a:tabLst>
            </a:pPr>
            <a:r>
              <a:rPr sz="800" spc="-65" dirty="0">
                <a:solidFill>
                  <a:srgbClr val="494649"/>
                </a:solidFill>
                <a:latin typeface="Arial"/>
                <a:cs typeface="Arial"/>
              </a:rPr>
              <a:t>j_</a:t>
            </a:r>
            <a:r>
              <a:rPr sz="1100" spc="-330" dirty="0">
                <a:solidFill>
                  <a:srgbClr val="494649"/>
                </a:solidFill>
                <a:latin typeface="宋体"/>
                <a:cs typeface="宋体"/>
              </a:rPr>
              <a:t>弱</a:t>
            </a:r>
            <a:r>
              <a:rPr sz="1100" spc="-220" dirty="0">
                <a:solidFill>
                  <a:srgbClr val="494649"/>
                </a:solidFill>
                <a:latin typeface="宋体"/>
                <a:cs typeface="宋体"/>
              </a:rPr>
              <a:t> 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72</a:t>
            </a:r>
            <a:r>
              <a:rPr sz="1200" spc="-50" dirty="0">
                <a:solidFill>
                  <a:srgbClr val="1D181D"/>
                </a:solidFill>
                <a:latin typeface="Arial"/>
                <a:cs typeface="Arial"/>
              </a:rPr>
              <a:t>: </a:t>
            </a:r>
            <a:r>
              <a:rPr sz="1200" spc="-15" dirty="0">
                <a:solidFill>
                  <a:srgbClr val="D4896B"/>
                </a:solidFill>
                <a:latin typeface="Arial"/>
                <a:cs typeface="Arial"/>
              </a:rPr>
              <a:t>HTTP</a:t>
            </a:r>
            <a:r>
              <a:rPr sz="1200" spc="-5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D4896B"/>
                </a:solidFill>
                <a:latin typeface="Arial"/>
                <a:cs typeface="Arial"/>
              </a:rPr>
              <a:t>API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14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50A24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10" dirty="0">
                <a:solidFill>
                  <a:srgbClr val="89878C"/>
                </a:solidFill>
                <a:latin typeface="Arial"/>
                <a:cs typeface="Arial"/>
              </a:rPr>
              <a:t>.</a:t>
            </a:r>
            <a:r>
              <a:rPr sz="1200" spc="-125" dirty="0">
                <a:solidFill>
                  <a:srgbClr val="89878C"/>
                </a:solidFill>
                <a:latin typeface="Arial"/>
                <a:cs typeface="Arial"/>
              </a:rPr>
              <a:t> </a:t>
            </a:r>
            <a:r>
              <a:rPr sz="1450" spc="-105" dirty="0">
                <a:solidFill>
                  <a:srgbClr val="D4896B"/>
                </a:solidFill>
                <a:latin typeface="Arial"/>
                <a:cs typeface="Arial"/>
              </a:rPr>
              <a:t>m</a:t>
            </a:r>
            <a:r>
              <a:rPr sz="1100" spc="45" dirty="0">
                <a:solidFill>
                  <a:srgbClr val="D4896B"/>
                </a:solidFill>
                <a:latin typeface="宋体"/>
                <a:cs typeface="宋体"/>
              </a:rPr>
              <a:t>皿</a:t>
            </a:r>
            <a:r>
              <a:rPr sz="1100" spc="434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25" dirty="0">
                <a:solidFill>
                  <a:srgbClr val="D4896B"/>
                </a:solidFill>
                <a:latin typeface="Arial"/>
                <a:cs typeface="Arial"/>
              </a:rPr>
              <a:t>gem</a:t>
            </a:r>
            <a:r>
              <a:rPr sz="1200" spc="-20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D4896B"/>
                </a:solidFill>
                <a:latin typeface="Arial"/>
                <a:cs typeface="Arial"/>
              </a:rPr>
              <a:t>ent</a:t>
            </a:r>
            <a:r>
              <a:rPr sz="1200" spc="6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4896B"/>
                </a:solidFill>
                <a:latin typeface="Arial"/>
                <a:cs typeface="Arial"/>
              </a:rPr>
              <a:t>UI</a:t>
            </a:r>
            <a:r>
              <a:rPr sz="1200" spc="-6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-3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4896B"/>
                </a:solidFill>
                <a:latin typeface="Arial"/>
                <a:cs typeface="Arial"/>
              </a:rPr>
              <a:t>rabbitm</a:t>
            </a:r>
            <a:r>
              <a:rPr sz="1200" spc="-6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D4896B"/>
                </a:solidFill>
                <a:latin typeface="Arial"/>
                <a:cs typeface="Arial"/>
              </a:rPr>
              <a:t>q</a:t>
            </a:r>
            <a:r>
              <a:rPr sz="1150" spc="55" dirty="0">
                <a:solidFill>
                  <a:srgbClr val="D4896B"/>
                </a:solidFill>
                <a:latin typeface="宋体"/>
                <a:cs typeface="宋体"/>
              </a:rPr>
              <a:t>平坦</a:t>
            </a:r>
            <a:r>
              <a:rPr sz="1150" spc="240" dirty="0">
                <a:solidFill>
                  <a:srgbClr val="D4896B"/>
                </a:solidFill>
                <a:latin typeface="宋体"/>
                <a:cs typeface="宋体"/>
              </a:rPr>
              <a:t>皿</a:t>
            </a:r>
            <a:r>
              <a:rPr sz="1200" spc="-10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10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-2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50" spc="-215" dirty="0">
                <a:solidFill>
                  <a:srgbClr val="606060"/>
                </a:solidFill>
                <a:latin typeface="宋体"/>
                <a:cs typeface="宋体"/>
              </a:rPr>
              <a:t>呴</a:t>
            </a:r>
            <a:r>
              <a:rPr sz="1250" spc="-65" dirty="0">
                <a:solidFill>
                  <a:srgbClr val="606060"/>
                </a:solidFill>
                <a:latin typeface="宋体"/>
                <a:cs typeface="宋体"/>
              </a:rPr>
              <a:t> </a:t>
            </a:r>
            <a:r>
              <a:rPr sz="1200" spc="-25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606060"/>
                </a:solidFill>
                <a:latin typeface="Arial"/>
                <a:cs typeface="Arial"/>
              </a:rPr>
              <a:t>f</a:t>
            </a:r>
            <a:r>
              <a:rPr sz="1200" spc="1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-4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-1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1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D4896B"/>
                </a:solidFill>
                <a:latin typeface="Arial"/>
                <a:cs typeface="Arial"/>
              </a:rPr>
              <a:t>m</a:t>
            </a:r>
            <a:r>
              <a:rPr sz="1200" spc="-2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D4896B"/>
                </a:solidFill>
                <a:latin typeface="Arial"/>
                <a:cs typeface="Arial"/>
              </a:rPr>
              <a:t>anagement</a:t>
            </a:r>
            <a:r>
              <a:rPr sz="1200" spc="18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50" spc="85" dirty="0">
                <a:solidFill>
                  <a:srgbClr val="D4896B"/>
                </a:solidFill>
                <a:latin typeface="宋体"/>
                <a:cs typeface="宋体"/>
              </a:rPr>
              <a:t>哗</a:t>
            </a:r>
            <a:r>
              <a:rPr sz="1250" spc="-135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30" dirty="0">
                <a:solidFill>
                  <a:srgbClr val="D4896B"/>
                </a:solidFill>
                <a:latin typeface="Arial"/>
                <a:cs typeface="Arial"/>
              </a:rPr>
              <a:t>gin</a:t>
            </a:r>
            <a:r>
              <a:rPr sz="1200" spc="-2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abled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01295" indent="-179705">
              <a:lnSpc>
                <a:spcPct val="100000"/>
              </a:lnSpc>
              <a:spcBef>
                <a:spcPts val="670"/>
              </a:spcBef>
              <a:buClr>
                <a:srgbClr val="1D181D"/>
              </a:buClr>
              <a:buChar char="•"/>
              <a:tabLst>
                <a:tab pos="201930" algn="l"/>
              </a:tabLst>
            </a:pPr>
            <a:r>
              <a:rPr sz="1200" spc="-45" dirty="0">
                <a:solidFill>
                  <a:srgbClr val="606060"/>
                </a:solidFill>
                <a:latin typeface="Arial"/>
                <a:cs typeface="Arial"/>
              </a:rPr>
              <a:t>6</a:t>
            </a:r>
            <a:r>
              <a:rPr sz="1200" spc="-45" dirty="0">
                <a:solidFill>
                  <a:srgbClr val="312B36"/>
                </a:solidFill>
                <a:latin typeface="Arial"/>
                <a:cs typeface="Arial"/>
              </a:rPr>
              <a:t>1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613,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80" dirty="0">
                <a:solidFill>
                  <a:srgbClr val="606060"/>
                </a:solidFill>
                <a:latin typeface="Arial"/>
                <a:cs typeface="Arial"/>
              </a:rPr>
              <a:t>6</a:t>
            </a:r>
            <a:r>
              <a:rPr sz="1200" spc="-1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180" dirty="0">
                <a:solidFill>
                  <a:srgbClr val="1D181D"/>
                </a:solidFill>
                <a:latin typeface="Arial"/>
                <a:cs typeface="Arial"/>
              </a:rPr>
              <a:t>1</a:t>
            </a:r>
            <a:r>
              <a:rPr sz="1200" spc="-140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94649"/>
                </a:solidFill>
                <a:latin typeface="Arial"/>
                <a:cs typeface="Arial"/>
              </a:rPr>
              <a:t>61</a:t>
            </a:r>
            <a:r>
              <a:rPr sz="1200" spc="-65" dirty="0">
                <a:solidFill>
                  <a:srgbClr val="312B36"/>
                </a:solidFill>
                <a:latin typeface="Arial"/>
                <a:cs typeface="Arial"/>
              </a:rPr>
              <a:t>4:</a:t>
            </a:r>
            <a:r>
              <a:rPr sz="1200" spc="-15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D4896B"/>
                </a:solidFill>
                <a:latin typeface="Arial"/>
                <a:cs typeface="Arial"/>
              </a:rPr>
              <a:t>STOMP</a:t>
            </a:r>
            <a:r>
              <a:rPr sz="1200" spc="-3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D4896B"/>
                </a:solidFill>
                <a:latin typeface="Arial"/>
                <a:cs typeface="Arial"/>
              </a:rPr>
              <a:t>cltents</a:t>
            </a:r>
            <a:r>
              <a:rPr sz="1200" spc="1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06060"/>
                </a:solidFill>
                <a:latin typeface="Arial"/>
                <a:cs typeface="Arial"/>
              </a:rPr>
              <a:t>w</a:t>
            </a:r>
            <a:r>
              <a:rPr sz="1200" spc="5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50" dirty="0">
                <a:solidFill>
                  <a:srgbClr val="494649"/>
                </a:solidFill>
                <a:latin typeface="Arial"/>
                <a:cs typeface="Arial"/>
              </a:rPr>
              <a:t>thout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94649"/>
                </a:solidFill>
                <a:latin typeface="Arial"/>
                <a:cs typeface="Arial"/>
              </a:rPr>
              <a:t>aind</a:t>
            </a: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606060"/>
                </a:solidFill>
                <a:latin typeface="Arial"/>
                <a:cs typeface="Arial"/>
              </a:rPr>
              <a:t>w</a:t>
            </a:r>
            <a:r>
              <a:rPr sz="1200" spc="-90" dirty="0">
                <a:solidFill>
                  <a:srgbClr val="704464"/>
                </a:solidFill>
                <a:latin typeface="Arial"/>
                <a:cs typeface="Arial"/>
              </a:rPr>
              <a:t>i</a:t>
            </a:r>
            <a:r>
              <a:rPr sz="1200" spc="-90" dirty="0">
                <a:solidFill>
                  <a:srgbClr val="CFA1C3"/>
                </a:solidFill>
                <a:latin typeface="Arial"/>
                <a:cs typeface="Arial"/>
              </a:rPr>
              <a:t>i</a:t>
            </a:r>
            <a:r>
              <a:rPr sz="1200" spc="-9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-114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37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3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50A24"/>
                </a:solidFill>
                <a:latin typeface="Arial"/>
                <a:cs typeface="Arial"/>
              </a:rPr>
              <a:t>T</a:t>
            </a:r>
            <a:r>
              <a:rPr sz="1200" spc="-20" dirty="0">
                <a:solidFill>
                  <a:srgbClr val="494649"/>
                </a:solidFill>
                <a:latin typeface="Arial"/>
                <a:cs typeface="Arial"/>
              </a:rPr>
              <a:t>LS</a:t>
            </a:r>
            <a:r>
              <a:rPr sz="1200" spc="-3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10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-18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606060"/>
                </a:solidFill>
                <a:latin typeface="Arial"/>
                <a:cs typeface="Arial"/>
              </a:rPr>
              <a:t>nl</a:t>
            </a:r>
            <a:r>
              <a:rPr sz="12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494649"/>
                </a:solidFill>
                <a:latin typeface="Arial"/>
                <a:cs typeface="Arial"/>
              </a:rPr>
              <a:t>f</a:t>
            </a:r>
            <a:r>
              <a:rPr sz="1200" spc="5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30" dirty="0">
                <a:solidFill>
                  <a:srgbClr val="607282"/>
                </a:solidFill>
                <a:latin typeface="Arial"/>
                <a:cs typeface="Arial"/>
              </a:rPr>
              <a:t>h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D4896B"/>
                </a:solidFill>
                <a:latin typeface="Arial"/>
                <a:cs typeface="Arial"/>
              </a:rPr>
              <a:t>STOMP</a:t>
            </a:r>
            <a:r>
              <a:rPr sz="1200" spc="-19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50" spc="-90" dirty="0">
                <a:solidFill>
                  <a:srgbClr val="D4896B"/>
                </a:solidFill>
                <a:latin typeface="宋体"/>
                <a:cs typeface="宋体"/>
              </a:rPr>
              <a:t>酗</a:t>
            </a:r>
            <a:r>
              <a:rPr sz="1250" spc="85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-30" dirty="0">
                <a:solidFill>
                  <a:srgbClr val="D4896B"/>
                </a:solidFill>
                <a:latin typeface="Arial"/>
                <a:cs typeface="Arial"/>
              </a:rPr>
              <a:t>g</a:t>
            </a:r>
            <a:r>
              <a:rPr sz="1100" spc="75" dirty="0">
                <a:solidFill>
                  <a:srgbClr val="D4896B"/>
                </a:solidFill>
                <a:latin typeface="宋体"/>
                <a:cs typeface="宋体"/>
              </a:rPr>
              <a:t>厮</a:t>
            </a:r>
            <a:r>
              <a:rPr sz="1100" spc="-90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s</a:t>
            </a:r>
            <a:r>
              <a:rPr sz="1200" spc="-8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2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na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bl</a:t>
            </a:r>
            <a:r>
              <a:rPr sz="1200" spc="-16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312B36"/>
                </a:solidFill>
                <a:latin typeface="Arial"/>
                <a:cs typeface="Arial"/>
              </a:rPr>
              <a:t>e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93040" indent="-171450">
              <a:lnSpc>
                <a:spcPct val="100000"/>
              </a:lnSpc>
              <a:spcBef>
                <a:spcPts val="615"/>
              </a:spcBef>
              <a:buClr>
                <a:srgbClr val="1D181D"/>
              </a:buClr>
              <a:buChar char="•"/>
              <a:tabLst>
                <a:tab pos="193675" algn="l"/>
              </a:tabLst>
            </a:pPr>
            <a:r>
              <a:rPr sz="1200" spc="-55" dirty="0">
                <a:solidFill>
                  <a:srgbClr val="312B36"/>
                </a:solidFill>
                <a:latin typeface="Arial"/>
                <a:cs typeface="Arial"/>
              </a:rPr>
              <a:t>:1</a:t>
            </a:r>
            <a:r>
              <a:rPr sz="1200" spc="-55" dirty="0">
                <a:solidFill>
                  <a:srgbClr val="494649"/>
                </a:solidFill>
                <a:latin typeface="Arial"/>
                <a:cs typeface="Arial"/>
              </a:rPr>
              <a:t>883</a:t>
            </a:r>
            <a:r>
              <a:rPr sz="1200" spc="-55" dirty="0">
                <a:solidFill>
                  <a:srgbClr val="89878C"/>
                </a:solidFill>
                <a:latin typeface="Arial"/>
                <a:cs typeface="Arial"/>
              </a:rPr>
              <a:t>,</a:t>
            </a:r>
            <a:r>
              <a:rPr sz="1200" spc="-75" dirty="0">
                <a:solidFill>
                  <a:srgbClr val="89878C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8883</a:t>
            </a:r>
            <a:r>
              <a:rPr sz="1200" spc="5" dirty="0">
                <a:solidFill>
                  <a:srgbClr val="312B36"/>
                </a:solidFill>
                <a:latin typeface="Arial"/>
                <a:cs typeface="Arial"/>
              </a:rPr>
              <a:t>:</a:t>
            </a:r>
            <a:r>
              <a:rPr sz="1200" spc="-10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10" dirty="0">
                <a:solidFill>
                  <a:srgbClr val="D4896B"/>
                </a:solidFill>
                <a:latin typeface="Arial"/>
                <a:cs typeface="Arial"/>
              </a:rPr>
              <a:t>MOTT</a:t>
            </a:r>
            <a:r>
              <a:rPr sz="1200" spc="-114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D4896B"/>
                </a:solidFill>
                <a:latin typeface="Arial"/>
                <a:cs typeface="Arial"/>
              </a:rPr>
              <a:t>clients</a:t>
            </a:r>
            <a:r>
              <a:rPr sz="1200" spc="-5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606060"/>
                </a:solidFill>
                <a:latin typeface="Arial"/>
                <a:cs typeface="Arial"/>
              </a:rPr>
              <a:t>wi</a:t>
            </a:r>
            <a:r>
              <a:rPr sz="1200" spc="5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50" dirty="0">
                <a:solidFill>
                  <a:srgbClr val="606060"/>
                </a:solidFill>
                <a:latin typeface="Arial"/>
                <a:cs typeface="Arial"/>
              </a:rPr>
              <a:t>hou</a:t>
            </a:r>
            <a:r>
              <a:rPr sz="1200" spc="50" dirty="0">
                <a:solidFill>
                  <a:srgbClr val="312B36"/>
                </a:solidFill>
                <a:latin typeface="Arial"/>
                <a:cs typeface="Arial"/>
              </a:rPr>
              <a:t>t</a:t>
            </a:r>
            <a:r>
              <a:rPr sz="1200" spc="2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nd</a:t>
            </a:r>
            <a:r>
              <a:rPr sz="1200" spc="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606060"/>
                </a:solidFill>
                <a:latin typeface="Arial"/>
                <a:cs typeface="Arial"/>
              </a:rPr>
              <a:t>w</a:t>
            </a:r>
            <a:r>
              <a:rPr sz="1200" spc="6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th</a:t>
            </a:r>
            <a:r>
              <a:rPr sz="1200" spc="-11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TLS</a:t>
            </a:r>
            <a:r>
              <a:rPr sz="1200" spc="-25" dirty="0">
                <a:solidFill>
                  <a:srgbClr val="797B72"/>
                </a:solidFill>
                <a:latin typeface="Arial"/>
                <a:cs typeface="Arial"/>
              </a:rPr>
              <a:t>.</a:t>
            </a:r>
            <a:r>
              <a:rPr sz="1200" spc="-60" dirty="0">
                <a:solidFill>
                  <a:srgbClr val="797B72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2D364F"/>
                </a:solidFill>
                <a:latin typeface="Arial"/>
                <a:cs typeface="Arial"/>
              </a:rPr>
              <a:t>f</a:t>
            </a:r>
            <a:r>
              <a:rPr sz="1200" spc="65" dirty="0">
                <a:solidFill>
                  <a:srgbClr val="2D364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5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D4896B"/>
                </a:solidFill>
                <a:latin typeface="Arial"/>
                <a:cs typeface="Arial"/>
              </a:rPr>
              <a:t>MOTT</a:t>
            </a:r>
            <a:r>
              <a:rPr sz="1350" spc="55" dirty="0">
                <a:solidFill>
                  <a:srgbClr val="D4896B"/>
                </a:solidFill>
                <a:latin typeface="宋体"/>
                <a:cs typeface="宋体"/>
              </a:rPr>
              <a:t>血</a:t>
            </a:r>
            <a:r>
              <a:rPr sz="1350" spc="-210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55" dirty="0">
                <a:solidFill>
                  <a:srgbClr val="D4896B"/>
                </a:solidFill>
                <a:latin typeface="Arial"/>
                <a:cs typeface="Arial"/>
              </a:rPr>
              <a:t>gm</a:t>
            </a:r>
            <a:r>
              <a:rPr sz="1200" spc="-12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12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ena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bl</a:t>
            </a:r>
            <a:r>
              <a:rPr sz="1200" spc="-16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  <a:p>
            <a:pPr marL="190500" indent="-168910">
              <a:lnSpc>
                <a:spcPct val="100000"/>
              </a:lnSpc>
              <a:spcBef>
                <a:spcPts val="740"/>
              </a:spcBef>
              <a:buClr>
                <a:srgbClr val="1D181D"/>
              </a:buClr>
              <a:buChar char="•"/>
              <a:tabLst>
                <a:tab pos="191135" algn="l"/>
              </a:tabLst>
            </a:pPr>
            <a:r>
              <a:rPr sz="1200" spc="-30" dirty="0">
                <a:solidFill>
                  <a:srgbClr val="494649"/>
                </a:solidFill>
                <a:latin typeface="Arial"/>
                <a:cs typeface="Arial"/>
              </a:rPr>
              <a:t>15674</a:t>
            </a:r>
            <a:r>
              <a:rPr sz="1200" spc="-30" dirty="0">
                <a:solidFill>
                  <a:srgbClr val="1D181D"/>
                </a:solidFill>
                <a:latin typeface="Arial"/>
                <a:cs typeface="Arial"/>
              </a:rPr>
              <a:t>:</a:t>
            </a:r>
            <a:r>
              <a:rPr sz="1200" spc="-15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STOMP</a:t>
            </a:r>
            <a:r>
              <a:rPr sz="1200" dirty="0">
                <a:solidFill>
                  <a:srgbClr val="1D181D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er</a:t>
            </a:r>
            <a:r>
              <a:rPr sz="1200" dirty="0">
                <a:solidFill>
                  <a:srgbClr val="312B36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Soc</a:t>
            </a:r>
            <a:r>
              <a:rPr sz="1200" spc="-6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et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d</a:t>
            </a:r>
            <a:r>
              <a:rPr sz="1200" spc="3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1D181D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494649"/>
                </a:solidFill>
                <a:latin typeface="Arial"/>
                <a:cs typeface="Arial"/>
              </a:rPr>
              <a:t>e11t</a:t>
            </a:r>
            <a:r>
              <a:rPr sz="1200" spc="-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10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-114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ly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f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6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6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6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D4896B"/>
                </a:solidFill>
                <a:latin typeface="Arial"/>
                <a:cs typeface="Arial"/>
              </a:rPr>
              <a:t>Web</a:t>
            </a:r>
            <a:r>
              <a:rPr sz="1200" spc="-60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D4896B"/>
                </a:solidFill>
                <a:latin typeface="Arial"/>
                <a:cs typeface="Arial"/>
              </a:rPr>
              <a:t>STOMP</a:t>
            </a:r>
            <a:r>
              <a:rPr sz="1200" spc="-9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D4896B"/>
                </a:solidFill>
                <a:latin typeface="宋体"/>
                <a:cs typeface="宋体"/>
              </a:rPr>
              <a:t>础</a:t>
            </a:r>
            <a:r>
              <a:rPr sz="1200" spc="-125" dirty="0">
                <a:solidFill>
                  <a:srgbClr val="D4896B"/>
                </a:solidFill>
                <a:latin typeface="宋体"/>
                <a:cs typeface="宋体"/>
              </a:rPr>
              <a:t>均</a:t>
            </a:r>
            <a:r>
              <a:rPr sz="1200" spc="-50" dirty="0">
                <a:solidFill>
                  <a:srgbClr val="D4896B"/>
                </a:solidFill>
                <a:latin typeface="Arial"/>
                <a:cs typeface="Arial"/>
              </a:rPr>
              <a:t>in</a:t>
            </a:r>
            <a:r>
              <a:rPr sz="1200" spc="14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567560"/>
                </a:solidFill>
                <a:latin typeface="Arial"/>
                <a:cs typeface="Arial"/>
              </a:rPr>
              <a:t>i</a:t>
            </a:r>
            <a:r>
              <a:rPr sz="1200" spc="-220" dirty="0">
                <a:solidFill>
                  <a:srgbClr val="567560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494649"/>
                </a:solidFill>
                <a:latin typeface="Arial"/>
                <a:cs typeface="Arial"/>
              </a:rPr>
              <a:t>s</a:t>
            </a:r>
            <a:r>
              <a:rPr sz="1200" spc="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20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-2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able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d)</a:t>
            </a:r>
            <a:endParaRPr sz="1200">
              <a:latin typeface="Arial"/>
              <a:cs typeface="Arial"/>
            </a:endParaRPr>
          </a:p>
          <a:p>
            <a:pPr marL="190500" indent="-168910">
              <a:lnSpc>
                <a:spcPct val="100000"/>
              </a:lnSpc>
              <a:spcBef>
                <a:spcPts val="725"/>
              </a:spcBef>
              <a:buClr>
                <a:srgbClr val="1D181D"/>
              </a:buClr>
              <a:buChar char="•"/>
              <a:tabLst>
                <a:tab pos="191135" algn="l"/>
              </a:tabLst>
            </a:pPr>
            <a:r>
              <a:rPr sz="1200" spc="-75" dirty="0">
                <a:solidFill>
                  <a:srgbClr val="494649"/>
                </a:solidFill>
                <a:latin typeface="Arial"/>
                <a:cs typeface="Arial"/>
              </a:rPr>
              <a:t>1</a:t>
            </a:r>
            <a:r>
              <a:rPr sz="1100" spc="-100" dirty="0">
                <a:solidFill>
                  <a:srgbClr val="494649"/>
                </a:solidFill>
                <a:latin typeface="宋体"/>
                <a:cs typeface="宋体"/>
              </a:rPr>
              <a:t>的</a:t>
            </a:r>
            <a:r>
              <a:rPr sz="1100" spc="-155" dirty="0">
                <a:solidFill>
                  <a:srgbClr val="494649"/>
                </a:solidFill>
                <a:latin typeface="宋体"/>
                <a:cs typeface="宋体"/>
              </a:rPr>
              <a:t> 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75: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94649"/>
                </a:solidFill>
                <a:latin typeface="Arial"/>
                <a:cs typeface="Arial"/>
              </a:rPr>
              <a:t>MO</a:t>
            </a:r>
            <a:r>
              <a:rPr sz="1200" spc="-30" dirty="0">
                <a:solidFill>
                  <a:srgbClr val="050A24"/>
                </a:solidFill>
                <a:latin typeface="Arial"/>
                <a:cs typeface="Arial"/>
              </a:rPr>
              <a:t>TT</a:t>
            </a:r>
            <a:r>
              <a:rPr sz="1200" spc="-30" dirty="0">
                <a:solidFill>
                  <a:srgbClr val="312B36"/>
                </a:solidFill>
                <a:latin typeface="Arial"/>
                <a:cs typeface="Arial"/>
              </a:rPr>
              <a:t>-</a:t>
            </a:r>
            <a:r>
              <a:rPr sz="1200" spc="-20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v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200" spc="25" dirty="0">
                <a:solidFill>
                  <a:srgbClr val="312B36"/>
                </a:solidFill>
                <a:latin typeface="Arial"/>
                <a:cs typeface="Arial"/>
              </a:rPr>
              <a:t>-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We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b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Soc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k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ets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cl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ie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7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{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15" dirty="0">
                <a:solidFill>
                  <a:srgbClr val="312B36"/>
                </a:solidFill>
                <a:latin typeface="Arial"/>
                <a:cs typeface="Arial"/>
              </a:rPr>
              <a:t>nl</a:t>
            </a:r>
            <a:r>
              <a:rPr sz="1200" spc="15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spc="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10E4D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312B36"/>
                </a:solidFill>
                <a:latin typeface="Arial"/>
                <a:cs typeface="Arial"/>
              </a:rPr>
              <a:t>ft</a:t>
            </a:r>
            <a:r>
              <a:rPr sz="1200" spc="180" dirty="0">
                <a:solidFill>
                  <a:srgbClr val="312B36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494649"/>
                </a:solidFill>
                <a:latin typeface="Arial"/>
                <a:cs typeface="Arial"/>
              </a:rPr>
              <a:t>he</a:t>
            </a:r>
            <a:r>
              <a:rPr sz="1200" spc="-3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D4896B"/>
                </a:solidFill>
                <a:latin typeface="Arial"/>
                <a:cs typeface="Arial"/>
              </a:rPr>
              <a:t>Web </a:t>
            </a:r>
            <a:r>
              <a:rPr sz="1200" spc="-10" dirty="0">
                <a:solidFill>
                  <a:srgbClr val="D4896B"/>
                </a:solidFill>
                <a:latin typeface="Arial"/>
                <a:cs typeface="Arial"/>
              </a:rPr>
              <a:t>MQTT</a:t>
            </a:r>
            <a:r>
              <a:rPr sz="1200" spc="-13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50" spc="60" dirty="0">
                <a:solidFill>
                  <a:srgbClr val="D4896B"/>
                </a:solidFill>
                <a:latin typeface="宋体"/>
                <a:cs typeface="宋体"/>
              </a:rPr>
              <a:t>哗</a:t>
            </a:r>
            <a:r>
              <a:rPr sz="1250" spc="-160" dirty="0">
                <a:solidFill>
                  <a:srgbClr val="D4896B"/>
                </a:solidFill>
                <a:latin typeface="宋体"/>
                <a:cs typeface="宋体"/>
              </a:rPr>
              <a:t> </a:t>
            </a:r>
            <a:r>
              <a:rPr sz="1200" spc="20" dirty="0">
                <a:solidFill>
                  <a:srgbClr val="D4896B"/>
                </a:solidFill>
                <a:latin typeface="Arial"/>
                <a:cs typeface="Arial"/>
              </a:rPr>
              <a:t>gin</a:t>
            </a:r>
            <a:r>
              <a:rPr sz="1200" spc="15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050A24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25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ab</a:t>
            </a:r>
            <a:r>
              <a:rPr sz="1200" spc="-25" dirty="0">
                <a:solidFill>
                  <a:srgbClr val="606060"/>
                </a:solidFill>
                <a:latin typeface="Arial"/>
                <a:cs typeface="Arial"/>
              </a:rPr>
              <a:t>l</a:t>
            </a:r>
            <a:r>
              <a:rPr sz="1200" spc="-25" dirty="0">
                <a:solidFill>
                  <a:srgbClr val="494649"/>
                </a:solidFill>
                <a:latin typeface="Arial"/>
                <a:cs typeface="Arial"/>
              </a:rPr>
              <a:t>.ed</a:t>
            </a:r>
            <a:r>
              <a:rPr sz="1200" spc="-18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90500" indent="-168910">
              <a:lnSpc>
                <a:spcPct val="100000"/>
              </a:lnSpc>
              <a:spcBef>
                <a:spcPts val="660"/>
              </a:spcBef>
              <a:buClr>
                <a:srgbClr val="1D181D"/>
              </a:buClr>
              <a:buChar char="•"/>
              <a:tabLst>
                <a:tab pos="191135" algn="l"/>
                <a:tab pos="4081145" algn="l"/>
                <a:tab pos="4347845" algn="l"/>
              </a:tabLst>
            </a:pPr>
            <a:r>
              <a:rPr sz="1200" spc="-50" dirty="0">
                <a:solidFill>
                  <a:srgbClr val="494649"/>
                </a:solidFill>
                <a:latin typeface="Arial"/>
                <a:cs typeface="Arial"/>
              </a:rPr>
              <a:t>15</a:t>
            </a:r>
            <a:r>
              <a:rPr sz="1100" spc="-45" dirty="0">
                <a:solidFill>
                  <a:srgbClr val="494649"/>
                </a:solidFill>
                <a:latin typeface="宋体"/>
                <a:cs typeface="宋体"/>
              </a:rPr>
              <a:t>的</a:t>
            </a:r>
            <a:r>
              <a:rPr sz="1100" spc="-85" dirty="0">
                <a:solidFill>
                  <a:srgbClr val="494649"/>
                </a:solidFill>
                <a:latin typeface="宋体"/>
                <a:cs typeface="宋体"/>
              </a:rPr>
              <a:t> </a:t>
            </a:r>
            <a:r>
              <a:rPr sz="1200" spc="-85" dirty="0">
                <a:solidFill>
                  <a:srgbClr val="494649"/>
                </a:solidFill>
                <a:latin typeface="Arial"/>
                <a:cs typeface="Arial"/>
              </a:rPr>
              <a:t>2</a:t>
            </a:r>
            <a:r>
              <a:rPr sz="1200" spc="-85" dirty="0">
                <a:solidFill>
                  <a:srgbClr val="1D181D"/>
                </a:solidFill>
                <a:latin typeface="Arial"/>
                <a:cs typeface="Arial"/>
              </a:rPr>
              <a:t>:</a:t>
            </a:r>
            <a:r>
              <a:rPr sz="1200" spc="35" dirty="0">
                <a:solidFill>
                  <a:srgbClr val="1D181D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312B36"/>
                </a:solidFill>
                <a:latin typeface="Arial"/>
                <a:cs typeface="Arial"/>
              </a:rPr>
              <a:t>P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ro</a:t>
            </a:r>
            <a:r>
              <a:rPr sz="1200" spc="30" dirty="0">
                <a:solidFill>
                  <a:srgbClr val="494649"/>
                </a:solidFill>
                <a:latin typeface="Arial"/>
                <a:cs typeface="Arial"/>
              </a:rPr>
              <a:t>metheu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met</a:t>
            </a:r>
            <a:r>
              <a:rPr sz="1200" spc="-12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97B72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606060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94649"/>
                </a:solidFill>
                <a:latin typeface="Arial"/>
                <a:cs typeface="Arial"/>
              </a:rPr>
              <a:t>cs</a:t>
            </a:r>
            <a:r>
              <a:rPr sz="1200" spc="85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606060"/>
                </a:solidFill>
                <a:latin typeface="Arial"/>
                <a:cs typeface="Arial"/>
              </a:rPr>
              <a:t>(</a:t>
            </a:r>
            <a:r>
              <a:rPr sz="1200" spc="-100" dirty="0">
                <a:solidFill>
                  <a:srgbClr val="494649"/>
                </a:solidFill>
                <a:latin typeface="Arial"/>
                <a:cs typeface="Arial"/>
              </a:rPr>
              <a:t>o</a:t>
            </a:r>
            <a:r>
              <a:rPr sz="1200" spc="-204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200" spc="-1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94649"/>
                </a:solidFill>
                <a:latin typeface="Arial"/>
                <a:cs typeface="Arial"/>
              </a:rPr>
              <a:t>l</a:t>
            </a:r>
            <a:r>
              <a:rPr sz="1200" spc="-204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606060"/>
                </a:solidFill>
                <a:latin typeface="Arial"/>
                <a:cs typeface="Arial"/>
              </a:rPr>
              <a:t>y</a:t>
            </a:r>
            <a:r>
              <a:rPr sz="1200" spc="-7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797B72"/>
                </a:solidFill>
                <a:latin typeface="Arial"/>
                <a:cs typeface="Arial"/>
              </a:rPr>
              <a:t>i</a:t>
            </a:r>
            <a:r>
              <a:rPr sz="1200" spc="20" dirty="0">
                <a:solidFill>
                  <a:srgbClr val="494649"/>
                </a:solidFill>
                <a:latin typeface="Arial"/>
                <a:cs typeface="Arial"/>
              </a:rPr>
              <a:t>f</a:t>
            </a:r>
            <a:r>
              <a:rPr sz="1200" spc="5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t</a:t>
            </a:r>
            <a:r>
              <a:rPr sz="1200" spc="40" dirty="0">
                <a:solidFill>
                  <a:srgbClr val="606060"/>
                </a:solidFill>
                <a:latin typeface="Arial"/>
                <a:cs typeface="Arial"/>
              </a:rPr>
              <a:t>h</a:t>
            </a:r>
            <a:r>
              <a:rPr sz="1200" spc="40" dirty="0">
                <a:solidFill>
                  <a:srgbClr val="494649"/>
                </a:solidFill>
                <a:latin typeface="Arial"/>
                <a:cs typeface="Arial"/>
              </a:rPr>
              <a:t>e</a:t>
            </a:r>
            <a:r>
              <a:rPr sz="1200" spc="-60" dirty="0">
                <a:solidFill>
                  <a:srgbClr val="494649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D4896B"/>
                </a:solidFill>
                <a:latin typeface="Arial"/>
                <a:cs typeface="Arial"/>
              </a:rPr>
              <a:t>Prometheus</a:t>
            </a:r>
            <a:r>
              <a:rPr sz="1200" spc="15" dirty="0">
                <a:solidFill>
                  <a:srgbClr val="D4896B"/>
                </a:solidFill>
                <a:latin typeface="Arial"/>
                <a:cs typeface="Arial"/>
              </a:rPr>
              <a:t> </a:t>
            </a:r>
            <a:r>
              <a:rPr sz="1300" spc="-535" dirty="0">
                <a:solidFill>
                  <a:srgbClr val="D4896B"/>
                </a:solidFill>
                <a:latin typeface="Arial"/>
                <a:cs typeface="Arial"/>
              </a:rPr>
              <a:t>P</a:t>
            </a:r>
            <a:r>
              <a:rPr sz="1200" spc="-1055" dirty="0">
                <a:solidFill>
                  <a:srgbClr val="D4896B"/>
                </a:solidFill>
                <a:latin typeface="宋体"/>
                <a:cs typeface="宋体"/>
              </a:rPr>
              <a:t>丛</a:t>
            </a:r>
            <a:r>
              <a:rPr sz="1300" spc="-195" dirty="0">
                <a:solidFill>
                  <a:srgbClr val="D4896B"/>
                </a:solidFill>
                <a:latin typeface="Arial"/>
                <a:cs typeface="Arial"/>
              </a:rPr>
              <a:t>-	</a:t>
            </a:r>
            <a:r>
              <a:rPr sz="1200" spc="-240" dirty="0">
                <a:solidFill>
                  <a:srgbClr val="D4896B"/>
                </a:solidFill>
                <a:latin typeface="Arial"/>
                <a:cs typeface="Arial"/>
              </a:rPr>
              <a:t>gin	</a:t>
            </a:r>
            <a:r>
              <a:rPr sz="1200" spc="-120" dirty="0">
                <a:solidFill>
                  <a:srgbClr val="797B72"/>
                </a:solidFill>
                <a:latin typeface="Arial"/>
                <a:cs typeface="Arial"/>
              </a:rPr>
              <a:t>i </a:t>
            </a:r>
            <a:r>
              <a:rPr sz="1200" spc="30" dirty="0">
                <a:solidFill>
                  <a:srgbClr val="606060"/>
                </a:solidFill>
                <a:latin typeface="Arial"/>
                <a:cs typeface="Arial"/>
              </a:rPr>
              <a:t>s</a:t>
            </a:r>
            <a:r>
              <a:rPr sz="1200" spc="-1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eriab</a:t>
            </a:r>
            <a:r>
              <a:rPr sz="1200" spc="25" dirty="0">
                <a:solidFill>
                  <a:srgbClr val="1F1D5B"/>
                </a:solidFill>
                <a:latin typeface="Arial"/>
                <a:cs typeface="Arial"/>
              </a:rPr>
              <a:t>l</a:t>
            </a:r>
            <a:r>
              <a:rPr sz="1200" spc="25" dirty="0">
                <a:solidFill>
                  <a:srgbClr val="494649"/>
                </a:solidFill>
                <a:latin typeface="Arial"/>
                <a:cs typeface="Arial"/>
              </a:rPr>
              <a:t>ed</a:t>
            </a:r>
            <a:r>
              <a:rPr sz="1200" spc="25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505" y="31115"/>
            <a:ext cx="2692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四、</a:t>
            </a:r>
            <a:r>
              <a:rPr sz="2000" spc="-5" dirty="0">
                <a:solidFill>
                  <a:srgbClr val="000000"/>
                </a:solidFill>
              </a:rPr>
              <a:t>R</a:t>
            </a:r>
            <a:r>
              <a:rPr sz="2000" spc="-10" dirty="0">
                <a:solidFill>
                  <a:srgbClr val="000000"/>
                </a:solidFill>
              </a:rPr>
              <a:t>abb</a:t>
            </a:r>
            <a:r>
              <a:rPr sz="2000" spc="-5" dirty="0">
                <a:solidFill>
                  <a:srgbClr val="000000"/>
                </a:solidFill>
              </a:rPr>
              <a:t>it</a:t>
            </a:r>
            <a:r>
              <a:rPr sz="2000" spc="-10" dirty="0">
                <a:solidFill>
                  <a:srgbClr val="000000"/>
                </a:solidFill>
              </a:rPr>
              <a:t>M</a:t>
            </a:r>
            <a:r>
              <a:rPr sz="2000" spc="-5" dirty="0">
                <a:solidFill>
                  <a:srgbClr val="000000"/>
                </a:solidFill>
              </a:rPr>
              <a:t>Q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运行机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550" y="676783"/>
            <a:ext cx="3448050" cy="17754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5" dirty="0">
                <a:latin typeface="Arial"/>
                <a:cs typeface="Arial"/>
              </a:rPr>
              <a:t>AMQP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中的消息路</a:t>
            </a:r>
            <a:r>
              <a:rPr sz="1600" spc="-5" dirty="0">
                <a:latin typeface="微软雅黑"/>
                <a:cs typeface="微软雅黑"/>
              </a:rPr>
              <a:t>由</a:t>
            </a:r>
            <a:endParaRPr sz="1600">
              <a:latin typeface="微软雅黑"/>
              <a:cs typeface="微软雅黑"/>
            </a:endParaRPr>
          </a:p>
          <a:p>
            <a:pPr marL="184150" indent="-171450">
              <a:lnSpc>
                <a:spcPts val="1730"/>
              </a:lnSpc>
              <a:spcBef>
                <a:spcPts val="36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AMQP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中消息的路由过程</a:t>
            </a:r>
            <a:r>
              <a:rPr sz="1600" spc="-5" dirty="0">
                <a:latin typeface="微软雅黑"/>
                <a:cs typeface="微软雅黑"/>
              </a:rPr>
              <a:t>和</a:t>
            </a:r>
            <a:r>
              <a:rPr sz="1600" spc="-4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Java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开</a:t>
            </a:r>
            <a:endParaRPr sz="1600">
              <a:latin typeface="微软雅黑"/>
              <a:cs typeface="微软雅黑"/>
            </a:endParaRPr>
          </a:p>
          <a:p>
            <a:pPr marL="184150">
              <a:lnSpc>
                <a:spcPts val="1535"/>
              </a:lnSpc>
            </a:pPr>
            <a:r>
              <a:rPr sz="1600" dirty="0">
                <a:latin typeface="微软雅黑"/>
                <a:cs typeface="微软雅黑"/>
              </a:rPr>
              <a:t>发者熟悉</a:t>
            </a:r>
            <a:r>
              <a:rPr sz="1600" spc="-5" dirty="0">
                <a:latin typeface="微软雅黑"/>
                <a:cs typeface="微软雅黑"/>
              </a:rPr>
              <a:t>的</a:t>
            </a:r>
            <a:r>
              <a:rPr sz="1600" spc="-4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JMS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存在一些差别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endParaRPr sz="1600">
              <a:latin typeface="微软雅黑"/>
              <a:cs typeface="微软雅黑"/>
            </a:endParaRPr>
          </a:p>
          <a:p>
            <a:pPr marL="184150">
              <a:lnSpc>
                <a:spcPts val="1535"/>
              </a:lnSpc>
            </a:pPr>
            <a:r>
              <a:rPr sz="1600" spc="-5" dirty="0">
                <a:latin typeface="Arial"/>
                <a:cs typeface="Arial"/>
              </a:rPr>
              <a:t>AMQP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中增加</a:t>
            </a:r>
            <a:r>
              <a:rPr sz="1600" spc="-5" dirty="0">
                <a:latin typeface="微软雅黑"/>
                <a:cs typeface="微软雅黑"/>
              </a:rPr>
              <a:t>了</a:t>
            </a:r>
            <a:r>
              <a:rPr sz="1600" spc="-30" dirty="0"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Exchange </a:t>
            </a:r>
            <a:r>
              <a:rPr sz="1600" spc="-5" dirty="0">
                <a:latin typeface="微软雅黑"/>
                <a:cs typeface="微软雅黑"/>
              </a:rPr>
              <a:t>和</a:t>
            </a:r>
            <a:endParaRPr sz="1600">
              <a:latin typeface="微软雅黑"/>
              <a:cs typeface="微软雅黑"/>
            </a:endParaRPr>
          </a:p>
          <a:p>
            <a:pPr marL="184150">
              <a:lnSpc>
                <a:spcPts val="15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Binding</a:t>
            </a:r>
            <a:r>
              <a:rPr sz="1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的角色。生产者把消息发</a:t>
            </a:r>
            <a:r>
              <a:rPr sz="1600" spc="-5" dirty="0">
                <a:latin typeface="微软雅黑"/>
                <a:cs typeface="微软雅黑"/>
              </a:rPr>
              <a:t>布</a:t>
            </a:r>
            <a:endParaRPr sz="1600">
              <a:latin typeface="微软雅黑"/>
              <a:cs typeface="微软雅黑"/>
            </a:endParaRPr>
          </a:p>
          <a:p>
            <a:pPr marL="184150">
              <a:lnSpc>
                <a:spcPts val="1535"/>
              </a:lnSpc>
            </a:pPr>
            <a:r>
              <a:rPr sz="1600" spc="-5" dirty="0">
                <a:latin typeface="微软雅黑"/>
                <a:cs typeface="微软雅黑"/>
              </a:rPr>
              <a:t>到</a:t>
            </a:r>
            <a:r>
              <a:rPr sz="1600" spc="-7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Exchange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上，消息最终到达队</a:t>
            </a:r>
            <a:r>
              <a:rPr sz="1600" spc="-5" dirty="0">
                <a:latin typeface="微软雅黑"/>
                <a:cs typeface="微软雅黑"/>
              </a:rPr>
              <a:t>列</a:t>
            </a:r>
            <a:endParaRPr sz="1600">
              <a:latin typeface="微软雅黑"/>
              <a:cs typeface="微软雅黑"/>
            </a:endParaRPr>
          </a:p>
          <a:p>
            <a:pPr marL="184150" marR="27940">
              <a:lnSpc>
                <a:spcPct val="79900"/>
              </a:lnSpc>
              <a:spcBef>
                <a:spcPts val="195"/>
              </a:spcBef>
            </a:pPr>
            <a:r>
              <a:rPr sz="1600" dirty="0">
                <a:latin typeface="微软雅黑"/>
                <a:cs typeface="微软雅黑"/>
              </a:rPr>
              <a:t>并被消费者接收，</a:t>
            </a:r>
            <a:r>
              <a:rPr sz="1600" spc="-5" dirty="0">
                <a:latin typeface="微软雅黑"/>
                <a:cs typeface="微软雅黑"/>
              </a:rPr>
              <a:t>而</a:t>
            </a:r>
            <a:r>
              <a:rPr sz="1600" spc="-6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Binding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决定</a:t>
            </a:r>
            <a:r>
              <a:rPr sz="1600" spc="-5" dirty="0">
                <a:latin typeface="微软雅黑"/>
                <a:cs typeface="微软雅黑"/>
              </a:rPr>
              <a:t>交 </a:t>
            </a:r>
            <a:r>
              <a:rPr sz="1600" dirty="0">
                <a:latin typeface="微软雅黑"/>
                <a:cs typeface="微软雅黑"/>
              </a:rPr>
              <a:t>换器的消息应该发送到那个队列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0" y="1284732"/>
            <a:ext cx="4652772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5" y="37363"/>
            <a:ext cx="17329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</a:rPr>
              <a:t>Exchange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类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1122044"/>
            <a:ext cx="8100059" cy="92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ts val="1825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600" b="1" spc="-5" dirty="0">
                <a:latin typeface="Arial"/>
                <a:cs typeface="Arial"/>
              </a:rPr>
              <a:t>Exchange</a:t>
            </a:r>
            <a:r>
              <a:rPr sz="1600" dirty="0">
                <a:latin typeface="微软雅黑"/>
                <a:cs typeface="微软雅黑"/>
              </a:rPr>
              <a:t>分发消息时根据类型的不同分发策略有区别，目前共四种类型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direct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endParaRPr sz="1600">
              <a:latin typeface="微软雅黑"/>
              <a:cs typeface="微软雅黑"/>
            </a:endParaRPr>
          </a:p>
          <a:p>
            <a:pPr marL="184150">
              <a:lnSpc>
                <a:spcPts val="172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fanout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topic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headers </a:t>
            </a:r>
            <a:r>
              <a:rPr sz="1600" dirty="0">
                <a:latin typeface="微软雅黑"/>
                <a:cs typeface="微软雅黑"/>
              </a:rPr>
              <a:t>。</a:t>
            </a:r>
            <a:r>
              <a:rPr sz="1600" spc="-5" dirty="0">
                <a:latin typeface="Arial"/>
                <a:cs typeface="Arial"/>
              </a:rPr>
              <a:t>headers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匹</a:t>
            </a:r>
            <a:r>
              <a:rPr sz="1600" spc="-5" dirty="0">
                <a:latin typeface="微软雅黑"/>
                <a:cs typeface="微软雅黑"/>
              </a:rPr>
              <a:t>配</a:t>
            </a:r>
            <a:r>
              <a:rPr sz="1600" spc="-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AMQP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消息</a:t>
            </a:r>
            <a:r>
              <a:rPr sz="1600" spc="-5" dirty="0">
                <a:latin typeface="微软雅黑"/>
                <a:cs typeface="微软雅黑"/>
              </a:rPr>
              <a:t>的</a:t>
            </a:r>
            <a:r>
              <a:rPr sz="1600" spc="-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header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而不是路由键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endParaRPr sz="1600">
              <a:latin typeface="微软雅黑"/>
              <a:cs typeface="微软雅黑"/>
            </a:endParaRPr>
          </a:p>
          <a:p>
            <a:pPr marL="184150" marR="5080">
              <a:lnSpc>
                <a:spcPts val="1730"/>
              </a:lnSpc>
              <a:spcBef>
                <a:spcPts val="114"/>
              </a:spcBef>
            </a:pPr>
            <a:r>
              <a:rPr sz="1600" spc="-5" dirty="0">
                <a:latin typeface="Arial"/>
                <a:cs typeface="Arial"/>
              </a:rPr>
              <a:t>headers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交换器</a:t>
            </a:r>
            <a:r>
              <a:rPr sz="1600" spc="-5" dirty="0">
                <a:latin typeface="微软雅黑"/>
                <a:cs typeface="微软雅黑"/>
              </a:rPr>
              <a:t>和</a:t>
            </a:r>
            <a:r>
              <a:rPr sz="1600" spc="-4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direct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交换器完全一致，但性能差很多，目前几乎用不到了，所以直</a:t>
            </a:r>
            <a:r>
              <a:rPr sz="1600" spc="-5" dirty="0">
                <a:latin typeface="微软雅黑"/>
                <a:cs typeface="微软雅黑"/>
              </a:rPr>
              <a:t>接 </a:t>
            </a:r>
            <a:r>
              <a:rPr sz="1600" dirty="0">
                <a:latin typeface="微软雅黑"/>
                <a:cs typeface="微软雅黑"/>
              </a:rPr>
              <a:t>看另外三种类型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6025" y="2839720"/>
            <a:ext cx="3752215" cy="197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消息中的路由键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routing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key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r>
              <a:rPr sz="1600" dirty="0">
                <a:latin typeface="微软雅黑"/>
                <a:cs typeface="微软雅黑"/>
              </a:rPr>
              <a:t>如果</a:t>
            </a:r>
            <a:r>
              <a:rPr sz="1600" spc="-5" dirty="0">
                <a:latin typeface="微软雅黑"/>
                <a:cs typeface="微软雅黑"/>
              </a:rPr>
              <a:t>和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Binding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中</a:t>
            </a:r>
            <a:r>
              <a:rPr sz="1600" spc="-5" dirty="0">
                <a:latin typeface="微软雅黑"/>
                <a:cs typeface="微软雅黑"/>
              </a:rPr>
              <a:t>的</a:t>
            </a:r>
            <a:r>
              <a:rPr sz="1600" spc="-3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binding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key </a:t>
            </a:r>
            <a:r>
              <a:rPr sz="1600" dirty="0">
                <a:latin typeface="微软雅黑"/>
                <a:cs typeface="微软雅黑"/>
              </a:rPr>
              <a:t>一致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r>
              <a:rPr sz="1600" spc="-3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交换</a:t>
            </a:r>
            <a:r>
              <a:rPr sz="1600" spc="-5" dirty="0">
                <a:latin typeface="微软雅黑"/>
                <a:cs typeface="微软雅黑"/>
              </a:rPr>
              <a:t>器 </a:t>
            </a:r>
            <a:r>
              <a:rPr sz="1600" dirty="0">
                <a:latin typeface="微软雅黑"/>
                <a:cs typeface="微软雅黑"/>
              </a:rPr>
              <a:t>就将消息发到对应的队列中。路由键与</a:t>
            </a:r>
            <a:r>
              <a:rPr sz="1600" spc="-5" dirty="0">
                <a:latin typeface="微软雅黑"/>
                <a:cs typeface="微软雅黑"/>
              </a:rPr>
              <a:t>队 </a:t>
            </a:r>
            <a:r>
              <a:rPr sz="1600" dirty="0">
                <a:latin typeface="微软雅黑"/>
                <a:cs typeface="微软雅黑"/>
              </a:rPr>
              <a:t>列名完全匹配，如果一个队列绑定到交</a:t>
            </a:r>
            <a:r>
              <a:rPr sz="1600" spc="-5" dirty="0">
                <a:latin typeface="微软雅黑"/>
                <a:cs typeface="微软雅黑"/>
              </a:rPr>
              <a:t>换 </a:t>
            </a:r>
            <a:r>
              <a:rPr sz="1600" dirty="0">
                <a:latin typeface="微软雅黑"/>
                <a:cs typeface="微软雅黑"/>
              </a:rPr>
              <a:t>机要求路由键为</a:t>
            </a:r>
            <a:r>
              <a:rPr sz="1600" spc="-5" dirty="0">
                <a:latin typeface="微软雅黑"/>
                <a:cs typeface="微软雅黑"/>
              </a:rPr>
              <a:t>“</a:t>
            </a:r>
            <a:r>
              <a:rPr sz="1600" spc="-5" dirty="0">
                <a:latin typeface="Arial"/>
                <a:cs typeface="Arial"/>
              </a:rPr>
              <a:t>dog”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r>
              <a:rPr sz="1600" dirty="0">
                <a:latin typeface="微软雅黑"/>
                <a:cs typeface="微软雅黑"/>
              </a:rPr>
              <a:t>则只转</a:t>
            </a:r>
            <a:r>
              <a:rPr sz="1600" spc="-5" dirty="0">
                <a:latin typeface="微软雅黑"/>
                <a:cs typeface="微软雅黑"/>
              </a:rPr>
              <a:t>发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key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标记为</a:t>
            </a:r>
            <a:r>
              <a:rPr sz="1600" spc="-5" dirty="0">
                <a:latin typeface="微软雅黑"/>
                <a:cs typeface="微软雅黑"/>
              </a:rPr>
              <a:t>“</a:t>
            </a:r>
            <a:r>
              <a:rPr sz="1600" spc="-5" dirty="0">
                <a:latin typeface="Arial"/>
                <a:cs typeface="Arial"/>
              </a:rPr>
              <a:t>dog”</a:t>
            </a:r>
            <a:r>
              <a:rPr sz="1600" dirty="0">
                <a:latin typeface="微软雅黑"/>
                <a:cs typeface="微软雅黑"/>
              </a:rPr>
              <a:t>的消息，不会转</a:t>
            </a:r>
            <a:r>
              <a:rPr sz="1600" spc="-5" dirty="0">
                <a:latin typeface="微软雅黑"/>
                <a:cs typeface="微软雅黑"/>
              </a:rPr>
              <a:t>发</a:t>
            </a:r>
            <a:endParaRPr sz="1600">
              <a:latin typeface="微软雅黑"/>
              <a:cs typeface="微软雅黑"/>
            </a:endParaRPr>
          </a:p>
          <a:p>
            <a:pPr marL="12700" marR="10541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“</a:t>
            </a:r>
            <a:r>
              <a:rPr sz="1600" spc="-5" dirty="0">
                <a:latin typeface="Arial"/>
                <a:cs typeface="Arial"/>
              </a:rPr>
              <a:t>dog.puppy”</a:t>
            </a:r>
            <a:r>
              <a:rPr sz="1600" spc="-5" dirty="0">
                <a:latin typeface="微软雅黑"/>
                <a:cs typeface="微软雅黑"/>
              </a:rPr>
              <a:t>，</a:t>
            </a:r>
            <a:r>
              <a:rPr sz="1600" dirty="0">
                <a:latin typeface="微软雅黑"/>
                <a:cs typeface="微软雅黑"/>
              </a:rPr>
              <a:t>也不会转发</a:t>
            </a:r>
            <a:r>
              <a:rPr sz="1600" spc="-5" dirty="0">
                <a:latin typeface="微软雅黑"/>
                <a:cs typeface="微软雅黑"/>
              </a:rPr>
              <a:t>“</a:t>
            </a:r>
            <a:r>
              <a:rPr sz="1600" spc="-5" dirty="0">
                <a:latin typeface="Arial"/>
                <a:cs typeface="Arial"/>
              </a:rPr>
              <a:t>dog.guard”  </a:t>
            </a:r>
            <a:r>
              <a:rPr sz="1600" dirty="0">
                <a:latin typeface="微软雅黑"/>
                <a:cs typeface="微软雅黑"/>
              </a:rPr>
              <a:t>等等。它是完全匹配、单播的模式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608" y="2479548"/>
            <a:ext cx="3829812" cy="2282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940" y="669289"/>
            <a:ext cx="3491229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每个发</a:t>
            </a:r>
            <a:r>
              <a:rPr sz="1600" spc="-5" dirty="0">
                <a:latin typeface="微软雅黑"/>
                <a:cs typeface="微软雅黑"/>
              </a:rPr>
              <a:t>到</a:t>
            </a:r>
            <a:r>
              <a:rPr sz="1600" spc="-4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fanout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类型交换器的消息</a:t>
            </a:r>
            <a:r>
              <a:rPr sz="1600" spc="-5" dirty="0">
                <a:latin typeface="微软雅黑"/>
                <a:cs typeface="微软雅黑"/>
              </a:rPr>
              <a:t>都 </a:t>
            </a:r>
            <a:r>
              <a:rPr sz="1600" dirty="0">
                <a:latin typeface="微软雅黑"/>
                <a:cs typeface="微软雅黑"/>
              </a:rPr>
              <a:t>会分到所有绑定的队列上去。</a:t>
            </a:r>
            <a:r>
              <a:rPr sz="1600" spc="-5" dirty="0">
                <a:latin typeface="Arial"/>
                <a:cs typeface="Arial"/>
              </a:rPr>
              <a:t>fanout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交 </a:t>
            </a:r>
            <a:r>
              <a:rPr sz="1600" dirty="0">
                <a:latin typeface="微软雅黑"/>
                <a:cs typeface="微软雅黑"/>
              </a:rPr>
              <a:t>换器不处理路由键，只是简单的将队</a:t>
            </a:r>
            <a:r>
              <a:rPr sz="1600" spc="-5" dirty="0">
                <a:latin typeface="微软雅黑"/>
                <a:cs typeface="微软雅黑"/>
              </a:rPr>
              <a:t>列 </a:t>
            </a:r>
            <a:r>
              <a:rPr sz="1600" dirty="0">
                <a:latin typeface="微软雅黑"/>
                <a:cs typeface="微软雅黑"/>
              </a:rPr>
              <a:t>绑定到交换器上，每个发送到交换器</a:t>
            </a:r>
            <a:r>
              <a:rPr sz="1600" spc="-5" dirty="0">
                <a:latin typeface="微软雅黑"/>
                <a:cs typeface="微软雅黑"/>
              </a:rPr>
              <a:t>的 </a:t>
            </a:r>
            <a:r>
              <a:rPr sz="1600" dirty="0">
                <a:latin typeface="微软雅黑"/>
                <a:cs typeface="微软雅黑"/>
              </a:rPr>
              <a:t>消息都会被转发到与该交换器绑定的</a:t>
            </a:r>
            <a:r>
              <a:rPr sz="1600" spc="-5" dirty="0">
                <a:latin typeface="微软雅黑"/>
                <a:cs typeface="微软雅黑"/>
              </a:rPr>
              <a:t>所 </a:t>
            </a:r>
            <a:r>
              <a:rPr sz="1600" dirty="0">
                <a:latin typeface="微软雅黑"/>
                <a:cs typeface="微软雅黑"/>
              </a:rPr>
              <a:t>有队列上。很像子网广播，每台子网</a:t>
            </a:r>
            <a:r>
              <a:rPr sz="1600" spc="-5" dirty="0">
                <a:latin typeface="微软雅黑"/>
                <a:cs typeface="微软雅黑"/>
              </a:rPr>
              <a:t>内 </a:t>
            </a:r>
            <a:r>
              <a:rPr sz="1600" dirty="0">
                <a:latin typeface="微软雅黑"/>
                <a:cs typeface="微软雅黑"/>
              </a:rPr>
              <a:t>的主机都获得了一份复制的消息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940" y="2376170"/>
            <a:ext cx="28816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00"/>
                </a:solidFill>
              </a:rPr>
              <a:t>fanout</a:t>
            </a:r>
            <a:r>
              <a:rPr sz="1600" spc="-7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  <a:latin typeface="微软雅黑"/>
                <a:cs typeface="微软雅黑"/>
              </a:rPr>
              <a:t>类型转发消息是最快的</a:t>
            </a:r>
            <a:r>
              <a:rPr sz="1600" spc="-5" dirty="0">
                <a:solidFill>
                  <a:srgbClr val="000000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3804" y="2941955"/>
            <a:ext cx="3682365" cy="197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827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topic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交换器通过模式匹配分配消息</a:t>
            </a:r>
            <a:r>
              <a:rPr sz="1600" spc="-5" dirty="0">
                <a:latin typeface="微软雅黑"/>
                <a:cs typeface="微软雅黑"/>
              </a:rPr>
              <a:t>的 </a:t>
            </a:r>
            <a:r>
              <a:rPr sz="1600" dirty="0">
                <a:latin typeface="微软雅黑"/>
                <a:cs typeface="微软雅黑"/>
              </a:rPr>
              <a:t>路由键属性，将路由键和某个模式进</a:t>
            </a:r>
            <a:r>
              <a:rPr sz="1600" spc="-5" dirty="0">
                <a:latin typeface="微软雅黑"/>
                <a:cs typeface="微软雅黑"/>
              </a:rPr>
              <a:t>行</a:t>
            </a:r>
            <a:endParaRPr sz="1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微软雅黑"/>
                <a:cs typeface="微软雅黑"/>
              </a:rPr>
              <a:t>匹配，此时队列需要绑定到一个模式上</a:t>
            </a:r>
            <a:r>
              <a:rPr sz="1600" spc="-5" dirty="0">
                <a:latin typeface="微软雅黑"/>
                <a:cs typeface="微软雅黑"/>
              </a:rPr>
              <a:t>。 </a:t>
            </a:r>
            <a:r>
              <a:rPr sz="1600" dirty="0">
                <a:latin typeface="微软雅黑"/>
                <a:cs typeface="微软雅黑"/>
              </a:rPr>
              <a:t>它将路由键和绑定键的字符串切分成</a:t>
            </a:r>
            <a:r>
              <a:rPr sz="1600" spc="-5" dirty="0">
                <a:latin typeface="微软雅黑"/>
                <a:cs typeface="微软雅黑"/>
              </a:rPr>
              <a:t>单 </a:t>
            </a:r>
            <a:r>
              <a:rPr sz="1600" dirty="0">
                <a:latin typeface="微软雅黑"/>
                <a:cs typeface="微软雅黑"/>
              </a:rPr>
              <a:t>词，这些</a:t>
            </a:r>
            <a:r>
              <a:rPr sz="1600" b="1" dirty="0">
                <a:latin typeface="微软雅黑"/>
                <a:cs typeface="微软雅黑"/>
              </a:rPr>
              <a:t>单词之间用点隔开</a:t>
            </a:r>
            <a:r>
              <a:rPr sz="1600" dirty="0">
                <a:latin typeface="微软雅黑"/>
                <a:cs typeface="微软雅黑"/>
              </a:rPr>
              <a:t>。它同样</a:t>
            </a:r>
            <a:r>
              <a:rPr sz="1600" spc="-5" dirty="0">
                <a:latin typeface="微软雅黑"/>
                <a:cs typeface="微软雅黑"/>
              </a:rPr>
              <a:t>也 </a:t>
            </a:r>
            <a:r>
              <a:rPr sz="1600" dirty="0">
                <a:latin typeface="微软雅黑"/>
                <a:cs typeface="微软雅黑"/>
              </a:rPr>
              <a:t>会识别两个通配符：符号</a:t>
            </a:r>
            <a:r>
              <a:rPr sz="1600" spc="-5" dirty="0">
                <a:latin typeface="微软雅黑"/>
                <a:cs typeface="微软雅黑"/>
              </a:rPr>
              <a:t>“</a:t>
            </a:r>
            <a:r>
              <a:rPr sz="1600" spc="-5" dirty="0">
                <a:latin typeface="Arial"/>
                <a:cs typeface="Arial"/>
              </a:rPr>
              <a:t>#”</a:t>
            </a:r>
            <a:r>
              <a:rPr sz="1600" dirty="0">
                <a:latin typeface="微软雅黑"/>
                <a:cs typeface="微软雅黑"/>
              </a:rPr>
              <a:t>和符</a:t>
            </a:r>
            <a:r>
              <a:rPr sz="1600" spc="-5" dirty="0">
                <a:latin typeface="微软雅黑"/>
                <a:cs typeface="微软雅黑"/>
              </a:rPr>
              <a:t>号</a:t>
            </a:r>
            <a:endParaRPr sz="1600">
              <a:latin typeface="微软雅黑"/>
              <a:cs typeface="微软雅黑"/>
            </a:endParaRPr>
          </a:p>
          <a:p>
            <a:pPr marL="12700" marR="229870">
              <a:lnSpc>
                <a:spcPts val="1920"/>
              </a:lnSpc>
              <a:spcBef>
                <a:spcPts val="60"/>
              </a:spcBef>
            </a:pPr>
            <a:r>
              <a:rPr sz="1600" spc="-290" dirty="0">
                <a:latin typeface="微软雅黑"/>
                <a:cs typeface="微软雅黑"/>
              </a:rPr>
              <a:t>“</a:t>
            </a:r>
            <a:r>
              <a:rPr sz="1600" spc="-290" dirty="0">
                <a:latin typeface="Arial"/>
                <a:cs typeface="Arial"/>
              </a:rPr>
              <a:t>*</a:t>
            </a:r>
            <a:r>
              <a:rPr sz="1650" i="1" spc="-290" dirty="0">
                <a:latin typeface="微软雅黑"/>
                <a:cs typeface="微软雅黑"/>
              </a:rPr>
              <a:t>”</a:t>
            </a:r>
            <a:r>
              <a:rPr sz="1650" i="1" spc="-595" dirty="0">
                <a:latin typeface="微软雅黑"/>
                <a:cs typeface="微软雅黑"/>
              </a:rPr>
              <a:t>。</a:t>
            </a:r>
            <a:r>
              <a:rPr sz="1600" i="1" spc="-140" dirty="0">
                <a:latin typeface="Arial"/>
                <a:cs typeface="Arial"/>
              </a:rPr>
              <a:t>#</a:t>
            </a:r>
            <a:r>
              <a:rPr sz="1650" i="1" spc="-725" dirty="0">
                <a:latin typeface="微软雅黑"/>
                <a:cs typeface="微软雅黑"/>
              </a:rPr>
              <a:t>匹</a:t>
            </a:r>
            <a:r>
              <a:rPr sz="1650" i="1" spc="-595" dirty="0">
                <a:latin typeface="微软雅黑"/>
                <a:cs typeface="微软雅黑"/>
              </a:rPr>
              <a:t>配</a:t>
            </a:r>
            <a:r>
              <a:rPr sz="1600" i="1" spc="-140" dirty="0">
                <a:latin typeface="Arial"/>
                <a:cs typeface="Arial"/>
              </a:rPr>
              <a:t>0</a:t>
            </a:r>
            <a:r>
              <a:rPr sz="1650" i="1" spc="-725" dirty="0">
                <a:latin typeface="微软雅黑"/>
                <a:cs typeface="微软雅黑"/>
              </a:rPr>
              <a:t>个或多个单词</a:t>
            </a:r>
            <a:r>
              <a:rPr sz="1650" i="1" spc="-300" dirty="0">
                <a:latin typeface="微软雅黑"/>
                <a:cs typeface="微软雅黑"/>
              </a:rPr>
              <a:t>，</a:t>
            </a:r>
            <a:r>
              <a:rPr sz="1600" i="1" spc="-300" dirty="0">
                <a:latin typeface="Arial"/>
                <a:cs typeface="Arial"/>
              </a:rPr>
              <a:t>*</a:t>
            </a:r>
            <a:r>
              <a:rPr sz="1600" dirty="0">
                <a:latin typeface="微软雅黑"/>
                <a:cs typeface="微软雅黑"/>
              </a:rPr>
              <a:t>匹配</a:t>
            </a:r>
            <a:r>
              <a:rPr sz="1600" spc="-5" dirty="0">
                <a:latin typeface="微软雅黑"/>
                <a:cs typeface="微软雅黑"/>
              </a:rPr>
              <a:t>一 </a:t>
            </a:r>
            <a:r>
              <a:rPr sz="1600" dirty="0">
                <a:latin typeface="微软雅黑"/>
                <a:cs typeface="微软雅黑"/>
              </a:rPr>
              <a:t>个单词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" y="502919"/>
            <a:ext cx="3410712" cy="233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" y="2929127"/>
            <a:ext cx="3805428" cy="204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8" y="1994916"/>
            <a:ext cx="1277112" cy="71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1513" y="1991207"/>
            <a:ext cx="1285240" cy="718820"/>
          </a:xfrm>
          <a:custGeom>
            <a:avLst/>
            <a:gdLst/>
            <a:ahLst/>
            <a:cxnLst/>
            <a:rect l="l" t="t" r="r" b="b"/>
            <a:pathLst>
              <a:path w="1285239" h="718819">
                <a:moveTo>
                  <a:pt x="1284909" y="718312"/>
                </a:moveTo>
                <a:lnTo>
                  <a:pt x="0" y="718312"/>
                </a:lnTo>
                <a:lnTo>
                  <a:pt x="0" y="0"/>
                </a:lnTo>
                <a:lnTo>
                  <a:pt x="1284909" y="0"/>
                </a:lnTo>
                <a:lnTo>
                  <a:pt x="1284909" y="3809"/>
                </a:lnTo>
                <a:lnTo>
                  <a:pt x="7619" y="3809"/>
                </a:lnTo>
                <a:lnTo>
                  <a:pt x="3809" y="7619"/>
                </a:lnTo>
                <a:lnTo>
                  <a:pt x="7619" y="7619"/>
                </a:lnTo>
                <a:lnTo>
                  <a:pt x="7619" y="710691"/>
                </a:lnTo>
                <a:lnTo>
                  <a:pt x="3809" y="710691"/>
                </a:lnTo>
                <a:lnTo>
                  <a:pt x="7619" y="714501"/>
                </a:lnTo>
                <a:lnTo>
                  <a:pt x="1284909" y="714501"/>
                </a:lnTo>
                <a:lnTo>
                  <a:pt x="1284909" y="718312"/>
                </a:lnTo>
                <a:close/>
              </a:path>
              <a:path w="1285239" h="718819">
                <a:moveTo>
                  <a:pt x="7619" y="7619"/>
                </a:moveTo>
                <a:lnTo>
                  <a:pt x="3809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1285239" h="718819">
                <a:moveTo>
                  <a:pt x="1277289" y="7619"/>
                </a:moveTo>
                <a:lnTo>
                  <a:pt x="7619" y="7619"/>
                </a:lnTo>
                <a:lnTo>
                  <a:pt x="7619" y="3809"/>
                </a:lnTo>
                <a:lnTo>
                  <a:pt x="1277289" y="3809"/>
                </a:lnTo>
                <a:lnTo>
                  <a:pt x="1277289" y="7619"/>
                </a:lnTo>
                <a:close/>
              </a:path>
              <a:path w="1285239" h="718819">
                <a:moveTo>
                  <a:pt x="1277289" y="714501"/>
                </a:moveTo>
                <a:lnTo>
                  <a:pt x="1277289" y="3809"/>
                </a:lnTo>
                <a:lnTo>
                  <a:pt x="1281099" y="7619"/>
                </a:lnTo>
                <a:lnTo>
                  <a:pt x="1284909" y="7619"/>
                </a:lnTo>
                <a:lnTo>
                  <a:pt x="1284909" y="710691"/>
                </a:lnTo>
                <a:lnTo>
                  <a:pt x="1281099" y="710691"/>
                </a:lnTo>
                <a:lnTo>
                  <a:pt x="1277289" y="714501"/>
                </a:lnTo>
                <a:close/>
              </a:path>
              <a:path w="1285239" h="718819">
                <a:moveTo>
                  <a:pt x="1284909" y="7619"/>
                </a:moveTo>
                <a:lnTo>
                  <a:pt x="1281099" y="7619"/>
                </a:lnTo>
                <a:lnTo>
                  <a:pt x="1277289" y="3809"/>
                </a:lnTo>
                <a:lnTo>
                  <a:pt x="1284909" y="3809"/>
                </a:lnTo>
                <a:lnTo>
                  <a:pt x="1284909" y="7619"/>
                </a:lnTo>
                <a:close/>
              </a:path>
              <a:path w="1285239" h="718819">
                <a:moveTo>
                  <a:pt x="7619" y="714501"/>
                </a:moveTo>
                <a:lnTo>
                  <a:pt x="3809" y="710691"/>
                </a:lnTo>
                <a:lnTo>
                  <a:pt x="7619" y="710691"/>
                </a:lnTo>
                <a:lnTo>
                  <a:pt x="7619" y="714501"/>
                </a:lnTo>
                <a:close/>
              </a:path>
              <a:path w="1285239" h="718819">
                <a:moveTo>
                  <a:pt x="1277289" y="714501"/>
                </a:moveTo>
                <a:lnTo>
                  <a:pt x="7619" y="714501"/>
                </a:lnTo>
                <a:lnTo>
                  <a:pt x="7619" y="710691"/>
                </a:lnTo>
                <a:lnTo>
                  <a:pt x="1277289" y="710691"/>
                </a:lnTo>
                <a:lnTo>
                  <a:pt x="1277289" y="714501"/>
                </a:lnTo>
                <a:close/>
              </a:path>
              <a:path w="1285239" h="718819">
                <a:moveTo>
                  <a:pt x="1284909" y="714501"/>
                </a:moveTo>
                <a:lnTo>
                  <a:pt x="1277289" y="714501"/>
                </a:lnTo>
                <a:lnTo>
                  <a:pt x="1281099" y="710691"/>
                </a:lnTo>
                <a:lnTo>
                  <a:pt x="1284909" y="710691"/>
                </a:lnTo>
                <a:lnTo>
                  <a:pt x="1284909" y="71450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3748" y="2051532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marR="5080" indent="-2476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2279" y="1853183"/>
            <a:ext cx="2500884" cy="49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784" y="1849818"/>
            <a:ext cx="2509520" cy="504825"/>
          </a:xfrm>
          <a:custGeom>
            <a:avLst/>
            <a:gdLst/>
            <a:ahLst/>
            <a:cxnLst/>
            <a:rect l="l" t="t" r="r" b="b"/>
            <a:pathLst>
              <a:path w="2509520" h="504825">
                <a:moveTo>
                  <a:pt x="2508973" y="504355"/>
                </a:moveTo>
                <a:lnTo>
                  <a:pt x="0" y="504355"/>
                </a:lnTo>
                <a:lnTo>
                  <a:pt x="0" y="0"/>
                </a:lnTo>
                <a:lnTo>
                  <a:pt x="2508973" y="0"/>
                </a:lnTo>
                <a:lnTo>
                  <a:pt x="2508973" y="3810"/>
                </a:ln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lnTo>
                  <a:pt x="7619" y="496735"/>
                </a:lnTo>
                <a:lnTo>
                  <a:pt x="3810" y="496735"/>
                </a:lnTo>
                <a:lnTo>
                  <a:pt x="7619" y="500545"/>
                </a:lnTo>
                <a:lnTo>
                  <a:pt x="2508973" y="500545"/>
                </a:lnTo>
                <a:lnTo>
                  <a:pt x="2508973" y="504355"/>
                </a:lnTo>
                <a:close/>
              </a:path>
              <a:path w="2509520" h="504825">
                <a:moveTo>
                  <a:pt x="7619" y="7620"/>
                </a:move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2509520" h="504825">
                <a:moveTo>
                  <a:pt x="2501353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2501353" y="3810"/>
                </a:lnTo>
                <a:lnTo>
                  <a:pt x="2501353" y="7620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2501353" y="3810"/>
                </a:lnTo>
                <a:lnTo>
                  <a:pt x="2505163" y="7620"/>
                </a:lnTo>
                <a:lnTo>
                  <a:pt x="2508973" y="7620"/>
                </a:lnTo>
                <a:lnTo>
                  <a:pt x="2508973" y="496735"/>
                </a:lnTo>
                <a:lnTo>
                  <a:pt x="250516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7620"/>
                </a:moveTo>
                <a:lnTo>
                  <a:pt x="2505163" y="7620"/>
                </a:lnTo>
                <a:lnTo>
                  <a:pt x="2501353" y="3810"/>
                </a:lnTo>
                <a:lnTo>
                  <a:pt x="2508973" y="3810"/>
                </a:lnTo>
                <a:lnTo>
                  <a:pt x="2508973" y="7620"/>
                </a:lnTo>
                <a:close/>
              </a:path>
              <a:path w="2509520" h="504825">
                <a:moveTo>
                  <a:pt x="7619" y="500545"/>
                </a:moveTo>
                <a:lnTo>
                  <a:pt x="3810" y="496735"/>
                </a:lnTo>
                <a:lnTo>
                  <a:pt x="7619" y="496735"/>
                </a:lnTo>
                <a:lnTo>
                  <a:pt x="7619" y="500545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7619" y="500545"/>
                </a:lnTo>
                <a:lnTo>
                  <a:pt x="7619" y="496735"/>
                </a:lnTo>
                <a:lnTo>
                  <a:pt x="250135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500545"/>
                </a:moveTo>
                <a:lnTo>
                  <a:pt x="2501353" y="500545"/>
                </a:lnTo>
                <a:lnTo>
                  <a:pt x="2505163" y="496735"/>
                </a:lnTo>
                <a:lnTo>
                  <a:pt x="2508973" y="496735"/>
                </a:lnTo>
                <a:lnTo>
                  <a:pt x="2508973" y="500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2279" y="1940623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atguigu.news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2279" y="2839211"/>
            <a:ext cx="2500884" cy="4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7784" y="2835300"/>
            <a:ext cx="2509520" cy="504825"/>
          </a:xfrm>
          <a:custGeom>
            <a:avLst/>
            <a:gdLst/>
            <a:ahLst/>
            <a:cxnLst/>
            <a:rect l="l" t="t" r="r" b="b"/>
            <a:pathLst>
              <a:path w="2509520" h="504825">
                <a:moveTo>
                  <a:pt x="2508973" y="504355"/>
                </a:moveTo>
                <a:lnTo>
                  <a:pt x="0" y="504355"/>
                </a:lnTo>
                <a:lnTo>
                  <a:pt x="0" y="0"/>
                </a:lnTo>
                <a:lnTo>
                  <a:pt x="2508973" y="0"/>
                </a:lnTo>
                <a:lnTo>
                  <a:pt x="2508973" y="3809"/>
                </a:lnTo>
                <a:lnTo>
                  <a:pt x="7619" y="3809"/>
                </a:lnTo>
                <a:lnTo>
                  <a:pt x="3810" y="7619"/>
                </a:lnTo>
                <a:lnTo>
                  <a:pt x="7619" y="7619"/>
                </a:lnTo>
                <a:lnTo>
                  <a:pt x="7619" y="496735"/>
                </a:lnTo>
                <a:lnTo>
                  <a:pt x="3810" y="496735"/>
                </a:lnTo>
                <a:lnTo>
                  <a:pt x="7619" y="500545"/>
                </a:lnTo>
                <a:lnTo>
                  <a:pt x="2508973" y="500545"/>
                </a:lnTo>
                <a:lnTo>
                  <a:pt x="2508973" y="504355"/>
                </a:lnTo>
                <a:close/>
              </a:path>
              <a:path w="2509520" h="504825">
                <a:moveTo>
                  <a:pt x="7619" y="7619"/>
                </a:moveTo>
                <a:lnTo>
                  <a:pt x="3810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2509520" h="504825">
                <a:moveTo>
                  <a:pt x="2501353" y="7619"/>
                </a:moveTo>
                <a:lnTo>
                  <a:pt x="7619" y="7619"/>
                </a:lnTo>
                <a:lnTo>
                  <a:pt x="7619" y="3809"/>
                </a:lnTo>
                <a:lnTo>
                  <a:pt x="2501353" y="3809"/>
                </a:lnTo>
                <a:lnTo>
                  <a:pt x="2501353" y="7619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2501353" y="3809"/>
                </a:lnTo>
                <a:lnTo>
                  <a:pt x="2505163" y="7619"/>
                </a:lnTo>
                <a:lnTo>
                  <a:pt x="2508973" y="7619"/>
                </a:lnTo>
                <a:lnTo>
                  <a:pt x="2508973" y="496735"/>
                </a:lnTo>
                <a:lnTo>
                  <a:pt x="250516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7619"/>
                </a:moveTo>
                <a:lnTo>
                  <a:pt x="2505163" y="7619"/>
                </a:lnTo>
                <a:lnTo>
                  <a:pt x="2501353" y="3809"/>
                </a:lnTo>
                <a:lnTo>
                  <a:pt x="2508973" y="3809"/>
                </a:lnTo>
                <a:lnTo>
                  <a:pt x="2508973" y="7619"/>
                </a:lnTo>
                <a:close/>
              </a:path>
              <a:path w="2509520" h="504825">
                <a:moveTo>
                  <a:pt x="7619" y="500545"/>
                </a:moveTo>
                <a:lnTo>
                  <a:pt x="3810" y="496735"/>
                </a:lnTo>
                <a:lnTo>
                  <a:pt x="7619" y="496735"/>
                </a:lnTo>
                <a:lnTo>
                  <a:pt x="7619" y="500545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7619" y="500545"/>
                </a:lnTo>
                <a:lnTo>
                  <a:pt x="7619" y="496735"/>
                </a:lnTo>
                <a:lnTo>
                  <a:pt x="250135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500545"/>
                </a:moveTo>
                <a:lnTo>
                  <a:pt x="2501353" y="500545"/>
                </a:lnTo>
                <a:lnTo>
                  <a:pt x="2505163" y="496735"/>
                </a:lnTo>
                <a:lnTo>
                  <a:pt x="2508973" y="496735"/>
                </a:lnTo>
                <a:lnTo>
                  <a:pt x="2508973" y="500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02279" y="2926105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atguigu.emps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2279" y="3788664"/>
            <a:ext cx="2500884" cy="496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784" y="3784434"/>
            <a:ext cx="2509520" cy="504825"/>
          </a:xfrm>
          <a:custGeom>
            <a:avLst/>
            <a:gdLst/>
            <a:ahLst/>
            <a:cxnLst/>
            <a:rect l="l" t="t" r="r" b="b"/>
            <a:pathLst>
              <a:path w="2509520" h="504825">
                <a:moveTo>
                  <a:pt x="2508973" y="504355"/>
                </a:moveTo>
                <a:lnTo>
                  <a:pt x="0" y="504355"/>
                </a:lnTo>
                <a:lnTo>
                  <a:pt x="0" y="0"/>
                </a:lnTo>
                <a:lnTo>
                  <a:pt x="2508973" y="0"/>
                </a:lnTo>
                <a:lnTo>
                  <a:pt x="2508973" y="3809"/>
                </a:lnTo>
                <a:lnTo>
                  <a:pt x="7619" y="3809"/>
                </a:lnTo>
                <a:lnTo>
                  <a:pt x="3810" y="7619"/>
                </a:lnTo>
                <a:lnTo>
                  <a:pt x="7619" y="7619"/>
                </a:lnTo>
                <a:lnTo>
                  <a:pt x="7619" y="496735"/>
                </a:lnTo>
                <a:lnTo>
                  <a:pt x="3810" y="496735"/>
                </a:lnTo>
                <a:lnTo>
                  <a:pt x="7619" y="500545"/>
                </a:lnTo>
                <a:lnTo>
                  <a:pt x="2508973" y="500545"/>
                </a:lnTo>
                <a:lnTo>
                  <a:pt x="2508973" y="504355"/>
                </a:lnTo>
                <a:close/>
              </a:path>
              <a:path w="2509520" h="504825">
                <a:moveTo>
                  <a:pt x="7619" y="7619"/>
                </a:moveTo>
                <a:lnTo>
                  <a:pt x="3810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2509520" h="504825">
                <a:moveTo>
                  <a:pt x="2501353" y="7619"/>
                </a:moveTo>
                <a:lnTo>
                  <a:pt x="7619" y="7619"/>
                </a:lnTo>
                <a:lnTo>
                  <a:pt x="7619" y="3809"/>
                </a:lnTo>
                <a:lnTo>
                  <a:pt x="2501353" y="3809"/>
                </a:lnTo>
                <a:lnTo>
                  <a:pt x="2501353" y="7619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2501353" y="3809"/>
                </a:lnTo>
                <a:lnTo>
                  <a:pt x="2505163" y="7619"/>
                </a:lnTo>
                <a:lnTo>
                  <a:pt x="2508973" y="7619"/>
                </a:lnTo>
                <a:lnTo>
                  <a:pt x="2508973" y="496735"/>
                </a:lnTo>
                <a:lnTo>
                  <a:pt x="250516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7619"/>
                </a:moveTo>
                <a:lnTo>
                  <a:pt x="2505163" y="7619"/>
                </a:lnTo>
                <a:lnTo>
                  <a:pt x="2501353" y="3809"/>
                </a:lnTo>
                <a:lnTo>
                  <a:pt x="2508973" y="3809"/>
                </a:lnTo>
                <a:lnTo>
                  <a:pt x="2508973" y="7619"/>
                </a:lnTo>
                <a:close/>
              </a:path>
              <a:path w="2509520" h="504825">
                <a:moveTo>
                  <a:pt x="7619" y="500545"/>
                </a:moveTo>
                <a:lnTo>
                  <a:pt x="3810" y="496735"/>
                </a:lnTo>
                <a:lnTo>
                  <a:pt x="7619" y="496735"/>
                </a:lnTo>
                <a:lnTo>
                  <a:pt x="7619" y="500545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7619" y="500545"/>
                </a:lnTo>
                <a:lnTo>
                  <a:pt x="7619" y="496735"/>
                </a:lnTo>
                <a:lnTo>
                  <a:pt x="250135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500545"/>
                </a:moveTo>
                <a:lnTo>
                  <a:pt x="2501353" y="500545"/>
                </a:lnTo>
                <a:lnTo>
                  <a:pt x="2505163" y="496735"/>
                </a:lnTo>
                <a:lnTo>
                  <a:pt x="2508973" y="496735"/>
                </a:lnTo>
                <a:lnTo>
                  <a:pt x="2508973" y="500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2279" y="3875239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gulixueyuan.news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9692" y="2101989"/>
            <a:ext cx="481965" cy="254635"/>
          </a:xfrm>
          <a:custGeom>
            <a:avLst/>
            <a:gdLst/>
            <a:ahLst/>
            <a:cxnLst/>
            <a:rect l="l" t="t" r="r" b="b"/>
            <a:pathLst>
              <a:path w="481964" h="254635">
                <a:moveTo>
                  <a:pt x="411336" y="29442"/>
                </a:moveTo>
                <a:lnTo>
                  <a:pt x="396722" y="1257"/>
                </a:lnTo>
                <a:lnTo>
                  <a:pt x="481901" y="0"/>
                </a:lnTo>
                <a:lnTo>
                  <a:pt x="466869" y="20675"/>
                </a:lnTo>
                <a:lnTo>
                  <a:pt x="428244" y="20675"/>
                </a:lnTo>
                <a:lnTo>
                  <a:pt x="411336" y="29442"/>
                </a:lnTo>
                <a:close/>
              </a:path>
              <a:path w="481964" h="254635">
                <a:moveTo>
                  <a:pt x="417185" y="40723"/>
                </a:moveTo>
                <a:lnTo>
                  <a:pt x="411336" y="29442"/>
                </a:lnTo>
                <a:lnTo>
                  <a:pt x="428244" y="20675"/>
                </a:lnTo>
                <a:lnTo>
                  <a:pt x="434098" y="31953"/>
                </a:lnTo>
                <a:lnTo>
                  <a:pt x="417185" y="40723"/>
                </a:lnTo>
                <a:close/>
              </a:path>
              <a:path w="481964" h="254635">
                <a:moveTo>
                  <a:pt x="431800" y="68910"/>
                </a:moveTo>
                <a:lnTo>
                  <a:pt x="417185" y="40723"/>
                </a:lnTo>
                <a:lnTo>
                  <a:pt x="434098" y="31953"/>
                </a:lnTo>
                <a:lnTo>
                  <a:pt x="428244" y="20675"/>
                </a:lnTo>
                <a:lnTo>
                  <a:pt x="466869" y="20675"/>
                </a:lnTo>
                <a:lnTo>
                  <a:pt x="431800" y="68910"/>
                </a:lnTo>
                <a:close/>
              </a:path>
              <a:path w="481964" h="254635">
                <a:moveTo>
                  <a:pt x="5841" y="254012"/>
                </a:moveTo>
                <a:lnTo>
                  <a:pt x="0" y="242735"/>
                </a:lnTo>
                <a:lnTo>
                  <a:pt x="411336" y="29442"/>
                </a:lnTo>
                <a:lnTo>
                  <a:pt x="417185" y="40723"/>
                </a:lnTo>
                <a:lnTo>
                  <a:pt x="5841" y="25401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7292" y="2346909"/>
            <a:ext cx="484505" cy="741045"/>
          </a:xfrm>
          <a:custGeom>
            <a:avLst/>
            <a:gdLst/>
            <a:ahLst/>
            <a:cxnLst/>
            <a:rect l="l" t="t" r="r" b="b"/>
            <a:pathLst>
              <a:path w="484505" h="741044">
                <a:moveTo>
                  <a:pt x="437458" y="680135"/>
                </a:moveTo>
                <a:lnTo>
                  <a:pt x="0" y="6908"/>
                </a:lnTo>
                <a:lnTo>
                  <a:pt x="10642" y="0"/>
                </a:lnTo>
                <a:lnTo>
                  <a:pt x="448113" y="673213"/>
                </a:lnTo>
                <a:lnTo>
                  <a:pt x="437458" y="680135"/>
                </a:lnTo>
                <a:close/>
              </a:path>
              <a:path w="484505" h="741044">
                <a:moveTo>
                  <a:pt x="479279" y="696112"/>
                </a:moveTo>
                <a:lnTo>
                  <a:pt x="447840" y="696112"/>
                </a:lnTo>
                <a:lnTo>
                  <a:pt x="458495" y="689190"/>
                </a:lnTo>
                <a:lnTo>
                  <a:pt x="448113" y="673213"/>
                </a:lnTo>
                <a:lnTo>
                  <a:pt x="474738" y="655916"/>
                </a:lnTo>
                <a:lnTo>
                  <a:pt x="479279" y="696112"/>
                </a:lnTo>
                <a:close/>
              </a:path>
              <a:path w="484505" h="741044">
                <a:moveTo>
                  <a:pt x="447840" y="696112"/>
                </a:moveTo>
                <a:lnTo>
                  <a:pt x="437458" y="680135"/>
                </a:lnTo>
                <a:lnTo>
                  <a:pt x="448113" y="673213"/>
                </a:lnTo>
                <a:lnTo>
                  <a:pt x="458495" y="689190"/>
                </a:lnTo>
                <a:lnTo>
                  <a:pt x="447840" y="696112"/>
                </a:lnTo>
                <a:close/>
              </a:path>
              <a:path w="484505" h="741044">
                <a:moveTo>
                  <a:pt x="484301" y="740562"/>
                </a:moveTo>
                <a:lnTo>
                  <a:pt x="410832" y="697433"/>
                </a:lnTo>
                <a:lnTo>
                  <a:pt x="437458" y="680135"/>
                </a:lnTo>
                <a:lnTo>
                  <a:pt x="447840" y="696112"/>
                </a:lnTo>
                <a:lnTo>
                  <a:pt x="479279" y="696112"/>
                </a:lnTo>
                <a:lnTo>
                  <a:pt x="484301" y="74056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6504" y="2348623"/>
            <a:ext cx="501015" cy="1688464"/>
          </a:xfrm>
          <a:custGeom>
            <a:avLst/>
            <a:gdLst/>
            <a:ahLst/>
            <a:cxnLst/>
            <a:rect l="l" t="t" r="r" b="b"/>
            <a:pathLst>
              <a:path w="501014" h="1688464">
                <a:moveTo>
                  <a:pt x="458168" y="1616425"/>
                </a:moveTo>
                <a:lnTo>
                  <a:pt x="0" y="3479"/>
                </a:lnTo>
                <a:lnTo>
                  <a:pt x="12217" y="0"/>
                </a:lnTo>
                <a:lnTo>
                  <a:pt x="470384" y="1612954"/>
                </a:lnTo>
                <a:lnTo>
                  <a:pt x="458168" y="1616425"/>
                </a:lnTo>
                <a:close/>
              </a:path>
              <a:path w="501014" h="1688464">
                <a:moveTo>
                  <a:pt x="495162" y="1634744"/>
                </a:moveTo>
                <a:lnTo>
                  <a:pt x="463372" y="1634744"/>
                </a:lnTo>
                <a:lnTo>
                  <a:pt x="475589" y="1631276"/>
                </a:lnTo>
                <a:lnTo>
                  <a:pt x="470384" y="1612954"/>
                </a:lnTo>
                <a:lnTo>
                  <a:pt x="500926" y="1604276"/>
                </a:lnTo>
                <a:lnTo>
                  <a:pt x="495162" y="1634744"/>
                </a:lnTo>
                <a:close/>
              </a:path>
              <a:path w="501014" h="1688464">
                <a:moveTo>
                  <a:pt x="463372" y="1634744"/>
                </a:moveTo>
                <a:lnTo>
                  <a:pt x="458168" y="1616425"/>
                </a:lnTo>
                <a:lnTo>
                  <a:pt x="470384" y="1612954"/>
                </a:lnTo>
                <a:lnTo>
                  <a:pt x="475589" y="1631276"/>
                </a:lnTo>
                <a:lnTo>
                  <a:pt x="463372" y="1634744"/>
                </a:lnTo>
                <a:close/>
              </a:path>
              <a:path w="501014" h="1688464">
                <a:moveTo>
                  <a:pt x="485089" y="1687995"/>
                </a:moveTo>
                <a:lnTo>
                  <a:pt x="427621" y="1625104"/>
                </a:lnTo>
                <a:lnTo>
                  <a:pt x="458168" y="1616425"/>
                </a:lnTo>
                <a:lnTo>
                  <a:pt x="463372" y="1634744"/>
                </a:lnTo>
                <a:lnTo>
                  <a:pt x="495162" y="1634744"/>
                </a:lnTo>
                <a:lnTo>
                  <a:pt x="485089" y="16879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0256" y="2058923"/>
            <a:ext cx="1277111" cy="205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6763" y="2054720"/>
            <a:ext cx="1285240" cy="2065655"/>
          </a:xfrm>
          <a:custGeom>
            <a:avLst/>
            <a:gdLst/>
            <a:ahLst/>
            <a:cxnLst/>
            <a:rect l="l" t="t" r="r" b="b"/>
            <a:pathLst>
              <a:path w="1285240" h="2065654">
                <a:moveTo>
                  <a:pt x="1284909" y="2065515"/>
                </a:moveTo>
                <a:lnTo>
                  <a:pt x="0" y="2065515"/>
                </a:lnTo>
                <a:lnTo>
                  <a:pt x="0" y="0"/>
                </a:lnTo>
                <a:lnTo>
                  <a:pt x="1284909" y="0"/>
                </a:lnTo>
                <a:lnTo>
                  <a:pt x="1284909" y="3810"/>
                </a:lnTo>
                <a:lnTo>
                  <a:pt x="7620" y="3810"/>
                </a:lnTo>
                <a:lnTo>
                  <a:pt x="3809" y="7620"/>
                </a:lnTo>
                <a:lnTo>
                  <a:pt x="7620" y="7620"/>
                </a:lnTo>
                <a:lnTo>
                  <a:pt x="7620" y="2057895"/>
                </a:lnTo>
                <a:lnTo>
                  <a:pt x="3809" y="2057895"/>
                </a:lnTo>
                <a:lnTo>
                  <a:pt x="7620" y="2061705"/>
                </a:lnTo>
                <a:lnTo>
                  <a:pt x="1284909" y="2061705"/>
                </a:lnTo>
                <a:lnTo>
                  <a:pt x="1284909" y="2065515"/>
                </a:lnTo>
                <a:close/>
              </a:path>
              <a:path w="1285240" h="2065654">
                <a:moveTo>
                  <a:pt x="7620" y="7620"/>
                </a:moveTo>
                <a:lnTo>
                  <a:pt x="3809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1285240" h="2065654">
                <a:moveTo>
                  <a:pt x="1277289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1277289" y="3810"/>
                </a:lnTo>
                <a:lnTo>
                  <a:pt x="1277289" y="7620"/>
                </a:lnTo>
                <a:close/>
              </a:path>
              <a:path w="1285240" h="2065654">
                <a:moveTo>
                  <a:pt x="1277289" y="2061705"/>
                </a:moveTo>
                <a:lnTo>
                  <a:pt x="1277289" y="3810"/>
                </a:lnTo>
                <a:lnTo>
                  <a:pt x="1281099" y="7620"/>
                </a:lnTo>
                <a:lnTo>
                  <a:pt x="1284909" y="7620"/>
                </a:lnTo>
                <a:lnTo>
                  <a:pt x="1284909" y="2057895"/>
                </a:lnTo>
                <a:lnTo>
                  <a:pt x="1281099" y="2057895"/>
                </a:lnTo>
                <a:lnTo>
                  <a:pt x="1277289" y="2061705"/>
                </a:lnTo>
                <a:close/>
              </a:path>
              <a:path w="1285240" h="2065654">
                <a:moveTo>
                  <a:pt x="1284909" y="7620"/>
                </a:moveTo>
                <a:lnTo>
                  <a:pt x="1281099" y="7620"/>
                </a:lnTo>
                <a:lnTo>
                  <a:pt x="1277289" y="3810"/>
                </a:lnTo>
                <a:lnTo>
                  <a:pt x="1284909" y="3810"/>
                </a:lnTo>
                <a:lnTo>
                  <a:pt x="1284909" y="7620"/>
                </a:lnTo>
                <a:close/>
              </a:path>
              <a:path w="1285240" h="2065654">
                <a:moveTo>
                  <a:pt x="7620" y="2061705"/>
                </a:moveTo>
                <a:lnTo>
                  <a:pt x="3809" y="2057895"/>
                </a:lnTo>
                <a:lnTo>
                  <a:pt x="7620" y="2057895"/>
                </a:lnTo>
                <a:lnTo>
                  <a:pt x="7620" y="2061705"/>
                </a:lnTo>
                <a:close/>
              </a:path>
              <a:path w="1285240" h="2065654">
                <a:moveTo>
                  <a:pt x="1277289" y="2061705"/>
                </a:moveTo>
                <a:lnTo>
                  <a:pt x="7620" y="2061705"/>
                </a:lnTo>
                <a:lnTo>
                  <a:pt x="7620" y="2057895"/>
                </a:lnTo>
                <a:lnTo>
                  <a:pt x="1277289" y="2057895"/>
                </a:lnTo>
                <a:lnTo>
                  <a:pt x="1277289" y="2061705"/>
                </a:lnTo>
                <a:close/>
              </a:path>
              <a:path w="1285240" h="2065654">
                <a:moveTo>
                  <a:pt x="1284909" y="2061705"/>
                </a:moveTo>
                <a:lnTo>
                  <a:pt x="1277289" y="2061705"/>
                </a:lnTo>
                <a:lnTo>
                  <a:pt x="1281099" y="2057895"/>
                </a:lnTo>
                <a:lnTo>
                  <a:pt x="1284909" y="2057895"/>
                </a:lnTo>
                <a:lnTo>
                  <a:pt x="1284909" y="206170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20256" y="2788780"/>
            <a:ext cx="127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103505" indent="-2857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topic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2948" y="2063889"/>
            <a:ext cx="1118235" cy="1033144"/>
          </a:xfrm>
          <a:custGeom>
            <a:avLst/>
            <a:gdLst/>
            <a:ahLst/>
            <a:cxnLst/>
            <a:rect l="l" t="t" r="r" b="b"/>
            <a:pathLst>
              <a:path w="1118234" h="1033144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118234" h="1033144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118234" h="1033144">
                <a:moveTo>
                  <a:pt x="549287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568337" y="28575"/>
                </a:lnTo>
                <a:lnTo>
                  <a:pt x="568337" y="38100"/>
                </a:lnTo>
                <a:lnTo>
                  <a:pt x="549287" y="38100"/>
                </a:lnTo>
                <a:lnTo>
                  <a:pt x="549287" y="47625"/>
                </a:lnTo>
                <a:close/>
              </a:path>
              <a:path w="1118234" h="1033144">
                <a:moveTo>
                  <a:pt x="1117625" y="1033106"/>
                </a:moveTo>
                <a:lnTo>
                  <a:pt x="549287" y="1033106"/>
                </a:lnTo>
                <a:lnTo>
                  <a:pt x="549287" y="38100"/>
                </a:lnTo>
                <a:lnTo>
                  <a:pt x="558812" y="47625"/>
                </a:lnTo>
                <a:lnTo>
                  <a:pt x="568337" y="47625"/>
                </a:lnTo>
                <a:lnTo>
                  <a:pt x="568337" y="1014056"/>
                </a:lnTo>
                <a:lnTo>
                  <a:pt x="558812" y="1014056"/>
                </a:lnTo>
                <a:lnTo>
                  <a:pt x="568337" y="1023581"/>
                </a:lnTo>
                <a:lnTo>
                  <a:pt x="1117625" y="1023581"/>
                </a:lnTo>
                <a:lnTo>
                  <a:pt x="1117625" y="1033106"/>
                </a:lnTo>
                <a:close/>
              </a:path>
              <a:path w="1118234" h="1033144">
                <a:moveTo>
                  <a:pt x="568337" y="47625"/>
                </a:moveTo>
                <a:lnTo>
                  <a:pt x="558812" y="47625"/>
                </a:lnTo>
                <a:lnTo>
                  <a:pt x="549287" y="38100"/>
                </a:lnTo>
                <a:lnTo>
                  <a:pt x="568337" y="38100"/>
                </a:lnTo>
                <a:lnTo>
                  <a:pt x="568337" y="47625"/>
                </a:lnTo>
                <a:close/>
              </a:path>
              <a:path w="1118234" h="1033144">
                <a:moveTo>
                  <a:pt x="568337" y="1023581"/>
                </a:moveTo>
                <a:lnTo>
                  <a:pt x="558812" y="1014056"/>
                </a:lnTo>
                <a:lnTo>
                  <a:pt x="568337" y="1014056"/>
                </a:lnTo>
                <a:lnTo>
                  <a:pt x="568337" y="1023581"/>
                </a:lnTo>
                <a:close/>
              </a:path>
              <a:path w="1118234" h="1033144">
                <a:moveTo>
                  <a:pt x="1117625" y="1023581"/>
                </a:moveTo>
                <a:lnTo>
                  <a:pt x="568337" y="1023581"/>
                </a:lnTo>
                <a:lnTo>
                  <a:pt x="568337" y="1014056"/>
                </a:lnTo>
                <a:lnTo>
                  <a:pt x="1117625" y="1014056"/>
                </a:lnTo>
                <a:lnTo>
                  <a:pt x="1117625" y="1023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2948" y="3049371"/>
            <a:ext cx="1118235" cy="76200"/>
          </a:xfrm>
          <a:custGeom>
            <a:avLst/>
            <a:gdLst/>
            <a:ahLst/>
            <a:cxnLst/>
            <a:rect l="l" t="t" r="r" b="b"/>
            <a:pathLst>
              <a:path w="111823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118234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118234" h="76200">
                <a:moveTo>
                  <a:pt x="549287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568337" y="28575"/>
                </a:lnTo>
                <a:lnTo>
                  <a:pt x="568337" y="38100"/>
                </a:lnTo>
                <a:lnTo>
                  <a:pt x="549287" y="38100"/>
                </a:lnTo>
                <a:lnTo>
                  <a:pt x="549287" y="47625"/>
                </a:lnTo>
                <a:close/>
              </a:path>
              <a:path w="1118234" h="76200">
                <a:moveTo>
                  <a:pt x="1117625" y="60147"/>
                </a:moveTo>
                <a:lnTo>
                  <a:pt x="549287" y="60147"/>
                </a:lnTo>
                <a:lnTo>
                  <a:pt x="549287" y="38100"/>
                </a:lnTo>
                <a:lnTo>
                  <a:pt x="558812" y="47625"/>
                </a:lnTo>
                <a:lnTo>
                  <a:pt x="565340" y="47625"/>
                </a:lnTo>
                <a:lnTo>
                  <a:pt x="568337" y="50622"/>
                </a:lnTo>
                <a:lnTo>
                  <a:pt x="1117625" y="50622"/>
                </a:lnTo>
                <a:lnTo>
                  <a:pt x="1117625" y="60147"/>
                </a:lnTo>
                <a:close/>
              </a:path>
              <a:path w="1118234" h="76200">
                <a:moveTo>
                  <a:pt x="565340" y="47625"/>
                </a:moveTo>
                <a:lnTo>
                  <a:pt x="558812" y="47625"/>
                </a:lnTo>
                <a:lnTo>
                  <a:pt x="549287" y="38100"/>
                </a:lnTo>
                <a:lnTo>
                  <a:pt x="568337" y="38100"/>
                </a:lnTo>
                <a:lnTo>
                  <a:pt x="568337" y="41097"/>
                </a:lnTo>
                <a:lnTo>
                  <a:pt x="558812" y="41097"/>
                </a:lnTo>
                <a:lnTo>
                  <a:pt x="565340" y="47625"/>
                </a:lnTo>
                <a:close/>
              </a:path>
              <a:path w="1118234" h="76200">
                <a:moveTo>
                  <a:pt x="568337" y="50622"/>
                </a:moveTo>
                <a:lnTo>
                  <a:pt x="558812" y="41097"/>
                </a:lnTo>
                <a:lnTo>
                  <a:pt x="568337" y="41097"/>
                </a:lnTo>
                <a:lnTo>
                  <a:pt x="568337" y="50622"/>
                </a:lnTo>
                <a:close/>
              </a:path>
              <a:path w="1118234" h="76200">
                <a:moveTo>
                  <a:pt x="1117625" y="50622"/>
                </a:moveTo>
                <a:lnTo>
                  <a:pt x="568337" y="50622"/>
                </a:lnTo>
                <a:lnTo>
                  <a:pt x="568337" y="41097"/>
                </a:lnTo>
                <a:lnTo>
                  <a:pt x="1117625" y="41097"/>
                </a:lnTo>
                <a:lnTo>
                  <a:pt x="1117625" y="50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2948" y="2170341"/>
            <a:ext cx="1118235" cy="1254125"/>
          </a:xfrm>
          <a:custGeom>
            <a:avLst/>
            <a:gdLst/>
            <a:ahLst/>
            <a:cxnLst/>
            <a:rect l="l" t="t" r="r" b="b"/>
            <a:pathLst>
              <a:path w="1118234" h="1254125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118234" h="1254125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118234" h="1254125">
                <a:moveTo>
                  <a:pt x="433908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452958" y="28575"/>
                </a:lnTo>
                <a:lnTo>
                  <a:pt x="452958" y="38100"/>
                </a:lnTo>
                <a:lnTo>
                  <a:pt x="433908" y="38100"/>
                </a:lnTo>
                <a:lnTo>
                  <a:pt x="433908" y="47625"/>
                </a:lnTo>
                <a:close/>
              </a:path>
              <a:path w="1118234" h="1254125">
                <a:moveTo>
                  <a:pt x="1117625" y="1253985"/>
                </a:moveTo>
                <a:lnTo>
                  <a:pt x="433908" y="1253985"/>
                </a:lnTo>
                <a:lnTo>
                  <a:pt x="433908" y="38100"/>
                </a:lnTo>
                <a:lnTo>
                  <a:pt x="443433" y="47625"/>
                </a:lnTo>
                <a:lnTo>
                  <a:pt x="452958" y="47625"/>
                </a:lnTo>
                <a:lnTo>
                  <a:pt x="452958" y="1234935"/>
                </a:lnTo>
                <a:lnTo>
                  <a:pt x="443433" y="1234935"/>
                </a:lnTo>
                <a:lnTo>
                  <a:pt x="452958" y="1244460"/>
                </a:lnTo>
                <a:lnTo>
                  <a:pt x="1117625" y="1244460"/>
                </a:lnTo>
                <a:lnTo>
                  <a:pt x="1117625" y="1253985"/>
                </a:lnTo>
                <a:close/>
              </a:path>
              <a:path w="1118234" h="1254125">
                <a:moveTo>
                  <a:pt x="452958" y="47625"/>
                </a:moveTo>
                <a:lnTo>
                  <a:pt x="443433" y="47625"/>
                </a:lnTo>
                <a:lnTo>
                  <a:pt x="433908" y="38100"/>
                </a:lnTo>
                <a:lnTo>
                  <a:pt x="452958" y="38100"/>
                </a:lnTo>
                <a:lnTo>
                  <a:pt x="452958" y="47625"/>
                </a:lnTo>
                <a:close/>
              </a:path>
              <a:path w="1118234" h="1254125">
                <a:moveTo>
                  <a:pt x="452958" y="1244460"/>
                </a:moveTo>
                <a:lnTo>
                  <a:pt x="443433" y="1234935"/>
                </a:lnTo>
                <a:lnTo>
                  <a:pt x="452958" y="1234935"/>
                </a:lnTo>
                <a:lnTo>
                  <a:pt x="452958" y="1244460"/>
                </a:lnTo>
                <a:close/>
              </a:path>
              <a:path w="1118234" h="1254125">
                <a:moveTo>
                  <a:pt x="1117625" y="1244460"/>
                </a:moveTo>
                <a:lnTo>
                  <a:pt x="452958" y="1244460"/>
                </a:lnTo>
                <a:lnTo>
                  <a:pt x="452958" y="1234935"/>
                </a:lnTo>
                <a:lnTo>
                  <a:pt x="1117625" y="1234935"/>
                </a:lnTo>
                <a:lnTo>
                  <a:pt x="1117625" y="12444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2948" y="3405276"/>
            <a:ext cx="1118235" cy="669925"/>
          </a:xfrm>
          <a:custGeom>
            <a:avLst/>
            <a:gdLst/>
            <a:ahLst/>
            <a:cxnLst/>
            <a:rect l="l" t="t" r="r" b="b"/>
            <a:pathLst>
              <a:path w="1118234" h="669925">
                <a:moveTo>
                  <a:pt x="425665" y="631342"/>
                </a:moveTo>
                <a:lnTo>
                  <a:pt x="425665" y="0"/>
                </a:lnTo>
                <a:lnTo>
                  <a:pt x="1117625" y="0"/>
                </a:lnTo>
                <a:lnTo>
                  <a:pt x="1117625" y="9525"/>
                </a:lnTo>
                <a:lnTo>
                  <a:pt x="444715" y="9525"/>
                </a:lnTo>
                <a:lnTo>
                  <a:pt x="435190" y="19050"/>
                </a:lnTo>
                <a:lnTo>
                  <a:pt x="444715" y="19050"/>
                </a:lnTo>
                <a:lnTo>
                  <a:pt x="444715" y="621817"/>
                </a:lnTo>
                <a:lnTo>
                  <a:pt x="435190" y="621817"/>
                </a:lnTo>
                <a:lnTo>
                  <a:pt x="425665" y="631342"/>
                </a:lnTo>
                <a:close/>
              </a:path>
              <a:path w="1118234" h="669925">
                <a:moveTo>
                  <a:pt x="444715" y="19050"/>
                </a:moveTo>
                <a:lnTo>
                  <a:pt x="435190" y="19050"/>
                </a:lnTo>
                <a:lnTo>
                  <a:pt x="444715" y="9525"/>
                </a:lnTo>
                <a:lnTo>
                  <a:pt x="444715" y="19050"/>
                </a:lnTo>
                <a:close/>
              </a:path>
              <a:path w="1118234" h="669925">
                <a:moveTo>
                  <a:pt x="1117625" y="19050"/>
                </a:moveTo>
                <a:lnTo>
                  <a:pt x="444715" y="19050"/>
                </a:lnTo>
                <a:lnTo>
                  <a:pt x="444715" y="9525"/>
                </a:lnTo>
                <a:lnTo>
                  <a:pt x="1117625" y="9525"/>
                </a:lnTo>
                <a:lnTo>
                  <a:pt x="1117625" y="19050"/>
                </a:lnTo>
                <a:close/>
              </a:path>
              <a:path w="1118234" h="669925">
                <a:moveTo>
                  <a:pt x="76200" y="669442"/>
                </a:moveTo>
                <a:lnTo>
                  <a:pt x="0" y="631342"/>
                </a:lnTo>
                <a:lnTo>
                  <a:pt x="76200" y="593242"/>
                </a:lnTo>
                <a:lnTo>
                  <a:pt x="76200" y="621817"/>
                </a:lnTo>
                <a:lnTo>
                  <a:pt x="57150" y="621817"/>
                </a:lnTo>
                <a:lnTo>
                  <a:pt x="57150" y="640867"/>
                </a:lnTo>
                <a:lnTo>
                  <a:pt x="76200" y="640867"/>
                </a:lnTo>
                <a:lnTo>
                  <a:pt x="76200" y="669442"/>
                </a:lnTo>
                <a:close/>
              </a:path>
              <a:path w="1118234" h="669925">
                <a:moveTo>
                  <a:pt x="76200" y="640867"/>
                </a:moveTo>
                <a:lnTo>
                  <a:pt x="57150" y="640867"/>
                </a:lnTo>
                <a:lnTo>
                  <a:pt x="57150" y="621817"/>
                </a:lnTo>
                <a:lnTo>
                  <a:pt x="76200" y="621817"/>
                </a:lnTo>
                <a:lnTo>
                  <a:pt x="76200" y="640867"/>
                </a:lnTo>
                <a:close/>
              </a:path>
              <a:path w="1118234" h="669925">
                <a:moveTo>
                  <a:pt x="444715" y="640867"/>
                </a:moveTo>
                <a:lnTo>
                  <a:pt x="76200" y="640867"/>
                </a:lnTo>
                <a:lnTo>
                  <a:pt x="76200" y="621817"/>
                </a:lnTo>
                <a:lnTo>
                  <a:pt x="425665" y="621817"/>
                </a:lnTo>
                <a:lnTo>
                  <a:pt x="425665" y="631342"/>
                </a:lnTo>
                <a:lnTo>
                  <a:pt x="444715" y="631342"/>
                </a:lnTo>
                <a:lnTo>
                  <a:pt x="444715" y="640867"/>
                </a:lnTo>
                <a:close/>
              </a:path>
              <a:path w="1118234" h="669925">
                <a:moveTo>
                  <a:pt x="444715" y="631342"/>
                </a:moveTo>
                <a:lnTo>
                  <a:pt x="425665" y="631342"/>
                </a:lnTo>
                <a:lnTo>
                  <a:pt x="435190" y="621817"/>
                </a:lnTo>
                <a:lnTo>
                  <a:pt x="444715" y="621817"/>
                </a:lnTo>
                <a:lnTo>
                  <a:pt x="444715" y="63134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5040" y="3314700"/>
            <a:ext cx="532130" cy="344805"/>
          </a:xfrm>
          <a:custGeom>
            <a:avLst/>
            <a:gdLst/>
            <a:ahLst/>
            <a:cxnLst/>
            <a:rect l="l" t="t" r="r" b="b"/>
            <a:pathLst>
              <a:path w="532129" h="344804">
                <a:moveTo>
                  <a:pt x="0" y="344424"/>
                </a:moveTo>
                <a:lnTo>
                  <a:pt x="531876" y="344424"/>
                </a:lnTo>
                <a:lnTo>
                  <a:pt x="5318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8804" y="3253651"/>
            <a:ext cx="545465" cy="411480"/>
          </a:xfrm>
          <a:custGeom>
            <a:avLst/>
            <a:gdLst/>
            <a:ahLst/>
            <a:cxnLst/>
            <a:rect l="l" t="t" r="r" b="b"/>
            <a:pathLst>
              <a:path w="545465" h="411479">
                <a:moveTo>
                  <a:pt x="544906" y="411480"/>
                </a:moveTo>
                <a:lnTo>
                  <a:pt x="0" y="411480"/>
                </a:lnTo>
                <a:lnTo>
                  <a:pt x="0" y="0"/>
                </a:lnTo>
                <a:lnTo>
                  <a:pt x="544906" y="0"/>
                </a:lnTo>
                <a:lnTo>
                  <a:pt x="54490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8780"/>
                </a:lnTo>
                <a:lnTo>
                  <a:pt x="6350" y="398780"/>
                </a:lnTo>
                <a:lnTo>
                  <a:pt x="12700" y="405130"/>
                </a:lnTo>
                <a:lnTo>
                  <a:pt x="544906" y="405130"/>
                </a:lnTo>
                <a:lnTo>
                  <a:pt x="544906" y="411480"/>
                </a:lnTo>
                <a:close/>
              </a:path>
              <a:path w="545465" h="4114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5465" h="411479">
                <a:moveTo>
                  <a:pt x="53220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32206" y="6350"/>
                </a:lnTo>
                <a:lnTo>
                  <a:pt x="532206" y="12700"/>
                </a:lnTo>
                <a:close/>
              </a:path>
              <a:path w="545465" h="411479">
                <a:moveTo>
                  <a:pt x="532206" y="405130"/>
                </a:moveTo>
                <a:lnTo>
                  <a:pt x="532206" y="6350"/>
                </a:lnTo>
                <a:lnTo>
                  <a:pt x="538556" y="12700"/>
                </a:lnTo>
                <a:lnTo>
                  <a:pt x="544906" y="12700"/>
                </a:lnTo>
                <a:lnTo>
                  <a:pt x="544906" y="398780"/>
                </a:lnTo>
                <a:lnTo>
                  <a:pt x="538556" y="398780"/>
                </a:lnTo>
                <a:lnTo>
                  <a:pt x="532206" y="405130"/>
                </a:lnTo>
                <a:close/>
              </a:path>
              <a:path w="545465" h="411479">
                <a:moveTo>
                  <a:pt x="544906" y="12700"/>
                </a:moveTo>
                <a:lnTo>
                  <a:pt x="538556" y="12700"/>
                </a:lnTo>
                <a:lnTo>
                  <a:pt x="532206" y="6350"/>
                </a:lnTo>
                <a:lnTo>
                  <a:pt x="544906" y="6350"/>
                </a:lnTo>
                <a:lnTo>
                  <a:pt x="544906" y="12700"/>
                </a:lnTo>
                <a:close/>
              </a:path>
              <a:path w="545465" h="411479">
                <a:moveTo>
                  <a:pt x="12700" y="405130"/>
                </a:moveTo>
                <a:lnTo>
                  <a:pt x="6350" y="398780"/>
                </a:lnTo>
                <a:lnTo>
                  <a:pt x="12700" y="398780"/>
                </a:lnTo>
                <a:lnTo>
                  <a:pt x="12700" y="405130"/>
                </a:lnTo>
                <a:close/>
              </a:path>
              <a:path w="545465" h="411479">
                <a:moveTo>
                  <a:pt x="532206" y="405130"/>
                </a:moveTo>
                <a:lnTo>
                  <a:pt x="12700" y="405130"/>
                </a:lnTo>
                <a:lnTo>
                  <a:pt x="12700" y="398780"/>
                </a:lnTo>
                <a:lnTo>
                  <a:pt x="532206" y="398780"/>
                </a:lnTo>
                <a:lnTo>
                  <a:pt x="532206" y="405130"/>
                </a:lnTo>
                <a:close/>
              </a:path>
              <a:path w="545465" h="411479">
                <a:moveTo>
                  <a:pt x="544906" y="405130"/>
                </a:moveTo>
                <a:lnTo>
                  <a:pt x="532206" y="405130"/>
                </a:lnTo>
                <a:lnTo>
                  <a:pt x="538556" y="398780"/>
                </a:lnTo>
                <a:lnTo>
                  <a:pt x="544906" y="398780"/>
                </a:lnTo>
                <a:lnTo>
                  <a:pt x="544906" y="405130"/>
                </a:lnTo>
                <a:close/>
              </a:path>
            </a:pathLst>
          </a:custGeom>
          <a:solidFill>
            <a:srgbClr val="AD5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35040" y="3287941"/>
            <a:ext cx="5321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10096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*.new  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91611" y="1112519"/>
            <a:ext cx="2500884" cy="49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7052" y="1108710"/>
            <a:ext cx="2509520" cy="504825"/>
          </a:xfrm>
          <a:custGeom>
            <a:avLst/>
            <a:gdLst/>
            <a:ahLst/>
            <a:cxnLst/>
            <a:rect l="l" t="t" r="r" b="b"/>
            <a:pathLst>
              <a:path w="2509520" h="504825">
                <a:moveTo>
                  <a:pt x="2508973" y="504355"/>
                </a:moveTo>
                <a:lnTo>
                  <a:pt x="0" y="504355"/>
                </a:lnTo>
                <a:lnTo>
                  <a:pt x="0" y="0"/>
                </a:lnTo>
                <a:lnTo>
                  <a:pt x="2508973" y="0"/>
                </a:lnTo>
                <a:lnTo>
                  <a:pt x="2508973" y="3809"/>
                </a:lnTo>
                <a:lnTo>
                  <a:pt x="7619" y="3809"/>
                </a:lnTo>
                <a:lnTo>
                  <a:pt x="3810" y="7619"/>
                </a:lnTo>
                <a:lnTo>
                  <a:pt x="7619" y="7619"/>
                </a:lnTo>
                <a:lnTo>
                  <a:pt x="7619" y="496735"/>
                </a:lnTo>
                <a:lnTo>
                  <a:pt x="3810" y="496735"/>
                </a:lnTo>
                <a:lnTo>
                  <a:pt x="7619" y="500545"/>
                </a:lnTo>
                <a:lnTo>
                  <a:pt x="2508973" y="500545"/>
                </a:lnTo>
                <a:lnTo>
                  <a:pt x="2508973" y="504355"/>
                </a:lnTo>
                <a:close/>
              </a:path>
              <a:path w="2509520" h="504825">
                <a:moveTo>
                  <a:pt x="7619" y="7619"/>
                </a:moveTo>
                <a:lnTo>
                  <a:pt x="3810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2509520" h="504825">
                <a:moveTo>
                  <a:pt x="2501353" y="7619"/>
                </a:moveTo>
                <a:lnTo>
                  <a:pt x="7619" y="7619"/>
                </a:lnTo>
                <a:lnTo>
                  <a:pt x="7619" y="3809"/>
                </a:lnTo>
                <a:lnTo>
                  <a:pt x="2501353" y="3809"/>
                </a:lnTo>
                <a:lnTo>
                  <a:pt x="2501353" y="7619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2501353" y="3809"/>
                </a:lnTo>
                <a:lnTo>
                  <a:pt x="2505163" y="7619"/>
                </a:lnTo>
                <a:lnTo>
                  <a:pt x="2508973" y="7619"/>
                </a:lnTo>
                <a:lnTo>
                  <a:pt x="2508973" y="496735"/>
                </a:lnTo>
                <a:lnTo>
                  <a:pt x="250516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7619"/>
                </a:moveTo>
                <a:lnTo>
                  <a:pt x="2505163" y="7619"/>
                </a:lnTo>
                <a:lnTo>
                  <a:pt x="2501353" y="3809"/>
                </a:lnTo>
                <a:lnTo>
                  <a:pt x="2508973" y="3809"/>
                </a:lnTo>
                <a:lnTo>
                  <a:pt x="2508973" y="7619"/>
                </a:lnTo>
                <a:close/>
              </a:path>
              <a:path w="2509520" h="504825">
                <a:moveTo>
                  <a:pt x="7619" y="500545"/>
                </a:moveTo>
                <a:lnTo>
                  <a:pt x="3810" y="496735"/>
                </a:lnTo>
                <a:lnTo>
                  <a:pt x="7619" y="496735"/>
                </a:lnTo>
                <a:lnTo>
                  <a:pt x="7619" y="500545"/>
                </a:lnTo>
                <a:close/>
              </a:path>
              <a:path w="2509520" h="504825">
                <a:moveTo>
                  <a:pt x="2501353" y="500545"/>
                </a:moveTo>
                <a:lnTo>
                  <a:pt x="7619" y="500545"/>
                </a:lnTo>
                <a:lnTo>
                  <a:pt x="7619" y="496735"/>
                </a:lnTo>
                <a:lnTo>
                  <a:pt x="2501353" y="496735"/>
                </a:lnTo>
                <a:lnTo>
                  <a:pt x="2501353" y="500545"/>
                </a:lnTo>
                <a:close/>
              </a:path>
              <a:path w="2509520" h="504825">
                <a:moveTo>
                  <a:pt x="2508973" y="500545"/>
                </a:moveTo>
                <a:lnTo>
                  <a:pt x="2501353" y="500545"/>
                </a:lnTo>
                <a:lnTo>
                  <a:pt x="2505163" y="496735"/>
                </a:lnTo>
                <a:lnTo>
                  <a:pt x="2508973" y="496735"/>
                </a:lnTo>
                <a:lnTo>
                  <a:pt x="2508973" y="500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991611" y="1199515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</a:rPr>
              <a:t>atguigu</a:t>
            </a:r>
            <a:endParaRPr sz="1800"/>
          </a:p>
        </p:txBody>
      </p:sp>
      <p:sp>
        <p:nvSpPr>
          <p:cNvPr id="30" name="object 30"/>
          <p:cNvSpPr/>
          <p:nvPr/>
        </p:nvSpPr>
        <p:spPr>
          <a:xfrm>
            <a:off x="2516873" y="1360881"/>
            <a:ext cx="476250" cy="992505"/>
          </a:xfrm>
          <a:custGeom>
            <a:avLst/>
            <a:gdLst/>
            <a:ahLst/>
            <a:cxnLst/>
            <a:rect l="l" t="t" r="r" b="b"/>
            <a:pathLst>
              <a:path w="476250" h="992505">
                <a:moveTo>
                  <a:pt x="435662" y="66170"/>
                </a:moveTo>
                <a:lnTo>
                  <a:pt x="406958" y="52590"/>
                </a:lnTo>
                <a:lnTo>
                  <a:pt x="473989" y="0"/>
                </a:lnTo>
                <a:lnTo>
                  <a:pt x="475054" y="48945"/>
                </a:lnTo>
                <a:lnTo>
                  <a:pt x="443814" y="48945"/>
                </a:lnTo>
                <a:lnTo>
                  <a:pt x="435662" y="66170"/>
                </a:lnTo>
                <a:close/>
              </a:path>
              <a:path w="476250" h="992505">
                <a:moveTo>
                  <a:pt x="447145" y="71602"/>
                </a:moveTo>
                <a:lnTo>
                  <a:pt x="435662" y="66170"/>
                </a:lnTo>
                <a:lnTo>
                  <a:pt x="443814" y="48945"/>
                </a:lnTo>
                <a:lnTo>
                  <a:pt x="455294" y="54381"/>
                </a:lnTo>
                <a:lnTo>
                  <a:pt x="447145" y="71602"/>
                </a:lnTo>
                <a:close/>
              </a:path>
              <a:path w="476250" h="992505">
                <a:moveTo>
                  <a:pt x="475843" y="85178"/>
                </a:moveTo>
                <a:lnTo>
                  <a:pt x="447145" y="71602"/>
                </a:lnTo>
                <a:lnTo>
                  <a:pt x="455294" y="54381"/>
                </a:lnTo>
                <a:lnTo>
                  <a:pt x="443814" y="48945"/>
                </a:lnTo>
                <a:lnTo>
                  <a:pt x="475054" y="48945"/>
                </a:lnTo>
                <a:lnTo>
                  <a:pt x="475843" y="85178"/>
                </a:lnTo>
                <a:close/>
              </a:path>
              <a:path w="476250" h="992505">
                <a:moveTo>
                  <a:pt x="11480" y="992200"/>
                </a:moveTo>
                <a:lnTo>
                  <a:pt x="0" y="986764"/>
                </a:lnTo>
                <a:lnTo>
                  <a:pt x="435662" y="66170"/>
                </a:lnTo>
                <a:lnTo>
                  <a:pt x="447145" y="71602"/>
                </a:lnTo>
                <a:lnTo>
                  <a:pt x="11480" y="9922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2216" y="1322793"/>
            <a:ext cx="1128395" cy="1774825"/>
          </a:xfrm>
          <a:custGeom>
            <a:avLst/>
            <a:gdLst/>
            <a:ahLst/>
            <a:cxnLst/>
            <a:rect l="l" t="t" r="r" b="b"/>
            <a:pathLst>
              <a:path w="1128395" h="1774825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1128395" h="1774825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1128395" h="1774825">
                <a:moveTo>
                  <a:pt x="554659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573709" y="28575"/>
                </a:lnTo>
                <a:lnTo>
                  <a:pt x="573709" y="38100"/>
                </a:lnTo>
                <a:lnTo>
                  <a:pt x="554659" y="38100"/>
                </a:lnTo>
                <a:lnTo>
                  <a:pt x="554659" y="47625"/>
                </a:lnTo>
                <a:close/>
              </a:path>
              <a:path w="1128395" h="1774825">
                <a:moveTo>
                  <a:pt x="1128356" y="1774215"/>
                </a:moveTo>
                <a:lnTo>
                  <a:pt x="554659" y="1774215"/>
                </a:lnTo>
                <a:lnTo>
                  <a:pt x="554659" y="38100"/>
                </a:lnTo>
                <a:lnTo>
                  <a:pt x="564184" y="47625"/>
                </a:lnTo>
                <a:lnTo>
                  <a:pt x="573709" y="47625"/>
                </a:lnTo>
                <a:lnTo>
                  <a:pt x="573709" y="1755165"/>
                </a:lnTo>
                <a:lnTo>
                  <a:pt x="564184" y="1755165"/>
                </a:lnTo>
                <a:lnTo>
                  <a:pt x="573709" y="1764690"/>
                </a:lnTo>
                <a:lnTo>
                  <a:pt x="1128356" y="1764690"/>
                </a:lnTo>
                <a:lnTo>
                  <a:pt x="1128356" y="1774215"/>
                </a:lnTo>
                <a:close/>
              </a:path>
              <a:path w="1128395" h="1774825">
                <a:moveTo>
                  <a:pt x="573709" y="47625"/>
                </a:moveTo>
                <a:lnTo>
                  <a:pt x="564184" y="47625"/>
                </a:lnTo>
                <a:lnTo>
                  <a:pt x="554659" y="38100"/>
                </a:lnTo>
                <a:lnTo>
                  <a:pt x="573709" y="38100"/>
                </a:lnTo>
                <a:lnTo>
                  <a:pt x="573709" y="47625"/>
                </a:lnTo>
                <a:close/>
              </a:path>
              <a:path w="1128395" h="1774825">
                <a:moveTo>
                  <a:pt x="573709" y="1764690"/>
                </a:moveTo>
                <a:lnTo>
                  <a:pt x="564184" y="1755165"/>
                </a:lnTo>
                <a:lnTo>
                  <a:pt x="573709" y="1755165"/>
                </a:lnTo>
                <a:lnTo>
                  <a:pt x="573709" y="1764690"/>
                </a:lnTo>
                <a:close/>
              </a:path>
              <a:path w="1128395" h="1774825">
                <a:moveTo>
                  <a:pt x="1128356" y="1764690"/>
                </a:moveTo>
                <a:lnTo>
                  <a:pt x="573709" y="1764690"/>
                </a:lnTo>
                <a:lnTo>
                  <a:pt x="573709" y="1755165"/>
                </a:lnTo>
                <a:lnTo>
                  <a:pt x="1128356" y="1755165"/>
                </a:lnTo>
                <a:lnTo>
                  <a:pt x="1128356" y="176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5040" y="2915411"/>
            <a:ext cx="585470" cy="399415"/>
          </a:xfrm>
          <a:custGeom>
            <a:avLst/>
            <a:gdLst/>
            <a:ahLst/>
            <a:cxnLst/>
            <a:rect l="l" t="t" r="r" b="b"/>
            <a:pathLst>
              <a:path w="585470" h="399414">
                <a:moveTo>
                  <a:pt x="0" y="0"/>
                </a:moveTo>
                <a:lnTo>
                  <a:pt x="585215" y="0"/>
                </a:lnTo>
                <a:lnTo>
                  <a:pt x="585215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8626" y="2909658"/>
            <a:ext cx="598170" cy="411480"/>
          </a:xfrm>
          <a:custGeom>
            <a:avLst/>
            <a:gdLst/>
            <a:ahLst/>
            <a:cxnLst/>
            <a:rect l="l" t="t" r="r" b="b"/>
            <a:pathLst>
              <a:path w="598170" h="411479">
                <a:moveTo>
                  <a:pt x="597954" y="411480"/>
                </a:moveTo>
                <a:lnTo>
                  <a:pt x="0" y="411480"/>
                </a:lnTo>
                <a:lnTo>
                  <a:pt x="0" y="0"/>
                </a:lnTo>
                <a:lnTo>
                  <a:pt x="597954" y="0"/>
                </a:lnTo>
                <a:lnTo>
                  <a:pt x="59795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8780"/>
                </a:lnTo>
                <a:lnTo>
                  <a:pt x="6350" y="398780"/>
                </a:lnTo>
                <a:lnTo>
                  <a:pt x="12700" y="405130"/>
                </a:lnTo>
                <a:lnTo>
                  <a:pt x="597954" y="405130"/>
                </a:lnTo>
                <a:lnTo>
                  <a:pt x="597954" y="411480"/>
                </a:lnTo>
                <a:close/>
              </a:path>
              <a:path w="598170" h="4114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98170" h="411479">
                <a:moveTo>
                  <a:pt x="58525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85254" y="6350"/>
                </a:lnTo>
                <a:lnTo>
                  <a:pt x="585254" y="12700"/>
                </a:lnTo>
                <a:close/>
              </a:path>
              <a:path w="598170" h="411479">
                <a:moveTo>
                  <a:pt x="585254" y="405130"/>
                </a:moveTo>
                <a:lnTo>
                  <a:pt x="585254" y="6350"/>
                </a:lnTo>
                <a:lnTo>
                  <a:pt x="591604" y="12700"/>
                </a:lnTo>
                <a:lnTo>
                  <a:pt x="597954" y="12700"/>
                </a:lnTo>
                <a:lnTo>
                  <a:pt x="597954" y="398780"/>
                </a:lnTo>
                <a:lnTo>
                  <a:pt x="591604" y="398780"/>
                </a:lnTo>
                <a:lnTo>
                  <a:pt x="585254" y="405130"/>
                </a:lnTo>
                <a:close/>
              </a:path>
              <a:path w="598170" h="411479">
                <a:moveTo>
                  <a:pt x="597954" y="12700"/>
                </a:moveTo>
                <a:lnTo>
                  <a:pt x="591604" y="12700"/>
                </a:lnTo>
                <a:lnTo>
                  <a:pt x="585254" y="6350"/>
                </a:lnTo>
                <a:lnTo>
                  <a:pt x="597954" y="6350"/>
                </a:lnTo>
                <a:lnTo>
                  <a:pt x="597954" y="12700"/>
                </a:lnTo>
                <a:close/>
              </a:path>
              <a:path w="598170" h="411479">
                <a:moveTo>
                  <a:pt x="12700" y="405130"/>
                </a:moveTo>
                <a:lnTo>
                  <a:pt x="6350" y="398780"/>
                </a:lnTo>
                <a:lnTo>
                  <a:pt x="12700" y="398780"/>
                </a:lnTo>
                <a:lnTo>
                  <a:pt x="12700" y="405130"/>
                </a:lnTo>
                <a:close/>
              </a:path>
              <a:path w="598170" h="411479">
                <a:moveTo>
                  <a:pt x="585254" y="405130"/>
                </a:moveTo>
                <a:lnTo>
                  <a:pt x="12700" y="405130"/>
                </a:lnTo>
                <a:lnTo>
                  <a:pt x="12700" y="398780"/>
                </a:lnTo>
                <a:lnTo>
                  <a:pt x="585254" y="398780"/>
                </a:lnTo>
                <a:lnTo>
                  <a:pt x="585254" y="405130"/>
                </a:lnTo>
                <a:close/>
              </a:path>
              <a:path w="598170" h="411479">
                <a:moveTo>
                  <a:pt x="597954" y="405130"/>
                </a:moveTo>
                <a:lnTo>
                  <a:pt x="585254" y="405130"/>
                </a:lnTo>
                <a:lnTo>
                  <a:pt x="591604" y="398780"/>
                </a:lnTo>
                <a:lnTo>
                  <a:pt x="597954" y="398780"/>
                </a:lnTo>
                <a:lnTo>
                  <a:pt x="597954" y="40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35040" y="2943948"/>
            <a:ext cx="5854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marR="10541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atguig  u.#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45108" y="2837688"/>
            <a:ext cx="1277112" cy="7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1513" y="2834335"/>
            <a:ext cx="1285240" cy="718820"/>
          </a:xfrm>
          <a:custGeom>
            <a:avLst/>
            <a:gdLst/>
            <a:ahLst/>
            <a:cxnLst/>
            <a:rect l="l" t="t" r="r" b="b"/>
            <a:pathLst>
              <a:path w="1285239" h="718820">
                <a:moveTo>
                  <a:pt x="1284909" y="718299"/>
                </a:moveTo>
                <a:lnTo>
                  <a:pt x="0" y="718299"/>
                </a:lnTo>
                <a:lnTo>
                  <a:pt x="0" y="0"/>
                </a:lnTo>
                <a:lnTo>
                  <a:pt x="1284909" y="0"/>
                </a:lnTo>
                <a:lnTo>
                  <a:pt x="1284909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710679"/>
                </a:lnTo>
                <a:lnTo>
                  <a:pt x="3809" y="710679"/>
                </a:lnTo>
                <a:lnTo>
                  <a:pt x="7619" y="714489"/>
                </a:lnTo>
                <a:lnTo>
                  <a:pt x="1284909" y="714489"/>
                </a:lnTo>
                <a:lnTo>
                  <a:pt x="1284909" y="718299"/>
                </a:lnTo>
                <a:close/>
              </a:path>
              <a:path w="1285239" h="718820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1285239" h="718820">
                <a:moveTo>
                  <a:pt x="1277289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1277289" y="3810"/>
                </a:lnTo>
                <a:lnTo>
                  <a:pt x="1277289" y="7620"/>
                </a:lnTo>
                <a:close/>
              </a:path>
              <a:path w="1285239" h="718820">
                <a:moveTo>
                  <a:pt x="1277289" y="714489"/>
                </a:moveTo>
                <a:lnTo>
                  <a:pt x="1277289" y="3810"/>
                </a:lnTo>
                <a:lnTo>
                  <a:pt x="1281099" y="7620"/>
                </a:lnTo>
                <a:lnTo>
                  <a:pt x="1284909" y="7620"/>
                </a:lnTo>
                <a:lnTo>
                  <a:pt x="1284909" y="710679"/>
                </a:lnTo>
                <a:lnTo>
                  <a:pt x="1281099" y="710679"/>
                </a:lnTo>
                <a:lnTo>
                  <a:pt x="1277289" y="714489"/>
                </a:lnTo>
                <a:close/>
              </a:path>
              <a:path w="1285239" h="718820">
                <a:moveTo>
                  <a:pt x="1284909" y="7620"/>
                </a:moveTo>
                <a:lnTo>
                  <a:pt x="1281099" y="7620"/>
                </a:lnTo>
                <a:lnTo>
                  <a:pt x="1277289" y="3810"/>
                </a:lnTo>
                <a:lnTo>
                  <a:pt x="1284909" y="3810"/>
                </a:lnTo>
                <a:lnTo>
                  <a:pt x="1284909" y="7620"/>
                </a:lnTo>
                <a:close/>
              </a:path>
              <a:path w="1285239" h="718820">
                <a:moveTo>
                  <a:pt x="7619" y="714489"/>
                </a:moveTo>
                <a:lnTo>
                  <a:pt x="3809" y="710679"/>
                </a:lnTo>
                <a:lnTo>
                  <a:pt x="7619" y="710679"/>
                </a:lnTo>
                <a:lnTo>
                  <a:pt x="7619" y="714489"/>
                </a:lnTo>
                <a:close/>
              </a:path>
              <a:path w="1285239" h="718820">
                <a:moveTo>
                  <a:pt x="1277289" y="714489"/>
                </a:moveTo>
                <a:lnTo>
                  <a:pt x="7619" y="714489"/>
                </a:lnTo>
                <a:lnTo>
                  <a:pt x="7619" y="710679"/>
                </a:lnTo>
                <a:lnTo>
                  <a:pt x="1277289" y="710679"/>
                </a:lnTo>
                <a:lnTo>
                  <a:pt x="1277289" y="714489"/>
                </a:lnTo>
                <a:close/>
              </a:path>
              <a:path w="1285239" h="718820">
                <a:moveTo>
                  <a:pt x="1284909" y="714489"/>
                </a:moveTo>
                <a:lnTo>
                  <a:pt x="1277289" y="714489"/>
                </a:lnTo>
                <a:lnTo>
                  <a:pt x="1281099" y="710679"/>
                </a:lnTo>
                <a:lnTo>
                  <a:pt x="1284909" y="710679"/>
                </a:lnTo>
                <a:lnTo>
                  <a:pt x="1284909" y="71448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43748" y="2894660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09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fanout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13431" y="1498815"/>
            <a:ext cx="494030" cy="1697355"/>
          </a:xfrm>
          <a:custGeom>
            <a:avLst/>
            <a:gdLst/>
            <a:ahLst/>
            <a:cxnLst/>
            <a:rect l="l" t="t" r="r" b="b"/>
            <a:pathLst>
              <a:path w="494030" h="1697355">
                <a:moveTo>
                  <a:pt x="447962" y="70907"/>
                </a:moveTo>
                <a:lnTo>
                  <a:pt x="420420" y="63296"/>
                </a:lnTo>
                <a:lnTo>
                  <a:pt x="477431" y="0"/>
                </a:lnTo>
                <a:lnTo>
                  <a:pt x="487762" y="52552"/>
                </a:lnTo>
                <a:lnTo>
                  <a:pt x="453034" y="52552"/>
                </a:lnTo>
                <a:lnTo>
                  <a:pt x="447962" y="70907"/>
                </a:lnTo>
                <a:close/>
              </a:path>
              <a:path w="494030" h="1697355">
                <a:moveTo>
                  <a:pt x="466325" y="75981"/>
                </a:moveTo>
                <a:lnTo>
                  <a:pt x="447962" y="70907"/>
                </a:lnTo>
                <a:lnTo>
                  <a:pt x="453034" y="52552"/>
                </a:lnTo>
                <a:lnTo>
                  <a:pt x="471398" y="57619"/>
                </a:lnTo>
                <a:lnTo>
                  <a:pt x="466325" y="75981"/>
                </a:lnTo>
                <a:close/>
              </a:path>
              <a:path w="494030" h="1697355">
                <a:moveTo>
                  <a:pt x="493864" y="83591"/>
                </a:moveTo>
                <a:lnTo>
                  <a:pt x="466325" y="75981"/>
                </a:lnTo>
                <a:lnTo>
                  <a:pt x="471398" y="57619"/>
                </a:lnTo>
                <a:lnTo>
                  <a:pt x="453034" y="52552"/>
                </a:lnTo>
                <a:lnTo>
                  <a:pt x="487762" y="52552"/>
                </a:lnTo>
                <a:lnTo>
                  <a:pt x="493864" y="83591"/>
                </a:lnTo>
                <a:close/>
              </a:path>
              <a:path w="494030" h="1697355">
                <a:moveTo>
                  <a:pt x="18364" y="1697202"/>
                </a:moveTo>
                <a:lnTo>
                  <a:pt x="0" y="1692135"/>
                </a:lnTo>
                <a:lnTo>
                  <a:pt x="447962" y="70907"/>
                </a:lnTo>
                <a:lnTo>
                  <a:pt x="466325" y="75981"/>
                </a:lnTo>
                <a:lnTo>
                  <a:pt x="18364" y="169720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4041" y="2224176"/>
            <a:ext cx="478155" cy="973455"/>
          </a:xfrm>
          <a:custGeom>
            <a:avLst/>
            <a:gdLst/>
            <a:ahLst/>
            <a:cxnLst/>
            <a:rect l="l" t="t" r="r" b="b"/>
            <a:pathLst>
              <a:path w="478155" h="973455">
                <a:moveTo>
                  <a:pt x="435107" y="64476"/>
                </a:moveTo>
                <a:lnTo>
                  <a:pt x="409371" y="52044"/>
                </a:lnTo>
                <a:lnTo>
                  <a:pt x="476821" y="0"/>
                </a:lnTo>
                <a:lnTo>
                  <a:pt x="477470" y="47320"/>
                </a:lnTo>
                <a:lnTo>
                  <a:pt x="443395" y="47320"/>
                </a:lnTo>
                <a:lnTo>
                  <a:pt x="435107" y="64476"/>
                </a:lnTo>
                <a:close/>
              </a:path>
              <a:path w="478155" h="973455">
                <a:moveTo>
                  <a:pt x="452256" y="72760"/>
                </a:moveTo>
                <a:lnTo>
                  <a:pt x="435107" y="64476"/>
                </a:lnTo>
                <a:lnTo>
                  <a:pt x="443395" y="47320"/>
                </a:lnTo>
                <a:lnTo>
                  <a:pt x="460540" y="55613"/>
                </a:lnTo>
                <a:lnTo>
                  <a:pt x="452256" y="72760"/>
                </a:lnTo>
                <a:close/>
              </a:path>
              <a:path w="478155" h="973455">
                <a:moveTo>
                  <a:pt x="477989" y="85191"/>
                </a:moveTo>
                <a:lnTo>
                  <a:pt x="452256" y="72760"/>
                </a:lnTo>
                <a:lnTo>
                  <a:pt x="460540" y="55613"/>
                </a:lnTo>
                <a:lnTo>
                  <a:pt x="443395" y="47320"/>
                </a:lnTo>
                <a:lnTo>
                  <a:pt x="477470" y="47320"/>
                </a:lnTo>
                <a:lnTo>
                  <a:pt x="477989" y="85191"/>
                </a:lnTo>
                <a:close/>
              </a:path>
              <a:path w="478155" h="973455">
                <a:moveTo>
                  <a:pt x="17145" y="973455"/>
                </a:moveTo>
                <a:lnTo>
                  <a:pt x="0" y="965161"/>
                </a:lnTo>
                <a:lnTo>
                  <a:pt x="435107" y="64476"/>
                </a:lnTo>
                <a:lnTo>
                  <a:pt x="452256" y="72760"/>
                </a:lnTo>
                <a:lnTo>
                  <a:pt x="17145" y="97345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0556" y="3066745"/>
            <a:ext cx="481330" cy="136525"/>
          </a:xfrm>
          <a:custGeom>
            <a:avLst/>
            <a:gdLst/>
            <a:ahLst/>
            <a:cxnLst/>
            <a:rect l="l" t="t" r="r" b="b"/>
            <a:pathLst>
              <a:path w="481330" h="136525">
                <a:moveTo>
                  <a:pt x="404585" y="27904"/>
                </a:moveTo>
                <a:lnTo>
                  <a:pt x="398411" y="0"/>
                </a:lnTo>
                <a:lnTo>
                  <a:pt x="481037" y="20726"/>
                </a:lnTo>
                <a:lnTo>
                  <a:pt x="477264" y="23787"/>
                </a:lnTo>
                <a:lnTo>
                  <a:pt x="423189" y="23787"/>
                </a:lnTo>
                <a:lnTo>
                  <a:pt x="404585" y="27904"/>
                </a:lnTo>
                <a:close/>
              </a:path>
              <a:path w="481330" h="136525">
                <a:moveTo>
                  <a:pt x="408698" y="46497"/>
                </a:moveTo>
                <a:lnTo>
                  <a:pt x="404585" y="27904"/>
                </a:lnTo>
                <a:lnTo>
                  <a:pt x="423189" y="23787"/>
                </a:lnTo>
                <a:lnTo>
                  <a:pt x="427304" y="42379"/>
                </a:lnTo>
                <a:lnTo>
                  <a:pt x="408698" y="46497"/>
                </a:lnTo>
                <a:close/>
              </a:path>
              <a:path w="481330" h="136525">
                <a:moveTo>
                  <a:pt x="414870" y="74396"/>
                </a:moveTo>
                <a:lnTo>
                  <a:pt x="408698" y="46497"/>
                </a:lnTo>
                <a:lnTo>
                  <a:pt x="427304" y="42379"/>
                </a:lnTo>
                <a:lnTo>
                  <a:pt x="423189" y="23787"/>
                </a:lnTo>
                <a:lnTo>
                  <a:pt x="477264" y="23787"/>
                </a:lnTo>
                <a:lnTo>
                  <a:pt x="414870" y="74396"/>
                </a:lnTo>
                <a:close/>
              </a:path>
              <a:path w="481330" h="136525">
                <a:moveTo>
                  <a:pt x="4114" y="136042"/>
                </a:moveTo>
                <a:lnTo>
                  <a:pt x="0" y="117436"/>
                </a:lnTo>
                <a:lnTo>
                  <a:pt x="404585" y="27904"/>
                </a:lnTo>
                <a:lnTo>
                  <a:pt x="408698" y="46497"/>
                </a:lnTo>
                <a:lnTo>
                  <a:pt x="4114" y="13604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4333" y="3188779"/>
            <a:ext cx="487680" cy="848360"/>
          </a:xfrm>
          <a:custGeom>
            <a:avLst/>
            <a:gdLst/>
            <a:ahLst/>
            <a:cxnLst/>
            <a:rect l="l" t="t" r="r" b="b"/>
            <a:pathLst>
              <a:path w="487680" h="848360">
                <a:moveTo>
                  <a:pt x="441340" y="786282"/>
                </a:moveTo>
                <a:lnTo>
                  <a:pt x="0" y="9410"/>
                </a:lnTo>
                <a:lnTo>
                  <a:pt x="16560" y="0"/>
                </a:lnTo>
                <a:lnTo>
                  <a:pt x="457912" y="776869"/>
                </a:lnTo>
                <a:lnTo>
                  <a:pt x="441340" y="786282"/>
                </a:lnTo>
                <a:close/>
              </a:path>
              <a:path w="487680" h="848360">
                <a:moveTo>
                  <a:pt x="484876" y="802843"/>
                </a:moveTo>
                <a:lnTo>
                  <a:pt x="450748" y="802843"/>
                </a:lnTo>
                <a:lnTo>
                  <a:pt x="467321" y="793432"/>
                </a:lnTo>
                <a:lnTo>
                  <a:pt x="457912" y="776869"/>
                </a:lnTo>
                <a:lnTo>
                  <a:pt x="482752" y="762761"/>
                </a:lnTo>
                <a:lnTo>
                  <a:pt x="484876" y="802843"/>
                </a:lnTo>
                <a:close/>
              </a:path>
              <a:path w="487680" h="848360">
                <a:moveTo>
                  <a:pt x="450748" y="802843"/>
                </a:moveTo>
                <a:lnTo>
                  <a:pt x="441340" y="786282"/>
                </a:lnTo>
                <a:lnTo>
                  <a:pt x="457912" y="776869"/>
                </a:lnTo>
                <a:lnTo>
                  <a:pt x="467321" y="793432"/>
                </a:lnTo>
                <a:lnTo>
                  <a:pt x="450748" y="802843"/>
                </a:lnTo>
                <a:close/>
              </a:path>
              <a:path w="487680" h="848360">
                <a:moveTo>
                  <a:pt x="487260" y="847826"/>
                </a:moveTo>
                <a:lnTo>
                  <a:pt x="416496" y="800392"/>
                </a:lnTo>
                <a:lnTo>
                  <a:pt x="441340" y="786282"/>
                </a:lnTo>
                <a:lnTo>
                  <a:pt x="450748" y="802843"/>
                </a:lnTo>
                <a:lnTo>
                  <a:pt x="484876" y="802843"/>
                </a:lnTo>
                <a:lnTo>
                  <a:pt x="487260" y="84782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97863" y="2867456"/>
            <a:ext cx="1017422" cy="439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56003" y="2789072"/>
            <a:ext cx="26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 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8684" y="2505252"/>
            <a:ext cx="638810" cy="427355"/>
          </a:xfrm>
          <a:custGeom>
            <a:avLst/>
            <a:gdLst/>
            <a:ahLst/>
            <a:cxnLst/>
            <a:rect l="l" t="t" r="r" b="b"/>
            <a:pathLst>
              <a:path w="638810" h="427355">
                <a:moveTo>
                  <a:pt x="319062" y="427342"/>
                </a:moveTo>
                <a:lnTo>
                  <a:pt x="261665" y="423899"/>
                </a:lnTo>
                <a:lnTo>
                  <a:pt x="207645" y="413972"/>
                </a:lnTo>
                <a:lnTo>
                  <a:pt x="157907" y="398164"/>
                </a:lnTo>
                <a:lnTo>
                  <a:pt x="113353" y="377078"/>
                </a:lnTo>
                <a:lnTo>
                  <a:pt x="74889" y="351316"/>
                </a:lnTo>
                <a:lnTo>
                  <a:pt x="43417" y="321480"/>
                </a:lnTo>
                <a:lnTo>
                  <a:pt x="19842" y="288175"/>
                </a:lnTo>
                <a:lnTo>
                  <a:pt x="5069" y="252001"/>
                </a:lnTo>
                <a:lnTo>
                  <a:pt x="0" y="213563"/>
                </a:lnTo>
                <a:lnTo>
                  <a:pt x="5069" y="175185"/>
                </a:lnTo>
                <a:lnTo>
                  <a:pt x="19842" y="139060"/>
                </a:lnTo>
                <a:lnTo>
                  <a:pt x="43417" y="105791"/>
                </a:lnTo>
                <a:lnTo>
                  <a:pt x="74889" y="75983"/>
                </a:lnTo>
                <a:lnTo>
                  <a:pt x="113353" y="50240"/>
                </a:lnTo>
                <a:lnTo>
                  <a:pt x="157907" y="29166"/>
                </a:lnTo>
                <a:lnTo>
                  <a:pt x="207645" y="13365"/>
                </a:lnTo>
                <a:lnTo>
                  <a:pt x="261665" y="3442"/>
                </a:lnTo>
                <a:lnTo>
                  <a:pt x="319062" y="0"/>
                </a:lnTo>
                <a:lnTo>
                  <a:pt x="376463" y="3442"/>
                </a:lnTo>
                <a:lnTo>
                  <a:pt x="430488" y="13366"/>
                </a:lnTo>
                <a:lnTo>
                  <a:pt x="480235" y="29170"/>
                </a:lnTo>
                <a:lnTo>
                  <a:pt x="524803" y="50249"/>
                </a:lnTo>
                <a:lnTo>
                  <a:pt x="563290" y="76001"/>
                </a:lnTo>
                <a:lnTo>
                  <a:pt x="594794" y="105822"/>
                </a:lnTo>
                <a:lnTo>
                  <a:pt x="618413" y="139108"/>
                </a:lnTo>
                <a:lnTo>
                  <a:pt x="633246" y="175257"/>
                </a:lnTo>
                <a:lnTo>
                  <a:pt x="638390" y="213664"/>
                </a:lnTo>
                <a:lnTo>
                  <a:pt x="633246" y="252072"/>
                </a:lnTo>
                <a:lnTo>
                  <a:pt x="618413" y="288222"/>
                </a:lnTo>
                <a:lnTo>
                  <a:pt x="594794" y="321510"/>
                </a:lnTo>
                <a:lnTo>
                  <a:pt x="563290" y="351333"/>
                </a:lnTo>
                <a:lnTo>
                  <a:pt x="524803" y="377087"/>
                </a:lnTo>
                <a:lnTo>
                  <a:pt x="480235" y="398168"/>
                </a:lnTo>
                <a:lnTo>
                  <a:pt x="430488" y="413973"/>
                </a:lnTo>
                <a:lnTo>
                  <a:pt x="376463" y="423899"/>
                </a:lnTo>
                <a:lnTo>
                  <a:pt x="319062" y="4273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181" y="2498890"/>
            <a:ext cx="651510" cy="439420"/>
          </a:xfrm>
          <a:custGeom>
            <a:avLst/>
            <a:gdLst/>
            <a:ahLst/>
            <a:cxnLst/>
            <a:rect l="l" t="t" r="r" b="b"/>
            <a:pathLst>
              <a:path w="651510" h="439419">
                <a:moveTo>
                  <a:pt x="366775" y="1269"/>
                </a:moveTo>
                <a:lnTo>
                  <a:pt x="284365" y="1269"/>
                </a:lnTo>
                <a:lnTo>
                  <a:pt x="292493" y="0"/>
                </a:lnTo>
                <a:lnTo>
                  <a:pt x="358648" y="0"/>
                </a:lnTo>
                <a:lnTo>
                  <a:pt x="366775" y="1269"/>
                </a:lnTo>
                <a:close/>
              </a:path>
              <a:path w="651510" h="439419">
                <a:moveTo>
                  <a:pt x="390817" y="435609"/>
                </a:moveTo>
                <a:lnTo>
                  <a:pt x="260324" y="435609"/>
                </a:lnTo>
                <a:lnTo>
                  <a:pt x="244690" y="433069"/>
                </a:lnTo>
                <a:lnTo>
                  <a:pt x="229323" y="429259"/>
                </a:lnTo>
                <a:lnTo>
                  <a:pt x="214261" y="426719"/>
                </a:lnTo>
                <a:lnTo>
                  <a:pt x="171196" y="412750"/>
                </a:lnTo>
                <a:lnTo>
                  <a:pt x="131673" y="396239"/>
                </a:lnTo>
                <a:lnTo>
                  <a:pt x="96240" y="375919"/>
                </a:lnTo>
                <a:lnTo>
                  <a:pt x="65455" y="351789"/>
                </a:lnTo>
                <a:lnTo>
                  <a:pt x="36144" y="320039"/>
                </a:lnTo>
                <a:lnTo>
                  <a:pt x="32588" y="316230"/>
                </a:lnTo>
                <a:lnTo>
                  <a:pt x="12509" y="280669"/>
                </a:lnTo>
                <a:lnTo>
                  <a:pt x="8420" y="269239"/>
                </a:lnTo>
                <a:lnTo>
                  <a:pt x="6667" y="264160"/>
                </a:lnTo>
                <a:lnTo>
                  <a:pt x="5105" y="259080"/>
                </a:lnTo>
                <a:lnTo>
                  <a:pt x="3733" y="252730"/>
                </a:lnTo>
                <a:lnTo>
                  <a:pt x="2578" y="247650"/>
                </a:lnTo>
                <a:lnTo>
                  <a:pt x="1612" y="242569"/>
                </a:lnTo>
                <a:lnTo>
                  <a:pt x="863" y="236219"/>
                </a:lnTo>
                <a:lnTo>
                  <a:pt x="330" y="231139"/>
                </a:lnTo>
                <a:lnTo>
                  <a:pt x="0" y="224789"/>
                </a:lnTo>
                <a:lnTo>
                  <a:pt x="0" y="213360"/>
                </a:lnTo>
                <a:lnTo>
                  <a:pt x="5105" y="180339"/>
                </a:lnTo>
                <a:lnTo>
                  <a:pt x="6667" y="173989"/>
                </a:lnTo>
                <a:lnTo>
                  <a:pt x="17360" y="148589"/>
                </a:lnTo>
                <a:lnTo>
                  <a:pt x="20053" y="142239"/>
                </a:lnTo>
                <a:lnTo>
                  <a:pt x="22923" y="138430"/>
                </a:lnTo>
                <a:lnTo>
                  <a:pt x="25971" y="133350"/>
                </a:lnTo>
                <a:lnTo>
                  <a:pt x="29197" y="128269"/>
                </a:lnTo>
                <a:lnTo>
                  <a:pt x="56311" y="95250"/>
                </a:lnTo>
                <a:lnTo>
                  <a:pt x="96240" y="63500"/>
                </a:lnTo>
                <a:lnTo>
                  <a:pt x="119380" y="49530"/>
                </a:lnTo>
                <a:lnTo>
                  <a:pt x="131673" y="41910"/>
                </a:lnTo>
                <a:lnTo>
                  <a:pt x="144411" y="36830"/>
                </a:lnTo>
                <a:lnTo>
                  <a:pt x="157594" y="30480"/>
                </a:lnTo>
                <a:lnTo>
                  <a:pt x="171196" y="25400"/>
                </a:lnTo>
                <a:lnTo>
                  <a:pt x="185178" y="20319"/>
                </a:lnTo>
                <a:lnTo>
                  <a:pt x="229323" y="8889"/>
                </a:lnTo>
                <a:lnTo>
                  <a:pt x="276288" y="1269"/>
                </a:lnTo>
                <a:lnTo>
                  <a:pt x="374840" y="1269"/>
                </a:lnTo>
                <a:lnTo>
                  <a:pt x="421817" y="8889"/>
                </a:lnTo>
                <a:lnTo>
                  <a:pt x="436880" y="12700"/>
                </a:lnTo>
                <a:lnTo>
                  <a:pt x="293408" y="12700"/>
                </a:lnTo>
                <a:lnTo>
                  <a:pt x="285381" y="13969"/>
                </a:lnTo>
                <a:lnTo>
                  <a:pt x="277634" y="13969"/>
                </a:lnTo>
                <a:lnTo>
                  <a:pt x="269748" y="15239"/>
                </a:lnTo>
                <a:lnTo>
                  <a:pt x="262026" y="16510"/>
                </a:lnTo>
                <a:lnTo>
                  <a:pt x="262178" y="16510"/>
                </a:lnTo>
                <a:lnTo>
                  <a:pt x="246735" y="19050"/>
                </a:lnTo>
                <a:lnTo>
                  <a:pt x="246951" y="19050"/>
                </a:lnTo>
                <a:lnTo>
                  <a:pt x="231800" y="21589"/>
                </a:lnTo>
                <a:lnTo>
                  <a:pt x="232016" y="21589"/>
                </a:lnTo>
                <a:lnTo>
                  <a:pt x="217182" y="25400"/>
                </a:lnTo>
                <a:lnTo>
                  <a:pt x="217398" y="25400"/>
                </a:lnTo>
                <a:lnTo>
                  <a:pt x="202895" y="29210"/>
                </a:lnTo>
                <a:lnTo>
                  <a:pt x="203111" y="29210"/>
                </a:lnTo>
                <a:lnTo>
                  <a:pt x="188963" y="33019"/>
                </a:lnTo>
                <a:lnTo>
                  <a:pt x="189191" y="33019"/>
                </a:lnTo>
                <a:lnTo>
                  <a:pt x="178866" y="36830"/>
                </a:lnTo>
                <a:lnTo>
                  <a:pt x="175641" y="36830"/>
                </a:lnTo>
                <a:lnTo>
                  <a:pt x="164942" y="41910"/>
                </a:lnTo>
                <a:lnTo>
                  <a:pt x="162496" y="41910"/>
                </a:lnTo>
                <a:lnTo>
                  <a:pt x="149542" y="48260"/>
                </a:lnTo>
                <a:lnTo>
                  <a:pt x="149758" y="48260"/>
                </a:lnTo>
                <a:lnTo>
                  <a:pt x="137248" y="53339"/>
                </a:lnTo>
                <a:lnTo>
                  <a:pt x="137464" y="53339"/>
                </a:lnTo>
                <a:lnTo>
                  <a:pt x="125412" y="59689"/>
                </a:lnTo>
                <a:lnTo>
                  <a:pt x="125641" y="59689"/>
                </a:lnTo>
                <a:lnTo>
                  <a:pt x="115978" y="66039"/>
                </a:lnTo>
                <a:lnTo>
                  <a:pt x="114274" y="66039"/>
                </a:lnTo>
                <a:lnTo>
                  <a:pt x="103187" y="73660"/>
                </a:lnTo>
                <a:lnTo>
                  <a:pt x="103428" y="73660"/>
                </a:lnTo>
                <a:lnTo>
                  <a:pt x="92849" y="81280"/>
                </a:lnTo>
                <a:lnTo>
                  <a:pt x="93078" y="81280"/>
                </a:lnTo>
                <a:lnTo>
                  <a:pt x="83045" y="88900"/>
                </a:lnTo>
                <a:lnTo>
                  <a:pt x="83286" y="88900"/>
                </a:lnTo>
                <a:lnTo>
                  <a:pt x="73799" y="96519"/>
                </a:lnTo>
                <a:lnTo>
                  <a:pt x="74041" y="96519"/>
                </a:lnTo>
                <a:lnTo>
                  <a:pt x="65138" y="104139"/>
                </a:lnTo>
                <a:lnTo>
                  <a:pt x="65366" y="104139"/>
                </a:lnTo>
                <a:lnTo>
                  <a:pt x="57061" y="113030"/>
                </a:lnTo>
                <a:lnTo>
                  <a:pt x="57289" y="113030"/>
                </a:lnTo>
                <a:lnTo>
                  <a:pt x="49606" y="121919"/>
                </a:lnTo>
                <a:lnTo>
                  <a:pt x="49771" y="121919"/>
                </a:lnTo>
                <a:lnTo>
                  <a:pt x="46164" y="125730"/>
                </a:lnTo>
                <a:lnTo>
                  <a:pt x="42837" y="130810"/>
                </a:lnTo>
                <a:lnTo>
                  <a:pt x="39662" y="134619"/>
                </a:lnTo>
                <a:lnTo>
                  <a:pt x="36652" y="139700"/>
                </a:lnTo>
                <a:lnTo>
                  <a:pt x="33820" y="144780"/>
                </a:lnTo>
                <a:lnTo>
                  <a:pt x="31140" y="148589"/>
                </a:lnTo>
                <a:lnTo>
                  <a:pt x="28651" y="153669"/>
                </a:lnTo>
                <a:lnTo>
                  <a:pt x="26314" y="158750"/>
                </a:lnTo>
                <a:lnTo>
                  <a:pt x="24168" y="163830"/>
                </a:lnTo>
                <a:lnTo>
                  <a:pt x="22701" y="167639"/>
                </a:lnTo>
                <a:lnTo>
                  <a:pt x="22263" y="167639"/>
                </a:lnTo>
                <a:lnTo>
                  <a:pt x="20396" y="172719"/>
                </a:lnTo>
                <a:lnTo>
                  <a:pt x="18770" y="177800"/>
                </a:lnTo>
                <a:lnTo>
                  <a:pt x="17335" y="182880"/>
                </a:lnTo>
                <a:lnTo>
                  <a:pt x="16090" y="187960"/>
                </a:lnTo>
                <a:lnTo>
                  <a:pt x="15024" y="193039"/>
                </a:lnTo>
                <a:lnTo>
                  <a:pt x="14160" y="198119"/>
                </a:lnTo>
                <a:lnTo>
                  <a:pt x="13474" y="203200"/>
                </a:lnTo>
                <a:lnTo>
                  <a:pt x="13083" y="208280"/>
                </a:lnTo>
                <a:lnTo>
                  <a:pt x="12700" y="214630"/>
                </a:lnTo>
                <a:lnTo>
                  <a:pt x="12687" y="224789"/>
                </a:lnTo>
                <a:lnTo>
                  <a:pt x="13004" y="229869"/>
                </a:lnTo>
                <a:lnTo>
                  <a:pt x="13500" y="234950"/>
                </a:lnTo>
                <a:lnTo>
                  <a:pt x="14185" y="240030"/>
                </a:lnTo>
                <a:lnTo>
                  <a:pt x="15074" y="245110"/>
                </a:lnTo>
                <a:lnTo>
                  <a:pt x="16141" y="250189"/>
                </a:lnTo>
                <a:lnTo>
                  <a:pt x="17399" y="255269"/>
                </a:lnTo>
                <a:lnTo>
                  <a:pt x="18846" y="260350"/>
                </a:lnTo>
                <a:lnTo>
                  <a:pt x="20459" y="265430"/>
                </a:lnTo>
                <a:lnTo>
                  <a:pt x="22263" y="270510"/>
                </a:lnTo>
                <a:lnTo>
                  <a:pt x="24244" y="275589"/>
                </a:lnTo>
                <a:lnTo>
                  <a:pt x="26403" y="280669"/>
                </a:lnTo>
                <a:lnTo>
                  <a:pt x="28740" y="285750"/>
                </a:lnTo>
                <a:lnTo>
                  <a:pt x="29298" y="285750"/>
                </a:lnTo>
                <a:lnTo>
                  <a:pt x="31242" y="289560"/>
                </a:lnTo>
                <a:lnTo>
                  <a:pt x="33921" y="294639"/>
                </a:lnTo>
                <a:lnTo>
                  <a:pt x="36766" y="299719"/>
                </a:lnTo>
                <a:lnTo>
                  <a:pt x="37433" y="299719"/>
                </a:lnTo>
                <a:lnTo>
                  <a:pt x="39776" y="303530"/>
                </a:lnTo>
                <a:lnTo>
                  <a:pt x="42938" y="308610"/>
                </a:lnTo>
                <a:lnTo>
                  <a:pt x="46278" y="312419"/>
                </a:lnTo>
                <a:lnTo>
                  <a:pt x="49771" y="317500"/>
                </a:lnTo>
                <a:lnTo>
                  <a:pt x="49606" y="317500"/>
                </a:lnTo>
                <a:lnTo>
                  <a:pt x="57289" y="326389"/>
                </a:lnTo>
                <a:lnTo>
                  <a:pt x="57061" y="326389"/>
                </a:lnTo>
                <a:lnTo>
                  <a:pt x="65366" y="334010"/>
                </a:lnTo>
                <a:lnTo>
                  <a:pt x="65138" y="334010"/>
                </a:lnTo>
                <a:lnTo>
                  <a:pt x="74041" y="342900"/>
                </a:lnTo>
                <a:lnTo>
                  <a:pt x="73799" y="342900"/>
                </a:lnTo>
                <a:lnTo>
                  <a:pt x="83286" y="350519"/>
                </a:lnTo>
                <a:lnTo>
                  <a:pt x="83045" y="350519"/>
                </a:lnTo>
                <a:lnTo>
                  <a:pt x="93078" y="358139"/>
                </a:lnTo>
                <a:lnTo>
                  <a:pt x="92849" y="358139"/>
                </a:lnTo>
                <a:lnTo>
                  <a:pt x="103428" y="365760"/>
                </a:lnTo>
                <a:lnTo>
                  <a:pt x="105035" y="365760"/>
                </a:lnTo>
                <a:lnTo>
                  <a:pt x="114274" y="372110"/>
                </a:lnTo>
                <a:lnTo>
                  <a:pt x="114046" y="372110"/>
                </a:lnTo>
                <a:lnTo>
                  <a:pt x="125641" y="378460"/>
                </a:lnTo>
                <a:lnTo>
                  <a:pt x="125412" y="378460"/>
                </a:lnTo>
                <a:lnTo>
                  <a:pt x="137464" y="384810"/>
                </a:lnTo>
                <a:lnTo>
                  <a:pt x="137248" y="384810"/>
                </a:lnTo>
                <a:lnTo>
                  <a:pt x="149758" y="391160"/>
                </a:lnTo>
                <a:lnTo>
                  <a:pt x="149542" y="391160"/>
                </a:lnTo>
                <a:lnTo>
                  <a:pt x="162496" y="396239"/>
                </a:lnTo>
                <a:lnTo>
                  <a:pt x="162267" y="396239"/>
                </a:lnTo>
                <a:lnTo>
                  <a:pt x="175641" y="401319"/>
                </a:lnTo>
                <a:lnTo>
                  <a:pt x="175425" y="401319"/>
                </a:lnTo>
                <a:lnTo>
                  <a:pt x="189191" y="406400"/>
                </a:lnTo>
                <a:lnTo>
                  <a:pt x="188963" y="406400"/>
                </a:lnTo>
                <a:lnTo>
                  <a:pt x="203111" y="410209"/>
                </a:lnTo>
                <a:lnTo>
                  <a:pt x="202895" y="410209"/>
                </a:lnTo>
                <a:lnTo>
                  <a:pt x="217398" y="414019"/>
                </a:lnTo>
                <a:lnTo>
                  <a:pt x="217182" y="414019"/>
                </a:lnTo>
                <a:lnTo>
                  <a:pt x="232016" y="417830"/>
                </a:lnTo>
                <a:lnTo>
                  <a:pt x="231800" y="417830"/>
                </a:lnTo>
                <a:lnTo>
                  <a:pt x="246951" y="420369"/>
                </a:lnTo>
                <a:lnTo>
                  <a:pt x="246735" y="420369"/>
                </a:lnTo>
                <a:lnTo>
                  <a:pt x="262178" y="422909"/>
                </a:lnTo>
                <a:lnTo>
                  <a:pt x="269748" y="422909"/>
                </a:lnTo>
                <a:lnTo>
                  <a:pt x="277634" y="424180"/>
                </a:lnTo>
                <a:lnTo>
                  <a:pt x="285495" y="425450"/>
                </a:lnTo>
                <a:lnTo>
                  <a:pt x="293293" y="425450"/>
                </a:lnTo>
                <a:lnTo>
                  <a:pt x="301383" y="426719"/>
                </a:lnTo>
                <a:lnTo>
                  <a:pt x="436880" y="426719"/>
                </a:lnTo>
                <a:lnTo>
                  <a:pt x="421817" y="429259"/>
                </a:lnTo>
                <a:lnTo>
                  <a:pt x="406450" y="433069"/>
                </a:lnTo>
                <a:lnTo>
                  <a:pt x="390817" y="435609"/>
                </a:lnTo>
                <a:close/>
              </a:path>
              <a:path w="651510" h="439419">
                <a:moveTo>
                  <a:pt x="475716" y="38100"/>
                </a:moveTo>
                <a:lnTo>
                  <a:pt x="461949" y="33019"/>
                </a:lnTo>
                <a:lnTo>
                  <a:pt x="462165" y="33019"/>
                </a:lnTo>
                <a:lnTo>
                  <a:pt x="448030" y="29210"/>
                </a:lnTo>
                <a:lnTo>
                  <a:pt x="448246" y="29210"/>
                </a:lnTo>
                <a:lnTo>
                  <a:pt x="433743" y="25400"/>
                </a:lnTo>
                <a:lnTo>
                  <a:pt x="433959" y="25400"/>
                </a:lnTo>
                <a:lnTo>
                  <a:pt x="419125" y="21589"/>
                </a:lnTo>
                <a:lnTo>
                  <a:pt x="419341" y="21589"/>
                </a:lnTo>
                <a:lnTo>
                  <a:pt x="404190" y="19050"/>
                </a:lnTo>
                <a:lnTo>
                  <a:pt x="404406" y="19050"/>
                </a:lnTo>
                <a:lnTo>
                  <a:pt x="388950" y="16510"/>
                </a:lnTo>
                <a:lnTo>
                  <a:pt x="389115" y="16510"/>
                </a:lnTo>
                <a:lnTo>
                  <a:pt x="381292" y="15239"/>
                </a:lnTo>
                <a:lnTo>
                  <a:pt x="373494" y="13969"/>
                </a:lnTo>
                <a:lnTo>
                  <a:pt x="365759" y="13969"/>
                </a:lnTo>
                <a:lnTo>
                  <a:pt x="357733" y="12700"/>
                </a:lnTo>
                <a:lnTo>
                  <a:pt x="436880" y="12700"/>
                </a:lnTo>
                <a:lnTo>
                  <a:pt x="465963" y="20319"/>
                </a:lnTo>
                <a:lnTo>
                  <a:pt x="479945" y="25400"/>
                </a:lnTo>
                <a:lnTo>
                  <a:pt x="493547" y="30480"/>
                </a:lnTo>
                <a:lnTo>
                  <a:pt x="506717" y="36830"/>
                </a:lnTo>
                <a:lnTo>
                  <a:pt x="475500" y="36830"/>
                </a:lnTo>
                <a:lnTo>
                  <a:pt x="475716" y="38100"/>
                </a:lnTo>
                <a:close/>
              </a:path>
              <a:path w="651510" h="439419">
                <a:moveTo>
                  <a:pt x="175425" y="38100"/>
                </a:moveTo>
                <a:lnTo>
                  <a:pt x="175641" y="36830"/>
                </a:lnTo>
                <a:lnTo>
                  <a:pt x="178866" y="36830"/>
                </a:lnTo>
                <a:lnTo>
                  <a:pt x="175425" y="38100"/>
                </a:lnTo>
                <a:close/>
              </a:path>
              <a:path w="651510" h="439419">
                <a:moveTo>
                  <a:pt x="488873" y="43180"/>
                </a:moveTo>
                <a:lnTo>
                  <a:pt x="475500" y="36830"/>
                </a:lnTo>
                <a:lnTo>
                  <a:pt x="506717" y="36830"/>
                </a:lnTo>
                <a:lnTo>
                  <a:pt x="519468" y="41910"/>
                </a:lnTo>
                <a:lnTo>
                  <a:pt x="488645" y="41910"/>
                </a:lnTo>
                <a:lnTo>
                  <a:pt x="488873" y="43180"/>
                </a:lnTo>
                <a:close/>
              </a:path>
              <a:path w="651510" h="439419">
                <a:moveTo>
                  <a:pt x="162267" y="43180"/>
                </a:moveTo>
                <a:lnTo>
                  <a:pt x="162496" y="41910"/>
                </a:lnTo>
                <a:lnTo>
                  <a:pt x="164942" y="41910"/>
                </a:lnTo>
                <a:lnTo>
                  <a:pt x="162267" y="43180"/>
                </a:lnTo>
                <a:close/>
              </a:path>
              <a:path w="651510" h="439419">
                <a:moveTo>
                  <a:pt x="537095" y="67310"/>
                </a:moveTo>
                <a:lnTo>
                  <a:pt x="525500" y="59689"/>
                </a:lnTo>
                <a:lnTo>
                  <a:pt x="525729" y="59689"/>
                </a:lnTo>
                <a:lnTo>
                  <a:pt x="513664" y="53339"/>
                </a:lnTo>
                <a:lnTo>
                  <a:pt x="513892" y="53339"/>
                </a:lnTo>
                <a:lnTo>
                  <a:pt x="501383" y="48260"/>
                </a:lnTo>
                <a:lnTo>
                  <a:pt x="501599" y="48260"/>
                </a:lnTo>
                <a:lnTo>
                  <a:pt x="488645" y="41910"/>
                </a:lnTo>
                <a:lnTo>
                  <a:pt x="519468" y="41910"/>
                </a:lnTo>
                <a:lnTo>
                  <a:pt x="531761" y="49530"/>
                </a:lnTo>
                <a:lnTo>
                  <a:pt x="543572" y="55880"/>
                </a:lnTo>
                <a:lnTo>
                  <a:pt x="554901" y="63500"/>
                </a:lnTo>
                <a:lnTo>
                  <a:pt x="558503" y="66039"/>
                </a:lnTo>
                <a:lnTo>
                  <a:pt x="536854" y="66039"/>
                </a:lnTo>
                <a:lnTo>
                  <a:pt x="537095" y="67310"/>
                </a:lnTo>
                <a:close/>
              </a:path>
              <a:path w="651510" h="439419">
                <a:moveTo>
                  <a:pt x="114046" y="67310"/>
                </a:moveTo>
                <a:lnTo>
                  <a:pt x="114274" y="66039"/>
                </a:lnTo>
                <a:lnTo>
                  <a:pt x="115978" y="66039"/>
                </a:lnTo>
                <a:lnTo>
                  <a:pt x="114046" y="67310"/>
                </a:lnTo>
                <a:close/>
              </a:path>
              <a:path w="651510" h="439419">
                <a:moveTo>
                  <a:pt x="628954" y="168910"/>
                </a:moveTo>
                <a:lnTo>
                  <a:pt x="626897" y="163830"/>
                </a:lnTo>
                <a:lnTo>
                  <a:pt x="624738" y="158750"/>
                </a:lnTo>
                <a:lnTo>
                  <a:pt x="622401" y="153669"/>
                </a:lnTo>
                <a:lnTo>
                  <a:pt x="619899" y="148589"/>
                </a:lnTo>
                <a:lnTo>
                  <a:pt x="617220" y="144780"/>
                </a:lnTo>
                <a:lnTo>
                  <a:pt x="614375" y="139700"/>
                </a:lnTo>
                <a:lnTo>
                  <a:pt x="611365" y="134619"/>
                </a:lnTo>
                <a:lnTo>
                  <a:pt x="608190" y="130810"/>
                </a:lnTo>
                <a:lnTo>
                  <a:pt x="604862" y="125730"/>
                </a:lnTo>
                <a:lnTo>
                  <a:pt x="601370" y="121919"/>
                </a:lnTo>
                <a:lnTo>
                  <a:pt x="601535" y="121919"/>
                </a:lnTo>
                <a:lnTo>
                  <a:pt x="593852" y="113030"/>
                </a:lnTo>
                <a:lnTo>
                  <a:pt x="594080" y="113030"/>
                </a:lnTo>
                <a:lnTo>
                  <a:pt x="585774" y="104139"/>
                </a:lnTo>
                <a:lnTo>
                  <a:pt x="586003" y="104139"/>
                </a:lnTo>
                <a:lnTo>
                  <a:pt x="577100" y="96519"/>
                </a:lnTo>
                <a:lnTo>
                  <a:pt x="577342" y="96519"/>
                </a:lnTo>
                <a:lnTo>
                  <a:pt x="567855" y="88900"/>
                </a:lnTo>
                <a:lnTo>
                  <a:pt x="568096" y="88900"/>
                </a:lnTo>
                <a:lnTo>
                  <a:pt x="558050" y="81280"/>
                </a:lnTo>
                <a:lnTo>
                  <a:pt x="558292" y="81280"/>
                </a:lnTo>
                <a:lnTo>
                  <a:pt x="547712" y="73660"/>
                </a:lnTo>
                <a:lnTo>
                  <a:pt x="547954" y="73660"/>
                </a:lnTo>
                <a:lnTo>
                  <a:pt x="536854" y="66039"/>
                </a:lnTo>
                <a:lnTo>
                  <a:pt x="558503" y="66039"/>
                </a:lnTo>
                <a:lnTo>
                  <a:pt x="565708" y="71119"/>
                </a:lnTo>
                <a:lnTo>
                  <a:pt x="603364" y="104139"/>
                </a:lnTo>
                <a:lnTo>
                  <a:pt x="628218" y="138430"/>
                </a:lnTo>
                <a:lnTo>
                  <a:pt x="631088" y="142239"/>
                </a:lnTo>
                <a:lnTo>
                  <a:pt x="633780" y="148589"/>
                </a:lnTo>
                <a:lnTo>
                  <a:pt x="636295" y="153669"/>
                </a:lnTo>
                <a:lnTo>
                  <a:pt x="638619" y="158750"/>
                </a:lnTo>
                <a:lnTo>
                  <a:pt x="640765" y="163830"/>
                </a:lnTo>
                <a:lnTo>
                  <a:pt x="642232" y="167639"/>
                </a:lnTo>
                <a:lnTo>
                  <a:pt x="628878" y="167639"/>
                </a:lnTo>
                <a:lnTo>
                  <a:pt x="628954" y="168910"/>
                </a:lnTo>
                <a:close/>
              </a:path>
              <a:path w="651510" h="439419">
                <a:moveTo>
                  <a:pt x="22186" y="168910"/>
                </a:moveTo>
                <a:lnTo>
                  <a:pt x="22263" y="167639"/>
                </a:lnTo>
                <a:lnTo>
                  <a:pt x="22701" y="167639"/>
                </a:lnTo>
                <a:lnTo>
                  <a:pt x="22186" y="168910"/>
                </a:lnTo>
                <a:close/>
              </a:path>
              <a:path w="651510" h="439419">
                <a:moveTo>
                  <a:pt x="636295" y="285750"/>
                </a:moveTo>
                <a:lnTo>
                  <a:pt x="622401" y="285750"/>
                </a:lnTo>
                <a:lnTo>
                  <a:pt x="624827" y="280669"/>
                </a:lnTo>
                <a:lnTo>
                  <a:pt x="626973" y="275589"/>
                </a:lnTo>
                <a:lnTo>
                  <a:pt x="628954" y="270510"/>
                </a:lnTo>
                <a:lnTo>
                  <a:pt x="630745" y="265430"/>
                </a:lnTo>
                <a:lnTo>
                  <a:pt x="632371" y="260350"/>
                </a:lnTo>
                <a:lnTo>
                  <a:pt x="633793" y="255269"/>
                </a:lnTo>
                <a:lnTo>
                  <a:pt x="635050" y="250189"/>
                </a:lnTo>
                <a:lnTo>
                  <a:pt x="636104" y="245110"/>
                </a:lnTo>
                <a:lnTo>
                  <a:pt x="636981" y="240030"/>
                </a:lnTo>
                <a:lnTo>
                  <a:pt x="637667" y="234950"/>
                </a:lnTo>
                <a:lnTo>
                  <a:pt x="638149" y="229869"/>
                </a:lnTo>
                <a:lnTo>
                  <a:pt x="638441" y="224789"/>
                </a:lnTo>
                <a:lnTo>
                  <a:pt x="638441" y="214630"/>
                </a:lnTo>
                <a:lnTo>
                  <a:pt x="638136" y="208280"/>
                </a:lnTo>
                <a:lnTo>
                  <a:pt x="637641" y="203200"/>
                </a:lnTo>
                <a:lnTo>
                  <a:pt x="636943" y="198119"/>
                </a:lnTo>
                <a:lnTo>
                  <a:pt x="636066" y="193039"/>
                </a:lnTo>
                <a:lnTo>
                  <a:pt x="635000" y="187960"/>
                </a:lnTo>
                <a:lnTo>
                  <a:pt x="633742" y="182880"/>
                </a:lnTo>
                <a:lnTo>
                  <a:pt x="632294" y="177800"/>
                </a:lnTo>
                <a:lnTo>
                  <a:pt x="630682" y="172719"/>
                </a:lnTo>
                <a:lnTo>
                  <a:pt x="628878" y="167639"/>
                </a:lnTo>
                <a:lnTo>
                  <a:pt x="642232" y="167639"/>
                </a:lnTo>
                <a:lnTo>
                  <a:pt x="642721" y="168910"/>
                </a:lnTo>
                <a:lnTo>
                  <a:pt x="644474" y="173989"/>
                </a:lnTo>
                <a:lnTo>
                  <a:pt x="646036" y="180339"/>
                </a:lnTo>
                <a:lnTo>
                  <a:pt x="647407" y="185419"/>
                </a:lnTo>
                <a:lnTo>
                  <a:pt x="651129" y="213360"/>
                </a:lnTo>
                <a:lnTo>
                  <a:pt x="651129" y="224789"/>
                </a:lnTo>
                <a:lnTo>
                  <a:pt x="647407" y="252730"/>
                </a:lnTo>
                <a:lnTo>
                  <a:pt x="646036" y="259080"/>
                </a:lnTo>
                <a:lnTo>
                  <a:pt x="644474" y="264160"/>
                </a:lnTo>
                <a:lnTo>
                  <a:pt x="642721" y="269239"/>
                </a:lnTo>
                <a:lnTo>
                  <a:pt x="640765" y="275589"/>
                </a:lnTo>
                <a:lnTo>
                  <a:pt x="638619" y="280669"/>
                </a:lnTo>
                <a:lnTo>
                  <a:pt x="636295" y="285750"/>
                </a:lnTo>
                <a:close/>
              </a:path>
              <a:path w="651510" h="439419">
                <a:moveTo>
                  <a:pt x="12979" y="209550"/>
                </a:moveTo>
                <a:lnTo>
                  <a:pt x="13004" y="208280"/>
                </a:lnTo>
                <a:lnTo>
                  <a:pt x="12979" y="209550"/>
                </a:lnTo>
                <a:close/>
              </a:path>
              <a:path w="651510" h="439419">
                <a:moveTo>
                  <a:pt x="638149" y="209550"/>
                </a:moveTo>
                <a:lnTo>
                  <a:pt x="638047" y="208280"/>
                </a:lnTo>
                <a:lnTo>
                  <a:pt x="638149" y="209550"/>
                </a:lnTo>
                <a:close/>
              </a:path>
              <a:path w="651510" h="439419">
                <a:moveTo>
                  <a:pt x="29298" y="285750"/>
                </a:moveTo>
                <a:lnTo>
                  <a:pt x="28740" y="285750"/>
                </a:lnTo>
                <a:lnTo>
                  <a:pt x="28651" y="284480"/>
                </a:lnTo>
                <a:lnTo>
                  <a:pt x="29298" y="285750"/>
                </a:lnTo>
                <a:close/>
              </a:path>
              <a:path w="651510" h="439419">
                <a:moveTo>
                  <a:pt x="628935" y="299719"/>
                </a:moveTo>
                <a:lnTo>
                  <a:pt x="614375" y="299719"/>
                </a:lnTo>
                <a:lnTo>
                  <a:pt x="617321" y="294639"/>
                </a:lnTo>
                <a:lnTo>
                  <a:pt x="619988" y="289560"/>
                </a:lnTo>
                <a:lnTo>
                  <a:pt x="622490" y="284480"/>
                </a:lnTo>
                <a:lnTo>
                  <a:pt x="622401" y="285750"/>
                </a:lnTo>
                <a:lnTo>
                  <a:pt x="636295" y="285750"/>
                </a:lnTo>
                <a:lnTo>
                  <a:pt x="633780" y="290830"/>
                </a:lnTo>
                <a:lnTo>
                  <a:pt x="631088" y="295910"/>
                </a:lnTo>
                <a:lnTo>
                  <a:pt x="628935" y="299719"/>
                </a:lnTo>
                <a:close/>
              </a:path>
              <a:path w="651510" h="439419">
                <a:moveTo>
                  <a:pt x="37433" y="299719"/>
                </a:moveTo>
                <a:lnTo>
                  <a:pt x="36766" y="299719"/>
                </a:lnTo>
                <a:lnTo>
                  <a:pt x="36652" y="298450"/>
                </a:lnTo>
                <a:lnTo>
                  <a:pt x="37433" y="299719"/>
                </a:lnTo>
                <a:close/>
              </a:path>
              <a:path w="651510" h="439419">
                <a:moveTo>
                  <a:pt x="569129" y="365760"/>
                </a:moveTo>
                <a:lnTo>
                  <a:pt x="547712" y="365760"/>
                </a:lnTo>
                <a:lnTo>
                  <a:pt x="558292" y="358139"/>
                </a:lnTo>
                <a:lnTo>
                  <a:pt x="558050" y="358139"/>
                </a:lnTo>
                <a:lnTo>
                  <a:pt x="568096" y="350519"/>
                </a:lnTo>
                <a:lnTo>
                  <a:pt x="567855" y="350519"/>
                </a:lnTo>
                <a:lnTo>
                  <a:pt x="577342" y="342900"/>
                </a:lnTo>
                <a:lnTo>
                  <a:pt x="577100" y="342900"/>
                </a:lnTo>
                <a:lnTo>
                  <a:pt x="586003" y="334010"/>
                </a:lnTo>
                <a:lnTo>
                  <a:pt x="585774" y="334010"/>
                </a:lnTo>
                <a:lnTo>
                  <a:pt x="594080" y="326389"/>
                </a:lnTo>
                <a:lnTo>
                  <a:pt x="593852" y="326389"/>
                </a:lnTo>
                <a:lnTo>
                  <a:pt x="601535" y="317500"/>
                </a:lnTo>
                <a:lnTo>
                  <a:pt x="601370" y="317500"/>
                </a:lnTo>
                <a:lnTo>
                  <a:pt x="604977" y="312419"/>
                </a:lnTo>
                <a:lnTo>
                  <a:pt x="608304" y="308610"/>
                </a:lnTo>
                <a:lnTo>
                  <a:pt x="611479" y="303530"/>
                </a:lnTo>
                <a:lnTo>
                  <a:pt x="614476" y="298450"/>
                </a:lnTo>
                <a:lnTo>
                  <a:pt x="614375" y="299719"/>
                </a:lnTo>
                <a:lnTo>
                  <a:pt x="628935" y="299719"/>
                </a:lnTo>
                <a:lnTo>
                  <a:pt x="614997" y="320039"/>
                </a:lnTo>
                <a:lnTo>
                  <a:pt x="611251" y="325119"/>
                </a:lnTo>
                <a:lnTo>
                  <a:pt x="603364" y="334010"/>
                </a:lnTo>
                <a:lnTo>
                  <a:pt x="594829" y="342900"/>
                </a:lnTo>
                <a:lnTo>
                  <a:pt x="585685" y="351789"/>
                </a:lnTo>
                <a:lnTo>
                  <a:pt x="575970" y="360680"/>
                </a:lnTo>
                <a:lnTo>
                  <a:pt x="569129" y="365760"/>
                </a:lnTo>
                <a:close/>
              </a:path>
              <a:path w="651510" h="439419">
                <a:moveTo>
                  <a:pt x="105035" y="365760"/>
                </a:moveTo>
                <a:lnTo>
                  <a:pt x="103428" y="365760"/>
                </a:lnTo>
                <a:lnTo>
                  <a:pt x="103187" y="364489"/>
                </a:lnTo>
                <a:lnTo>
                  <a:pt x="105035" y="365760"/>
                </a:lnTo>
                <a:close/>
              </a:path>
              <a:path w="651510" h="439419">
                <a:moveTo>
                  <a:pt x="436880" y="426719"/>
                </a:moveTo>
                <a:lnTo>
                  <a:pt x="349758" y="426719"/>
                </a:lnTo>
                <a:lnTo>
                  <a:pt x="357847" y="425450"/>
                </a:lnTo>
                <a:lnTo>
                  <a:pt x="365645" y="425450"/>
                </a:lnTo>
                <a:lnTo>
                  <a:pt x="373608" y="424180"/>
                </a:lnTo>
                <a:lnTo>
                  <a:pt x="381393" y="422909"/>
                </a:lnTo>
                <a:lnTo>
                  <a:pt x="388950" y="422909"/>
                </a:lnTo>
                <a:lnTo>
                  <a:pt x="404406" y="420369"/>
                </a:lnTo>
                <a:lnTo>
                  <a:pt x="404190" y="420369"/>
                </a:lnTo>
                <a:lnTo>
                  <a:pt x="419341" y="417830"/>
                </a:lnTo>
                <a:lnTo>
                  <a:pt x="419125" y="417830"/>
                </a:lnTo>
                <a:lnTo>
                  <a:pt x="433959" y="414019"/>
                </a:lnTo>
                <a:lnTo>
                  <a:pt x="433743" y="414019"/>
                </a:lnTo>
                <a:lnTo>
                  <a:pt x="448246" y="410209"/>
                </a:lnTo>
                <a:lnTo>
                  <a:pt x="448030" y="410209"/>
                </a:lnTo>
                <a:lnTo>
                  <a:pt x="462165" y="406400"/>
                </a:lnTo>
                <a:lnTo>
                  <a:pt x="461949" y="406400"/>
                </a:lnTo>
                <a:lnTo>
                  <a:pt x="475716" y="401319"/>
                </a:lnTo>
                <a:lnTo>
                  <a:pt x="475500" y="401319"/>
                </a:lnTo>
                <a:lnTo>
                  <a:pt x="488873" y="396239"/>
                </a:lnTo>
                <a:lnTo>
                  <a:pt x="488645" y="396239"/>
                </a:lnTo>
                <a:lnTo>
                  <a:pt x="501599" y="391160"/>
                </a:lnTo>
                <a:lnTo>
                  <a:pt x="501383" y="391160"/>
                </a:lnTo>
                <a:lnTo>
                  <a:pt x="513892" y="384810"/>
                </a:lnTo>
                <a:lnTo>
                  <a:pt x="513664" y="384810"/>
                </a:lnTo>
                <a:lnTo>
                  <a:pt x="525729" y="378460"/>
                </a:lnTo>
                <a:lnTo>
                  <a:pt x="525500" y="378460"/>
                </a:lnTo>
                <a:lnTo>
                  <a:pt x="537095" y="372110"/>
                </a:lnTo>
                <a:lnTo>
                  <a:pt x="536854" y="372110"/>
                </a:lnTo>
                <a:lnTo>
                  <a:pt x="547954" y="364489"/>
                </a:lnTo>
                <a:lnTo>
                  <a:pt x="547712" y="365760"/>
                </a:lnTo>
                <a:lnTo>
                  <a:pt x="569129" y="365760"/>
                </a:lnTo>
                <a:lnTo>
                  <a:pt x="531761" y="389889"/>
                </a:lnTo>
                <a:lnTo>
                  <a:pt x="493547" y="407669"/>
                </a:lnTo>
                <a:lnTo>
                  <a:pt x="451599" y="422909"/>
                </a:lnTo>
                <a:lnTo>
                  <a:pt x="436880" y="426719"/>
                </a:lnTo>
                <a:close/>
              </a:path>
              <a:path w="651510" h="439419">
                <a:moveTo>
                  <a:pt x="366775" y="438150"/>
                </a:moveTo>
                <a:lnTo>
                  <a:pt x="284365" y="438150"/>
                </a:lnTo>
                <a:lnTo>
                  <a:pt x="268287" y="435609"/>
                </a:lnTo>
                <a:lnTo>
                  <a:pt x="382854" y="435609"/>
                </a:lnTo>
                <a:lnTo>
                  <a:pt x="366775" y="438150"/>
                </a:lnTo>
                <a:close/>
              </a:path>
              <a:path w="651510" h="439419">
                <a:moveTo>
                  <a:pt x="342214" y="439419"/>
                </a:moveTo>
                <a:lnTo>
                  <a:pt x="308927" y="439419"/>
                </a:lnTo>
                <a:lnTo>
                  <a:pt x="300672" y="438150"/>
                </a:lnTo>
                <a:lnTo>
                  <a:pt x="350456" y="438150"/>
                </a:lnTo>
                <a:lnTo>
                  <a:pt x="342214" y="43941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24027" y="2420505"/>
            <a:ext cx="26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 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4712" y="2350363"/>
            <a:ext cx="471170" cy="372110"/>
          </a:xfrm>
          <a:custGeom>
            <a:avLst/>
            <a:gdLst/>
            <a:ahLst/>
            <a:cxnLst/>
            <a:rect l="l" t="t" r="r" b="b"/>
            <a:pathLst>
              <a:path w="471169" h="372110">
                <a:moveTo>
                  <a:pt x="408378" y="44133"/>
                </a:moveTo>
                <a:lnTo>
                  <a:pt x="387172" y="17195"/>
                </a:lnTo>
                <a:lnTo>
                  <a:pt x="470611" y="0"/>
                </a:lnTo>
                <a:lnTo>
                  <a:pt x="455370" y="32346"/>
                </a:lnTo>
                <a:lnTo>
                  <a:pt x="423354" y="32346"/>
                </a:lnTo>
                <a:lnTo>
                  <a:pt x="408378" y="44133"/>
                </a:lnTo>
                <a:close/>
              </a:path>
              <a:path w="471169" h="372110">
                <a:moveTo>
                  <a:pt x="413094" y="50124"/>
                </a:moveTo>
                <a:lnTo>
                  <a:pt x="408378" y="44133"/>
                </a:lnTo>
                <a:lnTo>
                  <a:pt x="423354" y="32346"/>
                </a:lnTo>
                <a:lnTo>
                  <a:pt x="428066" y="38341"/>
                </a:lnTo>
                <a:lnTo>
                  <a:pt x="413094" y="50124"/>
                </a:lnTo>
                <a:close/>
              </a:path>
              <a:path w="471169" h="372110">
                <a:moveTo>
                  <a:pt x="434301" y="77063"/>
                </a:moveTo>
                <a:lnTo>
                  <a:pt x="413094" y="50124"/>
                </a:lnTo>
                <a:lnTo>
                  <a:pt x="428066" y="38341"/>
                </a:lnTo>
                <a:lnTo>
                  <a:pt x="423354" y="32346"/>
                </a:lnTo>
                <a:lnTo>
                  <a:pt x="455370" y="32346"/>
                </a:lnTo>
                <a:lnTo>
                  <a:pt x="434301" y="77063"/>
                </a:lnTo>
                <a:close/>
              </a:path>
              <a:path w="471169" h="372110">
                <a:moveTo>
                  <a:pt x="4711" y="371551"/>
                </a:moveTo>
                <a:lnTo>
                  <a:pt x="0" y="365556"/>
                </a:lnTo>
                <a:lnTo>
                  <a:pt x="408378" y="44133"/>
                </a:lnTo>
                <a:lnTo>
                  <a:pt x="413094" y="50124"/>
                </a:lnTo>
                <a:lnTo>
                  <a:pt x="4711" y="3715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4357" y="2716237"/>
            <a:ext cx="471170" cy="477520"/>
          </a:xfrm>
          <a:custGeom>
            <a:avLst/>
            <a:gdLst/>
            <a:ahLst/>
            <a:cxnLst/>
            <a:rect l="l" t="t" r="r" b="b"/>
            <a:pathLst>
              <a:path w="471169" h="477519">
                <a:moveTo>
                  <a:pt x="414742" y="425687"/>
                </a:moveTo>
                <a:lnTo>
                  <a:pt x="0" y="5359"/>
                </a:lnTo>
                <a:lnTo>
                  <a:pt x="5422" y="0"/>
                </a:lnTo>
                <a:lnTo>
                  <a:pt x="420164" y="420339"/>
                </a:lnTo>
                <a:lnTo>
                  <a:pt x="414742" y="425687"/>
                </a:lnTo>
                <a:close/>
              </a:path>
              <a:path w="471169" h="477519">
                <a:moveTo>
                  <a:pt x="458582" y="439242"/>
                </a:moveTo>
                <a:lnTo>
                  <a:pt x="428117" y="439242"/>
                </a:lnTo>
                <a:lnTo>
                  <a:pt x="433539" y="433895"/>
                </a:lnTo>
                <a:lnTo>
                  <a:pt x="420164" y="420339"/>
                </a:lnTo>
                <a:lnTo>
                  <a:pt x="444576" y="396252"/>
                </a:lnTo>
                <a:lnTo>
                  <a:pt x="458582" y="439242"/>
                </a:lnTo>
                <a:close/>
              </a:path>
              <a:path w="471169" h="477519">
                <a:moveTo>
                  <a:pt x="428117" y="439242"/>
                </a:moveTo>
                <a:lnTo>
                  <a:pt x="414742" y="425687"/>
                </a:lnTo>
                <a:lnTo>
                  <a:pt x="420164" y="420339"/>
                </a:lnTo>
                <a:lnTo>
                  <a:pt x="433539" y="433895"/>
                </a:lnTo>
                <a:lnTo>
                  <a:pt x="428117" y="439242"/>
                </a:lnTo>
                <a:close/>
              </a:path>
              <a:path w="471169" h="477519">
                <a:moveTo>
                  <a:pt x="470966" y="477253"/>
                </a:moveTo>
                <a:lnTo>
                  <a:pt x="390334" y="449770"/>
                </a:lnTo>
                <a:lnTo>
                  <a:pt x="414742" y="425687"/>
                </a:lnTo>
                <a:lnTo>
                  <a:pt x="428117" y="439242"/>
                </a:lnTo>
                <a:lnTo>
                  <a:pt x="458582" y="439242"/>
                </a:lnTo>
                <a:lnTo>
                  <a:pt x="470966" y="47725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092" y="31013"/>
            <a:ext cx="218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五、</a:t>
            </a:r>
            <a:r>
              <a:rPr sz="2000" spc="-5" dirty="0">
                <a:solidFill>
                  <a:srgbClr val="000000"/>
                </a:solidFill>
              </a:rPr>
              <a:t>R</a:t>
            </a:r>
            <a:r>
              <a:rPr sz="2000" spc="-10" dirty="0">
                <a:solidFill>
                  <a:srgbClr val="000000"/>
                </a:solidFill>
              </a:rPr>
              <a:t>abb</a:t>
            </a:r>
            <a:r>
              <a:rPr sz="2000" spc="-5" dirty="0">
                <a:solidFill>
                  <a:srgbClr val="000000"/>
                </a:solidFill>
              </a:rPr>
              <a:t>it</a:t>
            </a:r>
            <a:r>
              <a:rPr sz="2000" spc="-10" dirty="0">
                <a:solidFill>
                  <a:srgbClr val="000000"/>
                </a:solidFill>
              </a:rPr>
              <a:t>M</a:t>
            </a:r>
            <a:r>
              <a:rPr sz="2000" spc="-5" dirty="0">
                <a:solidFill>
                  <a:srgbClr val="000000"/>
                </a:solidFill>
              </a:rPr>
              <a:t>Q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整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16990"/>
            <a:ext cx="6797040" cy="20580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30"/>
              </a:spcBef>
              <a:buFont typeface="Arial"/>
              <a:buAutoNum type="arabicPeriod"/>
              <a:tabLst>
                <a:tab pos="526415" algn="l"/>
                <a:tab pos="527050" algn="l"/>
              </a:tabLst>
            </a:pPr>
            <a:r>
              <a:rPr sz="1800" b="1" dirty="0">
                <a:latin typeface="微软雅黑"/>
                <a:cs typeface="微软雅黑"/>
              </a:rPr>
              <a:t>引入</a:t>
            </a:r>
            <a:r>
              <a:rPr sz="1800" b="1" spc="-4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spring-boot-starter-amqp</a:t>
            </a:r>
            <a:endParaRPr sz="1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1800" b="1" spc="-5" dirty="0">
                <a:latin typeface="Arial"/>
                <a:cs typeface="Arial"/>
              </a:rPr>
              <a:t>application.yml</a:t>
            </a:r>
            <a:r>
              <a:rPr sz="1800" b="1" dirty="0">
                <a:latin typeface="微软雅黑"/>
                <a:cs typeface="微软雅黑"/>
              </a:rPr>
              <a:t>配置</a:t>
            </a:r>
            <a:endParaRPr sz="1800">
              <a:latin typeface="微软雅黑"/>
              <a:cs typeface="微软雅黑"/>
            </a:endParaRPr>
          </a:p>
          <a:p>
            <a:pPr marL="527050" indent="-514350">
              <a:lnSpc>
                <a:spcPct val="100000"/>
              </a:lnSpc>
              <a:spcBef>
                <a:spcPts val="530"/>
              </a:spcBef>
              <a:buFont typeface="Arial"/>
              <a:buAutoNum type="arabicPeriod"/>
              <a:tabLst>
                <a:tab pos="526415" algn="l"/>
                <a:tab pos="527050" algn="l"/>
              </a:tabLst>
            </a:pPr>
            <a:r>
              <a:rPr sz="1800" b="1" dirty="0">
                <a:latin typeface="微软雅黑"/>
                <a:cs typeface="微软雅黑"/>
              </a:rPr>
              <a:t>测试</a:t>
            </a:r>
            <a:r>
              <a:rPr sz="1800" b="1" spc="-5" dirty="0">
                <a:latin typeface="Arial"/>
                <a:cs typeface="Arial"/>
              </a:rPr>
              <a:t>RabbitMQ</a:t>
            </a:r>
            <a:endParaRPr sz="18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500" b="1" spc="-5" dirty="0">
                <a:latin typeface="Arial"/>
                <a:cs typeface="Arial"/>
              </a:rPr>
              <a:t>AmqpAdmin</a:t>
            </a:r>
            <a:r>
              <a:rPr sz="1500" b="1" spc="-5" dirty="0">
                <a:latin typeface="微软雅黑"/>
                <a:cs typeface="微软雅黑"/>
              </a:rPr>
              <a:t>：</a:t>
            </a:r>
            <a:r>
              <a:rPr sz="1500" b="1" dirty="0">
                <a:latin typeface="微软雅黑"/>
                <a:cs typeface="微软雅黑"/>
              </a:rPr>
              <a:t>管理组件</a:t>
            </a:r>
            <a:endParaRPr sz="15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500" b="1" spc="-10" dirty="0">
                <a:latin typeface="Arial"/>
                <a:cs typeface="Arial"/>
              </a:rPr>
              <a:t>RabbitTemplate</a:t>
            </a:r>
            <a:r>
              <a:rPr sz="1500" b="1" spc="-10" dirty="0">
                <a:latin typeface="微软雅黑"/>
                <a:cs typeface="微软雅黑"/>
              </a:rPr>
              <a:t>：</a:t>
            </a:r>
            <a:r>
              <a:rPr sz="1500" b="1" dirty="0">
                <a:latin typeface="微软雅黑"/>
                <a:cs typeface="微软雅黑"/>
              </a:rPr>
              <a:t>消息发送处理组件</a:t>
            </a:r>
            <a:endParaRPr sz="15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1500" spc="-5" dirty="0">
                <a:latin typeface="Arial"/>
                <a:cs typeface="Arial"/>
              </a:rPr>
              <a:t>@RabbitListener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监听消息的方法可以有三种参数（不分数量，顺序）</a:t>
            </a:r>
            <a:endParaRPr sz="1500">
              <a:latin typeface="微软雅黑"/>
              <a:cs typeface="微软雅黑"/>
            </a:endParaRPr>
          </a:p>
          <a:p>
            <a:pPr marL="527050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Object content, </a:t>
            </a:r>
            <a:r>
              <a:rPr sz="1500" dirty="0">
                <a:latin typeface="Arial"/>
                <a:cs typeface="Arial"/>
              </a:rPr>
              <a:t>Message message, Channel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channel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31115"/>
            <a:ext cx="7444105" cy="2183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六、</a:t>
            </a:r>
            <a:r>
              <a:rPr sz="2000" spc="-5" dirty="0">
                <a:latin typeface="Arial"/>
                <a:cs typeface="Arial"/>
              </a:rPr>
              <a:t>RabbitMQ</a:t>
            </a:r>
            <a:r>
              <a:rPr sz="2000" dirty="0">
                <a:latin typeface="微软雅黑"/>
                <a:cs typeface="微软雅黑"/>
              </a:rPr>
              <a:t>消息确认机制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微软雅黑"/>
                <a:cs typeface="微软雅黑"/>
              </a:rPr>
              <a:t>可靠抵</a:t>
            </a:r>
            <a:r>
              <a:rPr sz="2000" spc="5" dirty="0">
                <a:latin typeface="微软雅黑"/>
                <a:cs typeface="微软雅黑"/>
              </a:rPr>
              <a:t>达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184150" marR="5080" indent="-171450">
              <a:lnSpc>
                <a:spcPts val="1730"/>
              </a:lnSpc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微软雅黑"/>
                <a:cs typeface="微软雅黑"/>
              </a:rPr>
              <a:t>保证消息不丢失，可靠抵达，可以使用事务消息，性能下降</a:t>
            </a:r>
            <a:r>
              <a:rPr sz="1600" spc="-5" dirty="0">
                <a:latin typeface="Arial"/>
                <a:cs typeface="Arial"/>
              </a:rPr>
              <a:t>250</a:t>
            </a:r>
            <a:r>
              <a:rPr sz="1600" dirty="0">
                <a:latin typeface="微软雅黑"/>
                <a:cs typeface="微软雅黑"/>
              </a:rPr>
              <a:t>倍，为此引入确</a:t>
            </a:r>
            <a:r>
              <a:rPr sz="1600" spc="-5" dirty="0">
                <a:latin typeface="微软雅黑"/>
                <a:cs typeface="微软雅黑"/>
              </a:rPr>
              <a:t>认 </a:t>
            </a:r>
            <a:r>
              <a:rPr sz="1600" dirty="0">
                <a:latin typeface="微软雅黑"/>
                <a:cs typeface="微软雅黑"/>
              </a:rPr>
              <a:t>机</a:t>
            </a:r>
            <a:r>
              <a:rPr sz="1600" spc="-5" dirty="0">
                <a:latin typeface="微软雅黑"/>
                <a:cs typeface="微软雅黑"/>
              </a:rPr>
              <a:t>制</a:t>
            </a:r>
            <a:endParaRPr sz="16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84150" algn="l"/>
              </a:tabLst>
            </a:pPr>
            <a:r>
              <a:rPr sz="1600" b="1" spc="-5" dirty="0">
                <a:latin typeface="Arial"/>
                <a:cs typeface="Arial"/>
              </a:rPr>
              <a:t>publisher </a:t>
            </a:r>
            <a:r>
              <a:rPr sz="1600" spc="-5" dirty="0">
                <a:latin typeface="Arial"/>
                <a:cs typeface="Arial"/>
              </a:rPr>
              <a:t>confirmCallback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确认模</a:t>
            </a:r>
            <a:r>
              <a:rPr sz="1600" spc="-5" dirty="0">
                <a:latin typeface="微软雅黑"/>
                <a:cs typeface="微软雅黑"/>
              </a:rPr>
              <a:t>式</a:t>
            </a:r>
            <a:endParaRPr sz="16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sz="1600" b="1" spc="-5" dirty="0">
                <a:latin typeface="Arial"/>
                <a:cs typeface="Arial"/>
              </a:rPr>
              <a:t>publisher </a:t>
            </a:r>
            <a:r>
              <a:rPr sz="1600" spc="-5" dirty="0">
                <a:latin typeface="Arial"/>
                <a:cs typeface="Arial"/>
              </a:rPr>
              <a:t>returnCallback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未投递</a:t>
            </a:r>
            <a:r>
              <a:rPr sz="1600" spc="-5" dirty="0">
                <a:latin typeface="微软雅黑"/>
                <a:cs typeface="微软雅黑"/>
              </a:rPr>
              <a:t>到</a:t>
            </a:r>
            <a:r>
              <a:rPr sz="1600" spc="-2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Arial"/>
                <a:cs typeface="Arial"/>
              </a:rPr>
              <a:t>queue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微软雅黑"/>
                <a:cs typeface="微软雅黑"/>
              </a:rPr>
              <a:t>退回模</a:t>
            </a:r>
            <a:r>
              <a:rPr sz="1600" spc="-5" dirty="0">
                <a:latin typeface="微软雅黑"/>
                <a:cs typeface="微软雅黑"/>
              </a:rPr>
              <a:t>式</a:t>
            </a:r>
            <a:endParaRPr sz="16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4150" algn="l"/>
              </a:tabLst>
            </a:pPr>
            <a:r>
              <a:rPr sz="1600" b="1" spc="-5" dirty="0">
                <a:latin typeface="Arial"/>
                <a:cs typeface="Arial"/>
              </a:rPr>
              <a:t>consumer </a:t>
            </a:r>
            <a:r>
              <a:rPr sz="1600" spc="-5" dirty="0">
                <a:latin typeface="Arial"/>
                <a:cs typeface="Arial"/>
              </a:rPr>
              <a:t>ack</a:t>
            </a:r>
            <a:r>
              <a:rPr sz="1600" dirty="0">
                <a:latin typeface="微软雅黑"/>
                <a:cs typeface="微软雅黑"/>
              </a:rPr>
              <a:t>机</a:t>
            </a:r>
            <a:r>
              <a:rPr sz="1600" spc="-5" dirty="0">
                <a:latin typeface="微软雅黑"/>
                <a:cs typeface="微软雅黑"/>
              </a:rPr>
              <a:t>制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259" y="2798775"/>
            <a:ext cx="830811" cy="82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134" y="2903067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7863" y="2796984"/>
            <a:ext cx="830811" cy="828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2778251"/>
            <a:ext cx="4639310" cy="867410"/>
          </a:xfrm>
          <a:custGeom>
            <a:avLst/>
            <a:gdLst/>
            <a:ahLst/>
            <a:cxnLst/>
            <a:rect l="l" t="t" r="r" b="b"/>
            <a:pathLst>
              <a:path w="4639309" h="867410">
                <a:moveTo>
                  <a:pt x="0" y="0"/>
                </a:moveTo>
                <a:lnTo>
                  <a:pt x="4639056" y="0"/>
                </a:lnTo>
                <a:lnTo>
                  <a:pt x="4639056" y="867155"/>
                </a:lnTo>
                <a:lnTo>
                  <a:pt x="0" y="867155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r>
              <a:rPr lang="en-US" dirty="0"/>
              <a:t>Broker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126564" y="2778251"/>
            <a:ext cx="4653280" cy="873634"/>
          </a:xfrm>
          <a:custGeom>
            <a:avLst/>
            <a:gdLst/>
            <a:ahLst/>
            <a:cxnLst/>
            <a:rect l="l" t="t" r="r" b="b"/>
            <a:pathLst>
              <a:path w="4653280" h="880110">
                <a:moveTo>
                  <a:pt x="4652886" y="879919"/>
                </a:moveTo>
                <a:lnTo>
                  <a:pt x="0" y="879919"/>
                </a:lnTo>
                <a:lnTo>
                  <a:pt x="0" y="0"/>
                </a:lnTo>
                <a:lnTo>
                  <a:pt x="4652886" y="0"/>
                </a:lnTo>
                <a:lnTo>
                  <a:pt x="465288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67219"/>
                </a:lnTo>
                <a:lnTo>
                  <a:pt x="6350" y="867219"/>
                </a:lnTo>
                <a:lnTo>
                  <a:pt x="12700" y="873569"/>
                </a:lnTo>
                <a:lnTo>
                  <a:pt x="4652886" y="873569"/>
                </a:lnTo>
                <a:lnTo>
                  <a:pt x="4652886" y="879919"/>
                </a:lnTo>
                <a:close/>
              </a:path>
              <a:path w="4653280" h="8801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653280" h="880110">
                <a:moveTo>
                  <a:pt x="464018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640186" y="6350"/>
                </a:lnTo>
                <a:lnTo>
                  <a:pt x="4640186" y="12700"/>
                </a:lnTo>
                <a:close/>
              </a:path>
              <a:path w="4653280" h="880110">
                <a:moveTo>
                  <a:pt x="4640186" y="873569"/>
                </a:moveTo>
                <a:lnTo>
                  <a:pt x="4640186" y="6350"/>
                </a:lnTo>
                <a:lnTo>
                  <a:pt x="4646536" y="12700"/>
                </a:lnTo>
                <a:lnTo>
                  <a:pt x="4652886" y="12700"/>
                </a:lnTo>
                <a:lnTo>
                  <a:pt x="4652886" y="867219"/>
                </a:lnTo>
                <a:lnTo>
                  <a:pt x="4646536" y="867219"/>
                </a:lnTo>
                <a:lnTo>
                  <a:pt x="4640186" y="873569"/>
                </a:lnTo>
                <a:close/>
              </a:path>
              <a:path w="4653280" h="880110">
                <a:moveTo>
                  <a:pt x="4652886" y="12700"/>
                </a:moveTo>
                <a:lnTo>
                  <a:pt x="4646536" y="12700"/>
                </a:lnTo>
                <a:lnTo>
                  <a:pt x="4640186" y="6350"/>
                </a:lnTo>
                <a:lnTo>
                  <a:pt x="4652886" y="6350"/>
                </a:lnTo>
                <a:lnTo>
                  <a:pt x="4652886" y="12700"/>
                </a:lnTo>
                <a:close/>
              </a:path>
              <a:path w="4653280" h="880110">
                <a:moveTo>
                  <a:pt x="12700" y="873569"/>
                </a:moveTo>
                <a:lnTo>
                  <a:pt x="6350" y="867219"/>
                </a:lnTo>
                <a:lnTo>
                  <a:pt x="12700" y="867219"/>
                </a:lnTo>
                <a:lnTo>
                  <a:pt x="12700" y="873569"/>
                </a:lnTo>
                <a:close/>
              </a:path>
              <a:path w="4653280" h="880110">
                <a:moveTo>
                  <a:pt x="4640186" y="873569"/>
                </a:moveTo>
                <a:lnTo>
                  <a:pt x="12700" y="873569"/>
                </a:lnTo>
                <a:lnTo>
                  <a:pt x="12700" y="867219"/>
                </a:lnTo>
                <a:lnTo>
                  <a:pt x="4640186" y="867219"/>
                </a:lnTo>
                <a:lnTo>
                  <a:pt x="4640186" y="873569"/>
                </a:lnTo>
                <a:close/>
              </a:path>
              <a:path w="4653280" h="880110">
                <a:moveTo>
                  <a:pt x="4652886" y="873569"/>
                </a:moveTo>
                <a:lnTo>
                  <a:pt x="4640186" y="873569"/>
                </a:lnTo>
                <a:lnTo>
                  <a:pt x="4646536" y="867219"/>
                </a:lnTo>
                <a:lnTo>
                  <a:pt x="4652886" y="867219"/>
                </a:lnTo>
                <a:lnTo>
                  <a:pt x="4652886" y="87356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6074" y="2984322"/>
            <a:ext cx="13589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2215" y="2886455"/>
            <a:ext cx="1412875" cy="654050"/>
          </a:xfrm>
          <a:custGeom>
            <a:avLst/>
            <a:gdLst/>
            <a:ahLst/>
            <a:cxnLst/>
            <a:rect l="l" t="t" r="r" b="b"/>
            <a:pathLst>
              <a:path w="1412875" h="654050">
                <a:moveTo>
                  <a:pt x="0" y="0"/>
                </a:moveTo>
                <a:lnTo>
                  <a:pt x="1412748" y="0"/>
                </a:lnTo>
                <a:lnTo>
                  <a:pt x="1412748" y="653795"/>
                </a:lnTo>
                <a:lnTo>
                  <a:pt x="0" y="65379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/>
              <a:t>Exchange</a:t>
            </a:r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243059" y="2877223"/>
            <a:ext cx="1431925" cy="672465"/>
          </a:xfrm>
          <a:custGeom>
            <a:avLst/>
            <a:gdLst/>
            <a:ahLst/>
            <a:cxnLst/>
            <a:rect l="l" t="t" r="r" b="b"/>
            <a:pathLst>
              <a:path w="1431925" h="672464">
                <a:moveTo>
                  <a:pt x="1431810" y="672020"/>
                </a:moveTo>
                <a:lnTo>
                  <a:pt x="0" y="672020"/>
                </a:lnTo>
                <a:lnTo>
                  <a:pt x="0" y="0"/>
                </a:lnTo>
                <a:lnTo>
                  <a:pt x="1431810" y="0"/>
                </a:lnTo>
                <a:lnTo>
                  <a:pt x="1431810" y="9525"/>
                </a:lnTo>
                <a:lnTo>
                  <a:pt x="19049" y="9525"/>
                </a:lnTo>
                <a:lnTo>
                  <a:pt x="9524" y="19050"/>
                </a:lnTo>
                <a:lnTo>
                  <a:pt x="19049" y="19050"/>
                </a:lnTo>
                <a:lnTo>
                  <a:pt x="19049" y="652970"/>
                </a:lnTo>
                <a:lnTo>
                  <a:pt x="9524" y="652970"/>
                </a:lnTo>
                <a:lnTo>
                  <a:pt x="19049" y="662495"/>
                </a:lnTo>
                <a:lnTo>
                  <a:pt x="1431810" y="662495"/>
                </a:lnTo>
                <a:lnTo>
                  <a:pt x="1431810" y="672020"/>
                </a:lnTo>
                <a:close/>
              </a:path>
              <a:path w="1431925" h="672464">
                <a:moveTo>
                  <a:pt x="19049" y="19050"/>
                </a:moveTo>
                <a:lnTo>
                  <a:pt x="9524" y="19050"/>
                </a:lnTo>
                <a:lnTo>
                  <a:pt x="19049" y="9525"/>
                </a:lnTo>
                <a:lnTo>
                  <a:pt x="19049" y="19050"/>
                </a:lnTo>
                <a:close/>
              </a:path>
              <a:path w="1431925" h="672464">
                <a:moveTo>
                  <a:pt x="1412760" y="19050"/>
                </a:moveTo>
                <a:lnTo>
                  <a:pt x="19049" y="19050"/>
                </a:lnTo>
                <a:lnTo>
                  <a:pt x="19049" y="9525"/>
                </a:lnTo>
                <a:lnTo>
                  <a:pt x="1412760" y="9525"/>
                </a:lnTo>
                <a:lnTo>
                  <a:pt x="1412760" y="19050"/>
                </a:lnTo>
                <a:close/>
              </a:path>
              <a:path w="1431925" h="672464">
                <a:moveTo>
                  <a:pt x="1412760" y="662495"/>
                </a:moveTo>
                <a:lnTo>
                  <a:pt x="1412760" y="9525"/>
                </a:lnTo>
                <a:lnTo>
                  <a:pt x="1422285" y="19050"/>
                </a:lnTo>
                <a:lnTo>
                  <a:pt x="1431810" y="19050"/>
                </a:lnTo>
                <a:lnTo>
                  <a:pt x="1431810" y="652970"/>
                </a:lnTo>
                <a:lnTo>
                  <a:pt x="1422285" y="652970"/>
                </a:lnTo>
                <a:lnTo>
                  <a:pt x="1412760" y="662495"/>
                </a:lnTo>
                <a:close/>
              </a:path>
              <a:path w="1431925" h="672464">
                <a:moveTo>
                  <a:pt x="1431810" y="19050"/>
                </a:moveTo>
                <a:lnTo>
                  <a:pt x="1422285" y="19050"/>
                </a:lnTo>
                <a:lnTo>
                  <a:pt x="1412760" y="9525"/>
                </a:lnTo>
                <a:lnTo>
                  <a:pt x="1431810" y="9525"/>
                </a:lnTo>
                <a:lnTo>
                  <a:pt x="1431810" y="19050"/>
                </a:lnTo>
                <a:close/>
              </a:path>
              <a:path w="1431925" h="672464">
                <a:moveTo>
                  <a:pt x="19049" y="662495"/>
                </a:moveTo>
                <a:lnTo>
                  <a:pt x="9524" y="652970"/>
                </a:lnTo>
                <a:lnTo>
                  <a:pt x="19049" y="652970"/>
                </a:lnTo>
                <a:lnTo>
                  <a:pt x="19049" y="662495"/>
                </a:lnTo>
                <a:close/>
              </a:path>
              <a:path w="1431925" h="672464">
                <a:moveTo>
                  <a:pt x="1412760" y="662495"/>
                </a:moveTo>
                <a:lnTo>
                  <a:pt x="19049" y="662495"/>
                </a:lnTo>
                <a:lnTo>
                  <a:pt x="19049" y="652970"/>
                </a:lnTo>
                <a:lnTo>
                  <a:pt x="1412760" y="652970"/>
                </a:lnTo>
                <a:lnTo>
                  <a:pt x="1412760" y="662495"/>
                </a:lnTo>
                <a:close/>
              </a:path>
              <a:path w="1431925" h="672464">
                <a:moveTo>
                  <a:pt x="1431810" y="662495"/>
                </a:moveTo>
                <a:lnTo>
                  <a:pt x="1412760" y="662495"/>
                </a:lnTo>
                <a:lnTo>
                  <a:pt x="1422285" y="652970"/>
                </a:lnTo>
                <a:lnTo>
                  <a:pt x="1431810" y="652970"/>
                </a:lnTo>
                <a:lnTo>
                  <a:pt x="1431810" y="662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9185" y="2864079"/>
            <a:ext cx="1226820" cy="650875"/>
          </a:xfrm>
          <a:custGeom>
            <a:avLst/>
            <a:gdLst/>
            <a:ahLst/>
            <a:cxnLst/>
            <a:rect l="l" t="t" r="r" b="b"/>
            <a:pathLst>
              <a:path w="1226820" h="650875">
                <a:moveTo>
                  <a:pt x="0" y="0"/>
                </a:moveTo>
                <a:lnTo>
                  <a:pt x="1226820" y="0"/>
                </a:lnTo>
                <a:lnTo>
                  <a:pt x="1226820" y="650747"/>
                </a:lnTo>
                <a:lnTo>
                  <a:pt x="0" y="650747"/>
                </a:lnTo>
                <a:lnTo>
                  <a:pt x="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9079" y="2877223"/>
            <a:ext cx="1245870" cy="670560"/>
          </a:xfrm>
          <a:custGeom>
            <a:avLst/>
            <a:gdLst/>
            <a:ahLst/>
            <a:cxnLst/>
            <a:rect l="l" t="t" r="r" b="b"/>
            <a:pathLst>
              <a:path w="1245870" h="670560">
                <a:moveTo>
                  <a:pt x="1245298" y="670217"/>
                </a:moveTo>
                <a:lnTo>
                  <a:pt x="0" y="670217"/>
                </a:lnTo>
                <a:lnTo>
                  <a:pt x="0" y="0"/>
                </a:lnTo>
                <a:lnTo>
                  <a:pt x="1245298" y="0"/>
                </a:lnTo>
                <a:lnTo>
                  <a:pt x="1245298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651167"/>
                </a:lnTo>
                <a:lnTo>
                  <a:pt x="9525" y="651167"/>
                </a:lnTo>
                <a:lnTo>
                  <a:pt x="19050" y="660692"/>
                </a:lnTo>
                <a:lnTo>
                  <a:pt x="1245298" y="660692"/>
                </a:lnTo>
                <a:lnTo>
                  <a:pt x="1245298" y="670217"/>
                </a:lnTo>
                <a:close/>
              </a:path>
              <a:path w="1245870" h="67056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245870" h="670560">
                <a:moveTo>
                  <a:pt x="1226248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226248" y="9525"/>
                </a:lnTo>
                <a:lnTo>
                  <a:pt x="1226248" y="19050"/>
                </a:lnTo>
                <a:close/>
              </a:path>
              <a:path w="1245870" h="670560">
                <a:moveTo>
                  <a:pt x="1226248" y="660692"/>
                </a:moveTo>
                <a:lnTo>
                  <a:pt x="1226248" y="9525"/>
                </a:lnTo>
                <a:lnTo>
                  <a:pt x="1235773" y="19050"/>
                </a:lnTo>
                <a:lnTo>
                  <a:pt x="1245298" y="19050"/>
                </a:lnTo>
                <a:lnTo>
                  <a:pt x="1245298" y="651167"/>
                </a:lnTo>
                <a:lnTo>
                  <a:pt x="1235773" y="651167"/>
                </a:lnTo>
                <a:lnTo>
                  <a:pt x="1226248" y="660692"/>
                </a:lnTo>
                <a:close/>
              </a:path>
              <a:path w="1245870" h="670560">
                <a:moveTo>
                  <a:pt x="1245298" y="19050"/>
                </a:moveTo>
                <a:lnTo>
                  <a:pt x="1235773" y="19050"/>
                </a:lnTo>
                <a:lnTo>
                  <a:pt x="1226248" y="9525"/>
                </a:lnTo>
                <a:lnTo>
                  <a:pt x="1245298" y="9525"/>
                </a:lnTo>
                <a:lnTo>
                  <a:pt x="1245298" y="19050"/>
                </a:lnTo>
                <a:close/>
              </a:path>
              <a:path w="1245870" h="670560">
                <a:moveTo>
                  <a:pt x="19050" y="660692"/>
                </a:moveTo>
                <a:lnTo>
                  <a:pt x="9525" y="651167"/>
                </a:lnTo>
                <a:lnTo>
                  <a:pt x="19050" y="651167"/>
                </a:lnTo>
                <a:lnTo>
                  <a:pt x="19050" y="660692"/>
                </a:lnTo>
                <a:close/>
              </a:path>
              <a:path w="1245870" h="670560">
                <a:moveTo>
                  <a:pt x="1226248" y="660692"/>
                </a:moveTo>
                <a:lnTo>
                  <a:pt x="19050" y="660692"/>
                </a:lnTo>
                <a:lnTo>
                  <a:pt x="19050" y="651167"/>
                </a:lnTo>
                <a:lnTo>
                  <a:pt x="1226248" y="651167"/>
                </a:lnTo>
                <a:lnTo>
                  <a:pt x="1226248" y="660692"/>
                </a:lnTo>
                <a:close/>
              </a:path>
              <a:path w="1245870" h="670560">
                <a:moveTo>
                  <a:pt x="1245298" y="660692"/>
                </a:moveTo>
                <a:lnTo>
                  <a:pt x="1226248" y="660692"/>
                </a:lnTo>
                <a:lnTo>
                  <a:pt x="1235773" y="651167"/>
                </a:lnTo>
                <a:lnTo>
                  <a:pt x="1245298" y="651167"/>
                </a:lnTo>
                <a:lnTo>
                  <a:pt x="1245298" y="660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14656" y="2994840"/>
            <a:ext cx="8947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lang="en-US" altLang="zh-CN" sz="20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9720" y="3163925"/>
            <a:ext cx="863600" cy="96520"/>
          </a:xfrm>
          <a:custGeom>
            <a:avLst/>
            <a:gdLst/>
            <a:ahLst/>
            <a:cxnLst/>
            <a:rect l="l" t="t" r="r" b="b"/>
            <a:pathLst>
              <a:path w="863600" h="96520">
                <a:moveTo>
                  <a:pt x="780021" y="96443"/>
                </a:moveTo>
                <a:lnTo>
                  <a:pt x="778535" y="96354"/>
                </a:lnTo>
                <a:lnTo>
                  <a:pt x="777201" y="95707"/>
                </a:lnTo>
                <a:lnTo>
                  <a:pt x="776211" y="94602"/>
                </a:lnTo>
                <a:lnTo>
                  <a:pt x="775728" y="93192"/>
                </a:lnTo>
                <a:lnTo>
                  <a:pt x="775817" y="91706"/>
                </a:lnTo>
                <a:lnTo>
                  <a:pt x="776465" y="90373"/>
                </a:lnTo>
                <a:lnTo>
                  <a:pt x="777570" y="89382"/>
                </a:lnTo>
                <a:lnTo>
                  <a:pt x="841551" y="51949"/>
                </a:lnTo>
                <a:lnTo>
                  <a:pt x="855637" y="51930"/>
                </a:lnTo>
                <a:lnTo>
                  <a:pt x="855637" y="44310"/>
                </a:lnTo>
                <a:lnTo>
                  <a:pt x="841507" y="44310"/>
                </a:lnTo>
                <a:lnTo>
                  <a:pt x="777455" y="7073"/>
                </a:lnTo>
                <a:lnTo>
                  <a:pt x="776351" y="6083"/>
                </a:lnTo>
                <a:lnTo>
                  <a:pt x="775690" y="4749"/>
                </a:lnTo>
                <a:lnTo>
                  <a:pt x="775601" y="3263"/>
                </a:lnTo>
                <a:lnTo>
                  <a:pt x="776084" y="1854"/>
                </a:lnTo>
                <a:lnTo>
                  <a:pt x="777062" y="749"/>
                </a:lnTo>
                <a:lnTo>
                  <a:pt x="778395" y="88"/>
                </a:lnTo>
                <a:lnTo>
                  <a:pt x="779881" y="0"/>
                </a:lnTo>
                <a:lnTo>
                  <a:pt x="781291" y="482"/>
                </a:lnTo>
                <a:lnTo>
                  <a:pt x="856663" y="44310"/>
                </a:lnTo>
                <a:lnTo>
                  <a:pt x="855637" y="44310"/>
                </a:lnTo>
                <a:lnTo>
                  <a:pt x="856697" y="44329"/>
                </a:lnTo>
                <a:lnTo>
                  <a:pt x="863193" y="48107"/>
                </a:lnTo>
                <a:lnTo>
                  <a:pt x="781418" y="95961"/>
                </a:lnTo>
                <a:lnTo>
                  <a:pt x="780021" y="96443"/>
                </a:lnTo>
                <a:close/>
              </a:path>
              <a:path w="863600" h="96520">
                <a:moveTo>
                  <a:pt x="848079" y="48130"/>
                </a:moveTo>
                <a:lnTo>
                  <a:pt x="841541" y="44329"/>
                </a:lnTo>
                <a:lnTo>
                  <a:pt x="855637" y="44310"/>
                </a:lnTo>
                <a:lnTo>
                  <a:pt x="855637" y="44831"/>
                </a:lnTo>
                <a:lnTo>
                  <a:pt x="853719" y="44831"/>
                </a:lnTo>
                <a:lnTo>
                  <a:pt x="848079" y="48130"/>
                </a:lnTo>
                <a:close/>
              </a:path>
              <a:path w="863600" h="96520">
                <a:moveTo>
                  <a:pt x="0" y="53124"/>
                </a:moveTo>
                <a:lnTo>
                  <a:pt x="0" y="45504"/>
                </a:lnTo>
                <a:lnTo>
                  <a:pt x="841541" y="44329"/>
                </a:lnTo>
                <a:lnTo>
                  <a:pt x="848079" y="48130"/>
                </a:lnTo>
                <a:lnTo>
                  <a:pt x="841551" y="51949"/>
                </a:lnTo>
                <a:lnTo>
                  <a:pt x="0" y="53124"/>
                </a:lnTo>
                <a:close/>
              </a:path>
              <a:path w="863600" h="96520">
                <a:moveTo>
                  <a:pt x="853719" y="51409"/>
                </a:moveTo>
                <a:lnTo>
                  <a:pt x="848079" y="48130"/>
                </a:lnTo>
                <a:lnTo>
                  <a:pt x="853719" y="44831"/>
                </a:lnTo>
                <a:lnTo>
                  <a:pt x="853719" y="51409"/>
                </a:lnTo>
                <a:close/>
              </a:path>
              <a:path w="863600" h="96520">
                <a:moveTo>
                  <a:pt x="855637" y="51409"/>
                </a:moveTo>
                <a:lnTo>
                  <a:pt x="853719" y="51409"/>
                </a:lnTo>
                <a:lnTo>
                  <a:pt x="853719" y="44831"/>
                </a:lnTo>
                <a:lnTo>
                  <a:pt x="855637" y="44831"/>
                </a:lnTo>
                <a:lnTo>
                  <a:pt x="855637" y="51409"/>
                </a:lnTo>
                <a:close/>
              </a:path>
              <a:path w="863600" h="96520">
                <a:moveTo>
                  <a:pt x="841551" y="51949"/>
                </a:moveTo>
                <a:lnTo>
                  <a:pt x="848079" y="48130"/>
                </a:lnTo>
                <a:lnTo>
                  <a:pt x="853719" y="51409"/>
                </a:lnTo>
                <a:lnTo>
                  <a:pt x="855637" y="51409"/>
                </a:lnTo>
                <a:lnTo>
                  <a:pt x="855637" y="51930"/>
                </a:lnTo>
                <a:lnTo>
                  <a:pt x="841551" y="51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460" y="3665029"/>
            <a:ext cx="183133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-5" dirty="0">
                <a:latin typeface="Arial"/>
                <a:cs typeface="Arial"/>
              </a:rPr>
              <a:t>一：</a:t>
            </a:r>
            <a:r>
              <a:rPr sz="2000" b="1" spc="-5" dirty="0">
                <a:latin typeface="Arial"/>
                <a:cs typeface="Arial"/>
              </a:rPr>
              <a:t>p-&gt;b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confirmCallback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5332" y="3164471"/>
            <a:ext cx="783590" cy="96520"/>
          </a:xfrm>
          <a:custGeom>
            <a:avLst/>
            <a:gdLst/>
            <a:ahLst/>
            <a:cxnLst/>
            <a:rect l="l" t="t" r="r" b="b"/>
            <a:pathLst>
              <a:path w="783589" h="96520">
                <a:moveTo>
                  <a:pt x="700062" y="96456"/>
                </a:moveTo>
                <a:lnTo>
                  <a:pt x="698576" y="96367"/>
                </a:lnTo>
                <a:lnTo>
                  <a:pt x="697242" y="95707"/>
                </a:lnTo>
                <a:lnTo>
                  <a:pt x="696252" y="94602"/>
                </a:lnTo>
                <a:lnTo>
                  <a:pt x="695769" y="93192"/>
                </a:lnTo>
                <a:lnTo>
                  <a:pt x="695858" y="91706"/>
                </a:lnTo>
                <a:lnTo>
                  <a:pt x="696506" y="90373"/>
                </a:lnTo>
                <a:lnTo>
                  <a:pt x="697623" y="89382"/>
                </a:lnTo>
                <a:lnTo>
                  <a:pt x="761616" y="51991"/>
                </a:lnTo>
                <a:lnTo>
                  <a:pt x="775715" y="51981"/>
                </a:lnTo>
                <a:lnTo>
                  <a:pt x="775703" y="44361"/>
                </a:lnTo>
                <a:lnTo>
                  <a:pt x="761604" y="44361"/>
                </a:lnTo>
                <a:lnTo>
                  <a:pt x="697560" y="7073"/>
                </a:lnTo>
                <a:lnTo>
                  <a:pt x="696442" y="6083"/>
                </a:lnTo>
                <a:lnTo>
                  <a:pt x="695794" y="4749"/>
                </a:lnTo>
                <a:lnTo>
                  <a:pt x="695706" y="3263"/>
                </a:lnTo>
                <a:lnTo>
                  <a:pt x="696188" y="1854"/>
                </a:lnTo>
                <a:lnTo>
                  <a:pt x="697166" y="749"/>
                </a:lnTo>
                <a:lnTo>
                  <a:pt x="698500" y="88"/>
                </a:lnTo>
                <a:lnTo>
                  <a:pt x="699985" y="0"/>
                </a:lnTo>
                <a:lnTo>
                  <a:pt x="701395" y="482"/>
                </a:lnTo>
                <a:lnTo>
                  <a:pt x="776751" y="44361"/>
                </a:lnTo>
                <a:lnTo>
                  <a:pt x="775703" y="44361"/>
                </a:lnTo>
                <a:lnTo>
                  <a:pt x="776769" y="44371"/>
                </a:lnTo>
                <a:lnTo>
                  <a:pt x="783272" y="48158"/>
                </a:lnTo>
                <a:lnTo>
                  <a:pt x="701471" y="95961"/>
                </a:lnTo>
                <a:lnTo>
                  <a:pt x="700062" y="96456"/>
                </a:lnTo>
                <a:close/>
              </a:path>
              <a:path w="783589" h="96520">
                <a:moveTo>
                  <a:pt x="768152" y="48173"/>
                </a:moveTo>
                <a:lnTo>
                  <a:pt x="761623" y="44371"/>
                </a:lnTo>
                <a:lnTo>
                  <a:pt x="775703" y="44361"/>
                </a:lnTo>
                <a:lnTo>
                  <a:pt x="775704" y="44881"/>
                </a:lnTo>
                <a:lnTo>
                  <a:pt x="773785" y="44881"/>
                </a:lnTo>
                <a:lnTo>
                  <a:pt x="768152" y="48173"/>
                </a:lnTo>
                <a:close/>
              </a:path>
              <a:path w="783589" h="96520">
                <a:moveTo>
                  <a:pt x="12" y="52578"/>
                </a:moveTo>
                <a:lnTo>
                  <a:pt x="0" y="44958"/>
                </a:lnTo>
                <a:lnTo>
                  <a:pt x="761623" y="44371"/>
                </a:lnTo>
                <a:lnTo>
                  <a:pt x="768152" y="48173"/>
                </a:lnTo>
                <a:lnTo>
                  <a:pt x="761616" y="51991"/>
                </a:lnTo>
                <a:lnTo>
                  <a:pt x="12" y="52578"/>
                </a:lnTo>
                <a:close/>
              </a:path>
              <a:path w="783589" h="96520">
                <a:moveTo>
                  <a:pt x="773798" y="51460"/>
                </a:moveTo>
                <a:lnTo>
                  <a:pt x="768152" y="48173"/>
                </a:lnTo>
                <a:lnTo>
                  <a:pt x="773785" y="44881"/>
                </a:lnTo>
                <a:lnTo>
                  <a:pt x="773798" y="51460"/>
                </a:lnTo>
                <a:close/>
              </a:path>
              <a:path w="783589" h="96520">
                <a:moveTo>
                  <a:pt x="775715" y="51460"/>
                </a:moveTo>
                <a:lnTo>
                  <a:pt x="773798" y="51460"/>
                </a:lnTo>
                <a:lnTo>
                  <a:pt x="773785" y="44881"/>
                </a:lnTo>
                <a:lnTo>
                  <a:pt x="775704" y="44881"/>
                </a:lnTo>
                <a:lnTo>
                  <a:pt x="775715" y="51460"/>
                </a:lnTo>
                <a:close/>
              </a:path>
              <a:path w="783589" h="96520">
                <a:moveTo>
                  <a:pt x="761616" y="51991"/>
                </a:moveTo>
                <a:lnTo>
                  <a:pt x="768152" y="48173"/>
                </a:lnTo>
                <a:lnTo>
                  <a:pt x="773798" y="51460"/>
                </a:lnTo>
                <a:lnTo>
                  <a:pt x="775715" y="51460"/>
                </a:lnTo>
                <a:lnTo>
                  <a:pt x="775715" y="51981"/>
                </a:lnTo>
                <a:lnTo>
                  <a:pt x="761616" y="5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75176" y="3639223"/>
            <a:ext cx="16617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-5" dirty="0">
                <a:latin typeface="Arial"/>
                <a:cs typeface="Arial"/>
              </a:rPr>
              <a:t>二：</a:t>
            </a:r>
            <a:r>
              <a:rPr sz="2000" b="1" spc="-5" dirty="0">
                <a:latin typeface="Arial"/>
                <a:cs typeface="Arial"/>
              </a:rPr>
              <a:t>e-&gt;q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returnCallback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74840" y="3163316"/>
            <a:ext cx="949325" cy="96520"/>
          </a:xfrm>
          <a:custGeom>
            <a:avLst/>
            <a:gdLst/>
            <a:ahLst/>
            <a:cxnLst/>
            <a:rect l="l" t="t" r="r" b="b"/>
            <a:pathLst>
              <a:path w="949325" h="96520">
                <a:moveTo>
                  <a:pt x="866063" y="96443"/>
                </a:moveTo>
                <a:lnTo>
                  <a:pt x="864577" y="96354"/>
                </a:lnTo>
                <a:lnTo>
                  <a:pt x="863244" y="95707"/>
                </a:lnTo>
                <a:lnTo>
                  <a:pt x="862253" y="94602"/>
                </a:lnTo>
                <a:lnTo>
                  <a:pt x="861771" y="93192"/>
                </a:lnTo>
                <a:lnTo>
                  <a:pt x="861860" y="91706"/>
                </a:lnTo>
                <a:lnTo>
                  <a:pt x="862507" y="90373"/>
                </a:lnTo>
                <a:lnTo>
                  <a:pt x="863625" y="89382"/>
                </a:lnTo>
                <a:lnTo>
                  <a:pt x="927595" y="51960"/>
                </a:lnTo>
                <a:lnTo>
                  <a:pt x="941692" y="51942"/>
                </a:lnTo>
                <a:lnTo>
                  <a:pt x="941679" y="44322"/>
                </a:lnTo>
                <a:lnTo>
                  <a:pt x="927569" y="44322"/>
                </a:lnTo>
                <a:lnTo>
                  <a:pt x="863511" y="7061"/>
                </a:lnTo>
                <a:lnTo>
                  <a:pt x="862406" y="6083"/>
                </a:lnTo>
                <a:lnTo>
                  <a:pt x="861745" y="4749"/>
                </a:lnTo>
                <a:lnTo>
                  <a:pt x="861656" y="3263"/>
                </a:lnTo>
                <a:lnTo>
                  <a:pt x="862139" y="1854"/>
                </a:lnTo>
                <a:lnTo>
                  <a:pt x="863117" y="749"/>
                </a:lnTo>
                <a:lnTo>
                  <a:pt x="864450" y="88"/>
                </a:lnTo>
                <a:lnTo>
                  <a:pt x="865936" y="0"/>
                </a:lnTo>
                <a:lnTo>
                  <a:pt x="867346" y="482"/>
                </a:lnTo>
                <a:lnTo>
                  <a:pt x="942720" y="44322"/>
                </a:lnTo>
                <a:lnTo>
                  <a:pt x="941679" y="44322"/>
                </a:lnTo>
                <a:lnTo>
                  <a:pt x="942750" y="44340"/>
                </a:lnTo>
                <a:lnTo>
                  <a:pt x="949248" y="48120"/>
                </a:lnTo>
                <a:lnTo>
                  <a:pt x="867473" y="95961"/>
                </a:lnTo>
                <a:lnTo>
                  <a:pt x="866063" y="96443"/>
                </a:lnTo>
                <a:close/>
              </a:path>
              <a:path w="949325" h="96520">
                <a:moveTo>
                  <a:pt x="934129" y="48138"/>
                </a:moveTo>
                <a:lnTo>
                  <a:pt x="927600" y="44340"/>
                </a:lnTo>
                <a:lnTo>
                  <a:pt x="941679" y="44322"/>
                </a:lnTo>
                <a:lnTo>
                  <a:pt x="941680" y="44843"/>
                </a:lnTo>
                <a:lnTo>
                  <a:pt x="939761" y="44843"/>
                </a:lnTo>
                <a:lnTo>
                  <a:pt x="934129" y="48138"/>
                </a:lnTo>
                <a:close/>
              </a:path>
              <a:path w="949325" h="96520">
                <a:moveTo>
                  <a:pt x="12" y="53124"/>
                </a:moveTo>
                <a:lnTo>
                  <a:pt x="0" y="45504"/>
                </a:lnTo>
                <a:lnTo>
                  <a:pt x="927600" y="44340"/>
                </a:lnTo>
                <a:lnTo>
                  <a:pt x="934129" y="48138"/>
                </a:lnTo>
                <a:lnTo>
                  <a:pt x="927595" y="51960"/>
                </a:lnTo>
                <a:lnTo>
                  <a:pt x="12" y="53124"/>
                </a:lnTo>
                <a:close/>
              </a:path>
              <a:path w="949325" h="96520">
                <a:moveTo>
                  <a:pt x="939774" y="51422"/>
                </a:moveTo>
                <a:lnTo>
                  <a:pt x="934129" y="48138"/>
                </a:lnTo>
                <a:lnTo>
                  <a:pt x="939761" y="44843"/>
                </a:lnTo>
                <a:lnTo>
                  <a:pt x="939774" y="51422"/>
                </a:lnTo>
                <a:close/>
              </a:path>
              <a:path w="949325" h="96520">
                <a:moveTo>
                  <a:pt x="941691" y="51422"/>
                </a:moveTo>
                <a:lnTo>
                  <a:pt x="939774" y="51422"/>
                </a:lnTo>
                <a:lnTo>
                  <a:pt x="939761" y="44843"/>
                </a:lnTo>
                <a:lnTo>
                  <a:pt x="941680" y="44843"/>
                </a:lnTo>
                <a:lnTo>
                  <a:pt x="941691" y="51422"/>
                </a:lnTo>
                <a:close/>
              </a:path>
              <a:path w="949325" h="96520">
                <a:moveTo>
                  <a:pt x="927595" y="51960"/>
                </a:moveTo>
                <a:lnTo>
                  <a:pt x="934129" y="48138"/>
                </a:lnTo>
                <a:lnTo>
                  <a:pt x="939774" y="51422"/>
                </a:lnTo>
                <a:lnTo>
                  <a:pt x="941691" y="51422"/>
                </a:lnTo>
                <a:lnTo>
                  <a:pt x="941692" y="51942"/>
                </a:lnTo>
                <a:lnTo>
                  <a:pt x="927595" y="5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51840" y="2901276"/>
            <a:ext cx="1358900" cy="1400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lang="zh-CN" altLang="en-US" sz="2000" b="1" spc="-5" dirty="0">
                <a:latin typeface="Arial"/>
                <a:cs typeface="Arial"/>
              </a:rPr>
              <a:t>三：</a:t>
            </a:r>
            <a:r>
              <a:rPr sz="2000" b="1" spc="-5" dirty="0">
                <a:latin typeface="Arial"/>
                <a:cs typeface="Arial"/>
              </a:rPr>
              <a:t>q-&gt;c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spc="-5" dirty="0">
                <a:latin typeface="Arial"/>
                <a:cs typeface="Arial"/>
              </a:rPr>
              <a:t>ack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569" y="65049"/>
            <a:ext cx="1318425" cy="30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2785" y="1950720"/>
            <a:ext cx="2120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00"/>
                </a:solidFill>
                <a:latin typeface="微软雅黑"/>
                <a:cs typeface="微软雅黑"/>
              </a:rPr>
              <a:t>消息中间件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15" y="31115"/>
            <a:ext cx="2988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可靠抵达</a:t>
            </a:r>
            <a:r>
              <a:rPr sz="2000" spc="-5" dirty="0">
                <a:solidFill>
                  <a:srgbClr val="000000"/>
                </a:solidFill>
              </a:rPr>
              <a:t>-ConfirmCallback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41374"/>
            <a:ext cx="7642859" cy="19729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spring.rabbitmq.publisher-confirms=true</a:t>
            </a:r>
            <a:endParaRPr sz="1800">
              <a:latin typeface="Arial"/>
              <a:cs typeface="Arial"/>
            </a:endParaRPr>
          </a:p>
          <a:p>
            <a:pPr marL="527050" lvl="1" indent="-171450">
              <a:lnSpc>
                <a:spcPts val="171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在创建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connectionFactory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的时候设置</a:t>
            </a:r>
            <a:r>
              <a:rPr sz="1500" spc="-25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PublisherConfirms(true) </a:t>
            </a:r>
            <a:r>
              <a:rPr sz="1500" dirty="0">
                <a:latin typeface="微软雅黑"/>
                <a:cs typeface="微软雅黑"/>
              </a:rPr>
              <a:t>选项，开启</a:t>
            </a:r>
            <a:endParaRPr sz="1500">
              <a:latin typeface="微软雅黑"/>
              <a:cs typeface="微软雅黑"/>
            </a:endParaRPr>
          </a:p>
          <a:p>
            <a:pPr marL="527050">
              <a:lnSpc>
                <a:spcPts val="1710"/>
              </a:lnSpc>
            </a:pPr>
            <a:r>
              <a:rPr sz="1500" spc="-5" dirty="0">
                <a:latin typeface="Arial"/>
                <a:cs typeface="Arial"/>
              </a:rPr>
              <a:t>confirmcallback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。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CorrelationData</a:t>
            </a:r>
            <a:r>
              <a:rPr sz="1500" spc="-5" dirty="0">
                <a:latin typeface="微软雅黑"/>
                <a:cs typeface="微软雅黑"/>
              </a:rPr>
              <a:t>：</a:t>
            </a:r>
            <a:r>
              <a:rPr sz="1500" dirty="0">
                <a:latin typeface="微软雅黑"/>
                <a:cs typeface="微软雅黑"/>
              </a:rPr>
              <a:t>用来表示当前消息唯一性。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ts val="171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消息只要被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接收到就会执行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confirmCallback</a:t>
            </a:r>
            <a:r>
              <a:rPr sz="1500" spc="-5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如果是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cluster </a:t>
            </a:r>
            <a:r>
              <a:rPr sz="1500" dirty="0">
                <a:latin typeface="微软雅黑"/>
                <a:cs typeface="微软雅黑"/>
              </a:rPr>
              <a:t>模式，需要所有</a:t>
            </a:r>
            <a:endParaRPr sz="1500">
              <a:latin typeface="微软雅黑"/>
              <a:cs typeface="微软雅黑"/>
            </a:endParaRPr>
          </a:p>
          <a:p>
            <a:pPr marL="527050">
              <a:lnSpc>
                <a:spcPts val="1710"/>
              </a:lnSpc>
            </a:pPr>
            <a:r>
              <a:rPr sz="1500" dirty="0">
                <a:latin typeface="Arial"/>
                <a:cs typeface="Arial"/>
              </a:rPr>
              <a:t>broker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接收到才会调用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confirmCallback</a:t>
            </a:r>
            <a:r>
              <a:rPr sz="1500" dirty="0">
                <a:latin typeface="微软雅黑"/>
                <a:cs typeface="微软雅黑"/>
              </a:rPr>
              <a:t>。</a:t>
            </a:r>
            <a:endParaRPr sz="1500">
              <a:latin typeface="微软雅黑"/>
              <a:cs typeface="微软雅黑"/>
            </a:endParaRPr>
          </a:p>
          <a:p>
            <a:pPr marL="527050" marR="59055" lvl="1" indent="-171450">
              <a:lnSpc>
                <a:spcPts val="1620"/>
              </a:lnSpc>
              <a:spcBef>
                <a:spcPts val="40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被</a:t>
            </a:r>
            <a:r>
              <a:rPr sz="1500" spc="-55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接收到只能表示</a:t>
            </a:r>
            <a:r>
              <a:rPr sz="1500" spc="-55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message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已经到达服务器，并不能保证消息一定会被投递 到目标</a:t>
            </a:r>
            <a:r>
              <a:rPr sz="1500" spc="-35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queue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里。所以需要用到接下来的</a:t>
            </a:r>
            <a:r>
              <a:rPr sz="1500" spc="-3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returnCallback </a:t>
            </a:r>
            <a:r>
              <a:rPr sz="1500" dirty="0">
                <a:latin typeface="微软雅黑"/>
                <a:cs typeface="微软雅黑"/>
              </a:rPr>
              <a:t>。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669" y="31115"/>
            <a:ext cx="2861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可靠抵达</a:t>
            </a:r>
            <a:r>
              <a:rPr sz="2000" spc="-5" dirty="0">
                <a:solidFill>
                  <a:srgbClr val="000000"/>
                </a:solidFill>
              </a:rPr>
              <a:t>-ReturnCallback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34950" indent="-171450">
              <a:lnSpc>
                <a:spcPct val="100000"/>
              </a:lnSpc>
              <a:spcBef>
                <a:spcPts val="630"/>
              </a:spcBef>
              <a:buChar char="•"/>
              <a:tabLst>
                <a:tab pos="234950" algn="l"/>
              </a:tabLst>
            </a:pPr>
            <a:r>
              <a:rPr spc="-5" dirty="0"/>
              <a:t>spring.rabbitmq.publisher-returns=true</a:t>
            </a:r>
          </a:p>
          <a:p>
            <a:pPr marL="234950" indent="-171450">
              <a:lnSpc>
                <a:spcPct val="100000"/>
              </a:lnSpc>
              <a:spcBef>
                <a:spcPts val="530"/>
              </a:spcBef>
              <a:buChar char="•"/>
              <a:tabLst>
                <a:tab pos="234950" algn="l"/>
              </a:tabLst>
            </a:pPr>
            <a:r>
              <a:rPr spc="-5" dirty="0"/>
              <a:t>spring.rabbitmq.template.mandatory=true</a:t>
            </a:r>
          </a:p>
          <a:p>
            <a:pPr marL="577850" marR="5080" lvl="1" indent="-171450">
              <a:lnSpc>
                <a:spcPts val="1620"/>
              </a:lnSpc>
              <a:spcBef>
                <a:spcPts val="440"/>
              </a:spcBef>
              <a:buChar char="•"/>
              <a:tabLst>
                <a:tab pos="577850" algn="l"/>
              </a:tabLst>
            </a:pPr>
            <a:r>
              <a:rPr sz="1500" spc="-5" dirty="0">
                <a:latin typeface="Arial"/>
                <a:cs typeface="Arial"/>
              </a:rPr>
              <a:t>confrim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模式只能保证消息到达</a:t>
            </a:r>
            <a:r>
              <a:rPr sz="1500" spc="-45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，不能保证消息准确投递到目标</a:t>
            </a:r>
            <a:r>
              <a:rPr sz="1500" spc="-50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queue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里。在有 些业务场景下，我们需要保证消息一定要投递到目标</a:t>
            </a:r>
            <a:r>
              <a:rPr sz="1500" spc="-40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queue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里，此时就需要用到</a:t>
            </a:r>
            <a:endParaRPr sz="1500">
              <a:latin typeface="微软雅黑"/>
              <a:cs typeface="微软雅黑"/>
            </a:endParaRPr>
          </a:p>
          <a:p>
            <a:pPr marL="577850">
              <a:lnSpc>
                <a:spcPts val="1595"/>
              </a:lnSpc>
            </a:pPr>
            <a:r>
              <a:rPr sz="1500" spc="-5" dirty="0"/>
              <a:t>return</a:t>
            </a:r>
            <a:r>
              <a:rPr sz="1500" spc="-10" dirty="0"/>
              <a:t> </a:t>
            </a:r>
            <a:r>
              <a:rPr sz="1500" dirty="0">
                <a:latin typeface="微软雅黑"/>
                <a:cs typeface="微软雅黑"/>
              </a:rPr>
              <a:t>退回模式。</a:t>
            </a:r>
            <a:endParaRPr sz="1500">
              <a:latin typeface="微软雅黑"/>
              <a:cs typeface="微软雅黑"/>
            </a:endParaRPr>
          </a:p>
          <a:p>
            <a:pPr marL="577850" marR="132080" lvl="1" indent="-171450">
              <a:lnSpc>
                <a:spcPts val="1620"/>
              </a:lnSpc>
              <a:spcBef>
                <a:spcPts val="400"/>
              </a:spcBef>
              <a:buFont typeface="Arial"/>
              <a:buChar char="•"/>
              <a:tabLst>
                <a:tab pos="577850" algn="l"/>
              </a:tabLst>
            </a:pPr>
            <a:r>
              <a:rPr sz="1500" dirty="0">
                <a:latin typeface="微软雅黑"/>
                <a:cs typeface="微软雅黑"/>
              </a:rPr>
              <a:t>这样如果未能投递到目标</a:t>
            </a:r>
            <a:r>
              <a:rPr sz="1500" spc="-40" dirty="0">
                <a:latin typeface="微软雅黑"/>
                <a:cs typeface="微软雅黑"/>
              </a:rPr>
              <a:t> </a:t>
            </a:r>
            <a:r>
              <a:rPr sz="1500" dirty="0">
                <a:latin typeface="Arial"/>
                <a:cs typeface="Arial"/>
              </a:rPr>
              <a:t>queue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里将调用</a:t>
            </a:r>
            <a:r>
              <a:rPr sz="1500" spc="-40" dirty="0">
                <a:latin typeface="微软雅黑"/>
                <a:cs typeface="微软雅黑"/>
              </a:rPr>
              <a:t> </a:t>
            </a:r>
            <a:r>
              <a:rPr sz="1500" spc="-5" dirty="0">
                <a:latin typeface="Arial"/>
                <a:cs typeface="Arial"/>
              </a:rPr>
              <a:t>returnCallback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微软雅黑"/>
                <a:cs typeface="微软雅黑"/>
              </a:rPr>
              <a:t>，可以记录下详细到投递数 据，定期的巡检或者自动纠错都需要这些数据。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05" y="31115"/>
            <a:ext cx="307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可靠抵达</a:t>
            </a:r>
            <a:r>
              <a:rPr sz="2000" spc="-5" dirty="0">
                <a:solidFill>
                  <a:srgbClr val="000000"/>
                </a:solidFill>
              </a:rPr>
              <a:t>-Ack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消息确认机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44" y="881379"/>
            <a:ext cx="8204200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微软雅黑"/>
                <a:cs typeface="微软雅黑"/>
              </a:rPr>
              <a:t>消费者获取到消息，成功处理，可以回复</a:t>
            </a:r>
            <a:r>
              <a:rPr sz="1800" spc="-5" dirty="0">
                <a:latin typeface="Arial"/>
                <a:cs typeface="Arial"/>
              </a:rPr>
              <a:t>Ack</a:t>
            </a:r>
            <a:r>
              <a:rPr sz="1800" dirty="0">
                <a:latin typeface="微软雅黑"/>
                <a:cs typeface="微软雅黑"/>
              </a:rPr>
              <a:t>给</a:t>
            </a:r>
            <a:r>
              <a:rPr sz="1800" spc="-5" dirty="0">
                <a:latin typeface="Arial"/>
                <a:cs typeface="Arial"/>
              </a:rPr>
              <a:t>Broker</a:t>
            </a:r>
            <a:endParaRPr sz="1800">
              <a:latin typeface="Arial"/>
              <a:cs typeface="Arial"/>
            </a:endParaRPr>
          </a:p>
          <a:p>
            <a:pPr marL="422909" lvl="1" indent="-67310">
              <a:lnSpc>
                <a:spcPct val="100000"/>
              </a:lnSpc>
              <a:spcBef>
                <a:spcPts val="5"/>
              </a:spcBef>
              <a:buSzPct val="93333"/>
              <a:buChar char="•"/>
              <a:tabLst>
                <a:tab pos="423545" algn="l"/>
              </a:tabLst>
            </a:pPr>
            <a:r>
              <a:rPr sz="1500" spc="-5" dirty="0">
                <a:latin typeface="Arial"/>
                <a:cs typeface="Arial"/>
              </a:rPr>
              <a:t>basic.ack</a:t>
            </a:r>
            <a:r>
              <a:rPr sz="1500" dirty="0">
                <a:latin typeface="微软雅黑"/>
                <a:cs typeface="微软雅黑"/>
              </a:rPr>
              <a:t>用于肯定确认；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将移除此消息</a:t>
            </a:r>
            <a:endParaRPr sz="1500">
              <a:latin typeface="微软雅黑"/>
              <a:cs typeface="微软雅黑"/>
            </a:endParaRPr>
          </a:p>
          <a:p>
            <a:pPr marL="422909" lvl="1" indent="-67310">
              <a:lnSpc>
                <a:spcPct val="100000"/>
              </a:lnSpc>
              <a:buSzPct val="93333"/>
              <a:buChar char="•"/>
              <a:tabLst>
                <a:tab pos="423545" algn="l"/>
              </a:tabLst>
            </a:pPr>
            <a:r>
              <a:rPr sz="1500" spc="-5" dirty="0">
                <a:latin typeface="Arial"/>
                <a:cs typeface="Arial"/>
              </a:rPr>
              <a:t>basic.nack</a:t>
            </a:r>
            <a:r>
              <a:rPr sz="1500" dirty="0">
                <a:latin typeface="微软雅黑"/>
                <a:cs typeface="微软雅黑"/>
              </a:rPr>
              <a:t>用于否定确认；可以指定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是否丢弃此消息，可以批量</a:t>
            </a:r>
            <a:endParaRPr sz="1500">
              <a:latin typeface="微软雅黑"/>
              <a:cs typeface="微软雅黑"/>
            </a:endParaRPr>
          </a:p>
          <a:p>
            <a:pPr marL="422909" lvl="1" indent="-67310">
              <a:lnSpc>
                <a:spcPts val="1800"/>
              </a:lnSpc>
              <a:buSzPct val="93333"/>
              <a:buChar char="•"/>
              <a:tabLst>
                <a:tab pos="423545" algn="l"/>
              </a:tabLst>
            </a:pPr>
            <a:r>
              <a:rPr sz="1500" spc="-5" dirty="0">
                <a:latin typeface="Arial"/>
                <a:cs typeface="Arial"/>
              </a:rPr>
              <a:t>basic.reject</a:t>
            </a:r>
            <a:r>
              <a:rPr sz="1500" dirty="0">
                <a:latin typeface="微软雅黑"/>
                <a:cs typeface="微软雅黑"/>
              </a:rPr>
              <a:t>用于否定确认；同上，但不能批量</a:t>
            </a:r>
            <a:endParaRPr sz="1500">
              <a:latin typeface="微软雅黑"/>
              <a:cs typeface="微软雅黑"/>
            </a:endParaRPr>
          </a:p>
          <a:p>
            <a:pPr marL="12700">
              <a:lnSpc>
                <a:spcPts val="216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微软雅黑"/>
                <a:cs typeface="微软雅黑"/>
              </a:rPr>
              <a:t>默认自动</a:t>
            </a:r>
            <a:r>
              <a:rPr sz="1800" spc="-5" dirty="0">
                <a:latin typeface="Arial"/>
                <a:cs typeface="Arial"/>
              </a:rPr>
              <a:t>ack</a:t>
            </a:r>
            <a:r>
              <a:rPr sz="1800" spc="-5" dirty="0">
                <a:latin typeface="微软雅黑"/>
                <a:cs typeface="微软雅黑"/>
              </a:rPr>
              <a:t>，</a:t>
            </a:r>
            <a:r>
              <a:rPr sz="1800" dirty="0">
                <a:latin typeface="微软雅黑"/>
                <a:cs typeface="微软雅黑"/>
              </a:rPr>
              <a:t>消息被消费者收到，就会从</a:t>
            </a:r>
            <a:r>
              <a:rPr sz="1800" spc="-5" dirty="0">
                <a:latin typeface="Arial"/>
                <a:cs typeface="Arial"/>
              </a:rPr>
              <a:t>broker</a:t>
            </a:r>
            <a:r>
              <a:rPr sz="1800" dirty="0">
                <a:latin typeface="微软雅黑"/>
                <a:cs typeface="微软雅黑"/>
              </a:rPr>
              <a:t>的</a:t>
            </a:r>
            <a:r>
              <a:rPr sz="1800" spc="-5" dirty="0">
                <a:latin typeface="Arial"/>
                <a:cs typeface="Arial"/>
              </a:rPr>
              <a:t>queue</a:t>
            </a:r>
            <a:r>
              <a:rPr sz="1800" dirty="0">
                <a:latin typeface="微软雅黑"/>
                <a:cs typeface="微软雅黑"/>
              </a:rPr>
              <a:t>中移除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Arial"/>
                <a:cs typeface="Arial"/>
              </a:rPr>
              <a:t>queue</a:t>
            </a:r>
            <a:r>
              <a:rPr sz="1800" dirty="0">
                <a:latin typeface="微软雅黑"/>
                <a:cs typeface="微软雅黑"/>
              </a:rPr>
              <a:t>无消费者，消息依然会被存储，直到消费者消费</a:t>
            </a:r>
            <a:endParaRPr sz="1800">
              <a:latin typeface="微软雅黑"/>
              <a:cs typeface="微软雅黑"/>
            </a:endParaRPr>
          </a:p>
          <a:p>
            <a:pPr marL="12700" marR="205104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微软雅黑"/>
                <a:cs typeface="微软雅黑"/>
              </a:rPr>
              <a:t>消费者收到消息，默认会自动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dirty="0">
                <a:latin typeface="微软雅黑"/>
                <a:cs typeface="微软雅黑"/>
              </a:rPr>
              <a:t>。但是如果无法确定此消息是否被处理完成， 或者成功处理。我们可以开启手动</a:t>
            </a:r>
            <a:r>
              <a:rPr sz="1800" spc="-5" dirty="0">
                <a:latin typeface="Arial"/>
                <a:cs typeface="Arial"/>
              </a:rPr>
              <a:t>ack</a:t>
            </a:r>
            <a:r>
              <a:rPr sz="1800" dirty="0">
                <a:latin typeface="微软雅黑"/>
                <a:cs typeface="微软雅黑"/>
              </a:rPr>
              <a:t>模式</a:t>
            </a:r>
            <a:endParaRPr sz="1800">
              <a:latin typeface="微软雅黑"/>
              <a:cs typeface="微软雅黑"/>
            </a:endParaRPr>
          </a:p>
          <a:p>
            <a:pPr marL="355600" lvl="1">
              <a:lnSpc>
                <a:spcPct val="100000"/>
              </a:lnSpc>
              <a:spcBef>
                <a:spcPts val="5"/>
              </a:spcBef>
              <a:buSzPct val="93333"/>
              <a:buFont typeface="Arial"/>
              <a:buChar char="•"/>
              <a:tabLst>
                <a:tab pos="423545" algn="l"/>
              </a:tabLst>
            </a:pPr>
            <a:r>
              <a:rPr sz="1500" dirty="0">
                <a:latin typeface="微软雅黑"/>
                <a:cs typeface="微软雅黑"/>
              </a:rPr>
              <a:t>消息处理成功，</a:t>
            </a:r>
            <a:r>
              <a:rPr sz="1500" dirty="0">
                <a:latin typeface="Arial"/>
                <a:cs typeface="Arial"/>
              </a:rPr>
              <a:t>ack()</a:t>
            </a:r>
            <a:r>
              <a:rPr sz="1500" dirty="0">
                <a:latin typeface="微软雅黑"/>
                <a:cs typeface="微软雅黑"/>
              </a:rPr>
              <a:t>，接受下一个消息，此消息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就会移除</a:t>
            </a:r>
            <a:endParaRPr sz="1500">
              <a:latin typeface="微软雅黑"/>
              <a:cs typeface="微软雅黑"/>
            </a:endParaRPr>
          </a:p>
          <a:p>
            <a:pPr marL="355600" lvl="1">
              <a:lnSpc>
                <a:spcPct val="100000"/>
              </a:lnSpc>
              <a:buSzPct val="93333"/>
              <a:buFont typeface="Arial"/>
              <a:buChar char="•"/>
              <a:tabLst>
                <a:tab pos="423545" algn="l"/>
              </a:tabLst>
            </a:pPr>
            <a:r>
              <a:rPr sz="1500" dirty="0">
                <a:latin typeface="微软雅黑"/>
                <a:cs typeface="微软雅黑"/>
              </a:rPr>
              <a:t>消息处理失败</a:t>
            </a:r>
            <a:r>
              <a:rPr sz="1500" spc="-5" dirty="0">
                <a:latin typeface="微软雅黑"/>
                <a:cs typeface="微软雅黑"/>
              </a:rPr>
              <a:t>，</a:t>
            </a:r>
            <a:r>
              <a:rPr sz="1500" spc="-5" dirty="0">
                <a:latin typeface="Arial"/>
                <a:cs typeface="Arial"/>
              </a:rPr>
              <a:t>nack()/reject()</a:t>
            </a:r>
            <a:r>
              <a:rPr sz="1500" spc="-5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重新发送给其他人进行处理，或者容错处理后</a:t>
            </a:r>
            <a:r>
              <a:rPr sz="1500" dirty="0">
                <a:latin typeface="Arial"/>
                <a:cs typeface="Arial"/>
              </a:rPr>
              <a:t>ack</a:t>
            </a:r>
            <a:endParaRPr sz="1500">
              <a:latin typeface="Arial"/>
              <a:cs typeface="Arial"/>
            </a:endParaRPr>
          </a:p>
          <a:p>
            <a:pPr marL="355600" marR="5080" lvl="1">
              <a:lnSpc>
                <a:spcPct val="100000"/>
              </a:lnSpc>
              <a:buSzPct val="93333"/>
              <a:buFont typeface="Arial"/>
              <a:buChar char="•"/>
              <a:tabLst>
                <a:tab pos="423545" algn="l"/>
              </a:tabLst>
            </a:pPr>
            <a:r>
              <a:rPr sz="1500" dirty="0">
                <a:latin typeface="微软雅黑"/>
                <a:cs typeface="微软雅黑"/>
              </a:rPr>
              <a:t>消息一直没有调用</a:t>
            </a:r>
            <a:r>
              <a:rPr sz="1500" dirty="0">
                <a:latin typeface="Arial"/>
                <a:cs typeface="Arial"/>
              </a:rPr>
              <a:t>ack</a:t>
            </a:r>
            <a:r>
              <a:rPr sz="1500" spc="-5" dirty="0">
                <a:latin typeface="Arial"/>
                <a:cs typeface="Arial"/>
              </a:rPr>
              <a:t>/</a:t>
            </a:r>
            <a:r>
              <a:rPr sz="1500" dirty="0">
                <a:latin typeface="Arial"/>
                <a:cs typeface="Arial"/>
              </a:rPr>
              <a:t>nack</a:t>
            </a:r>
            <a:r>
              <a:rPr sz="1500" dirty="0">
                <a:latin typeface="微软雅黑"/>
                <a:cs typeface="微软雅黑"/>
              </a:rPr>
              <a:t>方法，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认为此消息正在被处理，不会投递给别人，此时客户 端断开，消息不会被</a:t>
            </a:r>
            <a:r>
              <a:rPr sz="1500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移除，会投递给别人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25" y="31115"/>
            <a:ext cx="472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七、</a:t>
            </a:r>
            <a:r>
              <a:rPr sz="2000" spc="-5" dirty="0">
                <a:solidFill>
                  <a:srgbClr val="000000"/>
                </a:solidFill>
              </a:rPr>
              <a:t>R</a:t>
            </a:r>
            <a:r>
              <a:rPr sz="2000" spc="-10" dirty="0">
                <a:solidFill>
                  <a:srgbClr val="000000"/>
                </a:solidFill>
              </a:rPr>
              <a:t>abb</a:t>
            </a:r>
            <a:r>
              <a:rPr sz="2000" spc="-5" dirty="0">
                <a:solidFill>
                  <a:srgbClr val="000000"/>
                </a:solidFill>
              </a:rPr>
              <a:t>it</a:t>
            </a:r>
            <a:r>
              <a:rPr sz="2000" spc="-10" dirty="0">
                <a:solidFill>
                  <a:srgbClr val="000000"/>
                </a:solidFill>
              </a:rPr>
              <a:t>M</a:t>
            </a:r>
            <a:r>
              <a:rPr sz="2000" spc="-5" dirty="0">
                <a:solidFill>
                  <a:srgbClr val="000000"/>
                </a:solidFill>
              </a:rPr>
              <a:t>Q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延时队列（实现定时任务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40852"/>
            <a:ext cx="6934834" cy="2900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300" dirty="0">
                <a:latin typeface="微软雅黑"/>
                <a:cs typeface="微软雅黑"/>
              </a:rPr>
              <a:t>场景</a:t>
            </a:r>
            <a:r>
              <a:rPr sz="1300" spc="-5" dirty="0">
                <a:latin typeface="微软雅黑"/>
                <a:cs typeface="微软雅黑"/>
              </a:rPr>
              <a:t>：</a:t>
            </a:r>
            <a:endParaRPr sz="1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00" dirty="0">
                <a:latin typeface="微软雅黑"/>
                <a:cs typeface="微软雅黑"/>
              </a:rPr>
              <a:t>比如未付款订单，超过一定时间后，系统自动取消订单并释放占有物品</a:t>
            </a:r>
            <a:r>
              <a:rPr sz="1700" spc="5" dirty="0">
                <a:latin typeface="微软雅黑"/>
                <a:cs typeface="微软雅黑"/>
              </a:rPr>
              <a:t>。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微软雅黑"/>
                <a:cs typeface="微软雅黑"/>
              </a:rPr>
              <a:t>常用解决方案</a:t>
            </a:r>
            <a:r>
              <a:rPr sz="1700" b="1" spc="5" dirty="0">
                <a:latin typeface="微软雅黑"/>
                <a:cs typeface="微软雅黑"/>
              </a:rPr>
              <a:t>：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spc="-5" dirty="0">
                <a:latin typeface="Arial"/>
                <a:cs typeface="Arial"/>
              </a:rPr>
              <a:t>spring</a:t>
            </a:r>
            <a:r>
              <a:rPr sz="1700" spc="5" dirty="0">
                <a:latin typeface="微软雅黑"/>
                <a:cs typeface="微软雅黑"/>
              </a:rPr>
              <a:t>的</a:t>
            </a:r>
            <a:r>
              <a:rPr sz="1700" spc="-45" dirty="0">
                <a:latin typeface="微软雅黑"/>
                <a:cs typeface="微软雅黑"/>
              </a:rPr>
              <a:t> </a:t>
            </a:r>
            <a:r>
              <a:rPr sz="1700" spc="-5" dirty="0">
                <a:latin typeface="Arial"/>
                <a:cs typeface="Arial"/>
              </a:rPr>
              <a:t>schedule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微软雅黑"/>
                <a:cs typeface="微软雅黑"/>
              </a:rPr>
              <a:t>定时任务轮询数据</a:t>
            </a:r>
            <a:r>
              <a:rPr sz="1700" spc="5" dirty="0">
                <a:latin typeface="微软雅黑"/>
                <a:cs typeface="微软雅黑"/>
              </a:rPr>
              <a:t>库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b="1" dirty="0">
                <a:latin typeface="微软雅黑"/>
                <a:cs typeface="微软雅黑"/>
              </a:rPr>
              <a:t>缺点</a:t>
            </a:r>
            <a:r>
              <a:rPr sz="1700" b="1" spc="5" dirty="0">
                <a:latin typeface="微软雅黑"/>
                <a:cs typeface="微软雅黑"/>
              </a:rPr>
              <a:t>：</a:t>
            </a:r>
            <a:endParaRPr sz="1700">
              <a:latin typeface="微软雅黑"/>
              <a:cs typeface="微软雅黑"/>
            </a:endParaRPr>
          </a:p>
          <a:p>
            <a:pPr marL="76200" algn="ctr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微软雅黑"/>
                <a:cs typeface="微软雅黑"/>
              </a:rPr>
              <a:t>消耗系统内存、增加了数据库的压力、存在较大的时间误</a:t>
            </a:r>
            <a:r>
              <a:rPr sz="1700" spc="5" dirty="0">
                <a:latin typeface="微软雅黑"/>
                <a:cs typeface="微软雅黑"/>
              </a:rPr>
              <a:t>差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微软雅黑"/>
                <a:cs typeface="微软雅黑"/>
              </a:rPr>
              <a:t>解决</a:t>
            </a:r>
            <a:r>
              <a:rPr sz="1700" b="1" spc="-5" dirty="0">
                <a:latin typeface="微软雅黑"/>
                <a:cs typeface="微软雅黑"/>
              </a:rPr>
              <a:t>：</a:t>
            </a:r>
            <a:r>
              <a:rPr sz="1700" spc="-5" dirty="0">
                <a:latin typeface="Arial"/>
                <a:cs typeface="Arial"/>
              </a:rPr>
              <a:t>rabbitmq</a:t>
            </a:r>
            <a:r>
              <a:rPr sz="1700" dirty="0">
                <a:latin typeface="微软雅黑"/>
                <a:cs typeface="微软雅黑"/>
              </a:rPr>
              <a:t>的消息</a:t>
            </a:r>
            <a:r>
              <a:rPr sz="1700" spc="-5" dirty="0">
                <a:latin typeface="Arial"/>
                <a:cs typeface="Arial"/>
              </a:rPr>
              <a:t>TTL</a:t>
            </a:r>
            <a:r>
              <a:rPr sz="1700" dirty="0">
                <a:latin typeface="微软雅黑"/>
                <a:cs typeface="微软雅黑"/>
              </a:rPr>
              <a:t>和死信</a:t>
            </a:r>
            <a:r>
              <a:rPr sz="1700" spc="-5" dirty="0">
                <a:latin typeface="Arial"/>
                <a:cs typeface="Arial"/>
              </a:rPr>
              <a:t>Exchange</a:t>
            </a:r>
            <a:r>
              <a:rPr sz="1700" dirty="0">
                <a:latin typeface="微软雅黑"/>
                <a:cs typeface="微软雅黑"/>
              </a:rPr>
              <a:t>结</a:t>
            </a:r>
            <a:r>
              <a:rPr sz="1700" spc="5" dirty="0">
                <a:latin typeface="微软雅黑"/>
                <a:cs typeface="微软雅黑"/>
              </a:rPr>
              <a:t>合</a:t>
            </a:r>
            <a:endParaRPr sz="17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844" y="31115"/>
            <a:ext cx="3169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消息的</a:t>
            </a:r>
            <a:r>
              <a:rPr sz="2000" spc="-15" dirty="0">
                <a:solidFill>
                  <a:srgbClr val="000000"/>
                </a:solidFill>
              </a:rPr>
              <a:t>TTL</a:t>
            </a:r>
            <a:r>
              <a:rPr sz="2000" spc="-15" dirty="0">
                <a:solidFill>
                  <a:srgbClr val="000000"/>
                </a:solidFill>
                <a:latin typeface="微软雅黑"/>
                <a:cs typeface="微软雅黑"/>
              </a:rPr>
              <a:t>（</a:t>
            </a:r>
            <a:r>
              <a:rPr sz="2000" spc="-15" dirty="0">
                <a:solidFill>
                  <a:srgbClr val="000000"/>
                </a:solidFill>
              </a:rPr>
              <a:t>Time</a:t>
            </a:r>
            <a:r>
              <a:rPr sz="2000" spc="-80" dirty="0">
                <a:solidFill>
                  <a:srgbClr val="000000"/>
                </a:solidFill>
              </a:rPr>
              <a:t> </a:t>
            </a:r>
            <a:r>
              <a:rPr sz="2000" spc="-114" dirty="0">
                <a:solidFill>
                  <a:srgbClr val="000000"/>
                </a:solidFill>
              </a:rPr>
              <a:t>To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Live</a:t>
            </a:r>
            <a:r>
              <a:rPr sz="2000" spc="-5" dirty="0">
                <a:solidFill>
                  <a:srgbClr val="000000"/>
                </a:solidFill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109" y="1489710"/>
            <a:ext cx="7778750" cy="203771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微软雅黑"/>
                <a:cs typeface="微软雅黑"/>
              </a:rPr>
              <a:t>消息的</a:t>
            </a:r>
            <a:r>
              <a:rPr sz="1800" spc="-5" dirty="0">
                <a:latin typeface="Arial"/>
                <a:cs typeface="Arial"/>
              </a:rPr>
              <a:t>TTL</a:t>
            </a:r>
            <a:r>
              <a:rPr sz="1800" dirty="0">
                <a:latin typeface="微软雅黑"/>
                <a:cs typeface="微软雅黑"/>
              </a:rPr>
              <a:t>就是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消息的存活时间</a:t>
            </a: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RabbitMQ</a:t>
            </a:r>
            <a:r>
              <a:rPr sz="1800" dirty="0">
                <a:latin typeface="微软雅黑"/>
                <a:cs typeface="微软雅黑"/>
              </a:rPr>
              <a:t>可以对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队列</a:t>
            </a:r>
            <a:r>
              <a:rPr sz="1800" dirty="0">
                <a:latin typeface="微软雅黑"/>
                <a:cs typeface="微软雅黑"/>
              </a:rPr>
              <a:t>和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消息</a:t>
            </a:r>
            <a:r>
              <a:rPr sz="1800" dirty="0">
                <a:latin typeface="微软雅黑"/>
                <a:cs typeface="微软雅黑"/>
              </a:rPr>
              <a:t>分别设置</a:t>
            </a:r>
            <a:r>
              <a:rPr sz="1800" spc="-5" dirty="0">
                <a:latin typeface="Arial"/>
                <a:cs typeface="Arial"/>
              </a:rPr>
              <a:t>TTL</a:t>
            </a: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 marL="527050" marR="5080" lvl="1" indent="-171450">
              <a:lnSpc>
                <a:spcPts val="1620"/>
              </a:lnSpc>
              <a:spcBef>
                <a:spcPts val="39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对队列设置就是队列没有消费者连着的保留时间，</a:t>
            </a:r>
            <a:r>
              <a:rPr sz="1500" dirty="0">
                <a:solidFill>
                  <a:srgbClr val="FF0000"/>
                </a:solidFill>
                <a:latin typeface="微软雅黑"/>
                <a:cs typeface="微软雅黑"/>
              </a:rPr>
              <a:t>也可以对每一个单独的消息做单独的 设置。超过了这个时间，我们认为这个消息就死了，称之为死信</a:t>
            </a:r>
            <a:r>
              <a:rPr sz="1500" dirty="0">
                <a:latin typeface="微软雅黑"/>
                <a:cs typeface="微软雅黑"/>
              </a:rPr>
              <a:t>。</a:t>
            </a:r>
            <a:endParaRPr sz="1500">
              <a:latin typeface="微软雅黑"/>
              <a:cs typeface="微软雅黑"/>
            </a:endParaRPr>
          </a:p>
          <a:p>
            <a:pPr marL="527050" marR="5080" lvl="1" indent="-171450">
              <a:lnSpc>
                <a:spcPts val="162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如果队列设置了，消息也设置了，那么会</a:t>
            </a:r>
            <a:r>
              <a:rPr sz="1500" dirty="0">
                <a:solidFill>
                  <a:srgbClr val="FF0000"/>
                </a:solidFill>
                <a:latin typeface="微软雅黑"/>
                <a:cs typeface="微软雅黑"/>
              </a:rPr>
              <a:t>取小的</a:t>
            </a:r>
            <a:r>
              <a:rPr sz="1500" dirty="0">
                <a:latin typeface="微软雅黑"/>
                <a:cs typeface="微软雅黑"/>
              </a:rPr>
              <a:t>。所以一个消息如果被路由到不同的队 列中，这个消息死亡的时间有可能不一样（不同的队列设置）。这里单讲单个消息的</a:t>
            </a:r>
            <a:endParaRPr sz="1500">
              <a:latin typeface="微软雅黑"/>
              <a:cs typeface="微软雅黑"/>
            </a:endParaRPr>
          </a:p>
          <a:p>
            <a:pPr marL="527050" marR="395605">
              <a:lnSpc>
                <a:spcPts val="1620"/>
              </a:lnSpc>
            </a:pPr>
            <a:r>
              <a:rPr sz="1500" spc="-5" dirty="0">
                <a:latin typeface="Arial"/>
                <a:cs typeface="Arial"/>
              </a:rPr>
              <a:t>TT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dirty="0">
                <a:latin typeface="微软雅黑"/>
                <a:cs typeface="微软雅黑"/>
              </a:rPr>
              <a:t>，因为它才是实现延迟任务的关键。可以通过</a:t>
            </a:r>
            <a:r>
              <a:rPr sz="1500" dirty="0">
                <a:solidFill>
                  <a:srgbClr val="FF0000"/>
                </a:solidFill>
                <a:latin typeface="微软雅黑"/>
                <a:cs typeface="微软雅黑"/>
              </a:rPr>
              <a:t>设置消息的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expira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1500" dirty="0">
                <a:solidFill>
                  <a:srgbClr val="FF0000"/>
                </a:solidFill>
                <a:latin typeface="微软雅黑"/>
                <a:cs typeface="微软雅黑"/>
              </a:rPr>
              <a:t>字段或者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x-  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message-ttl</a:t>
            </a:r>
            <a:r>
              <a:rPr sz="1500" dirty="0">
                <a:solidFill>
                  <a:srgbClr val="FF0000"/>
                </a:solidFill>
                <a:latin typeface="微软雅黑"/>
                <a:cs typeface="微软雅黑"/>
              </a:rPr>
              <a:t>属性来设置时间</a:t>
            </a:r>
            <a:r>
              <a:rPr sz="1500" dirty="0">
                <a:latin typeface="微软雅黑"/>
                <a:cs typeface="微软雅黑"/>
              </a:rPr>
              <a:t>，两者是一样的效果。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5" y="31115"/>
            <a:ext cx="3679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</a:rPr>
              <a:t>Dead Letter</a:t>
            </a:r>
            <a:r>
              <a:rPr sz="2000" spc="-7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Exchanges</a:t>
            </a:r>
            <a:r>
              <a:rPr sz="2000" spc="-5" dirty="0">
                <a:solidFill>
                  <a:srgbClr val="000000"/>
                </a:solidFill>
                <a:latin typeface="微软雅黑"/>
                <a:cs typeface="微软雅黑"/>
              </a:rPr>
              <a:t>（</a:t>
            </a:r>
            <a:r>
              <a:rPr sz="2000" spc="-5" dirty="0">
                <a:solidFill>
                  <a:srgbClr val="000000"/>
                </a:solidFill>
              </a:rPr>
              <a:t>DLX</a:t>
            </a:r>
            <a:r>
              <a:rPr sz="2000" spc="-5" dirty="0">
                <a:solidFill>
                  <a:srgbClr val="000000"/>
                </a:solidFill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959" y="1139583"/>
            <a:ext cx="7740650" cy="29343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微软雅黑"/>
                <a:cs typeface="微软雅黑"/>
              </a:rPr>
              <a:t>一个消息在满足如下条件下，会进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死信路由</a:t>
            </a:r>
            <a:r>
              <a:rPr sz="1800" dirty="0">
                <a:latin typeface="微软雅黑"/>
                <a:cs typeface="微软雅黑"/>
              </a:rPr>
              <a:t>，记住这里是路由而不是队列， 一个路由可以对应很多队列。（什么是死信）</a:t>
            </a:r>
            <a:endParaRPr sz="1800">
              <a:latin typeface="微软雅黑"/>
              <a:cs typeface="微软雅黑"/>
            </a:endParaRPr>
          </a:p>
          <a:p>
            <a:pPr marL="527050" marR="22225" lvl="1" indent="-171450">
              <a:lnSpc>
                <a:spcPts val="1620"/>
              </a:lnSpc>
              <a:spcBef>
                <a:spcPts val="37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一个消息被</a:t>
            </a:r>
            <a:r>
              <a:rPr sz="1500" dirty="0">
                <a:latin typeface="Arial"/>
                <a:cs typeface="Arial"/>
              </a:rPr>
              <a:t>Consumer</a:t>
            </a:r>
            <a:r>
              <a:rPr sz="1500" dirty="0">
                <a:latin typeface="微软雅黑"/>
                <a:cs typeface="微软雅黑"/>
              </a:rPr>
              <a:t>拒收了，并且</a:t>
            </a:r>
            <a:r>
              <a:rPr sz="1500" spc="-5" dirty="0">
                <a:latin typeface="Arial"/>
                <a:cs typeface="Arial"/>
              </a:rPr>
              <a:t>reject</a:t>
            </a:r>
            <a:r>
              <a:rPr sz="1500" dirty="0">
                <a:latin typeface="微软雅黑"/>
                <a:cs typeface="微软雅黑"/>
              </a:rPr>
              <a:t>方法的参数里</a:t>
            </a:r>
            <a:r>
              <a:rPr sz="1500" dirty="0">
                <a:latin typeface="Arial"/>
                <a:cs typeface="Arial"/>
              </a:rPr>
              <a:t>requeue</a:t>
            </a:r>
            <a:r>
              <a:rPr sz="1500" dirty="0">
                <a:latin typeface="微软雅黑"/>
                <a:cs typeface="微软雅黑"/>
              </a:rPr>
              <a:t>是</a:t>
            </a:r>
            <a:r>
              <a:rPr sz="1500" spc="-5" dirty="0">
                <a:latin typeface="Arial"/>
                <a:cs typeface="Arial"/>
              </a:rPr>
              <a:t>false</a:t>
            </a:r>
            <a:r>
              <a:rPr sz="1500" dirty="0">
                <a:latin typeface="微软雅黑"/>
                <a:cs typeface="微软雅黑"/>
              </a:rPr>
              <a:t>。也就是说不 会被再次放在队列里，被其他消费者使用</a:t>
            </a:r>
            <a:r>
              <a:rPr sz="1500" spc="-130" dirty="0">
                <a:latin typeface="微软雅黑"/>
                <a:cs typeface="微软雅黑"/>
              </a:rPr>
              <a:t>。</a:t>
            </a:r>
            <a:r>
              <a:rPr sz="1550" i="1" spc="-45" dirty="0">
                <a:latin typeface="微软雅黑"/>
                <a:cs typeface="微软雅黑"/>
              </a:rPr>
              <a:t>（</a:t>
            </a:r>
            <a:r>
              <a:rPr sz="1500" i="1" spc="-45" dirty="0">
                <a:latin typeface="Arial"/>
                <a:cs typeface="Arial"/>
              </a:rPr>
              <a:t>basic.reject/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spc="-30" dirty="0">
                <a:latin typeface="Arial"/>
                <a:cs typeface="Arial"/>
              </a:rPr>
              <a:t>basic.nack</a:t>
            </a:r>
            <a:r>
              <a:rPr sz="1550" i="1" spc="-30" dirty="0">
                <a:latin typeface="微软雅黑"/>
                <a:cs typeface="微软雅黑"/>
              </a:rPr>
              <a:t>）</a:t>
            </a:r>
            <a:r>
              <a:rPr sz="1500" i="1" spc="-30" dirty="0">
                <a:latin typeface="Arial"/>
                <a:cs typeface="Arial"/>
              </a:rPr>
              <a:t>requeue=false</a:t>
            </a:r>
            <a:endParaRPr sz="1500">
              <a:latin typeface="Arial"/>
              <a:cs typeface="Arial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上面的消息的</a:t>
            </a:r>
            <a:r>
              <a:rPr sz="1500" spc="-5" dirty="0">
                <a:latin typeface="Arial"/>
                <a:cs typeface="Arial"/>
              </a:rPr>
              <a:t>TTL</a:t>
            </a:r>
            <a:r>
              <a:rPr sz="1500" dirty="0">
                <a:latin typeface="微软雅黑"/>
                <a:cs typeface="微软雅黑"/>
              </a:rPr>
              <a:t>到了，消息过期了。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队列的长度限制满了。排在前面的消息会被丢弃或者扔到死信路由上</a:t>
            </a:r>
            <a:endParaRPr sz="1500">
              <a:latin typeface="微软雅黑"/>
              <a:cs typeface="微软雅黑"/>
            </a:endParaRPr>
          </a:p>
          <a:p>
            <a:pPr marL="184150" indent="-171450">
              <a:lnSpc>
                <a:spcPts val="2050"/>
              </a:lnSpc>
              <a:spcBef>
                <a:spcPts val="53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Dead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Letter Exchange</a:t>
            </a:r>
            <a:r>
              <a:rPr sz="1800" dirty="0">
                <a:latin typeface="微软雅黑"/>
                <a:cs typeface="微软雅黑"/>
              </a:rPr>
              <a:t>其实就是一种普通的</a:t>
            </a:r>
            <a:r>
              <a:rPr sz="1800" spc="-5" dirty="0">
                <a:latin typeface="Arial"/>
                <a:cs typeface="Arial"/>
              </a:rPr>
              <a:t>exchange</a:t>
            </a:r>
            <a:r>
              <a:rPr sz="1800" spc="-5" dirty="0">
                <a:latin typeface="微软雅黑"/>
                <a:cs typeface="微软雅黑"/>
              </a:rPr>
              <a:t>，</a:t>
            </a:r>
            <a:r>
              <a:rPr sz="1800" dirty="0">
                <a:latin typeface="微软雅黑"/>
                <a:cs typeface="微软雅黑"/>
              </a:rPr>
              <a:t>和创建其他</a:t>
            </a:r>
            <a:endParaRPr sz="1800">
              <a:latin typeface="微软雅黑"/>
              <a:cs typeface="微软雅黑"/>
            </a:endParaRPr>
          </a:p>
          <a:p>
            <a:pPr marL="184150" marR="17780">
              <a:lnSpc>
                <a:spcPts val="1939"/>
              </a:lnSpc>
              <a:spcBef>
                <a:spcPts val="135"/>
              </a:spcBef>
            </a:pPr>
            <a:r>
              <a:rPr sz="1800" spc="-5" dirty="0">
                <a:latin typeface="Arial"/>
                <a:cs typeface="Arial"/>
              </a:rPr>
              <a:t>exchange</a:t>
            </a:r>
            <a:r>
              <a:rPr sz="1800" dirty="0">
                <a:latin typeface="微软雅黑"/>
                <a:cs typeface="微软雅黑"/>
              </a:rPr>
              <a:t>没有两样。只是在某一个设置</a:t>
            </a:r>
            <a:r>
              <a:rPr sz="1800" spc="-5" dirty="0">
                <a:latin typeface="Arial"/>
                <a:cs typeface="Arial"/>
              </a:rPr>
              <a:t>Dead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Letter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Exchange</a:t>
            </a:r>
            <a:r>
              <a:rPr sz="1800" dirty="0">
                <a:latin typeface="微软雅黑"/>
                <a:cs typeface="微软雅黑"/>
              </a:rPr>
              <a:t>的队列中有 消息过期了，会自动触发消息的转发，发送到</a:t>
            </a:r>
            <a:r>
              <a:rPr sz="1800" spc="-5" dirty="0">
                <a:latin typeface="Arial"/>
                <a:cs typeface="Arial"/>
              </a:rPr>
              <a:t>Dead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Letter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Exchange</a:t>
            </a:r>
            <a:r>
              <a:rPr sz="1800" dirty="0">
                <a:latin typeface="微软雅黑"/>
                <a:cs typeface="微软雅黑"/>
              </a:rPr>
              <a:t>中去。</a:t>
            </a:r>
            <a:endParaRPr sz="1800">
              <a:latin typeface="微软雅黑"/>
              <a:cs typeface="微软雅黑"/>
            </a:endParaRPr>
          </a:p>
          <a:p>
            <a:pPr marL="184150" marR="233679" indent="-171450">
              <a:lnSpc>
                <a:spcPts val="1939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微软雅黑"/>
                <a:cs typeface="微软雅黑"/>
              </a:rPr>
              <a:t>我们既可以控制消息在一段时间后变成死信，又可以控制变成死信的消息 被路由到某一个指定的交换机，结合二者，其实就可以实现一个延时队列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1021334"/>
            <a:ext cx="7357745" cy="8350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微软雅黑"/>
                <a:cs typeface="微软雅黑"/>
              </a:rPr>
              <a:t>手动</a:t>
            </a:r>
            <a:r>
              <a:rPr sz="1800" spc="-5" dirty="0">
                <a:latin typeface="Arial"/>
                <a:cs typeface="Arial"/>
              </a:rPr>
              <a:t>ack&amp;</a:t>
            </a:r>
            <a:r>
              <a:rPr sz="1800" dirty="0">
                <a:latin typeface="微软雅黑"/>
                <a:cs typeface="微软雅黑"/>
              </a:rPr>
              <a:t>异常消息统一放在一个队列处理建议的两种方式</a:t>
            </a:r>
            <a:endParaRPr sz="18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catch</a:t>
            </a:r>
            <a:r>
              <a:rPr sz="1500" dirty="0">
                <a:latin typeface="微软雅黑"/>
                <a:cs typeface="微软雅黑"/>
              </a:rPr>
              <a:t>异常后，</a:t>
            </a:r>
            <a:r>
              <a:rPr sz="1500" b="1" dirty="0">
                <a:latin typeface="微软雅黑"/>
                <a:cs typeface="微软雅黑"/>
              </a:rPr>
              <a:t>手动发送到指定队列</a:t>
            </a:r>
            <a:r>
              <a:rPr sz="1500" dirty="0">
                <a:latin typeface="微软雅黑"/>
                <a:cs typeface="微软雅黑"/>
              </a:rPr>
              <a:t>，然后使用</a:t>
            </a:r>
            <a:r>
              <a:rPr sz="1500" dirty="0">
                <a:latin typeface="Arial"/>
                <a:cs typeface="Arial"/>
              </a:rPr>
              <a:t>channel</a:t>
            </a:r>
            <a:r>
              <a:rPr sz="1500" dirty="0">
                <a:latin typeface="微软雅黑"/>
                <a:cs typeface="微软雅黑"/>
              </a:rPr>
              <a:t>给</a:t>
            </a:r>
            <a:r>
              <a:rPr sz="1500" spc="-5" dirty="0">
                <a:latin typeface="Arial"/>
                <a:cs typeface="Arial"/>
              </a:rPr>
              <a:t>rabbitmq</a:t>
            </a:r>
            <a:r>
              <a:rPr sz="1500" dirty="0">
                <a:latin typeface="微软雅黑"/>
                <a:cs typeface="微软雅黑"/>
              </a:rPr>
              <a:t>确认消息已消费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给</a:t>
            </a:r>
            <a:r>
              <a:rPr sz="1500" spc="-5" dirty="0">
                <a:latin typeface="Arial"/>
                <a:cs typeface="Arial"/>
              </a:rPr>
              <a:t>Queue</a:t>
            </a:r>
            <a:r>
              <a:rPr sz="1500" dirty="0">
                <a:latin typeface="微软雅黑"/>
                <a:cs typeface="微软雅黑"/>
              </a:rPr>
              <a:t>绑定死信队列，使用</a:t>
            </a:r>
            <a:r>
              <a:rPr sz="1500" dirty="0">
                <a:latin typeface="Arial"/>
                <a:cs typeface="Arial"/>
              </a:rPr>
              <a:t>nack</a:t>
            </a:r>
            <a:r>
              <a:rPr sz="1500" dirty="0">
                <a:latin typeface="微软雅黑"/>
                <a:cs typeface="微软雅黑"/>
              </a:rPr>
              <a:t>（</a:t>
            </a:r>
            <a:r>
              <a:rPr sz="1500" dirty="0">
                <a:latin typeface="Arial"/>
                <a:cs typeface="Arial"/>
              </a:rPr>
              <a:t>requque</a:t>
            </a:r>
            <a:r>
              <a:rPr sz="1500" dirty="0">
                <a:latin typeface="微软雅黑"/>
                <a:cs typeface="微软雅黑"/>
              </a:rPr>
              <a:t>为</a:t>
            </a:r>
            <a:r>
              <a:rPr sz="1500" spc="-5" dirty="0">
                <a:latin typeface="Arial"/>
                <a:cs typeface="Arial"/>
              </a:rPr>
              <a:t>false</a:t>
            </a:r>
            <a:r>
              <a:rPr sz="1500" spc="-5" dirty="0">
                <a:latin typeface="微软雅黑"/>
                <a:cs typeface="微软雅黑"/>
              </a:rPr>
              <a:t>）</a:t>
            </a:r>
            <a:r>
              <a:rPr sz="1500" dirty="0">
                <a:latin typeface="微软雅黑"/>
                <a:cs typeface="微软雅黑"/>
              </a:rPr>
              <a:t>确认消息消费失败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872" y="1624897"/>
            <a:ext cx="488330" cy="83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0484" y="1701255"/>
            <a:ext cx="4187432" cy="876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9568" y="2565626"/>
            <a:ext cx="4138598" cy="87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9657" y="2944361"/>
            <a:ext cx="476121" cy="842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8310" y="255646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6785" y="0"/>
                </a:lnTo>
              </a:path>
            </a:pathLst>
          </a:custGeom>
          <a:ln w="9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789" y="4184416"/>
            <a:ext cx="8430260" cy="0"/>
          </a:xfrm>
          <a:custGeom>
            <a:avLst/>
            <a:gdLst/>
            <a:ahLst/>
            <a:cxnLst/>
            <a:rect l="l" t="t" r="r" b="b"/>
            <a:pathLst>
              <a:path w="8430260">
                <a:moveTo>
                  <a:pt x="0" y="0"/>
                </a:moveTo>
                <a:lnTo>
                  <a:pt x="8429797" y="0"/>
                </a:lnTo>
              </a:path>
            </a:pathLst>
          </a:custGeom>
          <a:ln w="3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7" y="0"/>
            <a:ext cx="4876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15" dirty="0">
                <a:solidFill>
                  <a:srgbClr val="349A67"/>
                </a:solidFill>
                <a:latin typeface="宋体"/>
                <a:cs typeface="宋体"/>
              </a:rPr>
              <a:t>立</a:t>
            </a:r>
            <a:endParaRPr sz="395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1398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solidFill>
                  <a:srgbClr val="6D8C3F"/>
                </a:solidFill>
              </a:rPr>
              <a:t>®</a:t>
            </a:r>
            <a:r>
              <a:rPr spc="-150" dirty="0"/>
              <a:t>iai </a:t>
            </a:r>
            <a:r>
              <a:rPr sz="1500" spc="-434" dirty="0">
                <a:latin typeface="宋体"/>
                <a:cs typeface="宋体"/>
              </a:rPr>
              <a:t>硅</a:t>
            </a:r>
            <a:r>
              <a:rPr sz="1500" spc="-420" dirty="0">
                <a:latin typeface="宋体"/>
                <a:cs typeface="宋体"/>
              </a:rPr>
              <a:t> </a:t>
            </a:r>
            <a:r>
              <a:rPr sz="1500" spc="-434" dirty="0">
                <a:latin typeface="宋体"/>
                <a:cs typeface="宋体"/>
              </a:rPr>
              <a:t>谷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72" y="1452876"/>
            <a:ext cx="941069" cy="94170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7200" dirty="0">
                <a:solidFill>
                  <a:srgbClr val="5687B1"/>
                </a:solidFill>
                <a:latin typeface="宋体"/>
                <a:cs typeface="宋体"/>
              </a:rPr>
              <a:t>．</a:t>
            </a:r>
            <a:endParaRPr sz="72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6497" y="1827071"/>
            <a:ext cx="104139" cy="127635"/>
          </a:xfrm>
          <a:custGeom>
            <a:avLst/>
            <a:gdLst/>
            <a:ahLst/>
            <a:cxnLst/>
            <a:rect l="l" t="t" r="r" b="b"/>
            <a:pathLst>
              <a:path w="104139" h="127635">
                <a:moveTo>
                  <a:pt x="0" y="0"/>
                </a:moveTo>
                <a:lnTo>
                  <a:pt x="103770" y="0"/>
                </a:lnTo>
                <a:lnTo>
                  <a:pt x="103770" y="127263"/>
                </a:lnTo>
                <a:lnTo>
                  <a:pt x="0" y="127263"/>
                </a:lnTo>
                <a:lnTo>
                  <a:pt x="0" y="0"/>
                </a:lnTo>
                <a:close/>
              </a:path>
            </a:pathLst>
          </a:custGeom>
          <a:solidFill>
            <a:srgbClr val="EB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7682" y="1827071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63"/>
                </a:lnTo>
              </a:path>
            </a:pathLst>
          </a:custGeom>
          <a:ln w="12208">
            <a:solidFill>
              <a:srgbClr val="EBF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0375" y="1796474"/>
            <a:ext cx="4718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10" dirty="0">
                <a:solidFill>
                  <a:srgbClr val="8799A7"/>
                </a:solidFill>
                <a:latin typeface="宋体"/>
                <a:cs typeface="宋体"/>
              </a:rPr>
              <a:t>梒</a:t>
            </a:r>
            <a:r>
              <a:rPr sz="1000" spc="-210" dirty="0">
                <a:solidFill>
                  <a:srgbClr val="A0AAB3"/>
                </a:solidFill>
                <a:latin typeface="宋体"/>
                <a:cs typeface="宋体"/>
              </a:rPr>
              <a:t>入</a:t>
            </a:r>
            <a:r>
              <a:rPr sz="1000" spc="-105" dirty="0">
                <a:solidFill>
                  <a:srgbClr val="8799A7"/>
                </a:solidFill>
                <a:latin typeface="宋体"/>
                <a:cs typeface="宋体"/>
              </a:rPr>
              <a:t>消</a:t>
            </a:r>
            <a:r>
              <a:rPr sz="1000" spc="-830" dirty="0">
                <a:solidFill>
                  <a:srgbClr val="A0AAB3"/>
                </a:solidFill>
                <a:latin typeface="宋体"/>
                <a:cs typeface="宋体"/>
              </a:rPr>
              <a:t>，</a:t>
            </a:r>
            <a:r>
              <a:rPr sz="1000" spc="-250" dirty="0">
                <a:solidFill>
                  <a:srgbClr val="6E828E"/>
                </a:solidFill>
                <a:latin typeface="宋体"/>
                <a:cs typeface="宋体"/>
              </a:rPr>
              <a:t>皂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476" y="2511947"/>
            <a:ext cx="52387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45" dirty="0">
                <a:solidFill>
                  <a:srgbClr val="6E828E"/>
                </a:solidFill>
                <a:latin typeface="宋体"/>
                <a:cs typeface="宋体"/>
              </a:rPr>
              <a:t>生产者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9985" y="2459260"/>
            <a:ext cx="4679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30" dirty="0">
                <a:solidFill>
                  <a:srgbClr val="8799A7"/>
                </a:solidFill>
                <a:latin typeface="宋体"/>
                <a:cs typeface="宋体"/>
              </a:rPr>
              <a:t>过拱转发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3853" y="2793721"/>
            <a:ext cx="941069" cy="94170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7200" dirty="0">
                <a:solidFill>
                  <a:srgbClr val="5687B1"/>
                </a:solidFill>
                <a:latin typeface="宋体"/>
                <a:cs typeface="宋体"/>
              </a:rPr>
              <a:t>．</a:t>
            </a:r>
            <a:endParaRPr sz="72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4267" y="3161807"/>
            <a:ext cx="497840" cy="127635"/>
          </a:xfrm>
          <a:custGeom>
            <a:avLst/>
            <a:gdLst/>
            <a:ahLst/>
            <a:cxnLst/>
            <a:rect l="l" t="t" r="r" b="b"/>
            <a:pathLst>
              <a:path w="497840" h="127635">
                <a:moveTo>
                  <a:pt x="0" y="0"/>
                </a:moveTo>
                <a:lnTo>
                  <a:pt x="497486" y="0"/>
                </a:lnTo>
                <a:lnTo>
                  <a:pt x="497486" y="127263"/>
                </a:lnTo>
                <a:lnTo>
                  <a:pt x="0" y="127263"/>
                </a:lnTo>
                <a:lnTo>
                  <a:pt x="0" y="0"/>
                </a:lnTo>
                <a:close/>
              </a:path>
            </a:pathLst>
          </a:custGeom>
          <a:solidFill>
            <a:srgbClr val="EB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40616" y="3131211"/>
            <a:ext cx="1320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" spc="-25" dirty="0">
                <a:solidFill>
                  <a:srgbClr val="8EB5CC"/>
                </a:solidFill>
                <a:latin typeface="Times New Roman"/>
                <a:cs typeface="Times New Roman"/>
              </a:rPr>
              <a:t>l</a:t>
            </a:r>
            <a:r>
              <a:rPr sz="250" dirty="0">
                <a:solidFill>
                  <a:srgbClr val="8EB5CC"/>
                </a:solidFill>
                <a:latin typeface="Times New Roman"/>
                <a:cs typeface="Times New Roman"/>
              </a:rPr>
              <a:t> </a:t>
            </a:r>
            <a:r>
              <a:rPr sz="1000" spc="-330" dirty="0">
                <a:solidFill>
                  <a:srgbClr val="BFC8D1"/>
                </a:solidFill>
                <a:latin typeface="宋体"/>
                <a:cs typeface="宋体"/>
              </a:rPr>
              <a:t>—</a:t>
            </a:r>
            <a:endParaRPr sz="10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82957" y="316180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263"/>
                </a:lnTo>
              </a:path>
            </a:pathLst>
          </a:custGeom>
          <a:ln w="12208">
            <a:solidFill>
              <a:srgbClr val="EBF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62840" y="3161807"/>
            <a:ext cx="281305" cy="127635"/>
          </a:xfrm>
          <a:custGeom>
            <a:avLst/>
            <a:gdLst/>
            <a:ahLst/>
            <a:cxnLst/>
            <a:rect l="l" t="t" r="r" b="b"/>
            <a:pathLst>
              <a:path w="281304" h="127635">
                <a:moveTo>
                  <a:pt x="0" y="0"/>
                </a:moveTo>
                <a:lnTo>
                  <a:pt x="280789" y="0"/>
                </a:lnTo>
                <a:lnTo>
                  <a:pt x="280789" y="127263"/>
                </a:lnTo>
                <a:lnTo>
                  <a:pt x="0" y="127263"/>
                </a:lnTo>
                <a:lnTo>
                  <a:pt x="0" y="0"/>
                </a:lnTo>
                <a:close/>
              </a:path>
            </a:pathLst>
          </a:custGeom>
          <a:solidFill>
            <a:srgbClr val="EB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97041" y="2946679"/>
            <a:ext cx="106616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5480" algn="l"/>
                <a:tab pos="924560" algn="l"/>
              </a:tabLst>
            </a:pPr>
            <a:r>
              <a:rPr sz="1000" spc="-330" dirty="0">
                <a:solidFill>
                  <a:srgbClr val="8799A7"/>
                </a:solidFill>
                <a:latin typeface="宋体"/>
                <a:cs typeface="宋体"/>
              </a:rPr>
              <a:t>获</a:t>
            </a:r>
            <a:r>
              <a:rPr sz="1000" spc="10" dirty="0">
                <a:solidFill>
                  <a:srgbClr val="8799A7"/>
                </a:solidFill>
                <a:latin typeface="宋体"/>
                <a:cs typeface="宋体"/>
              </a:rPr>
              <a:t> </a:t>
            </a:r>
            <a:r>
              <a:rPr sz="1000" spc="-330" dirty="0">
                <a:solidFill>
                  <a:srgbClr val="8799A7"/>
                </a:solidFill>
                <a:latin typeface="宋体"/>
                <a:cs typeface="宋体"/>
              </a:rPr>
              <a:t>瓦</a:t>
            </a:r>
            <a:r>
              <a:rPr sz="1000" spc="-195" dirty="0">
                <a:solidFill>
                  <a:srgbClr val="8799A7"/>
                </a:solidFill>
                <a:latin typeface="宋体"/>
                <a:cs typeface="宋体"/>
              </a:rPr>
              <a:t> </a:t>
            </a:r>
            <a:r>
              <a:rPr sz="1000" spc="-275" dirty="0">
                <a:solidFill>
                  <a:srgbClr val="8799A7"/>
                </a:solidFill>
                <a:latin typeface="宋体"/>
                <a:cs typeface="宋体"/>
              </a:rPr>
              <a:t>肖</a:t>
            </a:r>
            <a:r>
              <a:rPr sz="1000" spc="-830" dirty="0">
                <a:solidFill>
                  <a:srgbClr val="A0AAB3"/>
                </a:solidFill>
                <a:latin typeface="宋体"/>
                <a:cs typeface="宋体"/>
              </a:rPr>
              <a:t>，</a:t>
            </a:r>
            <a:r>
              <a:rPr sz="1000" spc="-680" dirty="0">
                <a:solidFill>
                  <a:srgbClr val="6E828E"/>
                </a:solidFill>
                <a:latin typeface="宋体"/>
                <a:cs typeface="宋体"/>
              </a:rPr>
              <a:t>皂</a:t>
            </a:r>
            <a:r>
              <a:rPr sz="1000" spc="-320" dirty="0">
                <a:solidFill>
                  <a:srgbClr val="6E828E"/>
                </a:solidFill>
                <a:latin typeface="宋体"/>
                <a:cs typeface="宋体"/>
              </a:rPr>
              <a:t>;_</a:t>
            </a:r>
            <a:r>
              <a:rPr sz="1000" dirty="0">
                <a:solidFill>
                  <a:srgbClr val="6E828E"/>
                </a:solidFill>
                <a:latin typeface="宋体"/>
                <a:cs typeface="宋体"/>
              </a:rPr>
              <a:t>	</a:t>
            </a:r>
            <a:r>
              <a:rPr sz="1000" spc="-320" dirty="0">
                <a:solidFill>
                  <a:srgbClr val="BFC8D1"/>
                </a:solidFill>
                <a:latin typeface="宋体"/>
                <a:cs typeface="宋体"/>
              </a:rPr>
              <a:t>-</a:t>
            </a:r>
            <a:r>
              <a:rPr sz="1000" dirty="0">
                <a:solidFill>
                  <a:srgbClr val="BFC8D1"/>
                </a:solidFill>
                <a:latin typeface="宋体"/>
                <a:cs typeface="宋体"/>
              </a:rPr>
              <a:t>	</a:t>
            </a:r>
            <a:r>
              <a:rPr sz="2450" spc="-1545" dirty="0">
                <a:solidFill>
                  <a:srgbClr val="759EC1"/>
                </a:solidFill>
                <a:latin typeface="Arial"/>
                <a:cs typeface="Arial"/>
              </a:rPr>
              <a:t>►</a:t>
            </a:r>
            <a:r>
              <a:rPr sz="2450" spc="-560" dirty="0">
                <a:solidFill>
                  <a:srgbClr val="4B6982"/>
                </a:solidFill>
                <a:latin typeface="Arial"/>
                <a:cs typeface="Arial"/>
              </a:rPr>
              <a:t>,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36997" y="3843630"/>
            <a:ext cx="52895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30" dirty="0">
                <a:solidFill>
                  <a:srgbClr val="6E828E"/>
                </a:solidFill>
                <a:latin typeface="宋体"/>
                <a:cs typeface="宋体"/>
              </a:rPr>
              <a:t>消费者</a:t>
            </a:r>
            <a:endParaRPr sz="1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562" y="31013"/>
            <a:ext cx="1776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延时队列实现</a:t>
            </a:r>
            <a:r>
              <a:rPr sz="2000" spc="-5" dirty="0">
                <a:solidFill>
                  <a:srgbClr val="000000"/>
                </a:solidFill>
              </a:rPr>
              <a:t>-</a:t>
            </a:r>
            <a:r>
              <a:rPr sz="2000" dirty="0">
                <a:solidFill>
                  <a:srgbClr val="000000"/>
                </a:solidFill>
              </a:rPr>
              <a:t>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121" y="900439"/>
            <a:ext cx="7670093" cy="347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562" y="31013"/>
            <a:ext cx="1776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延时队列实现</a:t>
            </a:r>
            <a:r>
              <a:rPr sz="2000" spc="-5" dirty="0">
                <a:solidFill>
                  <a:srgbClr val="000000"/>
                </a:solidFill>
              </a:rPr>
              <a:t>-</a:t>
            </a:r>
            <a:r>
              <a:rPr sz="2000" dirty="0">
                <a:solidFill>
                  <a:srgbClr val="000000"/>
                </a:solidFill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217" y="1124969"/>
            <a:ext cx="7746793" cy="329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569" y="65049"/>
            <a:ext cx="1318425" cy="30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5935" y="621791"/>
            <a:ext cx="420166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5935" y="1905000"/>
            <a:ext cx="2926080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5935" y="3593591"/>
            <a:ext cx="4613148" cy="153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284" y="2209164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宋体"/>
                <a:cs typeface="宋体"/>
              </a:rPr>
              <a:t>异步处</a:t>
            </a:r>
            <a:r>
              <a:rPr sz="2400" b="1" spc="-10" dirty="0">
                <a:solidFill>
                  <a:srgbClr val="000000"/>
                </a:solidFill>
                <a:latin typeface="宋体"/>
                <a:cs typeface="宋体"/>
              </a:rPr>
              <a:t>理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61" y="2021598"/>
            <a:ext cx="3895839" cy="655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6142" y="2220010"/>
            <a:ext cx="2099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user.order.delay.exchange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2001" y="1203718"/>
            <a:ext cx="3895839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0574" y="1402130"/>
            <a:ext cx="1638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user.order.exchange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4234" y="2566035"/>
            <a:ext cx="4806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orde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1864" y="3290315"/>
            <a:ext cx="2304287" cy="504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7393" y="3286607"/>
            <a:ext cx="2312035" cy="511809"/>
          </a:xfrm>
          <a:custGeom>
            <a:avLst/>
            <a:gdLst/>
            <a:ahLst/>
            <a:cxnLst/>
            <a:rect l="l" t="t" r="r" b="b"/>
            <a:pathLst>
              <a:path w="2312034" h="511810">
                <a:moveTo>
                  <a:pt x="2311882" y="511682"/>
                </a:moveTo>
                <a:lnTo>
                  <a:pt x="0" y="511682"/>
                </a:lnTo>
                <a:lnTo>
                  <a:pt x="0" y="0"/>
                </a:lnTo>
                <a:lnTo>
                  <a:pt x="2311882" y="0"/>
                </a:lnTo>
                <a:lnTo>
                  <a:pt x="2311882" y="3810"/>
                </a:lnTo>
                <a:lnTo>
                  <a:pt x="7620" y="3810"/>
                </a:lnTo>
                <a:lnTo>
                  <a:pt x="3810" y="7619"/>
                </a:lnTo>
                <a:lnTo>
                  <a:pt x="7620" y="7619"/>
                </a:lnTo>
                <a:lnTo>
                  <a:pt x="7620" y="504063"/>
                </a:lnTo>
                <a:lnTo>
                  <a:pt x="3810" y="504063"/>
                </a:lnTo>
                <a:lnTo>
                  <a:pt x="7620" y="507873"/>
                </a:lnTo>
                <a:lnTo>
                  <a:pt x="2311882" y="507873"/>
                </a:lnTo>
                <a:lnTo>
                  <a:pt x="2311882" y="511682"/>
                </a:lnTo>
                <a:close/>
              </a:path>
              <a:path w="2312034" h="511810">
                <a:moveTo>
                  <a:pt x="7620" y="7619"/>
                </a:moveTo>
                <a:lnTo>
                  <a:pt x="3810" y="7619"/>
                </a:lnTo>
                <a:lnTo>
                  <a:pt x="7620" y="3810"/>
                </a:lnTo>
                <a:lnTo>
                  <a:pt x="7620" y="7619"/>
                </a:lnTo>
                <a:close/>
              </a:path>
              <a:path w="2312034" h="511810">
                <a:moveTo>
                  <a:pt x="2304262" y="7619"/>
                </a:moveTo>
                <a:lnTo>
                  <a:pt x="7620" y="7619"/>
                </a:lnTo>
                <a:lnTo>
                  <a:pt x="7620" y="3810"/>
                </a:lnTo>
                <a:lnTo>
                  <a:pt x="2304262" y="3810"/>
                </a:lnTo>
                <a:lnTo>
                  <a:pt x="2304262" y="7619"/>
                </a:lnTo>
                <a:close/>
              </a:path>
              <a:path w="2312034" h="511810">
                <a:moveTo>
                  <a:pt x="2304262" y="507873"/>
                </a:moveTo>
                <a:lnTo>
                  <a:pt x="2304262" y="3810"/>
                </a:lnTo>
                <a:lnTo>
                  <a:pt x="2308072" y="7619"/>
                </a:lnTo>
                <a:lnTo>
                  <a:pt x="2311882" y="7619"/>
                </a:lnTo>
                <a:lnTo>
                  <a:pt x="2311882" y="504063"/>
                </a:lnTo>
                <a:lnTo>
                  <a:pt x="2308072" y="504063"/>
                </a:lnTo>
                <a:lnTo>
                  <a:pt x="2304262" y="507873"/>
                </a:lnTo>
                <a:close/>
              </a:path>
              <a:path w="2312034" h="511810">
                <a:moveTo>
                  <a:pt x="2311882" y="7619"/>
                </a:moveTo>
                <a:lnTo>
                  <a:pt x="2308072" y="7619"/>
                </a:lnTo>
                <a:lnTo>
                  <a:pt x="2304262" y="3810"/>
                </a:lnTo>
                <a:lnTo>
                  <a:pt x="2311882" y="3810"/>
                </a:lnTo>
                <a:lnTo>
                  <a:pt x="2311882" y="7619"/>
                </a:lnTo>
                <a:close/>
              </a:path>
              <a:path w="2312034" h="511810">
                <a:moveTo>
                  <a:pt x="7620" y="507873"/>
                </a:moveTo>
                <a:lnTo>
                  <a:pt x="3810" y="504063"/>
                </a:lnTo>
                <a:lnTo>
                  <a:pt x="7620" y="504063"/>
                </a:lnTo>
                <a:lnTo>
                  <a:pt x="7620" y="507873"/>
                </a:lnTo>
                <a:close/>
              </a:path>
              <a:path w="2312034" h="511810">
                <a:moveTo>
                  <a:pt x="2304262" y="507873"/>
                </a:moveTo>
                <a:lnTo>
                  <a:pt x="7620" y="507873"/>
                </a:lnTo>
                <a:lnTo>
                  <a:pt x="7620" y="504063"/>
                </a:lnTo>
                <a:lnTo>
                  <a:pt x="2304262" y="504063"/>
                </a:lnTo>
                <a:lnTo>
                  <a:pt x="2304262" y="507873"/>
                </a:lnTo>
                <a:close/>
              </a:path>
              <a:path w="2312034" h="511810">
                <a:moveTo>
                  <a:pt x="2311882" y="507873"/>
                </a:moveTo>
                <a:lnTo>
                  <a:pt x="2304262" y="507873"/>
                </a:lnTo>
                <a:lnTo>
                  <a:pt x="2308072" y="504063"/>
                </a:lnTo>
                <a:lnTo>
                  <a:pt x="2311882" y="504063"/>
                </a:lnTo>
                <a:lnTo>
                  <a:pt x="2311882" y="50787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1864" y="3412972"/>
            <a:ext cx="23044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user.order.queue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9980" y="4176953"/>
            <a:ext cx="1159738" cy="726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2395" y="4411306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0155" y="627938"/>
            <a:ext cx="1591665" cy="582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73732" y="790397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8011" y="3491484"/>
            <a:ext cx="2304288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541" y="3487267"/>
            <a:ext cx="2312035" cy="511809"/>
          </a:xfrm>
          <a:custGeom>
            <a:avLst/>
            <a:gdLst/>
            <a:ahLst/>
            <a:cxnLst/>
            <a:rect l="l" t="t" r="r" b="b"/>
            <a:pathLst>
              <a:path w="2312035" h="511810">
                <a:moveTo>
                  <a:pt x="2311869" y="511682"/>
                </a:moveTo>
                <a:lnTo>
                  <a:pt x="0" y="511682"/>
                </a:lnTo>
                <a:lnTo>
                  <a:pt x="0" y="0"/>
                </a:lnTo>
                <a:lnTo>
                  <a:pt x="2311869" y="0"/>
                </a:lnTo>
                <a:lnTo>
                  <a:pt x="2311869" y="3809"/>
                </a:lnTo>
                <a:lnTo>
                  <a:pt x="7620" y="3809"/>
                </a:lnTo>
                <a:lnTo>
                  <a:pt x="3809" y="7619"/>
                </a:lnTo>
                <a:lnTo>
                  <a:pt x="7620" y="7619"/>
                </a:lnTo>
                <a:lnTo>
                  <a:pt x="7620" y="504063"/>
                </a:lnTo>
                <a:lnTo>
                  <a:pt x="3809" y="504063"/>
                </a:lnTo>
                <a:lnTo>
                  <a:pt x="7620" y="507872"/>
                </a:lnTo>
                <a:lnTo>
                  <a:pt x="2311869" y="507872"/>
                </a:lnTo>
                <a:lnTo>
                  <a:pt x="2311869" y="511682"/>
                </a:lnTo>
                <a:close/>
              </a:path>
              <a:path w="2312035" h="511810">
                <a:moveTo>
                  <a:pt x="7620" y="7619"/>
                </a:moveTo>
                <a:lnTo>
                  <a:pt x="3809" y="7619"/>
                </a:lnTo>
                <a:lnTo>
                  <a:pt x="7620" y="3809"/>
                </a:lnTo>
                <a:lnTo>
                  <a:pt x="7620" y="7619"/>
                </a:lnTo>
                <a:close/>
              </a:path>
              <a:path w="2312035" h="511810">
                <a:moveTo>
                  <a:pt x="2304249" y="7619"/>
                </a:moveTo>
                <a:lnTo>
                  <a:pt x="7620" y="7619"/>
                </a:lnTo>
                <a:lnTo>
                  <a:pt x="7620" y="3809"/>
                </a:lnTo>
                <a:lnTo>
                  <a:pt x="2304249" y="3809"/>
                </a:lnTo>
                <a:lnTo>
                  <a:pt x="2304249" y="7619"/>
                </a:lnTo>
                <a:close/>
              </a:path>
              <a:path w="2312035" h="511810">
                <a:moveTo>
                  <a:pt x="2304249" y="507872"/>
                </a:moveTo>
                <a:lnTo>
                  <a:pt x="2304249" y="3809"/>
                </a:lnTo>
                <a:lnTo>
                  <a:pt x="2308059" y="7619"/>
                </a:lnTo>
                <a:lnTo>
                  <a:pt x="2311869" y="7619"/>
                </a:lnTo>
                <a:lnTo>
                  <a:pt x="2311869" y="504063"/>
                </a:lnTo>
                <a:lnTo>
                  <a:pt x="2308059" y="504063"/>
                </a:lnTo>
                <a:lnTo>
                  <a:pt x="2304249" y="507872"/>
                </a:lnTo>
                <a:close/>
              </a:path>
              <a:path w="2312035" h="511810">
                <a:moveTo>
                  <a:pt x="2311869" y="7619"/>
                </a:moveTo>
                <a:lnTo>
                  <a:pt x="2308059" y="7619"/>
                </a:lnTo>
                <a:lnTo>
                  <a:pt x="2304249" y="3809"/>
                </a:lnTo>
                <a:lnTo>
                  <a:pt x="2311869" y="3809"/>
                </a:lnTo>
                <a:lnTo>
                  <a:pt x="2311869" y="7619"/>
                </a:lnTo>
                <a:close/>
              </a:path>
              <a:path w="2312035" h="511810">
                <a:moveTo>
                  <a:pt x="7620" y="507872"/>
                </a:moveTo>
                <a:lnTo>
                  <a:pt x="3809" y="504063"/>
                </a:lnTo>
                <a:lnTo>
                  <a:pt x="7620" y="504063"/>
                </a:lnTo>
                <a:lnTo>
                  <a:pt x="7620" y="507872"/>
                </a:lnTo>
                <a:close/>
              </a:path>
              <a:path w="2312035" h="511810">
                <a:moveTo>
                  <a:pt x="2304249" y="507872"/>
                </a:moveTo>
                <a:lnTo>
                  <a:pt x="7620" y="507872"/>
                </a:lnTo>
                <a:lnTo>
                  <a:pt x="7620" y="504063"/>
                </a:lnTo>
                <a:lnTo>
                  <a:pt x="2304249" y="504063"/>
                </a:lnTo>
                <a:lnTo>
                  <a:pt x="2304249" y="507872"/>
                </a:lnTo>
                <a:close/>
              </a:path>
              <a:path w="2312035" h="511810">
                <a:moveTo>
                  <a:pt x="2311869" y="507872"/>
                </a:moveTo>
                <a:lnTo>
                  <a:pt x="2304249" y="507872"/>
                </a:lnTo>
                <a:lnTo>
                  <a:pt x="2308059" y="504063"/>
                </a:lnTo>
                <a:lnTo>
                  <a:pt x="2311869" y="504063"/>
                </a:lnTo>
                <a:lnTo>
                  <a:pt x="2311869" y="5078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8011" y="3613632"/>
            <a:ext cx="23044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user.order.delay.queue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74354" y="2673985"/>
            <a:ext cx="76200" cy="817880"/>
          </a:xfrm>
          <a:custGeom>
            <a:avLst/>
            <a:gdLst/>
            <a:ahLst/>
            <a:cxnLst/>
            <a:rect l="l" t="t" r="r" b="b"/>
            <a:pathLst>
              <a:path w="76200" h="817879">
                <a:moveTo>
                  <a:pt x="41883" y="741334"/>
                </a:moveTo>
                <a:lnTo>
                  <a:pt x="34276" y="741085"/>
                </a:lnTo>
                <a:lnTo>
                  <a:pt x="58458" y="0"/>
                </a:lnTo>
                <a:lnTo>
                  <a:pt x="66078" y="253"/>
                </a:lnTo>
                <a:lnTo>
                  <a:pt x="41883" y="741334"/>
                </a:lnTo>
                <a:close/>
              </a:path>
              <a:path w="76200" h="817879">
                <a:moveTo>
                  <a:pt x="35598" y="817372"/>
                </a:moveTo>
                <a:lnTo>
                  <a:pt x="0" y="739965"/>
                </a:lnTo>
                <a:lnTo>
                  <a:pt x="34276" y="741085"/>
                </a:lnTo>
                <a:lnTo>
                  <a:pt x="33654" y="760133"/>
                </a:lnTo>
                <a:lnTo>
                  <a:pt x="41262" y="760374"/>
                </a:lnTo>
                <a:lnTo>
                  <a:pt x="66459" y="760374"/>
                </a:lnTo>
                <a:lnTo>
                  <a:pt x="35598" y="817372"/>
                </a:lnTo>
                <a:close/>
              </a:path>
              <a:path w="76200" h="817879">
                <a:moveTo>
                  <a:pt x="41262" y="760374"/>
                </a:moveTo>
                <a:lnTo>
                  <a:pt x="33654" y="760133"/>
                </a:lnTo>
                <a:lnTo>
                  <a:pt x="34276" y="741085"/>
                </a:lnTo>
                <a:lnTo>
                  <a:pt x="41883" y="741334"/>
                </a:lnTo>
                <a:lnTo>
                  <a:pt x="41262" y="760374"/>
                </a:lnTo>
                <a:close/>
              </a:path>
              <a:path w="76200" h="817879">
                <a:moveTo>
                  <a:pt x="66459" y="760374"/>
                </a:moveTo>
                <a:lnTo>
                  <a:pt x="41262" y="760374"/>
                </a:lnTo>
                <a:lnTo>
                  <a:pt x="41883" y="741334"/>
                </a:lnTo>
                <a:lnTo>
                  <a:pt x="76161" y="742454"/>
                </a:lnTo>
                <a:lnTo>
                  <a:pt x="66459" y="7603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6485" y="1854580"/>
            <a:ext cx="698500" cy="1436370"/>
          </a:xfrm>
          <a:custGeom>
            <a:avLst/>
            <a:gdLst/>
            <a:ahLst/>
            <a:cxnLst/>
            <a:rect l="l" t="t" r="r" b="b"/>
            <a:pathLst>
              <a:path w="698500" h="1436370">
                <a:moveTo>
                  <a:pt x="660254" y="1369177"/>
                </a:moveTo>
                <a:lnTo>
                  <a:pt x="0" y="3314"/>
                </a:lnTo>
                <a:lnTo>
                  <a:pt x="6858" y="0"/>
                </a:lnTo>
                <a:lnTo>
                  <a:pt x="667122" y="1365857"/>
                </a:lnTo>
                <a:lnTo>
                  <a:pt x="660254" y="1369177"/>
                </a:lnTo>
                <a:close/>
              </a:path>
              <a:path w="698500" h="1436370">
                <a:moveTo>
                  <a:pt x="697517" y="1386319"/>
                </a:moveTo>
                <a:lnTo>
                  <a:pt x="668540" y="1386319"/>
                </a:lnTo>
                <a:lnTo>
                  <a:pt x="675411" y="1383004"/>
                </a:lnTo>
                <a:lnTo>
                  <a:pt x="667122" y="1365857"/>
                </a:lnTo>
                <a:lnTo>
                  <a:pt x="697992" y="1350937"/>
                </a:lnTo>
                <a:lnTo>
                  <a:pt x="697517" y="1386319"/>
                </a:lnTo>
                <a:close/>
              </a:path>
              <a:path w="698500" h="1436370">
                <a:moveTo>
                  <a:pt x="668540" y="1386319"/>
                </a:moveTo>
                <a:lnTo>
                  <a:pt x="660254" y="1369177"/>
                </a:lnTo>
                <a:lnTo>
                  <a:pt x="667122" y="1365857"/>
                </a:lnTo>
                <a:lnTo>
                  <a:pt x="675411" y="1383004"/>
                </a:lnTo>
                <a:lnTo>
                  <a:pt x="668540" y="1386319"/>
                </a:lnTo>
                <a:close/>
              </a:path>
              <a:path w="698500" h="1436370">
                <a:moveTo>
                  <a:pt x="696849" y="1436116"/>
                </a:moveTo>
                <a:lnTo>
                  <a:pt x="629386" y="1384096"/>
                </a:lnTo>
                <a:lnTo>
                  <a:pt x="660254" y="1369177"/>
                </a:lnTo>
                <a:lnTo>
                  <a:pt x="668540" y="1386319"/>
                </a:lnTo>
                <a:lnTo>
                  <a:pt x="697517" y="1386319"/>
                </a:lnTo>
                <a:lnTo>
                  <a:pt x="696849" y="14361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92541" y="3097707"/>
            <a:ext cx="1035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order_delay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8522" y="1207808"/>
            <a:ext cx="76200" cy="817880"/>
          </a:xfrm>
          <a:custGeom>
            <a:avLst/>
            <a:gdLst/>
            <a:ahLst/>
            <a:cxnLst/>
            <a:rect l="l" t="t" r="r" b="b"/>
            <a:pathLst>
              <a:path w="76200" h="817880">
                <a:moveTo>
                  <a:pt x="41909" y="760729"/>
                </a:moveTo>
                <a:lnTo>
                  <a:pt x="34289" y="760729"/>
                </a:lnTo>
                <a:lnTo>
                  <a:pt x="34289" y="0"/>
                </a:lnTo>
                <a:lnTo>
                  <a:pt x="41909" y="0"/>
                </a:lnTo>
                <a:lnTo>
                  <a:pt x="41909" y="760729"/>
                </a:lnTo>
                <a:close/>
              </a:path>
              <a:path w="76200" h="817880">
                <a:moveTo>
                  <a:pt x="38100" y="817879"/>
                </a:moveTo>
                <a:lnTo>
                  <a:pt x="0" y="741679"/>
                </a:lnTo>
                <a:lnTo>
                  <a:pt x="34289" y="741679"/>
                </a:lnTo>
                <a:lnTo>
                  <a:pt x="34289" y="760729"/>
                </a:lnTo>
                <a:lnTo>
                  <a:pt x="66675" y="760729"/>
                </a:lnTo>
                <a:lnTo>
                  <a:pt x="38100" y="817879"/>
                </a:lnTo>
                <a:close/>
              </a:path>
              <a:path w="76200" h="817880">
                <a:moveTo>
                  <a:pt x="66675" y="760729"/>
                </a:moveTo>
                <a:lnTo>
                  <a:pt x="41909" y="760729"/>
                </a:lnTo>
                <a:lnTo>
                  <a:pt x="41909" y="741679"/>
                </a:lnTo>
                <a:lnTo>
                  <a:pt x="76200" y="741679"/>
                </a:lnTo>
                <a:lnTo>
                  <a:pt x="66675" y="7607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8578" y="1410309"/>
            <a:ext cx="26308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宋体"/>
                <a:cs typeface="宋体"/>
              </a:rPr>
              <a:t>订单生成，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b="1" dirty="0">
                <a:latin typeface="宋体"/>
                <a:cs typeface="宋体"/>
              </a:rPr>
              <a:t>分钟后检查是否支</a:t>
            </a:r>
            <a:r>
              <a:rPr sz="1400" b="1" spc="-5" dirty="0">
                <a:latin typeface="宋体"/>
                <a:cs typeface="宋体"/>
              </a:rPr>
              <a:t>付</a:t>
            </a:r>
            <a:endParaRPr sz="1400">
              <a:latin typeface="宋体"/>
              <a:cs typeface="宋体"/>
            </a:endParaRPr>
          </a:p>
          <a:p>
            <a:pPr marL="70612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order_delay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79563" y="3793921"/>
            <a:ext cx="86995" cy="386715"/>
          </a:xfrm>
          <a:custGeom>
            <a:avLst/>
            <a:gdLst/>
            <a:ahLst/>
            <a:cxnLst/>
            <a:rect l="l" t="t" r="r" b="b"/>
            <a:pathLst>
              <a:path w="86995" h="386714">
                <a:moveTo>
                  <a:pt x="45475" y="311785"/>
                </a:moveTo>
                <a:lnTo>
                  <a:pt x="0" y="1104"/>
                </a:lnTo>
                <a:lnTo>
                  <a:pt x="7543" y="0"/>
                </a:lnTo>
                <a:lnTo>
                  <a:pt x="53018" y="310681"/>
                </a:lnTo>
                <a:lnTo>
                  <a:pt x="45475" y="311785"/>
                </a:lnTo>
                <a:close/>
              </a:path>
              <a:path w="86995" h="386714">
                <a:moveTo>
                  <a:pt x="78736" y="330631"/>
                </a:moveTo>
                <a:lnTo>
                  <a:pt x="48234" y="330631"/>
                </a:lnTo>
                <a:lnTo>
                  <a:pt x="55778" y="329539"/>
                </a:lnTo>
                <a:lnTo>
                  <a:pt x="53018" y="310681"/>
                </a:lnTo>
                <a:lnTo>
                  <a:pt x="86944" y="305714"/>
                </a:lnTo>
                <a:lnTo>
                  <a:pt x="78736" y="330631"/>
                </a:lnTo>
                <a:close/>
              </a:path>
              <a:path w="86995" h="386714">
                <a:moveTo>
                  <a:pt x="48234" y="330631"/>
                </a:moveTo>
                <a:lnTo>
                  <a:pt x="45475" y="311785"/>
                </a:lnTo>
                <a:lnTo>
                  <a:pt x="53018" y="310681"/>
                </a:lnTo>
                <a:lnTo>
                  <a:pt x="55778" y="329539"/>
                </a:lnTo>
                <a:lnTo>
                  <a:pt x="48234" y="330631"/>
                </a:lnTo>
                <a:close/>
              </a:path>
              <a:path w="86995" h="386714">
                <a:moveTo>
                  <a:pt x="60286" y="386638"/>
                </a:moveTo>
                <a:lnTo>
                  <a:pt x="11556" y="316750"/>
                </a:lnTo>
                <a:lnTo>
                  <a:pt x="45475" y="311785"/>
                </a:lnTo>
                <a:lnTo>
                  <a:pt x="48234" y="330631"/>
                </a:lnTo>
                <a:lnTo>
                  <a:pt x="78736" y="330631"/>
                </a:lnTo>
                <a:lnTo>
                  <a:pt x="60286" y="38663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54349" y="1532039"/>
            <a:ext cx="1891664" cy="2217420"/>
          </a:xfrm>
          <a:custGeom>
            <a:avLst/>
            <a:gdLst/>
            <a:ahLst/>
            <a:cxnLst/>
            <a:rect l="l" t="t" r="r" b="b"/>
            <a:pathLst>
              <a:path w="1891664" h="2217420">
                <a:moveTo>
                  <a:pt x="1834632" y="51823"/>
                </a:moveTo>
                <a:lnTo>
                  <a:pt x="1812874" y="33286"/>
                </a:lnTo>
                <a:lnTo>
                  <a:pt x="1891296" y="0"/>
                </a:lnTo>
                <a:lnTo>
                  <a:pt x="1882080" y="37325"/>
                </a:lnTo>
                <a:lnTo>
                  <a:pt x="1846986" y="37325"/>
                </a:lnTo>
                <a:lnTo>
                  <a:pt x="1834632" y="51823"/>
                </a:lnTo>
                <a:close/>
              </a:path>
              <a:path w="1891664" h="2217420">
                <a:moveTo>
                  <a:pt x="1849129" y="64175"/>
                </a:moveTo>
                <a:lnTo>
                  <a:pt x="1834632" y="51823"/>
                </a:lnTo>
                <a:lnTo>
                  <a:pt x="1846986" y="37325"/>
                </a:lnTo>
                <a:lnTo>
                  <a:pt x="1861489" y="49669"/>
                </a:lnTo>
                <a:lnTo>
                  <a:pt x="1849129" y="64175"/>
                </a:lnTo>
                <a:close/>
              </a:path>
              <a:path w="1891664" h="2217420">
                <a:moveTo>
                  <a:pt x="1870875" y="82702"/>
                </a:moveTo>
                <a:lnTo>
                  <a:pt x="1849129" y="64175"/>
                </a:lnTo>
                <a:lnTo>
                  <a:pt x="1861489" y="49669"/>
                </a:lnTo>
                <a:lnTo>
                  <a:pt x="1846986" y="37325"/>
                </a:lnTo>
                <a:lnTo>
                  <a:pt x="1882080" y="37325"/>
                </a:lnTo>
                <a:lnTo>
                  <a:pt x="1870875" y="82702"/>
                </a:lnTo>
                <a:close/>
              </a:path>
              <a:path w="1891664" h="2217420">
                <a:moveTo>
                  <a:pt x="14503" y="2217242"/>
                </a:moveTo>
                <a:lnTo>
                  <a:pt x="0" y="2204885"/>
                </a:lnTo>
                <a:lnTo>
                  <a:pt x="1834632" y="51823"/>
                </a:lnTo>
                <a:lnTo>
                  <a:pt x="1849129" y="64175"/>
                </a:lnTo>
                <a:lnTo>
                  <a:pt x="14503" y="221724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33406" y="2872689"/>
            <a:ext cx="15563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r>
              <a:rPr sz="1400" b="1" dirty="0">
                <a:latin typeface="宋体"/>
                <a:cs typeface="宋体"/>
              </a:rPr>
              <a:t>分钟过期变为死</a:t>
            </a:r>
            <a:r>
              <a:rPr sz="1400" b="1" spc="-5" dirty="0">
                <a:latin typeface="宋体"/>
                <a:cs typeface="宋体"/>
              </a:rPr>
              <a:t>信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120" y="4351020"/>
            <a:ext cx="369442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x-dead-letter-exchange: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user.order.exchange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x-dead-letter-routing-key: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x-message-ttl: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60000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0856" y="617219"/>
            <a:ext cx="1246057" cy="40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7309" y="6607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7688" y="1728216"/>
            <a:ext cx="2331720" cy="624840"/>
          </a:xfrm>
          <a:custGeom>
            <a:avLst/>
            <a:gdLst/>
            <a:ahLst/>
            <a:cxnLst/>
            <a:rect l="l" t="t" r="r" b="b"/>
            <a:pathLst>
              <a:path w="2331720" h="624839">
                <a:moveTo>
                  <a:pt x="0" y="0"/>
                </a:moveTo>
                <a:lnTo>
                  <a:pt x="2331719" y="0"/>
                </a:lnTo>
                <a:lnTo>
                  <a:pt x="2331719" y="624839"/>
                </a:lnTo>
                <a:lnTo>
                  <a:pt x="0" y="62483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1757" y="1721421"/>
            <a:ext cx="2344420" cy="638175"/>
          </a:xfrm>
          <a:custGeom>
            <a:avLst/>
            <a:gdLst/>
            <a:ahLst/>
            <a:cxnLst/>
            <a:rect l="l" t="t" r="r" b="b"/>
            <a:pathLst>
              <a:path w="2344420" h="638175">
                <a:moveTo>
                  <a:pt x="2344216" y="637984"/>
                </a:moveTo>
                <a:lnTo>
                  <a:pt x="0" y="637984"/>
                </a:lnTo>
                <a:lnTo>
                  <a:pt x="0" y="0"/>
                </a:lnTo>
                <a:lnTo>
                  <a:pt x="2344216" y="0"/>
                </a:lnTo>
                <a:lnTo>
                  <a:pt x="234421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25284"/>
                </a:lnTo>
                <a:lnTo>
                  <a:pt x="6350" y="625284"/>
                </a:lnTo>
                <a:lnTo>
                  <a:pt x="12700" y="631634"/>
                </a:lnTo>
                <a:lnTo>
                  <a:pt x="2344216" y="631634"/>
                </a:lnTo>
                <a:lnTo>
                  <a:pt x="2344216" y="637984"/>
                </a:lnTo>
                <a:close/>
              </a:path>
              <a:path w="2344420" h="6381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344420" h="638175">
                <a:moveTo>
                  <a:pt x="233151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331516" y="6350"/>
                </a:lnTo>
                <a:lnTo>
                  <a:pt x="2331516" y="12700"/>
                </a:lnTo>
                <a:close/>
              </a:path>
              <a:path w="2344420" h="638175">
                <a:moveTo>
                  <a:pt x="2331516" y="631634"/>
                </a:moveTo>
                <a:lnTo>
                  <a:pt x="2331516" y="6350"/>
                </a:lnTo>
                <a:lnTo>
                  <a:pt x="2337866" y="12700"/>
                </a:lnTo>
                <a:lnTo>
                  <a:pt x="2344216" y="12700"/>
                </a:lnTo>
                <a:lnTo>
                  <a:pt x="2344216" y="625284"/>
                </a:lnTo>
                <a:lnTo>
                  <a:pt x="2337866" y="625284"/>
                </a:lnTo>
                <a:lnTo>
                  <a:pt x="2331516" y="631634"/>
                </a:lnTo>
                <a:close/>
              </a:path>
              <a:path w="2344420" h="638175">
                <a:moveTo>
                  <a:pt x="2344216" y="12700"/>
                </a:moveTo>
                <a:lnTo>
                  <a:pt x="2337866" y="12700"/>
                </a:lnTo>
                <a:lnTo>
                  <a:pt x="2331516" y="6350"/>
                </a:lnTo>
                <a:lnTo>
                  <a:pt x="2344216" y="6350"/>
                </a:lnTo>
                <a:lnTo>
                  <a:pt x="2344216" y="12700"/>
                </a:lnTo>
                <a:close/>
              </a:path>
              <a:path w="2344420" h="638175">
                <a:moveTo>
                  <a:pt x="12700" y="631634"/>
                </a:moveTo>
                <a:lnTo>
                  <a:pt x="6350" y="625284"/>
                </a:lnTo>
                <a:lnTo>
                  <a:pt x="12700" y="625284"/>
                </a:lnTo>
                <a:lnTo>
                  <a:pt x="12700" y="631634"/>
                </a:lnTo>
                <a:close/>
              </a:path>
              <a:path w="2344420" h="638175">
                <a:moveTo>
                  <a:pt x="2331516" y="631634"/>
                </a:moveTo>
                <a:lnTo>
                  <a:pt x="12700" y="631634"/>
                </a:lnTo>
                <a:lnTo>
                  <a:pt x="12700" y="625284"/>
                </a:lnTo>
                <a:lnTo>
                  <a:pt x="2331516" y="625284"/>
                </a:lnTo>
                <a:lnTo>
                  <a:pt x="2331516" y="631634"/>
                </a:lnTo>
                <a:close/>
              </a:path>
              <a:path w="2344420" h="638175">
                <a:moveTo>
                  <a:pt x="2344216" y="631634"/>
                </a:moveTo>
                <a:lnTo>
                  <a:pt x="2331516" y="631634"/>
                </a:lnTo>
                <a:lnTo>
                  <a:pt x="2337866" y="625284"/>
                </a:lnTo>
                <a:lnTo>
                  <a:pt x="2344216" y="625284"/>
                </a:lnTo>
                <a:lnTo>
                  <a:pt x="2344216" y="6316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0687" y="1647126"/>
            <a:ext cx="168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89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order-even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 exchange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0144" y="1022400"/>
            <a:ext cx="107950" cy="705485"/>
          </a:xfrm>
          <a:custGeom>
            <a:avLst/>
            <a:gdLst/>
            <a:ahLst/>
            <a:cxnLst/>
            <a:rect l="l" t="t" r="r" b="b"/>
            <a:pathLst>
              <a:path w="107950" h="705485">
                <a:moveTo>
                  <a:pt x="53968" y="667575"/>
                </a:moveTo>
                <a:lnTo>
                  <a:pt x="44450" y="651257"/>
                </a:lnTo>
                <a:lnTo>
                  <a:pt x="44437" y="0"/>
                </a:lnTo>
                <a:lnTo>
                  <a:pt x="63487" y="0"/>
                </a:lnTo>
                <a:lnTo>
                  <a:pt x="63487" y="651257"/>
                </a:lnTo>
                <a:lnTo>
                  <a:pt x="53968" y="667575"/>
                </a:lnTo>
                <a:close/>
              </a:path>
              <a:path w="107950" h="705485">
                <a:moveTo>
                  <a:pt x="53962" y="705370"/>
                </a:moveTo>
                <a:lnTo>
                  <a:pt x="1295" y="615060"/>
                </a:lnTo>
                <a:lnTo>
                  <a:pt x="380" y="612952"/>
                </a:lnTo>
                <a:lnTo>
                  <a:pt x="0" y="610692"/>
                </a:lnTo>
                <a:lnTo>
                  <a:pt x="177" y="608406"/>
                </a:lnTo>
                <a:lnTo>
                  <a:pt x="10236" y="600773"/>
                </a:lnTo>
                <a:lnTo>
                  <a:pt x="12496" y="601217"/>
                </a:lnTo>
                <a:lnTo>
                  <a:pt x="44437" y="651236"/>
                </a:lnTo>
                <a:lnTo>
                  <a:pt x="44437" y="686460"/>
                </a:lnTo>
                <a:lnTo>
                  <a:pt x="64993" y="686460"/>
                </a:lnTo>
                <a:lnTo>
                  <a:pt x="53962" y="705370"/>
                </a:lnTo>
                <a:close/>
              </a:path>
              <a:path w="107950" h="705485">
                <a:moveTo>
                  <a:pt x="64993" y="686460"/>
                </a:moveTo>
                <a:lnTo>
                  <a:pt x="63487" y="686460"/>
                </a:lnTo>
                <a:lnTo>
                  <a:pt x="63500" y="651236"/>
                </a:lnTo>
                <a:lnTo>
                  <a:pt x="90195" y="605472"/>
                </a:lnTo>
                <a:lnTo>
                  <a:pt x="97688" y="600773"/>
                </a:lnTo>
                <a:lnTo>
                  <a:pt x="99987" y="600875"/>
                </a:lnTo>
                <a:lnTo>
                  <a:pt x="107937" y="610692"/>
                </a:lnTo>
                <a:lnTo>
                  <a:pt x="107556" y="612952"/>
                </a:lnTo>
                <a:lnTo>
                  <a:pt x="106641" y="615060"/>
                </a:lnTo>
                <a:lnTo>
                  <a:pt x="64993" y="686460"/>
                </a:lnTo>
                <a:close/>
              </a:path>
              <a:path w="107950" h="705485">
                <a:moveTo>
                  <a:pt x="63487" y="686460"/>
                </a:moveTo>
                <a:lnTo>
                  <a:pt x="44437" y="686460"/>
                </a:lnTo>
                <a:lnTo>
                  <a:pt x="44437" y="651236"/>
                </a:lnTo>
                <a:lnTo>
                  <a:pt x="53968" y="667575"/>
                </a:lnTo>
                <a:lnTo>
                  <a:pt x="45745" y="681672"/>
                </a:lnTo>
                <a:lnTo>
                  <a:pt x="63487" y="681672"/>
                </a:lnTo>
                <a:lnTo>
                  <a:pt x="63487" y="686460"/>
                </a:lnTo>
                <a:close/>
              </a:path>
              <a:path w="107950" h="705485">
                <a:moveTo>
                  <a:pt x="63487" y="681672"/>
                </a:moveTo>
                <a:lnTo>
                  <a:pt x="62191" y="681672"/>
                </a:lnTo>
                <a:lnTo>
                  <a:pt x="53968" y="667575"/>
                </a:lnTo>
                <a:lnTo>
                  <a:pt x="63487" y="651257"/>
                </a:lnTo>
                <a:lnTo>
                  <a:pt x="63487" y="681672"/>
                </a:lnTo>
                <a:close/>
              </a:path>
              <a:path w="107950" h="705485">
                <a:moveTo>
                  <a:pt x="62191" y="681672"/>
                </a:moveTo>
                <a:lnTo>
                  <a:pt x="45745" y="681672"/>
                </a:lnTo>
                <a:lnTo>
                  <a:pt x="53968" y="667575"/>
                </a:lnTo>
                <a:lnTo>
                  <a:pt x="62191" y="6816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82846" y="1267904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</a:rPr>
              <a:t>order.create.order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301752" y="2842260"/>
            <a:ext cx="2118360" cy="501650"/>
          </a:xfrm>
          <a:custGeom>
            <a:avLst/>
            <a:gdLst/>
            <a:ahLst/>
            <a:cxnLst/>
            <a:rect l="l" t="t" r="r" b="b"/>
            <a:pathLst>
              <a:path w="2118360" h="501650">
                <a:moveTo>
                  <a:pt x="0" y="0"/>
                </a:moveTo>
                <a:lnTo>
                  <a:pt x="2118360" y="0"/>
                </a:lnTo>
                <a:lnTo>
                  <a:pt x="2118360" y="501396"/>
                </a:lnTo>
                <a:lnTo>
                  <a:pt x="0" y="501396"/>
                </a:lnTo>
                <a:lnTo>
                  <a:pt x="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728" y="2836125"/>
            <a:ext cx="2132330" cy="514984"/>
          </a:xfrm>
          <a:custGeom>
            <a:avLst/>
            <a:gdLst/>
            <a:ahLst/>
            <a:cxnLst/>
            <a:rect l="l" t="t" r="r" b="b"/>
            <a:pathLst>
              <a:path w="2132330" h="514985">
                <a:moveTo>
                  <a:pt x="2131771" y="514515"/>
                </a:moveTo>
                <a:lnTo>
                  <a:pt x="0" y="514515"/>
                </a:lnTo>
                <a:lnTo>
                  <a:pt x="0" y="0"/>
                </a:lnTo>
                <a:lnTo>
                  <a:pt x="2131771" y="0"/>
                </a:lnTo>
                <a:lnTo>
                  <a:pt x="213177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01815"/>
                </a:lnTo>
                <a:lnTo>
                  <a:pt x="6350" y="501815"/>
                </a:lnTo>
                <a:lnTo>
                  <a:pt x="12700" y="508165"/>
                </a:lnTo>
                <a:lnTo>
                  <a:pt x="2131771" y="508165"/>
                </a:lnTo>
                <a:lnTo>
                  <a:pt x="2131771" y="514515"/>
                </a:lnTo>
                <a:close/>
              </a:path>
              <a:path w="2132330" h="5149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32330" h="514985">
                <a:moveTo>
                  <a:pt x="211907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19071" y="6350"/>
                </a:lnTo>
                <a:lnTo>
                  <a:pt x="2119071" y="12700"/>
                </a:lnTo>
                <a:close/>
              </a:path>
              <a:path w="2132330" h="514985">
                <a:moveTo>
                  <a:pt x="2119071" y="508165"/>
                </a:moveTo>
                <a:lnTo>
                  <a:pt x="2119071" y="6350"/>
                </a:lnTo>
                <a:lnTo>
                  <a:pt x="2125421" y="12700"/>
                </a:lnTo>
                <a:lnTo>
                  <a:pt x="2131771" y="12700"/>
                </a:lnTo>
                <a:lnTo>
                  <a:pt x="2131771" y="501815"/>
                </a:lnTo>
                <a:lnTo>
                  <a:pt x="2125421" y="501815"/>
                </a:lnTo>
                <a:lnTo>
                  <a:pt x="2119071" y="508165"/>
                </a:lnTo>
                <a:close/>
              </a:path>
              <a:path w="2132330" h="514985">
                <a:moveTo>
                  <a:pt x="2131771" y="12700"/>
                </a:moveTo>
                <a:lnTo>
                  <a:pt x="2125421" y="12700"/>
                </a:lnTo>
                <a:lnTo>
                  <a:pt x="2119071" y="6350"/>
                </a:lnTo>
                <a:lnTo>
                  <a:pt x="2131771" y="6350"/>
                </a:lnTo>
                <a:lnTo>
                  <a:pt x="2131771" y="12700"/>
                </a:lnTo>
                <a:close/>
              </a:path>
              <a:path w="2132330" h="514985">
                <a:moveTo>
                  <a:pt x="12700" y="508165"/>
                </a:moveTo>
                <a:lnTo>
                  <a:pt x="6350" y="501815"/>
                </a:lnTo>
                <a:lnTo>
                  <a:pt x="12700" y="501815"/>
                </a:lnTo>
                <a:lnTo>
                  <a:pt x="12700" y="508165"/>
                </a:lnTo>
                <a:close/>
              </a:path>
              <a:path w="2132330" h="514985">
                <a:moveTo>
                  <a:pt x="2119071" y="508165"/>
                </a:moveTo>
                <a:lnTo>
                  <a:pt x="12700" y="508165"/>
                </a:lnTo>
                <a:lnTo>
                  <a:pt x="12700" y="501815"/>
                </a:lnTo>
                <a:lnTo>
                  <a:pt x="2119071" y="501815"/>
                </a:lnTo>
                <a:lnTo>
                  <a:pt x="2119071" y="508165"/>
                </a:lnTo>
                <a:close/>
              </a:path>
              <a:path w="2132330" h="514985">
                <a:moveTo>
                  <a:pt x="2131771" y="508165"/>
                </a:moveTo>
                <a:lnTo>
                  <a:pt x="2119071" y="508165"/>
                </a:lnTo>
                <a:lnTo>
                  <a:pt x="2125421" y="501815"/>
                </a:lnTo>
                <a:lnTo>
                  <a:pt x="2131771" y="501815"/>
                </a:lnTo>
                <a:lnTo>
                  <a:pt x="2131771" y="508165"/>
                </a:lnTo>
                <a:close/>
              </a:path>
            </a:pathLst>
          </a:custGeom>
          <a:solidFill>
            <a:srgbClr val="AD5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1752" y="2795485"/>
            <a:ext cx="211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145415" indent="-5943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.de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.queu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30min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6893" y="2031542"/>
            <a:ext cx="1531620" cy="811530"/>
          </a:xfrm>
          <a:custGeom>
            <a:avLst/>
            <a:gdLst/>
            <a:ahLst/>
            <a:cxnLst/>
            <a:rect l="l" t="t" r="r" b="b"/>
            <a:pathLst>
              <a:path w="1531620" h="811530">
                <a:moveTo>
                  <a:pt x="53962" y="773127"/>
                </a:moveTo>
                <a:lnTo>
                  <a:pt x="44437" y="756798"/>
                </a:lnTo>
                <a:lnTo>
                  <a:pt x="44437" y="0"/>
                </a:lnTo>
                <a:lnTo>
                  <a:pt x="1531213" y="0"/>
                </a:lnTo>
                <a:lnTo>
                  <a:pt x="1531213" y="9525"/>
                </a:lnTo>
                <a:lnTo>
                  <a:pt x="63487" y="9525"/>
                </a:lnTo>
                <a:lnTo>
                  <a:pt x="53962" y="19050"/>
                </a:lnTo>
                <a:lnTo>
                  <a:pt x="63487" y="19050"/>
                </a:lnTo>
                <a:lnTo>
                  <a:pt x="63487" y="756798"/>
                </a:lnTo>
                <a:lnTo>
                  <a:pt x="53962" y="773127"/>
                </a:lnTo>
                <a:close/>
              </a:path>
              <a:path w="1531620" h="811530">
                <a:moveTo>
                  <a:pt x="63487" y="19050"/>
                </a:moveTo>
                <a:lnTo>
                  <a:pt x="53962" y="19050"/>
                </a:lnTo>
                <a:lnTo>
                  <a:pt x="63487" y="9525"/>
                </a:lnTo>
                <a:lnTo>
                  <a:pt x="63487" y="19050"/>
                </a:lnTo>
                <a:close/>
              </a:path>
              <a:path w="1531620" h="811530">
                <a:moveTo>
                  <a:pt x="1531213" y="19050"/>
                </a:moveTo>
                <a:lnTo>
                  <a:pt x="63487" y="19050"/>
                </a:lnTo>
                <a:lnTo>
                  <a:pt x="63487" y="9525"/>
                </a:lnTo>
                <a:lnTo>
                  <a:pt x="1531213" y="9525"/>
                </a:lnTo>
                <a:lnTo>
                  <a:pt x="1531213" y="19050"/>
                </a:lnTo>
                <a:close/>
              </a:path>
              <a:path w="1531620" h="811530">
                <a:moveTo>
                  <a:pt x="53962" y="810933"/>
                </a:moveTo>
                <a:lnTo>
                  <a:pt x="1282" y="720623"/>
                </a:lnTo>
                <a:lnTo>
                  <a:pt x="381" y="718515"/>
                </a:lnTo>
                <a:lnTo>
                  <a:pt x="0" y="716254"/>
                </a:lnTo>
                <a:lnTo>
                  <a:pt x="177" y="713968"/>
                </a:lnTo>
                <a:lnTo>
                  <a:pt x="10236" y="706335"/>
                </a:lnTo>
                <a:lnTo>
                  <a:pt x="12496" y="706780"/>
                </a:lnTo>
                <a:lnTo>
                  <a:pt x="44437" y="756798"/>
                </a:lnTo>
                <a:lnTo>
                  <a:pt x="44437" y="792035"/>
                </a:lnTo>
                <a:lnTo>
                  <a:pt x="64985" y="792035"/>
                </a:lnTo>
                <a:lnTo>
                  <a:pt x="53962" y="810933"/>
                </a:lnTo>
                <a:close/>
              </a:path>
              <a:path w="1531620" h="811530">
                <a:moveTo>
                  <a:pt x="64985" y="792035"/>
                </a:moveTo>
                <a:lnTo>
                  <a:pt x="63487" y="792035"/>
                </a:lnTo>
                <a:lnTo>
                  <a:pt x="63487" y="756798"/>
                </a:lnTo>
                <a:lnTo>
                  <a:pt x="90182" y="711034"/>
                </a:lnTo>
                <a:lnTo>
                  <a:pt x="97688" y="706335"/>
                </a:lnTo>
                <a:lnTo>
                  <a:pt x="99987" y="706437"/>
                </a:lnTo>
                <a:lnTo>
                  <a:pt x="107937" y="716254"/>
                </a:lnTo>
                <a:lnTo>
                  <a:pt x="107556" y="718515"/>
                </a:lnTo>
                <a:lnTo>
                  <a:pt x="106641" y="720623"/>
                </a:lnTo>
                <a:lnTo>
                  <a:pt x="64985" y="792035"/>
                </a:lnTo>
                <a:close/>
              </a:path>
              <a:path w="1531620" h="811530">
                <a:moveTo>
                  <a:pt x="63487" y="792035"/>
                </a:moveTo>
                <a:lnTo>
                  <a:pt x="44437" y="792035"/>
                </a:lnTo>
                <a:lnTo>
                  <a:pt x="44437" y="756798"/>
                </a:lnTo>
                <a:lnTo>
                  <a:pt x="53962" y="773127"/>
                </a:lnTo>
                <a:lnTo>
                  <a:pt x="45732" y="787234"/>
                </a:lnTo>
                <a:lnTo>
                  <a:pt x="63487" y="787234"/>
                </a:lnTo>
                <a:lnTo>
                  <a:pt x="63487" y="792035"/>
                </a:lnTo>
                <a:close/>
              </a:path>
              <a:path w="1531620" h="811530">
                <a:moveTo>
                  <a:pt x="63487" y="787234"/>
                </a:moveTo>
                <a:lnTo>
                  <a:pt x="62191" y="787234"/>
                </a:lnTo>
                <a:lnTo>
                  <a:pt x="53962" y="773127"/>
                </a:lnTo>
                <a:lnTo>
                  <a:pt x="63487" y="756798"/>
                </a:lnTo>
                <a:lnTo>
                  <a:pt x="63487" y="787234"/>
                </a:lnTo>
                <a:close/>
              </a:path>
              <a:path w="1531620" h="811530">
                <a:moveTo>
                  <a:pt x="62191" y="787234"/>
                </a:moveTo>
                <a:lnTo>
                  <a:pt x="45732" y="787234"/>
                </a:lnTo>
                <a:lnTo>
                  <a:pt x="53962" y="773127"/>
                </a:lnTo>
                <a:lnTo>
                  <a:pt x="62191" y="78723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7923" y="1805114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order.create.order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70" y="3552177"/>
            <a:ext cx="4902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x-dead-letter-exchange: </a:t>
            </a:r>
            <a:r>
              <a:rPr sz="1800" spc="-5" dirty="0">
                <a:latin typeface="Arial"/>
                <a:cs typeface="Arial"/>
              </a:rPr>
              <a:t>order-event-exchange  </a:t>
            </a:r>
            <a:r>
              <a:rPr sz="1800" b="1" spc="-5" dirty="0">
                <a:latin typeface="Arial"/>
                <a:cs typeface="Arial"/>
              </a:rPr>
              <a:t>x-dead-letter-routing-key: </a:t>
            </a:r>
            <a:r>
              <a:rPr sz="1800" spc="-5" dirty="0">
                <a:latin typeface="Arial"/>
                <a:cs typeface="Arial"/>
              </a:rPr>
              <a:t>order.release.order  </a:t>
            </a:r>
            <a:r>
              <a:rPr sz="1800" b="1" spc="-5" dirty="0">
                <a:latin typeface="Arial"/>
                <a:cs typeface="Arial"/>
              </a:rPr>
              <a:t>x-message-ttl: </a:t>
            </a:r>
            <a:r>
              <a:rPr sz="1800" spc="-5" dirty="0">
                <a:latin typeface="Arial"/>
                <a:cs typeface="Arial"/>
              </a:rPr>
              <a:t>60000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0150" y="2353487"/>
            <a:ext cx="1637664" cy="749935"/>
          </a:xfrm>
          <a:custGeom>
            <a:avLst/>
            <a:gdLst/>
            <a:ahLst/>
            <a:cxnLst/>
            <a:rect l="l" t="t" r="r" b="b"/>
            <a:pathLst>
              <a:path w="1637664" h="749935">
                <a:moveTo>
                  <a:pt x="1539735" y="104609"/>
                </a:moveTo>
                <a:lnTo>
                  <a:pt x="1529499" y="94678"/>
                </a:lnTo>
                <a:lnTo>
                  <a:pt x="1529880" y="92417"/>
                </a:lnTo>
                <a:lnTo>
                  <a:pt x="1530794" y="90309"/>
                </a:lnTo>
                <a:lnTo>
                  <a:pt x="1583461" y="0"/>
                </a:lnTo>
                <a:lnTo>
                  <a:pt x="1594492" y="18910"/>
                </a:lnTo>
                <a:lnTo>
                  <a:pt x="1573936" y="18910"/>
                </a:lnTo>
                <a:lnTo>
                  <a:pt x="1573936" y="54147"/>
                </a:lnTo>
                <a:lnTo>
                  <a:pt x="1547240" y="99910"/>
                </a:lnTo>
                <a:lnTo>
                  <a:pt x="1545856" y="101739"/>
                </a:lnTo>
                <a:lnTo>
                  <a:pt x="1544065" y="103187"/>
                </a:lnTo>
                <a:lnTo>
                  <a:pt x="1541995" y="104152"/>
                </a:lnTo>
                <a:lnTo>
                  <a:pt x="1539735" y="104609"/>
                </a:lnTo>
                <a:close/>
              </a:path>
              <a:path w="1637664" h="749935">
                <a:moveTo>
                  <a:pt x="1573936" y="54147"/>
                </a:moveTo>
                <a:lnTo>
                  <a:pt x="1573936" y="18910"/>
                </a:lnTo>
                <a:lnTo>
                  <a:pt x="1592986" y="18910"/>
                </a:lnTo>
                <a:lnTo>
                  <a:pt x="1592986" y="23710"/>
                </a:lnTo>
                <a:lnTo>
                  <a:pt x="1575244" y="23710"/>
                </a:lnTo>
                <a:lnTo>
                  <a:pt x="1583467" y="37807"/>
                </a:lnTo>
                <a:lnTo>
                  <a:pt x="1573936" y="54147"/>
                </a:lnTo>
                <a:close/>
              </a:path>
              <a:path w="1637664" h="749935">
                <a:moveTo>
                  <a:pt x="1627187" y="104609"/>
                </a:moveTo>
                <a:lnTo>
                  <a:pt x="1592999" y="54147"/>
                </a:lnTo>
                <a:lnTo>
                  <a:pt x="1592986" y="18910"/>
                </a:lnTo>
                <a:lnTo>
                  <a:pt x="1594492" y="18910"/>
                </a:lnTo>
                <a:lnTo>
                  <a:pt x="1636140" y="90309"/>
                </a:lnTo>
                <a:lnTo>
                  <a:pt x="1637055" y="92417"/>
                </a:lnTo>
                <a:lnTo>
                  <a:pt x="1637436" y="94678"/>
                </a:lnTo>
                <a:lnTo>
                  <a:pt x="1637258" y="96977"/>
                </a:lnTo>
                <a:lnTo>
                  <a:pt x="1627187" y="104609"/>
                </a:lnTo>
                <a:close/>
              </a:path>
              <a:path w="1637664" h="749935">
                <a:moveTo>
                  <a:pt x="1583467" y="37807"/>
                </a:moveTo>
                <a:lnTo>
                  <a:pt x="1575244" y="23710"/>
                </a:lnTo>
                <a:lnTo>
                  <a:pt x="1591690" y="23710"/>
                </a:lnTo>
                <a:lnTo>
                  <a:pt x="1583467" y="37807"/>
                </a:lnTo>
                <a:close/>
              </a:path>
              <a:path w="1637664" h="749935">
                <a:moveTo>
                  <a:pt x="1592986" y="54125"/>
                </a:moveTo>
                <a:lnTo>
                  <a:pt x="1583467" y="37807"/>
                </a:lnTo>
                <a:lnTo>
                  <a:pt x="1591690" y="23710"/>
                </a:lnTo>
                <a:lnTo>
                  <a:pt x="1592986" y="23710"/>
                </a:lnTo>
                <a:lnTo>
                  <a:pt x="1592986" y="54125"/>
                </a:lnTo>
                <a:close/>
              </a:path>
              <a:path w="1637664" h="749935">
                <a:moveTo>
                  <a:pt x="1573936" y="739902"/>
                </a:moveTo>
                <a:lnTo>
                  <a:pt x="1573949" y="54125"/>
                </a:lnTo>
                <a:lnTo>
                  <a:pt x="1583467" y="37807"/>
                </a:lnTo>
                <a:lnTo>
                  <a:pt x="1592986" y="54125"/>
                </a:lnTo>
                <a:lnTo>
                  <a:pt x="1592986" y="730377"/>
                </a:lnTo>
                <a:lnTo>
                  <a:pt x="1583461" y="730377"/>
                </a:lnTo>
                <a:lnTo>
                  <a:pt x="1573936" y="739902"/>
                </a:lnTo>
                <a:close/>
              </a:path>
              <a:path w="1637664" h="749935">
                <a:moveTo>
                  <a:pt x="1592986" y="749427"/>
                </a:moveTo>
                <a:lnTo>
                  <a:pt x="0" y="749427"/>
                </a:lnTo>
                <a:lnTo>
                  <a:pt x="0" y="730377"/>
                </a:lnTo>
                <a:lnTo>
                  <a:pt x="1573936" y="730377"/>
                </a:lnTo>
                <a:lnTo>
                  <a:pt x="1573936" y="739902"/>
                </a:lnTo>
                <a:lnTo>
                  <a:pt x="1592986" y="739902"/>
                </a:lnTo>
                <a:lnTo>
                  <a:pt x="1592986" y="749427"/>
                </a:lnTo>
                <a:close/>
              </a:path>
              <a:path w="1637664" h="749935">
                <a:moveTo>
                  <a:pt x="1592986" y="739902"/>
                </a:moveTo>
                <a:lnTo>
                  <a:pt x="1573936" y="739902"/>
                </a:lnTo>
                <a:lnTo>
                  <a:pt x="1583461" y="730377"/>
                </a:lnTo>
                <a:lnTo>
                  <a:pt x="1592986" y="730377"/>
                </a:lnTo>
                <a:lnTo>
                  <a:pt x="1592986" y="739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79077" y="3114535"/>
            <a:ext cx="195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order.release.order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9128" y="1784604"/>
            <a:ext cx="2255520" cy="501650"/>
          </a:xfrm>
          <a:custGeom>
            <a:avLst/>
            <a:gdLst/>
            <a:ahLst/>
            <a:cxnLst/>
            <a:rect l="l" t="t" r="r" b="b"/>
            <a:pathLst>
              <a:path w="2255520" h="501650">
                <a:moveTo>
                  <a:pt x="0" y="0"/>
                </a:moveTo>
                <a:lnTo>
                  <a:pt x="2255520" y="0"/>
                </a:lnTo>
                <a:lnTo>
                  <a:pt x="2255520" y="501396"/>
                </a:lnTo>
                <a:lnTo>
                  <a:pt x="0" y="50139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32854" y="1777619"/>
            <a:ext cx="2268855" cy="514984"/>
          </a:xfrm>
          <a:custGeom>
            <a:avLst/>
            <a:gdLst/>
            <a:ahLst/>
            <a:cxnLst/>
            <a:rect l="l" t="t" r="r" b="b"/>
            <a:pathLst>
              <a:path w="2268854" h="514985">
                <a:moveTo>
                  <a:pt x="2268270" y="514515"/>
                </a:moveTo>
                <a:lnTo>
                  <a:pt x="0" y="514515"/>
                </a:lnTo>
                <a:lnTo>
                  <a:pt x="0" y="0"/>
                </a:lnTo>
                <a:lnTo>
                  <a:pt x="2268270" y="0"/>
                </a:lnTo>
                <a:lnTo>
                  <a:pt x="2268270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501815"/>
                </a:lnTo>
                <a:lnTo>
                  <a:pt x="6350" y="501815"/>
                </a:lnTo>
                <a:lnTo>
                  <a:pt x="12700" y="508165"/>
                </a:lnTo>
                <a:lnTo>
                  <a:pt x="2268270" y="508165"/>
                </a:lnTo>
                <a:lnTo>
                  <a:pt x="2268270" y="514515"/>
                </a:lnTo>
                <a:close/>
              </a:path>
              <a:path w="2268854" h="51498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2268854" h="514985">
                <a:moveTo>
                  <a:pt x="2255570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2255570" y="6349"/>
                </a:lnTo>
                <a:lnTo>
                  <a:pt x="2255570" y="12699"/>
                </a:lnTo>
                <a:close/>
              </a:path>
              <a:path w="2268854" h="514985">
                <a:moveTo>
                  <a:pt x="2255570" y="508165"/>
                </a:moveTo>
                <a:lnTo>
                  <a:pt x="2255570" y="6349"/>
                </a:lnTo>
                <a:lnTo>
                  <a:pt x="2261920" y="12699"/>
                </a:lnTo>
                <a:lnTo>
                  <a:pt x="2268270" y="12699"/>
                </a:lnTo>
                <a:lnTo>
                  <a:pt x="2268270" y="501815"/>
                </a:lnTo>
                <a:lnTo>
                  <a:pt x="2261920" y="501815"/>
                </a:lnTo>
                <a:lnTo>
                  <a:pt x="2255570" y="508165"/>
                </a:lnTo>
                <a:close/>
              </a:path>
              <a:path w="2268854" h="514985">
                <a:moveTo>
                  <a:pt x="2268270" y="12699"/>
                </a:moveTo>
                <a:lnTo>
                  <a:pt x="2261920" y="12699"/>
                </a:lnTo>
                <a:lnTo>
                  <a:pt x="2255570" y="6349"/>
                </a:lnTo>
                <a:lnTo>
                  <a:pt x="2268270" y="6349"/>
                </a:lnTo>
                <a:lnTo>
                  <a:pt x="2268270" y="12699"/>
                </a:lnTo>
                <a:close/>
              </a:path>
              <a:path w="2268854" h="514985">
                <a:moveTo>
                  <a:pt x="12700" y="508165"/>
                </a:moveTo>
                <a:lnTo>
                  <a:pt x="6350" y="501815"/>
                </a:lnTo>
                <a:lnTo>
                  <a:pt x="12700" y="501815"/>
                </a:lnTo>
                <a:lnTo>
                  <a:pt x="12700" y="508165"/>
                </a:lnTo>
                <a:close/>
              </a:path>
              <a:path w="2268854" h="514985">
                <a:moveTo>
                  <a:pt x="2255570" y="508165"/>
                </a:moveTo>
                <a:lnTo>
                  <a:pt x="12700" y="508165"/>
                </a:lnTo>
                <a:lnTo>
                  <a:pt x="12700" y="501815"/>
                </a:lnTo>
                <a:lnTo>
                  <a:pt x="2255570" y="501815"/>
                </a:lnTo>
                <a:lnTo>
                  <a:pt x="2255570" y="508165"/>
                </a:lnTo>
                <a:close/>
              </a:path>
              <a:path w="2268854" h="514985">
                <a:moveTo>
                  <a:pt x="2268270" y="508165"/>
                </a:moveTo>
                <a:lnTo>
                  <a:pt x="2255570" y="508165"/>
                </a:lnTo>
                <a:lnTo>
                  <a:pt x="2261920" y="501815"/>
                </a:lnTo>
                <a:lnTo>
                  <a:pt x="2268270" y="501815"/>
                </a:lnTo>
                <a:lnTo>
                  <a:pt x="2268270" y="508165"/>
                </a:lnTo>
                <a:close/>
              </a:path>
            </a:pathLst>
          </a:custGeom>
          <a:solidFill>
            <a:srgbClr val="B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63663" y="1736979"/>
            <a:ext cx="200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order.release.order.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6763" y="2011298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queu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69585" y="1981263"/>
            <a:ext cx="1569720" cy="107950"/>
          </a:xfrm>
          <a:custGeom>
            <a:avLst/>
            <a:gdLst/>
            <a:ahLst/>
            <a:cxnLst/>
            <a:rect l="l" t="t" r="r" b="b"/>
            <a:pathLst>
              <a:path w="1569720" h="107950">
                <a:moveTo>
                  <a:pt x="1515451" y="44287"/>
                </a:moveTo>
                <a:lnTo>
                  <a:pt x="1469580" y="17754"/>
                </a:lnTo>
                <a:lnTo>
                  <a:pt x="1464856" y="10274"/>
                </a:lnTo>
                <a:lnTo>
                  <a:pt x="1464945" y="7975"/>
                </a:lnTo>
                <a:lnTo>
                  <a:pt x="1474736" y="0"/>
                </a:lnTo>
                <a:lnTo>
                  <a:pt x="1477010" y="368"/>
                </a:lnTo>
                <a:lnTo>
                  <a:pt x="1479118" y="1269"/>
                </a:lnTo>
                <a:lnTo>
                  <a:pt x="1553261" y="44157"/>
                </a:lnTo>
                <a:lnTo>
                  <a:pt x="1515451" y="44287"/>
                </a:lnTo>
                <a:close/>
              </a:path>
              <a:path w="1569720" h="107950">
                <a:moveTo>
                  <a:pt x="1531816" y="53752"/>
                </a:moveTo>
                <a:lnTo>
                  <a:pt x="1515451" y="44287"/>
                </a:lnTo>
                <a:lnTo>
                  <a:pt x="1550670" y="44157"/>
                </a:lnTo>
                <a:lnTo>
                  <a:pt x="1550675" y="45478"/>
                </a:lnTo>
                <a:lnTo>
                  <a:pt x="1545882" y="45478"/>
                </a:lnTo>
                <a:lnTo>
                  <a:pt x="1531816" y="53752"/>
                </a:lnTo>
                <a:close/>
              </a:path>
              <a:path w="1569720" h="107950">
                <a:moveTo>
                  <a:pt x="1475130" y="107924"/>
                </a:moveTo>
                <a:lnTo>
                  <a:pt x="1465173" y="97726"/>
                </a:lnTo>
                <a:lnTo>
                  <a:pt x="1465618" y="95465"/>
                </a:lnTo>
                <a:lnTo>
                  <a:pt x="1515524" y="63337"/>
                </a:lnTo>
                <a:lnTo>
                  <a:pt x="1550746" y="63207"/>
                </a:lnTo>
                <a:lnTo>
                  <a:pt x="1550670" y="44157"/>
                </a:lnTo>
                <a:lnTo>
                  <a:pt x="1553261" y="44157"/>
                </a:lnTo>
                <a:lnTo>
                  <a:pt x="1569618" y="53619"/>
                </a:lnTo>
                <a:lnTo>
                  <a:pt x="1479499" y="106629"/>
                </a:lnTo>
                <a:lnTo>
                  <a:pt x="1477391" y="107543"/>
                </a:lnTo>
                <a:lnTo>
                  <a:pt x="1475130" y="107924"/>
                </a:lnTo>
                <a:close/>
              </a:path>
              <a:path w="1569720" h="107950">
                <a:moveTo>
                  <a:pt x="76" y="68897"/>
                </a:moveTo>
                <a:lnTo>
                  <a:pt x="0" y="49847"/>
                </a:lnTo>
                <a:lnTo>
                  <a:pt x="1515451" y="44287"/>
                </a:lnTo>
                <a:lnTo>
                  <a:pt x="1531816" y="53752"/>
                </a:lnTo>
                <a:lnTo>
                  <a:pt x="1515524" y="63337"/>
                </a:lnTo>
                <a:lnTo>
                  <a:pt x="76" y="68897"/>
                </a:lnTo>
                <a:close/>
              </a:path>
              <a:path w="1569720" h="107950">
                <a:moveTo>
                  <a:pt x="1545945" y="61925"/>
                </a:moveTo>
                <a:lnTo>
                  <a:pt x="1531816" y="53752"/>
                </a:lnTo>
                <a:lnTo>
                  <a:pt x="1545882" y="45478"/>
                </a:lnTo>
                <a:lnTo>
                  <a:pt x="1545945" y="61925"/>
                </a:lnTo>
                <a:close/>
              </a:path>
              <a:path w="1569720" h="107950">
                <a:moveTo>
                  <a:pt x="1550741" y="61925"/>
                </a:moveTo>
                <a:lnTo>
                  <a:pt x="1545945" y="61925"/>
                </a:lnTo>
                <a:lnTo>
                  <a:pt x="1545882" y="45478"/>
                </a:lnTo>
                <a:lnTo>
                  <a:pt x="1550675" y="45478"/>
                </a:lnTo>
                <a:lnTo>
                  <a:pt x="1550741" y="61925"/>
                </a:lnTo>
                <a:close/>
              </a:path>
              <a:path w="1569720" h="107950">
                <a:moveTo>
                  <a:pt x="1515524" y="63337"/>
                </a:moveTo>
                <a:lnTo>
                  <a:pt x="1531816" y="53752"/>
                </a:lnTo>
                <a:lnTo>
                  <a:pt x="1545945" y="61925"/>
                </a:lnTo>
                <a:lnTo>
                  <a:pt x="1550741" y="61925"/>
                </a:lnTo>
                <a:lnTo>
                  <a:pt x="1550746" y="63207"/>
                </a:lnTo>
                <a:lnTo>
                  <a:pt x="1515524" y="6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22062" y="2056917"/>
            <a:ext cx="195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order.release.order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44224" y="2285784"/>
            <a:ext cx="1246068" cy="961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1625" y="288220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31115"/>
            <a:ext cx="3059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</a:rPr>
              <a:t>S</a:t>
            </a:r>
            <a:r>
              <a:rPr sz="2000" spc="-10" dirty="0">
                <a:solidFill>
                  <a:srgbClr val="000000"/>
                </a:solidFill>
              </a:rPr>
              <a:t>p</a:t>
            </a:r>
            <a:r>
              <a:rPr sz="2000" spc="-5" dirty="0">
                <a:solidFill>
                  <a:srgbClr val="000000"/>
                </a:solidFill>
              </a:rPr>
              <a:t>ri</a:t>
            </a:r>
            <a:r>
              <a:rPr sz="2000" spc="-10" dirty="0">
                <a:solidFill>
                  <a:srgbClr val="000000"/>
                </a:solidFill>
              </a:rPr>
              <a:t>ng</a:t>
            </a:r>
            <a:r>
              <a:rPr sz="2000" spc="-5" dirty="0">
                <a:solidFill>
                  <a:srgbClr val="000000"/>
                </a:solidFill>
              </a:rPr>
              <a:t>B</a:t>
            </a:r>
            <a:r>
              <a:rPr sz="2000" spc="-10" dirty="0">
                <a:solidFill>
                  <a:srgbClr val="000000"/>
                </a:solidFill>
              </a:rPr>
              <a:t>oo</a:t>
            </a:r>
            <a:r>
              <a:rPr sz="2000" spc="-5" dirty="0">
                <a:solidFill>
                  <a:srgbClr val="000000"/>
                </a:solidFill>
              </a:rPr>
              <a:t>t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中使用延时队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列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1309369"/>
            <a:ext cx="5810250" cy="13036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0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Queue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Exchange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Binding</a:t>
            </a:r>
            <a:r>
              <a:rPr sz="1800" dirty="0">
                <a:latin typeface="微软雅黑"/>
                <a:cs typeface="微软雅黑"/>
              </a:rPr>
              <a:t>可以</a:t>
            </a:r>
            <a:r>
              <a:rPr sz="1800" spc="-5" dirty="0">
                <a:latin typeface="Arial"/>
                <a:cs typeface="Arial"/>
              </a:rPr>
              <a:t>@Bean</a:t>
            </a:r>
            <a:r>
              <a:rPr sz="1800" dirty="0">
                <a:latin typeface="微软雅黑"/>
                <a:cs typeface="微软雅黑"/>
              </a:rPr>
              <a:t>进去</a:t>
            </a:r>
            <a:endParaRPr sz="1800">
              <a:latin typeface="微软雅黑"/>
              <a:cs typeface="微软雅黑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微软雅黑"/>
                <a:cs typeface="微软雅黑"/>
              </a:rPr>
              <a:t>、监听消息的方法可以有三种参数（不分数量，顺序）</a:t>
            </a:r>
            <a:endParaRPr sz="18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50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Object content, </a:t>
            </a:r>
            <a:r>
              <a:rPr sz="1500" dirty="0">
                <a:latin typeface="Arial"/>
                <a:cs typeface="Arial"/>
              </a:rPr>
              <a:t>Message message, Channel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channel</a:t>
            </a:r>
            <a:endParaRPr sz="15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channel</a:t>
            </a:r>
            <a:r>
              <a:rPr sz="1800" dirty="0">
                <a:latin typeface="微软雅黑"/>
                <a:cs typeface="微软雅黑"/>
              </a:rPr>
              <a:t>可以用来拒绝消息，否则自动</a:t>
            </a:r>
            <a:r>
              <a:rPr sz="1800" spc="-5" dirty="0">
                <a:latin typeface="Arial"/>
                <a:cs typeface="Arial"/>
              </a:rPr>
              <a:t>ack</a:t>
            </a:r>
            <a:r>
              <a:rPr sz="1800" spc="-5" dirty="0">
                <a:latin typeface="微软雅黑"/>
                <a:cs typeface="微软雅黑"/>
              </a:rPr>
              <a:t>；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619" y="31115"/>
            <a:ext cx="341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如何保证消息可靠性</a:t>
            </a:r>
            <a:r>
              <a:rPr sz="2000" spc="-5" dirty="0">
                <a:solidFill>
                  <a:srgbClr val="000000"/>
                </a:solidFill>
              </a:rPr>
              <a:t>-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消息丢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失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404" y="659765"/>
            <a:ext cx="8667750" cy="36569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54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微软雅黑"/>
                <a:cs typeface="微软雅黑"/>
              </a:rPr>
              <a:t>、消息丢失</a:t>
            </a:r>
            <a:endParaRPr sz="18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微软雅黑"/>
                <a:cs typeface="微软雅黑"/>
              </a:rPr>
              <a:t>消息发送出去，由于网络问题没有抵达服务器</a:t>
            </a:r>
            <a:endParaRPr sz="1800">
              <a:latin typeface="微软雅黑"/>
              <a:cs typeface="微软雅黑"/>
            </a:endParaRPr>
          </a:p>
          <a:p>
            <a:pPr marL="869950" marR="284480" lvl="2" indent="-171450">
              <a:lnSpc>
                <a:spcPts val="1939"/>
              </a:lnSpc>
              <a:spcBef>
                <a:spcPts val="400"/>
              </a:spcBef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微软雅黑"/>
                <a:cs typeface="微软雅黑"/>
              </a:rPr>
              <a:t>做好容错方法（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ry-c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dirty="0">
                <a:latin typeface="微软雅黑"/>
                <a:cs typeface="微软雅黑"/>
              </a:rPr>
              <a:t>），发送消息可能会网络失败，失败后要有重试机 制，可记录到数据库，采用定期扫描重发的方式</a:t>
            </a:r>
            <a:endParaRPr sz="1800">
              <a:latin typeface="微软雅黑"/>
              <a:cs typeface="微软雅黑"/>
            </a:endParaRPr>
          </a:p>
          <a:p>
            <a:pPr marL="869950" lvl="2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微软雅黑"/>
                <a:cs typeface="微软雅黑"/>
              </a:rPr>
              <a:t>做好日志记录，每个消息状态是否都被服务器收到都应该记录</a:t>
            </a:r>
            <a:endParaRPr sz="1800">
              <a:latin typeface="微软雅黑"/>
              <a:cs typeface="微软雅黑"/>
            </a:endParaRPr>
          </a:p>
          <a:p>
            <a:pPr marL="869950" marR="246379" lvl="2" indent="-171450">
              <a:lnSpc>
                <a:spcPts val="1939"/>
              </a:lnSpc>
              <a:spcBef>
                <a:spcPts val="400"/>
              </a:spcBef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微软雅黑"/>
                <a:cs typeface="微软雅黑"/>
              </a:rPr>
              <a:t>做好定期重发，如果消息没有发送成功，定期去数据库扫描未成功的消息进 行重发</a:t>
            </a:r>
            <a:endParaRPr sz="1800">
              <a:latin typeface="微软雅黑"/>
              <a:cs typeface="微软雅黑"/>
            </a:endParaRPr>
          </a:p>
          <a:p>
            <a:pPr marL="527050" marR="170180" lvl="1" indent="-171450">
              <a:lnSpc>
                <a:spcPts val="1939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微软雅黑"/>
                <a:cs typeface="微软雅黑"/>
              </a:rPr>
              <a:t>消息抵达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微软雅黑"/>
                <a:cs typeface="微软雅黑"/>
              </a:rPr>
              <a:t>，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微软雅黑"/>
                <a:cs typeface="微软雅黑"/>
              </a:rPr>
              <a:t>要将消息写入磁盘（持久化）才算成功。此时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dirty="0">
                <a:latin typeface="微软雅黑"/>
                <a:cs typeface="微软雅黑"/>
              </a:rPr>
              <a:t>尚 未持久化完成，宕机。</a:t>
            </a:r>
            <a:endParaRPr sz="1800">
              <a:latin typeface="微软雅黑"/>
              <a:cs typeface="微软雅黑"/>
            </a:endParaRPr>
          </a:p>
          <a:p>
            <a:pPr marL="869950" lvl="2" indent="-171450">
              <a:lnSpc>
                <a:spcPct val="100000"/>
              </a:lnSpc>
              <a:spcBef>
                <a:spcPts val="130"/>
              </a:spcBef>
              <a:buChar char="•"/>
              <a:tabLst>
                <a:tab pos="869950" algn="l"/>
              </a:tabLst>
            </a:pPr>
            <a:r>
              <a:rPr sz="1800" spc="-5" dirty="0">
                <a:latin typeface="Arial"/>
                <a:cs typeface="Arial"/>
              </a:rPr>
              <a:t>publisher</a:t>
            </a:r>
            <a:r>
              <a:rPr sz="1800" dirty="0">
                <a:latin typeface="微软雅黑"/>
                <a:cs typeface="微软雅黑"/>
              </a:rPr>
              <a:t>也必须加入确认回调机制，确认成功的消息，修改数据库消息状态。</a:t>
            </a:r>
            <a:endParaRPr sz="18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微软雅黑"/>
                <a:cs typeface="微软雅黑"/>
              </a:rPr>
              <a:t>自动</a:t>
            </a:r>
            <a:r>
              <a:rPr sz="1800" spc="-5" dirty="0">
                <a:latin typeface="Arial"/>
                <a:cs typeface="Arial"/>
              </a:rPr>
              <a:t>ACK</a:t>
            </a:r>
            <a:r>
              <a:rPr sz="1800" dirty="0">
                <a:latin typeface="微软雅黑"/>
                <a:cs typeface="微软雅黑"/>
              </a:rPr>
              <a:t>的状态下。消费者收到消息，但没来得及消息然后宕机</a:t>
            </a:r>
            <a:endParaRPr sz="1800">
              <a:latin typeface="微软雅黑"/>
              <a:cs typeface="微软雅黑"/>
            </a:endParaRPr>
          </a:p>
          <a:p>
            <a:pPr marL="869950" marR="284480" lvl="2" indent="-171450">
              <a:lnSpc>
                <a:spcPts val="1939"/>
              </a:lnSpc>
              <a:spcBef>
                <a:spcPts val="400"/>
              </a:spcBef>
              <a:buFont typeface="Arial"/>
              <a:buChar char="•"/>
              <a:tabLst>
                <a:tab pos="869950" algn="l"/>
              </a:tabLst>
            </a:pPr>
            <a:r>
              <a:rPr sz="1800" dirty="0">
                <a:latin typeface="微软雅黑"/>
                <a:cs typeface="微软雅黑"/>
              </a:rPr>
              <a:t>一定开启手动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微软雅黑"/>
                <a:cs typeface="微软雅黑"/>
              </a:rPr>
              <a:t>，消费成功才移除，失败或者没来得及处理就</a:t>
            </a:r>
            <a:r>
              <a:rPr sz="1800" spc="-5" dirty="0">
                <a:latin typeface="Arial"/>
                <a:cs typeface="Arial"/>
              </a:rPr>
              <a:t>noA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dirty="0">
                <a:latin typeface="微软雅黑"/>
                <a:cs typeface="微软雅黑"/>
              </a:rPr>
              <a:t>并重 新入队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869" y="31115"/>
            <a:ext cx="341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如何保证消息可靠性</a:t>
            </a:r>
            <a:r>
              <a:rPr sz="2000" spc="-5" dirty="0">
                <a:solidFill>
                  <a:srgbClr val="000000"/>
                </a:solidFill>
              </a:rPr>
              <a:t>-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消息重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305" y="1067447"/>
            <a:ext cx="7599680" cy="3082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微软雅黑"/>
                <a:cs typeface="微软雅黑"/>
              </a:rPr>
              <a:t>、消息重复</a:t>
            </a:r>
            <a:endParaRPr sz="1800">
              <a:latin typeface="微软雅黑"/>
              <a:cs typeface="微软雅黑"/>
            </a:endParaRPr>
          </a:p>
          <a:p>
            <a:pPr marL="527050" marR="5080" lvl="1" indent="-171450">
              <a:lnSpc>
                <a:spcPts val="162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消息消费成功，事务已经提交，</a:t>
            </a:r>
            <a:r>
              <a:rPr sz="1500" dirty="0">
                <a:latin typeface="Arial"/>
                <a:cs typeface="Arial"/>
              </a:rPr>
              <a:t>ack</a:t>
            </a:r>
            <a:r>
              <a:rPr sz="1500" dirty="0">
                <a:latin typeface="微软雅黑"/>
                <a:cs typeface="微软雅黑"/>
              </a:rPr>
              <a:t>时，机器宕机。导致没有</a:t>
            </a:r>
            <a:r>
              <a:rPr sz="1500" dirty="0">
                <a:latin typeface="Arial"/>
                <a:cs typeface="Arial"/>
              </a:rPr>
              <a:t>ack</a:t>
            </a:r>
            <a:r>
              <a:rPr sz="1500" dirty="0">
                <a:latin typeface="微软雅黑"/>
                <a:cs typeface="微软雅黑"/>
              </a:rPr>
              <a:t>成功，</a:t>
            </a:r>
            <a:r>
              <a:rPr sz="1500" spc="-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roker</a:t>
            </a:r>
            <a:r>
              <a:rPr sz="1500" dirty="0">
                <a:latin typeface="微软雅黑"/>
                <a:cs typeface="微软雅黑"/>
              </a:rPr>
              <a:t>的消息 重新由</a:t>
            </a:r>
            <a:r>
              <a:rPr sz="1500" dirty="0">
                <a:latin typeface="Arial"/>
                <a:cs typeface="Arial"/>
              </a:rPr>
              <a:t>unack</a:t>
            </a:r>
            <a:r>
              <a:rPr sz="1500" dirty="0">
                <a:latin typeface="微软雅黑"/>
                <a:cs typeface="微软雅黑"/>
              </a:rPr>
              <a:t>变为</a:t>
            </a:r>
            <a:r>
              <a:rPr sz="1500" dirty="0">
                <a:latin typeface="Arial"/>
                <a:cs typeface="Arial"/>
              </a:rPr>
              <a:t>ready</a:t>
            </a:r>
            <a:r>
              <a:rPr sz="1500" dirty="0">
                <a:latin typeface="微软雅黑"/>
                <a:cs typeface="微软雅黑"/>
              </a:rPr>
              <a:t>，并发送给其他消费者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消息消费失败，由于重试机制，自动又将消息发送出去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成功消费，</a:t>
            </a:r>
            <a:r>
              <a:rPr sz="1500" dirty="0">
                <a:latin typeface="Arial"/>
                <a:cs typeface="Arial"/>
              </a:rPr>
              <a:t>ack</a:t>
            </a:r>
            <a:r>
              <a:rPr sz="1500" dirty="0">
                <a:latin typeface="微软雅黑"/>
                <a:cs typeface="微软雅黑"/>
              </a:rPr>
              <a:t>时宕机，消息由</a:t>
            </a:r>
            <a:r>
              <a:rPr sz="1500" dirty="0">
                <a:latin typeface="Arial"/>
                <a:cs typeface="Arial"/>
              </a:rPr>
              <a:t>unack</a:t>
            </a:r>
            <a:r>
              <a:rPr sz="1500" dirty="0">
                <a:latin typeface="微软雅黑"/>
                <a:cs typeface="微软雅黑"/>
              </a:rPr>
              <a:t>变为</a:t>
            </a:r>
            <a:r>
              <a:rPr sz="1500" spc="-5" dirty="0">
                <a:latin typeface="Arial"/>
                <a:cs typeface="Arial"/>
              </a:rPr>
              <a:t>ready</a:t>
            </a:r>
            <a:r>
              <a:rPr sz="1500" spc="-5" dirty="0">
                <a:latin typeface="微软雅黑"/>
                <a:cs typeface="微软雅黑"/>
              </a:rPr>
              <a:t>，</a:t>
            </a:r>
            <a:r>
              <a:rPr sz="1500" spc="-5" dirty="0">
                <a:latin typeface="Arial"/>
                <a:cs typeface="Arial"/>
              </a:rPr>
              <a:t>Broker</a:t>
            </a:r>
            <a:r>
              <a:rPr sz="1500" dirty="0">
                <a:latin typeface="微软雅黑"/>
                <a:cs typeface="微软雅黑"/>
              </a:rPr>
              <a:t>又重新发送</a:t>
            </a:r>
            <a:endParaRPr sz="1500">
              <a:latin typeface="微软雅黑"/>
              <a:cs typeface="微软雅黑"/>
            </a:endParaRPr>
          </a:p>
          <a:p>
            <a:pPr marL="869950" marR="118110" lvl="2" indent="-171450">
              <a:lnSpc>
                <a:spcPts val="2160"/>
              </a:lnSpc>
              <a:spcBef>
                <a:spcPts val="405"/>
              </a:spcBef>
              <a:buFont typeface="Arial"/>
              <a:buChar char="•"/>
              <a:tabLst>
                <a:tab pos="869950" algn="l"/>
              </a:tabLst>
            </a:pPr>
            <a:r>
              <a:rPr sz="2000" dirty="0">
                <a:latin typeface="微软雅黑"/>
                <a:cs typeface="微软雅黑"/>
              </a:rPr>
              <a:t>消费者的业务消费接口应该设计为</a:t>
            </a:r>
            <a:r>
              <a:rPr sz="2000" b="1" dirty="0">
                <a:latin typeface="微软雅黑"/>
                <a:cs typeface="微软雅黑"/>
              </a:rPr>
              <a:t>幂等性</a:t>
            </a:r>
            <a:r>
              <a:rPr sz="2000" dirty="0">
                <a:latin typeface="微软雅黑"/>
                <a:cs typeface="微软雅黑"/>
              </a:rPr>
              <a:t>的。比如扣库存有 工作单的状态标</a:t>
            </a:r>
            <a:r>
              <a:rPr sz="2000" spc="5" dirty="0">
                <a:latin typeface="微软雅黑"/>
                <a:cs typeface="微软雅黑"/>
              </a:rPr>
              <a:t>志</a:t>
            </a:r>
            <a:endParaRPr sz="2000">
              <a:latin typeface="微软雅黑"/>
              <a:cs typeface="微软雅黑"/>
            </a:endParaRPr>
          </a:p>
          <a:p>
            <a:pPr marL="869950" marR="104775" lvl="2" indent="-17145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869950" algn="l"/>
              </a:tabLst>
            </a:pPr>
            <a:r>
              <a:rPr sz="2000" dirty="0">
                <a:latin typeface="微软雅黑"/>
                <a:cs typeface="微软雅黑"/>
              </a:rPr>
              <a:t>使用</a:t>
            </a:r>
            <a:r>
              <a:rPr sz="2000" b="1" dirty="0">
                <a:latin typeface="微软雅黑"/>
                <a:cs typeface="微软雅黑"/>
              </a:rPr>
              <a:t>防重表</a:t>
            </a:r>
            <a:r>
              <a:rPr sz="2000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ed</a:t>
            </a:r>
            <a:r>
              <a:rPr sz="2000" spc="-5" dirty="0">
                <a:latin typeface="Arial"/>
                <a:cs typeface="Arial"/>
              </a:rPr>
              <a:t>is/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ys</a:t>
            </a:r>
            <a:r>
              <a:rPr sz="2000" spc="-10" dirty="0">
                <a:latin typeface="Arial"/>
                <a:cs typeface="Arial"/>
              </a:rPr>
              <a:t>q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微软雅黑"/>
                <a:cs typeface="微软雅黑"/>
              </a:rPr>
              <a:t>），发送消息每一个都有业务的唯 一标识，处理过就不用处</a:t>
            </a:r>
            <a:r>
              <a:rPr sz="2000" spc="5" dirty="0">
                <a:latin typeface="微软雅黑"/>
                <a:cs typeface="微软雅黑"/>
              </a:rPr>
              <a:t>理</a:t>
            </a:r>
            <a:endParaRPr sz="2000">
              <a:latin typeface="微软雅黑"/>
              <a:cs typeface="微软雅黑"/>
            </a:endParaRPr>
          </a:p>
          <a:p>
            <a:pPr marL="869950" marR="106045" lvl="2" indent="-171450">
              <a:lnSpc>
                <a:spcPts val="2160"/>
              </a:lnSpc>
              <a:spcBef>
                <a:spcPts val="375"/>
              </a:spcBef>
              <a:buChar char="•"/>
              <a:tabLst>
                <a:tab pos="869950" algn="l"/>
              </a:tabLst>
            </a:pPr>
            <a:r>
              <a:rPr sz="2000" spc="-5" dirty="0">
                <a:latin typeface="Arial"/>
                <a:cs typeface="Arial"/>
              </a:rPr>
              <a:t>rabbitMQ</a:t>
            </a:r>
            <a:r>
              <a:rPr sz="2000" dirty="0">
                <a:latin typeface="微软雅黑"/>
                <a:cs typeface="微软雅黑"/>
              </a:rPr>
              <a:t>的每一个消息都有</a:t>
            </a:r>
            <a:r>
              <a:rPr sz="2000" spc="-10" dirty="0">
                <a:latin typeface="Arial"/>
                <a:cs typeface="Arial"/>
              </a:rPr>
              <a:t>redelivered</a:t>
            </a:r>
            <a:r>
              <a:rPr sz="2000" dirty="0">
                <a:latin typeface="微软雅黑"/>
                <a:cs typeface="微软雅黑"/>
              </a:rPr>
              <a:t>字段，可以获取</a:t>
            </a:r>
            <a:r>
              <a:rPr sz="2000" b="1" dirty="0">
                <a:latin typeface="微软雅黑"/>
                <a:cs typeface="微软雅黑"/>
              </a:rPr>
              <a:t>是</a:t>
            </a:r>
            <a:r>
              <a:rPr sz="2000" b="1" spc="5" dirty="0">
                <a:latin typeface="微软雅黑"/>
                <a:cs typeface="微软雅黑"/>
              </a:rPr>
              <a:t>否 </a:t>
            </a:r>
            <a:r>
              <a:rPr sz="2000" b="1" dirty="0">
                <a:latin typeface="微软雅黑"/>
                <a:cs typeface="微软雅黑"/>
              </a:rPr>
              <a:t>是被重新投递过来的</a:t>
            </a:r>
            <a:r>
              <a:rPr sz="2000" dirty="0">
                <a:latin typeface="微软雅黑"/>
                <a:cs typeface="微软雅黑"/>
              </a:rPr>
              <a:t>，而不是第一次投递过来</a:t>
            </a:r>
            <a:r>
              <a:rPr sz="2000" spc="5" dirty="0">
                <a:latin typeface="微软雅黑"/>
                <a:cs typeface="微软雅黑"/>
              </a:rPr>
              <a:t>的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31115"/>
            <a:ext cx="341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如何保证消息可靠性</a:t>
            </a:r>
            <a:r>
              <a:rPr sz="2000" spc="-5" dirty="0">
                <a:solidFill>
                  <a:srgbClr val="000000"/>
                </a:solidFill>
              </a:rPr>
              <a:t>-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消息积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55344"/>
            <a:ext cx="6712584" cy="15538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微软雅黑"/>
                <a:cs typeface="微软雅黑"/>
              </a:rPr>
              <a:t>、消息积压</a:t>
            </a:r>
            <a:endParaRPr sz="18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消费者宕机积压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消费者消费能力不足积压</a:t>
            </a:r>
            <a:endParaRPr sz="1500">
              <a:latin typeface="微软雅黑"/>
              <a:cs typeface="微软雅黑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微软雅黑"/>
                <a:cs typeface="微软雅黑"/>
              </a:rPr>
              <a:t>发送者发送流量太大</a:t>
            </a:r>
            <a:endParaRPr sz="1500">
              <a:latin typeface="微软雅黑"/>
              <a:cs typeface="微软雅黑"/>
            </a:endParaRPr>
          </a:p>
          <a:p>
            <a:pPr marL="869950" lvl="2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微软雅黑"/>
                <a:cs typeface="微软雅黑"/>
              </a:rPr>
              <a:t>上线更多的消费者，进行正常消</a:t>
            </a:r>
            <a:r>
              <a:rPr sz="1350" spc="5" dirty="0">
                <a:latin typeface="微软雅黑"/>
                <a:cs typeface="微软雅黑"/>
              </a:rPr>
              <a:t>费</a:t>
            </a:r>
            <a:endParaRPr sz="1350">
              <a:latin typeface="微软雅黑"/>
              <a:cs typeface="微软雅黑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微软雅黑"/>
                <a:cs typeface="微软雅黑"/>
              </a:rPr>
              <a:t>上线专门的队列消费服务，将消息先批量取出来，记录数据库，离线慢慢处</a:t>
            </a:r>
            <a:r>
              <a:rPr sz="1350" spc="5" dirty="0">
                <a:latin typeface="微软雅黑"/>
                <a:cs typeface="微软雅黑"/>
              </a:rPr>
              <a:t>理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5" y="31013"/>
            <a:ext cx="942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00"/>
                </a:solidFill>
              </a:rPr>
              <a:t>M</a:t>
            </a:r>
            <a:r>
              <a:rPr sz="2000" spc="-5" dirty="0">
                <a:solidFill>
                  <a:srgbClr val="000000"/>
                </a:solidFill>
              </a:rPr>
              <a:t>Q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对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比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384300"/>
            <a:ext cx="456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ActiveMQ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RabbitMQ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RocketMQ</a:t>
            </a:r>
            <a:r>
              <a:rPr sz="1800" dirty="0">
                <a:latin typeface="微软雅黑"/>
                <a:cs typeface="微软雅黑"/>
              </a:rPr>
              <a:t>、</a:t>
            </a:r>
            <a:r>
              <a:rPr sz="1800" spc="-5" dirty="0">
                <a:latin typeface="Arial"/>
                <a:cs typeface="Arial"/>
              </a:rPr>
              <a:t>Kafka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4999" y="1982203"/>
            <a:ext cx="612889" cy="633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8213" y="1998713"/>
            <a:ext cx="641769" cy="612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9817" y="1979574"/>
            <a:ext cx="633895" cy="631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9795" y="1975916"/>
            <a:ext cx="625468" cy="6464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8770" y="1975916"/>
            <a:ext cx="625468" cy="6464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1876" y="1992236"/>
            <a:ext cx="654431" cy="624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3544" y="1973249"/>
            <a:ext cx="646518" cy="6438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872" y="1374647"/>
            <a:ext cx="2834640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0872" y="2805683"/>
            <a:ext cx="2854452" cy="147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4211" y="1920239"/>
            <a:ext cx="4204716" cy="1089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5792" y="504164"/>
            <a:ext cx="0" cy="4581525"/>
          </a:xfrm>
          <a:custGeom>
            <a:avLst/>
            <a:gdLst/>
            <a:ahLst/>
            <a:cxnLst/>
            <a:rect l="l" t="t" r="r" b="b"/>
            <a:pathLst>
              <a:path h="4581525">
                <a:moveTo>
                  <a:pt x="0" y="0"/>
                </a:moveTo>
                <a:lnTo>
                  <a:pt x="0" y="4580940"/>
                </a:lnTo>
              </a:path>
            </a:pathLst>
          </a:custGeom>
          <a:ln w="32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3664" y="743280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应用解</a:t>
            </a:r>
            <a:r>
              <a:rPr sz="2400" b="1" spc="-10" dirty="0">
                <a:latin typeface="宋体"/>
                <a:cs typeface="宋体"/>
              </a:rPr>
              <a:t>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556" y="743749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宋体"/>
                <a:cs typeface="宋体"/>
              </a:rPr>
              <a:t>流量控</a:t>
            </a:r>
            <a:r>
              <a:rPr sz="2400" b="1" spc="-10" dirty="0">
                <a:solidFill>
                  <a:srgbClr val="000000"/>
                </a:solidFill>
                <a:latin typeface="宋体"/>
                <a:cs typeface="宋体"/>
              </a:rPr>
              <a:t>制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微软雅黑"/>
                <a:cs typeface="微软雅黑"/>
              </a:rPr>
              <a:t>一、概</a:t>
            </a:r>
            <a:r>
              <a:rPr sz="2000" spc="5" dirty="0">
                <a:solidFill>
                  <a:srgbClr val="0000FF"/>
                </a:solidFill>
                <a:latin typeface="微软雅黑"/>
                <a:cs typeface="微软雅黑"/>
              </a:rPr>
              <a:t>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09" y="1548003"/>
            <a:ext cx="7949565" cy="21304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5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600" dirty="0">
                <a:latin typeface="微软雅黑"/>
                <a:cs typeface="微软雅黑"/>
              </a:rPr>
              <a:t>大多应用中，可通过消息服务中间件来提升系统异步通信、扩展解耦能</a:t>
            </a:r>
            <a:r>
              <a:rPr sz="1600" spc="-5" dirty="0">
                <a:latin typeface="微软雅黑"/>
                <a:cs typeface="微软雅黑"/>
              </a:rPr>
              <a:t>力</a:t>
            </a:r>
            <a:endParaRPr sz="1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600" dirty="0">
                <a:latin typeface="微软雅黑"/>
                <a:cs typeface="微软雅黑"/>
              </a:rPr>
              <a:t>消息服务中两个重要概念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408305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消息代理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message broker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600" dirty="0">
                <a:latin typeface="微软雅黑"/>
                <a:cs typeface="微软雅黑"/>
              </a:rPr>
              <a:t>和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目的地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destination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微软雅黑"/>
                <a:cs typeface="微软雅黑"/>
              </a:rPr>
              <a:t>当消息发送者发送消息以后，将由消息代理接管，消息代理保证消息传递到指定目的地</a:t>
            </a:r>
            <a:r>
              <a:rPr sz="1600" spc="-5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Font typeface="Arial"/>
              <a:buAutoNum type="arabicPeriod" startAt="3"/>
              <a:tabLst>
                <a:tab pos="469265" algn="l"/>
                <a:tab pos="469900" algn="l"/>
              </a:tabLst>
            </a:pPr>
            <a:r>
              <a:rPr sz="1600" dirty="0">
                <a:latin typeface="微软雅黑"/>
                <a:cs typeface="微软雅黑"/>
              </a:rPr>
              <a:t>消息队列主要有两种形式的目的</a:t>
            </a:r>
            <a:r>
              <a:rPr sz="1600" spc="-5" dirty="0">
                <a:latin typeface="微软雅黑"/>
                <a:cs typeface="微软雅黑"/>
              </a:rPr>
              <a:t>地</a:t>
            </a:r>
            <a:endParaRPr sz="1600">
              <a:latin typeface="微软雅黑"/>
              <a:cs typeface="微软雅黑"/>
            </a:endParaRPr>
          </a:p>
          <a:p>
            <a:pPr marL="869950" lvl="1" indent="-457200">
              <a:lnSpc>
                <a:spcPct val="100000"/>
              </a:lnSpc>
              <a:spcBef>
                <a:spcPts val="180"/>
              </a:spcBef>
              <a:buFont typeface="Arial"/>
              <a:buAutoNum type="arabicPeriod"/>
              <a:tabLst>
                <a:tab pos="869315" algn="l"/>
                <a:tab pos="869950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队列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r>
              <a:rPr sz="1600" dirty="0">
                <a:latin typeface="微软雅黑"/>
                <a:cs typeface="微软雅黑"/>
              </a:rPr>
              <a:t>点对点消息通信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point-to-point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  <a:p>
            <a:pPr marL="869950" lvl="1" indent="-457200">
              <a:lnSpc>
                <a:spcPct val="100000"/>
              </a:lnSpc>
              <a:spcBef>
                <a:spcPts val="180"/>
              </a:spcBef>
              <a:buFont typeface="Arial"/>
              <a:buAutoNum type="arabicPeriod"/>
              <a:tabLst>
                <a:tab pos="869315" algn="l"/>
                <a:tab pos="869950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主题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topic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r>
              <a:rPr sz="1600" dirty="0">
                <a:latin typeface="微软雅黑"/>
                <a:cs typeface="微软雅黑"/>
              </a:rPr>
              <a:t>发布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publish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微软雅黑"/>
                <a:cs typeface="微软雅黑"/>
              </a:rPr>
              <a:t>订阅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subscribe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r>
              <a:rPr sz="1600" dirty="0">
                <a:latin typeface="微软雅黑"/>
                <a:cs typeface="微软雅黑"/>
              </a:rPr>
              <a:t>消息通</a:t>
            </a:r>
            <a:r>
              <a:rPr sz="1600" spc="-5" dirty="0">
                <a:latin typeface="微软雅黑"/>
                <a:cs typeface="微软雅黑"/>
              </a:rPr>
              <a:t>信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844" y="911860"/>
            <a:ext cx="7847965" cy="37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indent="-514350">
              <a:lnSpc>
                <a:spcPts val="1914"/>
              </a:lnSpc>
              <a:spcBef>
                <a:spcPts val="95"/>
              </a:spcBef>
              <a:buFont typeface="Arial"/>
              <a:buAutoNum type="arabicPeriod" startAt="4"/>
              <a:tabLst>
                <a:tab pos="526415" algn="l"/>
                <a:tab pos="527050" algn="l"/>
              </a:tabLst>
            </a:pPr>
            <a:r>
              <a:rPr sz="1600" dirty="0">
                <a:latin typeface="微软雅黑"/>
                <a:cs typeface="微软雅黑"/>
              </a:rPr>
              <a:t>点对点式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927100" marR="5080" lvl="1" indent="-514350">
              <a:lnSpc>
                <a:spcPct val="79900"/>
              </a:lnSpc>
              <a:spcBef>
                <a:spcPts val="3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微软雅黑"/>
                <a:cs typeface="微软雅黑"/>
              </a:rPr>
              <a:t>消息发送者发送消息，消息代理将其放入一个队列中，消息接收者从队列中</a:t>
            </a:r>
            <a:r>
              <a:rPr sz="1600" spc="-5" dirty="0">
                <a:latin typeface="微软雅黑"/>
                <a:cs typeface="微软雅黑"/>
              </a:rPr>
              <a:t>获 </a:t>
            </a:r>
            <a:r>
              <a:rPr sz="1600" dirty="0">
                <a:latin typeface="微软雅黑"/>
                <a:cs typeface="微软雅黑"/>
              </a:rPr>
              <a:t>取消息内容，消息读取后被移出队</a:t>
            </a:r>
            <a:r>
              <a:rPr sz="1600" spc="-5" dirty="0">
                <a:latin typeface="微软雅黑"/>
                <a:cs typeface="微软雅黑"/>
              </a:rPr>
              <a:t>列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ts val="191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微软雅黑"/>
                <a:cs typeface="微软雅黑"/>
              </a:rPr>
              <a:t>消息只有唯一的发送者和接受者，但并不是说只能有一个接收</a:t>
            </a:r>
            <a:r>
              <a:rPr sz="1600" spc="-5" dirty="0">
                <a:latin typeface="微软雅黑"/>
                <a:cs typeface="微软雅黑"/>
              </a:rPr>
              <a:t>者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527050" indent="-514350">
              <a:lnSpc>
                <a:spcPts val="1914"/>
              </a:lnSpc>
              <a:buFont typeface="Arial"/>
              <a:buAutoNum type="arabicPeriod" startAt="4"/>
              <a:tabLst>
                <a:tab pos="526415" algn="l"/>
                <a:tab pos="527050" algn="l"/>
              </a:tabLst>
            </a:pPr>
            <a:r>
              <a:rPr sz="1600" dirty="0">
                <a:latin typeface="微软雅黑"/>
                <a:cs typeface="微软雅黑"/>
              </a:rPr>
              <a:t>发布订阅式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927100" marR="5080" lvl="1" indent="-514350">
              <a:lnSpc>
                <a:spcPct val="79900"/>
              </a:lnSpc>
              <a:spcBef>
                <a:spcPts val="384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微软雅黑"/>
                <a:cs typeface="微软雅黑"/>
              </a:rPr>
              <a:t>发送者（发布者）发送消息到主题，多个接收者（订阅者）监听（订阅）这</a:t>
            </a:r>
            <a:r>
              <a:rPr sz="1600" spc="-5" dirty="0">
                <a:latin typeface="微软雅黑"/>
                <a:cs typeface="微软雅黑"/>
              </a:rPr>
              <a:t>个 </a:t>
            </a:r>
            <a:r>
              <a:rPr sz="1600" dirty="0">
                <a:latin typeface="微软雅黑"/>
                <a:cs typeface="微软雅黑"/>
              </a:rPr>
              <a:t>主题，那么就会在消息到达时同时收到消</a:t>
            </a:r>
            <a:r>
              <a:rPr sz="1600" spc="-5" dirty="0">
                <a:latin typeface="微软雅黑"/>
                <a:cs typeface="微软雅黑"/>
              </a:rPr>
              <a:t>息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527050" indent="-514350">
              <a:lnSpc>
                <a:spcPts val="1914"/>
              </a:lnSpc>
              <a:buAutoNum type="arabicPeriod" startAt="4"/>
              <a:tabLst>
                <a:tab pos="526415" algn="l"/>
                <a:tab pos="527050" algn="l"/>
              </a:tabLst>
            </a:pPr>
            <a:r>
              <a:rPr sz="1600" spc="-5" dirty="0">
                <a:latin typeface="Arial"/>
                <a:cs typeface="Arial"/>
              </a:rPr>
              <a:t>JMS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Java Message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Service</a:t>
            </a:r>
            <a:r>
              <a:rPr sz="1600" spc="-25" dirty="0">
                <a:latin typeface="微软雅黑"/>
                <a:cs typeface="微软雅黑"/>
              </a:rPr>
              <a:t>）</a:t>
            </a:r>
            <a:r>
              <a:rPr sz="1600" spc="-25" dirty="0">
                <a:latin typeface="Arial"/>
                <a:cs typeface="Arial"/>
              </a:rPr>
              <a:t>JAVA</a:t>
            </a:r>
            <a:r>
              <a:rPr sz="1600" dirty="0">
                <a:latin typeface="微软雅黑"/>
                <a:cs typeface="微软雅黑"/>
              </a:rPr>
              <a:t>消息服务</a:t>
            </a:r>
            <a:r>
              <a:rPr sz="1600" spc="-5" dirty="0"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ts val="1914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微软雅黑"/>
                <a:cs typeface="微软雅黑"/>
              </a:rPr>
              <a:t>基于</a:t>
            </a:r>
            <a:r>
              <a:rPr sz="1600" spc="-5" dirty="0">
                <a:latin typeface="Arial"/>
                <a:cs typeface="Arial"/>
              </a:rPr>
              <a:t>JVM</a:t>
            </a:r>
            <a:r>
              <a:rPr sz="1600" dirty="0">
                <a:latin typeface="微软雅黑"/>
                <a:cs typeface="微软雅黑"/>
              </a:rPr>
              <a:t>消息代理的规范。</a:t>
            </a:r>
            <a:r>
              <a:rPr sz="1600" spc="-5" dirty="0">
                <a:latin typeface="Arial"/>
                <a:cs typeface="Arial"/>
              </a:rPr>
              <a:t>ActiveMQ</a:t>
            </a:r>
            <a:r>
              <a:rPr sz="1600" dirty="0">
                <a:latin typeface="微软雅黑"/>
                <a:cs typeface="微软雅黑"/>
              </a:rPr>
              <a:t>、</a:t>
            </a:r>
            <a:r>
              <a:rPr sz="1600" spc="-5" dirty="0">
                <a:latin typeface="Arial"/>
                <a:cs typeface="Arial"/>
              </a:rPr>
              <a:t>HornetMQ</a:t>
            </a:r>
            <a:r>
              <a:rPr sz="1600" dirty="0">
                <a:latin typeface="微软雅黑"/>
                <a:cs typeface="微软雅黑"/>
              </a:rPr>
              <a:t>是</a:t>
            </a:r>
            <a:r>
              <a:rPr sz="1600" spc="-5" dirty="0">
                <a:latin typeface="Arial"/>
                <a:cs typeface="Arial"/>
              </a:rPr>
              <a:t>JMS</a:t>
            </a:r>
            <a:r>
              <a:rPr sz="1600" dirty="0">
                <a:latin typeface="微软雅黑"/>
                <a:cs typeface="微软雅黑"/>
              </a:rPr>
              <a:t>实</a:t>
            </a:r>
            <a:r>
              <a:rPr sz="1600" spc="-5" dirty="0">
                <a:latin typeface="微软雅黑"/>
                <a:cs typeface="微软雅黑"/>
              </a:rPr>
              <a:t>现</a:t>
            </a:r>
            <a:endParaRPr sz="16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527050" indent="-514350">
              <a:lnSpc>
                <a:spcPts val="1914"/>
              </a:lnSpc>
              <a:spcBef>
                <a:spcPts val="5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1600" spc="-5" dirty="0">
                <a:latin typeface="Arial"/>
                <a:cs typeface="Arial"/>
              </a:rPr>
              <a:t>AMQP</a:t>
            </a:r>
            <a:r>
              <a:rPr sz="1600" spc="-5" dirty="0">
                <a:latin typeface="微软雅黑"/>
                <a:cs typeface="微软雅黑"/>
              </a:rPr>
              <a:t>（</a:t>
            </a:r>
            <a:r>
              <a:rPr sz="1600" spc="-5" dirty="0">
                <a:latin typeface="Arial"/>
                <a:cs typeface="Arial"/>
              </a:rPr>
              <a:t>Advanced Message Queuing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Protocol</a:t>
            </a:r>
            <a:r>
              <a:rPr sz="1600" spc="-5" dirty="0">
                <a:latin typeface="微软雅黑"/>
                <a:cs typeface="微软雅黑"/>
              </a:rPr>
              <a:t>）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ts val="191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微软雅黑"/>
                <a:cs typeface="微软雅黑"/>
              </a:rPr>
              <a:t>高级消息队列协议，也是一个消息代理的规范，兼容</a:t>
            </a:r>
            <a:r>
              <a:rPr sz="1600" spc="-5" dirty="0">
                <a:latin typeface="Arial"/>
                <a:cs typeface="Arial"/>
              </a:rPr>
              <a:t>JMS</a:t>
            </a:r>
            <a:endParaRPr sz="1600">
              <a:latin typeface="Arial"/>
              <a:cs typeface="Arial"/>
            </a:endParaRPr>
          </a:p>
          <a:p>
            <a:pPr marL="927100" lvl="1" indent="-514350">
              <a:lnSpc>
                <a:spcPts val="1914"/>
              </a:lnSpc>
              <a:buChar char="•"/>
              <a:tabLst>
                <a:tab pos="926465" algn="l"/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RabbitMQ</a:t>
            </a:r>
            <a:r>
              <a:rPr sz="1600" dirty="0">
                <a:latin typeface="微软雅黑"/>
                <a:cs typeface="微软雅黑"/>
              </a:rPr>
              <a:t>是</a:t>
            </a:r>
            <a:r>
              <a:rPr sz="1600" spc="-5" dirty="0">
                <a:latin typeface="Arial"/>
                <a:cs typeface="Arial"/>
              </a:rPr>
              <a:t>AMQP</a:t>
            </a:r>
            <a:r>
              <a:rPr sz="1600" dirty="0">
                <a:latin typeface="微软雅黑"/>
                <a:cs typeface="微软雅黑"/>
              </a:rPr>
              <a:t>的实</a:t>
            </a:r>
            <a:r>
              <a:rPr sz="1600" spc="-5" dirty="0">
                <a:latin typeface="微软雅黑"/>
                <a:cs typeface="微软雅黑"/>
              </a:rPr>
              <a:t>现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5984" y="270002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F4F4F"/>
                </a:solidFill>
                <a:latin typeface="微软雅黑"/>
                <a:cs typeface="微软雅黑"/>
              </a:rPr>
              <a:t>，</a:t>
            </a:r>
            <a:endParaRPr sz="12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7662" y="481330"/>
          <a:ext cx="8267065" cy="464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JMS（Java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Message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Service）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AMQP（Advanced Message Queuing Protocol）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定义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Java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api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网络线级协议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跨语言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否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是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7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跨平台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否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是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93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Model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提供两种消息模型：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2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Peer-2-Peer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Pub/sub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提供了五种消息模型：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direct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exchange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fanout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exchange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topic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change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headers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exchange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8784" indent="-394970">
                        <a:lnSpc>
                          <a:spcPct val="100000"/>
                        </a:lnSpc>
                        <a:buSzPct val="91666"/>
                        <a:buAutoNum type="arabicPlain"/>
                        <a:tabLst>
                          <a:tab pos="438784" algn="l"/>
                        </a:tabLst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system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exchange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180" marR="8382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本质来讲，后四种和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JM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S的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p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u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s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u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b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模型没有太大差别 仅是在路由机制上做了更详细的划分；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9060">
                <a:tc>
                  <a:txBody>
                    <a:bodyPr/>
                    <a:lstStyle/>
                    <a:p>
                      <a:pPr marL="43180" marR="812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支持消息类 型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377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多种消息类型：  </a:t>
                      </a:r>
                      <a:r>
                        <a:rPr sz="1200" spc="-1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TextMessage 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MapMessage  BytesMessage  </a:t>
                      </a:r>
                      <a:r>
                        <a:rPr sz="1200" spc="-4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S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200" spc="-2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am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Mess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age  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ObjectMessage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Message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（只有消息头和属性）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byte[]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marL="43180" marR="819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当实际应用时，有复杂的消息，可以将消息序列化后发 送。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3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综合评价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971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JMS</a:t>
                      </a:r>
                      <a:r>
                        <a:rPr sz="1200" spc="-3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定义了</a:t>
                      </a:r>
                      <a:r>
                        <a:rPr sz="1200" spc="-5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JAVA</a:t>
                      </a:r>
                      <a:r>
                        <a:rPr sz="1200" spc="-2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API层面的标准；在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java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体系中，  多个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c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li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n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t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均可以通过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JM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S进行交互，不需要应用修 改代码，但是其对跨平台的支持较差；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257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A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M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QP定义了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w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r>
                        <a:rPr sz="1200" spc="-2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r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-l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</a:t>
                      </a:r>
                      <a:r>
                        <a:rPr sz="1200" spc="-1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v</a:t>
                      </a:r>
                      <a:r>
                        <a:rPr sz="1200" spc="-5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e</a:t>
                      </a:r>
                      <a:r>
                        <a:rPr sz="1200" dirty="0">
                          <a:solidFill>
                            <a:srgbClr val="4F4F4F"/>
                          </a:solidFill>
                          <a:latin typeface="微软雅黑"/>
                          <a:cs typeface="微软雅黑"/>
                        </a:rPr>
                        <a:t>l层的协议标准；天然具有跨平 台、跨语言特性。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29" y="883158"/>
            <a:ext cx="8030845" cy="21113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280"/>
              </a:spcBef>
              <a:buAutoNum type="arabicPeriod" startAt="8"/>
              <a:tabLst>
                <a:tab pos="526415" algn="l"/>
                <a:tab pos="527050" algn="l"/>
              </a:tabLst>
            </a:pPr>
            <a:r>
              <a:rPr sz="1600" spc="-5" dirty="0">
                <a:latin typeface="Arial"/>
                <a:cs typeface="Arial"/>
              </a:rPr>
              <a:t>Spring</a:t>
            </a:r>
            <a:r>
              <a:rPr sz="1600" dirty="0">
                <a:latin typeface="微软雅黑"/>
                <a:cs typeface="微软雅黑"/>
              </a:rPr>
              <a:t>支</a:t>
            </a:r>
            <a:r>
              <a:rPr sz="1600" spc="-5" dirty="0">
                <a:latin typeface="微软雅黑"/>
                <a:cs typeface="微软雅黑"/>
              </a:rPr>
              <a:t>持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spc="-5" dirty="0">
                <a:latin typeface="Arial"/>
                <a:cs typeface="Arial"/>
              </a:rPr>
              <a:t>spring-jms</a:t>
            </a:r>
            <a:r>
              <a:rPr sz="1600" b="1" dirty="0">
                <a:latin typeface="微软雅黑"/>
                <a:cs typeface="微软雅黑"/>
              </a:rPr>
              <a:t>提供了对</a:t>
            </a:r>
            <a:r>
              <a:rPr sz="1600" b="1" spc="-5" dirty="0">
                <a:latin typeface="Arial"/>
                <a:cs typeface="Arial"/>
              </a:rPr>
              <a:t>JMS</a:t>
            </a:r>
            <a:r>
              <a:rPr sz="1600" b="1" dirty="0">
                <a:latin typeface="微软雅黑"/>
                <a:cs typeface="微软雅黑"/>
              </a:rPr>
              <a:t>的支</a:t>
            </a:r>
            <a:r>
              <a:rPr sz="1600" b="1" spc="-5" dirty="0">
                <a:latin typeface="微软雅黑"/>
                <a:cs typeface="微软雅黑"/>
              </a:rPr>
              <a:t>持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spc="-5" dirty="0">
                <a:latin typeface="Arial"/>
                <a:cs typeface="Arial"/>
              </a:rPr>
              <a:t>spring-rabbit</a:t>
            </a:r>
            <a:r>
              <a:rPr sz="1600" b="1" dirty="0">
                <a:latin typeface="微软雅黑"/>
                <a:cs typeface="微软雅黑"/>
              </a:rPr>
              <a:t>提供了对</a:t>
            </a:r>
            <a:r>
              <a:rPr sz="1600" b="1" spc="-5" dirty="0">
                <a:latin typeface="Arial"/>
                <a:cs typeface="Arial"/>
              </a:rPr>
              <a:t>AMQP</a:t>
            </a:r>
            <a:r>
              <a:rPr sz="1600" b="1" dirty="0">
                <a:latin typeface="微软雅黑"/>
                <a:cs typeface="微软雅黑"/>
              </a:rPr>
              <a:t>的支</a:t>
            </a:r>
            <a:r>
              <a:rPr sz="1600" b="1" spc="-5" dirty="0">
                <a:latin typeface="微软雅黑"/>
                <a:cs typeface="微软雅黑"/>
              </a:rPr>
              <a:t>持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dirty="0">
                <a:latin typeface="微软雅黑"/>
                <a:cs typeface="微软雅黑"/>
              </a:rPr>
              <a:t>需要</a:t>
            </a:r>
            <a:r>
              <a:rPr sz="1600" b="1" spc="-5" dirty="0">
                <a:latin typeface="Arial"/>
                <a:cs typeface="Arial"/>
              </a:rPr>
              <a:t>ConnectionFactory</a:t>
            </a:r>
            <a:r>
              <a:rPr sz="1600" b="1" dirty="0">
                <a:latin typeface="微软雅黑"/>
                <a:cs typeface="微软雅黑"/>
              </a:rPr>
              <a:t>的实现来连接消息代</a:t>
            </a:r>
            <a:r>
              <a:rPr sz="1600" b="1" spc="-5" dirty="0">
                <a:latin typeface="微软雅黑"/>
                <a:cs typeface="微软雅黑"/>
              </a:rPr>
              <a:t>理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dirty="0">
                <a:latin typeface="微软雅黑"/>
                <a:cs typeface="微软雅黑"/>
              </a:rPr>
              <a:t>提供</a:t>
            </a:r>
            <a:r>
              <a:rPr sz="1600" b="1" spc="-15" dirty="0">
                <a:latin typeface="Arial"/>
                <a:cs typeface="Arial"/>
              </a:rPr>
              <a:t>JmsTemplate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15" dirty="0">
                <a:latin typeface="Arial"/>
                <a:cs typeface="Arial"/>
              </a:rPr>
              <a:t>RabbitTemplate</a:t>
            </a:r>
            <a:r>
              <a:rPr sz="1600" b="1" dirty="0">
                <a:latin typeface="微软雅黑"/>
                <a:cs typeface="微软雅黑"/>
              </a:rPr>
              <a:t>来发送消</a:t>
            </a:r>
            <a:r>
              <a:rPr sz="1600" b="1" spc="-5" dirty="0">
                <a:latin typeface="微软雅黑"/>
                <a:cs typeface="微软雅黑"/>
              </a:rPr>
              <a:t>息</a:t>
            </a:r>
            <a:endParaRPr sz="1600">
              <a:latin typeface="微软雅黑"/>
              <a:cs typeface="微软雅黑"/>
            </a:endParaRPr>
          </a:p>
          <a:p>
            <a:pPr marL="927100" marR="5080" lvl="1" indent="-514350">
              <a:lnSpc>
                <a:spcPts val="1730"/>
              </a:lnSpc>
              <a:spcBef>
                <a:spcPts val="39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spc="-5" dirty="0">
                <a:latin typeface="Arial"/>
                <a:cs typeface="Arial"/>
              </a:rPr>
              <a:t>@JmsListener</a:t>
            </a:r>
            <a:r>
              <a:rPr sz="1600" b="1" spc="-5" dirty="0">
                <a:latin typeface="微软雅黑"/>
                <a:cs typeface="微软雅黑"/>
              </a:rPr>
              <a:t>（</a:t>
            </a:r>
            <a:r>
              <a:rPr sz="1600" b="1" spc="-5" dirty="0">
                <a:latin typeface="Arial"/>
                <a:cs typeface="Arial"/>
              </a:rPr>
              <a:t>JMS</a:t>
            </a:r>
            <a:r>
              <a:rPr sz="1600" b="1" spc="-5" dirty="0">
                <a:latin typeface="微软雅黑"/>
                <a:cs typeface="微软雅黑"/>
              </a:rPr>
              <a:t>）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5" dirty="0">
                <a:latin typeface="Arial"/>
                <a:cs typeface="Arial"/>
              </a:rPr>
              <a:t>@RabbitListener</a:t>
            </a:r>
            <a:r>
              <a:rPr sz="1600" b="1" spc="-5" dirty="0">
                <a:latin typeface="微软雅黑"/>
                <a:cs typeface="微软雅黑"/>
              </a:rPr>
              <a:t>（</a:t>
            </a:r>
            <a:r>
              <a:rPr sz="1600" b="1" spc="-5" dirty="0">
                <a:latin typeface="Arial"/>
                <a:cs typeface="Arial"/>
              </a:rPr>
              <a:t>AMQP</a:t>
            </a:r>
            <a:r>
              <a:rPr sz="1600" b="1" spc="-5" dirty="0">
                <a:latin typeface="微软雅黑"/>
                <a:cs typeface="微软雅黑"/>
              </a:rPr>
              <a:t>）</a:t>
            </a:r>
            <a:r>
              <a:rPr sz="1600" b="1" dirty="0">
                <a:latin typeface="微软雅黑"/>
                <a:cs typeface="微软雅黑"/>
              </a:rPr>
              <a:t>注解在方法上监听消</a:t>
            </a:r>
            <a:r>
              <a:rPr sz="1600" b="1" spc="-5" dirty="0">
                <a:latin typeface="微软雅黑"/>
                <a:cs typeface="微软雅黑"/>
              </a:rPr>
              <a:t>息 </a:t>
            </a:r>
            <a:r>
              <a:rPr sz="1600" b="1" dirty="0">
                <a:latin typeface="微软雅黑"/>
                <a:cs typeface="微软雅黑"/>
              </a:rPr>
              <a:t>代理发布的消</a:t>
            </a:r>
            <a:r>
              <a:rPr sz="1600" b="1" spc="-5" dirty="0">
                <a:latin typeface="微软雅黑"/>
                <a:cs typeface="微软雅黑"/>
              </a:rPr>
              <a:t>息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spc="-5" dirty="0">
                <a:latin typeface="Arial"/>
                <a:cs typeface="Arial"/>
              </a:rPr>
              <a:t>@EnableJms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5" dirty="0">
                <a:latin typeface="Arial"/>
                <a:cs typeface="Arial"/>
              </a:rPr>
              <a:t>@EnableRabbit</a:t>
            </a:r>
            <a:r>
              <a:rPr sz="1600" b="1" dirty="0">
                <a:latin typeface="微软雅黑"/>
                <a:cs typeface="微软雅黑"/>
              </a:rPr>
              <a:t>开启支</a:t>
            </a:r>
            <a:r>
              <a:rPr sz="1600" b="1" spc="-5" dirty="0">
                <a:latin typeface="微软雅黑"/>
                <a:cs typeface="微软雅黑"/>
              </a:rPr>
              <a:t>持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280" y="3544442"/>
            <a:ext cx="96520" cy="5588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229" y="3289172"/>
            <a:ext cx="5005705" cy="14008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526415" algn="l"/>
              </a:tabLst>
            </a:pPr>
            <a:r>
              <a:rPr sz="1600" spc="-5" dirty="0">
                <a:latin typeface="Arial"/>
                <a:cs typeface="Arial"/>
              </a:rPr>
              <a:t>9.	Spring Boot</a:t>
            </a:r>
            <a:r>
              <a:rPr sz="1600" dirty="0">
                <a:latin typeface="微软雅黑"/>
                <a:cs typeface="微软雅黑"/>
              </a:rPr>
              <a:t>自动配</a:t>
            </a:r>
            <a:r>
              <a:rPr sz="1600" spc="-5" dirty="0">
                <a:latin typeface="微软雅黑"/>
                <a:cs typeface="微软雅黑"/>
              </a:rPr>
              <a:t>置</a:t>
            </a:r>
            <a:endParaRPr sz="1600">
              <a:latin typeface="微软雅黑"/>
              <a:cs typeface="微软雅黑"/>
            </a:endParaRPr>
          </a:p>
          <a:p>
            <a:pPr marL="927100" marR="1645285">
              <a:lnSpc>
                <a:spcPts val="2100"/>
              </a:lnSpc>
              <a:spcBef>
                <a:spcPts val="55"/>
              </a:spcBef>
            </a:pPr>
            <a:r>
              <a:rPr sz="1600" b="1" spc="-5" dirty="0">
                <a:latin typeface="Arial"/>
                <a:cs typeface="Arial"/>
              </a:rPr>
              <a:t>JmsAutoConfiguration  RabbitAutoConfiguration</a:t>
            </a:r>
            <a:endParaRPr sz="16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1600" b="1" spc="-5" dirty="0">
                <a:latin typeface="Arial"/>
                <a:cs typeface="Arial"/>
              </a:rPr>
              <a:t>10</a:t>
            </a:r>
            <a:r>
              <a:rPr sz="1600" b="1" dirty="0">
                <a:latin typeface="微软雅黑"/>
                <a:cs typeface="微软雅黑"/>
              </a:rPr>
              <a:t>、市面的</a:t>
            </a:r>
            <a:r>
              <a:rPr sz="1600" b="1" spc="-5" dirty="0">
                <a:latin typeface="Arial"/>
                <a:cs typeface="Arial"/>
              </a:rPr>
              <a:t>MQ</a:t>
            </a:r>
            <a:r>
              <a:rPr sz="1600" b="1" dirty="0">
                <a:latin typeface="微软雅黑"/>
                <a:cs typeface="微软雅黑"/>
              </a:rPr>
              <a:t>产</a:t>
            </a:r>
            <a:r>
              <a:rPr sz="1600" b="1" spc="-5" dirty="0">
                <a:latin typeface="微软雅黑"/>
                <a:cs typeface="微软雅黑"/>
              </a:rPr>
              <a:t>品</a:t>
            </a:r>
            <a:endParaRPr sz="1600">
              <a:latin typeface="微软雅黑"/>
              <a:cs typeface="微软雅黑"/>
            </a:endParaRPr>
          </a:p>
          <a:p>
            <a:pPr marL="927100" lvl="1" indent="-5143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b="1" spc="-5" dirty="0">
                <a:latin typeface="Arial"/>
                <a:cs typeface="Arial"/>
              </a:rPr>
              <a:t>ActiveMQ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5" dirty="0">
                <a:latin typeface="Arial"/>
                <a:cs typeface="Arial"/>
              </a:rPr>
              <a:t>RabbitMQ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5" dirty="0">
                <a:latin typeface="Arial"/>
                <a:cs typeface="Arial"/>
              </a:rPr>
              <a:t>RocketMQ</a:t>
            </a:r>
            <a:r>
              <a:rPr sz="1600" b="1" dirty="0">
                <a:latin typeface="微软雅黑"/>
                <a:cs typeface="微软雅黑"/>
              </a:rPr>
              <a:t>、</a:t>
            </a:r>
            <a:r>
              <a:rPr sz="1600" b="1" spc="-5" dirty="0">
                <a:latin typeface="Arial"/>
                <a:cs typeface="Arial"/>
              </a:rPr>
              <a:t>Kafka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092" y="31013"/>
            <a:ext cx="218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二、</a:t>
            </a:r>
            <a:r>
              <a:rPr sz="2000" spc="-5" dirty="0">
                <a:solidFill>
                  <a:srgbClr val="000000"/>
                </a:solidFill>
              </a:rPr>
              <a:t>R</a:t>
            </a:r>
            <a:r>
              <a:rPr sz="2000" spc="-10" dirty="0">
                <a:solidFill>
                  <a:srgbClr val="000000"/>
                </a:solidFill>
              </a:rPr>
              <a:t>abb</a:t>
            </a:r>
            <a:r>
              <a:rPr sz="2000" spc="-5" dirty="0">
                <a:solidFill>
                  <a:srgbClr val="000000"/>
                </a:solidFill>
              </a:rPr>
              <a:t>it</a:t>
            </a:r>
            <a:r>
              <a:rPr sz="2000" spc="-10" dirty="0">
                <a:solidFill>
                  <a:srgbClr val="000000"/>
                </a:solidFill>
              </a:rPr>
              <a:t>M</a:t>
            </a:r>
            <a:r>
              <a:rPr sz="2000" spc="-5" dirty="0">
                <a:solidFill>
                  <a:srgbClr val="000000"/>
                </a:solidFill>
              </a:rPr>
              <a:t>Q</a:t>
            </a:r>
            <a:r>
              <a:rPr sz="2000" dirty="0">
                <a:solidFill>
                  <a:srgbClr val="000000"/>
                </a:solidFill>
                <a:latin typeface="微软雅黑"/>
                <a:cs typeface="微软雅黑"/>
              </a:rPr>
              <a:t>概</a:t>
            </a:r>
            <a:r>
              <a:rPr sz="2000" spc="5" dirty="0">
                <a:solidFill>
                  <a:srgbClr val="000000"/>
                </a:solidFill>
                <a:latin typeface="微软雅黑"/>
                <a:cs typeface="微软雅黑"/>
              </a:rPr>
              <a:t>念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89" y="740537"/>
            <a:ext cx="8738235" cy="4092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b="1" spc="-5" dirty="0">
                <a:latin typeface="Arial"/>
                <a:cs typeface="Arial"/>
              </a:rPr>
              <a:t>RabbitMQ</a:t>
            </a:r>
            <a:r>
              <a:rPr sz="1400" b="1" dirty="0">
                <a:latin typeface="微软雅黑"/>
                <a:cs typeface="微软雅黑"/>
              </a:rPr>
              <a:t>简介</a:t>
            </a:r>
            <a:r>
              <a:rPr sz="1400" b="1" spc="5" dirty="0">
                <a:latin typeface="微软雅黑"/>
                <a:cs typeface="微软雅黑"/>
              </a:rPr>
              <a:t>：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/>
                <a:cs typeface="Arial"/>
              </a:rPr>
              <a:t>RabbitMQ</a:t>
            </a:r>
            <a:r>
              <a:rPr sz="1400" dirty="0">
                <a:latin typeface="微软雅黑"/>
                <a:cs typeface="微软雅黑"/>
              </a:rPr>
              <a:t>是一个由</a:t>
            </a:r>
            <a:r>
              <a:rPr sz="1400" spc="-5" dirty="0">
                <a:latin typeface="Arial"/>
                <a:cs typeface="Arial"/>
              </a:rPr>
              <a:t>erlang</a:t>
            </a:r>
            <a:r>
              <a:rPr sz="1400" dirty="0">
                <a:latin typeface="微软雅黑"/>
                <a:cs typeface="微软雅黑"/>
              </a:rPr>
              <a:t>开发的</a:t>
            </a:r>
            <a:r>
              <a:rPr sz="1400" spc="-5" dirty="0">
                <a:latin typeface="Arial"/>
                <a:cs typeface="Arial"/>
              </a:rPr>
              <a:t>AMQP(Advanved Message Queue Protocol)</a:t>
            </a:r>
            <a:r>
              <a:rPr sz="1400" dirty="0">
                <a:latin typeface="微软雅黑"/>
                <a:cs typeface="微软雅黑"/>
              </a:rPr>
              <a:t>的开源实现</a:t>
            </a:r>
            <a:r>
              <a:rPr sz="1400" spc="5" dirty="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核心概</a:t>
            </a:r>
            <a:r>
              <a:rPr sz="1400" b="1" spc="5" dirty="0">
                <a:latin typeface="微软雅黑"/>
                <a:cs typeface="微软雅黑"/>
              </a:rPr>
              <a:t>念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Message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810"/>
              </a:spcBef>
            </a:pPr>
            <a:r>
              <a:rPr sz="1400" dirty="0">
                <a:latin typeface="微软雅黑"/>
                <a:cs typeface="微软雅黑"/>
              </a:rPr>
              <a:t>消息，消息是不具名的，它由消息头和消息体组成。消息体是不透明的，而消息头则由一系列的可选属性组成， 这些属性包括</a:t>
            </a:r>
            <a:r>
              <a:rPr sz="1400" b="1" spc="-5" dirty="0">
                <a:latin typeface="Arial"/>
                <a:cs typeface="Arial"/>
              </a:rPr>
              <a:t>routing-key</a:t>
            </a:r>
            <a:r>
              <a:rPr sz="1400" spc="-5" dirty="0">
                <a:latin typeface="微软雅黑"/>
                <a:cs typeface="微软雅黑"/>
              </a:rPr>
              <a:t>（</a:t>
            </a:r>
            <a:r>
              <a:rPr sz="1400" dirty="0">
                <a:latin typeface="微软雅黑"/>
                <a:cs typeface="微软雅黑"/>
              </a:rPr>
              <a:t>路由键）、</a:t>
            </a:r>
            <a:r>
              <a:rPr sz="1400" spc="-5" dirty="0">
                <a:latin typeface="Arial"/>
                <a:cs typeface="Arial"/>
              </a:rPr>
              <a:t>priority</a:t>
            </a:r>
            <a:r>
              <a:rPr sz="1400" spc="-5" dirty="0">
                <a:latin typeface="微软雅黑"/>
                <a:cs typeface="微软雅黑"/>
              </a:rPr>
              <a:t>（</a:t>
            </a:r>
            <a:r>
              <a:rPr sz="1400" dirty="0">
                <a:latin typeface="微软雅黑"/>
                <a:cs typeface="微软雅黑"/>
              </a:rPr>
              <a:t>相对于其他消息的优先权）、</a:t>
            </a:r>
            <a:r>
              <a:rPr sz="1400" spc="-5" dirty="0">
                <a:latin typeface="Arial"/>
                <a:cs typeface="Arial"/>
              </a:rPr>
              <a:t>delivery-mode</a:t>
            </a:r>
            <a:r>
              <a:rPr sz="1400" spc="-5" dirty="0">
                <a:latin typeface="微软雅黑"/>
                <a:cs typeface="微软雅黑"/>
              </a:rPr>
              <a:t>（</a:t>
            </a:r>
            <a:r>
              <a:rPr sz="1400" dirty="0">
                <a:latin typeface="微软雅黑"/>
                <a:cs typeface="微软雅黑"/>
              </a:rPr>
              <a:t>指出该消息</a:t>
            </a:r>
            <a:r>
              <a:rPr sz="1400" spc="5" dirty="0">
                <a:latin typeface="微软雅黑"/>
                <a:cs typeface="微软雅黑"/>
              </a:rPr>
              <a:t>可 </a:t>
            </a:r>
            <a:r>
              <a:rPr sz="1400" dirty="0">
                <a:latin typeface="微软雅黑"/>
                <a:cs typeface="微软雅黑"/>
              </a:rPr>
              <a:t>能需要持久性存储）等</a:t>
            </a:r>
            <a:r>
              <a:rPr sz="1400" spc="5" dirty="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Publisher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微软雅黑"/>
                <a:cs typeface="微软雅黑"/>
              </a:rPr>
              <a:t>消息的生产者，也是一个向交换器发布消息的客户端应用程序</a:t>
            </a:r>
            <a:r>
              <a:rPr sz="1400" spc="5" dirty="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Exchange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微软雅黑"/>
                <a:cs typeface="微软雅黑"/>
              </a:rPr>
              <a:t>交换器，用来接收生产者发送的消息并将这些消息路由给服务器中的队列</a:t>
            </a:r>
            <a:r>
              <a:rPr sz="1400" spc="5" dirty="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Exchange</a:t>
            </a:r>
            <a:r>
              <a:rPr sz="1400" dirty="0">
                <a:latin typeface="微软雅黑"/>
                <a:cs typeface="微软雅黑"/>
              </a:rPr>
              <a:t>有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微软雅黑"/>
                <a:cs typeface="微软雅黑"/>
              </a:rPr>
              <a:t>种类型</a:t>
            </a:r>
            <a:r>
              <a:rPr sz="1400" spc="-5" dirty="0">
                <a:latin typeface="微软雅黑"/>
                <a:cs typeface="微软雅黑"/>
              </a:rPr>
              <a:t>：</a:t>
            </a:r>
            <a:r>
              <a:rPr sz="1400" spc="-5" dirty="0">
                <a:latin typeface="Arial"/>
                <a:cs typeface="Arial"/>
              </a:rPr>
              <a:t>direct(</a:t>
            </a:r>
            <a:r>
              <a:rPr sz="1400" dirty="0">
                <a:latin typeface="微软雅黑"/>
                <a:cs typeface="微软雅黑"/>
              </a:rPr>
              <a:t>默认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-5" dirty="0">
                <a:latin typeface="微软雅黑"/>
                <a:cs typeface="微软雅黑"/>
              </a:rPr>
              <a:t>，</a:t>
            </a:r>
            <a:r>
              <a:rPr sz="1400" spc="-5" dirty="0">
                <a:latin typeface="Arial"/>
                <a:cs typeface="Arial"/>
              </a:rPr>
              <a:t>fanout,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topic,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微软雅黑"/>
                <a:cs typeface="微软雅黑"/>
              </a:rPr>
              <a:t>和</a:t>
            </a:r>
            <a:r>
              <a:rPr sz="1400" spc="-5" dirty="0">
                <a:latin typeface="Arial"/>
                <a:cs typeface="Arial"/>
              </a:rPr>
              <a:t>headers</a:t>
            </a:r>
            <a:r>
              <a:rPr sz="1400" spc="-5" dirty="0">
                <a:latin typeface="微软雅黑"/>
                <a:cs typeface="微软雅黑"/>
              </a:rPr>
              <a:t>，</a:t>
            </a:r>
            <a:r>
              <a:rPr sz="1400" dirty="0">
                <a:latin typeface="微软雅黑"/>
                <a:cs typeface="微软雅黑"/>
              </a:rPr>
              <a:t>不同类型的</a:t>
            </a:r>
            <a:r>
              <a:rPr sz="1400" spc="-5" dirty="0">
                <a:latin typeface="Arial"/>
                <a:cs typeface="Arial"/>
              </a:rPr>
              <a:t>Exchange</a:t>
            </a:r>
            <a:r>
              <a:rPr sz="1400" dirty="0">
                <a:latin typeface="微软雅黑"/>
                <a:cs typeface="微软雅黑"/>
              </a:rPr>
              <a:t>转发消息的策略有所区</a:t>
            </a:r>
            <a:r>
              <a:rPr sz="1400" spc="5" dirty="0">
                <a:latin typeface="微软雅黑"/>
                <a:cs typeface="微软雅黑"/>
              </a:rPr>
              <a:t>别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1958</Words>
  <Application>Microsoft Office PowerPoint</Application>
  <PresentationFormat>全屏显示(16:9)</PresentationFormat>
  <Paragraphs>307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Times New Roman</vt:lpstr>
      <vt:lpstr>Office Theme</vt:lpstr>
      <vt:lpstr>RabbitMQ</vt:lpstr>
      <vt:lpstr>消息中间件</vt:lpstr>
      <vt:lpstr>异步处理</vt:lpstr>
      <vt:lpstr>流量控制</vt:lpstr>
      <vt:lpstr>一、概述</vt:lpstr>
      <vt:lpstr>PowerPoint 演示文稿</vt:lpstr>
      <vt:lpstr>PowerPoint 演示文稿</vt:lpstr>
      <vt:lpstr>PowerPoint 演示文稿</vt:lpstr>
      <vt:lpstr>二、RabbitMQ概念</vt:lpstr>
      <vt:lpstr>PowerPoint 演示文稿</vt:lpstr>
      <vt:lpstr>PowerPoint 演示文稿</vt:lpstr>
      <vt:lpstr>三、Docker安装RabbitMQ</vt:lpstr>
      <vt:lpstr>®iai 硅 谷</vt:lpstr>
      <vt:lpstr>四、RabbitMQ运行机制</vt:lpstr>
      <vt:lpstr>Exchange 类型</vt:lpstr>
      <vt:lpstr>fanout 类型转发消息是最快的。</vt:lpstr>
      <vt:lpstr>atguigu</vt:lpstr>
      <vt:lpstr>五、RabbitMQ整合</vt:lpstr>
      <vt:lpstr>PowerPoint 演示文稿</vt:lpstr>
      <vt:lpstr>可靠抵达-ConfirmCallback</vt:lpstr>
      <vt:lpstr>可靠抵达-ReturnCallback</vt:lpstr>
      <vt:lpstr>可靠抵达-Ack消息确认机制</vt:lpstr>
      <vt:lpstr>七、RabbitMQ延时队列（实现定时任务）</vt:lpstr>
      <vt:lpstr>消息的TTL（Time To Live）</vt:lpstr>
      <vt:lpstr>Dead Letter Exchanges（DLX）</vt:lpstr>
      <vt:lpstr>PowerPoint 演示文稿</vt:lpstr>
      <vt:lpstr>®iai 硅 谷</vt:lpstr>
      <vt:lpstr>延时队列实现-1</vt:lpstr>
      <vt:lpstr>延时队列实现-2</vt:lpstr>
      <vt:lpstr>PowerPoint 演示文稿</vt:lpstr>
      <vt:lpstr>order.create.order</vt:lpstr>
      <vt:lpstr>SpringBoot中使用延时队列</vt:lpstr>
      <vt:lpstr>如何保证消息可靠性-消息丢失</vt:lpstr>
      <vt:lpstr>如何保证消息可靠性-消息重复</vt:lpstr>
      <vt:lpstr>如何保证消息可靠性-消息积压</vt:lpstr>
      <vt:lpstr>MQ对比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cp:lastModifiedBy>王 伟</cp:lastModifiedBy>
  <cp:revision>2</cp:revision>
  <dcterms:created xsi:type="dcterms:W3CDTF">2021-01-18T03:25:09Z</dcterms:created>
  <dcterms:modified xsi:type="dcterms:W3CDTF">2021-01-18T12:56:41Z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2021-01-18T00:00:00Z</vt:filetime>
  </property>
</Properties>
</file>