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306" r:id="rId5"/>
    <p:sldId id="307" r:id="rId6"/>
    <p:sldId id="264" r:id="rId7"/>
    <p:sldId id="343" r:id="rId8"/>
    <p:sldId id="321" r:id="rId9"/>
    <p:sldId id="327" r:id="rId10"/>
    <p:sldId id="328" r:id="rId11"/>
    <p:sldId id="313" r:id="rId12"/>
    <p:sldId id="342" r:id="rId13"/>
    <p:sldId id="335" r:id="rId14"/>
    <p:sldId id="336" r:id="rId15"/>
    <p:sldId id="332" r:id="rId16"/>
    <p:sldId id="331" r:id="rId17"/>
    <p:sldId id="334" r:id="rId18"/>
    <p:sldId id="265" r:id="rId19"/>
    <p:sldId id="319" r:id="rId20"/>
    <p:sldId id="308" r:id="rId21"/>
    <p:sldId id="333" r:id="rId22"/>
    <p:sldId id="341" r:id="rId23"/>
    <p:sldId id="337" r:id="rId24"/>
    <p:sldId id="305" r:id="rId25"/>
    <p:sldId id="266" r:id="rId26"/>
    <p:sldId id="340" r:id="rId27"/>
    <p:sldId id="267" r:id="rId28"/>
    <p:sldId id="268" r:id="rId29"/>
    <p:sldId id="322" r:id="rId30"/>
    <p:sldId id="269" r:id="rId31"/>
    <p:sldId id="270" r:id="rId32"/>
    <p:sldId id="323" r:id="rId33"/>
    <p:sldId id="309" r:id="rId34"/>
    <p:sldId id="260" r:id="rId35"/>
    <p:sldId id="271" r:id="rId36"/>
    <p:sldId id="272" r:id="rId37"/>
    <p:sldId id="273" r:id="rId38"/>
    <p:sldId id="274" r:id="rId39"/>
    <p:sldId id="310" r:id="rId40"/>
    <p:sldId id="325" r:id="rId41"/>
    <p:sldId id="275" r:id="rId42"/>
    <p:sldId id="324" r:id="rId43"/>
    <p:sldId id="276" r:id="rId44"/>
    <p:sldId id="277" r:id="rId45"/>
    <p:sldId id="278" r:id="rId46"/>
    <p:sldId id="312" r:id="rId47"/>
    <p:sldId id="261" r:id="rId48"/>
    <p:sldId id="279" r:id="rId49"/>
    <p:sldId id="280" r:id="rId50"/>
    <p:sldId id="311" r:id="rId51"/>
    <p:sldId id="326" r:id="rId52"/>
    <p:sldId id="281" r:id="rId53"/>
    <p:sldId id="316" r:id="rId54"/>
    <p:sldId id="262" r:id="rId55"/>
    <p:sldId id="314" r:id="rId56"/>
    <p:sldId id="289" r:id="rId57"/>
    <p:sldId id="315" r:id="rId58"/>
    <p:sldId id="290" r:id="rId59"/>
    <p:sldId id="291" r:id="rId60"/>
    <p:sldId id="292" r:id="rId61"/>
    <p:sldId id="302" r:id="rId62"/>
    <p:sldId id="303" r:id="rId63"/>
    <p:sldId id="304" r:id="rId64"/>
    <p:sldId id="300" r:id="rId65"/>
    <p:sldId id="293" r:id="rId66"/>
    <p:sldId id="301" r:id="rId6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6F0949C-182E-4DE3-927B-599748389AD5}">
          <p14:sldIdLst>
            <p14:sldId id="257"/>
            <p14:sldId id="263"/>
          </p14:sldIdLst>
        </p14:section>
        <p14:section name="8.1" id="{673C01C7-1E78-4786-B09A-0010D1310757}">
          <p14:sldIdLst>
            <p14:sldId id="258"/>
            <p14:sldId id="306"/>
            <p14:sldId id="307"/>
            <p14:sldId id="264"/>
            <p14:sldId id="343"/>
            <p14:sldId id="321"/>
            <p14:sldId id="327"/>
            <p14:sldId id="328"/>
            <p14:sldId id="313"/>
            <p14:sldId id="342"/>
            <p14:sldId id="335"/>
            <p14:sldId id="336"/>
            <p14:sldId id="332"/>
            <p14:sldId id="331"/>
            <p14:sldId id="334"/>
            <p14:sldId id="265"/>
            <p14:sldId id="319"/>
            <p14:sldId id="308"/>
            <p14:sldId id="333"/>
            <p14:sldId id="341"/>
            <p14:sldId id="337"/>
          </p14:sldIdLst>
        </p14:section>
        <p14:section name="8.2" id="{B7819487-7274-4092-B4CD-147430C1FD3C}">
          <p14:sldIdLst>
            <p14:sldId id="305"/>
            <p14:sldId id="266"/>
            <p14:sldId id="340"/>
            <p14:sldId id="267"/>
            <p14:sldId id="268"/>
            <p14:sldId id="322"/>
            <p14:sldId id="269"/>
            <p14:sldId id="270"/>
            <p14:sldId id="323"/>
            <p14:sldId id="309"/>
          </p14:sldIdLst>
        </p14:section>
        <p14:section name="8.3" id="{35CF2413-3473-4895-A62F-7C92736489E8}">
          <p14:sldIdLst>
            <p14:sldId id="260"/>
            <p14:sldId id="271"/>
            <p14:sldId id="272"/>
            <p14:sldId id="273"/>
            <p14:sldId id="274"/>
            <p14:sldId id="310"/>
            <p14:sldId id="325"/>
            <p14:sldId id="275"/>
            <p14:sldId id="324"/>
            <p14:sldId id="276"/>
            <p14:sldId id="277"/>
            <p14:sldId id="278"/>
            <p14:sldId id="312"/>
          </p14:sldIdLst>
        </p14:section>
        <p14:section name="8.4" id="{748DFC64-6BFE-4311-B099-372DA7E1CCE2}">
          <p14:sldIdLst>
            <p14:sldId id="261"/>
            <p14:sldId id="279"/>
            <p14:sldId id="280"/>
            <p14:sldId id="311"/>
            <p14:sldId id="326"/>
            <p14:sldId id="281"/>
            <p14:sldId id="316"/>
          </p14:sldIdLst>
        </p14:section>
        <p14:section name="8.5" id="{AFED5A09-9D4B-4F8D-BA38-87C2F08EA3CE}">
          <p14:sldIdLst>
            <p14:sldId id="262"/>
            <p14:sldId id="314"/>
            <p14:sldId id="289"/>
            <p14:sldId id="315"/>
            <p14:sldId id="290"/>
            <p14:sldId id="291"/>
            <p14:sldId id="292"/>
            <p14:sldId id="302"/>
            <p14:sldId id="303"/>
            <p14:sldId id="304"/>
            <p14:sldId id="300"/>
            <p14:sldId id="293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96292" autoAdjust="0"/>
  </p:normalViewPr>
  <p:slideViewPr>
    <p:cSldViewPr snapToGrid="0">
      <p:cViewPr varScale="1">
        <p:scale>
          <a:sx n="74" d="100"/>
          <a:sy n="74" d="100"/>
        </p:scale>
        <p:origin x="130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6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7E075-EB6D-42CB-A319-AA347C4C2FF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6D0586D-F0B8-4B47-ABCF-207A9FD1A6E4}">
      <dgm:prSet phldrT="[テキスト]"/>
      <dgm:spPr/>
      <dgm:t>
        <a:bodyPr/>
        <a:lstStyle/>
        <a:p>
          <a:r>
            <a:rPr kumimoji="1" lang="ja-JP" altLang="en-US" dirty="0"/>
            <a:t>モデル作成</a:t>
          </a:r>
        </a:p>
      </dgm:t>
    </dgm:pt>
    <dgm:pt modelId="{14060849-0ADF-44EF-816B-82E986A94CEB}" type="parTrans" cxnId="{2796858C-8C72-4FB8-8B2B-CB9E55380303}">
      <dgm:prSet/>
      <dgm:spPr/>
      <dgm:t>
        <a:bodyPr/>
        <a:lstStyle/>
        <a:p>
          <a:endParaRPr kumimoji="1" lang="ja-JP" altLang="en-US"/>
        </a:p>
      </dgm:t>
    </dgm:pt>
    <dgm:pt modelId="{36D58D8E-D389-496B-B62C-4DD96C57AB57}" type="sibTrans" cxnId="{2796858C-8C72-4FB8-8B2B-CB9E55380303}">
      <dgm:prSet/>
      <dgm:spPr/>
      <dgm:t>
        <a:bodyPr/>
        <a:lstStyle/>
        <a:p>
          <a:endParaRPr kumimoji="1" lang="ja-JP" altLang="en-US"/>
        </a:p>
      </dgm:t>
    </dgm:pt>
    <dgm:pt modelId="{A0D38278-304C-4A39-B65F-074101881817}">
      <dgm:prSet phldrT="[テキスト]"/>
      <dgm:spPr/>
      <dgm:t>
        <a:bodyPr/>
        <a:lstStyle/>
        <a:p>
          <a:r>
            <a:rPr kumimoji="1" lang="ja-JP" altLang="en-US" dirty="0"/>
            <a:t>分析方法の選択</a:t>
          </a:r>
          <a:r>
            <a:rPr kumimoji="1" lang="en-US" altLang="ja-JP" dirty="0"/>
            <a:t>(</a:t>
          </a:r>
          <a:r>
            <a:rPr kumimoji="1" lang="en-US" altLang="ja-JP" dirty="0" err="1"/>
            <a:t>glm</a:t>
          </a:r>
          <a:r>
            <a:rPr kumimoji="1" lang="ja-JP" altLang="en-US" dirty="0"/>
            <a:t>等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4CF3DA26-5742-4402-B528-79A811AB5056}" type="parTrans" cxnId="{664B9EE6-6258-490B-9683-2374F1517D8B}">
      <dgm:prSet/>
      <dgm:spPr/>
      <dgm:t>
        <a:bodyPr/>
        <a:lstStyle/>
        <a:p>
          <a:endParaRPr kumimoji="1" lang="ja-JP" altLang="en-US"/>
        </a:p>
      </dgm:t>
    </dgm:pt>
    <dgm:pt modelId="{A832E947-C333-4D98-B244-AB195A6298B0}" type="sibTrans" cxnId="{664B9EE6-6258-490B-9683-2374F1517D8B}">
      <dgm:prSet/>
      <dgm:spPr/>
      <dgm:t>
        <a:bodyPr/>
        <a:lstStyle/>
        <a:p>
          <a:endParaRPr kumimoji="1" lang="ja-JP" altLang="en-US"/>
        </a:p>
      </dgm:t>
    </dgm:pt>
    <dgm:pt modelId="{2440C485-E335-41B7-B6FF-DCC7D88AD9CF}">
      <dgm:prSet phldrT="[テキスト]"/>
      <dgm:spPr/>
      <dgm:t>
        <a:bodyPr/>
        <a:lstStyle/>
        <a:p>
          <a:r>
            <a:rPr kumimoji="1" lang="ja-JP" altLang="en-US" dirty="0"/>
            <a:t>モデル推定</a:t>
          </a:r>
        </a:p>
      </dgm:t>
    </dgm:pt>
    <dgm:pt modelId="{CD4109D1-7BA2-4F32-A6B1-BC9A204254E3}" type="parTrans" cxnId="{F8844747-1AB0-4448-88FD-8FBB3A0ED938}">
      <dgm:prSet/>
      <dgm:spPr/>
      <dgm:t>
        <a:bodyPr/>
        <a:lstStyle/>
        <a:p>
          <a:endParaRPr kumimoji="1" lang="ja-JP" altLang="en-US"/>
        </a:p>
      </dgm:t>
    </dgm:pt>
    <dgm:pt modelId="{678BB590-0601-4430-9A6F-58AD1E399344}" type="sibTrans" cxnId="{F8844747-1AB0-4448-88FD-8FBB3A0ED938}">
      <dgm:prSet/>
      <dgm:spPr/>
      <dgm:t>
        <a:bodyPr/>
        <a:lstStyle/>
        <a:p>
          <a:endParaRPr kumimoji="1" lang="ja-JP" altLang="en-US"/>
        </a:p>
      </dgm:t>
    </dgm:pt>
    <dgm:pt modelId="{9C8DED48-46C6-42C2-87BC-B49423ABF7BF}">
      <dgm:prSet phldrT="[テキスト]"/>
      <dgm:spPr/>
      <dgm:t>
        <a:bodyPr/>
        <a:lstStyle/>
        <a:p>
          <a:r>
            <a:rPr kumimoji="1" lang="en-US" altLang="ja-JP" dirty="0" err="1"/>
            <a:t>model.fit</a:t>
          </a:r>
          <a:endParaRPr kumimoji="1" lang="ja-JP" altLang="en-US" dirty="0"/>
        </a:p>
      </dgm:t>
    </dgm:pt>
    <dgm:pt modelId="{71CD9929-73A2-4BA4-A89B-BE3DD68F0138}" type="parTrans" cxnId="{2965BEA8-136F-4815-AC8E-33149CD13603}">
      <dgm:prSet/>
      <dgm:spPr/>
      <dgm:t>
        <a:bodyPr/>
        <a:lstStyle/>
        <a:p>
          <a:endParaRPr kumimoji="1" lang="ja-JP" altLang="en-US"/>
        </a:p>
      </dgm:t>
    </dgm:pt>
    <dgm:pt modelId="{3473A8A2-3DF6-452C-9D60-200CB3861A85}" type="sibTrans" cxnId="{2965BEA8-136F-4815-AC8E-33149CD13603}">
      <dgm:prSet/>
      <dgm:spPr/>
      <dgm:t>
        <a:bodyPr/>
        <a:lstStyle/>
        <a:p>
          <a:endParaRPr kumimoji="1" lang="ja-JP" altLang="en-US"/>
        </a:p>
      </dgm:t>
    </dgm:pt>
    <dgm:pt modelId="{E58B4528-7921-4A1D-8ED6-54525B171017}">
      <dgm:prSet phldrT="[テキスト]"/>
      <dgm:spPr/>
      <dgm:t>
        <a:bodyPr/>
        <a:lstStyle/>
        <a:p>
          <a:r>
            <a:rPr kumimoji="1" lang="ja-JP" altLang="en-US" dirty="0"/>
            <a:t>モデル予測</a:t>
          </a:r>
        </a:p>
      </dgm:t>
    </dgm:pt>
    <dgm:pt modelId="{A8DE16DF-3714-4CCC-A69A-AD63BDA302A5}" type="parTrans" cxnId="{08265163-F277-4FAA-B1E5-5BD2889ABFD9}">
      <dgm:prSet/>
      <dgm:spPr/>
      <dgm:t>
        <a:bodyPr/>
        <a:lstStyle/>
        <a:p>
          <a:endParaRPr kumimoji="1" lang="ja-JP" altLang="en-US"/>
        </a:p>
      </dgm:t>
    </dgm:pt>
    <dgm:pt modelId="{EDC51337-32D4-401D-9A29-017B0D2A3E29}" type="sibTrans" cxnId="{08265163-F277-4FAA-B1E5-5BD2889ABFD9}">
      <dgm:prSet/>
      <dgm:spPr/>
      <dgm:t>
        <a:bodyPr/>
        <a:lstStyle/>
        <a:p>
          <a:endParaRPr kumimoji="1" lang="ja-JP" altLang="en-US"/>
        </a:p>
      </dgm:t>
    </dgm:pt>
    <dgm:pt modelId="{A363222B-ABFC-44A6-B238-E464B0C417E7}">
      <dgm:prSet phldrT="[テキスト]"/>
      <dgm:spPr/>
      <dgm:t>
        <a:bodyPr/>
        <a:lstStyle/>
        <a:p>
          <a:r>
            <a:rPr kumimoji="1" lang="en-US" altLang="ja-JP" dirty="0" err="1"/>
            <a:t>fit.summary</a:t>
          </a:r>
          <a:endParaRPr kumimoji="1" lang="ja-JP" altLang="en-US" dirty="0"/>
        </a:p>
      </dgm:t>
    </dgm:pt>
    <dgm:pt modelId="{7590160D-E0E8-45E6-978F-D2E7B6ECEDDC}" type="parTrans" cxnId="{811C5D2A-B929-4DBF-9E22-DE82799D8315}">
      <dgm:prSet/>
      <dgm:spPr/>
      <dgm:t>
        <a:bodyPr/>
        <a:lstStyle/>
        <a:p>
          <a:endParaRPr kumimoji="1" lang="ja-JP" altLang="en-US"/>
        </a:p>
      </dgm:t>
    </dgm:pt>
    <dgm:pt modelId="{44D4F07B-B47A-48DB-85FB-A51A101CCF3D}" type="sibTrans" cxnId="{811C5D2A-B929-4DBF-9E22-DE82799D8315}">
      <dgm:prSet/>
      <dgm:spPr/>
      <dgm:t>
        <a:bodyPr/>
        <a:lstStyle/>
        <a:p>
          <a:endParaRPr kumimoji="1" lang="ja-JP" altLang="en-US"/>
        </a:p>
      </dgm:t>
    </dgm:pt>
    <dgm:pt modelId="{C82A3B78-EE5B-4FA5-948B-5B67654D38AF}">
      <dgm:prSet phldrT="[テキスト]"/>
      <dgm:spPr/>
      <dgm:t>
        <a:bodyPr/>
        <a:lstStyle/>
        <a:p>
          <a:r>
            <a:rPr kumimoji="1" lang="en-US" altLang="ja-JP" dirty="0" err="1"/>
            <a:t>fit.predict</a:t>
          </a:r>
          <a:endParaRPr kumimoji="1" lang="ja-JP" altLang="en-US" dirty="0"/>
        </a:p>
      </dgm:t>
    </dgm:pt>
    <dgm:pt modelId="{200C9420-8F1F-4FCF-9009-7A498F4C75B8}" type="parTrans" cxnId="{CFC17292-BD3E-4421-94CB-688F84EF8950}">
      <dgm:prSet/>
      <dgm:spPr/>
      <dgm:t>
        <a:bodyPr/>
        <a:lstStyle/>
        <a:p>
          <a:endParaRPr kumimoji="1" lang="ja-JP" altLang="en-US"/>
        </a:p>
      </dgm:t>
    </dgm:pt>
    <dgm:pt modelId="{E879D673-BD0E-42D4-B02E-305C1135B467}" type="sibTrans" cxnId="{CFC17292-BD3E-4421-94CB-688F84EF8950}">
      <dgm:prSet/>
      <dgm:spPr/>
      <dgm:t>
        <a:bodyPr/>
        <a:lstStyle/>
        <a:p>
          <a:endParaRPr kumimoji="1" lang="ja-JP" altLang="en-US"/>
        </a:p>
      </dgm:t>
    </dgm:pt>
    <dgm:pt modelId="{5B9DD49D-7091-47B9-AB12-E462EFE6D354}" type="pres">
      <dgm:prSet presAssocID="{41B7E075-EB6D-42CB-A319-AA347C4C2FF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kumimoji="1" lang="ja-JP" altLang="en-US"/>
        </a:p>
      </dgm:t>
    </dgm:pt>
    <dgm:pt modelId="{52CA877A-E128-4D73-A206-491BD7D825B3}" type="pres">
      <dgm:prSet presAssocID="{56D0586D-F0B8-4B47-ABCF-207A9FD1A6E4}" presName="composite" presStyleCnt="0"/>
      <dgm:spPr/>
    </dgm:pt>
    <dgm:pt modelId="{F413741E-1098-4263-A07D-BAC67E1191EA}" type="pres">
      <dgm:prSet presAssocID="{56D0586D-F0B8-4B47-ABCF-207A9FD1A6E4}" presName="bentUpArrow1" presStyleLbl="alignImgPlace1" presStyleIdx="0" presStyleCnt="2"/>
      <dgm:spPr/>
    </dgm:pt>
    <dgm:pt modelId="{75C4CBEF-3906-4965-993D-89BB9578A483}" type="pres">
      <dgm:prSet presAssocID="{56D0586D-F0B8-4B47-ABCF-207A9FD1A6E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158AC9-B1F1-4BEC-A32D-530D8E431E36}" type="pres">
      <dgm:prSet presAssocID="{56D0586D-F0B8-4B47-ABCF-207A9FD1A6E4}" presName="ChildText" presStyleLbl="revTx" presStyleIdx="0" presStyleCnt="3" custScaleX="165894" custLinFactNeighborX="332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7E7CEB-146A-46EC-AFED-D409EB6A43FA}" type="pres">
      <dgm:prSet presAssocID="{36D58D8E-D389-496B-B62C-4DD96C57AB57}" presName="sibTrans" presStyleCnt="0"/>
      <dgm:spPr/>
    </dgm:pt>
    <dgm:pt modelId="{01DA6D1F-26B5-4517-B12C-E24FD562AA27}" type="pres">
      <dgm:prSet presAssocID="{2440C485-E335-41B7-B6FF-DCC7D88AD9CF}" presName="composite" presStyleCnt="0"/>
      <dgm:spPr/>
    </dgm:pt>
    <dgm:pt modelId="{941A6432-E50E-4EB3-8193-1EB99E23C709}" type="pres">
      <dgm:prSet presAssocID="{2440C485-E335-41B7-B6FF-DCC7D88AD9CF}" presName="bentUpArrow1" presStyleLbl="alignImgPlace1" presStyleIdx="1" presStyleCnt="2"/>
      <dgm:spPr/>
    </dgm:pt>
    <dgm:pt modelId="{56E0F413-376B-47C7-A785-87292A8D866A}" type="pres">
      <dgm:prSet presAssocID="{2440C485-E335-41B7-B6FF-DCC7D88AD9C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FC2BB22-0543-4FCC-B89E-7AA4C3A49B4B}" type="pres">
      <dgm:prSet presAssocID="{2440C485-E335-41B7-B6FF-DCC7D88AD9CF}" presName="ChildText" presStyleLbl="revTx" presStyleIdx="1" presStyleCnt="3" custScaleX="165894" custLinFactNeighborX="332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9641A07-3F07-4344-AE87-7716B3AC6FDE}" type="pres">
      <dgm:prSet presAssocID="{678BB590-0601-4430-9A6F-58AD1E399344}" presName="sibTrans" presStyleCnt="0"/>
      <dgm:spPr/>
    </dgm:pt>
    <dgm:pt modelId="{DE538C47-424A-4266-BBE2-DC39ECA37902}" type="pres">
      <dgm:prSet presAssocID="{E58B4528-7921-4A1D-8ED6-54525B171017}" presName="composite" presStyleCnt="0"/>
      <dgm:spPr/>
    </dgm:pt>
    <dgm:pt modelId="{D24713F7-C49A-44C2-8FCB-4811B63F3D75}" type="pres">
      <dgm:prSet presAssocID="{E58B4528-7921-4A1D-8ED6-54525B17101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9FC4EF-F4D5-41A5-BBA2-CA31EA2E2146}" type="pres">
      <dgm:prSet presAssocID="{E58B4528-7921-4A1D-8ED6-54525B171017}" presName="FinalChildText" presStyleLbl="revTx" presStyleIdx="2" presStyleCnt="3" custScaleX="165894" custLinFactNeighborX="33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B79867-DA6F-4A1D-B44E-DCB1497F226B}" type="presOf" srcId="{E58B4528-7921-4A1D-8ED6-54525B171017}" destId="{D24713F7-C49A-44C2-8FCB-4811B63F3D75}" srcOrd="0" destOrd="0" presId="urn:microsoft.com/office/officeart/2005/8/layout/StepDownProcess"/>
    <dgm:cxn modelId="{CFC17292-BD3E-4421-94CB-688F84EF8950}" srcId="{E58B4528-7921-4A1D-8ED6-54525B171017}" destId="{C82A3B78-EE5B-4FA5-948B-5B67654D38AF}" srcOrd="1" destOrd="0" parTransId="{200C9420-8F1F-4FCF-9009-7A498F4C75B8}" sibTransId="{E879D673-BD0E-42D4-B02E-305C1135B467}"/>
    <dgm:cxn modelId="{664B9EE6-6258-490B-9683-2374F1517D8B}" srcId="{56D0586D-F0B8-4B47-ABCF-207A9FD1A6E4}" destId="{A0D38278-304C-4A39-B65F-074101881817}" srcOrd="0" destOrd="0" parTransId="{4CF3DA26-5742-4402-B528-79A811AB5056}" sibTransId="{A832E947-C333-4D98-B244-AB195A6298B0}"/>
    <dgm:cxn modelId="{08265163-F277-4FAA-B1E5-5BD2889ABFD9}" srcId="{41B7E075-EB6D-42CB-A319-AA347C4C2FF3}" destId="{E58B4528-7921-4A1D-8ED6-54525B171017}" srcOrd="2" destOrd="0" parTransId="{A8DE16DF-3714-4CCC-A69A-AD63BDA302A5}" sibTransId="{EDC51337-32D4-401D-9A29-017B0D2A3E29}"/>
    <dgm:cxn modelId="{06FDB595-0001-4763-A50C-73C2BB52BD5C}" type="presOf" srcId="{A0D38278-304C-4A39-B65F-074101881817}" destId="{03158AC9-B1F1-4BEC-A32D-530D8E431E36}" srcOrd="0" destOrd="0" presId="urn:microsoft.com/office/officeart/2005/8/layout/StepDownProcess"/>
    <dgm:cxn modelId="{7EF1DB41-3463-465A-8A31-DFDBF4585E84}" type="presOf" srcId="{9C8DED48-46C6-42C2-87BC-B49423ABF7BF}" destId="{6FC2BB22-0543-4FCC-B89E-7AA4C3A49B4B}" srcOrd="0" destOrd="0" presId="urn:microsoft.com/office/officeart/2005/8/layout/StepDownProcess"/>
    <dgm:cxn modelId="{2965BEA8-136F-4815-AC8E-33149CD13603}" srcId="{2440C485-E335-41B7-B6FF-DCC7D88AD9CF}" destId="{9C8DED48-46C6-42C2-87BC-B49423ABF7BF}" srcOrd="0" destOrd="0" parTransId="{71CD9929-73A2-4BA4-A89B-BE3DD68F0138}" sibTransId="{3473A8A2-3DF6-452C-9D60-200CB3861A85}"/>
    <dgm:cxn modelId="{35AB48AE-DD62-4D54-B2AB-C1F1D26B4C1E}" type="presOf" srcId="{A363222B-ABFC-44A6-B238-E464B0C417E7}" destId="{AD9FC4EF-F4D5-41A5-BBA2-CA31EA2E2146}" srcOrd="0" destOrd="0" presId="urn:microsoft.com/office/officeart/2005/8/layout/StepDownProcess"/>
    <dgm:cxn modelId="{DBE090FF-6F4F-4A00-B5DB-69D27B4DBC82}" type="presOf" srcId="{2440C485-E335-41B7-B6FF-DCC7D88AD9CF}" destId="{56E0F413-376B-47C7-A785-87292A8D866A}" srcOrd="0" destOrd="0" presId="urn:microsoft.com/office/officeart/2005/8/layout/StepDownProcess"/>
    <dgm:cxn modelId="{811C5D2A-B929-4DBF-9E22-DE82799D8315}" srcId="{E58B4528-7921-4A1D-8ED6-54525B171017}" destId="{A363222B-ABFC-44A6-B238-E464B0C417E7}" srcOrd="0" destOrd="0" parTransId="{7590160D-E0E8-45E6-978F-D2E7B6ECEDDC}" sibTransId="{44D4F07B-B47A-48DB-85FB-A51A101CCF3D}"/>
    <dgm:cxn modelId="{6842ED4D-A98D-4CC5-B254-5111DA50B33F}" type="presOf" srcId="{41B7E075-EB6D-42CB-A319-AA347C4C2FF3}" destId="{5B9DD49D-7091-47B9-AB12-E462EFE6D354}" srcOrd="0" destOrd="0" presId="urn:microsoft.com/office/officeart/2005/8/layout/StepDownProcess"/>
    <dgm:cxn modelId="{040294D0-23CC-44D2-9579-A92B4A111D2A}" type="presOf" srcId="{56D0586D-F0B8-4B47-ABCF-207A9FD1A6E4}" destId="{75C4CBEF-3906-4965-993D-89BB9578A483}" srcOrd="0" destOrd="0" presId="urn:microsoft.com/office/officeart/2005/8/layout/StepDownProcess"/>
    <dgm:cxn modelId="{F8844747-1AB0-4448-88FD-8FBB3A0ED938}" srcId="{41B7E075-EB6D-42CB-A319-AA347C4C2FF3}" destId="{2440C485-E335-41B7-B6FF-DCC7D88AD9CF}" srcOrd="1" destOrd="0" parTransId="{CD4109D1-7BA2-4F32-A6B1-BC9A204254E3}" sibTransId="{678BB590-0601-4430-9A6F-58AD1E399344}"/>
    <dgm:cxn modelId="{2796858C-8C72-4FB8-8B2B-CB9E55380303}" srcId="{41B7E075-EB6D-42CB-A319-AA347C4C2FF3}" destId="{56D0586D-F0B8-4B47-ABCF-207A9FD1A6E4}" srcOrd="0" destOrd="0" parTransId="{14060849-0ADF-44EF-816B-82E986A94CEB}" sibTransId="{36D58D8E-D389-496B-B62C-4DD96C57AB57}"/>
    <dgm:cxn modelId="{81D4C8E0-858E-4A12-BF4B-DAFA98EDA2FE}" type="presOf" srcId="{C82A3B78-EE5B-4FA5-948B-5B67654D38AF}" destId="{AD9FC4EF-F4D5-41A5-BBA2-CA31EA2E2146}" srcOrd="0" destOrd="1" presId="urn:microsoft.com/office/officeart/2005/8/layout/StepDownProcess"/>
    <dgm:cxn modelId="{91070F50-FB9E-4253-AF77-FA0E373AFD9B}" type="presParOf" srcId="{5B9DD49D-7091-47B9-AB12-E462EFE6D354}" destId="{52CA877A-E128-4D73-A206-491BD7D825B3}" srcOrd="0" destOrd="0" presId="urn:microsoft.com/office/officeart/2005/8/layout/StepDownProcess"/>
    <dgm:cxn modelId="{5D952EF3-8977-4DE8-A2B5-BCA8F715D8C2}" type="presParOf" srcId="{52CA877A-E128-4D73-A206-491BD7D825B3}" destId="{F413741E-1098-4263-A07D-BAC67E1191EA}" srcOrd="0" destOrd="0" presId="urn:microsoft.com/office/officeart/2005/8/layout/StepDownProcess"/>
    <dgm:cxn modelId="{90B573E6-FA50-42F4-806E-B6BAEF5FEC18}" type="presParOf" srcId="{52CA877A-E128-4D73-A206-491BD7D825B3}" destId="{75C4CBEF-3906-4965-993D-89BB9578A483}" srcOrd="1" destOrd="0" presId="urn:microsoft.com/office/officeart/2005/8/layout/StepDownProcess"/>
    <dgm:cxn modelId="{1653CD07-E2EC-4127-82C4-87CE44215B7F}" type="presParOf" srcId="{52CA877A-E128-4D73-A206-491BD7D825B3}" destId="{03158AC9-B1F1-4BEC-A32D-530D8E431E36}" srcOrd="2" destOrd="0" presId="urn:microsoft.com/office/officeart/2005/8/layout/StepDownProcess"/>
    <dgm:cxn modelId="{8B9F7EFC-BC3B-4931-86D9-2848C3A16C52}" type="presParOf" srcId="{5B9DD49D-7091-47B9-AB12-E462EFE6D354}" destId="{067E7CEB-146A-46EC-AFED-D409EB6A43FA}" srcOrd="1" destOrd="0" presId="urn:microsoft.com/office/officeart/2005/8/layout/StepDownProcess"/>
    <dgm:cxn modelId="{49D3EE0F-3979-4AF3-A0E0-9E1456D60202}" type="presParOf" srcId="{5B9DD49D-7091-47B9-AB12-E462EFE6D354}" destId="{01DA6D1F-26B5-4517-B12C-E24FD562AA27}" srcOrd="2" destOrd="0" presId="urn:microsoft.com/office/officeart/2005/8/layout/StepDownProcess"/>
    <dgm:cxn modelId="{3A25CD05-0E4D-48B5-8D27-444AC77B2590}" type="presParOf" srcId="{01DA6D1F-26B5-4517-B12C-E24FD562AA27}" destId="{941A6432-E50E-4EB3-8193-1EB99E23C709}" srcOrd="0" destOrd="0" presId="urn:microsoft.com/office/officeart/2005/8/layout/StepDownProcess"/>
    <dgm:cxn modelId="{62541738-29F3-448F-9104-98A345E164A5}" type="presParOf" srcId="{01DA6D1F-26B5-4517-B12C-E24FD562AA27}" destId="{56E0F413-376B-47C7-A785-87292A8D866A}" srcOrd="1" destOrd="0" presId="urn:microsoft.com/office/officeart/2005/8/layout/StepDownProcess"/>
    <dgm:cxn modelId="{417963AA-85EB-4045-AA4A-73AC8157B595}" type="presParOf" srcId="{01DA6D1F-26B5-4517-B12C-E24FD562AA27}" destId="{6FC2BB22-0543-4FCC-B89E-7AA4C3A49B4B}" srcOrd="2" destOrd="0" presId="urn:microsoft.com/office/officeart/2005/8/layout/StepDownProcess"/>
    <dgm:cxn modelId="{8B6B76F2-CEB5-4BBB-AC40-5EA2F3EBF139}" type="presParOf" srcId="{5B9DD49D-7091-47B9-AB12-E462EFE6D354}" destId="{39641A07-3F07-4344-AE87-7716B3AC6FDE}" srcOrd="3" destOrd="0" presId="urn:microsoft.com/office/officeart/2005/8/layout/StepDownProcess"/>
    <dgm:cxn modelId="{5E3DD509-07C0-4220-8C2A-47030117F7C9}" type="presParOf" srcId="{5B9DD49D-7091-47B9-AB12-E462EFE6D354}" destId="{DE538C47-424A-4266-BBE2-DC39ECA37902}" srcOrd="4" destOrd="0" presId="urn:microsoft.com/office/officeart/2005/8/layout/StepDownProcess"/>
    <dgm:cxn modelId="{BBC54479-4121-4236-BAD6-C926A20E6853}" type="presParOf" srcId="{DE538C47-424A-4266-BBE2-DC39ECA37902}" destId="{D24713F7-C49A-44C2-8FCB-4811B63F3D75}" srcOrd="0" destOrd="0" presId="urn:microsoft.com/office/officeart/2005/8/layout/StepDownProcess"/>
    <dgm:cxn modelId="{65C4250B-EED1-4896-80C4-BE0D6996C020}" type="presParOf" srcId="{DE538C47-424A-4266-BBE2-DC39ECA37902}" destId="{AD9FC4EF-F4D5-41A5-BBA2-CA31EA2E21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3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24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7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09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7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03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20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4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09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9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7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EAD7-472E-4E74-ACCE-D725363B8B6F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F1C-6787-48B9-9CD2-AE48627D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67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models.sourceforge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8</a:t>
            </a:r>
            <a:r>
              <a:rPr lang="ja-JP" altLang="en-US"/>
              <a:t>章 統計モジュール</a:t>
            </a:r>
            <a:r>
              <a:rPr kumimoji="1" lang="en-US" altLang="ja-JP"/>
              <a:t/>
            </a:r>
            <a:br>
              <a:rPr kumimoji="1" lang="en-US" altLang="ja-JP"/>
            </a:br>
            <a:r>
              <a:rPr lang="en-US" altLang="ja-JP"/>
              <a:t>Statsmodels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p.187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652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8.1 </a:t>
            </a:r>
            <a:r>
              <a:rPr kumimoji="1" lang="ja-JP" altLang="en-US"/>
              <a:t>単純な回帰分析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sm.OLS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(y, x1)</a:t>
            </a:r>
            <a:r>
              <a:rPr lang="en-US" altLang="ja-JP" sz="2000" dirty="0"/>
              <a:t>	</a:t>
            </a:r>
            <a:r>
              <a:rPr lang="en-US" altLang="ja-JP" dirty="0"/>
              <a:t>(8.1_4)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OLS : Ordinary Least Squares regression(</a:t>
            </a:r>
            <a:r>
              <a:rPr lang="ja-JP" altLang="en-US" dirty="0"/>
              <a:t>最小</a:t>
            </a:r>
            <a:r>
              <a:rPr lang="en-US" altLang="ja-JP" dirty="0"/>
              <a:t>2</a:t>
            </a:r>
            <a:r>
              <a:rPr lang="ja-JP" altLang="en-US" dirty="0"/>
              <a:t>乗法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観察値と予測値の間の</a:t>
            </a:r>
            <a:r>
              <a:rPr lang="en-US" altLang="ja-JP" dirty="0"/>
              <a:t>2</a:t>
            </a:r>
            <a:r>
              <a:rPr lang="ja-JP" altLang="en-US" dirty="0"/>
              <a:t>乗距離を最小化する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引数の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y, x1</a:t>
            </a:r>
            <a:r>
              <a:rPr lang="ja-JP" altLang="en-US" dirty="0" err="1"/>
              <a:t>には</a:t>
            </a:r>
            <a:r>
              <a:rPr lang="ja-JP" altLang="en-US" dirty="0"/>
              <a:t>それぞれ，長さの等しい配列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3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1, 2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[1e-6, 10, 1e+6]</a:t>
            </a:r>
            <a:r>
              <a:rPr lang="ja-JP" altLang="en-US" dirty="0"/>
              <a:t>に対応するサマリをそれぞれ表示せよ．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以下の式で</a:t>
            </a:r>
            <a:r>
              <a:rPr lang="en-US" altLang="ja-JP" dirty="0"/>
              <a:t>OLS</a:t>
            </a:r>
            <a:r>
              <a:rPr lang="ja-JP" altLang="en-US" dirty="0"/>
              <a:t>を用いて</a:t>
            </a:r>
            <a:r>
              <a:rPr kumimoji="1" lang="ja-JP" altLang="en-US" dirty="0"/>
              <a:t>線形回帰分析を行</a:t>
            </a:r>
            <a:r>
              <a:rPr lang="ja-JP" altLang="en-US" dirty="0"/>
              <a:t>いサマリを表示せよ</a:t>
            </a:r>
            <a:r>
              <a:rPr kumimoji="1" lang="ja-JP" altLang="en-US" dirty="0"/>
              <a:t>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x</a:t>
            </a:r>
            <a:r>
              <a:rPr lang="ja-JP" altLang="en-US" dirty="0"/>
              <a:t>の分割数は</a:t>
            </a:r>
            <a:r>
              <a:rPr lang="en-US" altLang="ja-JP" dirty="0"/>
              <a:t>50</a:t>
            </a:r>
            <a:r>
              <a:rPr lang="ja-JP" altLang="en-US" dirty="0"/>
              <a:t>とする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1" y="4775212"/>
            <a:ext cx="5000000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R-squared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 決定係数</a:t>
            </a:r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kumimoji="1" lang="en-US" altLang="ja-JP" dirty="0"/>
              <a:t>0</a:t>
            </a:r>
            <a:r>
              <a:rPr kumimoji="1" lang="ja-JP" altLang="en-US" dirty="0"/>
              <a:t>以上，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以下の値を持つ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41976" y="648866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詳しくは教科書</a:t>
            </a:r>
            <a:r>
              <a:rPr lang="ja-JP" altLang="en-US" dirty="0"/>
              <a:t>付録</a:t>
            </a:r>
            <a:r>
              <a:rPr lang="en-US" altLang="ja-JP" dirty="0"/>
              <a:t>B 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1035698" y="5999582"/>
            <a:ext cx="324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 flipV="1">
            <a:off x="1380932" y="3146424"/>
            <a:ext cx="0" cy="324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1791478" y="5439747"/>
            <a:ext cx="121298" cy="12129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3520752" y="3581416"/>
            <a:ext cx="121298" cy="12129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534400" y="4976048"/>
            <a:ext cx="121298" cy="12129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2595049" y="4484364"/>
            <a:ext cx="121298" cy="12129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3236169" y="4422549"/>
            <a:ext cx="121298" cy="12129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380932" y="3581416"/>
            <a:ext cx="2528595" cy="2418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$x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9" y="6201607"/>
            <a:ext cx="132096" cy="1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y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3" y="4525268"/>
            <a:ext cx="123683" cy="1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乗算記号 43"/>
          <p:cNvSpPr/>
          <p:nvPr/>
        </p:nvSpPr>
        <p:spPr>
          <a:xfrm>
            <a:off x="2770690" y="4562735"/>
            <a:ext cx="288413" cy="288413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57467" y="5083491"/>
            <a:ext cx="277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観測値 ：</a:t>
            </a:r>
            <a:endParaRPr lang="en-US" altLang="ja-JP" dirty="0"/>
          </a:p>
          <a:p>
            <a:r>
              <a:rPr lang="ja-JP" altLang="en-US" dirty="0"/>
              <a:t>平均値 ：</a:t>
            </a:r>
            <a:endParaRPr lang="en-US" altLang="ja-JP" dirty="0"/>
          </a:p>
          <a:p>
            <a:r>
              <a:rPr lang="ja-JP" altLang="en-US" dirty="0"/>
              <a:t>予測値 ：</a:t>
            </a:r>
            <a:endParaRPr lang="en-US" altLang="ja-JP" dirty="0"/>
          </a:p>
        </p:txBody>
      </p:sp>
      <p:sp>
        <p:nvSpPr>
          <p:cNvPr id="48" name="乗算記号 47"/>
          <p:cNvSpPr/>
          <p:nvPr/>
        </p:nvSpPr>
        <p:spPr>
          <a:xfrm>
            <a:off x="4318734" y="5394639"/>
            <a:ext cx="288413" cy="288413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402291" y="5185178"/>
            <a:ext cx="121298" cy="12129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/>
        </p:nvCxnSpPr>
        <p:spPr>
          <a:xfrm>
            <a:off x="4318734" y="5826607"/>
            <a:ext cx="3081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735673" y="3573475"/>
            <a:ext cx="47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決定係数 ＝ 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－ </a:t>
            </a:r>
            <a:endParaRPr kumimoji="1" lang="en-US" altLang="ja-JP" dirty="0"/>
          </a:p>
          <a:p>
            <a:r>
              <a:rPr lang="en-US" altLang="ja-JP" dirty="0"/>
              <a:t>	      </a:t>
            </a:r>
            <a:r>
              <a:rPr kumimoji="1" lang="ja-JP" altLang="en-US" dirty="0"/>
              <a:t>（残差平方和</a:t>
            </a:r>
            <a:r>
              <a:rPr kumimoji="1" lang="en-US" altLang="ja-JP" dirty="0"/>
              <a:t>/</a:t>
            </a:r>
            <a:r>
              <a:rPr kumimoji="1" lang="ja-JP" altLang="en-US" dirty="0"/>
              <a:t>偏差平方和）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056476" y="4567812"/>
            <a:ext cx="3770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残差平方和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→ 予測値と観測値の差の平方和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偏差平方和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→ 平均値と観測値の差の平方和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918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8.1 </a:t>
            </a:r>
            <a:r>
              <a:rPr kumimoji="1" lang="ja-JP" altLang="en-US"/>
              <a:t>単純な回帰分析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sm.GLM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(y, x1)</a:t>
            </a:r>
            <a:r>
              <a:rPr lang="en-US" altLang="ja-JP" sz="2000" dirty="0"/>
              <a:t>	</a:t>
            </a:r>
            <a:r>
              <a:rPr lang="en-US" altLang="ja-JP" dirty="0"/>
              <a:t>(8.1_5)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GLM: Generalized Linear Model(</a:t>
            </a:r>
            <a:r>
              <a:rPr lang="ja-JP" altLang="en-US" dirty="0"/>
              <a:t>一般化線形モデル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正規分布以外の確率分布を扱える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引数の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y, x1</a:t>
            </a:r>
            <a:r>
              <a:rPr lang="ja-JP" altLang="en-US" dirty="0" err="1"/>
              <a:t>には</a:t>
            </a:r>
            <a:r>
              <a:rPr lang="ja-JP" altLang="en-US" dirty="0"/>
              <a:t>それぞれ，長さの等しい配列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192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以下の式で</a:t>
            </a:r>
            <a:r>
              <a:rPr lang="en-US" altLang="ja-JP" dirty="0"/>
              <a:t>GLM</a:t>
            </a:r>
            <a:r>
              <a:rPr lang="ja-JP" altLang="en-US" dirty="0"/>
              <a:t>を用いて</a:t>
            </a:r>
            <a:r>
              <a:rPr kumimoji="1" lang="ja-JP" altLang="en-US" dirty="0"/>
              <a:t>線形回帰分析を</a:t>
            </a:r>
            <a:r>
              <a:rPr lang="ja-JP" altLang="en-US" dirty="0"/>
              <a:t>行行いサマリを表示せよ</a:t>
            </a:r>
            <a:r>
              <a:rPr kumimoji="1" lang="ja-JP" altLang="en-US" dirty="0"/>
              <a:t>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x</a:t>
            </a:r>
            <a:r>
              <a:rPr lang="ja-JP" altLang="en-US" dirty="0"/>
              <a:t>の分割数は</a:t>
            </a:r>
            <a:r>
              <a:rPr lang="en-US" altLang="ja-JP" dirty="0"/>
              <a:t>50</a:t>
            </a:r>
            <a:r>
              <a:rPr lang="ja-JP" altLang="en-US" dirty="0"/>
              <a:t>とする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9" y="3403612"/>
            <a:ext cx="5000000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7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8.1 </a:t>
            </a:r>
            <a:r>
              <a:rPr kumimoji="1" lang="ja-JP" altLang="en-US"/>
              <a:t>単純な回帰分析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sm.glm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'y ~ x1 - 1',</a:t>
            </a:r>
            <a:br>
              <a:rPr lang="es-E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		{'y':y, 'x1':x1}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ja-JP" sz="1600" dirty="0"/>
              <a:t>	</a:t>
            </a:r>
            <a:r>
              <a:rPr lang="en-US" altLang="ja-JP" dirty="0"/>
              <a:t>(8.1_6)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glm</a:t>
            </a:r>
            <a:r>
              <a:rPr lang="en-US" altLang="ja-JP" dirty="0"/>
              <a:t> : Generalized Linear Model(</a:t>
            </a:r>
            <a:r>
              <a:rPr lang="ja-JP" altLang="en-US" dirty="0"/>
              <a:t>一般化線形モデル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クエリを使用した方法で，中身の計算は</a:t>
            </a:r>
            <a:r>
              <a:rPr lang="en-US" altLang="ja-JP" dirty="0"/>
              <a:t>GLM</a:t>
            </a:r>
            <a:r>
              <a:rPr lang="ja-JP" altLang="en-US" dirty="0"/>
              <a:t>と同様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126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8.1 </a:t>
            </a:r>
            <a:r>
              <a:rPr kumimoji="1" lang="ja-JP" altLang="en-US"/>
              <a:t>単純な回帰分析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sm.glm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'y ~ x1 - 1',</a:t>
            </a:r>
            <a:br>
              <a:rPr lang="es-E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		{'y':y, 'x1':x1}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ja-JP" sz="1600" dirty="0"/>
              <a:t>	</a:t>
            </a:r>
            <a:r>
              <a:rPr lang="en-US" altLang="ja-JP" dirty="0"/>
              <a:t>(8.1_6)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glm</a:t>
            </a:r>
            <a:r>
              <a:rPr lang="en-US" altLang="ja-JP" dirty="0"/>
              <a:t> : Generalized Linear Model(</a:t>
            </a:r>
            <a:r>
              <a:rPr lang="ja-JP" altLang="en-US" dirty="0"/>
              <a:t>一般化線形モデル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クエリを使用した方法で，中身の計算は</a:t>
            </a:r>
            <a:r>
              <a:rPr lang="en-US" altLang="ja-JP" dirty="0"/>
              <a:t>GLM</a:t>
            </a:r>
            <a:r>
              <a:rPr lang="ja-JP" altLang="en-US" dirty="0"/>
              <a:t>と同様</a:t>
            </a:r>
            <a:endParaRPr lang="en-US" altLang="ja-JP" dirty="0"/>
          </a:p>
          <a:p>
            <a:pPr marL="0" indent="0">
              <a:buNone/>
            </a:pPr>
            <a:r>
              <a:rPr lang="es-E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y ~ x1 – 1 </a:t>
            </a:r>
            <a:r>
              <a:rPr lang="ja-JP" altLang="en-US" dirty="0"/>
              <a:t>は                               を表す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p.188</a:t>
            </a:r>
            <a:endParaRPr kumimoji="1" lang="ja-JP" altLang="en-US" sz="16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105469" y="1328084"/>
            <a:ext cx="2780523" cy="466530"/>
          </a:xfrm>
          <a:prstGeom prst="wedgeRoundRectCallout">
            <a:avLst>
              <a:gd name="adj1" fmla="val -54191"/>
              <a:gd name="adj2" fmla="val 50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回帰方法をクエリで指定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4415116" y="2757572"/>
            <a:ext cx="3971730" cy="466530"/>
          </a:xfrm>
          <a:prstGeom prst="wedgeRoundRectCallout">
            <a:avLst>
              <a:gd name="adj1" fmla="val -55052"/>
              <a:gd name="adj2" fmla="val -51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クエリ内の変数に対応する配列の指定</a:t>
            </a:r>
          </a:p>
        </p:txBody>
      </p:sp>
      <p:pic>
        <p:nvPicPr>
          <p:cNvPr id="1026" name="Picture 2" descr="$y = \beta _1 x_1 + \epsilon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73" y="4786220"/>
            <a:ext cx="21621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8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以下の式で</a:t>
            </a:r>
            <a:r>
              <a:rPr lang="en-US" altLang="ja-JP" dirty="0" err="1"/>
              <a:t>glm</a:t>
            </a:r>
            <a:r>
              <a:rPr lang="ja-JP" altLang="en-US" dirty="0"/>
              <a:t>を用いて</a:t>
            </a:r>
            <a:r>
              <a:rPr kumimoji="1" lang="ja-JP" altLang="en-US" dirty="0"/>
              <a:t>線形回帰分析を</a:t>
            </a:r>
            <a:r>
              <a:rPr lang="ja-JP" altLang="en-US" dirty="0"/>
              <a:t>行行いサマリを表示せよ</a:t>
            </a:r>
            <a:r>
              <a:rPr kumimoji="1" lang="ja-JP" altLang="en-US" dirty="0"/>
              <a:t>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x</a:t>
            </a:r>
            <a:r>
              <a:rPr lang="ja-JP" altLang="en-US" dirty="0"/>
              <a:t>の分割数は</a:t>
            </a:r>
            <a:r>
              <a:rPr lang="en-US" altLang="ja-JP" dirty="0"/>
              <a:t>50</a:t>
            </a:r>
            <a:r>
              <a:rPr lang="ja-JP" altLang="en-US" dirty="0"/>
              <a:t>とする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9" y="3403612"/>
            <a:ext cx="5000000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8.1 </a:t>
            </a:r>
            <a:r>
              <a:rPr lang="ja-JP" altLang="en-US"/>
              <a:t>単純な線形回帰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/>
              <a:t> </a:t>
            </a:r>
            <a:r>
              <a:rPr kumimoji="1" lang="ja-JP" altLang="en-US"/>
              <a:t>推定値の取得 </a:t>
            </a:r>
            <a:r>
              <a:rPr kumimoji="1" lang="en-US" altLang="ja-JP"/>
              <a:t>(8.1_7)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, r in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([r1, r2, r3]):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plt.subplot(1, 3,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plt.plot(x1, y, '.')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if i &lt; 2: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    plt.plot(x1,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r.predict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(x1))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    plt.plot(x1, r.predict({'x1':x1}))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plt.title(['OLS', 'GLM', 'glm'][i])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plt.xlabel('x1')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plt.ylabel('y')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plt.xlim((0, x1.max()+1))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plt.ylim((0, y.max()+5))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pp.188-189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38563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8.1 </a:t>
            </a:r>
            <a:r>
              <a:rPr lang="ja-JP" altLang="en-US"/>
              <a:t>単純な線形回帰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/>
              <a:t> </a:t>
            </a:r>
            <a:r>
              <a:rPr kumimoji="1" lang="ja-JP" altLang="en-US"/>
              <a:t>推定値の取得 </a:t>
            </a:r>
            <a:r>
              <a:rPr kumimoji="1" lang="en-US" altLang="ja-JP"/>
              <a:t>(8.1_7)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, r in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([r1, r2, r3]):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plt.subplot(1, 3,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plt.plot(x1, y, '.')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if i &lt; 2: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    plt.plot(x1,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r.predict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(x1))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    plt.plot(x1, r.predict({'x1':x1}))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plt.title(['OLS', 'GLM', 'glm'][i])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plt.xlabel('x1')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plt.ylabel('y')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plt.xlim((0, x1.max()+1))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plt.ylim((0, y.max()+5))</a:t>
            </a:r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5253134" y="1351709"/>
            <a:ext cx="1922107" cy="677960"/>
          </a:xfrm>
          <a:prstGeom prst="wedgeRoundRectCallout">
            <a:avLst>
              <a:gd name="adj1" fmla="val -39194"/>
              <a:gd name="adj2" fmla="val 90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i = [0, 1, 2]</a:t>
            </a:r>
          </a:p>
          <a:p>
            <a:pPr algn="ctr"/>
            <a:r>
              <a:rPr kumimoji="1" lang="en-US" altLang="ja-JP"/>
              <a:t>r = [r1, r2, r3]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78" y="2486794"/>
            <a:ext cx="3966546" cy="12081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131835" y="286002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(131)</a:t>
            </a:r>
            <a:endParaRPr kumimoji="1" lang="ja-JP" altLang="en-US" sz="2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5047" y="286002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(132)</a:t>
            </a:r>
            <a:endParaRPr kumimoji="1" lang="ja-JP" altLang="en-US" sz="24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60141" y="2862489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(133)</a:t>
            </a:r>
            <a:endParaRPr kumimoji="1" lang="ja-JP" altLang="en-US" sz="2400"/>
          </a:p>
        </p:txBody>
      </p:sp>
      <p:sp>
        <p:nvSpPr>
          <p:cNvPr id="9" name="角丸四角形吹き出し 8"/>
          <p:cNvSpPr/>
          <p:nvPr/>
        </p:nvSpPr>
        <p:spPr>
          <a:xfrm>
            <a:off x="5550379" y="3768029"/>
            <a:ext cx="2845836" cy="466530"/>
          </a:xfrm>
          <a:prstGeom prst="wedgeRoundRectCallout">
            <a:avLst>
              <a:gd name="adj1" fmla="val -58210"/>
              <a:gd name="adj2" fmla="val -45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推定値の取得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pp.188-189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94759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Statsmodels 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データの探索や，</a:t>
            </a:r>
            <a:r>
              <a:rPr lang="ja-JP" altLang="en-US" dirty="0"/>
              <a:t>統計モデルの推定</a:t>
            </a:r>
            <a:r>
              <a:rPr kumimoji="1" lang="ja-JP" altLang="en-US" dirty="0"/>
              <a:t>や，統計的なテストを行うこと可能にするモジュールである．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(</a:t>
            </a:r>
            <a:r>
              <a:rPr lang="en-US" altLang="ja-JP" dirty="0" err="1"/>
              <a:t>Statsmodels</a:t>
            </a:r>
            <a:r>
              <a:rPr lang="en-US" altLang="ja-JP" dirty="0"/>
              <a:t> is a Python module that allows users to explore data, estimate statistical models, and perform </a:t>
            </a:r>
            <a:r>
              <a:rPr lang="en-US" altLang="ja-JP" dirty="0" err="1"/>
              <a:t>statical</a:t>
            </a:r>
            <a:r>
              <a:rPr lang="en-US" altLang="ja-JP" dirty="0"/>
              <a:t> test.)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URL: </a:t>
            </a:r>
            <a:r>
              <a:rPr lang="en-US" altLang="ja-JP" dirty="0">
                <a:hlinkClick r:id="rId2"/>
              </a:rPr>
              <a:t>http://statsmodels.sourceforge.net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理論に関しては，教科書の付録</a:t>
            </a:r>
            <a:r>
              <a:rPr lang="en-US" altLang="ja-JP" dirty="0"/>
              <a:t>B</a:t>
            </a:r>
            <a:r>
              <a:rPr lang="ja-JP" altLang="en-US" dirty="0"/>
              <a:t>参照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p.187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099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8.1 </a:t>
            </a:r>
            <a:r>
              <a:rPr lang="ja-JP" altLang="en-US"/>
              <a:t>単純な線形回帰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728588"/>
            <a:ext cx="7886700" cy="4351338"/>
          </a:xfrm>
        </p:spPr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推定値の取得 </a:t>
            </a:r>
            <a:r>
              <a:rPr kumimoji="1" lang="en-US" altLang="ja-JP"/>
              <a:t>(8.1_7)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ja-JP" altLang="en-US"/>
              <a:t>関数を用いて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ja-JP" altLang="en-US"/>
              <a:t>を簡略化</a:t>
            </a:r>
            <a:endParaRPr lang="en-US" altLang="ja-JP"/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	enumerate([‘a’, ‘b’, ‘c’])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ja-JP" altLang="en-US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[(0,‘a’), (1, ‘b’), (2, ‘c’)]</a:t>
            </a:r>
            <a:endParaRPr kumimoji="1"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r.predict</a:t>
            </a:r>
            <a:r>
              <a:rPr lang="ja-JP" altLang="en-US"/>
              <a:t>を用いることで推定値を得ることが可能</a:t>
            </a:r>
            <a:endParaRPr lang="en-US" altLang="ja-JP"/>
          </a:p>
          <a:p>
            <a:pPr marL="0" indent="0">
              <a:buNone/>
            </a:pPr>
            <a:endParaRPr lang="en-US" altLang="ja-JP" sz="14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3" y="4073534"/>
            <a:ext cx="8586233" cy="26151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pp.188-189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20336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Statsmodels</a:t>
            </a:r>
            <a:r>
              <a:rPr lang="ja-JP" altLang="en-US" dirty="0"/>
              <a:t>使用の</a:t>
            </a:r>
            <a:r>
              <a:rPr kumimoji="1" lang="ja-JP" altLang="en-US" dirty="0"/>
              <a:t>基本的な流れ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980251"/>
              </p:ext>
            </p:extLst>
          </p:nvPr>
        </p:nvGraphicFramePr>
        <p:xfrm>
          <a:off x="339401" y="1825625"/>
          <a:ext cx="83287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01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クエリ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 ~ x_1		</a:t>
            </a:r>
            <a:r>
              <a:rPr kumimoji="1" lang="ja-JP" altLang="en-US" dirty="0"/>
              <a:t>→</a:t>
            </a:r>
            <a:endParaRPr kumimoji="1" lang="en-US" altLang="ja-JP" dirty="0"/>
          </a:p>
          <a:p>
            <a:r>
              <a:rPr lang="en-US" altLang="ja-JP" dirty="0"/>
              <a:t>y ~ x_1 – 1		</a:t>
            </a:r>
            <a:r>
              <a:rPr lang="ja-JP" altLang="en-US" dirty="0"/>
              <a:t>→</a:t>
            </a:r>
            <a:endParaRPr lang="en-US" altLang="ja-JP" dirty="0"/>
          </a:p>
          <a:p>
            <a:r>
              <a:rPr kumimoji="1" lang="en-US" altLang="ja-JP" dirty="0"/>
              <a:t>y ~ x_1 + x_2	</a:t>
            </a:r>
            <a:r>
              <a:rPr kumimoji="1" lang="ja-JP" altLang="en-US" dirty="0"/>
              <a:t>→</a:t>
            </a:r>
            <a:endParaRPr kumimoji="1" lang="en-US" altLang="ja-JP" dirty="0"/>
          </a:p>
          <a:p>
            <a:r>
              <a:rPr lang="en-US" altLang="ja-JP" dirty="0"/>
              <a:t>y ~ x_1 + x_2 – 1	</a:t>
            </a:r>
            <a:r>
              <a:rPr lang="ja-JP" altLang="en-US" dirty="0"/>
              <a:t>→</a:t>
            </a:r>
            <a:endParaRPr lang="en-US" altLang="ja-JP" dirty="0"/>
          </a:p>
          <a:p>
            <a:r>
              <a:rPr kumimoji="1" lang="en-US" altLang="ja-JP" dirty="0"/>
              <a:t>y ~ x_1:x_2	</a:t>
            </a:r>
            <a:r>
              <a:rPr kumimoji="1" lang="ja-JP" altLang="en-US" dirty="0"/>
              <a:t>→</a:t>
            </a:r>
            <a:endParaRPr kumimoji="1" lang="en-US" altLang="ja-JP" dirty="0"/>
          </a:p>
          <a:p>
            <a:r>
              <a:rPr lang="en-US" altLang="ja-JP" dirty="0"/>
              <a:t>y ~ x_1*x_2</a:t>
            </a:r>
            <a:br>
              <a:rPr lang="en-US" altLang="ja-JP" dirty="0"/>
            </a:br>
            <a:r>
              <a:rPr lang="en-US" altLang="ja-JP" dirty="0"/>
              <a:t>            </a:t>
            </a:r>
            <a:r>
              <a:rPr lang="ja-JP" altLang="en-US" dirty="0"/>
              <a:t>→</a:t>
            </a:r>
            <a:endParaRPr kumimoji="1" lang="en-US" altLang="ja-JP" dirty="0"/>
          </a:p>
          <a:p>
            <a:r>
              <a:rPr lang="en-US" altLang="ja-JP" dirty="0"/>
              <a:t>y ~ pow(x_1, 2)	</a:t>
            </a:r>
            <a:r>
              <a:rPr lang="ja-JP" altLang="en-US" dirty="0"/>
              <a:t>→</a:t>
            </a:r>
            <a:endParaRPr kumimoji="1" lang="ja-JP" altLang="en-US" dirty="0"/>
          </a:p>
        </p:txBody>
      </p:sp>
      <p:pic>
        <p:nvPicPr>
          <p:cNvPr id="1026" name="Picture 2" descr="$y = \beta_0 + \beta_1 x_1 + \epsilon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01" y="1825625"/>
            <a:ext cx="3048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y = \beta_1 x_1 + \epsilon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00" y="2367988"/>
            <a:ext cx="21621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y = \beta_0 + \beta_1 x_1 + \beta_2 x_2 + \epsilon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38" y="2910351"/>
            <a:ext cx="43338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$y = \beta_1 x_1 + \beta_2 x_2 + \epsilon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38" y="3397712"/>
            <a:ext cx="34575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$y = \beta_0 + \beta_1 x_1x_2+ \epsilon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38" y="3940075"/>
            <a:ext cx="34575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$y = \beta_0 + \beta_1 x_1^2 + \epsilon$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38" y="5378260"/>
            <a:ext cx="3048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\begin{align*}&#10;y = \beta + \beta_1 x_1 + \beta_2 x_2 + \beta_1 x_1 x_2 + \epsilon&#10;\end{align*}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201" y="4831969"/>
            <a:ext cx="58674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76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サマリの見方</a:t>
            </a:r>
            <a:r>
              <a:rPr kumimoji="1" lang="en-US" altLang="ja-JP" dirty="0"/>
              <a:t>(</a:t>
            </a:r>
            <a:r>
              <a:rPr kumimoji="1" lang="ja-JP" altLang="en-US" dirty="0"/>
              <a:t>簡単に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AIC</a:t>
            </a:r>
          </a:p>
          <a:p>
            <a:pPr marL="457200" lvl="1" indent="0">
              <a:buNone/>
            </a:pPr>
            <a:r>
              <a:rPr lang="ja-JP" altLang="en-US" dirty="0"/>
              <a:t>赤池情報量規準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 err="1"/>
              <a:t>．</a:t>
            </a:r>
            <a:r>
              <a:rPr lang="ja-JP" altLang="en-US" dirty="0"/>
              <a:t>小さいほど良いモデル</a:t>
            </a:r>
            <a:endParaRPr kumimoji="1" lang="en-US" altLang="ja-JP" dirty="0"/>
          </a:p>
          <a:p>
            <a:r>
              <a:rPr lang="en-US" altLang="ja-JP" dirty="0"/>
              <a:t> F-statistic</a:t>
            </a:r>
          </a:p>
          <a:p>
            <a:pPr marL="457200" lvl="1" indent="0">
              <a:buNone/>
            </a:pPr>
            <a:r>
              <a:rPr lang="ja-JP" altLang="en-US" dirty="0"/>
              <a:t>回帰式に意味があるかどうかの検定する統計量</a:t>
            </a:r>
            <a:r>
              <a:rPr lang="en-US" altLang="ja-JP" dirty="0"/>
              <a:t>.</a:t>
            </a:r>
            <a:r>
              <a:rPr lang="ja-JP" altLang="en-US" dirty="0"/>
              <a:t>大きければ良いモデル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Coef</a:t>
            </a:r>
            <a:r>
              <a:rPr lang="en-US" altLang="ja-JP" dirty="0"/>
              <a:t>.</a:t>
            </a:r>
          </a:p>
          <a:p>
            <a:pPr marL="457200" lvl="1" indent="0">
              <a:buNone/>
            </a:pPr>
            <a:r>
              <a:rPr lang="ja-JP" altLang="en-US" dirty="0"/>
              <a:t>独立変数の係数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 err="1"/>
              <a:t>Std.Err</a:t>
            </a:r>
            <a:r>
              <a:rPr kumimoji="1" lang="en-US" altLang="ja-JP" dirty="0"/>
              <a:t>.</a:t>
            </a:r>
          </a:p>
          <a:p>
            <a:pPr marL="457200" lvl="1" indent="0">
              <a:buNone/>
            </a:pPr>
            <a:r>
              <a:rPr lang="ja-JP" altLang="en-US" dirty="0"/>
              <a:t>算出された値がどの程度確からしいかの標準偏差</a:t>
            </a:r>
            <a:endParaRPr kumimoji="1" lang="en-US" altLang="ja-JP" dirty="0"/>
          </a:p>
          <a:p>
            <a:r>
              <a:rPr lang="en-US" altLang="ja-JP" dirty="0"/>
              <a:t> z</a:t>
            </a:r>
          </a:p>
          <a:p>
            <a:pPr marL="457200" lvl="1" indent="0">
              <a:buNone/>
            </a:pPr>
            <a:r>
              <a:rPr lang="ja-JP" altLang="en-US" dirty="0"/>
              <a:t>係数の優位性を検定するための統計量．概ね</a:t>
            </a:r>
            <a:r>
              <a:rPr lang="en-US" altLang="ja-JP" dirty="0"/>
              <a:t>2</a:t>
            </a:r>
            <a:r>
              <a:rPr lang="ja-JP" altLang="en-US" dirty="0"/>
              <a:t>より大きければ良いモデル</a:t>
            </a:r>
            <a:endParaRPr lang="en-US" altLang="ja-JP" dirty="0"/>
          </a:p>
          <a:p>
            <a:r>
              <a:rPr kumimoji="1" lang="en-US" altLang="ja-JP" dirty="0"/>
              <a:t> P &gt;|z|</a:t>
            </a:r>
          </a:p>
          <a:p>
            <a:pPr marL="457200" lvl="1" indent="0">
              <a:buNone/>
            </a:pPr>
            <a:r>
              <a:rPr lang="en-US" altLang="ja-JP" dirty="0"/>
              <a:t>p</a:t>
            </a:r>
            <a:r>
              <a:rPr lang="ja-JP" altLang="en-US" dirty="0"/>
              <a:t>値と呼ばれ，</a:t>
            </a:r>
            <a:r>
              <a:rPr lang="en-US" altLang="ja-JP" dirty="0"/>
              <a:t>0.05</a:t>
            </a:r>
            <a:r>
              <a:rPr lang="ja-JP" altLang="en-US" dirty="0"/>
              <a:t>より大きいとその係数は</a:t>
            </a:r>
            <a:r>
              <a:rPr lang="en-US" altLang="ja-JP" dirty="0"/>
              <a:t>0</a:t>
            </a:r>
            <a:r>
              <a:rPr lang="ja-JP" altLang="en-US" dirty="0"/>
              <a:t>とみなして良い．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41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/>
              <a:t> SPAM</a:t>
            </a:r>
            <a:r>
              <a:rPr kumimoji="1" lang="ja-JP" altLang="en-US" sz="2400"/>
              <a:t>に使われやすい単語の数を使って</a:t>
            </a:r>
            <a:r>
              <a:rPr lang="ja-JP" altLang="en-US" sz="2400"/>
              <a:t>，</a:t>
            </a:r>
            <a:r>
              <a:rPr kumimoji="1" lang="en-US" altLang="ja-JP" sz="2400"/>
              <a:t>SPAM</a:t>
            </a:r>
            <a:r>
              <a:rPr kumimoji="1" lang="ja-JP" altLang="en-US" sz="2400"/>
              <a:t>かどうか判定したい．</a:t>
            </a:r>
            <a:endParaRPr kumimoji="1" lang="en-US" altLang="ja-JP" sz="240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50" y="4629252"/>
            <a:ext cx="938462" cy="650363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49" y="2869865"/>
            <a:ext cx="938463" cy="80154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2" y="5335878"/>
            <a:ext cx="938463" cy="80154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49" y="5335878"/>
            <a:ext cx="938463" cy="80154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1" y="3727672"/>
            <a:ext cx="938463" cy="801544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51" y="3878853"/>
            <a:ext cx="938462" cy="65036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2" y="4629252"/>
            <a:ext cx="938462" cy="65036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1" y="3021046"/>
            <a:ext cx="938462" cy="650363"/>
          </a:xfrm>
          <a:prstGeom prst="rect">
            <a:avLst/>
          </a:prstGeom>
        </p:spPr>
      </p:pic>
      <p:sp>
        <p:nvSpPr>
          <p:cNvPr id="34" name="右矢印 33"/>
          <p:cNvSpPr/>
          <p:nvPr/>
        </p:nvSpPr>
        <p:spPr>
          <a:xfrm>
            <a:off x="3831990" y="3239206"/>
            <a:ext cx="1259633" cy="226826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956" y="4821066"/>
            <a:ext cx="938463" cy="801544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93" y="5625477"/>
            <a:ext cx="938463" cy="801544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94" y="5625477"/>
            <a:ext cx="938463" cy="801544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24" y="4821066"/>
            <a:ext cx="938463" cy="801544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15" y="3442168"/>
            <a:ext cx="938462" cy="65036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46" y="2770397"/>
            <a:ext cx="938462" cy="650363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84" y="3442168"/>
            <a:ext cx="938462" cy="650363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25" y="2770397"/>
            <a:ext cx="938462" cy="650363"/>
          </a:xfrm>
          <a:prstGeom prst="rect">
            <a:avLst/>
          </a:prstGeom>
        </p:spPr>
      </p:pic>
      <p:sp>
        <p:nvSpPr>
          <p:cNvPr id="43" name="禁止 42"/>
          <p:cNvSpPr/>
          <p:nvPr/>
        </p:nvSpPr>
        <p:spPr>
          <a:xfrm>
            <a:off x="6036521" y="4540259"/>
            <a:ext cx="2295331" cy="2164702"/>
          </a:xfrm>
          <a:prstGeom prst="noSmoking">
            <a:avLst/>
          </a:prstGeom>
          <a:solidFill>
            <a:srgbClr val="C00000">
              <a:alpha val="5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5687075" y="4373338"/>
            <a:ext cx="3048762" cy="18660"/>
          </a:xfrm>
          <a:prstGeom prst="line">
            <a:avLst/>
          </a:prstGeom>
          <a:ln w="635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72" y="2898898"/>
            <a:ext cx="767264" cy="82877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p.189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150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ja-JP" altLang="en-US" dirty="0"/>
              <a:t>ロジスティック回帰</a:t>
            </a:r>
            <a:endParaRPr lang="en-US" altLang="ja-JP" dirty="0"/>
          </a:p>
          <a:p>
            <a:pPr lvl="1"/>
            <a:r>
              <a:rPr lang="ja-JP" altLang="en-US" dirty="0"/>
              <a:t>分類のための手法</a:t>
            </a:r>
            <a:r>
              <a:rPr lang="en-US" altLang="ja-JP" dirty="0"/>
              <a:t>(</a:t>
            </a:r>
            <a:r>
              <a:rPr lang="ja-JP" altLang="en-US" dirty="0"/>
              <a:t>ロジスティック関数を使用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True</a:t>
            </a:r>
            <a:r>
              <a:rPr lang="ja-JP" altLang="en-US" dirty="0"/>
              <a:t>か</a:t>
            </a:r>
            <a:r>
              <a:rPr lang="en-US" altLang="ja-JP" dirty="0"/>
              <a:t>False</a:t>
            </a:r>
            <a:r>
              <a:rPr lang="ja-JP" altLang="en-US" dirty="0"/>
              <a:t>かという二値論理を分類問題を考える</a:t>
            </a:r>
            <a:endParaRPr lang="en-US" altLang="ja-JP" sz="1200" dirty="0"/>
          </a:p>
          <a:p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p.190</a:t>
            </a:r>
            <a:endParaRPr kumimoji="1" lang="ja-JP" altLang="en-US" sz="16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607698" y="6102220"/>
            <a:ext cx="259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5980923" y="3846220"/>
            <a:ext cx="0" cy="259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7108177" y="4185454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7546552" y="4817501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396854" y="4093434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6937649" y="5068428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7826011" y="4490254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6763738" y="4700316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6816752" y="4394636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7838451" y="5124185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7389986" y="5347268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21"/>
          <p:cNvSpPr/>
          <p:nvPr/>
        </p:nvSpPr>
        <p:spPr>
          <a:xfrm>
            <a:off x="6450854" y="5401268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乗算 22"/>
          <p:cNvSpPr/>
          <p:nvPr/>
        </p:nvSpPr>
        <p:spPr>
          <a:xfrm>
            <a:off x="6470952" y="4954064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乗算 23"/>
          <p:cNvSpPr/>
          <p:nvPr/>
        </p:nvSpPr>
        <p:spPr>
          <a:xfrm>
            <a:off x="7158137" y="5769067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乗算 24"/>
          <p:cNvSpPr/>
          <p:nvPr/>
        </p:nvSpPr>
        <p:spPr>
          <a:xfrm>
            <a:off x="6406945" y="5787889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乗算 25"/>
          <p:cNvSpPr/>
          <p:nvPr/>
        </p:nvSpPr>
        <p:spPr>
          <a:xfrm>
            <a:off x="6937649" y="5221268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乗算 26"/>
          <p:cNvSpPr/>
          <p:nvPr/>
        </p:nvSpPr>
        <p:spPr>
          <a:xfrm>
            <a:off x="7281754" y="5122428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乗算 28"/>
          <p:cNvSpPr/>
          <p:nvPr/>
        </p:nvSpPr>
        <p:spPr>
          <a:xfrm>
            <a:off x="6174149" y="4293454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 29"/>
          <p:cNvSpPr/>
          <p:nvPr/>
        </p:nvSpPr>
        <p:spPr>
          <a:xfrm>
            <a:off x="6128838" y="4781501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乗算 30"/>
          <p:cNvSpPr/>
          <p:nvPr/>
        </p:nvSpPr>
        <p:spPr>
          <a:xfrm>
            <a:off x="5994149" y="5632893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乗算 31"/>
          <p:cNvSpPr/>
          <p:nvPr/>
        </p:nvSpPr>
        <p:spPr>
          <a:xfrm>
            <a:off x="7661763" y="5632893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乗算 32"/>
          <p:cNvSpPr/>
          <p:nvPr/>
        </p:nvSpPr>
        <p:spPr>
          <a:xfrm>
            <a:off x="7461147" y="5953769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 flipH="1" flipV="1">
            <a:off x="5737624" y="3992624"/>
            <a:ext cx="2616050" cy="2259548"/>
          </a:xfrm>
          <a:prstGeom prst="line">
            <a:avLst/>
          </a:prstGeom>
          <a:ln w="47625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$y = 1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804" y="4505025"/>
            <a:ext cx="478409" cy="18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y = 0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49" y="5573048"/>
            <a:ext cx="488588" cy="1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4935356" y="3663210"/>
            <a:ext cx="147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決定境界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96854" y="6062687"/>
            <a:ext cx="160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独立変数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523157" y="4517754"/>
            <a:ext cx="466474" cy="15844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独立変数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1030" name="Picture 6" descr="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45" y="3822202"/>
            <a:ext cx="3247458" cy="22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698055" y="6003139"/>
            <a:ext cx="199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ロジスティック関数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シグモイド関数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56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ja-JP" altLang="en-US" dirty="0"/>
              <a:t>ロジスティック回帰</a:t>
            </a:r>
            <a:endParaRPr lang="en-US" altLang="ja-JP" dirty="0"/>
          </a:p>
          <a:p>
            <a:pPr lvl="1"/>
            <a:r>
              <a:rPr lang="ja-JP" altLang="en-US" dirty="0"/>
              <a:t>分類のための手法</a:t>
            </a:r>
            <a:r>
              <a:rPr lang="en-US" altLang="ja-JP" dirty="0"/>
              <a:t>(</a:t>
            </a:r>
            <a:r>
              <a:rPr lang="ja-JP" altLang="en-US" dirty="0"/>
              <a:t>ロジスティック関数を使用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True</a:t>
            </a:r>
            <a:r>
              <a:rPr lang="ja-JP" altLang="en-US" dirty="0"/>
              <a:t>か</a:t>
            </a:r>
            <a:r>
              <a:rPr lang="en-US" altLang="ja-JP" dirty="0"/>
              <a:t>False</a:t>
            </a:r>
            <a:r>
              <a:rPr lang="ja-JP" altLang="en-US" dirty="0"/>
              <a:t>かという二値論理を分類問題を考える</a:t>
            </a:r>
            <a:endParaRPr lang="en-US" altLang="ja-JP" sz="1200" dirty="0"/>
          </a:p>
          <a:p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p.190</a:t>
            </a:r>
            <a:endParaRPr kumimoji="1" lang="ja-JP" altLang="en-US" sz="1600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4126574" y="1524892"/>
            <a:ext cx="4405384" cy="466530"/>
          </a:xfrm>
          <a:prstGeom prst="wedgeRoundRectCallout">
            <a:avLst>
              <a:gd name="adj1" fmla="val -55915"/>
              <a:gd name="adj2" fmla="val 24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理論としてサプライ・チェインとは関係ない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607698" y="6102220"/>
            <a:ext cx="259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5980923" y="3846220"/>
            <a:ext cx="0" cy="259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7108177" y="4185454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7546552" y="4817501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396854" y="4093434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6937649" y="5068428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7826011" y="4490254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6763738" y="4700316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6816752" y="4394636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7838451" y="5124185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7389986" y="5347268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21"/>
          <p:cNvSpPr/>
          <p:nvPr/>
        </p:nvSpPr>
        <p:spPr>
          <a:xfrm>
            <a:off x="6450854" y="5401268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乗算 22"/>
          <p:cNvSpPr/>
          <p:nvPr/>
        </p:nvSpPr>
        <p:spPr>
          <a:xfrm>
            <a:off x="6470952" y="4954064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乗算 23"/>
          <p:cNvSpPr/>
          <p:nvPr/>
        </p:nvSpPr>
        <p:spPr>
          <a:xfrm>
            <a:off x="7158137" y="5769067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乗算 24"/>
          <p:cNvSpPr/>
          <p:nvPr/>
        </p:nvSpPr>
        <p:spPr>
          <a:xfrm>
            <a:off x="6406945" y="5787889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乗算 25"/>
          <p:cNvSpPr/>
          <p:nvPr/>
        </p:nvSpPr>
        <p:spPr>
          <a:xfrm>
            <a:off x="6937649" y="5221268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乗算 26"/>
          <p:cNvSpPr/>
          <p:nvPr/>
        </p:nvSpPr>
        <p:spPr>
          <a:xfrm>
            <a:off x="7281754" y="5122428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乗算 28"/>
          <p:cNvSpPr/>
          <p:nvPr/>
        </p:nvSpPr>
        <p:spPr>
          <a:xfrm>
            <a:off x="6174149" y="4293454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 29"/>
          <p:cNvSpPr/>
          <p:nvPr/>
        </p:nvSpPr>
        <p:spPr>
          <a:xfrm>
            <a:off x="6128838" y="4781501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乗算 30"/>
          <p:cNvSpPr/>
          <p:nvPr/>
        </p:nvSpPr>
        <p:spPr>
          <a:xfrm>
            <a:off x="5994149" y="5632893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乗算 31"/>
          <p:cNvSpPr/>
          <p:nvPr/>
        </p:nvSpPr>
        <p:spPr>
          <a:xfrm>
            <a:off x="7661763" y="5632893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乗算 32"/>
          <p:cNvSpPr/>
          <p:nvPr/>
        </p:nvSpPr>
        <p:spPr>
          <a:xfrm>
            <a:off x="7461147" y="5953769"/>
            <a:ext cx="180000" cy="180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 flipH="1" flipV="1">
            <a:off x="5737624" y="3992624"/>
            <a:ext cx="2616050" cy="2259548"/>
          </a:xfrm>
          <a:prstGeom prst="line">
            <a:avLst/>
          </a:prstGeom>
          <a:ln w="47625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$y = 1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804" y="4505025"/>
            <a:ext cx="478409" cy="18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y = 0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49" y="5573048"/>
            <a:ext cx="488588" cy="1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4935356" y="3663210"/>
            <a:ext cx="147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決定境界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96854" y="6062687"/>
            <a:ext cx="160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独立変数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523157" y="4517754"/>
            <a:ext cx="466474" cy="15844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独立変数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1030" name="Picture 6" descr="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45" y="3822202"/>
            <a:ext cx="3247458" cy="22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698055" y="6003139"/>
            <a:ext cx="199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ロジスティック関数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シグモイド関数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10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データの準備</a:t>
            </a:r>
            <a:r>
              <a:rPr kumimoji="1" lang="en-US" altLang="ja-JP"/>
              <a:t>(8.2.1)</a:t>
            </a:r>
          </a:p>
          <a:p>
            <a:pPr marL="0" indent="0">
              <a:buNone/>
            </a:pPr>
            <a:r>
              <a:rPr lang="en-US" altLang="ja-JP"/>
              <a:t> pandas</a:t>
            </a:r>
            <a:r>
              <a:rPr lang="ja-JP" altLang="en-US"/>
              <a:t>を用いて</a:t>
            </a:r>
            <a:r>
              <a:rPr lang="en-US" altLang="ja-JP"/>
              <a:t>csv</a:t>
            </a:r>
            <a:r>
              <a:rPr lang="ja-JP" altLang="en-US"/>
              <a:t>ファイルの読取り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 = pd.read_csv('data/spam.csv')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78418"/>
              </p:ext>
            </p:extLst>
          </p:nvPr>
        </p:nvGraphicFramePr>
        <p:xfrm>
          <a:off x="628650" y="3508312"/>
          <a:ext cx="2544148" cy="296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074">
                  <a:extLst>
                    <a:ext uri="{9D8B030D-6E8A-4147-A177-3AD203B41FA5}">
                      <a16:colId xmlns:a16="http://schemas.microsoft.com/office/drawing/2014/main" xmlns="" val="971737638"/>
                    </a:ext>
                  </a:extLst>
                </a:gridCol>
                <a:gridCol w="1272074">
                  <a:extLst>
                    <a:ext uri="{9D8B030D-6E8A-4147-A177-3AD203B41FA5}">
                      <a16:colId xmlns:a16="http://schemas.microsoft.com/office/drawing/2014/main" xmlns="" val="571903182"/>
                    </a:ext>
                  </a:extLst>
                </a:gridCol>
              </a:tblGrid>
              <a:tr h="371352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numwords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spam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005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71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1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511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29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86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762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727071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238113" y="3769569"/>
            <a:ext cx="5821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SPAM</a:t>
            </a:r>
            <a:r>
              <a:rPr lang="ja-JP" altLang="en-US" sz="2000" dirty="0"/>
              <a:t>の判定を考える．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dirty="0" err="1"/>
              <a:t>numwords</a:t>
            </a:r>
            <a:r>
              <a:rPr lang="en-US" altLang="ja-JP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dirty="0"/>
              <a:t>メール内の</a:t>
            </a:r>
            <a:r>
              <a:rPr kumimoji="1" lang="en-US" altLang="ja-JP" sz="2000" dirty="0"/>
              <a:t>SPAM</a:t>
            </a:r>
            <a:r>
              <a:rPr kumimoji="1" lang="ja-JP" altLang="en-US" sz="2000" dirty="0"/>
              <a:t>に使われやすい単語数</a:t>
            </a:r>
            <a:endParaRPr kumimoji="1" lang="en-US" altLang="ja-JP" sz="2000" dirty="0"/>
          </a:p>
          <a:p>
            <a:r>
              <a:rPr lang="en-US" altLang="ja-JP" sz="2000" dirty="0"/>
              <a:t>spam 	    : </a:t>
            </a:r>
            <a:r>
              <a:rPr lang="en-US" altLang="ja-JP" sz="2000" dirty="0">
                <a:solidFill>
                  <a:srgbClr val="FF0000"/>
                </a:solidFill>
              </a:rPr>
              <a:t>SPAM</a:t>
            </a:r>
            <a:r>
              <a:rPr lang="ja-JP" altLang="en-US" sz="2000" dirty="0">
                <a:solidFill>
                  <a:srgbClr val="FF0000"/>
                </a:solidFill>
              </a:rPr>
              <a:t>かどうか</a:t>
            </a:r>
            <a:r>
              <a:rPr lang="en-US" altLang="ja-JP" sz="2000" dirty="0">
                <a:solidFill>
                  <a:srgbClr val="FF0000"/>
                </a:solidFill>
              </a:rPr>
              <a:t>(2</a:t>
            </a:r>
            <a:r>
              <a:rPr lang="ja-JP" altLang="en-US" sz="2000" dirty="0">
                <a:solidFill>
                  <a:srgbClr val="FF0000"/>
                </a:solidFill>
              </a:rPr>
              <a:t>値</a:t>
            </a:r>
            <a:r>
              <a:rPr lang="en-US" altLang="ja-JP" sz="2000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ja-JP" sz="2000" dirty="0"/>
          </a:p>
          <a:p>
            <a:r>
              <a:rPr lang="en-US" altLang="ja-JP" sz="2000" dirty="0" err="1"/>
              <a:t>len</a:t>
            </a:r>
            <a:r>
              <a:rPr lang="en-US" altLang="ja-JP" sz="2000" dirty="0"/>
              <a:t>(a) </a:t>
            </a:r>
            <a:r>
              <a:rPr lang="ja-JP" altLang="en-US" sz="2000" dirty="0"/>
              <a:t>→ </a:t>
            </a:r>
            <a:r>
              <a:rPr lang="en-US" altLang="ja-JP" sz="2000" dirty="0"/>
              <a:t>100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2975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︙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p.190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7347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lang="ja-JP" altLang="en-US"/>
              <a:t>ヒストグラム </a:t>
            </a:r>
            <a:r>
              <a:rPr kumimoji="1" lang="en-US" altLang="ja-JP"/>
              <a:t>(8.2_2)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a[a.spam == 0].numwords.hist(bins=3, label='not spam',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alpha=0.5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a[a.spam == 1].numwords.hist(bins=6, label='spam',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alpha=0.5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plt.xlabel('numwords')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plt.ylabel('number of cases')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plt.legend()</a:t>
            </a:r>
            <a:endParaRPr kumimoji="1"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2" descr="data:image/png;base64,iVBORw0KGgoAAAANSUhEUgAAA6UAAAEPCAYAAAC6OWLnAAAABHNCSVQICAgIfAhkiAAAAAlwSFlzAAAPYQAAD2EBqD+naQAAIABJREFUeJzs3Xt4VNW5x/HvCwISRBSiEivBYysWqZcSbaVSwUsRpY5tbYlW9AhHkBZRsQXxCoI3aq0WpF4qCgpOe6TcFD0ELQXjBYFYiwrUIhqtgIZLFAYE4T1/zIRmcoFkT8LOht/neeYZstdae94VXi5v1t5rm7sjIiIiIiIiEoZGYQcgIiIiIiIi+y8VpSIiIiIiIhIaFaUiIiIiIiISGhWlIiIiIiIiEhoVpSIiIiIiIhIaFaUiIiIiIiISGhWlIiIiIiIiEhoVpSIiIiIiIhIaFaUiIiIiIiISmsgUpWbWysz+ZWY7zeyMKtqPNLPHzOxjM9tiZivM7DYzaxJGvCIiIiIiIrJnB4QdQC1MAVoDXrHBzHKBN0gW2XcD7wPdgNuA7mb2A3ffsRdjFRERERERkRqIRFFqZiOBM4EhwENVdHkKOBg4xd3fTR2baWYrUv2HA3fuhVBFRERERESkFhr85btm1gu4Ffg1sAKwCu2nAN8HHi9XkALg7o8Ay4DrzKzBz1VERERERGR/06ALNTP7OslV0KnuXrZCWvHy3R6pYzOqOc00kpf9frdeghQREREREZHAGmxRambNSRaUa4B+u+naKfW+tJr2t0murnaqpl1ERERERERC0pDvKf0jcAzwHXffvJt+h6beS6ppX5d6b1NXgYmIiIiIiEjdaJBFqZldA1wCXOruy/bQvXHqvdKuvClN6ywwERERERERqVMNrig1s+8A9wLPAC+b2dfKNR+eej8sdXwz/1kJbU3Vq6WtU+/rqmjDzNoA5wIfAFszCl5ERERERGT/c2Dq/e/unqjt4AZXlAJdSMb1M6B3Fe1OsmB1YBLwTup4J2B+Ff1PSPV9p4o2SBakUzKIV0RERERERCAPKKrtoIZYlM4A3qum7QTgLpLPHX0b+AhoAowGLqTqovSHwHpgYTXn/ABg8uTJdOzYMXDQsv8ZMmQI999/f9hhSMQobyQI5Y0EobyRIJQ3EsSVV17Jm2++GXh8gytK3f1D4MOq2sysbMOj1919Qbnj84Erzexhd/9nueP9gI7ACHffWc1HbgXo2LEjnTt3rospyH6iVatWyhmpNeWNBKG8kSCUNxKE8kaCaNmyZUbjG1xRWgNWxbErgNeA+WZ2L/A+8H1gMMnV07v2dNLNmzfzxRdf1GGYsq9zr25vLRERERERqakoFqWVKgF3/9DMOgOjgOtJbm5UnPp6jLvv2NNJ779/MtnZL9V1rLIPW7x4cdghSAS9++67YYcgEaS8kSCUNxKE8kaCeP/99zMaH6mi1N3n859HwFRsWwMMCHruJk3Oo1mzTkGHy37m449fx6xR2GFIBDVv3jzsECSClDcShPJGglDeSBDNmjXLaHykitL6dMghubRpc2zYYUhElJQs49xzzw87DImgm266KewQJIKUNxKE8kaCUN5IEP369ePmm28OPF5LPSIBnXLKd8MOQSLokksuCTsEiSDljQShvJEglDcSRM+ePTMar6JUREREREREQqOiVCSgNWtWhx2CRNDy5cvDDkEiSHkjQShvJAjljQSxatWqjMbrnlKRgGbM+AujR98adhgSMcOGDWPWrFlhhyERo7yRIJQ39au4uJiSkpKww6hz1113HQ888EDYYUgDkJ2dTW5ubo36jh07NqPPUlEqElDv3rrnQmrvwQcfDDsEiSDljQShvKk/xcXFdOzYkUQiEXYo9SIvLy/sEKQByMrKYtmyZTUqTIcNG8aCBQsCf5aKUpGAWrduE3YIEkE1/YmjSHnKGwlCeVN/SkpKSCQSTJ48mY4dO4YdjkidW7ZsGX369KGkpKRGf5fk5ORk9HkqSkVEREREAujYsSOdO3cOOwyRyNNGRyIiIiIiIhKaBluUmlkjM7vWzBaZ2UYzKzGzhWZ2lZk1qdA318x27ub1dFjzkH3X3LkvhB2CRNCYMWPCDkEiSHkjQShvRGRvmThxYkbjG+Tlu2Z2APAC0B14DBgDNAZiwEPAz8zsB+7uqSHtU+83AUVVnFLP7pA6t23btrBDkAjaVzfFkPqlvJEglDcisrds3bo1o/ENsigFLgbOAi519z+VO/5nM/s38CvgR8D01PH2gAPT3X3FXo1U9lu9el0YdggSQbfffnvYIUgEKW8kCOWNiOwtAwcO5I9//GPg8Q3y8l13nwx8o0JBWuZvgAHHljuWS7IozeyprSIiIiIiIrJXNciiFMDdqyswe5AsQJeVO9Ye+MTdtwGYWeN6Dk9ERERERETqQEO9fHcXMzsQOJhk4dkXuAp4zt2fLdctF1hlZv2BwUAnM9sBvAaMcPe/7d2oZX+wadMXYYcgEVRSUkJ2dnbYYUjEKG8kCOVN+EpLSyN7b29WVhatWrUKOwyJiA0bNmQ0vsEXpSQLy5NSv34XuNzdp1To0x44DjgQuA/4OPX1MOBFM7vY3afupXhlPzF58iRuuGFI2GFIxPTr149Zs2aFHYZEjPJGglDehKu0tJTRox+kpGR72KEEkp3dhFtvvVqFqdTIqFGjMhofhaL0v4EckveQ/g9wu5ltc/dnyvV5JfW6yt13po69ZGZxkpf5PmRmz7l7ZttCiZTTq9cFYYcgETRy5MiwQ5AIUt5IEMqbcCUSCUpKttO8+U/Iyjos7HBqJZH4jJKSaSQSicgXpaWlpXzwwQecdNJJe+4sgQ0YMIAFCxYEHt/gi1J3/wfwD2AO8KCZ/ZHkLrzr3f2lVJ/+1YzdYGaPAzcAXYEX91LYsh9o1679njuJVNC5c+ewQ5AIUt5IEMqbhiEr6zBatswJO4xa27Il7Agyt2DBAi688EKGDBmiorSedezYMaPxgTY6MrNGZja4wrFjzWyGmb1tZneaWX1tonRL6v3yGvb/OPW+25sqpkw5n3g8lvaaMKELy5fPSOu3cmUB8Xis0vjZswdRVDQh7djq1UXE4zESiZK04/PmjaCwMP2B1qWlxcTjMUpKlqcdX7hwHAUFQ9OObd+eIB6PUVxcmHZ86dI4M2f2rRTb1Kn5mkc9ziORSBCLxSgsTJ9HPB6nb9/K88jPz2fGjPR5FBQUEItVnsegQYOYMCF9HkVFRcRiMUpK0ucxYsSISg9KLy4uJhaLsXx5+jzGjRvH0KGah+aheWgemofmoXkEnYc0fKtWraK0tDTsMPYJ5f98xONxYrEYsViMvLw8cnNzGTIks1vazN1rP8jsGpL3bp7i7m+Z2UHAUuBwYAXJe0Bvdvd7AgWVPF+uu79bRVsb4DPgeXf/Ybnjjcpdulu+/4PAL4DT3f31Kto7A0sGDFhCTo5+oig1s2LFLLp2/ZRBg64MOxQRERHZy4qKisjLy2PJkiXVrkivXr2aG298hDZtrorcSukXX6xm3bpHuPvuq8jJiVbs5U2cOJF+/foxcuRIbrvttrDDiZSa5HhV/YE8dy+q7ecFXc3sBzzq7m+lvr4c+BrQzd07A78leS9orZmZAfOBOWaWW0WXAan3V1P9DzezRcAfqjhXB+AKYEVVBalIJl599eWwQ5AIqvgTf5GaUN5IEMobaWgaNWpEhw4dgOTq+Lnnnkvr1q3JysriO9/5DlOnVr8v6VdffcUf/vAHvve979GqVStatGjBt771LW655RbWr19f5Wf169cPSN5f3ahRIxo1asRZZ51Vo1gnT55MXl4ezZs355BDDqFr165MmDCBnTvT18CuuOIKGjVqxF//+lfWrVvHNddcQ/v27WnevDkdOnTg5ptv5vPPP6/2cxYsWMBPfvITjjzySA488ECOPvpoBg8eXOWc5s+fT6NGjRgwYABr1qyhT58+HHbYYbRq1YoePXrw1lvJ0mzdunX069ePI444ghYtWtC9e3cWLlxYo3kHVfHqh9oKWpR2AArKfX05MNXdF6e+LiS5I26teXLpdiDQBChKXQp8kZn1MbPJwB3AO8DYVP9PgdeB/mZWaGZXmtmPzex24A1gO3BZkFhEduejj4rDDkEiqKio1j88FFHeSCDKG2mo7rrrLnr27MmWLVu47LLL+MEPfkBRURH5+flVFqYbN27kjDPO4Oqrr6a4uJiLL76Y/v3706hRI+666y5OPPFE/v73v6eNGT58OL169QKga9euDB8+nOHDh/Pzn/98j/E99thjXH755axfv55+/frRp08f1qxZQ//+/StdZm5mmBnvv/8+J598MtOnT6dXr1707duXRCLB3XffzXe/+10+++yzSp/z29/+ljPPPJOCggLOOOMMfvGLX3DUUUcxfvx4Tj/9dDZv3lxlfJ9//jldu3bljTfe4NJLL6VLly68+OKLnHXWWaxcuZLTTz+dl156ifz8fM4++2wWLFjA2WefzT//+c89zj2oipfI11bQjY7WA4cCmNkJwKnAiHLtbYHAD3F090VmdiIwBLiQ5LNHDwDeB+4EfuPum8r1H2xmc0gWs6NTsZUAM4A73P1fQWMRqU5+/qVhhyARNH78+LBDkAhS3kgQyhtpiD744ANGjBjB008/zcUXX7zr+Lhx47j22mu58847+elPf5o25uKLL+b111/nwgsvJB6Pc+CBB+5qu+OOO7jtttu44IILePvtt3ftFnzXXXcxadIkZs+ezTnnnFOry3fHjBlDs2bNKCoq4tBDDwWSK7XXXnstF1xQ+ekL7s61115Lz549mTx5Ms2bNweSReePf/xj5s6dy+WXX84LL7ywa8y6det4+umnOfLII1mwYAH/9V//tatt+PDh3HvvvTzyyCNcf/31lT5v6tSpdOvWjeeff55mzZoBcNVVV/HHP/6R0047jfbt27N48WIOOuggIHm/9ejRo7nzzjuZNGlSjb8PtTF8+HCeeeaZPXesRtCV0rnArWZ2NTCF5OWxc8q19yN5CW5g7v6pu9/o7t9y94PdPSv169vKF6Tl+j/n7j909xx3P9Ddj3L3K1SQioiIiIg0DDt27OBXv/pVWkEKMHDgQBo3bszSpUvZUm7r37/+9a8UFBSQk5PD008/nVaQAtxyyy306tWLTz75hAceeKBOYiwpKaFJkya7Cj6AAw44gPHjx9OzZ88qx7Rt25YpU6bsKkgBsrKymDx5MllZWRQUFKSt5rZp04aioiLefffdtIIU4Je//CXuziuvvFLlZzVp0oSnnnoqLb7LLkteGLp+/Xr++Mc/7ipIgV2XMb/66qs1/RbsdUGL0mHAGpKX0B4K7FoHN7PzgTzg7oyjExERERGRfUrFnY8hWWgdccQRuHva/ZQzZszAzLj00kvTCr7yBg4ciLszc+bMOokvPz+fzZs30717d/72t7/tsb+Z0b9//0oFM8Bhhx3G+eefD8DcuXMrtR944IG8/PLLPPLII9xxxx3cdNNN/P73vweSly1X5cQTT+TII49MO1b2dU5ODt/+9rfT2o466igAPvrooz3OJSyBLt9198+A083sEKDUy23h6+7Pm1lXd3+zroIUEREREZF9Q5s2bao83qRJEyC5mlrm/fffB6BTp07Vnq+sbeXKlXUS39ixY2nSpAmPPPIIZ511Frm5ufTt25df/OIXHH744VWOqVgkltexY0fcneLi9P1Ixo8fz+23305JSQnJvV7/w8yo7ikpLVq0qHSscePGADRt2rTatu3bt1cbY9gyepaou2/0Kr5b7v5GJucViYKHH34w7BAkgqp6Dp/InihvJAjljewLykqNikVbeWU74lbcGTeopk2bMm7cOFauXMmIESNo1KgRt99+O8cffzwLFiyo9fkaNUqWXOXLpieeeILBgwdTWlrKr3/9a15//XU2bNjAjh072LFjR7UFaUOV6XNKMypKzewCM3vKzF5JbUyEmV1hZt/LKCqRCOjW7cywQ5AIuvrqq8MOQSJIeSNBKG9kX1B2v+Xudncta6t4b2am2rVrx4gRI3j//fe5//772bBhA5dccgnbtm2r1Lf8fbAV/etf/8LMaNeu3a5jjz32GGbGXXfdxW9+8xtOPfVUDj74YIAqd+pt6Hr37p3R+EBFqZk1MrM4yd1t84HTgLK7abuQfMbocRlFJtLAdexY/WUkItXp0aNH2CFIBClvJAjljewLLrjgAtydp59+uspiEP5T4FX1uBagTlYdy3bXXbNmDe+++25am7szffr0Ksd9/vnnzJ49G4Bzzjln1/Gy+2bz8vIqjXn22WfrLO69pUuXLhmND7pSej3QG7iF5PNIy6+nDwT+DtycUWQiIiIiIrJfO/fccznjjDP46KOPuPTSS/nii/SnTt57773MmDGDI444otIlpGWPcyl/L+ee7qvcvHkzsViM+++/P60o3LFjx66NgsrOW97cuXO55ppr+PLLL3cd27RpE3369GHjxo2cffbZaQVoXl4e7s7//u//pp1nyZIlDBs2jMaNG7Nhw4bdxrovCfqc0v8BJrj73WaWdqetu7uZTSD5PFEREREREZHAnnnmGXr27Mm0adN45ZVXOPvss2nTpg3z58/nrbfeom3btjz77LOVNlA65ZRTaNasGVOmTOGAAw7gww8/JDs7m8mTJ1f7WevXr+f9999n9uzZ/OEPf+Dss8+mWbNmLFiwgHfeeYf8/Hzat2+fNqZsd+CJEycyffp0zj33XNydgoICPvnkE4499lieeuqptDEjRozg+eef55FHHmHp0qWccsoprFq1iueff55BgwbtelzM/iJoUfpfJFdJq7MZqHpbLZF9xFtvaYNpqb0ZM2bwox/9KOwwJGKUNxKE8qZhSCSid39gfca8uw2Lqms/7LDDeO2113jooYeIx+PMmjWLr776iqOPPprhw4czZMgQDjvssErjcnJymDRpErfccgvxeJxOnTpxxRVX7Pbz27VrR1FR0a7PisfjABxzzDHcd999DB48uMpx55xzDqNGjWL06NG88MILrFu3jnbt2nHDDTcwfPjwXfeLljn22GN5/fXXGT58OPPmzePvf/87xx9/PI899hiXX345t912G4WFhSxatIhTTz017ftT3fdwd21l7fVl3rx5GY0PWpRuAL6+m/bvknyOqcg+a8kSbTIttRePx/WfRKk15Y0EobwJV1ZWFtnZTSgpmcZu9sBpsLKzm5CVlVWn59zT7rirVq2qtq1p06Zce+21XHvttbX6zN69e9d6E56gn3X00UczYcKEGvfv0KED06ZNq7Jt1KhRjBo1Ku1Yt27d0h6XU1779u2rbYO625m4OnPmzMlofNCitAAYZmZTgbXlG8zsVGAQ8HgmgZlZI2Aw0Ac4FvgKWJk67+Puvr1C/yOBUUBPkqu0xcAU4O6KfUXqQr9+V4UdgkTQn//857BDkAhS3kgQyptwtWrViltvvZpEIhF2KIFkZWXRqlWrsMOQiLjnnnuYO3du4PFBi9LbgB8CRUAccKC3mfUFLgM2AncEDcrMDgBeALoDjwFjgMZADHgI+JmZ/aDsGalmlgu8QXLjpruB94FuqTi7p/pW/6MDEREREZE61qpVKxV2IjUQqCh19w/NrCswEShbLrom9b4EuMzdV2cQ18XAWcCl7v6ncsf/bGb/Bn4F/Ago23v5KeBg4BR3L7sjeKaZrSBZxA5HGy+JiIiIiIg0OEEfCYO7L3P37wKdSD4eJh84yd1Pdffqn25bs3NPBr5RoSAt8zeSj6A5FnZdLvx9kpf0pm1R5e6PAMuA61KXA4uIiIiIiNSJJ554gh07dnD55ZeHHUqkZVyopYrTqe7+jLsvrYugUuet7k7nHiQvF363wtczquk/DWhNcvMlkTrz1FNPhB2CRFDfvn3DDkEiSHkjQShvRGRvGTlyZEbjAxWlZtbIzAZXOHasmc0ws7fN7M66Wpk0swPN7HAzO9XM/kBy86Pn3P25VJfjU+/VFcRvk1xZ7VQX8YiU6djx+D13EqmgR48eYYcgEaS8kSCUNyKyt5x22mkZjQ9aOF4N/M7MTgIws4NI7sj7A2AbyXs4h2UU2X+8RvLxMguBM4DL3f3Ccu2Hpt5Lqhm/LvWu56ZKnTrlFC2+S+1dcsklYYcgEaS8kSCUNyKyt/Ts2TOj8UGL0n7Ao+7+Vurry4GvAd3cvTPwW+C/M4rsP/4bOI/kRkrbgdvN7Gfl2hun3r2a8U3rKA4RERERERGpY0GL0g4kV0bLXA5MdffFqa8LgfaZBFbG3f/h7nPc/UF3/zYwj+QuvGenupSthLau5hStK/QTERERERGRBiJoUbqe1GWzZnYCcCowqVx7W+CLzEKr1i2p97Itrt5JvVd3z+gJJFdR36mmHYApU84nHo+lvSZM6MLy5en7J61cWUA8Hqs0fvbsQRQVTUg7tnp1EfF4jEQi/criefNGUFg4Ju1YaWkx8XiMkpL0jYsXLhxHQcHQtGPbtyeIx2MUFxemHV+6NM7MmZU3NZg6NV/zqId5rFz5HgCJRIJYLEZhYfo84vF4lZtM5OfnM2NG+jwKCgqIxSrPY9CgQUyYkD6PoqIiYrEYJSXp8xgxYgRjxqTPo7i4mFgsxvLl6fMYN24cQ4em/35oHntnHl27dt0n5rGv/H5EZR5lnxv1eZTRPPbOPIYPH75PzKOh/n6I7E/K//mIx+PEYjFisRh5eXnk5ubSr1+/jM5v7tVd9bqbQWZPkLy/835gAHCAux9frv014CN37x0oqOQ9qrkVH/GSamsDfAY87+4/NLPOwGLgAXe/vor+7wCHA0e4+84q2jsDSwYMWEJOTucg4cp+aMWKWbz99m0sXfr3sEORiInFYsyaNSvsMCRilDcShPKm/hQVFZGXl8eSJUvo3Fn/f5R9T21zvFu3bixYsAAgz92Lavt5QVdKh5HcfGgsyRXTn5c1mNn5QB5wd5ATm5kB84E5ZpZbRZcBqfdXAVKTng9caWYdKpyrH9ARGFtVQSqSiX79+ocdgkTQn/5U1eOXRXZPeSNBKG9EZG+56667Mhp/QJBB7v4ZcLqZHQKUernlVnd/3sy6uvubAc/tZjYQeBYoMrNHgCKgOdATuITkpbhjyw27guQuvfPN7F7gfeD7JB8fMx/I7LskUoWmTZuFHYJEUFZWVtghSAQpbyQI5Y2I7C3NmzfPaHygorSMu2+s5vgbGZ53kZmdCAwBLiRZXB5Asti8E/iNu28q1//D1GW4o4DrSW5uVJz6eoy778gkHhEREREREakfGRWlAGZ2BFB+yagZcATQ3d3vCHped/8UuDH1qkn/Nfzn0l4RERERkVCVlpaSSCTCDiOQrKwsWrVqFXYYsp8IVJSaWWOSK5a/BFpU020jELgoFWnopk9/hkGDrgw7DImYoUOHcu+994YdhkSM8kaCUN6Eq7S0lNH3jqZkU8meOzdA2Qdlc+vQW1WYSo088MADGY0PulL6a+BXwKPAP4CHgFtJFqL9gQ+Bn2YUmUgDd+ih1T0aV6R6ublV7d8msnvKGwlCeROuRCJByaYSmp/QnKxDonV/b2JjgpKlJSQSCRWlUiNt27bNaHzQovS/gd+5+w1mlkWyKF3g7i+b2WMkNyb6BembEYnsU7p3PzvsECSCBg8eHHYIEkHKGwlCedMwZB2SRcs2LcMOo9a2sCXsECRCLr744oyuzAj6SJijST2SBdiaem8N4O5fAuNJXtorIiIiIiIiUq2gReka4ASA1PM/PwNOLNf+KdAus9BERERERERkXxe0KJ0G3GBmPVJfLwL+x8yOMLMDgL4kH98iss9as2Z12CFIBC1fvjzsECSClDcShPJGGpoVK1bw05/+lOzsbJo3b06HDh0YMmQIa9eu3dVn/vz5NGrUiMsvvxyACRMmcOqpp9KiRQuys7O56KKLePPNN6v9jJKSEoYNG8Y3v/lNWrRowaGHHkrPnj0pLCyssv/RRx9N06ZNAfjd737HcccdR1ZWFt/85jd56KGHdvV76KGHOP7442nevDnHHnss9913X118S/YZq1atymh80KJ0JLAKOCf19UNALvARUAL0BH6XUWQiDdyMGX8JOwSJoGHDhoUdgkSQ8kaCUN5IQ7J27VpOP/10Zs+ezTnnnMMvf/lLjj76aH7/+99zwgknsGzZsrT+7s5ll13GoEGDaN++PQMHDuT4449n+vTpnHbaaTzzzDOVPuPdd9/lxBNP5L777iM7O5sBAwZw3nnnsWDBAs4880z+7//+r9IYMwOSu1XfeuutdOnShUsvvZS1a9dy9dVX8+ijj3LLLbdw3XXX8e1vf5vLLruM0tJShg4dyujRo+vnmxVBY8dmtpVQoI2O3H2TmXUBslJfzzazgcBAkveYPubuT2QUmUgD17v3JWGHIBH04IMPhh2CRJDyRoJQ3khD8thjj7FhwwbGjRvHL3/5n61nZs2axYsvvshxxx2X1n/atGm0bNmSRYsWccIJJ+w6/uijjzJw4ED69u3LqaeeytFHH72r7cknn2TDhg2MHz+egQMH7jr+1ltvcdpppzFs2DB69uxZKbavvvqKRx55hFdeeYWTTz4ZgH79+nH66adz4403smXLFubOncsZZ5wBJAvYTp068dvf/pZrr72Wgw8+uE6+R1E2bNgwFixYEHh80JVS3H2zu39W7utH3b2zu3/P3R8PHJFIRLRu3SbsECSC9IgGCUJ5I0Eob6QhKSlJPq+1RYsWacdjsRhjx46lUaP0smTr1q1MmjQprSAFGDBgABdddBFbtmyp9GzMe+65h08//TStIAU46aST6NKlC++88w5ffPFFpdjMjNtuu21XQQrQpUsXjjnmGDZu3Ej//v13FaQAxx57LKeffjqbNm1i6dKltfgu7LtycnIyGh/0kTAAmNmR7v5JhWPfAZa6u/aRFhERERERfvaznzFu3DiuueYaPv/8c/r27ctBBx1Ubf9jjz2Wc889t8q2vn378pe//IW5c+dWamvZsiXvvfceixYt4qOPPmLTpk189dVXrF6d3Atk48aNtGxZ+RE9vXr1qnTsyCOPZNWqVVxwwQWV2o466igAPvroo2rnIDUXqChNbWY0E2gDnFbaeKlPAAAgAElEQVSh+Ulgs5l1zaQwNbOTgRuB7wA5JHf0fRYYWX6F1sxygQ92c6o/ufvPg8YhIiIiIiKZ+d73vse0adO46qqruO666xg+fDixWIzBgwfzve99r1L/I488stpzdezYEYDi4uK04//4xz/o378/ixYt2nWvaEXuXuXxiiu4AI0bNwbYtRFSeQcckCyjtm3bVm2cUnNBL98dBvyA5AZHFf2M5KZHNwUNyszOAxaSfMzMfcAlwGSgH7DQzLLLdW+fer+J5AZLFV93B41DZHfmzn0h7BAkgsaMGRN2CBJByhsJQnkjDU0sFqO4uJhJkyZx+umn88wzz9C1a1d+/etf1+o8ZZf6li8wS0pKOOuss1i8eDHdu3dn+vTpfPzxx3z55Zfs2LFj126+Uj8mTpyY0figl+/2Ae5390kVG9x9qZndR/KxMLfW9sRm1pxkAboMOM3dt6aappvZq8As4BbgutTx9oAD0919Ra1nIhKQfjImQSQSibBDkAhS3kgQyhtpiJo0aUKfPn3o06cPb775JhdddBH3338/3bp1S7tMdsuW6i+4/Ne//gVAu3btdh2bPn0669ev58QTT+TFF1+sdI/qp59+WsczkfK2bt265067EXSl9Gjgtd20Lwfa7aZ9d04BDLixXEEKgLs/B5QCZ5Y7nEuyKM3s4TgitdSr14VhhyARdPvtt4cdgkSQ8kaCUN5IQ/ftb3+bMWPG4O689NJLaW1vvvkmH374YZXjpkyZAsAPfvCDXcfWr18PwMknn1ypIF2/fj2vvZYsXaq7fFcyU3FzqdoKWpRuAr6+m/ZvAZW3tqoBd38ZyHH3StdGplZRmwPlf3TSHvjE3bel+jQO8rkiIiIiIlI/Hn30Uc4///xKK5arViXXlVq3bp12fPv27fTq1Yv33nsv7fgTTzzBpEmTOPDAA7nuuut2Hc/LywPgpZde2lWgAmzevJnLLrts1667GzZsqLtJSZ0Jevnu34ChZva0u68u32Bm7YHrgcpPp60hd/+ymqZRQBOSGx6VyQVWmVl/YDDQycx2kFzJHeHufwsah4iIiIhIJhIbo3cZdX3E/PbbbzNnzhy+/vWvc95559GuXTs++OADnn32WQ477DCuvPLKtP4nnXQSzZo1o1OnTvTq1Yt27dpRVFTEq6++SpMmTXjiiSc45phjdvU/55xz6NWrF88//zwnnHACsViMHTt28Nxzz9GiRQvuvvtuhg0bxscff5z26BdpGIIWpbcDbwB/N7PxqV87cCrJwrAJyQKyTphZU2AsMCD1Wb8r19weOA44kOSmSB+nvh4GvGhmF7v71LqKRaTMpk2BLgaQ/VxJSQnZ2dl77ihSjvJGglDehCsrK4vsg7IpWVrCFqL3pMTsg7LJysqqs/ONHTuWiy66iLFjx/Lyyy+zceNG2rZtyxVXXMGNN95YabfdQw45hIKCAn7/+9/z5JNPMmfOHLKysvjxj3/MTTfdtGtltLxp06YxevRonnrqKSZOnEjbtm3Jz89nxIgRrF+/nhtuuIEXXniBH/7wh2njqtupd09t8h+ZrkBb0Ouqzawb8BRwFMmCFJL3ghYDfdy9MKPI/vM5nYApwAnA08BV7p4o1/7H1C+vcved5Y4fSnKzpMZAu4r3p5br1xlYMmDAEnJyOtdFyLIfWLFiFm+/fRtLl/497FAkYmKxGLNmzQo7DIkY5Y0EobypP0VFReTl5bFkyRI6d67+/4+lpaWR3XAqKyuLVq1a7fXPnT9/PmeeeSbdu3fnr3/9617/fEmqaY6X6datGwsWLADIc/ei2n5e0HtKcff5wDeAC4AbUq8fAsfWYUGaD7wOHA78zN0vK1+QpuLon3rtrHB8A/A40BrouqfPmjLlfOLxWNprwoQuLF8+I63fypUFxOOxSuNnzx5EUdGEtGOrVxcRj8dIJErSjs+bN4LCwvRt2ktLi4nHY5SULE87vnDhOAoKhqYd2749QTweo7g4/du8dGmcmTP7Vopt6tR8zaMe5tGrV3KHuEQiQSwWo7AwfR7xeJy+fSvPIz8/nxkz0udRUFBALFZ5HoMGDWLChPR5FBUVEYvFKClJn8eIESMqbf9fXFxMLBZj+fL0eYwbN46hQ9N/PzSPvTOP0tLSfWIe+8rvR1TmMXLkyH1iHmU0j70zj4qXKEZ1Hg3196MmWrVqRU5OTiRfYRSk0nCV//MRj8eJxWLEYjHy8vLIzc3ddc9uUIFXSuubmQ0ExgMzgSvdff0ehlR1jl8C44BL3f1P1fTRSqnU2ooVs+ja9VMGDbpyz51FRERkn1LbVSSpOa2UNgy1zfGy/uztldL6ZGYXkCxIx7v7T/ZUkJpZdfM4PvX+QR2GJyIiIiIi9cTMdC/nfiboRkf1xsxaAxOB2e5+zR76Hg7MBpYAAyu0dQCuAFa4++v1EqyIiIiIiNSZbt26sWPHjrDDkL2sIa6UXg8cCrxgZufu5tXM3T8lec9pfzMrNLMrzezHZla2O/B24LIQ5yL7sFdffTnsECSCKt4bJVITyhsJQnkjIntLxfvEa6tGRamZ5ZvZ8XvuWSe+RnI33weB53fzOgLA3QcDFwIbgdFAHPgfYAZwqrsv2Utxy37mo4+Kww5BIqioqNa3WYgobyQQ5Y2I7C0VNxOrrZqulI4Edm2JZma3mdkx1XcPzt37unvjGryKy415zt1/6O457n6gux/l7le4+7/qI0YRgPz8S8MOQSJo/PjxYYcgEaS8kSCUNyKytwwfPjyj8TUtSnNJPvOzzAiSj4MRERERERERCaymRekHJC+RLWMkL7EVERERERERCaymu++OA/5gZj8Byh7P8qSZbdnNGHf3r2cUnYiIiIiIiOzTarRS6u4Pk3y8yovAhyRXST9N/bq6l3aBkX3aww8/GHYIEkGxWGzPnUQqUN5IEMobEdlbhgwZktH4Gj+n1N2fBJ4EMLOdwFB3L8jo00UirFu3M8MOQSLo6quvDjsEiSDljQShvKl/y5Yt23MnkQiqbW737t2bBQsWBP68GhelFfQFlgb+VJF9QMeOncIOQSKoR48eYYcgEaS8kSCUN/UnOzubrKws+vTpE3YoIvUmKyuL7OzsGvXt0qVLRp8VqCh190llvzazFsBxJDc/es/dP88oIhERERGRBiw3N5dly5ZRUlISdigi9SY7O5vc3Ny98llBV0oxs0OB3wO9gSapwzvM7C/AYHfXn1IRERER2Sfl5ubutf+wi+zravpImDRmdhBQCPQBXgXuBX6bOpYPFJrZwXUVpEhD9NZbb4YdgkTQjBkzwg5BIkh5I0EobyQI5Y0EMW/evIzGBypKgRuBbwDnuftZ7j7c3W9w97OAHsDRwE2ZBGZmJ5vZn81slZltNbNiMxtvZodV0fdIM3vMzD42sy1mtsLMbjOzJlWdW6QuLFnyRtghSATF4/GwQ5AIUt5IEMobCUJ5I0HMmTMno/Hm7rUfZPZP4Fl3/1U17b8FfuTu3wgUlNl5wAzgfWA88G/gVGAIsBr4TtnlwWaWC7xBssC+OzWmG3ANsAD4gbvv2M1ndQaWDBiwhJyczkHClf3QihWz6Nr1UwYNujLsUEREREREQlVUVEReXh5AnrsX1XZ80HtKc0letlud14BA+5CbWXNgMrAMOM3dt6aappvZq8As4BbgutTxp4CDgVPc/d3UsZlmtgJ4CBgO3BkkFhEREREREalfQS/f3Qi030370ak+QZxCciffG8sVpAC4+3NAKXAmgJmdCnwfeLxcQVrW9xGShe11ZhZ0niIiIiIiIlKPghZrLwLDzCynYoOZHQH8CvhrkBO7+8tAjru/UMW5mwPNgS2pQz0AJ3mpb1WmAa2B7waJRUREREREROpX0KJ0JMni8E0zu8XMeppZDzO7ESgieTnt6KBBufuX1TSNIvn4mWdTXx+fel9aTf+3Sa66dgoai0h1nnrqibBDkAjq27dv2CFIBClvJAjljQShvJEgRo4cmdH4QEWpu/8LOJfkiuUoYDbwAsl7N3cCvdx9WUaRlWNmTc3sYZIrsIuA36WaDk29V/dM1HWp9zZ1FYtImY4dj99zJ5EKevToEXYIEkHKGwlCeSNBKG8kiNNOOy2j8YHvtXT314EOQC/gBpIbCsWAb7j7/IyiKsfMOpHcXbc/MAU4y93LLt9tXBZONcOb1lUcIhWdcoquCpfau+SSS8IOQSJIeSNBKG8kCOWNBNGzZ8+MxgfdfRcAd99OcoW00v2fdcHM8oHHgC+An7n7tApdylZCW1P1amnrCv1ERERERESkAWmwu9Ka2UDgaWAu8K0qClKAd1Lv1d0zegLJVdR3qmnfZcqU84nHY2mvCRO6sHx5+h5KK1cWEI/HKo2fPXsQRUUT0o6tXl1EPB4jkUivl+fNG0Fh4Zi0Y6WlxcTjMUpKlqcdX7hwHAUFQ9OObd+eIB6PUVxcmHZ86dI4M2dWvg9g6tR8zaMe55FIJIjFYhQWps8jHo9XeV9Gfn4+M2akz6OgoIBYrPI8Bg0axIQJ6fMoKioiFotRUpI+jxEjRjBmTPo8iouLicViLF+ePo9x48YxdKjmoXloHpqH5qF5aB6ah+ahedRuHvF4nFgsRiwWIy8vj9zcXIYMGVIpvtow9+qufA2PmV1Ackfd8e5+zW76dQYWAw+4+/VVtL8DHA4c4e47d3OOJQMGLCEnp3OdxC/7vhUrZpGT8wq/+92YPXcWKaewsJCuXbuGHYZEjPJGglDeSBDKGwliwoQJXHnllQB57l5U2/ENbqXUzFoDE4HZuytIAVITng9caWYdKpynH9ARGFtdQSqSiblz54QdgkTQb37zm7BDkAhS3kgQyhsJQnkjQTz55JMZjW9wK6VmdgdwEzAIeH83Xf/m7l+aWXvgNZKPfrk3Neb7wGDgFeAcd9+xm8/TSqnU2ooVs/jOdz5iyJBBYYciEZNIJMjKygo7DIkY5Y0EobyRIJQ3EsQrr7xStsIeaKU0o42O6snXSN4H+uAe+v0XUOzuH6YKy1HA9SQ3NypOfT1mdwWpSCaaNm0WdggSQfqHXoJQ3kgQyhsJQnkjQTRv3jyj8YGKUjMrBi5x91cy+vQquHtfoFZP7XX3NcCAuo5FRERERERE6lfQe0rXACfVZSAiIiIiIiKy/wlalA4CrjWzM+syGJEomT79mbBDkAiquMW6SE0obyQI5Y0EobyRIB544IGMxge9p7Q5MAK418xKgP8D1lfs5O6ZbcMk0oAdemjrsEOQCMrNzQ07BIkg5Y0EobyRIJQ3EkTbtm0zGh9o910z20lyMyIrd7j8iQxwd2+cUXR7gXbflSBWrJhF166fMmjQlWGHIiIiIiISqqKiIvLy8mAv775bq42IRERERERERKoSqCh190l1HYiIiIiIiIjsf4JudCSy31uzZnXYIUgELV++POwQJIKUNxKE8kaCUN5IEKtWrcpofNDLdzGzA4BfAL2BY4Afu/sbZnYj8J67T80oMpEGbsaMvzB69K1hhyERM2TIEB5//PGww5CIGTJkCC+88ELYYUjEDBs2jFmzZoUdhkSM8kaCGDt2bEbjAxWlZnYgUAB0BT4Dssudqzkwxcw+dPdFGUUn0oD17n1J2CFIxJSWltLuG+24ccyNYYciEdPuG+0oLS2lVatWYYciEfLggw+GHYJEkPJGghg2bBgLFiwIPD7oSumtwHeBS4HngNKyBne/LbWj7Y3AT4IGZmYGnA4MAH4K3OPuo6rolwt8sJtT/cndfx40DpHqtG7dJuwQJGISiQTbGm+j+QnNyTokK+xwJCISGxNsWbqFRCKholRqRY/2kCCUNxJETk5ORuODFqWXAGPdPW5mLapofxq4P2hQZjaO5GXB2cB2oMluurdPvd8EVLX9sG78E5EGJeuQLFq2aRl2GBIhW9gSdggiIiL1JmhR+jXg9d207wQODnhugC+AccCLQAtg7m76tif5jNTp7r4ig88UERERERGRvSzo7rtrgRN3034W8FHAc+PuN7n7He7+OvDVHrrnkixKM9vySaSW5s7VpiNSe0sXLw07BIkg5Y0EMWbMmLBDkAhS3kgQEydOzGh80KJ0JvBrM+tSscHMfgT0Bf6SSWC10B74xN23pT6/8V76XNnPbdu2LewQJIJ2bN8RdggSQcobCSKRSIQdgkSQ8kaC2Lp1a0bjgxalI0muls4HniG5UnmNmc0lWYy+D9ydUWQ1lwusMrP+ZvYPYJuZbTOz+WbWfS/FIPuhXr0uDDsEiaCTu5wcdggSQcobCeL2228POwSJIOWNBDFw4MCMxge6p9Td16VWSccBPwKM5MZEO4HpwCB3/zyjyGquPXAccCBwH/Bx6uthwItmdrGemSoiIiIiItIwBd3oCHdfC/Q2s4OBDiQL0/fcfWNdBVdDr6ReV7n7ztSxl8wsDiwDHjKz59w9szVlERERERERqXNBL9/dxd0/d/fF7r4ohIIUd++feu2scHwD8DjQGui6t+OSfd+mTV+EHYJE0NYt+vmY1J7yRoIoKSkJOwSJIOWNBLFhw4aMxmdUlJrZRWY21cyWmtnbZjbdzH6WUUR16+PUe/aeOk6Zcj7xeCztNWFCF5Yvn5HWb+XKAuLxWKXxs2cPoqhoQtqx1auLiMdjJBLpf7jnzRtBYWH6zmalpcXE4zFKSpanHV+4cBwFBUPTjm3fniAej1FcXJh2fOnSODNn9q0U29Sp+ZpHPcxj8uRJQHJDgFgsRmFh+jzi8Th9+1aeR35+PjNmpM+joKCAWKzyPAYNGsSECenzKCoqIhaLVfpHY8SIEZV2zCsuLiYWi7F8efo8xo0bx9Ch6b8fmkf9z+Pjjz9m5uSZrP/3+rTjC6ctpODhgrRj27duJ35znOKlxWnHl760lJljZlaKbertU1lemP79WbloJfGb45X6zn5gNkWz0x/rvPqfq4nfHCdRmr7Bxbwn5lEYT/9elq4tJX5znJLi9DlrHvU3j1fmvgLs238+NI+6n8c555yzT8xjX/n9iMo8+vXrt0/MA/aN34+GOI94PE4sFiMWi5GXl0dubi69e/euFF9tmLvXflByh9s/AT8hednuJmAzcATJTY+mAfkVVy8DBWjWDZgHjHT3UdX0aVTVZ5nZg8AvgNNTj5epamxnYMmAAUvIyemcabiyn1ixYhbt2y/inntGhx2KRMjq1asZ8KsBdLioAy3btAw7HImIL9Z9wT//8k8eve9RcnJywg5HIqSoqIjOnfV/G6kd5Y0EMWXKFPr06QOQ5+5Fe+pfUdCV0mHARcD/Ase5+8HungMcCTycahu6m/F1wswON7NFwB+qaOsAXAGsqK4gFclEu3btww5BIqjN4W3CDkEiSHkjQaiwkCCUNxJEx44dMxofdKOjfsBf3P2S8gfdfQ0wyMyOSPWp16fvuvunZvY68Esz+xYwEVgHnAxcC2wHLqvPGERERERERCS4oCul7YDKN8b8xzMkH9VSVzz1qtzgPhi4ENgIjE7F9T/ADOBUd19Sh3GIiIiIiIhIHQpalH5I8lLd6rQEPgl47jTuPt/dG7t7tTfvuftz7v5Dd89x9wPd/Sh3v8Ld/1UXMYhU5dVXXw47BImg995+L+wQJIKUNxJExQ1QRGpCeSNBVNycqbaCFqWPAr8ys4MqNqQ2QfoFMCWTwEQauo8+Kt5zJ5EK1n22LuwQJIKUNxJEUVGt9xoRUd5IIBV38K2tGhWlZpZb/gX8BfgnUGhm3cu1nQD8GfgKuCujyEQauPz8S8MOQSLotDNPCzsEiSDljQQxfvz4sEOQCFLeSBDDhw/PaHxNNzr6gMr3dFrq/aUqjn8FFAGZbcMkIiIiIiIi+7SaFqWjqGajIREREREREZGgalSUuvvIeo5DRERERERE9kNBNzoS2e89/PCDYYcgEfTSrIp3PIjsmfJGgojFYmGHIBGkvJEghgwZktH4jItSM2tdcSOkchsiieyzunU7M+wQJIK+edI3ww5BIkh5I0FcffXVYYcgEaS8kSB69+6d0fia3lOaxswOIHmf6S+Ag6vp5kHPLxIFHTt2CjsEiaCvtf9a2CFIBClvJIgePXqEHYJEkPJGgujSpUtG44MWjb8FrgGWA/8HbM0oChEREREREdkvBS1Kfw5McPf+dRlMeWZmwOnAAOCnwD3uPqqavkeSXLntCbQBioEpwN3uvr2+YhQREREREZHMBL2ntBkwpy4DKc/MxgFrgPlA79TnVdc3l+QzUWPAfcDFwGzgNmCOmTWurzhl//bWW2+GHYJEUPHK4rBDkAhS3kgQM2bMCDsEiSDljQQxb968jMYHLUr/SrIIrC9fAONIrpT2Amw3fZ8ieV9rd3e/391nuvv1wCCgOzC8HuOU/diSJW+EHYJE0KoVq8IOQSJIeSNBxOPxsEOQCFLeSBBz5mS2Xhm0KB0EnGJmE8zs5Lrefdfdb3L3O9z9deCr6vqZ2SnA94HH3f3dCud4BFgGXGdmevSN1Ll+/a4KOwSJoG7ndws7BIkg5Y0E8ec//znsECSClDcSxD333JPR+KDFWgnwN6AvsARYVcXr/Ywiq5keJHf5re46g2lAa+C7eyEWERERERERqaWgGx09CPwP8Hbq9WWdRVQ7Zc/kWFpN+9skL/3tBLy2VyISERERERGRGgtalP4U+IO7D67LYAI4NPVeUk37utR7m70Qi4iIiIiIiNRSJvdavlxnUQRXtrOuV9PedG8FIvufp556IuwQJIIKCwrDDkEiSHkjQfTt2zfsECSClDcSxMiRIzMaH7Qo/V/giow+uW6UrYS2rqa9dYV+InWmY8fjww5BIujI9keGHYJEkPJGgujRo0fYIUgEKW8kiNNOOy2j8UGL0vFAKzP7m5n9xMzOqOqVUWQ1807qvVM17SeQXEV9p5r2XaZMOZ94PJb2mjChC8uXp++htHJlAfF45afhzJ49iKKiCWnHVq8uIh6PkUikX108b94ICgvHpB0rLS0mHo9RUrI87fjCheMoKBiadmz79gTxeIzi4vSfnC9dGmfmzMo/3Zo6NV/zqId5nHJKcv+sRCJBLBajsDB9HvF4vMqfNubn51d6BlhBQQGxWOV5DBo0iAkT0udRVFRELBajpCR9HiNGjGDMmPR5FBcXE4vFWL48fR7jxo1j6ND03w/No/7n8fHHH7NqxSrW/3t92vGF0xZS8HBB2rHtW7cTvzlO8dL051MufWkpM8fMrBTb1Nunsrww/fuzctFK4jdX3tp/9gOzKZpdlHZs9T9XE785TqI0kXZ83hPzKIynfy9L15YSvzlOSXH6nDWP+pvHMccdA+zbfz40j7qfRyKR/ucgqvPYV34/ojKPSy65ZJ+YB+wbvx8NcR7xeJxYLEYsFiMvL4/c3NyMHwlj7tVd+bqbQWY7SRZ7RvWXzuLujatrq8VndQPmASPdfVSFts7AYuCB1LNJK459BzgcOMLdd1Zz/s7AkgEDlpCT0znTcGU/sWLFLLp2/ZRBg64MOxSJkNWrV3PjmBtp8/02tGzTMuxwJCK+WPcF615ex9033E1OTk7Y4YiIiFRSVFREXl4eQJ67F+2pf0VBNzoaxW6K0b3F3YvMbD5wpZk97O7/LGszs35AR2BEdQWpiIiIiIiIhCtQUeruI+s4jkxcQfJxL/PN7F6Sz0f9PjAYmA/cFV5osi9bufK9sEOQCFr777W00YbgUktr/7027BAkggoLC+natWvYYUjEKG8kiDfffDOj8UFXSvc2p5qVWXf/MHUJ7ijgepKbGxWnvh7j7jv2WpSyX5kz53lWr74u7DAkQtauXcvSRUs5/mJtkiW18/aSt8MOQSLozjvv5PHHHw87DImYO++8kxdeeCHsMCRinnzyyYzGN/ii1N3n859Hv1TXZw0wYO9EJALbtm3msNwjuHHMjWGHIhGS2Jyg5dda8uWXX9IS3VMqNdftvG5hhyARU1paSocTO+jfKam1Did2oLS0lFatWoUdikTIXXfdldEKe6CitNxGR7vj7t7gi16RIHbs+JItOxM0P6E5WYdkhR2ORMTOD3ay/Z3tbN++PexQJGIOaKJ/TqV2EokEpV+W6t8pqZXExgSlS0tJJBIqSqVWmjdvntH4oP/KLaDqorQDkAO8AnwQ8NwikZF1SJZ2UZUa27RhU9ghiMh+Rv9OSW1tYUvYIch+KOhGR92rOm5mTYHbgP8GfhY8LBEREREREdkf1On1QO6+DbjFzI4C7gYqPxG2gXr9zd9z0L+OCDsMiYhP177N+vX/pCtdwg5FIqbkg5I9dxKpYPHLi+GGsKOQqFn88mLO/f65YYchEaO/bySIBx54IKPx9XWTynPAQ/V07nqxNWcjjbJ1z47UzOdbP8E3hv6oXomgJs2ahB2CRFCLli3CDkEiSHkjQShvJIi2bdtmNL6+qrBcIFJ31R/Uti0tc3LCDkMi4tMP36H5YdoAQGqvVY7yRmqv48kdww5BIkh5I0EobySIiy++mHvvvTfw+KC7755RTdOBQGfgRqAwaFAiIiIiIiKyfwi6Uvo3qn8kjAEfAdcEPLeIiIiIiIjsJ4IWpaOouijdDKwEZqc2PRLZZ23fqhSX2tu2RXkjtVe6vjTsECSCSteX0oY2YYchEaO/bySIVatWZTQ+6CNhRmb0qSL7gA2fbAg7BImgdR+uCzsEiaDFhYvDDkEiaHHhYo658Jiww5CI0d83EsTYsWMzGt+ojuIInZldbmY7q3ntMLMBYcco+5bWR+mnz1J72f+VHXYIEkHf7f7dsEOQCFLeSBDKGwli2LBhGY3PaPddM2sNHA0cVFW7uy/I5Py11J7kJcUXAF9V0f7OXoxF9gMHNNUjhKT29EgYCeKgg6v8Z1Zkt5Q3EoTyRoLIyfApJkF33z0UmABcuIeujYOcP6D2wKfu/vxe/EzZj+3cuYNNmzZB07AjkahIbE6wY8eOsMOQCNr25TbWrl0bdhgSIWvXrmXbNt3DLrcFZ74AABXaSURBVCLREHSp5z7gR8A8YDGQqLOIgsslucmSSL3buWM7X2z8gsLCf9CkRbOww5GISHz2BRs2lOo/ilIrX27+kn/84x/c9Ye7yMqK1CPAJUSJzQneWfEOrbu2piUtww5HRGS3ghalPYDx7j64LoPJUHtgYdkXZtbE3beHGI/s03aydeNWDjjgWJpnHRZ2MBIR2xp/yJZ1y/jqq6ruMBCp2vZt21n98Wo653emzdd0L7vUzM4PdrKmYA3bt+u/QlI7SxcvDTsEiaCJEydmND5oUdoK+GtGn1z32gHPmtndwGXAkWa2CXgeuNHdM9unWKQidw5o0pxmTfUTaKmZA5o0x3dW94hnker5Tqd5q+a0bKO/b6RmNm3YpL9vJJAd23WbidTe1q1bMxofdPfdN4ATM/rkOmRmhwMHAkOAY4DBwHnA70hufPSG2f+3d+dhclVlHse/P7J12AJBUMQhyuIYEAcJouAugQGExpFBBBlcGCOakRlQXFgCoqOAoyKLAg4oI6GABAiEyCQYEkLAxEhAEiAMCUuTmIUsZOlOp5P0O3/c21Bd6e5UVSd9u6p+n+fp5z51zr233ts56ar3nnPP0QHZRWjVqP8gD6Oz0g0YPDDrEKwCDf67wVmHYBXI7cbKceiRh2YdglWgc845p1vHl9tTOgq4X9LkiJjerQi2jX7AOGBaRFydVz5R0mRgKnANcEIGsZmZmZmZmVknyu0p/XtgGjBF0u2SRnXwc8k2jLNLEbEoIj5bkJC21T1K8qzpcEl1nZ1jzujRzM3l2v3Mvvlmls+b126/lQsWMDeX2+L4FyZMYPHs2e3K1i5ezNxcjo1N7eeBennKFBqmt8/lm1evZm4uR9Py5e3KF82cyYJJk9qVbd64kbm5HKsbGtqVL5szh3n33bdFbM+OHevr8HX4OnrBdbSsa2T9knWsXrK6XfnMe2Yy6Yb217GxeSO5i3I0zGl/HXMmz+G+K7e8jrE/GMu86e2vY8GsBeQu2vI6Jlw9gdkT2l/H4v9bTO6iHE2r21/HlN9OYXqu/XWsXrqa3EU5lje0//fwdfg6fB295zqmj57OmqVrKv46quXfo9KuY+rUqdTX12+x78iRI7n55pvblc2ePZv6+nqWF3xGX3rppVx55ZXtyhoaGqivr2dewefutddeywUXXNCurKmpifr6eqYXfJbmcjm+/OUvbxHbaaedxrhx49qVTZo0ydexHa4jl8tRX19PfX09w4YNY9999+W8887bIr5SKKL05w0ktRaxW0RETy4J0ylJdwGnAPtExJKCusOAJw4bMYJdurm+jtWO5x+5jzXPv8x7/vlz7DLY7caKs/LVBbw4eTz/9N2T2H/o/lmHYxVi8fzFTLpxEsf+27HsPcR/b6w4bjdWjrUr1rJo0iJ+cdkvur3upNWWyZMnM3z4cIBhETF7a/sXKnf47ifLPG67kdQ3Ijqb0nIoybI1r/VgSFblNqxqzDoEq0DNr/WGFbSs0ixbsCzrEKwCud1YOR576DG4LOsorNJcfvnl3Tq+rKQ0Ih7p1rtuY5I+CuQkfTciRhfUnQkcDPwmIjydmG0z/Xb1hDVWuv67d/oUgVmnBr/DE9ZY6dxurByHfsgTHVnpRowYwbRp08o+vtye0t5mNtAA3CrpeGAC0AocDXwFeAb4XnbhWTXq079a/vtYT+ozwO3GSjdg5wFZh2AVyO3GyrHHXl4P2Uo3dOjQbh1fFd+OIqIx7S39BnA6cB0wkCRRvQq4IiLWdHEKMzMzMzMzy0BVJKUA6dDca9MfMzMzMzMzqwDlLgljVvM2Nm7IOgSrQBvXuN1Y6QqX9jArhtuNleOFuS9kHYJVoMJlbErlpNSsTK0tnU32bNa51hbPt2al2+CbYFYGtxsrx4rXVmQdglWgwrVOS1U1w3fNetqA3XfKOgSrQP33qKOpqYm1a9dmHYpViKbGJgYP8SyqVro999sz6xCsAh121GEsXbo06zCswowcOZIxY8aUfbyTUjOzHrJ5UwstLS08+dR8FrzqO9FWnKbX1rJq1WpaWlqyDsXMqtyGxg08/fTT/PhXP2bHHXfMOhyrIJvXdm8kmJNSM7Me0tq6idYQfXZ4FwN33D/rcKxCtPR5hc2bX2LTJj8yYGbb18aWjTRHM3XvrWOPfbw0jBWn6fUmFk5e2K1zOCk1M+thffvVMaD/LlmHYRWib7+BWYdgZjVm4KCB7LKHP6es53iiI7MyNS/3M4FWus0rPPGIlW79knVZh2AVaPG8xVmHYBXI7cbKMWvarG4d76TUrEx9d67LOgSrQDvs5AEqVrp+uw7IOgSrQIPeNijrEKwCud1YOd554Du7dbyTUrMy9a3rl3UIVoFU1yfrEKwC9d3Rf2+sdDvu5olqrHRuN1aOPffu3mzfVZOUSvqgpAckrZS0TtJMSWdkHZeZmZmZmZl1riqSUkknAo8C7wDOB74ELAVuk/TDDEMzMzMzMzOzLlT8w02SBgG/B+YDR0bE+rRqrKTbgQslTYyI6ZkFaVVp03qvGWili/Ve1sNKt6nRf2+sdI0rG7MOwSqQ242VY8nCJd06vhp6SkcAuwKj8hLSNt8GWoFv9XhUVvVa1hQ2N7Ota123MesQrAK1vN6cdQhWgVYtWpV1CFaB3G6sHPOfnd+t46shKT0G2ARMKKyIiL8BM4BjJVXDtVovskMfNykrww5uN1Y6+e+NlaFPP0+sZqVzu7FyDKjr3izx1fApdzDwYge9pG3mAnXAfj0XkpmZmZmZmRWjGpLS3YHlXdSvSLd79EAsZmZmZmZmVoKKn+gI6ANEF/X9izlJ0+rl4LXJrUibNvq5QDMzMzOzbaEaktIVwOAu6gfn7deROoCVM2exbmDdtozLqpiam2lt2cTKl16kaVlXHfVmb1qzbCFs3MyahgbwhEdWpHUrXmPzhk0sfm4xsa6re7Bmb1r1t1VsWLeBhXMX0rjMs6lacdxurBzNa5tZtbx7E2QporI/4CQ9BHwEGBQRW8yZL2km8F5gl4ho7aD+DGD0dg/UzMzMzMysug2LiNmlHlQNPaUPAp8CjgPuz6+Q9FZgGDC+o4Q0NRH4AvAy4Dn3zczMzMzMStM25HReOQdXQ0/pbsCLQAPwoYhozqu7FTgT+EREPJpRiGZmZmZmZtaJiu8pjYjXJX0RGAs8LukaoBE4A6gHrnBCamZmZmZm1jtVfE9pG0lHAJcAR5LMuPss8MuIyGUamJmZmZmZmXWqGtYpBSAi/hwRJ0XEWyJi14j4UFcJqaQPSnpA0kpJ6yTNTCc9MuuUEh+R9D+SmiSNyjom6/0kHSrpTkkvSWqW1CDpekl7Zh2b9V6SdpD075JmSXpd0vL0s+prkvplHZ9VBkmDJM2X1CrpY1nHY72TpLPSNtLRz2ZJI7KO0XovSadLmi5pjaTV6WdVSW2m4ofvlkPSicA9JL2p5wPrgLOA2yQNjYhLsozPeidJ1wKfA94CbAT8pdC2StLxwDiSZ99/BiwCPgCcBxwv6YiI8LpC1o6kviQT+X0C+G/gSpJ1ueuBXwOnSjomqmW4k21Po0mWx3Nbsa4MIWkjJwGbOqh/pmfDsUoh6ZfA14GbSL7n9ANOAW6QdFREfKmY89RcUippEPB7YD5wZESsT6vGSroduFDSxIiYnlmQ1lutBa4F/gjsBDyUbTjW20kaCNwGPEf7idjulfQ4yYzhFwP/kVGI1nt9nmRm+S9ExB155XdKWgR8C/gMcG8WwVllkHQZ8EmSm2C/zjYa6+WGAMsi4g9ZB2KVQ9IpwDeB0yJiTF7VXZKmAU8We66qGb5bghHArsCovIS0zbeBVpIPe7N2IuLCiPhRRMyg47uIZoUOBwR8P39mcICIeABYTfKF0aydiLgNOKAgIW0zlaRdHdijQVlFkfRpkrk2vg08T9JmzDqzL7Ag6yCs4owCZhQkpABExPUR8XixJ6rFpPQYkoRiQmFFRPwNmAEcK6kWfzdmtg2lM3/vHREPFtalvagDgcKbY2YARMRLnVQdSzLM7rkeDMcqiKT9SUaFjY2Ith5SD9+1rgwhecwEAD+3blsj6d3AIcD4vLKy86daTLwOBl7soJe0zVySxV/367mQzKxaRcSGTqouJ3nuYnwn9WYASKqTtJekD0j6FclQqQciwm3HtpDe8LoHWAJ8JeNwrHL8HbBM0k8kLQQ2pJPW3CHpXVkHZ73S4SQ3u+ZJGi7pTyTtZoOkKZKOKuVktZiU7g50NanIinS7Rw/EYmY1RlJ/STeQPCYwC/h5xiFZ7/cnkgRjJvAx4KyIODnbkKwX+w3JjfVTIqIx62Cs95O0F0mHzHkkbeebwPEkn08nAX+WdEB2EVov9bZ0eyxwM3ArcBzwHeAg4GFJRxd7spqb6Ihk9sKuhrD076lAzKy2SDqYZCbMQ9Lt17oYtWHW5ovA3iTPkJ4N/EBSS0fP8Fhtk3QucDrJBFke3m3F6kcyS/y0iLg6r3yipMkkz7FfA5yQQWzWew0keVb9dOB9EdGQlk+WdD/J6NMbKHL+g1rsKV1BMjV6Zwbn7Wdmtk1IOo3kmfW9gFMj4l8ioinjsKwCRMTTETExIq6LiPcDU0hm4S36DrRVP0lHAD8FxgCPStqn7Yfk7w7AnmnZbpkFar1ORCyKiM8WJKRtdY+SjNIYLqmu56OzXmxNur0xLyEF3pgTYRywX/rs6VbVYlL6DLC/pM56RA8Bmsl72NvMrDsknQPcTrKM0Hsj4p6MQ7LKdnG6PSvTKKy3OZJkBNypwKsFP3em+4wBGvBjA1aahSQjDX0zw/K9kG5f7qT+1XS7ezEnq8Xhuw+SrP12HMkagW+Q9FZgGDA+IloziM3Mqoykk4Drgesj4tys47HKIGlnYN+IeLaD6rYlqTz3geUbx5tfEgsdAvwY+B7JkLpXO9nPapSkvhHR2XJ3Q4Em4LUeDMl6v8dIVhA4vJP6tmG7LxdzslpMSm8huct8uaRJBWsHXkUyNtp3EM2s2yQNBn4HTHBCasWSJOARYC9JHy4cFkWy3jZA0eu/WfWLiFeAVzqqk9Q24dGMiJjWc1FZJZD0USAn6bsRMbqg7kySlSt+ExGbMwnQeqWIWCvpFuCrkq6PiNltdZKGAicCD0fE0mLOV3NJaUS8LumLwFjgcUnXAI3AGUA9cEU6ft7MrLvOJxm28qCkf+xiv6ldLB1jNSYiIh3yPR6YLelGYDbJpBLHkUwq8QzJxCNmxVLWAVivNZtkWPetko4HJgCtwNEkywo9Q9LLblboQpJHBx6W9HPgSeDdwAXAKuDrxZ6o5pJSgIgYn94VugT4L5IZd58FzoyIXKbBWSUJvBi5dW0fkjZy3Vb2exfJFwIzACJilqT3kSzRcDLJEg19SeY7+E/gqohYl2GIVnn8eWUdiojG9HvxN0huel1HchOsgWQU4RURsaaLU1iNSntLPwp8H/hCul0NTARGpSM4iqII/40yMzMzMzOzbNTi7LtmZmZmZmbWSzgpNTMzMzMzs8w4KTUzMzMzM7PMOCk1MzMzMzOzzDgpNTMzMzMzs8w4KTUzMzMzM7PMOCk1MzMzMzOzzDgpNTMzMzMzs8w4KTUzMzMzM7PMOCk1MzMzMzOzzDgpNTMzs6JJmirpxazjMDOz6uGk1MzMzEoRWQdgZmbVxUmpmZmZmZmZZcZJqZmZmZmZmWXGSamZmdUMSR+X1CrpK5I+LGmypLWSFkq6RdLueftelu77sQ7OM1VSa0FZ2/6HSLpB0sr05yZJ/SW9XdK9klZLWibpakl902P7SFouaUYH7/WEpEZJOxaU/zx9vyF5ZcMkjUvPtV7SHEnfkdSv4Ngh6bGjJO2ZxrVG0nvy9jlG0rT0vVdKulPSgZ38XveU9Nv099gk6SlJ50ry9wwzM9sqf1iYmVktOgm4H5gGnAXcC3wJuDlvn6Dz5yc7qmsruwHYFzgHGA2cDVwN/BFYm76+DzgXuBwgIjYD9wCHS9qr7YRpwvl+YEAac75PAzMj4pV0388AjwMHA5ek1zUT+AkwqTAxbXsLYAwwDzgjIual5zoN+F/g7cD5wFeB19Pz79/BecYBHwMuBk4HHgN+BozsYF8zM7N2+mYdgJmZWQZOBD4ZEdPT1/dKOgg4WdLgiFhZ5nkFbIyIE9LXd0n6OEmC+tuIODstHyvpw8DXgQvb9gX+lST5bEuOTwEWAfOBzwF3AqQ9lgeSJIxIGgz8Lt3viIhoTI8fI2kW8GuSRHVUQbwnARMi4tI3LkDaCbgeeAU4LCLWpFV3S3qAJKF+OW//3YAjgXMj4ndp8X2SboqIvxbxOzMzsxrnnlIzM6tFY/IS0jZ/Sbfv7MZ5A7imoGxuWn5tQflfgV3ThBLgYWA57XtEPwv8AXgIOC5NGEn3aQXGpq8/D+wC/CQvIU0CirgReImkh7bQEODKgrJjgMHA9XkJadu5xgNPFOy/miRxHiHpkLx9nZCamVlRnJSamVktmtdBWVO63bmb515e8HpDui3sfW3Of7+IaCUZwjtc0gBJbyfpgRwL3A0MBE5Oj2kburswfX1Qum1LrAvNAt6WlwC3eSwimgrKDiRJoud0cq51+S8iIkiS5L7AU5JmSPqGpO7+Hs3MrEY4KTUzM+s97iJJPo8G6oEVwOSIeB54CjhV0i7AR4A78o5Tum03+VIH9Soo72qY8k5d1LUTEU9FxEHACcCLJM/QzulsYiQzM7N8TkrNzMw61jYMti6/UFJ/4N3b6T2nAq8Bx5P0ht6b9qBCkoQeS/I8bB/eHLoL8BxJwjmsk/MOA5ZHxIoiYng+Pdf7CyvS2XSHbHFEKiImRsQZwFHAXsBPi3g/MzOrcU5KzczMOraAJDk7rKB8FLD39njDvCG8JwCfIJ3YKHUHSYJ8Icmw28V5dXeRDD/+XgdLx5wN7AfcUmQYD5EkxiMlvaWg7hI6eOZW0gn5ryPiLyTJ7QFFvqeZmdUwz75rZmbWsQnAq8D3JbUADSS9lEeTLHly1HZ637tIZutdCkxpK4yIBkl/InnO9Jv5B0TEMklfBW4FnpT0S5JnW4eTTHD0OPCDYt48ItZLGkGyVMzjkq4iGeZ7CvBxkqT1jWG5ko4Axkl6giTxXUIyvPgfgCtKvnozM6s57ik1M7Na09X6o2/uFNFCMlx2BvBDkmVVAvgAyZIoWz1HwXsWW/4ISWJ3dzqJUL4cyXOjd3cQb45krdDn03hvJUmcLwY+FRHNhYd0FldE3EeS0C4ieT70JmAzcARJch55+/4Z+CBJAv8jkt7deuAikp5VMzOzLmnLzzszMzMzMzOznuGeUjMzMzMzM8uMk1IzMzMzMzPLjJNSMzMzMzMzy4yTUjMzMzMzM8uMk1IzMzMzMzPLjJNSMzMzMzMzy4yTUjMzMzMzM8uMk1IzMzMzMzPLjJNSMzMzMzMzy4yTUjMzMzMzM8uMk1IzMzMzMzPLjJNSMzMzMzMzy4yTUjMzMzMzM8vM/wOXdKP6c4kU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5" y="4668195"/>
            <a:ext cx="7539070" cy="21898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pp.190-191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85835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ja-JP" altLang="en-US" dirty="0"/>
              <a:t>ヒストグラム </a:t>
            </a:r>
            <a:r>
              <a:rPr kumimoji="1" lang="en-US" altLang="ja-JP" dirty="0"/>
              <a:t>(8.2_2)</a:t>
            </a:r>
          </a:p>
          <a:p>
            <a:pPr marL="0" indent="0">
              <a:buNone/>
            </a:pP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a.spam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0].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numwords.hist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(bins=3, label='not spam', </a:t>
            </a:r>
            <a:r>
              <a:rPr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alpha=0.5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a.spam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1].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numwords.hist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(bins=6, label='spam', </a:t>
            </a:r>
            <a:r>
              <a:rPr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alpha=0.5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numwords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('number of cases')</a:t>
            </a:r>
          </a:p>
          <a:p>
            <a:pPr marL="0" indent="0">
              <a:buNone/>
            </a:pP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1"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2" descr="data:image/png;base64,iVBORw0KGgoAAAANSUhEUgAAA6UAAAEPCAYAAAC6OWLnAAAABHNCSVQICAgIfAhkiAAAAAlwSFlzAAAPYQAAD2EBqD+naQAAIABJREFUeJzs3Xt4VNW5x/HvCwISRBSiEivBYysWqZcSbaVSwUsRpY5tbYlW9AhHkBZRsQXxCoI3aq0WpF4qCgpOe6TcFD0ELQXjBYFYiwrUIhqtgIZLFAYE4T1/zIRmcoFkT8LOht/neeYZstdae94VXi5v1t5rm7sjIiIiIiIiEoZGYQcgIiIiIiIi+y8VpSIiIiIiIhIaFaUiIiIiIiISGhWlIiIiIiIiEhoVpSIiIiIiIhIaFaUiIiIiIiISGhWlIiIiIiIiEhoVpSIiIiIiIhIaFaUiIiIiIiISmsgUpWbWysz+ZWY7zeyMKtqPNLPHzOxjM9tiZivM7DYzaxJGvCIiIiIiIrJnB4QdQC1MAVoDXrHBzHKBN0gW2XcD7wPdgNuA7mb2A3ffsRdjFRERERERkRqIRFFqZiOBM4EhwENVdHkKOBg4xd3fTR2baWYrUv2HA3fuhVBFRERERESkFhr85btm1gu4Ffg1sAKwCu2nAN8HHi9XkALg7o8Ay4DrzKzBz1VERERERGR/06ALNTP7OslV0KnuXrZCWvHy3R6pYzOqOc00kpf9frdeghQREREREZHAGmxRambNSRaUa4B+u+naKfW+tJr2t0murnaqpl1ERERERERC0pDvKf0jcAzwHXffvJt+h6beS6ppX5d6b1NXgYmIiIiIiEjdaJBFqZldA1wCXOruy/bQvXHqvdKuvClN6ywwERERERERqVMNrig1s+8A9wLPAC+b2dfKNR+eej8sdXwz/1kJbU3Vq6WtU+/rqmjDzNoA5wIfAFszCl5ERERERGT/c2Dq/e/unqjt4AZXlAJdSMb1M6B3Fe1OsmB1YBLwTup4J2B+Ff1PSPV9p4o2SBakUzKIV0RERERERCAPKKrtoIZYlM4A3qum7QTgLpLPHX0b+AhoAowGLqTqovSHwHpgYTXn/ABg8uTJdOzYMXDQsv8ZMmQI999/f9hhSMQobyQI5Y0EobyRIJQ3EsSVV17Jm2++GXh8gytK3f1D4MOq2sysbMOj1919Qbnj84Erzexhd/9nueP9gI7ACHffWc1HbgXo2LEjnTt3rospyH6iVatWyhmpNeWNBKG8kSCUNxKE8kaCaNmyZUbjG1xRWgNWxbErgNeA+WZ2L/A+8H1gMMnV07v2dNLNmzfzxRdf1GGYsq9zr25vLRERERERqakoFqWVKgF3/9DMOgOjgOtJbm5UnPp6jLvv2NNJ779/MtnZL9V1rLIPW7x4cdghSAS9++67YYcgEaS8kSCUNxKE8kaCeP/99zMaH6mi1N3n859HwFRsWwMMCHruJk3Oo1mzTkGHy37m449fx6xR2GFIBDVv3jzsECSClDcShPJGglDeSBDNmjXLaHykitL6dMghubRpc2zYYUhElJQs49xzzw87DImgm266KewQJIKUNxKE8kaCUN5IEP369ePmm28OPF5LPSIBnXLKd8MOQSLokksuCTsEiSDljQShvJEglDcSRM+ePTMar6JUREREREREQqOiVCSgNWtWhx2CRNDy5cvDDkEiSHkjQShvJAjljQSxatWqjMbrnlKRgGbM+AujR98adhgSMcOGDWPWrFlhhyERo7yRIJQ39au4uJiSkpKww6hz1113HQ888EDYYUgDkJ2dTW5ubo36jh07NqPPUlEqElDv3rrnQmrvwQcfDDsEiSDljQShvKk/xcXFdOzYkUQiEXYo9SIvLy/sEKQByMrKYtmyZTUqTIcNG8aCBQsCf5aKUpGAWrduE3YIEkE1/YmjSHnKGwlCeVN/SkpKSCQSTJ48mY4dO4YdjkidW7ZsGX369KGkpKRGf5fk5ORk9HkqSkVEREREAujYsSOdO3cOOwyRyNNGRyIiIiIiIhKaBluUmlkjM7vWzBaZ2UYzKzGzhWZ2lZk1qdA318x27ub1dFjzkH3X3LkvhB2CRNCYMWPCDkEiSHkjQShvRGRvmThxYkbjG+Tlu2Z2APAC0B14DBgDNAZiwEPAz8zsB+7uqSHtU+83AUVVnFLP7pA6t23btrBDkAjaVzfFkPqlvJEglDcisrds3bo1o/ENsigFLgbOAi519z+VO/5nM/s38CvgR8D01PH2gAPT3X3FXo1U9lu9el0YdggSQbfffnvYIUgEKW8kCOWNiOwtAwcO5I9//GPg8Q3y8l13nwx8o0JBWuZvgAHHljuWS7IozeyprSIiIiIiIrJXNciiFMDdqyswe5AsQJeVO9Ye+MTdtwGYWeN6Dk9ERERERETqQEO9fHcXMzsQOJhk4dkXuAp4zt2fLdctF1hlZv2BwUAnM9sBvAaMcPe/7d2oZX+wadMXYYcgEVRSUkJ2dnbYYUjEKG8kCOVN+EpLSyN7b29WVhatWrUKOwyJiA0bNmQ0vsEXpSQLy5NSv34XuNzdp1To0x44DjgQuA/4OPX1MOBFM7vY3afupXhlPzF58iRuuGFI2GFIxPTr149Zs2aFHYZEjPJGglDehKu0tJTRox+kpGR72KEEkp3dhFtvvVqFqdTIqFGjMhofhaL0v4EckveQ/g9wu5ltc/dnyvV5JfW6yt13po69ZGZxkpf5PmRmz7l7ZttCiZTTq9cFYYcgETRy5MiwQ5AIUt5IEMqbcCUSCUpKttO8+U/Iyjos7HBqJZH4jJKSaSQSicgXpaWlpXzwwQecdNJJe+4sgQ0YMIAFCxYEHt/gi1J3/wfwD2AO8KCZ/ZHkLrzr3f2lVJ/+1YzdYGaPAzcAXYEX91LYsh9o1679njuJVNC5c+ewQ5AIUt5IEMqbhiEr6zBatswJO4xa27Il7Agyt2DBAi688EKGDBmiorSedezYMaPxgTY6MrNGZja4wrFjzWyGmb1tZneaWX1tonRL6v3yGvb/OPW+25sqpkw5n3g8lvaaMKELy5fPSOu3cmUB8Xis0vjZswdRVDQh7djq1UXE4zESiZK04/PmjaCwMP2B1qWlxcTjMUpKlqcdX7hwHAUFQ9OObd+eIB6PUVxcmHZ86dI4M2f2rRTb1Kn5mkc9ziORSBCLxSgsTJ9HPB6nb9/K88jPz2fGjPR5FBQUEItVnsegQYOYMCF9HkVFRcRiMUpK0ucxYsSISg9KLy4uJhaLsXx5+jzGjRvH0KGah+aheWgemofmoXkEnYc0fKtWraK0tDTsMPYJ5f98xONxYrEYsViMvLw8cnNzGTIks1vazN1rP8jsGpL3bp7i7m+Z2UHAUuBwYAXJe0Bvdvd7AgWVPF+uu79bRVsb4DPgeXf/Ybnjjcpdulu+/4PAL4DT3f31Kto7A0sGDFhCTo5+oig1s2LFLLp2/ZRBg64MOxQRERHZy4qKisjLy2PJkiXVrkivXr2aG298hDZtrorcSukXX6xm3bpHuPvuq8jJiVbs5U2cOJF+/foxcuRIbrvttrDDiZSa5HhV/YE8dy+q7ecFXc3sBzzq7m+lvr4c+BrQzd07A78leS9orZmZAfOBOWaWW0WXAan3V1P9DzezRcAfqjhXB+AKYEVVBalIJl599eWwQ5AIqvgTf5GaUN5IEMobaWgaNWpEhw4dgOTq+Lnnnkvr1q3JysriO9/5DlOnVr8v6VdffcUf/vAHvve979GqVStatGjBt771LW655RbWr19f5Wf169cPSN5f3ahRIxo1asRZZ51Vo1gnT55MXl4ezZs355BDDqFr165MmDCBnTvT18CuuOIKGjVqxF//+lfWrVvHNddcQ/v27WnevDkdOnTg5ptv5vPPP6/2cxYsWMBPfvITjjzySA488ECOPvpoBg8eXOWc5s+fT6NGjRgwYABr1qyhT58+HHbYYbRq1YoePXrw1lvJ0mzdunX069ePI444ghYtWtC9e3cWLlxYo3kHVfHqh9oKWpR2AArKfX05MNXdF6e+LiS5I26teXLpdiDQBChKXQp8kZn1MbPJwB3AO8DYVP9PgdeB/mZWaGZXmtmPzex24A1gO3BZkFhEduejj4rDDkEiqKio1j88FFHeSCDKG2mo7rrrLnr27MmWLVu47LLL+MEPfkBRURH5+flVFqYbN27kjDPO4Oqrr6a4uJiLL76Y/v3706hRI+666y5OPPFE/v73v6eNGT58OL169QKga9euDB8+nOHDh/Pzn/98j/E99thjXH755axfv55+/frRp08f1qxZQ//+/StdZm5mmBnvv/8+J598MtOnT6dXr1707duXRCLB3XffzXe/+10+++yzSp/z29/+ljPPPJOCggLOOOMMfvGLX3DUUUcxfvx4Tj/9dDZv3lxlfJ9//jldu3bljTfe4NJLL6VLly68+OKLnHXWWaxcuZLTTz+dl156ifz8fM4++2wWLFjA2WefzT//+c89zj2oipfI11bQjY7WA4cCmNkJwKnAiHLtbYHAD3F090VmdiIwBLiQ5LNHDwDeB+4EfuPum8r1H2xmc0gWs6NTsZUAM4A73P1fQWMRqU5+/qVhhyARNH78+LBDkAhS3kgQyhtpiD744ANGjBjB008/zcUXX7zr+Lhx47j22mu58847+elPf5o25uKLL+b111/nwgsvJB6Pc+CBB+5qu+OOO7jtttu44IILePvtt3ftFnzXXXcxadIkZs+ezTnnnFOry3fHjBlDs2bNKCoq4tBDDwWSK7XXXnstF1xQ+ekL7s61115Lz549mTx5Ms2bNweSReePf/xj5s6dy+WXX84LL7ywa8y6det4+umnOfLII1mwYAH/9V//tatt+PDh3HvvvTzyyCNcf/31lT5v6tSpdOvWjeeff55mzZoBcNVVV/HHP/6R0047jfbt27N48WIOOuggIHm/9ejRo7nzzjuZNGlSjb8PtTF8+HCeeeaZPXesRtCV0rnArWZ2NTCF5OWxc8q19yN5CW5g7v6pu9/o7t9y94PdPSv169vKF6Tl+j/n7j909xx3P9Ddj3L3K1SQioiIiIg0DDt27OBXv/pVWkEKMHDgQBo3bszSpUvZUm7r37/+9a8UFBSQk5PD008/nVaQAtxyyy306tWLTz75hAceeKBOYiwpKaFJkya7Cj6AAw44gPHjx9OzZ88qx7Rt25YpU6bsKkgBsrKymDx5MllZWRQUFKSt5rZp04aioiLefffdtIIU4Je//CXuziuvvFLlZzVp0oSnnnoqLb7LLkteGLp+/Xr++Mc/7ipIgV2XMb/66qs1/RbsdUGL0mHAGpKX0B4K7FoHN7PzgTzg7oyjExERERGRfUrFnY8hWWgdccQRuHva/ZQzZszAzLj00kvTCr7yBg4ciLszc+bMOokvPz+fzZs30717d/72t7/tsb+Z0b9//0oFM8Bhhx3G+eefD8DcuXMrtR944IG8/PLLPPLII9xxxx3cdNNN/P73vweSly1X5cQTT+TII49MO1b2dU5ODt/+9rfT2o466igAPvrooz3OJSyBLt9198+A083sEKDUy23h6+7Pm1lXd3+zroIUEREREZF9Q5s2bao83qRJEyC5mlrm/fffB6BTp07Vnq+sbeXKlXUS39ixY2nSpAmPPPIIZ511Frm5ufTt25df/OIXHH744VWOqVgkltexY0fcneLi9P1Ixo8fz+23305JSQnJvV7/w8yo7ikpLVq0qHSscePGADRt2rTatu3bt1cbY9gyepaou2/0Kr5b7v5GJucViYKHH34w7BAkgqp6Dp/InihvJAjljewLykqNikVbeWU74lbcGTeopk2bMm7cOFauXMmIESNo1KgRt99+O8cffzwLFiyo9fkaNUqWXOXLpieeeILBgwdTWlrKr3/9a15//XU2bNjAjh072LFjR7UFaUOV6XNKMypKzewCM3vKzF5JbUyEmV1hZt/LKCqRCOjW7cywQ5AIuvrqq8MOQSJIeSNBKG9kX1B2v+Xudncta6t4b2am2rVrx4gRI3j//fe5//772bBhA5dccgnbtm2r1Lf8fbAV/etf/8LMaNeu3a5jjz32GGbGXXfdxW9+8xtOPfVUDj74YIAqd+pt6Hr37p3R+EBFqZk1MrM4yd1t84HTgLK7abuQfMbocRlFJtLAdexY/WUkItXp0aNH2CFIBClvJAjljewLLrjgAtydp59+uspiEP5T4FX1uBagTlYdy3bXXbNmDe+++25am7szffr0Ksd9/vnnzJ49G4Bzzjln1/Gy+2bz8vIqjXn22WfrLO69pUuXLhmND7pSej3QG7iF5PNIy6+nDwT+DtycUWQiIiIiIrJfO/fccznjjDP46KOPuPTSS/nii/SnTt57773MmDGDI444otIlpGWPcyl/L+ee7qvcvHkzsViM+++/P60o3LFjx66NgsrOW97cuXO55ppr+PLLL3cd27RpE3369GHjxo2cffbZaQVoXl4e7s7//u//pp1nyZIlDBs2jMaNG7Nhw4bdxrovCfqc0v8BJrj73WaWdqetu7uZTSD5PFEREREREZHAnnnmGXr27Mm0adN45ZVXOPvss2nTpg3z58/nrbfeom3btjz77LOVNlA65ZRTaNasGVOmTOGAAw7gww8/JDs7m8mTJ1f7WevXr+f9999n9uzZ/OEPf+Dss8+mWbNmLFiwgHfeeYf8/Hzat2+fNqZsd+CJEycyffp0zj33XNydgoICPvnkE4499lieeuqptDEjRozg+eef55FHHmHp0qWccsoprFq1iueff55BgwbtelzM/iJoUfpfJFdJq7MZqHpbLZF9xFtvaYNpqb0ZM2bwox/9KOwwJGKUNxKE8qZhSCSid39gfca8uw2Lqms/7LDDeO2113jooYeIx+PMmjWLr776iqOPPprhw4czZMgQDjvssErjcnJymDRpErfccgvxeJxOnTpxxRVX7Pbz27VrR1FR0a7PisfjABxzzDHcd999DB48uMpx55xzDqNGjWL06NG88MILrFu3jnbt2nHDDTcwfPjwXfeLljn22GN5/fXXGT58OPPmzePvf/87xx9/PI899hiXX345t912G4WFhSxatIhTTz017ftT3fdwd21l7fVl3rx5GY0PWpRuAL6+m/bvknyOqcg+a8kSbTIttRePx/WfRKk15Y0EobwJV1ZWFtnZTSgpmcZu9sBpsLKzm5CVlVWn59zT7rirVq2qtq1p06Zce+21XHvttbX6zN69e9d6E56gn3X00UczYcKEGvfv0KED06ZNq7Jt1KhRjBo1Ku1Yt27d0h6XU1779u2rbYO625m4OnPmzMlofNCitAAYZmZTgbXlG8zsVGAQ8HgmgZlZI2Aw0Ac4FvgKWJk67+Puvr1C/yOBUUBPkqu0xcAU4O6KfUXqQr9+V4UdgkTQn//857BDkAhS3kgQyptwtWrViltvvZpEIhF2KIFkZWXRqlWrsMOQiLjnnnuYO3du4PFBi9LbgB8CRUAccKC3mfUFLgM2AncEDcrMDgBeALoDjwFjgMZADHgI+JmZ/aDsGalmlgu8QXLjpruB94FuqTi7p/pW/6MDEREREZE61qpVKxV2IjUQqCh19w/NrCswEShbLrom9b4EuMzdV2cQ18XAWcCl7v6ncsf/bGb/Bn4F/Ago23v5KeBg4BR3L7sjeKaZrSBZxA5HGy+JiIiIiIg0OEEfCYO7L3P37wKdSD4eJh84yd1Pdffqn25bs3NPBr5RoSAt8zeSj6A5FnZdLvx9kpf0pm1R5e6PAMuA61KXA4uIiIiIiNSJJ554gh07dnD55ZeHHUqkZVyopYrTqe7+jLsvrYugUuet7k7nHiQvF363wtczquk/DWhNcvMlkTrz1FNPhB2CRFDfvn3DDkEiSHkjQShvRGRvGTlyZEbjAxWlZtbIzAZXOHasmc0ws7fN7M66Wpk0swPN7HAzO9XM/kBy86Pn3P25VJfjU+/VFcRvk1xZ7VQX8YiU6djx+D13EqmgR48eYYcgEaS8kSCUNyKyt5x22mkZjQ9aOF4N/M7MTgIws4NI7sj7A2AbyXs4h2UU2X+8RvLxMguBM4DL3f3Ccu2Hpt5Lqhm/LvWu56ZKnTrlFC2+S+1dcsklYYcgEaS8kSCUNyKyt/Ts2TOj8UGL0n7Ao+7+Vurry4GvAd3cvTPwW+C/M4rsP/4bOI/kRkrbgdvN7Gfl2hun3r2a8U3rKA4RERERERGpY0GL0g4kV0bLXA5MdffFqa8LgfaZBFbG3f/h7nPc/UF3/zYwj+QuvGenupSthLau5hStK/QTERERERGRBiJoUbqe1GWzZnYCcCowqVx7W+CLzEKr1i2p97Itrt5JvVd3z+gJJFdR36mmHYApU84nHo+lvSZM6MLy5en7J61cWUA8Hqs0fvbsQRQVTUg7tnp1EfF4jEQi/criefNGUFg4Ju1YaWkx8XiMkpL0jYsXLhxHQcHQtGPbtyeIx2MUFxemHV+6NM7MmZU3NZg6NV/zqId5rFz5HgCJRIJYLEZhYfo84vF4lZtM5OfnM2NG+jwKCgqIxSrPY9CgQUyYkD6PoqIiYrEYJSXp8xgxYgRjxqTPo7i4mFgsxvLl6fMYN24cQ4em/35oHntnHl27dt0n5rGv/H5EZR5lnxv1eZTRPPbOPIYPH75PzKOh/n6I7E/K//mIx+PEYjFisRh5eXnk5ubSr1+/jM5v7tVd9bqbQWZPkLy/835gAHCAux9frv014CN37x0oqOQ9qrkVH/GSamsDfAY87+4/NLPOwGLgAXe/vor+7wCHA0e4+84q2jsDSwYMWEJOTucg4cp+aMWKWbz99m0sXfr3sEORiInFYsyaNSvsMCRilDcShPKm/hQVFZGXl8eSJUvo3Fn/f5R9T21zvFu3bixYsAAgz92Lavt5QVdKh5HcfGgsyRXTn5c1mNn5QB5wd5ATm5kB84E5ZpZbRZcBqfdXAVKTng9caWYdKpyrH9ARGFtVQSqSiX79+ocdgkTQn/5U1eOXRXZPeSNBKG9EZG+56667Mhp/QJBB7v4ZcLqZHQKUernlVnd/3sy6uvubAc/tZjYQeBYoMrNHgCKgOdATuITkpbhjyw27guQuvfPN7F7gfeD7JB8fMx/I7LskUoWmTZuFHYJEUFZWVtghSAQpbyQI5Y2I7C3NmzfPaHygorSMu2+s5vgbGZ53kZmdCAwBLiRZXB5Asti8E/iNu28q1//D1GW4o4DrSW5uVJz6eoy778gkHhEREREREakfGRWlAGZ2BFB+yagZcATQ3d3vCHped/8UuDH1qkn/Nfzn0l4RERERkVCVlpaSSCTCDiOQrKwsWrVqFXYYsp8IVJSaWWOSK5a/BFpU020jELgoFWnopk9/hkGDrgw7DImYoUOHcu+994YdhkSM8kaCUN6Eq7S0lNH3jqZkU8meOzdA2Qdlc+vQW1WYSo088MADGY0PulL6a+BXwKPAP4CHgFtJFqL9gQ+Bn2YUmUgDd+ih1T0aV6R6ublV7d8msnvKGwlCeROuRCJByaYSmp/QnKxDonV/b2JjgpKlJSQSCRWlUiNt27bNaHzQovS/gd+5+w1mlkWyKF3g7i+b2WMkNyb6BembEYnsU7p3PzvsECSCBg8eHHYIEkHKGwlCedMwZB2SRcs2LcMOo9a2sCXsECRCLr744oyuzAj6SJijST2SBdiaem8N4O5fAuNJXtorIiIiIiIiUq2gReka4ASA1PM/PwNOLNf+KdAus9BERERERERkXxe0KJ0G3GBmPVJfLwL+x8yOMLMDgL4kH98iss9as2Z12CFIBC1fvjzsECSClDcShPJGGpoVK1bw05/+lOzsbJo3b06HDh0YMmQIa9eu3dVn/vz5NGrUiMsvvxyACRMmcOqpp9KiRQuys7O56KKLePPNN6v9jJKSEoYNG8Y3v/lNWrRowaGHHkrPnj0pLCyssv/RRx9N06ZNAfjd737HcccdR1ZWFt/85jd56KGHdvV76KGHOP7442nevDnHHnss9913X118S/YZq1atymh80KJ0JLAKOCf19UNALvARUAL0BH6XUWQiDdyMGX8JOwSJoGHDhoUdgkSQ8kaCUN5IQ7J27VpOP/10Zs+ezTnnnMMvf/lLjj76aH7/+99zwgknsGzZsrT+7s5ll13GoEGDaN++PQMHDuT4449n+vTpnHbaaTzzzDOVPuPdd9/lxBNP5L777iM7O5sBAwZw3nnnsWDBAs4880z+7//+r9IYMwOSu1XfeuutdOnShUsvvZS1a9dy9dVX8+ijj3LLLbdw3XXX8e1vf5vLLruM0tJShg4dyujRo+vnmxVBY8dmtpVQoI2O3H2TmXUBslJfzzazgcBAkveYPubuT2QUmUgD17v3JWGHIBH04IMPhh2CRJDyRoJQ3khD8thjj7FhwwbGjRvHL3/5n61nZs2axYsvvshxxx2X1n/atGm0bNmSRYsWccIJJ+w6/uijjzJw4ED69u3LqaeeytFHH72r7cknn2TDhg2MHz+egQMH7jr+1ltvcdpppzFs2DB69uxZKbavvvqKRx55hFdeeYWTTz4ZgH79+nH66adz4403smXLFubOncsZZ5wBJAvYTp068dvf/pZrr72Wgw8+uE6+R1E2bNgwFixYEHh80JVS3H2zu39W7utH3b2zu3/P3R8PHJFIRLRu3SbsECSC9IgGCUJ5I0Eob6QhKSlJPq+1RYsWacdjsRhjx46lUaP0smTr1q1MmjQprSAFGDBgABdddBFbtmyp9GzMe+65h08//TStIAU46aST6NKlC++88w5ffPFFpdjMjNtuu21XQQrQpUsXjjnmGDZu3Ej//v13FaQAxx57LKeffjqbNm1i6dKltfgu7LtycnIyGh/0kTAAmNmR7v5JhWPfAZa6u/aRFhERERERfvaznzFu3DiuueYaPv/8c/r27ctBBx1Ubf9jjz2Wc889t8q2vn378pe//IW5c+dWamvZsiXvvfceixYt4qOPPmLTpk189dVXrF6d3Atk48aNtGxZ+RE9vXr1qnTsyCOPZNWqVVxwwQWV2o466igAPvroo2rnIDUXqChNbWY0E2gDnFbaeKlPAAAgAElEQVSh+Ulgs5l1zaQwNbOTgRuB7wA5JHf0fRYYWX6F1sxygQ92c6o/ufvPg8YhIiIiIiKZ+d73vse0adO46qqruO666xg+fDixWIzBgwfzve99r1L/I488stpzdezYEYDi4uK04//4xz/o378/ixYt2nWvaEXuXuXxiiu4AI0bNwbYtRFSeQcckCyjtm3bVm2cUnNBL98dBvyA5AZHFf2M5KZHNwUNyszOAxaSfMzMfcAlwGSgH7DQzLLLdW+fer+J5AZLFV93B41DZHfmzn0h7BAkgsaMGRN2CBJByhsJQnkjDU0sFqO4uJhJkyZx+umn88wzz9C1a1d+/etf1+o8ZZf6li8wS0pKOOuss1i8eDHdu3dn+vTpfPzxx3z55Zfs2LFj126+Uj8mTpyY0figl+/2Ae5390kVG9x9qZndR/KxMLfW9sRm1pxkAboMOM3dt6aappvZq8As4BbgutTx9oAD0919Ra1nIhKQfjImQSQSibBDkAhS3kgQyhtpiJo0aUKfPn3o06cPb775JhdddBH3338/3bp1S7tMdsuW6i+4/Ne//gVAu3btdh2bPn0669ev58QTT+TFF1+sdI/qp59+WsczkfK2bt265067EXSl9Gjgtd20Lwfa7aZ9d04BDLixXEEKgLs/B5QCZ5Y7nEuyKM3s4TgitdSr14VhhyARdPvtt4cdgkSQ8kaCUN5IQ/ftb3+bMWPG4O689NJLaW1vvvkmH374YZXjpkyZAsAPfvCDXcfWr18PwMknn1ypIF2/fj2vvZYsXaq7fFcyU3FzqdoKWpRuAr6+m/ZvAZW3tqoBd38ZyHH3StdGplZRmwPlf3TSHvjE3bel+jQO8rkiIiIiIlI/Hn30Uc4///xKK5arViXXlVq3bp12fPv27fTq1Yv33nsv7fgTTzzBpEmTOPDAA7nuuut2Hc/LywPgpZde2lWgAmzevJnLLrts1667GzZsqLtJSZ0Jevnu34ChZva0u68u32Bm7YHrgcpPp60hd/+ymqZRQBOSGx6VyQVWmVl/YDDQycx2kFzJHeHufwsah4iIiIhIJhIbo3cZdX3E/PbbbzNnzhy+/vWvc95559GuXTs++OADnn32WQ477DCuvPLKtP4nnXQSzZo1o1OnTvTq1Yt27dpRVFTEq6++SpMmTXjiiSc45phjdvU/55xz6NWrF88//zwnnHACsViMHTt28Nxzz9GiRQvuvvtuhg0bxscff5z26BdpGIIWpbcDbwB/N7PxqV87cCrJwrAJyQKyTphZU2AsMCD1Wb8r19weOA44kOSmSB+nvh4GvGhmF7v71LqKRaTMpk2BLgaQ/VxJSQnZ2dl77ihSjvJGglDehCsrK4vsg7IpWVrCFqL3pMTsg7LJysqqs/ONHTuWiy66iLFjx/Lyyy+zceNG2rZtyxVXXMGNN95YabfdQw45hIKCAn7/+9/z5JNPMmfOHLKysvjxj3/MTTfdtGtltLxp06YxevRonnrqKSZOnEjbtm3Jz89nxIgRrF+/nhtuuIEXXniBH/7wh2njqtupd09t8h+ZrkBb0Ouqzawb8BRwFMmCFJL3ghYDfdy9MKPI/vM5nYApwAnA08BV7p4o1/7H1C+vcved5Y4fSnKzpMZAu4r3p5br1xlYMmDAEnJyOtdFyLIfWLFiFm+/fRtLl/497FAkYmKxGLNmzQo7DIkY5Y0EobypP0VFReTl5bFkyRI6d67+/4+lpaWR3XAqKyuLVq1a7fXPnT9/PmeeeSbdu3fnr3/9617/fEmqaY6X6datGwsWLADIc/ei2n5e0HtKcff5wDeAC4AbUq8fAsfWYUGaD7wOHA78zN0vK1+QpuLon3rtrHB8A/A40BrouqfPmjLlfOLxWNprwoQuLF8+I63fypUFxOOxSuNnzx5EUdGEtGOrVxcRj8dIJErSjs+bN4LCwvRt2ktLi4nHY5SULE87vnDhOAoKhqYd2749QTweo7g4/du8dGmcmTP7Vopt6tR8zaMe5tGrV3KHuEQiQSwWo7AwfR7xeJy+fSvPIz8/nxkz0udRUFBALFZ5HoMGDWLChPR5FBUVEYvFKClJn8eIESMqbf9fXFxMLBZj+fL0eYwbN46hQ9N/PzSPvTOP0tLSfWIe+8rvR1TmMXLkyH1iHmU0j70zj4qXKEZ1Hg3196MmWrVqRU5OTiRfYRSk0nCV//MRj8eJxWLEYjHy8vLIzc3ddc9uUIFXSuubmQ0ExgMzgSvdff0ehlR1jl8C44BL3f1P1fTRSqnU2ooVs+ja9VMGDbpyz51FRERkn1LbVSSpOa2UNgy1zfGy/uztldL6ZGYXkCxIx7v7T/ZUkJpZdfM4PvX+QR2GJyIiIiIi9cTMdC/nfiboRkf1xsxaAxOB2e5+zR76Hg7MBpYAAyu0dQCuAFa4++v1EqyIiIiIiNSZbt26sWPHjrDDkL2sIa6UXg8cCrxgZufu5tXM3T8lec9pfzMrNLMrzezHZla2O/B24LIQ5yL7sFdffTnsECSCKt4bJVITyhsJQnkjIntLxfvEa6tGRamZ5ZvZ8XvuWSe+RnI33weB53fzOgLA3QcDFwIbgdFAHPgfYAZwqrsv2Utxy37mo4+Kww5BIqioqNa3WYgobyQQ5Y2I7C0VNxOrrZqulI4Edm2JZma3mdkx1XcPzt37unvjGryKy415zt1/6O457n6gux/l7le4+7/qI0YRgPz8S8MOQSJo/PjxYYcgEaS8kSCUNyKytwwfPjyj8TUtSnNJPvOzzAiSj4MRERERERERCaymRekHJC+RLWMkL7EVERERERERCaymu++OA/5gZj8Byh7P8qSZbdnNGHf3r2cUnYiIiIiIiOzTarRS6u4Pk3y8yovAhyRXST9N/bq6l3aBkX3aww8/GHYIEkGxWGzPnUQqUN5IEMobEdlbhgwZktH4Gj+n1N2fBJ4EMLOdwFB3L8jo00UirFu3M8MOQSLo6quvDjsEiSDljQShvKl/y5Yt23MnkQiqbW737t2bBQsWBP68GhelFfQFlgb+VJF9QMeOncIOQSKoR48eYYcgEaS8kSCUN/UnOzubrKws+vTpE3YoIvUmKyuL7OzsGvXt0qVLRp8VqCh190llvzazFsBxJDc/es/dP88oIhERERGRBiw3N5dly5ZRUlISdigi9SY7O5vc3Ny98llBV0oxs0OB3wO9gSapwzvM7C/AYHfXn1IRERER2Sfl5ubutf+wi+zravpImDRmdhBQCPQBXgXuBX6bOpYPFJrZwXUVpEhD9NZbb4YdgkTQjBkzwg5BIkh5I0EobyQI5Y0EMW/evIzGBypKgRuBbwDnuftZ7j7c3W9w97OAHsDRwE2ZBGZmJ5vZn81slZltNbNiMxtvZodV0fdIM3vMzD42sy1mtsLMbjOzJlWdW6QuLFnyRtghSATF4/GwQ5AIUt5IEMobCUJ5I0HMmTMno/Hm7rUfZPZP4Fl3/1U17b8FfuTu3wgUlNl5wAzgfWA88G/gVGAIsBr4TtnlwWaWC7xBssC+OzWmG3ANsAD4gbvv2M1ndQaWDBiwhJyczkHClf3QihWz6Nr1UwYNujLsUEREREREQlVUVEReXh5AnrsX1XZ80HtKc0letlud14BA+5CbWXNgMrAMOM3dt6aappvZq8As4BbgutTxp4CDgVPc/d3UsZlmtgJ4CBgO3BkkFhEREREREalfQS/f3Qi030370ak+QZxCciffG8sVpAC4+3NAKXAmgJmdCnwfeLxcQVrW9xGShe11ZhZ0niIiIiIiIlKPghZrLwLDzCynYoOZHQH8CvhrkBO7+8tAjru/UMW5mwPNgS2pQz0AJ3mpb1WmAa2B7waJRUREREREROpX0KJ0JMni8E0zu8XMeppZDzO7ESgieTnt6KBBufuX1TSNIvn4mWdTXx+fel9aTf+3Sa66dgoai0h1nnrqibBDkAjq27dv2CFIBClvJAjljQShvJEgRo4cmdH4QEWpu/8LOJfkiuUoYDbwAsl7N3cCvdx9WUaRlWNmTc3sYZIrsIuA36WaDk29V/dM1HWp9zZ1FYtImY4dj99zJ5EKevToEXYIEkHKGwlCeSNBKG8kiNNOOy2j8YHvtXT314EOQC/gBpIbCsWAb7j7/IyiKsfMOpHcXbc/MAU4y93LLt9tXBZONcOb1lUcIhWdcoquCpfau+SSS8IOQSJIeSNBKG8kCOWNBNGzZ8+MxgfdfRcAd99OcoW00v2fdcHM8oHHgC+An7n7tApdylZCW1P1amnrCv1ERERERESkAWmwu9Ka2UDgaWAu8K0qClKAd1Lv1d0zegLJVdR3qmnfZcqU84nHY2mvCRO6sHx5+h5KK1cWEI/HKo2fPXsQRUUT0o6tXl1EPB4jkUivl+fNG0Fh4Zi0Y6WlxcTjMUpKlqcdX7hwHAUFQ9OObd+eIB6PUVxcmHZ86dI4M2dWvg9g6tR8zaMe55FIJIjFYhQWps8jHo9XeV9Gfn4+M2akz6OgoIBYrPI8Bg0axIQJ6fMoKioiFotRUpI+jxEjRjBmTPo8iouLicViLF+ePo9x48YxdKjmoXloHpqH5qF5aB6ah+ahedRuHvF4nFgsRiwWIy8vj9zcXIYMGVIpvtow9+qufA2PmV1Ackfd8e5+zW76dQYWAw+4+/VVtL8DHA4c4e47d3OOJQMGLCEnp3OdxC/7vhUrZpGT8wq/+92YPXcWKaewsJCuXbuGHYZEjPJGglDeSBDKGwliwoQJXHnllQB57l5U2/ENbqXUzFoDE4HZuytIAVITng9caWYdKpynH9ARGFtdQSqSiblz54QdgkTQb37zm7BDkAhS3kgQyhsJQnkjQTz55JMZjW9wK6VmdgdwEzAIeH83Xf/m7l+aWXvgNZKPfrk3Neb7wGDgFeAcd9+xm8/TSqnU2ooVs/jOdz5iyJBBYYciEZNIJMjKygo7DIkY5Y0EobyRIJQ3EsQrr7xStsIeaKU0o42O6snXSN4H+uAe+v0XUOzuH6YKy1HA9SQ3NypOfT1mdwWpSCaaNm0WdggSQfqHXoJQ3kgQyhsJQnkjQTRv3jyj8YGKUjMrBi5x91cy+vQquHtfoFZP7XX3NcCAuo5FRERERERE6lfQe0rXACfVZSAiIiIiIiKy/wlalA4CrjWzM+syGJEomT79mbBDkAiquMW6SE0obyQI5Y0EobyRIB544IGMxge9p7Q5MAK418xKgP8D1lfs5O6ZbcMk0oAdemjrsEOQCMrNzQ07BIkg5Y0EobyRIJQ3EkTbtm0zGh9o910z20lyMyIrd7j8iQxwd2+cUXR7gXbflSBWrJhF166fMmjQlWGHIiIiIiISqqKiIvLy8mAv775bq42IRERERERERKoSqCh190l1HYiIiIiIiIjsf4JudCSy31uzZnXYIUgELV++POwQJIKUNxKE8kaCUN5IEKtWrcpofNDLdzGzA4BfAL2BY4Afu/sbZnYj8J67T80oMpEGbsaMvzB69K1hhyERM2TIEB5//PGww5CIGTJkCC+88ELYYUjEDBs2jFmzZoUdhkSM8kaCGDt2bEbjAxWlZnYgUAB0BT4Dssudqzkwxcw+dPdFGUUn0oD17n1J2CFIxJSWltLuG+24ccyNYYciEdPuG+0oLS2lVatWYYciEfLggw+GHYJEkPJGghg2bBgLFiwIPD7oSumtwHeBS4HngNKyBne/LbWj7Y3AT4IGZmYGnA4MAH4K3OPuo6rolwt8sJtT/cndfx40DpHqtG7dJuwQJGISiQTbGm+j+QnNyTokK+xwJCISGxNsWbqFRCKholRqRY/2kCCUNxJETk5ORuODFqWXAGPdPW5mLapofxq4P2hQZjaO5GXB2cB2oMluurdPvd8EVLX9sG78E5EGJeuQLFq2aRl2GBIhW9gSdggiIiL1JmhR+jXg9d207wQODnhugC+AccCLQAtg7m76tif5jNTp7r4ig88UERERERGRvSzo7rtrgRN3034W8FHAc+PuN7n7He7+OvDVHrrnkixKM9vySaSW5s7VpiNSe0sXLw07BIkg5Y0EMWbMmLBDkAhS3kgQEydOzGh80KJ0JvBrM+tSscHMfgT0Bf6SSWC10B74xN23pT6/8V76XNnPbdu2LewQJIJ2bN8RdggSQcobCSKRSIQdgkSQ8kaC2Lp1a0bjgxalI0muls4HniG5UnmNmc0lWYy+D9ydUWQ1lwusMrP+ZvYPYJuZbTOz+WbWfS/FIPuhXr0uDDsEiaCTu5wcdggSQcobCeL2228POwSJIOWNBDFw4MCMxge6p9Td16VWSccBPwKM5MZEO4HpwCB3/zyjyGquPXAccCBwH/Bx6uthwItmdrGemSoiIiIiItIwBd3oCHdfC/Q2s4OBDiQL0/fcfWNdBVdDr6ReV7n7ztSxl8wsDiwDHjKz59w9szVlERERERERqXNBL9/dxd0/d/fF7r4ohIIUd++feu2scHwD8DjQGui6t+OSfd+mTV+EHYJE0NYt+vmY1J7yRoIoKSkJOwSJIOWNBLFhw4aMxmdUlJrZRWY21cyWmtnbZjbdzH6WUUR16+PUe/aeOk6Zcj7xeCztNWFCF5Yvn5HWb+XKAuLxWKXxs2cPoqhoQtqx1auLiMdjJBLpf7jnzRtBYWH6zmalpcXE4zFKSpanHV+4cBwFBUPTjm3fniAej1FcXJh2fOnSODNn9q0U29Sp+ZpHPcxj8uRJQHJDgFgsRmFh+jzi8Th9+1aeR35+PjNmpM+joKCAWKzyPAYNGsSECenzKCoqIhaLVfpHY8SIEZV2zCsuLiYWi7F8efo8xo0bx9Ch6b8fmkf9z+Pjjz9m5uSZrP/3+rTjC6ctpODhgrRj27duJ35znOKlxWnHl760lJljZlaKbertU1lemP79WbloJfGb45X6zn5gNkWz0x/rvPqfq4nfHCdRmr7Bxbwn5lEYT/9elq4tJX5znJLi9DlrHvU3j1fmvgLs238+NI+6n8c555yzT8xjX/n9iMo8+vXrt0/MA/aN34+GOI94PE4sFiMWi5GXl0dubi69e/euFF9tmLvXflByh9s/AT8hednuJmAzcATJTY+mAfkVVy8DBWjWDZgHjHT3UdX0aVTVZ5nZg8AvgNNTj5epamxnYMmAAUvIyemcabiyn1ixYhbt2y/inntGhx2KRMjq1asZ8KsBdLioAy3btAw7HImIL9Z9wT//8k8eve9RcnJywg5HIqSoqIjOnfV/G6kd5Y0EMWXKFPr06QOQ5+5Fe+pfUdCV0mHARcD/Ase5+8HungMcCTycahu6m/F1wswON7NFwB+qaOsAXAGsqK4gFclEu3btww5BIqjN4W3CDkEiSHkjQaiwkCCUNxJEx44dMxofdKOjfsBf3P2S8gfdfQ0wyMyOSPWp16fvuvunZvY68Esz+xYwEVgHnAxcC2wHLqvPGERERERERCS4oCul7YDKN8b8xzMkH9VSVzz1qtzgPhi4ENgIjE7F9T/ADOBUd19Sh3GIiIiIiIhIHQpalH5I8lLd6rQEPgl47jTuPt/dG7t7tTfvuftz7v5Dd89x9wPd/Sh3v8Ld/1UXMYhU5dVXXw47BImg995+L+wQJIKUNxJExQ1QRGpCeSNBVNycqbaCFqWPAr8ys4MqNqQ2QfoFMCWTwEQauo8+Kt5zJ5EK1n22LuwQJIKUNxJEUVGt9xoRUd5IIBV38K2tGhWlZpZb/gX8BfgnUGhm3cu1nQD8GfgKuCujyEQauPz8S8MOQSLotDNPCzsEiSDljQQxfvz4sEOQCFLeSBDDhw/PaHxNNzr6gMr3dFrq/aUqjn8FFAGZbcMkIiIiIiIi+7SaFqWjqGajIREREREREZGgalSUuvvIeo5DRERERERE9kNBNzoS2e89/PCDYYcgEfTSrIp3PIjsmfJGgojFYmGHIBGkvJEghgwZktH4jItSM2tdcSOkchsiieyzunU7M+wQJIK+edI3ww5BIkh5I0FcffXVYYcgEaS8kSB69+6d0fia3lOaxswOIHmf6S+Ag6vp5kHPLxIFHTt2CjsEiaCvtf9a2CFIBClvJIgePXqEHYJEkPJGgujSpUtG44MWjb8FrgGWA/8HbM0oChEREREREdkvBS1Kfw5McPf+dRlMeWZmwOnAAOCnwD3uPqqavkeSXLntCbQBioEpwN3uvr2+YhQREREREZHMBL2ntBkwpy4DKc/MxgFrgPlA79TnVdc3l+QzUWPAfcDFwGzgNmCOmTWurzhl//bWW2+GHYJEUPHK4rBDkAhS3kgQM2bMCDsEiSDljQQxb968jMYHLUr/SrIIrC9fAONIrpT2Amw3fZ8ieV9rd3e/391nuvv1wCCgOzC8HuOU/diSJW+EHYJE0KoVq8IOQSJIeSNBxOPxsEOQCFLeSBBz5mS2Xhm0KB0EnGJmE8zs5Lrefdfdb3L3O9z9deCr6vqZ2SnA94HH3f3dCud4BFgGXGdmevSN1Ll+/a4KOwSJoG7ndws7BIkg5Y0E8ec//znsECSClDcSxD333JPR+KDFWgnwN6AvsARYVcXr/Ywiq5keJHf5re46g2lAa+C7eyEWERERERERqaWgGx09CPwP8Hbq9WWdRVQ7Zc/kWFpN+9skL/3tBLy2VyISERERERGRGgtalP4U+IO7D67LYAI4NPVeUk37utR7m70Qi4iIiIiIiNRSJvdavlxnUQRXtrOuV9PedG8FIvufp556IuwQJIIKCwrDDkEiSHkjQfTt2zfsECSClDcSxMiRIzMaH7Qo/V/giow+uW6UrYS2rqa9dYV+InWmY8fjww5BIujI9keGHYJEkPJGgujRo0fYIUgEKW8kiNNOOy2j8UGL0vFAKzP7m5n9xMzOqOqVUWQ1807qvVM17SeQXEV9p5r2XaZMOZ94PJb2mjChC8uXp++htHJlAfF45afhzJ49iKKiCWnHVq8uIh6PkUikX108b94ICgvHpB0rLS0mHo9RUrI87fjCheMoKBiadmz79gTxeIzi4vSfnC9dGmfmzMo/3Zo6NV/zqId5nHJKcv+sRCJBLBajsDB9HvF4vMqfNubn51d6BlhBQQGxWOV5DBo0iAkT0udRVFRELBajpCR9HiNGjGDMmPR5FBcXE4vFWL48fR7jxo1j6ND03w/No/7n8fHHH7NqxSrW/3t92vGF0xZS8HBB2rHtW7cTvzlO8dL051MufWkpM8fMrBTb1Nunsrww/fuzctFK4jdX3tp/9gOzKZpdlHZs9T9XE785TqI0kXZ83hPzKIynfy9L15YSvzlOSXH6nDWP+pvHMccdA+zbfz40j7qfRyKR/ucgqvPYV34/ojKPSy65ZJ+YB+wbvx8NcR7xeJxYLEYsFiMvL4/c3NyMHwlj7tVd+bqbQWY7SRZ7RvWXzuLujatrq8VndQPmASPdfVSFts7AYuCB1LNJK459BzgcOMLdd1Zz/s7AkgEDlpCT0znTcGU/sWLFLLp2/ZRBg64MOxSJkNWrV3PjmBtp8/02tGzTMuxwJCK+WPcF615ex9033E1OTk7Y4YiIiFRSVFREXl4eQJ67F+2pf0VBNzoaxW6K0b3F3YvMbD5wpZk97O7/LGszs35AR2BEdQWpiIiIiIiIhCtQUeruI+s4jkxcQfJxL/PN7F6Sz0f9PjAYmA/cFV5osi9bufK9sEOQCFr777W00YbgUktr/7027BAkggoLC+natWvYYUjEKG8kiDfffDOj8UFXSvc2p5qVWXf/MHUJ7ijgepKbGxWnvh7j7jv2WpSyX5kz53lWr74u7DAkQtauXcvSRUs5/mJtkiW18/aSt8MOQSLozjvv5PHHHw87DImYO++8kxdeeCHsMCRinnzyyYzGN/ii1N3n859Hv1TXZw0wYO9EJALbtm3msNwjuHHMjWGHIhGS2Jyg5dda8uWXX9IS3VMqNdftvG5hhyARU1paSocTO+jfKam1Did2oLS0lFatWoUdikTIXXfdldEKe6CitNxGR7vj7t7gi16RIHbs+JItOxM0P6E5WYdkhR2ORMTOD3ay/Z3tbN++PexQJGIOaKJ/TqV2EokEpV+W6t8pqZXExgSlS0tJJBIqSqVWmjdvntH4oP/KLaDqorQDkAO8AnwQ8NwikZF1SJZ2UZUa27RhU9ghiMh+Rv9OSW1tYUvYIch+KOhGR92rOm5mTYHbgP8GfhY8LBEREREREdkf1On1QO6+DbjFzI4C7gYqPxG2gXr9zd9z0L+OCDsMiYhP177N+vX/pCtdwg5FIqbkg5I9dxKpYPHLi+GGsKOQqFn88mLO/f65YYchEaO/bySIBx54IKPx9XWTynPAQ/V07nqxNWcjjbJ1z47UzOdbP8E3hv6oXomgJs2ahB2CRFCLli3CDkEiSHkjQShvJIi2bdtmNL6+qrBcIFJ31R/Uti0tc3LCDkMi4tMP36H5YdoAQGqvVY7yRmqv48kdww5BIkh5I0EobySIiy++mHvvvTfw+KC7755RTdOBQGfgRqAwaFAiIiIiIiKyfwi6Uvo3qn8kjAEfAdcEPLeIiIiIiIjsJ4IWpaOouijdDKwEZqc2PRLZZ23fqhSX2tu2RXkjtVe6vjTsECSCSteX0oY2YYchEaO/bySIVatWZTQ+6CNhRmb0qSL7gA2fbAg7BImgdR+uCzsEiaDFhYvDDkEiaHHhYo658Jiww5CI0d83EsTYsWMzGt+ojuIInZldbmY7q3ntMLMBYcco+5bWR+mnz1J72f+VHXYIEkHf7f7dsEOQCFLeSBDKGwli2LBhGY3PaPddM2sNHA0cVFW7uy/I5Py11J7kJcUXAF9V0f7OXoxF9gMHNNUjhKT29EgYCeKgg6v8Z1Zkt5Q3EoTyRoLIyfApJkF33z0UmABcuIeujYOcP6D2wKfu/vxe/EzZj+3cuYNNmzZB07AjkahIbE6wY8eOsMOQCNr25TbWrl0bdhgSIWvXrmXbNt3DLrcFZ74AABXaSURBVCLREHSp5z7gR8A8YDGQqLOIgsslucmSSL3buWM7X2z8gsLCf9CkRbOww5GISHz2BRs2lOo/ilIrX27+kn/84x/c9Ye7yMqK1CPAJUSJzQneWfEOrbu2piUtww5HRGS3ghalPYDx7j64LoPJUHtgYdkXZtbE3beHGI/s03aydeNWDjjgWJpnHRZ2MBIR2xp/yJZ1y/jqq6ruMBCp2vZt21n98Wo653emzdd0L7vUzM4PdrKmYA3bt+u/QlI7SxcvDTsEiaCJEydmND5oUdoK+GtGn1z32gHPmtndwGXAkWa2CXgeuNHdM9unWKQidw5o0pxmTfUTaKmZA5o0x3dW94hnker5Tqd5q+a0bKO/b6RmNm3YpL9vJJAd23WbidTe1q1bMxofdPfdN4ATM/rkOmRmhwMHAkOAY4DBwHnA70hufPSG2f+3d+dhclVlHse/P7J12AJBUMQhyuIYEAcJouAugQGExpFBBBlcGCOakRlQXFgCoqOAoyKLAg4oI6GABAiEyCQYEkLAxEhAEiAMCUuTmIUsZOlOp5P0O3/c21Bd6e5UVSd9u6p+n+fp5z51zr233ts56ar3nnPP0QHZRWjVqP8gD6Oz0g0YPDDrEKwCDf67wVmHYBXI7cbKceiRh2YdglWgc845p1vHl9tTOgq4X9LkiJjerQi2jX7AOGBaRFydVz5R0mRgKnANcEIGsZmZmZmZmVknyu0p/XtgGjBF0u2SRnXwc8k2jLNLEbEoIj5bkJC21T1K8qzpcEl1nZ1jzujRzM3l2v3Mvvlmls+b126/lQsWMDeX2+L4FyZMYPHs2e3K1i5ezNxcjo1N7eeBennKFBqmt8/lm1evZm4uR9Py5e3KF82cyYJJk9qVbd64kbm5HKsbGtqVL5szh3n33bdFbM+OHevr8HX4OnrBdbSsa2T9knWsXrK6XfnMe2Yy6Yb217GxeSO5i3I0zGl/HXMmz+G+K7e8jrE/GMu86e2vY8GsBeQu2vI6Jlw9gdkT2l/H4v9bTO6iHE2r21/HlN9OYXqu/XWsXrqa3EU5lje0//fwdfg6fB295zqmj57OmqVrKv46quXfo9KuY+rUqdTX12+x78iRI7n55pvblc2ePZv6+nqWF3xGX3rppVx55ZXtyhoaGqivr2dewefutddeywUXXNCurKmpifr6eqYXfJbmcjm+/OUvbxHbaaedxrhx49qVTZo0ydexHa4jl8tRX19PfX09w4YNY9999+W8887bIr5SKKL05w0ktRaxW0RETy4J0ylJdwGnAPtExJKCusOAJw4bMYJdurm+jtWO5x+5jzXPv8x7/vlz7DLY7caKs/LVBbw4eTz/9N2T2H/o/lmHYxVi8fzFTLpxEsf+27HsPcR/b6w4bjdWjrUr1rJo0iJ+cdkvur3upNWWyZMnM3z4cIBhETF7a/sXKnf47ifLPG67kdQ3Ijqb0nIoybI1r/VgSFblNqxqzDoEq0DNr/WGFbSs0ixbsCzrEKwCud1YOR576DG4LOsorNJcfvnl3Tq+rKQ0Ih7p1rtuY5I+CuQkfTciRhfUnQkcDPwmIjydmG0z/Xb1hDVWuv67d/oUgVmnBr/DE9ZY6dxurByHfsgTHVnpRowYwbRp08o+vtye0t5mNtAA3CrpeGAC0AocDXwFeAb4XnbhWTXq079a/vtYT+ozwO3GSjdg5wFZh2AVyO3GyrHHXl4P2Uo3dOjQbh1fFd+OIqIx7S39BnA6cB0wkCRRvQq4IiLWdHEKMzMzMzMzy0BVJKUA6dDca9MfMzMzMzMzqwDlLgljVvM2Nm7IOgSrQBvXuN1Y6QqX9jArhtuNleOFuS9kHYJVoMJlbErlpNSsTK0tnU32bNa51hbPt2al2+CbYFYGtxsrx4rXVmQdglWgwrVOS1U1w3fNetqA3XfKOgSrQP33qKOpqYm1a9dmHYpViKbGJgYP8SyqVro999sz6xCsAh121GEsXbo06zCswowcOZIxY8aUfbyTUjOzHrJ5UwstLS08+dR8FrzqO9FWnKbX1rJq1WpaWlqyDsXMqtyGxg08/fTT/PhXP2bHHXfMOhyrIJvXdm8kmJNSM7Me0tq6idYQfXZ4FwN33D/rcKxCtPR5hc2bX2LTJj8yYGbb18aWjTRHM3XvrWOPfbw0jBWn6fUmFk5e2K1zOCk1M+thffvVMaD/LlmHYRWib7+BWYdgZjVm4KCB7LKHP6es53iiI7MyNS/3M4FWus0rPPGIlW79knVZh2AVaPG8xVmHYBXI7cbKMWvarG4d76TUrEx9d67LOgSrQDvs5AEqVrp+uw7IOgSrQIPeNijrEKwCud1YOd554Du7dbyTUrMy9a3rl3UIVoFU1yfrEKwC9d3Rf2+sdDvu5olqrHRuN1aOPffu3mzfVZOUSvqgpAckrZS0TtJMSWdkHZeZmZmZmZl1riqSUkknAo8C7wDOB74ELAVuk/TDDEMzMzMzMzOzLlT8w02SBgG/B+YDR0bE+rRqrKTbgQslTYyI6ZkFaVVp03qvGWili/Ve1sNKt6nRf2+sdI0rG7MOwSqQ242VY8nCJd06vhp6SkcAuwKj8hLSNt8GWoFv9XhUVvVa1hQ2N7Ota123MesQrAK1vN6cdQhWgVYtWpV1CFaB3G6sHPOfnd+t46shKT0G2ARMKKyIiL8BM4BjJVXDtVovskMfNykrww5uN1Y6+e+NlaFPP0+sZqVzu7FyDKjr3izx1fApdzDwYge9pG3mAnXAfj0XkpmZmZmZmRWjGpLS3YHlXdSvSLd79EAsZmZmZmZmVoKKn+gI6ANEF/X9izlJ0+rl4LXJrUibNvq5QDMzMzOzbaEaktIVwOAu6gfn7deROoCVM2exbmDdtozLqpiam2lt2cTKl16kaVlXHfVmb1qzbCFs3MyahgbwhEdWpHUrXmPzhk0sfm4xsa6re7Bmb1r1t1VsWLeBhXMX0rjMs6lacdxurBzNa5tZtbx7E2QporI/4CQ9BHwEGBQRW8yZL2km8F5gl4ho7aD+DGD0dg/UzMzMzMysug2LiNmlHlQNPaUPAp8CjgPuz6+Q9FZgGDC+o4Q0NRH4AvAy4Dn3zczMzMzMStM25HReOQdXQ0/pbsCLQAPwoYhozqu7FTgT+EREPJpRiGZmZmZmZtaJiu8pjYjXJX0RGAs8LukaoBE4A6gHrnBCamZmZmZm1jtVfE9pG0lHAJcAR5LMuPss8MuIyGUamJmZmZmZmXWqGtYpBSAi/hwRJ0XEWyJi14j4UFcJqaQPSnpA0kpJ6yTNTCc9MuuUEh+R9D+SmiSNyjom6/0kHSrpTkkvSWqW1CDpekl7Zh2b9V6SdpD075JmSXpd0vL0s+prkvplHZ9VBkmDJM2X1CrpY1nHY72TpLPSNtLRz2ZJI7KO0XovSadLmi5pjaTV6WdVSW2m4ofvlkPSicA9JL2p5wPrgLOA2yQNjYhLsozPeidJ1wKfA94CbAT8pdC2StLxwDiSZ99/BiwCPgCcBxwv6YiI8LpC1o6kviQT+X0C+G/gSpJ1ueuBXwOnSjomqmW4k21Po0mWx3Nbsa4MIWkjJwGbOqh/pmfDsUoh6ZfA14GbSL7n9ANOAW6QdFREfKmY89RcUippEPB7YD5wZESsT6vGSroduFDSxIiYnlmQ1lutBa4F/gjsBDyUbTjW20kaCNwGPEf7idjulfQ4yYzhFwP/kVGI1nt9nmRm+S9ExB155XdKWgR8C/gMcG8WwVllkHQZ8EmSm2C/zjYa6+WGAMsi4g9ZB2KVQ9IpwDeB0yJiTF7VXZKmAU8We66qGb5bghHArsCovIS0zbeBVpIPe7N2IuLCiPhRRMyg47uIZoUOBwR8P39mcICIeABYTfKF0aydiLgNOKAgIW0zlaRdHdijQVlFkfRpkrk2vg08T9JmzDqzL7Ag6yCs4owCZhQkpABExPUR8XixJ6rFpPQYkoRiQmFFRPwNmAEcK6kWfzdmtg2lM3/vHREPFtalvagDgcKbY2YARMRLnVQdSzLM7rkeDMcqiKT9SUaFjY2Ith5SD9+1rgwhecwEAD+3blsj6d3AIcD4vLKy86daTLwOBl7soJe0zVySxV/367mQzKxaRcSGTqouJ3nuYnwn9WYASKqTtJekD0j6FclQqQciwm3HtpDe8LoHWAJ8JeNwrHL8HbBM0k8kLQQ2pJPW3CHpXVkHZ73S4SQ3u+ZJGi7pTyTtZoOkKZKOKuVktZiU7g50NanIinS7Rw/EYmY1RlJ/STeQPCYwC/h5xiFZ7/cnkgRjJvAx4KyIODnbkKwX+w3JjfVTIqIx62Cs95O0F0mHzHkkbeebwPEkn08nAX+WdEB2EVov9bZ0eyxwM3ArcBzwHeAg4GFJRxd7spqb6Ihk9sKuhrD076lAzKy2SDqYZCbMQ9Lt17oYtWHW5ovA3iTPkJ4N/EBSS0fP8Fhtk3QucDrJBFke3m3F6kcyS/y0iLg6r3yipMkkz7FfA5yQQWzWew0keVb9dOB9EdGQlk+WdD/J6NMbKHL+g1rsKV1BMjV6Zwbn7Wdmtk1IOo3kmfW9gFMj4l8ioinjsKwCRMTTETExIq6LiPcDU0hm4S36DrRVP0lHAD8FxgCPStqn7Yfk7w7AnmnZbpkFar1ORCyKiM8WJKRtdY+SjNIYLqmu56OzXmxNur0xLyEF3pgTYRywX/rs6VbVYlL6DLC/pM56RA8Bmsl72NvMrDsknQPcTrKM0Hsj4p6MQ7LKdnG6PSvTKKy3OZJkBNypwKsFP3em+4wBGvBjA1aahSQjDX0zw/K9kG5f7qT+1XS7ezEnq8Xhuw+SrP12HMkagW+Q9FZgGDA+IloziM3Mqoykk4Drgesj4tys47HKIGlnYN+IeLaD6rYlqTz3geUbx5tfEgsdAvwY+B7JkLpXO9nPapSkvhHR2XJ3Q4Em4LUeDMl6v8dIVhA4vJP6tmG7LxdzslpMSm8huct8uaRJBWsHXkUyNtp3EM2s2yQNBn4HTHBCasWSJOARYC9JHy4cFkWy3jZA0eu/WfWLiFeAVzqqk9Q24dGMiJjWc1FZJZD0USAn6bsRMbqg7kySlSt+ExGbMwnQeqWIWCvpFuCrkq6PiNltdZKGAicCD0fE0mLOV3NJaUS8LumLwFjgcUnXAI3AGUA9cEU6ft7MrLvOJxm28qCkf+xiv6ldLB1jNSYiIh3yPR6YLelGYDbJpBLHkUwq8QzJxCNmxVLWAVivNZtkWPetko4HJgCtwNEkywo9Q9LLblboQpJHBx6W9HPgSeDdwAXAKuDrxZ6o5pJSgIgYn94VugT4L5IZd58FzoyIXKbBWSUJvBi5dW0fkjZy3Vb2exfJFwIzACJilqT3kSzRcDLJEg19SeY7+E/gqohYl2GIVnn8eWUdiojG9HvxN0huel1HchOsgWQU4RURsaaLU1iNSntLPwp8H/hCul0NTARGpSM4iqII/40yMzMzMzOzbNTi7LtmZmZmZmbWSzgpNTMzMzMzs8w4KTUzMzMzM7PMOCk1MzMzMzOzzDgpNTMzMzMzs8w4KTUzMzMzM7PMOCk1MzMzMzOzzDgpNTMzMzMzs8w4KTUzMzMzM7PMOCk1MzMzMzOzzDgpNTMzs6JJmirpxazjMDOz6uGk1MzMzEoRWQdgZmbVxUmpmZmZmZmZZcZJqZmZmZmZmWXGSamZmdUMSR+X1CrpK5I+LGmypLWSFkq6RdLueftelu77sQ7OM1VSa0FZ2/6HSLpB0sr05yZJ/SW9XdK9klZLWibpakl902P7SFouaUYH7/WEpEZJOxaU/zx9vyF5ZcMkjUvPtV7SHEnfkdSv4Ngh6bGjJO2ZxrVG0nvy9jlG0rT0vVdKulPSgZ38XveU9Nv099gk6SlJ50ry9wwzM9sqf1iYmVktOgm4H5gGnAXcC3wJuDlvn6Dz5yc7qmsruwHYFzgHGA2cDVwN/BFYm76+DzgXuBwgIjYD9wCHS9qr7YRpwvl+YEAac75PAzMj4pV0388AjwMHA5ek1zUT+AkwqTAxbXsLYAwwDzgjIual5zoN+F/g7cD5wFeB19Pz79/BecYBHwMuBk4HHgN+BozsYF8zM7N2+mYdgJmZWQZOBD4ZEdPT1/dKOgg4WdLgiFhZ5nkFbIyIE9LXd0n6OEmC+tuIODstHyvpw8DXgQvb9gX+lST5bEuOTwEWAfOBzwF3AqQ9lgeSJIxIGgz8Lt3viIhoTI8fI2kW8GuSRHVUQbwnARMi4tI3LkDaCbgeeAU4LCLWpFV3S3qAJKF+OW//3YAjgXMj4ndp8X2SboqIvxbxOzMzsxrnnlIzM6tFY/IS0jZ/Sbfv7MZ5A7imoGxuWn5tQflfgV3ThBLgYWA57XtEPwv8AXgIOC5NGEn3aQXGpq8/D+wC/CQvIU0CirgReImkh7bQEODKgrJjgMHA9XkJadu5xgNPFOy/miRxHiHpkLx9nZCamVlRnJSamVktmtdBWVO63bmb515e8HpDui3sfW3Of7+IaCUZwjtc0gBJbyfpgRwL3A0MBE5Oj2kburswfX1Qum1LrAvNAt6WlwC3eSwimgrKDiRJoud0cq51+S8iIkiS5L7AU5JmSPqGpO7+Hs3MrEY4KTUzM+s97iJJPo8G6oEVwOSIeB54CjhV0i7AR4A78o5Tum03+VIH9Soo72qY8k5d1LUTEU9FxEHACcCLJM/QzulsYiQzM7N8TkrNzMw61jYMti6/UFJ/4N3b6T2nAq8Bx5P0ht6b9qBCkoQeS/I8bB/eHLoL8BxJwjmsk/MOA5ZHxIoiYng+Pdf7CyvS2XSHbHFEKiImRsQZwFHAXsBPi3g/MzOrcU5KzczMOraAJDk7rKB8FLD39njDvCG8JwCfIJ3YKHUHSYJ8Icmw28V5dXeRDD/+XgdLx5wN7AfcUmQYD5EkxiMlvaWg7hI6eOZW0gn5ryPiLyTJ7QFFvqeZmdUwz75rZmbWsQnAq8D3JbUADSS9lEeTLHly1HZ637tIZutdCkxpK4yIBkl/InnO9Jv5B0TEMklfBW4FnpT0S5JnW4eTTHD0OPCDYt48ItZLGkGyVMzjkq4iGeZ7CvBxkqT1jWG5ko4Axkl6giTxXUIyvPgfgCtKvnozM6s57ik1M7Na09X6o2/uFNFCMlx2BvBDkmVVAvgAyZIoWz1HwXsWW/4ISWJ3dzqJUL4cyXOjd3cQb45krdDn03hvJUmcLwY+FRHNhYd0FldE3EeS0C4ieT70JmAzcARJch55+/4Z+CBJAv8jkt7deuAikp5VMzOzLmnLzzszMzMzMzOznuGeUjMzMzMzM8uMk1IzMzMzMzPLjJNSMzMzMzMzy4yTUjMzMzMzM8uMk1IzMzMzMzPLjJNSMzMzMzMzy4yTUjMzMzMzM8uMk1IzMzMzMzPLjJNSMzMzMzMzy4yTUjMzMzMzM8uMk1IzMzMzMzPLjJNSMzMzMzMzy4yTUjMzMzMzM8vM/wOXdKP6c4kU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5" y="4668195"/>
            <a:ext cx="7539070" cy="2189805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2303326" y="2881621"/>
            <a:ext cx="2845836" cy="466530"/>
          </a:xfrm>
          <a:prstGeom prst="wedgeRoundRectCallout">
            <a:avLst>
              <a:gd name="adj1" fmla="val -58210"/>
              <a:gd name="adj2" fmla="val -45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透過度</a:t>
            </a:r>
            <a:r>
              <a:rPr kumimoji="1" lang="ja-JP" altLang="en-US" dirty="0"/>
              <a:t>調整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pp.190-191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46737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8.1 </a:t>
            </a:r>
            <a:r>
              <a:rPr kumimoji="1" lang="ja-JP" altLang="en-US"/>
              <a:t>単純な線形回帰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ja-JP" altLang="en-US" dirty="0"/>
              <a:t>線形回帰</a:t>
            </a:r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予測したいもの（</a:t>
            </a:r>
            <a:r>
              <a:rPr lang="ja-JP" altLang="en-US" dirty="0">
                <a:solidFill>
                  <a:srgbClr val="FF0000"/>
                </a:solidFill>
              </a:rPr>
              <a:t>従属変数</a:t>
            </a:r>
            <a:r>
              <a:rPr lang="ja-JP" altLang="en-US" dirty="0"/>
              <a:t>）を観測できるもの（</a:t>
            </a:r>
            <a:r>
              <a:rPr lang="ja-JP" altLang="en-US" dirty="0">
                <a:solidFill>
                  <a:srgbClr val="FF0000"/>
                </a:solidFill>
              </a:rPr>
              <a:t>独立変数</a:t>
            </a:r>
            <a:r>
              <a:rPr lang="ja-JP" altLang="en-US" dirty="0"/>
              <a:t>）を使って推測する手法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 3</a:t>
            </a:r>
            <a:r>
              <a:rPr lang="ja-JP" altLang="en-US" dirty="0"/>
              <a:t>種類の回帰方法</a:t>
            </a:r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en-US" altLang="ja-JP" dirty="0" err="1"/>
              <a:t>statsmodels</a:t>
            </a:r>
            <a:r>
              <a:rPr lang="ja-JP" altLang="en-US" dirty="0" err="1"/>
              <a:t>には</a:t>
            </a:r>
            <a:r>
              <a:rPr lang="en-US" altLang="ja-JP" dirty="0"/>
              <a:t>3</a:t>
            </a:r>
            <a:r>
              <a:rPr lang="ja-JP" altLang="en-US" dirty="0"/>
              <a:t>種類の回帰方法が含まれる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OLS(Ordinary Least Squares regression), </a:t>
            </a:r>
          </a:p>
          <a:p>
            <a:pPr marL="457200" lvl="1" indent="0">
              <a:buNone/>
            </a:pPr>
            <a:r>
              <a:rPr lang="en-US" altLang="ja-JP" dirty="0"/>
              <a:t>	GLM(Generalized Linear Model),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glm</a:t>
            </a:r>
            <a:r>
              <a:rPr lang="en-US" altLang="ja-JP" dirty="0"/>
              <a:t> (</a:t>
            </a:r>
            <a:r>
              <a:rPr lang="ja-JP" altLang="en-US" dirty="0"/>
              <a:t>クラスは</a:t>
            </a:r>
            <a:r>
              <a:rPr lang="en-US" altLang="ja-JP" dirty="0"/>
              <a:t>GLM</a:t>
            </a:r>
            <a:r>
              <a:rPr lang="ja-JP" altLang="en-US" dirty="0"/>
              <a:t>と違うが内部は</a:t>
            </a:r>
            <a:r>
              <a:rPr lang="en-US" altLang="ja-JP" dirty="0"/>
              <a:t>GLM</a:t>
            </a:r>
            <a:r>
              <a:rPr lang="ja-JP" altLang="en-US" dirty="0"/>
              <a:t>と同じ</a:t>
            </a:r>
            <a:r>
              <a:rPr lang="en-US" altLang="ja-JP" dirty="0"/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p.187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897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閾値の確認 </a:t>
            </a:r>
            <a:r>
              <a:rPr kumimoji="1" lang="en-US" altLang="ja-JP"/>
              <a:t>(8.2_3-4)</a:t>
            </a:r>
          </a:p>
          <a:p>
            <a:pPr marL="0" indent="0">
              <a:buNone/>
            </a:pPr>
            <a:r>
              <a:rPr kumimoji="1" lang="en-US" altLang="ja-JP" sz="1800"/>
              <a:t> </a:t>
            </a:r>
            <a:r>
              <a:rPr kumimoji="1" lang="ja-JP" altLang="en-US" sz="1800"/>
              <a:t>閾値</a:t>
            </a:r>
            <a:r>
              <a:rPr kumimoji="1" lang="en-US" altLang="ja-JP" sz="1800"/>
              <a:t>(</a:t>
            </a:r>
            <a:r>
              <a:rPr kumimoji="1"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1" lang="en-US" altLang="ja-JP" sz="1800"/>
              <a:t>) </a:t>
            </a:r>
            <a:r>
              <a:rPr kumimoji="1"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kumimoji="1"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th = 2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92368"/>
              </p:ext>
            </p:extLst>
          </p:nvPr>
        </p:nvGraphicFramePr>
        <p:xfrm>
          <a:off x="1188098" y="29552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8128255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304979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73753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正しく判定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間違えて判定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55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SPAM</a:t>
                      </a:r>
                      <a:r>
                        <a:rPr kumimoji="1" lang="ja-JP" altLang="en-US"/>
                        <a:t>である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0.09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47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SPAM</a:t>
                      </a:r>
                      <a:r>
                        <a:rPr kumimoji="1" lang="ja-JP" altLang="en-US"/>
                        <a:t>でない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0.39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0.08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981335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89320"/>
              </p:ext>
            </p:extLst>
          </p:nvPr>
        </p:nvGraphicFramePr>
        <p:xfrm>
          <a:off x="1188098" y="491775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8128255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304979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73753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正しく判定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間違えて判定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55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SPAM</a:t>
                      </a:r>
                      <a:r>
                        <a:rPr kumimoji="1" lang="ja-JP" altLang="en-US"/>
                        <a:t>である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0.35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0.03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47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SPAM</a:t>
                      </a:r>
                      <a:r>
                        <a:rPr kumimoji="1" lang="ja-JP" altLang="en-US"/>
                        <a:t>でない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0.17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981335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4071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ロジスティック回帰 </a:t>
            </a:r>
            <a:r>
              <a:rPr kumimoji="1" lang="en-US" altLang="ja-JP" sz="2400"/>
              <a:t>(8.2_5)</a:t>
            </a:r>
          </a:p>
          <a:p>
            <a:pPr marL="0" indent="0">
              <a:buNone/>
            </a:pPr>
            <a:r>
              <a:rPr lang="en-US" altLang="ja-JP" sz="2400"/>
              <a:t> </a:t>
            </a:r>
            <a:r>
              <a:rPr lang="ja-JP" altLang="en-US" sz="2400"/>
              <a:t>ロジスティック回帰を行うことで，独立変数に対する</a:t>
            </a:r>
            <a:r>
              <a:rPr lang="en-US" altLang="ja-JP" sz="2400"/>
              <a:t>SPAM</a:t>
            </a:r>
            <a:r>
              <a:rPr lang="ja-JP" altLang="en-US" sz="2400"/>
              <a:t>の確率を算出可能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sm.GLM(a.spam, a.numwords, 					    family=sm.families.Binomial()).fit()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plt.scatter(a.spam, r.predict(a.numwords))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plt.xlabel('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データ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plt.ylabel('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予測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5" y="4379971"/>
            <a:ext cx="2990094" cy="247802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5253136" y="5822302"/>
            <a:ext cx="26685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255284" y="5321559"/>
            <a:ext cx="26685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8595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ロジスティック回帰 </a:t>
            </a:r>
            <a:r>
              <a:rPr kumimoji="1" lang="en-US" altLang="ja-JP" sz="2400"/>
              <a:t>(8.2_5)</a:t>
            </a:r>
          </a:p>
          <a:p>
            <a:pPr marL="0" indent="0">
              <a:buNone/>
            </a:pPr>
            <a:r>
              <a:rPr lang="en-US" altLang="ja-JP" sz="2400"/>
              <a:t> </a:t>
            </a:r>
            <a:r>
              <a:rPr lang="ja-JP" altLang="en-US" sz="2400"/>
              <a:t>ロジスティック回帰を行うことで，独立変数に対する</a:t>
            </a:r>
            <a:r>
              <a:rPr lang="en-US" altLang="ja-JP" sz="2400"/>
              <a:t>SPAM</a:t>
            </a:r>
            <a:r>
              <a:rPr lang="ja-JP" altLang="en-US" sz="2400"/>
              <a:t>の確率を算出可能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sm.GLM(a.spam, a.numwords, 					    family=sm.families.Binomial()).fit()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plt.scatter(a.spam, r.predict(a.numwords))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plt.xlabel('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データ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plt.ylabel('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予測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7" name="角丸四角形吹き出し 6"/>
          <p:cNvSpPr/>
          <p:nvPr/>
        </p:nvSpPr>
        <p:spPr>
          <a:xfrm>
            <a:off x="5008377" y="2502002"/>
            <a:ext cx="3506973" cy="1066657"/>
          </a:xfrm>
          <a:prstGeom prst="wedgeRoundRectCallout">
            <a:avLst>
              <a:gd name="adj1" fmla="val -42800"/>
              <a:gd name="adj2" fmla="val 78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ロジスティック回帰を行う場合</a:t>
            </a:r>
            <a:r>
              <a:rPr kumimoji="1" lang="en-US" altLang="ja-JP"/>
              <a:t>GLM</a:t>
            </a:r>
            <a:r>
              <a:rPr kumimoji="1" lang="ja-JP" altLang="en-US"/>
              <a:t>内の</a:t>
            </a:r>
            <a:r>
              <a:rPr lang="en-US" altLang="ja-JP"/>
              <a:t>family</a:t>
            </a:r>
            <a:r>
              <a:rPr lang="ja-JP" altLang="en-US"/>
              <a:t>引数に規定の</a:t>
            </a:r>
            <a:r>
              <a:rPr lang="en-US" altLang="ja-JP"/>
              <a:t>sm.families.Binomial()</a:t>
            </a:r>
            <a:r>
              <a:rPr lang="ja-JP" altLang="en-US"/>
              <a:t>を指定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5" y="4379971"/>
            <a:ext cx="2990094" cy="2478029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5253136" y="5822302"/>
            <a:ext cx="26685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255284" y="5321559"/>
            <a:ext cx="26685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57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8.2 </a:t>
            </a:r>
            <a:r>
              <a:rPr kumimoji="1" lang="ja-JP" altLang="en-US"/>
              <a:t>単純なロジスティック回帰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/>
              <a:t> </a:t>
            </a:r>
            <a:r>
              <a:rPr lang="ja-JP" altLang="en-US" sz="2400"/>
              <a:t>閾値の確認</a:t>
            </a:r>
            <a:r>
              <a:rPr kumimoji="1" lang="en-US" altLang="ja-JP" sz="2400"/>
              <a:t>(8.2_6)</a:t>
            </a:r>
          </a:p>
          <a:p>
            <a:pPr marL="0" indent="0">
              <a:buNone/>
            </a:pPr>
            <a:endParaRPr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print(sum((r.predict(a.numwords) &gt;= 0.6) &amp; (a.spam == 1)) / len(a))</a:t>
            </a:r>
          </a:p>
          <a:p>
            <a:pPr marL="0" indent="0"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print(sum((r.predict(a.numwords) &gt;= 0.8) &amp; (a.spam == 1)) / len(a))</a:t>
            </a:r>
          </a:p>
          <a:p>
            <a:pPr marL="0" indent="0">
              <a:buNone/>
            </a:pPr>
            <a:endParaRPr kumimoji="1"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&gt;&gt; 0.44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&gt;&gt; 0.35</a:t>
            </a:r>
          </a:p>
          <a:p>
            <a:pPr marL="0" indent="0">
              <a:buNone/>
            </a:pPr>
            <a:endParaRPr kumimoji="1"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ja-JP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それぞれ，閾値が</a:t>
            </a: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ja-JP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と</a:t>
            </a: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ja-JP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に対応している．</a:t>
            </a:r>
            <a:endParaRPr kumimoji="1" lang="ja-JP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5" y="4379971"/>
            <a:ext cx="2990094" cy="2478029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5253136" y="5822302"/>
            <a:ext cx="26685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255284" y="5321559"/>
            <a:ext cx="26685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452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8.3 </a:t>
            </a:r>
            <a:r>
              <a:rPr kumimoji="1" lang="ja-JP" altLang="en-US" dirty="0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あなたは，パリのワインを扱う商社から，今年のワインの価格調査を依頼された．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早速次のデータを得た．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どのように計算すればいいのだろうか．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24" y="2215444"/>
            <a:ext cx="1785850" cy="178585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38414"/>
              </p:ext>
            </p:extLst>
          </p:nvPr>
        </p:nvGraphicFramePr>
        <p:xfrm>
          <a:off x="628650" y="4001294"/>
          <a:ext cx="773915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93">
                  <a:extLst>
                    <a:ext uri="{9D8B030D-6E8A-4147-A177-3AD203B41FA5}">
                      <a16:colId xmlns:a16="http://schemas.microsoft.com/office/drawing/2014/main" xmlns="" val="1869789508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xmlns="" val="3493186324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xmlns="" val="2290929230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xmlns="" val="4071285473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xmlns="" val="459585761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xmlns="" val="3303821225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xmlns="" val="414808882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冬季降雨量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成長期平均気温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収穫期降雨量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熟成年数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消費者数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786313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7.4950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1952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600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17.1167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160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43183.569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312986411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8.0393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1953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690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16.7333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80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30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43495.030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37683417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7.6858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1955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502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17.1500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130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44217.857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14881082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6.9845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1957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420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16.1333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110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26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45152.252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326128259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6.7772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1958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582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16.4167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187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25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45653.805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1835689083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4156502" y="63939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︙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85" y="2126997"/>
            <a:ext cx="1303052" cy="130305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pp.192-193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983353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データの準備 </a:t>
            </a:r>
            <a:r>
              <a:rPr kumimoji="1" lang="en-US" altLang="ja-JP"/>
              <a:t>(8.3.2)</a:t>
            </a:r>
          </a:p>
          <a:p>
            <a:endParaRPr kumimoji="1" lang="en-US" altLang="ja-JP" sz="1400"/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pd, numpy as np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 = pd.read_csv('data/wine.csv', encoding='cp932')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価格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.plot(title='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価格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kumimoji="1" lang="ja-JP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8" y="3925310"/>
            <a:ext cx="8293624" cy="23865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pp.192-193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369135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相関係数の確認 </a:t>
            </a:r>
            <a:r>
              <a:rPr kumimoji="1" lang="en-US" altLang="ja-JP" dirty="0"/>
              <a:t>(8.3_3)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a.corr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()[['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価格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']][1:].T</a:t>
            </a:r>
            <a:endParaRPr kumimoji="1"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a.corr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ja-JP" dirty="0"/>
              <a:t> </a:t>
            </a:r>
            <a:r>
              <a:rPr lang="ja-JP" altLang="en-US" dirty="0"/>
              <a:t>を用いて相関係数行列を得て，価格を抽出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 dirty="0"/>
              <a:t>データフレーム型を転置</a:t>
            </a:r>
            <a:r>
              <a:rPr lang="en-US" altLang="ja-JP" dirty="0"/>
              <a:t>(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.T</a:t>
            </a:r>
            <a:r>
              <a:rPr lang="en-US" altLang="ja-JP" dirty="0"/>
              <a:t>)</a:t>
            </a:r>
            <a:r>
              <a:rPr lang="ja-JP" altLang="en-US" dirty="0"/>
              <a:t>することで見やすく表示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700" dirty="0"/>
          </a:p>
          <a:p>
            <a:pPr marL="0" indent="0">
              <a:buNone/>
            </a:pPr>
            <a:r>
              <a:rPr lang="ja-JP" altLang="en-US" sz="1600" dirty="0"/>
              <a:t>年と熟成年数の相関係数 → 正負が異なるだけである（内部の情報量が同じ）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		              </a:t>
            </a:r>
            <a:r>
              <a:rPr lang="ja-JP" altLang="en-US" sz="1600" dirty="0"/>
              <a:t>どちらか片方を使用する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/>
              <a:t>冬季降雨量の相関係数は小さいため無視するものとする</a:t>
            </a: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14644"/>
              </p:ext>
            </p:extLst>
          </p:nvPr>
        </p:nvGraphicFramePr>
        <p:xfrm>
          <a:off x="628650" y="4001294"/>
          <a:ext cx="8058540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20">
                  <a:extLst>
                    <a:ext uri="{9D8B030D-6E8A-4147-A177-3AD203B41FA5}">
                      <a16:colId xmlns:a16="http://schemas.microsoft.com/office/drawing/2014/main" xmlns="" val="2402054548"/>
                    </a:ext>
                  </a:extLst>
                </a:gridCol>
                <a:gridCol w="1151220">
                  <a:extLst>
                    <a:ext uri="{9D8B030D-6E8A-4147-A177-3AD203B41FA5}">
                      <a16:colId xmlns:a16="http://schemas.microsoft.com/office/drawing/2014/main" xmlns="" val="684757782"/>
                    </a:ext>
                  </a:extLst>
                </a:gridCol>
                <a:gridCol w="1151220">
                  <a:extLst>
                    <a:ext uri="{9D8B030D-6E8A-4147-A177-3AD203B41FA5}">
                      <a16:colId xmlns:a16="http://schemas.microsoft.com/office/drawing/2014/main" xmlns="" val="1640111389"/>
                    </a:ext>
                  </a:extLst>
                </a:gridCol>
                <a:gridCol w="1151220">
                  <a:extLst>
                    <a:ext uri="{9D8B030D-6E8A-4147-A177-3AD203B41FA5}">
                      <a16:colId xmlns:a16="http://schemas.microsoft.com/office/drawing/2014/main" xmlns="" val="815406657"/>
                    </a:ext>
                  </a:extLst>
                </a:gridCol>
                <a:gridCol w="1151220">
                  <a:extLst>
                    <a:ext uri="{9D8B030D-6E8A-4147-A177-3AD203B41FA5}">
                      <a16:colId xmlns:a16="http://schemas.microsoft.com/office/drawing/2014/main" xmlns="" val="2353928885"/>
                    </a:ext>
                  </a:extLst>
                </a:gridCol>
                <a:gridCol w="1151220">
                  <a:extLst>
                    <a:ext uri="{9D8B030D-6E8A-4147-A177-3AD203B41FA5}">
                      <a16:colId xmlns:a16="http://schemas.microsoft.com/office/drawing/2014/main" xmlns="" val="4229904573"/>
                    </a:ext>
                  </a:extLst>
                </a:gridCol>
                <a:gridCol w="1151220">
                  <a:extLst>
                    <a:ext uri="{9D8B030D-6E8A-4147-A177-3AD203B41FA5}">
                      <a16:colId xmlns:a16="http://schemas.microsoft.com/office/drawing/2014/main" xmlns="" val="2932043482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1">
                          <a:effectLst/>
                        </a:rPr>
                        <a:t>年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1">
                          <a:effectLst/>
                        </a:rPr>
                        <a:t>冬期降雨量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1">
                          <a:effectLst/>
                        </a:rPr>
                        <a:t>成長期平均気温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b="1">
                          <a:effectLst/>
                        </a:rPr>
                        <a:t>収穫期降雨量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1">
                          <a:effectLst/>
                        </a:rPr>
                        <a:t>熟成年数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1">
                          <a:effectLst/>
                        </a:rPr>
                        <a:t>消費者数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110840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1">
                          <a:effectLst/>
                        </a:rPr>
                        <a:t>価格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-0.447768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0.136651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0.659563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-0.563322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0.447768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-0.466862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40135676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p.193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1717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62947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ja-JP"/>
              <a:t> </a:t>
            </a:r>
            <a:r>
              <a:rPr lang="ja-JP" altLang="en-US"/>
              <a:t>散布図 </a:t>
            </a:r>
            <a:r>
              <a:rPr lang="en-US" altLang="ja-JP"/>
              <a:t>(8.3_4)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for i, c in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(a.columns[3:7]):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plt.subplot(141 + i)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plt.title(c)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plt.scatter(a[c], a.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価格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2" y="4255876"/>
            <a:ext cx="8577089" cy="239573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pp.193-194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34909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/>
              <a:t> 8.3.1 </a:t>
            </a:r>
            <a:r>
              <a:rPr kumimoji="1" lang="ja-JP" altLang="en-US"/>
              <a:t>残差平方和</a:t>
            </a:r>
            <a:r>
              <a:rPr kumimoji="1" lang="en-US" altLang="ja-JP"/>
              <a:t>(Sum of Squared Errors: SSE)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当てはまり具合の数値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元データと予測データの差分の</a:t>
            </a:r>
            <a:r>
              <a:rPr lang="en-US" altLang="ja-JP"/>
              <a:t>2</a:t>
            </a:r>
            <a:r>
              <a:rPr lang="ja-JP" altLang="en-US"/>
              <a:t>乗値の和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r>
              <a:rPr lang="en-US" altLang="ja-JP"/>
              <a:t> 8.3.2 </a:t>
            </a:r>
            <a:r>
              <a:rPr lang="ja-JP" altLang="en-US"/>
              <a:t>推定用データと検証用データ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推定用データのみだと過剰適合している可能性   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module</a:t>
            </a:r>
            <a:r>
              <a:rPr lang="ja-JP" altLang="en-US"/>
              <a:t>を用いてデータを</a:t>
            </a:r>
            <a:r>
              <a:rPr lang="en-US" altLang="ja-JP"/>
              <a:t>13</a:t>
            </a:r>
            <a:r>
              <a:rPr lang="ja-JP" altLang="en-US"/>
              <a:t>個と</a:t>
            </a:r>
            <a:r>
              <a:rPr lang="en-US" altLang="ja-JP"/>
              <a:t>12</a:t>
            </a:r>
            <a:r>
              <a:rPr lang="ja-JP" altLang="en-US"/>
              <a:t>個に分割</a:t>
            </a:r>
            <a:endParaRPr lang="en-US" altLang="ja-JP"/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from sklearn.cross_validation import train_test_split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a_train, a_test = train_test_split(a, train_size=13, random_state=1)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p.194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12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16294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ja-JP" sz="2400"/>
              <a:t> glm</a:t>
            </a:r>
            <a:r>
              <a:rPr kumimoji="1" lang="ja-JP" altLang="en-US" sz="2400"/>
              <a:t>関数について </a:t>
            </a:r>
            <a:r>
              <a:rPr kumimoji="1" lang="en-US" altLang="ja-JP" sz="2400"/>
              <a:t>(8.3.3_6-11)</a:t>
            </a:r>
          </a:p>
          <a:p>
            <a:pPr marL="0" indent="0">
              <a:buNone/>
            </a:pPr>
            <a:r>
              <a:rPr lang="en-US" altLang="ja-JP" sz="2400"/>
              <a:t> </a:t>
            </a:r>
            <a:r>
              <a:rPr lang="ja-JP" altLang="en-US" sz="2400"/>
              <a:t>汎用的な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statsmodels.formula.api.glm</a:t>
            </a:r>
            <a:r>
              <a:rPr lang="ja-JP" altLang="en-US" sz="2400"/>
              <a:t>関数を用いる</a:t>
            </a:r>
            <a:endParaRPr lang="en-US" altLang="ja-JP" sz="2400"/>
          </a:p>
          <a:p>
            <a:pPr marL="0" indent="0">
              <a:buNone/>
            </a:pPr>
            <a:endParaRPr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smf.glm('</a:t>
            </a:r>
            <a:r>
              <a:rPr lang="ja-JP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価格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ja-JP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成長期平均気温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a_train)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r1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m.fit()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r1.predict(a_test)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sse1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np.sum((a_test.</a:t>
            </a:r>
            <a:r>
              <a:rPr lang="ja-JP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価格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p1)**2)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print('SSE', sse1)</a:t>
            </a:r>
          </a:p>
          <a:p>
            <a:pPr marL="0" indent="0">
              <a:buNone/>
            </a:pPr>
            <a:r>
              <a:rPr lang="en-US" altLang="ja-JP" sz="2400"/>
              <a:t> </a:t>
            </a:r>
            <a:endParaRPr kumimoji="1" lang="ja-JP" altLang="en-US" sz="2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p.195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48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8.1 </a:t>
            </a:r>
            <a:r>
              <a:rPr lang="ja-JP" altLang="en-US"/>
              <a:t>単純な線形回帰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 module</a:t>
            </a:r>
            <a:r>
              <a:rPr kumimoji="1" lang="ja-JP" altLang="en-US"/>
              <a:t>の</a:t>
            </a:r>
            <a:r>
              <a:rPr kumimoji="1" lang="en-US" altLang="ja-JP"/>
              <a:t>import(8.1_2)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%matplotlib inline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altLang="ja-JP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statsmodels.api as sm</a:t>
            </a:r>
          </a:p>
          <a:p>
            <a:pPr marL="0" indent="0">
              <a:buNone/>
            </a:pPr>
            <a:r>
              <a:rPr lang="en-US" altLang="ja-JP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np, pandas as pd, matplotlib.pyplot as plt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3507" y="6519446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pp.187-188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10238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16294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ja-JP" sz="2400"/>
              <a:t> glm</a:t>
            </a:r>
            <a:r>
              <a:rPr kumimoji="1" lang="ja-JP" altLang="en-US" sz="2400"/>
              <a:t>関数について </a:t>
            </a:r>
            <a:r>
              <a:rPr kumimoji="1" lang="en-US" altLang="ja-JP" sz="2400"/>
              <a:t>(8.3.3_6-11)</a:t>
            </a:r>
          </a:p>
          <a:p>
            <a:pPr marL="0" indent="0">
              <a:buNone/>
            </a:pPr>
            <a:r>
              <a:rPr lang="en-US" altLang="ja-JP" sz="2400"/>
              <a:t> </a:t>
            </a:r>
            <a:r>
              <a:rPr lang="ja-JP" altLang="en-US" sz="2400"/>
              <a:t>汎用的な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statsmodels.formula.api.glm</a:t>
            </a:r>
            <a:r>
              <a:rPr lang="ja-JP" altLang="en-US" sz="2400"/>
              <a:t>関数を用いる</a:t>
            </a:r>
            <a:endParaRPr lang="en-US" altLang="ja-JP" sz="2400"/>
          </a:p>
          <a:p>
            <a:pPr marL="0" indent="0">
              <a:buNone/>
            </a:pPr>
            <a:endParaRPr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smf.glm('</a:t>
            </a:r>
            <a:r>
              <a:rPr lang="ja-JP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価格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ja-JP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成長期平均気温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a_train)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r1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m.fit()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r1.predict(a_test)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sse1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np.sum((a_test.</a:t>
            </a:r>
            <a:r>
              <a:rPr lang="ja-JP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価格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p1)**2)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print('SSE', sse1)</a:t>
            </a:r>
          </a:p>
          <a:p>
            <a:pPr marL="0" indent="0">
              <a:buNone/>
            </a:pPr>
            <a:r>
              <a:rPr lang="en-US" altLang="ja-JP" sz="2400"/>
              <a:t> </a:t>
            </a:r>
            <a:endParaRPr kumimoji="1" lang="ja-JP" altLang="en-US" sz="2400"/>
          </a:p>
        </p:txBody>
      </p:sp>
      <p:sp>
        <p:nvSpPr>
          <p:cNvPr id="4" name="角丸四角形吹き出し 3"/>
          <p:cNvSpPr/>
          <p:nvPr/>
        </p:nvSpPr>
        <p:spPr>
          <a:xfrm>
            <a:off x="5186485" y="4990339"/>
            <a:ext cx="2845836" cy="466530"/>
          </a:xfrm>
          <a:prstGeom prst="wedgeRoundRectCallout">
            <a:avLst>
              <a:gd name="adj1" fmla="val -58210"/>
              <a:gd name="adj2" fmla="val -45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残差平方和の計算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5186485" y="2693470"/>
            <a:ext cx="3328865" cy="466530"/>
          </a:xfrm>
          <a:prstGeom prst="wedgeRoundRectCallout">
            <a:avLst>
              <a:gd name="adj1" fmla="val -43784"/>
              <a:gd name="adj2" fmla="val 88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モデル作成 → 推定 → 予測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p.195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4088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16294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ja-JP" sz="2400"/>
              <a:t> glm</a:t>
            </a:r>
            <a:r>
              <a:rPr kumimoji="1" lang="ja-JP" altLang="en-US" sz="2400"/>
              <a:t>関数について </a:t>
            </a:r>
            <a:r>
              <a:rPr kumimoji="1" lang="en-US" altLang="ja-JP" sz="2400"/>
              <a:t>(8.3.3_6-11)</a:t>
            </a:r>
          </a:p>
          <a:p>
            <a:pPr marL="0" indent="0">
              <a:buNone/>
            </a:pPr>
            <a:r>
              <a:rPr lang="ja-JP" altLang="en-US" sz="2400"/>
              <a:t>独立変数を増やし，残差平方和がどう変化するか</a:t>
            </a:r>
            <a:endParaRPr lang="en-US" altLang="ja-JP" sz="2400"/>
          </a:p>
          <a:p>
            <a:pPr marL="0" indent="0">
              <a:buNone/>
            </a:pPr>
            <a:r>
              <a:rPr lang="ja-JP" altLang="en-US" sz="2400"/>
              <a:t>（相関係数の大きい順に追加）</a:t>
            </a:r>
            <a:endParaRPr lang="en-US" altLang="ja-JP" sz="2400"/>
          </a:p>
          <a:p>
            <a:pPr marL="0" indent="0">
              <a:buNone/>
            </a:pPr>
            <a:endParaRPr kumimoji="1" lang="ja-JP" altLang="en-US" sz="240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65362"/>
              </p:ext>
            </p:extLst>
          </p:nvPr>
        </p:nvGraphicFramePr>
        <p:xfrm>
          <a:off x="628650" y="350029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8851393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6276668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5343821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82873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SSE1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SSE2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SSE3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SSE4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6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3.4969929593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2.3471467564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1.8004481293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1.9230682415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264988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241973"/>
            <a:ext cx="4178816" cy="240487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807466" y="5760910"/>
            <a:ext cx="425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SSE3</a:t>
            </a:r>
            <a:r>
              <a:rPr kumimoji="1" lang="ja-JP" altLang="en-US"/>
              <a:t>の独立変数が成長期平均気温・</a:t>
            </a:r>
            <a:endParaRPr kumimoji="1" lang="en-US" altLang="ja-JP"/>
          </a:p>
          <a:p>
            <a:r>
              <a:rPr kumimoji="1" lang="ja-JP" altLang="en-US"/>
              <a:t>収穫期降雨量・</a:t>
            </a:r>
            <a:r>
              <a:rPr lang="ja-JP" altLang="en-US"/>
              <a:t>消費者数のものを用いる．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pp.195-196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785609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赤池情報量規準</a:t>
            </a:r>
            <a:r>
              <a:rPr kumimoji="1" lang="en-US" altLang="ja-JP" dirty="0"/>
              <a:t>(8.3.4_12)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Akaike’s</a:t>
            </a:r>
            <a:r>
              <a:rPr lang="en-US" altLang="ja-JP" dirty="0"/>
              <a:t> Information Criterion: AIC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 dirty="0"/>
              <a:t>複雑さとデータの適合度のバランスの指標</a:t>
            </a:r>
            <a:endParaRPr lang="en-US" altLang="ja-JP" dirty="0"/>
          </a:p>
          <a:p>
            <a:pPr marL="0" indent="0">
              <a:buNone/>
            </a:pPr>
            <a:r>
              <a:rPr lang="pt-BR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plt.title('AIC')</a:t>
            </a:r>
          </a:p>
          <a:p>
            <a:pPr marL="0" indent="0">
              <a:buNone/>
            </a:pPr>
            <a:r>
              <a:rPr lang="pt-BR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plt.bar(range(4), </a:t>
            </a:r>
            <a:r>
              <a:rPr lang="pt-BR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[r1.aic, r2.aic, r3.aic, r4.aic]</a:t>
            </a:r>
            <a:r>
              <a:rPr lang="pt-BR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198424"/>
            <a:ext cx="4133096" cy="23865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54555" y="4376057"/>
            <a:ext cx="39340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残差平方和と同じように，</a:t>
            </a:r>
            <a:endParaRPr kumimoji="1" lang="en-US" altLang="ja-JP"/>
          </a:p>
          <a:p>
            <a:r>
              <a:rPr kumimoji="1" lang="ja-JP" altLang="en-US"/>
              <a:t>小さいものが良いモデルとなる．</a:t>
            </a:r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AIC</a:t>
            </a:r>
            <a:r>
              <a:rPr lang="ja-JP" altLang="en-US"/>
              <a:t>は独立変数の数が増えると悪くなる</a:t>
            </a:r>
            <a:endParaRPr lang="en-US" altLang="ja-JP"/>
          </a:p>
          <a:p>
            <a:r>
              <a:rPr lang="ja-JP" altLang="en-US"/>
              <a:t>独立変数</a:t>
            </a:r>
            <a:r>
              <a:rPr lang="en-US" altLang="ja-JP"/>
              <a:t>3</a:t>
            </a:r>
            <a:r>
              <a:rPr lang="ja-JP" altLang="en-US"/>
              <a:t>つの値が一番良い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（推定データを用いた</a:t>
            </a:r>
            <a:r>
              <a:rPr lang="en-US" altLang="ja-JP"/>
              <a:t>AIC</a:t>
            </a:r>
            <a:r>
              <a:rPr lang="ja-JP" altLang="en-US"/>
              <a:t>）</a:t>
            </a:r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18610" y="651944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pp.196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904985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赤池情報量</a:t>
            </a:r>
            <a:r>
              <a:rPr lang="ja-JP" altLang="en-US" dirty="0"/>
              <a:t>規準</a:t>
            </a:r>
            <a:r>
              <a:rPr kumimoji="1" lang="en-US" altLang="ja-JP" dirty="0"/>
              <a:t>(8.3.4_12)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Akaike’s</a:t>
            </a:r>
            <a:r>
              <a:rPr lang="en-US" altLang="ja-JP" dirty="0"/>
              <a:t> Information Criterion: AIC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 dirty="0"/>
              <a:t>複雑さとデータの適合度のバランスの指標</a:t>
            </a:r>
            <a:endParaRPr lang="en-US" altLang="ja-JP" dirty="0"/>
          </a:p>
          <a:p>
            <a:pPr marL="0" indent="0">
              <a:buNone/>
            </a:pPr>
            <a:r>
              <a:rPr lang="pt-BR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plt.title('AIC')</a:t>
            </a:r>
          </a:p>
          <a:p>
            <a:pPr marL="0" indent="0">
              <a:buNone/>
            </a:pPr>
            <a:r>
              <a:rPr lang="pt-BR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plt.bar(range(4), </a:t>
            </a:r>
            <a:r>
              <a:rPr lang="pt-BR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[r1.aic, r2.aic, r3.aic, r4.aic]</a:t>
            </a:r>
            <a:r>
              <a:rPr lang="pt-BR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198424"/>
            <a:ext cx="4133096" cy="23865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54555" y="4376057"/>
            <a:ext cx="39340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残差平方和と同じように，</a:t>
            </a:r>
            <a:endParaRPr kumimoji="1" lang="en-US" altLang="ja-JP"/>
          </a:p>
          <a:p>
            <a:r>
              <a:rPr kumimoji="1" lang="ja-JP" altLang="en-US"/>
              <a:t>小さいものが良いモデルとなる．</a:t>
            </a:r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AIC</a:t>
            </a:r>
            <a:r>
              <a:rPr lang="ja-JP" altLang="en-US"/>
              <a:t>は独立変数の数が増えると悪くなる</a:t>
            </a:r>
            <a:endParaRPr lang="en-US" altLang="ja-JP"/>
          </a:p>
          <a:p>
            <a:r>
              <a:rPr lang="ja-JP" altLang="en-US"/>
              <a:t>独立変数</a:t>
            </a:r>
            <a:r>
              <a:rPr lang="en-US" altLang="ja-JP"/>
              <a:t>3</a:t>
            </a:r>
            <a:r>
              <a:rPr lang="ja-JP" altLang="en-US"/>
              <a:t>つの値が一番良い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（推定データを用いた</a:t>
            </a:r>
            <a:r>
              <a:rPr lang="en-US" altLang="ja-JP"/>
              <a:t>AIC</a:t>
            </a:r>
            <a:r>
              <a:rPr lang="ja-JP" altLang="en-US"/>
              <a:t>）</a:t>
            </a:r>
            <a:endParaRPr lang="en-US" altLang="ja-JP"/>
          </a:p>
        </p:txBody>
      </p:sp>
      <p:sp>
        <p:nvSpPr>
          <p:cNvPr id="6" name="角丸四角形吹き出し 5"/>
          <p:cNvSpPr/>
          <p:nvPr/>
        </p:nvSpPr>
        <p:spPr>
          <a:xfrm>
            <a:off x="5093180" y="3208192"/>
            <a:ext cx="2845836" cy="466530"/>
          </a:xfrm>
          <a:prstGeom prst="wedgeRoundRectCallout">
            <a:avLst>
              <a:gd name="adj1" fmla="val -36571"/>
              <a:gd name="adj2" fmla="val 74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推定された</a:t>
            </a:r>
            <a:r>
              <a:rPr kumimoji="1" lang="en-US" altLang="ja-JP"/>
              <a:t>AIC</a:t>
            </a:r>
            <a:r>
              <a:rPr kumimoji="1" lang="ja-JP" altLang="en-US"/>
              <a:t>の値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18610" y="651944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pp.196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312930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検証用データと予測値 </a:t>
            </a:r>
            <a:r>
              <a:rPr kumimoji="1" lang="en-US" altLang="ja-JP" dirty="0"/>
              <a:t>(8.3_13)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plt.scatter(a_test.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価格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, p3)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plt.xlabel('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データ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plt.ylabel('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予測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kumimoji="1" lang="ja-JP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96" y="3314052"/>
            <a:ext cx="3747407" cy="325495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p.196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390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8.3 </a:t>
            </a:r>
            <a:r>
              <a:rPr kumimoji="1" lang="ja-JP" altLang="en-US"/>
              <a:t>ワインの価格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誤差分布 </a:t>
            </a:r>
            <a:r>
              <a:rPr lang="en-US" altLang="ja-JP"/>
              <a:t>(8.3_14)</a:t>
            </a:r>
          </a:p>
          <a:p>
            <a:pPr marL="0" indent="0">
              <a:buNone/>
            </a:pPr>
            <a:r>
              <a:rPr kumimoji="1" lang="en-US" altLang="ja-JP"/>
              <a:t> </a:t>
            </a:r>
            <a:r>
              <a:rPr kumimoji="1" lang="ja-JP" altLang="en-US"/>
              <a:t>モデルが妥当な場合 → 誤差分布が正規分布状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plt.title('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誤差分布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plt.hist(a_test.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価格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- p3)</a:t>
            </a:r>
            <a:endParaRPr kumimoji="1"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00195"/>
            <a:ext cx="3372671" cy="29147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56826" y="5057592"/>
            <a:ext cx="4003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負の値が多いことから，</a:t>
            </a:r>
            <a:endParaRPr kumimoji="1" lang="en-US" altLang="ja-JP"/>
          </a:p>
          <a:p>
            <a:r>
              <a:rPr kumimoji="1" lang="ja-JP" altLang="en-US"/>
              <a:t>誤差に含まれている要素の検討が必要</a:t>
            </a:r>
            <a:endParaRPr kumimoji="1" lang="en-US" altLang="ja-JP"/>
          </a:p>
          <a:p>
            <a:r>
              <a:rPr lang="ja-JP" altLang="en-US"/>
              <a:t>モデルを見直すべきである．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p.197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3109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3,4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ワインの価格データを用い，新たな独立変数を任意で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個選び</a:t>
            </a:r>
            <a:r>
              <a:rPr kumimoji="1" lang="en-US" altLang="ja-JP" dirty="0"/>
              <a:t>SSE</a:t>
            </a:r>
            <a:r>
              <a:rPr kumimoji="1" lang="ja-JP" altLang="en-US" dirty="0"/>
              <a:t>と</a:t>
            </a:r>
            <a:r>
              <a:rPr kumimoji="1" lang="en-US" altLang="ja-JP" dirty="0"/>
              <a:t>AIC</a:t>
            </a:r>
            <a:r>
              <a:rPr kumimoji="1" lang="ja-JP" altLang="en-US" dirty="0"/>
              <a:t>を求め，検証用データと比較し誤差分布を</a:t>
            </a:r>
            <a:r>
              <a:rPr kumimoji="1" lang="en-US" altLang="ja-JP" dirty="0"/>
              <a:t>plot</a:t>
            </a:r>
            <a:r>
              <a:rPr kumimoji="1" lang="ja-JP" altLang="en-US" dirty="0"/>
              <a:t>せよ．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冬季降雨量・成長期平均気温・収穫期降雨量・熟成年数・消費者数の独立変数群の中で</a:t>
            </a:r>
            <a:r>
              <a:rPr lang="en-US" altLang="ja-JP" dirty="0"/>
              <a:t>SSE</a:t>
            </a:r>
            <a:r>
              <a:rPr lang="ja-JP" altLang="en-US" dirty="0"/>
              <a:t>と</a:t>
            </a:r>
            <a:r>
              <a:rPr lang="en-US" altLang="ja-JP" dirty="0"/>
              <a:t>AIC</a:t>
            </a:r>
            <a:r>
              <a:rPr lang="ja-JP" altLang="en-US" dirty="0"/>
              <a:t>が最小・最大となる組み合わせをそれぞれ求めよ</a:t>
            </a:r>
            <a:r>
              <a:rPr lang="en-US" altLang="ja-JP" dirty="0"/>
              <a:t>(</a:t>
            </a:r>
            <a:r>
              <a:rPr lang="ja-JP" altLang="en-US" dirty="0"/>
              <a:t>難</a:t>
            </a:r>
            <a:r>
              <a:rPr lang="en-US" altLang="ja-JP" dirty="0"/>
              <a:t>)</a:t>
            </a:r>
            <a:r>
              <a:rPr lang="ja-JP" altLang="en-US" dirty="0" err="1"/>
              <a:t>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0485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8.4 </a:t>
            </a:r>
            <a:r>
              <a:rPr kumimoji="1" lang="ja-JP" altLang="en-US"/>
              <a:t>救急車の出動回数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kumimoji="1" lang="ja-JP" altLang="en-US" dirty="0"/>
              <a:t>救急車の出動回数を予測したい．救急隊員によると，平日だったり暑かったり寒かったりすると増えるらしい．ただし，毎日の出動回数自体はそれほど多くない．これまで通りのやり方で結果を整数で丸めてもいいのだろうか？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9672"/>
              </p:ext>
            </p:extLst>
          </p:nvPr>
        </p:nvGraphicFramePr>
        <p:xfrm>
          <a:off x="628650" y="4169242"/>
          <a:ext cx="41766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05">
                  <a:extLst>
                    <a:ext uri="{9D8B030D-6E8A-4147-A177-3AD203B41FA5}">
                      <a16:colId xmlns:a16="http://schemas.microsoft.com/office/drawing/2014/main" xmlns="" val="3573240050"/>
                    </a:ext>
                  </a:extLst>
                </a:gridCol>
                <a:gridCol w="1392205">
                  <a:extLst>
                    <a:ext uri="{9D8B030D-6E8A-4147-A177-3AD203B41FA5}">
                      <a16:colId xmlns:a16="http://schemas.microsoft.com/office/drawing/2014/main" xmlns="" val="3167679916"/>
                    </a:ext>
                  </a:extLst>
                </a:gridCol>
                <a:gridCol w="1392205">
                  <a:extLst>
                    <a:ext uri="{9D8B030D-6E8A-4147-A177-3AD203B41FA5}">
                      <a16:colId xmlns:a16="http://schemas.microsoft.com/office/drawing/2014/main" xmlns="" val="316201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temp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wkday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27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19.4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12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18.2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80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18.5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143636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00587"/>
              </p:ext>
            </p:extLst>
          </p:nvPr>
        </p:nvGraphicFramePr>
        <p:xfrm>
          <a:off x="628650" y="5974071"/>
          <a:ext cx="4176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05">
                  <a:extLst>
                    <a:ext uri="{9D8B030D-6E8A-4147-A177-3AD203B41FA5}">
                      <a16:colId xmlns:a16="http://schemas.microsoft.com/office/drawing/2014/main" xmlns="" val="1058018945"/>
                    </a:ext>
                  </a:extLst>
                </a:gridCol>
                <a:gridCol w="1392205">
                  <a:extLst>
                    <a:ext uri="{9D8B030D-6E8A-4147-A177-3AD203B41FA5}">
                      <a16:colId xmlns:a16="http://schemas.microsoft.com/office/drawing/2014/main" xmlns="" val="2445435487"/>
                    </a:ext>
                  </a:extLst>
                </a:gridCol>
                <a:gridCol w="1392205">
                  <a:extLst>
                    <a:ext uri="{9D8B030D-6E8A-4147-A177-3AD203B41FA5}">
                      <a16:colId xmlns:a16="http://schemas.microsoft.com/office/drawing/2014/main" xmlns="" val="27164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18.5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621922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509208" y="56526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︙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0930" y="5512406"/>
            <a:ext cx="2238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 : </a:t>
            </a:r>
            <a:r>
              <a:rPr kumimoji="1" lang="ja-JP" altLang="en-US"/>
              <a:t>出動回数</a:t>
            </a:r>
            <a:endParaRPr kumimoji="1" lang="en-US" altLang="ja-JP"/>
          </a:p>
          <a:p>
            <a:r>
              <a:rPr lang="en-US" altLang="ja-JP"/>
              <a:t>temp : </a:t>
            </a:r>
            <a:r>
              <a:rPr lang="ja-JP" altLang="en-US"/>
              <a:t>温度</a:t>
            </a:r>
            <a:endParaRPr lang="en-US" altLang="ja-JP"/>
          </a:p>
          <a:p>
            <a:r>
              <a:rPr kumimoji="1" lang="en-US" altLang="ja-JP"/>
              <a:t>wkday : </a:t>
            </a:r>
            <a:r>
              <a:rPr kumimoji="1" lang="ja-JP" altLang="en-US"/>
              <a:t>平日かどうか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16" y="3608556"/>
            <a:ext cx="1836382" cy="183638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p.197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52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8.4 </a:t>
            </a:r>
            <a:r>
              <a:rPr kumimoji="1" lang="ja-JP" altLang="en-US"/>
              <a:t>救急車の出動回数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データの準備 </a:t>
            </a:r>
            <a:r>
              <a:rPr kumimoji="1" lang="en-US" altLang="ja-JP"/>
              <a:t>(8.4_1-2)</a:t>
            </a:r>
          </a:p>
          <a:p>
            <a:pPr marL="0" indent="0">
              <a:buNone/>
            </a:pPr>
            <a:endParaRPr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 = pd.read_csv('data/ambulance.csv')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a.no.hist(bins=5)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31" y="3578949"/>
            <a:ext cx="3299538" cy="27329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7850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8.4 </a:t>
            </a:r>
            <a:r>
              <a:rPr kumimoji="1" lang="ja-JP" altLang="en-US"/>
              <a:t>救急車の出動回数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データの加工 </a:t>
            </a:r>
            <a:r>
              <a:rPr kumimoji="1" lang="en-US" altLang="ja-JP"/>
              <a:t>(8.4_3)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温度を独立変数として扱うため，</a:t>
            </a:r>
            <a:r>
              <a:rPr lang="en-US" altLang="ja-JP"/>
              <a:t>25</a:t>
            </a:r>
            <a:r>
              <a:rPr lang="ja-JP" altLang="en-US"/>
              <a:t>度以上と</a:t>
            </a:r>
            <a:r>
              <a:rPr lang="en-US" altLang="ja-JP"/>
              <a:t>15</a:t>
            </a:r>
            <a:r>
              <a:rPr lang="ja-JP" altLang="en-US"/>
              <a:t>度以下のデータを作成</a:t>
            </a:r>
            <a:endParaRPr lang="en-US" altLang="ja-JP"/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a['le15'] = (a.temp &lt;= 15).apply(int)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a['ge25'] = (a.temp &gt;= 25).apply(int)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a.describe().T</a:t>
            </a:r>
            <a:endParaRPr kumimoji="1" lang="ja-JP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9827"/>
              </p:ext>
            </p:extLst>
          </p:nvPr>
        </p:nvGraphicFramePr>
        <p:xfrm>
          <a:off x="1078564" y="4519774"/>
          <a:ext cx="698687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19">
                  <a:extLst>
                    <a:ext uri="{9D8B030D-6E8A-4147-A177-3AD203B41FA5}">
                      <a16:colId xmlns:a16="http://schemas.microsoft.com/office/drawing/2014/main" xmlns="" val="1365494396"/>
                    </a:ext>
                  </a:extLst>
                </a:gridCol>
                <a:gridCol w="776319">
                  <a:extLst>
                    <a:ext uri="{9D8B030D-6E8A-4147-A177-3AD203B41FA5}">
                      <a16:colId xmlns:a16="http://schemas.microsoft.com/office/drawing/2014/main" xmlns="" val="1066875453"/>
                    </a:ext>
                  </a:extLst>
                </a:gridCol>
                <a:gridCol w="776319">
                  <a:extLst>
                    <a:ext uri="{9D8B030D-6E8A-4147-A177-3AD203B41FA5}">
                      <a16:colId xmlns:a16="http://schemas.microsoft.com/office/drawing/2014/main" xmlns="" val="921986580"/>
                    </a:ext>
                  </a:extLst>
                </a:gridCol>
                <a:gridCol w="776319">
                  <a:extLst>
                    <a:ext uri="{9D8B030D-6E8A-4147-A177-3AD203B41FA5}">
                      <a16:colId xmlns:a16="http://schemas.microsoft.com/office/drawing/2014/main" xmlns="" val="279856432"/>
                    </a:ext>
                  </a:extLst>
                </a:gridCol>
                <a:gridCol w="776319">
                  <a:extLst>
                    <a:ext uri="{9D8B030D-6E8A-4147-A177-3AD203B41FA5}">
                      <a16:colId xmlns:a16="http://schemas.microsoft.com/office/drawing/2014/main" xmlns="" val="4240965984"/>
                    </a:ext>
                  </a:extLst>
                </a:gridCol>
                <a:gridCol w="776319">
                  <a:extLst>
                    <a:ext uri="{9D8B030D-6E8A-4147-A177-3AD203B41FA5}">
                      <a16:colId xmlns:a16="http://schemas.microsoft.com/office/drawing/2014/main" xmlns="" val="2677463173"/>
                    </a:ext>
                  </a:extLst>
                </a:gridCol>
                <a:gridCol w="776319">
                  <a:extLst>
                    <a:ext uri="{9D8B030D-6E8A-4147-A177-3AD203B41FA5}">
                      <a16:colId xmlns:a16="http://schemas.microsoft.com/office/drawing/2014/main" xmlns="" val="2995354731"/>
                    </a:ext>
                  </a:extLst>
                </a:gridCol>
                <a:gridCol w="776319">
                  <a:extLst>
                    <a:ext uri="{9D8B030D-6E8A-4147-A177-3AD203B41FA5}">
                      <a16:colId xmlns:a16="http://schemas.microsoft.com/office/drawing/2014/main" xmlns="" val="1270227593"/>
                    </a:ext>
                  </a:extLst>
                </a:gridCol>
                <a:gridCol w="776319">
                  <a:extLst>
                    <a:ext uri="{9D8B030D-6E8A-4147-A177-3AD203B41FA5}">
                      <a16:colId xmlns:a16="http://schemas.microsoft.com/office/drawing/2014/main" xmlns="" val="25848188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b="1">
                          <a:effectLst/>
                        </a:rPr>
                        <a:t>25%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b="1">
                          <a:effectLst/>
                        </a:rPr>
                        <a:t>50%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b="1">
                          <a:effectLst/>
                        </a:rPr>
                        <a:t>75%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9304663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100.0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1.400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1.27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1.00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2.0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4.0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286262003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temp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100.0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20.389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3.77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11.9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17.65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20.15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23.8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28.0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138250851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wkday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100.0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0.720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0.45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1.00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1.0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22073247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le15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100.0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0.110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1.0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29464915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ge25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100.0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0.130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0.34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>
                          <a:effectLst/>
                        </a:rPr>
                        <a:t>1.0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98942149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410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8.1 </a:t>
            </a:r>
            <a:r>
              <a:rPr lang="ja-JP" altLang="en-US"/>
              <a:t>単純な線形回帰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データの準備 </a:t>
            </a:r>
            <a:r>
              <a:rPr kumimoji="1" lang="en-US" altLang="ja-JP" dirty="0"/>
              <a:t>(</a:t>
            </a:r>
            <a:r>
              <a:rPr kumimoji="1" lang="en-US" altLang="ja-JP"/>
              <a:t>8.1_3)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n = 20</a:t>
            </a:r>
          </a:p>
          <a:p>
            <a:pPr marL="0" indent="0">
              <a:buNone/>
            </a:pP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 = np.linspace(1, n-1, n)</a:t>
            </a:r>
          </a:p>
          <a:p>
            <a:pPr marL="0" indent="0">
              <a:buNone/>
            </a:pP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3.14 * x1 + 1e-6 * np.random.random(n)</a:t>
            </a:r>
          </a:p>
          <a:p>
            <a:pPr marL="0" indent="0">
              <a:buNone/>
            </a:pPr>
            <a:endParaRPr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plt.plot(x1, y, '.')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plt.xlabel('x1')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plt.ylabel('y')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plt.xlim((0, x1.max()+1))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plt.ylim((0, y.max()+5));</a:t>
            </a:r>
            <a:endParaRPr lang="pt-BR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3507" y="6519446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pp.187-188</a:t>
            </a:r>
            <a:endParaRPr kumimoji="1" lang="ja-JP" altLang="en-US" sz="16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81" y="3781230"/>
            <a:ext cx="2916942" cy="23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1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8.4 </a:t>
            </a:r>
            <a:r>
              <a:rPr kumimoji="1" lang="ja-JP" altLang="en-US"/>
              <a:t>救急車の出動回数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 Poisson</a:t>
            </a:r>
            <a:r>
              <a:rPr kumimoji="1" lang="ja-JP" altLang="en-US"/>
              <a:t>回帰</a:t>
            </a:r>
            <a:r>
              <a:rPr kumimoji="1" lang="en-US" altLang="ja-JP"/>
              <a:t> (8.4_4)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import statsmodels.api as sm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a_train, a_test = train_test_split(a, train_size=50, random_state=1)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smf.glm('no ~ wkday + le15 + ge25', a_train, family=sm.families.Poisson()).fit()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plt.scatter(a_test.no, r.predict(a_test))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plt.xlabel('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データ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plt.ylabel('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予測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相関係数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', np.corrcoef(a_test.no, r.predict(a_test))[0, 1])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p.199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8123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8.4 </a:t>
            </a:r>
            <a:r>
              <a:rPr kumimoji="1" lang="ja-JP" altLang="en-US"/>
              <a:t>救急車の出動回数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 Poisson</a:t>
            </a:r>
            <a:r>
              <a:rPr kumimoji="1" lang="ja-JP" altLang="en-US"/>
              <a:t>回帰</a:t>
            </a:r>
            <a:r>
              <a:rPr kumimoji="1" lang="en-US" altLang="ja-JP"/>
              <a:t> (8.4_4)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import statsmodels.api as sm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a_train, a_test = train_test_split(a, train_size=50, random_state=1)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smf.glm('no ~ wkday + le15 + ge25', a_train, family=sm.families.Poisson()).fit()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plt.scatter(a_test.no, r.predict(a_test))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plt.xlabel('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データ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plt.ylabel('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予測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相関係数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', np.corrcoef(a_test.no, r.predict(a_test))[0, 1])</a:t>
            </a:r>
          </a:p>
        </p:txBody>
      </p:sp>
      <p:sp>
        <p:nvSpPr>
          <p:cNvPr id="4" name="角丸四角形吹き出し 3"/>
          <p:cNvSpPr/>
          <p:nvPr/>
        </p:nvSpPr>
        <p:spPr>
          <a:xfrm>
            <a:off x="4859087" y="2035471"/>
            <a:ext cx="3506973" cy="1066657"/>
          </a:xfrm>
          <a:prstGeom prst="wedgeRoundRectCallout">
            <a:avLst>
              <a:gd name="adj1" fmla="val -42800"/>
              <a:gd name="adj2" fmla="val 78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ポアソン</a:t>
            </a:r>
            <a:r>
              <a:rPr kumimoji="1" lang="ja-JP" altLang="en-US"/>
              <a:t>回帰を行う場合</a:t>
            </a:r>
            <a:endParaRPr kumimoji="1" lang="en-US" altLang="ja-JP"/>
          </a:p>
          <a:p>
            <a:pPr algn="ctr"/>
            <a:r>
              <a:rPr kumimoji="1" lang="en-US" altLang="ja-JP"/>
              <a:t>GLM</a:t>
            </a:r>
            <a:r>
              <a:rPr kumimoji="1" lang="ja-JP" altLang="en-US"/>
              <a:t>内の</a:t>
            </a:r>
            <a:r>
              <a:rPr lang="en-US" altLang="ja-JP"/>
              <a:t>family</a:t>
            </a:r>
            <a:r>
              <a:rPr lang="ja-JP" altLang="en-US"/>
              <a:t>引数に規定の</a:t>
            </a:r>
            <a:r>
              <a:rPr lang="en-US" altLang="ja-JP"/>
              <a:t>sm.families.Poisson()</a:t>
            </a:r>
            <a:r>
              <a:rPr lang="ja-JP" altLang="en-US"/>
              <a:t>を指定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p.199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7021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8.4 </a:t>
            </a:r>
            <a:r>
              <a:rPr kumimoji="1" lang="ja-JP" altLang="en-US"/>
              <a:t>救急車の出動回数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Poisson</a:t>
            </a:r>
            <a:r>
              <a:rPr kumimoji="1" lang="ja-JP" altLang="en-US"/>
              <a:t>回帰</a:t>
            </a:r>
            <a:r>
              <a:rPr kumimoji="1" lang="en-US" altLang="ja-JP"/>
              <a:t> (8.4_4)</a:t>
            </a:r>
          </a:p>
          <a:p>
            <a:pPr marL="0" indent="0">
              <a:buNone/>
            </a:pPr>
            <a:r>
              <a:rPr lang="en-US" altLang="ja-JP"/>
              <a:t> Poisson</a:t>
            </a:r>
            <a:r>
              <a:rPr lang="ja-JP" altLang="en-US"/>
              <a:t>回帰を行う場合，</a:t>
            </a:r>
            <a:r>
              <a:rPr lang="en-US" altLang="ja-JP"/>
              <a:t>glm</a:t>
            </a:r>
            <a:r>
              <a:rPr lang="ja-JP" altLang="en-US"/>
              <a:t>関数のオプション</a:t>
            </a:r>
            <a:r>
              <a:rPr lang="en-US" altLang="ja-JP"/>
              <a:t>family</a:t>
            </a:r>
            <a:r>
              <a:rPr lang="ja-JP" altLang="en-US"/>
              <a:t>に</a:t>
            </a:r>
            <a:r>
              <a:rPr lang="en-US" altLang="ja-JP"/>
              <a:t>Poisson</a:t>
            </a:r>
            <a:r>
              <a:rPr lang="ja-JP" altLang="en-US"/>
              <a:t>を指定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相関係数の表示と散布図を</a:t>
            </a:r>
            <a:r>
              <a:rPr lang="en-US" altLang="ja-JP"/>
              <a:t>plot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2792"/>
            <a:ext cx="3026670" cy="24780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0051" y="414279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相関係数 </a:t>
            </a:r>
            <a:r>
              <a:rPr lang="en-US" altLang="ja-JP"/>
              <a:t>: 0.677922797004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p.199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3302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寒い閾値を</a:t>
            </a:r>
            <a:r>
              <a:rPr lang="en-US" altLang="ja-JP" dirty="0"/>
              <a:t>10</a:t>
            </a:r>
            <a:r>
              <a:rPr lang="ja-JP" altLang="en-US" dirty="0"/>
              <a:t>度以下，暑い閾値を</a:t>
            </a:r>
            <a:r>
              <a:rPr lang="en-US" altLang="ja-JP" dirty="0"/>
              <a:t>30</a:t>
            </a:r>
            <a:r>
              <a:rPr lang="ja-JP" altLang="en-US" dirty="0"/>
              <a:t>度以上と変更したモデルを作成し，そのモデルの相関係数を表示し，散布図を</a:t>
            </a:r>
            <a:r>
              <a:rPr lang="en-US" altLang="ja-JP" dirty="0"/>
              <a:t>plot</a:t>
            </a:r>
            <a:r>
              <a:rPr lang="ja-JP" altLang="en-US" dirty="0"/>
              <a:t>せよ．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9439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病院の副院長から，クレームの依頼調査が来た．訪問回数などのデータとクレームの有無</a:t>
            </a:r>
            <a:r>
              <a:rPr lang="en-US" altLang="ja-JP"/>
              <a:t>(0-1</a:t>
            </a:r>
            <a:r>
              <a:rPr lang="ja-JP" altLang="en-US"/>
              <a:t>データ</a:t>
            </a:r>
            <a:r>
              <a:rPr lang="en-US" altLang="ja-JP"/>
              <a:t>)</a:t>
            </a:r>
            <a:r>
              <a:rPr lang="ja-JP" altLang="en-US"/>
              <a:t>を使うことが出来る．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独立変数は</a:t>
            </a:r>
            <a:r>
              <a:rPr lang="en-US" altLang="ja-JP"/>
              <a:t>12</a:t>
            </a:r>
            <a:r>
              <a:rPr lang="ja-JP" altLang="en-US"/>
              <a:t>個存在し，従属変数</a:t>
            </a:r>
            <a:r>
              <a:rPr lang="en-US" altLang="ja-JP"/>
              <a:t>(</a:t>
            </a:r>
            <a:r>
              <a:rPr lang="ja-JP" altLang="en-US"/>
              <a:t>クレームの有無</a:t>
            </a:r>
            <a:r>
              <a:rPr lang="en-US" altLang="ja-JP"/>
              <a:t>)</a:t>
            </a:r>
            <a:r>
              <a:rPr lang="ja-JP" altLang="en-US"/>
              <a:t>は</a:t>
            </a:r>
            <a:r>
              <a:rPr lang="en-US" altLang="ja-JP"/>
              <a:t>PoorCare</a:t>
            </a:r>
            <a:r>
              <a:rPr lang="ja-JP" altLang="en-US"/>
              <a:t>としてデータが与えられている．</a:t>
            </a:r>
            <a:endParaRPr lang="en-US" altLang="ja-JP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790" y="4735123"/>
            <a:ext cx="1998187" cy="16235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p.199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3697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 </a:t>
            </a:r>
            <a:r>
              <a:rPr kumimoji="1" lang="ja-JP" altLang="en-US"/>
              <a:t>データの準備 </a:t>
            </a:r>
            <a:r>
              <a:rPr kumimoji="1" lang="en-US" altLang="ja-JP"/>
              <a:t>(8.5_1)</a:t>
            </a:r>
          </a:p>
          <a:p>
            <a:pPr marL="0" indent="0">
              <a:buNone/>
            </a:pPr>
            <a:r>
              <a:rPr lang="en-US" altLang="ja-JP"/>
              <a:t> </a:t>
            </a:r>
          </a:p>
          <a:p>
            <a:pPr marL="0" indent="0">
              <a:buNone/>
            </a:pPr>
            <a:r>
              <a:rPr lang="ja-JP" altLang="en-US"/>
              <a:t>データを読み込み</a:t>
            </a:r>
            <a:r>
              <a:rPr lang="en-US" altLang="ja-JP"/>
              <a:t>Column</a:t>
            </a:r>
            <a:r>
              <a:rPr lang="ja-JP" altLang="en-US"/>
              <a:t>データを表示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 = pd.read_csv('data/quality.csv', index_col=0)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for c in a.columns[:-1]: print(c)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p.200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3674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 </a:t>
            </a:r>
            <a:r>
              <a:rPr kumimoji="1" lang="ja-JP" altLang="en-US"/>
              <a:t>データの準備 </a:t>
            </a:r>
            <a:r>
              <a:rPr kumimoji="1" lang="en-US" altLang="ja-JP"/>
              <a:t>(8.5_1)</a:t>
            </a:r>
          </a:p>
          <a:p>
            <a:endParaRPr lang="en-US" altLang="ja-JP"/>
          </a:p>
          <a:p>
            <a:pPr marL="0" indent="0">
              <a:buNone/>
            </a:pPr>
            <a:r>
              <a:rPr lang="ja-JP" altLang="en-US"/>
              <a:t> 大きなデータを一度に表示すると見づらい場合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/>
              <a:t>→</a:t>
            </a:r>
            <a:r>
              <a:rPr lang="en-US" altLang="ja-JP"/>
              <a:t>	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a.head()</a:t>
            </a:r>
            <a:r>
              <a:rPr lang="en-US" altLang="ja-JP"/>
              <a:t>    or   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a.tail()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/>
              <a:t>		</a:t>
            </a:r>
            <a:r>
              <a:rPr kumimoji="1"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a[:5]</a:t>
            </a:r>
            <a:r>
              <a:rPr kumimoji="1" lang="en-US" altLang="ja-JP"/>
              <a:t>         or    </a:t>
            </a:r>
            <a:r>
              <a:rPr kumimoji="1"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a[-5:]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/>
              <a:t> </a:t>
            </a:r>
            <a:r>
              <a:rPr kumimoji="1" lang="ja-JP" altLang="en-US"/>
              <a:t>で確認が可能</a:t>
            </a:r>
            <a:endParaRPr kumimoji="1" lang="en-US" altLang="ja-JP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p.200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6160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散布図 </a:t>
            </a:r>
            <a:r>
              <a:rPr kumimoji="1" lang="en-US" altLang="ja-JP"/>
              <a:t>(8.5_2-3)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for i, c in enumerate(a.columns[:6]):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plt.subplot(161 + i)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plt.title(c)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   plt.scatter(a[c], a.PoorCare)</a:t>
            </a:r>
            <a:endParaRPr kumimoji="1" lang="en-US" altLang="ja-JP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5655"/>
            <a:ext cx="9144000" cy="179130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p.200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5848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散布図 </a:t>
            </a:r>
            <a:r>
              <a:rPr kumimoji="1" lang="en-US" altLang="ja-JP"/>
              <a:t>(8.5_2-3)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独立変数</a:t>
            </a:r>
            <a:r>
              <a:rPr lang="en-US" altLang="ja-JP"/>
              <a:t>(InpatientDays, ERVisits, OfficeVisits, Narcotics, DaysSinceLastERVisit, Pain)</a:t>
            </a:r>
            <a:r>
              <a:rPr lang="ja-JP" altLang="en-US"/>
              <a:t>と従属変数</a:t>
            </a:r>
            <a:r>
              <a:rPr lang="en-US" altLang="ja-JP"/>
              <a:t>(PoorCare)</a:t>
            </a:r>
            <a:r>
              <a:rPr lang="ja-JP" altLang="en-US"/>
              <a:t>の関係を見る．</a:t>
            </a:r>
            <a:endParaRPr kumimoji="1"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5655"/>
            <a:ext cx="9144000" cy="179130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p.200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462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 従属変数（クレームの有無）がベルヌーイ分布であるため，ロジスティック回帰を行いたい．しかし，</a:t>
            </a:r>
            <a:r>
              <a:rPr lang="en-US" altLang="ja-JP" dirty="0"/>
              <a:t>12</a:t>
            </a:r>
            <a:r>
              <a:rPr lang="ja-JP" altLang="en-US" dirty="0"/>
              <a:t>個の独立変数から成るデータで行うと</a:t>
            </a:r>
            <a:r>
              <a:rPr lang="ja-JP" altLang="en-US" dirty="0">
                <a:solidFill>
                  <a:srgbClr val="FF0000"/>
                </a:solidFill>
              </a:rPr>
              <a:t>過剰適合</a:t>
            </a:r>
            <a:r>
              <a:rPr lang="ja-JP" altLang="en-US" dirty="0"/>
              <a:t>してしまう．</a:t>
            </a:r>
            <a:r>
              <a:rPr kumimoji="1" lang="en-US" altLang="ja-JP" dirty="0"/>
              <a:t>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	12</a:t>
            </a:r>
            <a:r>
              <a:rPr kumimoji="1" lang="ja-JP" altLang="en-US" dirty="0"/>
              <a:t>個から有効なものを選別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>
                <a:solidFill>
                  <a:srgbClr val="FF0000"/>
                </a:solidFill>
              </a:rPr>
              <a:t>ステップワイズ法</a:t>
            </a:r>
            <a:r>
              <a:rPr kumimoji="1" lang="ja-JP" altLang="en-US" dirty="0"/>
              <a:t>を用いる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pp.200-201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24420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8.1 </a:t>
            </a:r>
            <a:r>
              <a:rPr lang="ja-JP" altLang="en-US"/>
              <a:t>単純な線形回帰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データの準備 </a:t>
            </a:r>
            <a:r>
              <a:rPr kumimoji="1" lang="en-US" altLang="ja-JP" dirty="0"/>
              <a:t>(8.1_3)</a:t>
            </a:r>
          </a:p>
          <a:p>
            <a:pPr marL="0" indent="0">
              <a:buNone/>
            </a:pP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= 20</a:t>
            </a:r>
            <a:endParaRPr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</a:t>
            </a:r>
            <a:r>
              <a:rPr kumimoji="1" lang="en-US" altLang="ja-JP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kumimoji="1"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n-1, n) </a:t>
            </a:r>
          </a:p>
          <a:p>
            <a:pPr marL="0" indent="0">
              <a:buNone/>
            </a:pP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 = array([1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., 1.95,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, 18.05, 19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.])</a:t>
            </a:r>
            <a:endParaRPr kumimoji="1"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pt-BR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 * x1 + 1e-6 * np.random.random(n)</a:t>
            </a:r>
          </a:p>
          <a:p>
            <a:pPr marL="0" indent="0">
              <a:buNone/>
            </a:pPr>
            <a:r>
              <a:rPr lang="pt-BR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array([3.14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, 6.11,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, 56.69, 59.66])</a:t>
            </a:r>
            <a:endParaRPr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/>
              <a:t>*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1e-6 =</a:t>
            </a:r>
            <a:r>
              <a:rPr lang="en-US" altLang="ja-JP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*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 = array([0.90, 0.76, 0.18])</a:t>
            </a:r>
            <a:endParaRPr lang="pt-BR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38" y="4833510"/>
            <a:ext cx="1017242" cy="256041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4348065" y="2052734"/>
            <a:ext cx="2845836" cy="466530"/>
          </a:xfrm>
          <a:prstGeom prst="wedgeRoundRectCallout">
            <a:avLst>
              <a:gd name="adj1" fmla="val -39194"/>
              <a:gd name="adj2" fmla="val 90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r>
              <a:rPr kumimoji="1" lang="ja-JP" altLang="en-US"/>
              <a:t>から</a:t>
            </a:r>
            <a:r>
              <a:rPr lang="en-US" altLang="ja-JP"/>
              <a:t>19</a:t>
            </a:r>
            <a:r>
              <a:rPr lang="ja-JP" altLang="en-US"/>
              <a:t>までを</a:t>
            </a:r>
            <a:r>
              <a:rPr lang="en-US" altLang="ja-JP"/>
              <a:t>20</a:t>
            </a:r>
            <a:r>
              <a:rPr lang="ja-JP" altLang="en-US"/>
              <a:t>分割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743061" y="4448600"/>
            <a:ext cx="2845836" cy="466530"/>
          </a:xfrm>
          <a:prstGeom prst="wedgeRoundRectCallout">
            <a:avLst>
              <a:gd name="adj1" fmla="val -43128"/>
              <a:gd name="adj2" fmla="val -95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x1</a:t>
            </a:r>
            <a:r>
              <a:rPr lang="ja-JP" altLang="en-US"/>
              <a:t>の要素それぞれに演算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3507" y="6519446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pp.187-188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972038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ステップワイズ法 </a:t>
            </a:r>
            <a:r>
              <a:rPr kumimoji="1" lang="en-US" altLang="ja-JP"/>
              <a:t>(8.5_4)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/>
              <a:t> </a:t>
            </a:r>
            <a:r>
              <a:rPr kumimoji="1" lang="ja-JP" altLang="en-US"/>
              <a:t>独立変数候補を空にする</a:t>
            </a:r>
            <a:endParaRPr kumimoji="1"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en-US" altLang="ja-JP"/>
              <a:t> </a:t>
            </a:r>
            <a:r>
              <a:rPr lang="ja-JP" altLang="en-US"/>
              <a:t>独立変数候補に新たな独立変数を</a:t>
            </a:r>
            <a:r>
              <a:rPr lang="en-US" altLang="ja-JP"/>
              <a:t>1</a:t>
            </a:r>
            <a:r>
              <a:rPr lang="ja-JP" altLang="en-US"/>
              <a:t>つ追加したとき，最も基準値</a:t>
            </a:r>
            <a:r>
              <a:rPr lang="en-US" altLang="ja-JP"/>
              <a:t>(AIC)</a:t>
            </a:r>
            <a:r>
              <a:rPr lang="ja-JP" altLang="en-US"/>
              <a:t>がよくなるものを追加し更新する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/>
              <a:t> </a:t>
            </a:r>
            <a:r>
              <a:rPr kumimoji="1" lang="ja-JP" altLang="en-US"/>
              <a:t>独立変数候補から</a:t>
            </a:r>
            <a:r>
              <a:rPr kumimoji="1" lang="en-US" altLang="ja-JP"/>
              <a:t>1</a:t>
            </a:r>
            <a:r>
              <a:rPr kumimoji="1" lang="ja-JP" altLang="en-US"/>
              <a:t>つ独立変数を削除したとき，最も基準値</a:t>
            </a:r>
            <a:r>
              <a:rPr kumimoji="1" lang="en-US" altLang="ja-JP"/>
              <a:t>(AIC)</a:t>
            </a:r>
            <a:r>
              <a:rPr kumimoji="1" lang="ja-JP" altLang="en-US"/>
              <a:t>がよくなるものを削除し更新する</a:t>
            </a:r>
            <a:endParaRPr kumimoji="1"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en-US" altLang="ja-JP"/>
              <a:t> </a:t>
            </a:r>
            <a:r>
              <a:rPr lang="ja-JP" altLang="en-US"/>
              <a:t>削除が可能な間，ステップ</a:t>
            </a:r>
            <a:r>
              <a:rPr lang="en-US" altLang="ja-JP"/>
              <a:t>3</a:t>
            </a:r>
            <a:r>
              <a:rPr lang="ja-JP" altLang="en-US"/>
              <a:t>を繰り返す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/>
              <a:t> </a:t>
            </a:r>
            <a:r>
              <a:rPr kumimoji="1" lang="ja-JP" altLang="en-US"/>
              <a:t>更新がない場合，もしくは全ての独立変数を候補した場合終了し，そうでない場合ステップ</a:t>
            </a:r>
            <a:r>
              <a:rPr kumimoji="1" lang="en-US" altLang="ja-JP"/>
              <a:t>2</a:t>
            </a:r>
            <a:r>
              <a:rPr kumimoji="1" lang="ja-JP" altLang="en-US"/>
              <a:t>へ行く</a:t>
            </a:r>
            <a:endParaRPr kumimoji="1" lang="en-US" altLang="ja-JP"/>
          </a:p>
          <a:p>
            <a:pPr marL="914400" lvl="1" indent="-457200">
              <a:buFont typeface="+mj-lt"/>
              <a:buAutoNum type="arabicPeriod"/>
            </a:pPr>
            <a:endParaRPr kumimoji="1" lang="ja-JP" altLang="en-US"/>
          </a:p>
        </p:txBody>
      </p:sp>
      <p:sp>
        <p:nvSpPr>
          <p:cNvPr id="4" name="AutoShape 2" descr="data:image/png;base64,iVBORw0KGgoAAAANSUhEUgAABSUAAAECCAYAAAAIF7J7AAAABHNCSVQICAgIfAhkiAAAAAlwSFlzAAAPYQAAD2EBqD+naQAAIABJREFUeJzs3Xm8HFWZ//HvQ5IhKBCykQCjGSHIMCxCMoJRIJKYRAPKpuBlR4dNGDWDIygOrihKIDIi8FMhAcEoLsgiCkwSgmxBExBQMCQBkS2QBMMaTcLz++OcTqrrVvV2q/v2vffzfr36dW9XnTp1uvs8fU6drjpl7i4AAAAAAAAAaJVNursAAAAAAAAAAPoWBiUBAAAAAAAAtBSDkgAAAAAAAABaikFJAAAAAAAAAC3FoCQAAAAAAACAlmJQEgAAAAAAAEBLMSgJAAAAAAAAoKUYlAQAAAAAAADQUgxKAgAAAAAAAGgpBiUBAECXmFl/M5tuZs+Z2Wozm2Nmu8V1Z5nZk2b2ipnda2bju7u8AAAAALofg5INMrM3zOy+7i5HNWb2poxlo2L5l7VJecbH8iQfr5nZX83sRjM72cwGtrqs6L0SMVDpsSimzaqfr5jZn81slpm9M5HvCDNba2aP1VCGH8W8DozPb4/P92vg9bxhZutz1nWKOaASMxttZpeY2eL4Xfw3M/udmX3BzLbM2excSf8laZ6kr0h6Q9IKMztV0tcl/UnSOZJWSnqpFW2QmQ0ws5VxkLRiG2JmX49lOj0+nxWfH9vAfp+I2741Yx3xCEmd2qGvV0h3XKNtQ3eLP1b0z1ieGyNonpy+zxoze8bMbjWzM8xsUHeXM83MOszs7tj3Wm1mC83ss2b2T6l0pVi5orvKWomZfSmWb2o37T+z/UnEY95jfbLtz1j/95jHzWZ2aCrvh+L2b6lStpNiXtPj89J7dU4DrzO3P00b3D5yvo9ej3XpWjPbvwt508b0MJ06Cug9zOwTkk6StEfGao+PVpZnpqS1sUxZbpP08/j/myX9s6T9JV0q6WwzO8Ld72l6QdGXLJL0vZx1K1LPk/VzK0k7SDpc0tFmdrq7X+buy83s15IOMLN3u/vdWRmb2eaSPiTpaUm/iotdYSCnUWXxbGbbSvqRpCskXdWFfNGHmNmJki6WtF7STxViZKCkCQqDjZ8ws4PdPf2j3KmSHnb3jvj8gpjfJxQGIj/o7mslXWhmo9SCNsjd15rZNZJOk3SoQjzkOVLSGkk/LG3ehfJ1imUze7OkqxXez682mC96p3WSzjCzH7n7wzlpWtpfK4KZ7StppsJ3x5Op1V1t79A1yb7PQEnbStpH0rcU+tvHu/sN3VW4JDP7qqSzJT0s6TyF44iJ8f8jzWx/d38xsUnLj2/q0G1lM7PDFNr2bTJWu6RXJJ0hyXKyeC31/C8KPziapM0UjtkOk/Sz+F12dEw3U9L5ko6J6fMcE8vx/USZGn2/Mr9fajgORfdIfh8NlrSTwvHVh83ss+4+vYE8aWN6Gnfn0cBDoaLf193lqFLGeZKWZSw3hQ7I1t3wnl2RsXx8XPetnO0mS3pO0suS3tHd7yuPnv+QNCrWuWtrSJtbPyVtrdAxWyNpWFx2aEx/aYU8j4tpvpZYNjTG5YAGXs+2krbNKfex3f1+8+gZj1h310t6VNIOGesPkPSqwoD9vySWbx3r2tUZ27wm6c7Usk1a1QZJGhPL9usKafZLl1/SoFjGgQ3sc+u4rSWWlb5zzunuz5lHezwSdWJmbEPuyUl3XIzL/bq7zHW+vi/Gcr81Y12nGOHRks+kYt9H0r9LWqwwcDOlDcr7z7EsCyT1T607VWFA/9jEstIA66DuLnvO6ynFxNRu2PdMSetz1j0u6fk68so8BlY4vrw5vsaD4rKtJf1D0iMV8hsVt7kzsWzz+Flu3sBrzexPK+c4lEf3PCp9H8XYXx7bxrc0kDdtTA97cPl2H+TBM+7+fHeXpRbufqukD0raVNKs7i0NsFGMoWskDZD0nrj4RoUzww43swE5mx6t8CvezEReK2Ncrm2gHM+4+zOpxXm/dgOdxEuaLpP0usJZjUvTadz9VwpnHQ6R9L+JVaXLof6RkfXA9HJ3f6NVbZC7L5L0kKSJZjYiJ1npDI3LE9utjmVc08A+n4/bJs/wIB6R53FJ35G0d2n6gF4it87nxAi6mbv/XtIkhbPmZlab9qIF3iWpn6RfuPu65Ap3v1ThRIWrEsvWxHq1usXl7Ama3gbFeP523Nd747LnJf1a0tstMd1RSumsymQb/Er8LF9poBwN96fRHtz9KUkXKRxfTW5ge9qYHoZByQIl5jKZYGb7mdm8OP/JCjP7QbxkMyv9ZDPby8z+z8xeNrPlZvb/zGxozn6OtXCzgJctzPX1SzPbIbF+lJm9oXD2x78k5mm4IpHmDTObm5H3VmY2I87F8Hcze9zMzs8oe2mevY+Z2a5mdlMsy2oz+6mZjUy/ToWDvuMT85PUPFeXu/9O4VLC3c1sYqosm5rZl83s0TgXxTNmdnG8XK6U5qdxv/tkvOb3peYx6W9m59jG+dQeNbP/aYPOGdpTuqO8VuEy0a0UBtPLmNk2CtMSzE8O/NjGOezemkr/CTN7ONbFx83sAjPbKpXmCUvMzxcvUZmrEHOlfNeX8jaz4WZ2pZk9ZRtvPnJUV98I9GhHSRom6fvunjsnqrvPUhjkO8DMdjCzeZKWqfz7/Y1YV0vf++9Nf+9XaYMuiNuviXX7f7PaQzPbzswuj9/5a+J39dkZPwbMUpiuplMdtzAn2WGSnnD3eYnlpfms9kul/4iZLYpx87SZfd/CVAnJNLfH1156/sXEe/SlxHuxX1z/ZjO7KL7m18zsATP7TzOjj9Z3fFXS85K+lq5PWSz4tJn9wcxetdDPvMrMtk6lK83Z9Xkz2zx+76+2cGl1Kc22sR4/HftQi83sa2a2WcZ+R5nZzETMPWZm55rZFql0jyvMIStJpbm9km1UWYykXtcnYwy8ZuHGWT8zs91T6YiZJnH3v0i6RNIIJb4za6lzFo4X3jCzo9P5xvbiDTP7WWJZtf7NS/Hvbjll/WNqH6Vjk3NSy58wszvMbKCZfdPCjdfWxHpzQFbeZraTmf3YzJ6Pr/chM/tMVh0zs3dZmE/xxZj2XjP7SFa+tao1xmPaiu1SjLVjSv9bTvtbkHUZy2YpDFQek7PN0QpXYVxbWmAbj5HLjhXNbH8L84u+FD+bH5vZTqk0Zf1pK+A4FN3izwr1ZnhpgZkdaGZzY6y9YmHsZGx6w6w2xuocp0Fr0XgXzyUdJOlWhYOQcyTdL+ljyp67zhV+TZqncBno2fH/EyXdZambCpjZRQpf7msULgO4SNLekubYxkGzlZJOkbQk/n9yfH5lpYKb2RBJ9ylcEnGLpLMk3SHp05LutMQgX6Lse0m6R+ESva/E132YNs69J0l3x/1bTHtK3Ee980PeGPOYlCjzppLmK7xv90k6U9IvJH1c5WdVXhr/ZjWIH1X5WTLnK7y3c2J+dyt8jrPrLC96OQsHbYco1P87EqtmKtTVrA7PUXHd5anlnebOMbNPKcwB9JBCPN4o6ROS/i9j26RZki6M+7lSG2NupZmZwq/WH1SYb/ILCp3Bq+L+0De9T6Ee/aKGtKXv9wkKc0eerfLv91MkfV4bv/cXq4bv/dgGLVBocx6Iedwk6T8k3Zs8WDWz0QrzEH1Y0k9i2j8pDO7clDpwvFrhQCnr+/9DCj8gpG+MkBWPB8V9LY+v+WqF9u5eK588P73tjdr4Ht2UeC8WJ8p3oqSfKcT5UoWzTS7IKC96IXd/SeFGUVtK+m4Nm/xcoX48rlD3r1Doe95YYZsfKMzX9QWF2JGZ7Rj/P0GhXfm8Qp/nTElzLXGTGjPbU6E/+1FJv1So03+Q9DlJ95jZ4MS+Pq+N8yWXvgvOTr5kZc8V91OFur9O0tcU+s3vUugPvyuRjphprk79bdVW5y5T+Fyzvms7lOhr19i/uVNh7u0j44Bn2Q+ydXCFq61KV15dJmm6pO0l/cLM/i2Z2MzeLen38fX9TCFm/qww5+ZPU2kPVej/7Rhfz1cVzu78SXpwtE41xXiN7dIpCm2rtPGY8MIulK2SoxTe75sTy25UmPblo2bWL1X+sQpzCP7E3V9N5ZVug/dU+Aw3UThOu1RhLtT7zOyfU9slty3qOBStVZr/dJUkmdk0STco9NnOU7jB4iiFMZCRqW3z2ph6x2nQKt19/XhPfShjPg1tnCduneJcGnG5SfqjwiVsW+Sk/3Aqry/Edd9NLOuv0FH8eirtv8W0J6aWZ84pmSj/3NSyaxQGV/ZKLT8opj8vsaw0X916Sf+ZSv/ruHznjH3WPadkIt0eSs09ofCF9W1JR6bSnhrLsGNi2aMKX2z/lHpPV0q6N7FsuaQbU/kdKGl0d9c7HsU8tHEekxslbZf1SKQt1c9LEuvfodDBvk9hQO+gjH08oPDjwZCM5askbZpaPlOp+bcUOpEPpdK9OyNGH0/HunLmlJS0c1z+X6nlJ0l6U3d/Njy656FwALZe0lY1pD0k1qFvxueleMr6fu/U1uQtVzjDeL2k01PL91doJ09LLLtT4cyy7VNpPxXzOCW1/Jdx+W4Zy9cmYz4uL839tV9i2U8kvajyuSLfLumA1LbzlJq7SzlzSirc1G29pO+klh8laXh31wsezXtk1Qlt7D8dmlh2XLIuStpCYcBuWiq/D8T8JmXs42fKnrfr7hhbH0wtPz7GxQfj836SHlNo796ZSlvqy/44tbwUQ1lzSmbFyEkxnx9J6pdYvo3CwNS18Tkx0/U6V3E+bYWD/g3HOXXWuVti3dkmlfYhSU+Vvj9Ve/9mL0nPxs/8JYWBv7fnlLvU70l/zz4el9+l8mOAI5Roy+KyAZKeyKnrX1KY4mTP+HyIpL8pDEpulkr78/g+7JxYVoqJinNK1vl+19ouzUzHXOr9WaGc/nDyPYvp31AYyCmt/1dJ71c403G9pG9k7OPbcV36u6a0fO/U8tL3XnLO0G/FZUMSy4ZLOirrtSr13SPmlGyrhyrPKTkwfmesl7RTXHaqwkD0JqnP/2VJ56a2z2pjSm1VTeM0PFr74EzJ5rjB3a8vPfFQ4+codOrenpH+l+7+s9Sy6QoHXMeUzvhw93Xu/k13/7wUztKyMEfWSwoN0s6NFjieoXK4wlkcT1u4LG47M9tO0kKFsy4/mrHpA+7+ndSy2+Lff0sn7qKX498NZ4+6+7Pu/ml3/5EkmdmWFi6PXazwJZN8T/6fws0LPpRY9n6FMweSZ62tlTQ6eRq3u9/k7kuKfDFoC1Ml/TXjkb5TqBR+XS6tv1/hDoFzFTqc12ekn6nQuS3djVjx1/jdJf3I3f9eQ/nWShqR/AXQ3e/2znc+rkdpjp09kwvd/Xvunr67IvqO0vfqSxVTBaXv4kFF7dzMhim0QYvc/eLkOg+XVe/s7t+Nad+hcPB6taS/p9qr6xUOJtPt1Uylzl6OZ3a9X9It7v50DcVcqzB/5oZ2xd0Xe5hrs1Hr42PX5Flp7n6Nu7/QhXzRM52iMOjxv5a6JLrE3V929y+4+wxpw6XMIxXO+pCy+4IHKpyNtoGZjVE4C/E6dy87+8rDNA3/llh+oKQdJF3iYTqdZNorJf1W4U6pWXf2rdV/Svq7wg/d6xP5P6swIHt4XETMNF9Zf7vOOneZwvFO8tLvXSTtIunKeEwk1di/ic93VTguWq8wMPGneCnzkDpek0s61d2TcxxnHa98UNJblVHXFc6C/Fd3vz8+P1ZhAPE7koak2qIr4vtwRB1lDAWt7/0uql0arPz+8Lsy0u+eSPMnhTMj10h6j7t/LiN9Vhu8icL786i7L8jYJq302W24XNfdX3D3a2rYFu1rs0Ts7Gxmx0i6VyEur3D3P0thHll3P9Xd37AwddvWCmdAL1N9YyD1jtOgBRiUbI4bMpatjH/flLHulvQCD5Pr363wi/CGuTJiwF5qZn9VOPB6VqHB2Co+GrWXQjAepuwGaQdJb7HOc3VlXSpU6bV2RamDvjK50Mz2NrPrzOxFhV8sn1boaLjK35NZCh3e5GUlH1U4O/THiWVfULgM42Ez+68udrLR3u5SONhKPzrNBSnpurjuBIVfpgcqDIzkTcJ9jTpfMnqsQr1MXyqa58sKdyB80MI8p9vXuF2uOLg+S+FyqLvN7MjUpafom0o3BtiyYqqgNBhZywBmrfZS6JP8Jmull89zOS7+/ZQ6t1fLFNrNHVNZ/ErSCwr1vjTh/xEKPxykp1LI802FdndBvJQwc56zesS2/msKc0A/YGYnpS6DRR/iYT6/LyrcNfSbeenigdvVZrZcYQDpGUmPqHO/p2Shuy9LLXtXTF9LzL27UlqFMzxNG2OzLrEN2kXS7919ZXq9J+ZfJmZaolN/u446d0Ncl+z7lC7dnplYVnP/xsONS85UiIvTFM64PFrhEuXM+fcz/NXdH0zluyr+m+wD5caFu6+PMZpMawp9wnRbdGPMJ90W1aSO97uoduklSQcouz/8UEb6JTH9RxUuBX9VYTqyzB/c3f0PCtM9HGBmpT7EZIW5S39QYxm/q/A+3GRml5lZQ983aDvJE0T+qHCMsp3CmcmnlBJZmHP8W2a2ROHY/TmFMYpdVd8YSL3jNGiB/tWToE6ucGpwnvTdz1w5X+AKja4UAy2eFfl7hdvcz1P41fBZhUGRWgc58pR+bbxS4TKfPOtTz+t5rV1V+iXziQ07MHufwq9z6xUulbhD4cBzkFLvibu/aGY/UTgoHarQgH5Q0s/d/eVEulkWJmT/H4VLBb5h4SZB07yBO7GirT3n7jdXTyYpXB5dSnulmd2qMJhxrcJ8fGXcfYWZ/UrSQWY2Og4GHiHpQQ93BK7K3W+L82h9UWGw/Itm9nNJJ7v7izWWOyvfj5nZbyV9RtIPJb1oZl9Kn6GGPmWJpDEKAwN3VUm7q0LbVeTZ46UOZS1nOg2J+z9f5XO5JpXdddPd15nZNQoDmRMV5i3rULhkrdI8fMk8Hopnl52jcGB8hoWbBZzg7n+tJY+cfL9iZqW5+S6VdKGZXSjpS+5eqY1F7zRDoW6eaGadBszjWWf3StpMoe7epjDtzOsKV7tkybp5VT0xVxr0y0u7Iv6t58y1RstCzDRfWX/bzHZVmH+vap1z9/Vm9n1J55jZ7nEg8HBJdyWvOGqkf+Pur0u6zMyuVOh7TVWoA5+p4TXVerzSSFt0jMJJEVmeqyGf8sLUEeMFtktr3f3XdaRfnUh/bfxM7pR0s5nt5u4rMraZqXC59kcUBiI7FM5+/GEtO3T3Z+O8kl9QmGLiJDNbpPBaswZO0TPcpTBHpBTOtn1W4ezZ0lnVpTn871KYKmChwvyPf1X4Qf081a7ecRq0CIOS3c+UHwClXypLZ7CcqPCL0gx3P6Msk41nfjSqtI/X6xikabWDFb5MkpcknKV4hmfy8iMzyzuN+zKFOSUOV7g8fnNlnCXj7ndImmThruZfVrh0d5CkI7v+MtAbuPtMM/ugwqBjh7tn3QhplkK9PcLMfqMwf8r0OvfzoKTD4qU7n5N0usLZAp3uJF9v+SXNtHAX1umSLjKzf7g7Ez33TbcqDJofrOqDkofEv+kbLnVF6SC0lrNeViu0myvrbK9mKdxE54g4oPEehfY0626hmdz9CUkfszDh+qcUbkAwz8x2qXFKhrx8r5d0vZntIekbCgdd/WP+6EPipWknKsxZfLHC1DPJPt40hbM5Pp2cPscy7padkHUQVk/MldLmDToOi3/zBmaq+ZtC/67Ws96ImeYq9bdLA2CfVn117vsKn8dR8Qqr0Qpnt5ZptH/j7q+b2ccVBvz2r+N11aLetkiSHsu41Lsr6orxZrVL9YiDo/+jMOh4rsJxU9o1Cj8mHmFmsxTOxLwxZwAzbz8rJH3azM5SuAneuZLmm9m/uvvzXXwZ6B61nCByqMIl2j9397I725vZF5tWMrQMl2+3h13SC+Ig434Kpyf/OS7eVqGTcG0q7SiFiV674ncKndapZvZPGeUZYWbbdnEfDbNwJ7xDFC7tuTuxaltJa9LzISlcCthJnLPkAYVByQ8rnP2Wd6aN3H2pux+tcKr34VU6/eh7zlSIya9Y+d1+S36lMPh9mEL9XaPQKaubuz/n7p9SmLtonJntVG2bGvP9rcIlN88pXJqOvmm2wpkYJ1e6jM7MjlKYS+qGjMtBu+I+hTPeP5Cz3x0SP76V5p46pELaTpehxwPg+xVu3naowkBPrZdup/Na7e5fUfhh7G0KMdRl7v6Au38glpN47KPinHUXSdpb4awiT6wu9cWuTW2W2e+p4G6FGMiLueRlp/eq892Yk6bEv7XMC9eJh/mMH5T0TsuYJzD2QfPm2CRmCmRmoxUGlJ5UmKNXqrPOufszCmf4fSQ+XlbqrtWp9Ln9GzPbO2ezFxXOsiv6zKZqcZGcc25BTHtoTto9GjxppKEYb1a7VIfvKpxde0KsR2Xi1Aw3KdyQ6DCFM7BrvXQ7ndeaeHXPcQonjWT2B9BrbKfQDpZdzRmn/mj4nhpoHwxKtodPxEsYkj6t0KBc7Rsn/H5MofHbtZQoNnbfVgjUN6fyeE013ogg/rp0rcLkzmW/ZprZQIW7IdZzWn+W19XAvJfxbLTSzQs+nlr9mKSB8YzGUvqhCpcxZL0nUrjUZx+FuVBmplea2dnJ/KLSr2/pOTXRh8U5t66XtL3K508qrV+vMAi5h6SPKdxQoOYzSczsNDN7Z2pxqS52+vEgpXTTmrKYs3AzqG+Y2YbYiJdEvVxDnuil4tQUJyl8Z/4qa2DSzKYqnG3+vMLZGEXuf6XCwOhYM/uv1H7fonBZ2OUx7e8VBkn2NrPTUmmHKdxR++qcXc1SOKvrHEn3uvujtZbRzA43swNSi59XaJcbjccBZnaumaV/WFxRQ57o3c5ROMBPD46ULsVO9gU3U5hbLq/f00mc4+1OSYea2YeT6yzcTOoBMzsnLrpJ0l8knR7XJdMerTDIcF3qctHMOl/BdxTmar4s+eN4/H+2pN+bWT9ipnniCQD/p3DziBN9483vGqlzl0r6F4U54a6N/Yzkvqr2b+IZUPeY2acz8v9YTFfkGftS+DH5cUmnmdl7kivMbIqkR8ysdLOWWQp9p0+a2dhU2rEKN4Ca1kAZan6/62iXXovpa5k3uiGxzztD4Yzls3OSzYrrL1SYpuzWWvM3s/3M7GOpxbW2wVKDx6FoC53GQKJvKFz1WFO7h/bF5dvFa+QXsQWSbjezH0l6WGGi8MMUAjB5B7OZCr9+XRR/RVyucMbfAIWb5YxI5fuQpPeb2XcVfk18xt3Pr1CO0xWC/Yz4y+T1CkF+tMIvFB+qsG1a1vvwkKQpZvZ5hbnLvu3udybWv8PMSqf7v1lhgHSiwpmkT0g62N0fTuV5vsLp/3PN7DKFjtTHFX6h/ag6vyfSxssH3qwwh+bGQoezTk+X9Dkz+6HCHeV2VPgl7gZ3L/LGDuh+2yfqXJZazqI6X+EX2s8pVZ+imQqd0hE15idJimeFfFLS28zsxwrzyW6rcOfJB2qYP+cxxTuZxoO6KQq/5u8n6QyFy6p+qPA9sr9CPW+k84xewt1vNLPjFebqedjMrlU4+2igwnfx+xQOIj7k7ll3qO+qTyrcFf78ePA3V+GHtY8pHIgl5w06WtLtCncpnqJw58StFb6r/0md775dUvr+H6lweWFN4pnQn1Q4i+d6hbkst1I44H4q7j+Xu79g4YYFR5vZswrv5ykKA6SfVDhD9SqFg+ExCu/1RbWWD72Pu79mZqeq8w/CFylM53OtmX1HoX93jKSlCmcbZvV78hyrMHByrYX5/O6V9BaFMw6fknRJLMtaMztcoa95T7z0cqnCjT4OU7gBxympvB9S6AtON7P5CnfzPko53P0KM5ugMM/czmb2C4VBhA6FecSOivMV7ilipquSfZ/NFPoW+ymcifeCpKnuPjeRvu46F+eMXKJwo8yyOd7r6N98X+FMywviWfo3KtyQZW+Fq53+JOnrXXgfOonzDx+hMFg2z8JcxA8qnI11rMJZ/T+JaVfEQflrJd0Z4+IRhTk5j4nluyy1C1O4Ku0tOUW4XDW+33W2S6V4/F78XN7s7sk+38Aq/eHfpG7yk+dyhXlCj7QwV3l6m5sV+p0jJX0tOW9ghvSx5KkKl34fFfMZoHAJ98sKN6OsptpxKNrXjQqxdWY8+WixwslFb1f4EXq/GvNhzsh25e5Nf0jaTaFj84qkY1uxzxa8pvWSFqSWHReXd3qNCl/Q6yXtl5Ve4ZKY38b3aLnCHELDMvLZReFXwVcVLre8TOGg7cy4bGAi7TCFRvUlSYskHZIq/5yM/DeX9BVJjyp0Bp9VuDP1rql042Me/5ORR+b7oNDZeVhhDpZbJO2Wyiv5eE3hV/kbFQYZ/6nCZ3GwQkPzusKNFz4bl/9a0u0Z6fvH9/jmnPyGK3QIHo95LlM4GN6su+tdooy9LqZa/P6NyqhzWY8tE/XzmxXyuyOm+UjO+t9JWlKlTDMV7tb91sSyzSV9VWEKh9cUJnW+NP3dEOvq0ow8T1C4G/1yhUtkhsTl71DoRD8fvzf+oHBWRLd/Nt1UH4in8vdje4W57BbHeve3WIc/J2mLjPSleLo8Y11eW1OpDfp6/C5/XeESwu9JektG2uEKVwo8rjA1wpMKB7Gjqry+nyq0Q2+ukCarzR6gcEOFP8S4eVZhkPNtqW3nSVqXkefU2J6simV4a1z+NoWD9qfj+/2owg+Qm3R3XehCHSKmqr9Hpbjp1I9Kpbs6oy7uozCAWIqR8xQG4y+V9HjGPjrFZiLN1jHen9TGPs8FkgZnpN1e4ce3Z2PMLVE4U2XLnLwvUbjMdpmksxPLM2MkrjtJYZDqVYUBshsljUul6XUxU6UOFBJPyu77vB7fx1sVzoDP+yxrqnOpbRZJ+lPOulr7NwNiue5SOBt2jULb9HWl2iPlHJsop48U1+W1RdtLukrhWKtUx74oadOMtLtrY5+qlPZLShyTxXSldqViv7Oe91u1t0sDFQZTVysM7pyUen+qletDqfdsQdb7Gdd/Jab5bs768xX6u/9SIY+G9AOHAAAgAElEQVS8Y8n/UDiZ5xWF74cbJO2RStOpPx2XJ49D71I4vqWN6qaHNn4f/aTG9P8s6RcKg9Clq2u2U5gPfX2yPimjjcmrU3Fdpz4fj9Y+LH4QTREvgb1ZYYLjZxR+BTvB3a+qYdtRCjcYmaDQYXpc0iWemPC3pzOz4xQ6VTW9JyiGmX1I4fK+w9290p3G2w4xBRSHeAKKRUwBxenJ8WRmuyvM4f5Zd6/rBn9As/TkmAJ6s2Zfvv2cwhkONypcRvh4LRtZuKHKnQqX7J6o8MvYVEkXmtmb3P2bTSkter04J8s5Cr9mXl8leTsipoDiEE9AsYgpoDg9Mp7MzBTuivx3hbMNgXbRI2MK6O2aOijp7q8qXAJS+nWhVl9Q+KKY7BsnRl5oZiMULh/rTYHP3AYtYmYzFOY+2k7S6e6+tpuLVDdiCigO8QQUi5gCitMT48nMzlKYB3gHSdM93EgTaAs9MaaAvqBdb3TzY4WbiryeWv6opC3MbIi7r+qGcjVD866fR9oghfkiznD3S7u7MC3Wl2IKaDbiCSgWMQUUpzvjaVOF+SLPUx03EwPaHG0U0ERtOSjp7nekl5lZP0lHSlrWW4Le3a9U9t160QTu/rHuLkN36SsxBbQC8QQUi5gCitOd8eTuX1aYdw/oNWijgOZqy0HJNDMbrHD3wT0lHdTNxQF6PGIKKA7xBBSLmAKKQzwBxSKmgGK1/aCkme0r6RqFy273d/d7K6QdKmmKwiS0a1pSQKBYAyX9i6Rb3H1lM3ZATKGPaWpMEU/oY2ijgGLRRgHFIqaA4jS93ye1+aCkmX1K0rcU7pL1OXd/pcomUxS+JICe7ihJPyo6U2IKfVjhMUU8oQ+jjQKKRRsFFIuYAorTlH5fSdsOSprZmZLOlnSIu99c42ZPSNLVV1+tnXfeudDyTJs2TTNmzCg0z2bm28y8ybd5+T7yyCM6+uijpViXi9RuMZXUzDho5T5atZ/eso9W7KdZMdXO8ZSlVZ9nd++zu/bbV15rX2qjelLfoSfm28y8e1K+vb2NKvo9a+f82rlsRefXzmXr7TGVpbf02XvTPlq1n556HJXWloOSZjZJ0pckvd/d59ex6RpJ2nnnnTVmzJhCyzRo0KDC82xmvs3Mm3ybm29U6Cn+7RhTSU1+L1u2j1btp7fso5X7UYEx1e7xlKWF73O37rO79tuXXmvU69uontZ36Gn5NjPvnpZv1CvbqKLfs3bOr53LVnR+7Vy2hF4ZU1l6U5+9t+yjVfvpicdRWTZpZua1MLO9zOwxMzs9sfgiSTdKes7Mdsp4bNlNxQXaHjEFFId4AopFTAHFIZ6AYhFTQOu1+kxJz1i2maTtJQ1OLNspPg7LyecESVcVWzSgRyKmgOIQT0CxiCmgOMQTUCxiCmgDLRuUdPe/SOqXsXx+erm7d0oHoBwxBRSHeAKKRUwBxSGegGIRU0D76PbLt3uKjo6OHpVvM/Mm3+bm2xe14r1s1efVW15Lb3q/0D3vc3d9trxWFKGn9R16Wr7NzLun5dubFf2etXN+7Vy2ovNr57L1Rb2pz95b9tGq/fSW2DH3rLOWeyYzGyNp4cKFC7tr4negSxYtWqSxY8dK0lh3X9Td5SGm0NO1U0wRT+jp2imeJGIKPV87xRTxhN6AmAKK06p44kxJAAAAAAAAAC3FoCQAAAAAAACAlmJQEgAAAAAAAEBLMSgJAAAAAAAAoKUYlAQAAAAAAADQUgxKAgAAAAAAAGgpBiUBAAAAAAAAtBSDkgAAAAAAAABaikFJAAAAAAAAAC3FoCQAAAAAAACAlmJQEgAAAAAAAEBLMSgJAAAAAAAAoKVaMihpZruZ2SVm9oqZHduKfQK9GTEFFId4AopFTAHFIZ6AYhFTQHtp6qCkme1gZn+W9ICkD0rarI5ttzazK8zsSTN72czmmdm4phUW6AGIKaA4xBNQLGIKKA7xBBSLmALaU7PPlHxO0vck7SxpH0lWy0ZmNkzSfZJ2k3SCpAkxr3lmtndzigr0CMQUUBziCSgWMQUUh3gCikVMAW2ofzMzd/dXJV0gSWY2qo5NvyhpiKQx7r4qbn+kpHskTZe0b8FFrWjw4MH629/+psGDB2vVqlWSpHPPPVdz5szR5MmTddZZZ+nyyy/X7bffrokTJ+r444+XJN1yyy1asGCBxo0bp0mTJnXKd/HixVq6dKlGjx6tHXfcsebypPNtJJ+ssjVanr6ou96r3hJTScOGDdPKlSs1bNgwvfDCCzVtM23aNM2dO1eTJk3S9OnTq6ZPx2uzZH0PVNJIPSoq3otM31P1xnhqVLJeuXtd/5fqYVfq2X333bchRocPH74hjt797nfXvP/067jjjjuq5pO37bJlyzJfSylNv379tH79+op59JR2tMh47y0xdfzxx2v+/PkaPHiwttpqKz333HNauXKl9t13X5144okV60bWZ1+t3nRVXvxm7aOe9jDrNRVVx1vV/nVVd8Z0b4knKbyP8+fPl5lp/PjxcnfNnz9fzz//vEaMGKHx48d3+i6dP3++li9frpEjR3ZaX0pTVFxVq+vV4irv9VYqf63lKOr19DSNHB9U05tiqqR0TLT55pvrlVde0fDhw3XmmWdq0qRJuvzyy3X99ddryJAh2meffcpirxSLO+64Y2Yslep8tfiqFid5dTEvfrvS7tTSn+kJsdETylg4d2/JQ9IoSW9IOraGtCskXZ6x/FhJ6yXtmLPdGEm+cOFCL8LUqVNd6ueSEo/0887L+vcf6IMGDS1bNnToCF+2bJm7u69cudKnTJlatn7KlKm+atWqiuVZsmSJDx06omy7AQM2qyufrDyGDNna9933vXWXpy9q9LOr1cKFC0v5jvFeGFNJBx98cGZ8HXHEEbnbXHfddS71T23T32+66abM9HPmzHGzAWXpzQb4/PnzC30tv//97zvF4oABm/n999+fmb6RetTINlnxnvwu6mr6nqDWmOrp8dSorHolbZL6W3n5vvu+1wcPHt6Felapnd2k6v9Tpkz1pUuXpl5HOs/ssmdvW55u6NARvmjRokSa2vJo93a0kXjv7W3UVVddlag76frfL/U3q26Uf/bl8dW53nS1fnSO3/x91NMeZn0vTJgwySdMmNTl19Cq9q+rWrXP3t5GrVy5slO9CfW0c/syYcIkX7p0aSJ9eZoJEyZlxFV53a/3M6q1rqfbnLx9lL/e7PLXWo5WxVe7aeT4IKm3x1RJ9jFRqc5Z5nuYbsOkMA7Qub7m95lKdaly/1G+//7vy2wzKvW50n2SvDzS9bmW/kxPiI12LGM9/b6uPJqWcacd1Rj4kraP6T6esW6HuO4jOdsWGvghaAe5dLVLT8a/g+Ly9LI9Us837ZRm6NAR7u4+ZcpU79dvSNn6fv2G+JQpUyuWJwRbVnn2qDmf/Dz6112evqjRz65WzTjga6eYSqoUX/nb9M+tv1nCAVjn9GYDCn0tYUCy834GDNgsM30j9aiRbfLivfRd1NX0PUHRndN2jadGZdUrabBLw+PfWpZXbvPSyuvZwJyYHp7Y54SK//frN8SHDh2ReB1ZeWaXvfO2T2bsK8RySLOHS53jMCuPdm9HG4n33t5GbWyXOn/OYflW8e/AjLrR+bPfGF/Z9aar9aM8fidk1u/SPuppD7O+F8y26hTnjbyGVrV/XdWqffb2NmrKlKmx7qS/Xzf1rGOnoUNHxPSdY8Zsq1RcJfMMcVbvZ1RrXU+3OXn72Ph688tfazlaFV/tppHjg6TeHlMl2cdEpfZm05z3MG/5Von6WmpLKrdb+f3HUt9p006xn9/nGuIb29fk8uw80vW5lv5MT4iNdixjXx6U3Dumm5qx7k1x3adyti0s8Lfaaqv4AVztkiceP4zLv5GxbHHO843Lrrjiior5Ll68OLM8v/nNb6qUZ3HVfKrncWvN5emL/vznPzf02dWjSQd8bRFTSUOHDq34Xg4bNqzTNp/+9KcrbnPGGWeUpf/a175WMf03vvGNQl7LD37wg4r7mTlzZln6RupRI9tUi/dbb721S+l7iiZ0TtsunhqVX6++Vefy/Davcj2rHDuhTUrmXe3/6RXyrFb26RVeU2nb8xvKox3b0UbjvTe3Uccdd1yNn/Nn49+ZNdSf6vk1Wj/K47dyGzFt2rSK65PtYbX2JivOa30NrWr/uqqV++zNbVT1upR17FRLDFZad37Nn1EjdT3Z5qT3sTG/+mK+qPrWHbFStEaOD9J6c0yVVDsmaqy/M903tiWV6/Att9xSZR956+vpi9VWn2vpz/SE2GjXMrZqULKpc0o2aG386xnrSssqTko7bdo0DRo0qGxZR0eHOjo6ai7E3/72t/jffqk14+PfWyWdlVq2RNKOGc83ppk7d27FfJcsWZI5d8CCBQuqlKd831n5VM/jHkmTypbllacvWrp0afyvvs8uz+zZszV79uyyZatXr+5CCXO1RUwlrVy5Mv6X/V6uWLGi0zbVYue2224rWzpnzpyK6W+99dZC5pe8/fbbK+5nzpw5ZfNLNlKPGtmmWrzfc889ZfOt1Ju+HbUoptounhqVX69G1Lk8v82rXM8+XyW/exTmky/lPb7K/8Mllb4H6i378JzlSxLbbt1QHu3YjtYS7ytWrOhTbdT8+fPjf9U+53Xx7xxJX4//59Wf6vk1Wj/K4/fhivuopz2s1t5kxXmtr6FV7V9XNWuffa2Nql6XpM7HTlL1GKy0Lmxby2fUSF1PtjnpfWzMr76YL6q+dUesFK3e44O+FlMl1Y6JKq/La6+GS6qtDt97771V9pG3vp6+WG31uZb+zLp16yqmaYfYaIf4beHYRCftOCj5dPw7MmPd8FSaTDNmzNCYMWO6VIitttoqDkzeIemoxJpSp3VyxrLROc83LpswYYKuvvrq3HxHj05us9Hee5du7JVXnvJ9Z+VTPY9xNZenL9phhx3if/V9dnmyGqNFixZp7NixjRcyW1vEVNLQoUNjxyP7vRw2bFinbSZMmKAHH3wwd5v0gNnEiRM1b9683PSTJ09WEd773vdWjOmJEyeWpW+kHjWyTbV4HzduXJfSt6MWxVTbxVOj8uvV8jqX57d5levZeyXlx05ok5J5V/v/hQp5Vit7ehL9ZP6lAZ/nG8qjHdvRWuJ90qRJfaqNGj9+vJ544glV/5xLXeeJql5/VDW/RutHefy+s+I+Jk6cWLH9TLaH1dqbrDiv9TW0qv3rqmbts6+1UdXrktT52EmqHoOV1oVta/mMGqnryTYnvY+N+dUX80XVt+6IlaLVe3zQ12KqpNoxUVBvf+cFSe+K/1euw+9617sqrt+YT1f6YrXV51r6M6NGjaopr+7UDvHbwrGJzpp5Gmbyofomk31G0vcylncoTCa7U852TZpb6Iceruv/oW+cUzK9bI/U8007pek8p+TG9fXNKZm/79rnmEvn0b/u8vRFjX52tWriTQTaIqaSKsVX/jb9c+tvlo1zaJWnb96ckuX7qT6nZO31qJFt8uK9+lx/taXvCZo04XnbxVOjsupV+fyLtSyv3OalldezgZ4d08MT+5xQ8f/yOYry8swue+dtn8zYV9acktXzaPd2tJF47+1tVOc5JdP1MjmnZLpudP7sO88pWWz9KI/f0jxg2fuopz3M+l7YOM9e115Dq9q/rmrVPnt7G7VxjsX092tyTsmN7UjnOSXL62B5XCXz7OqckpXrerrNqX1Oyc7lr7UcrYqvdtPI8UFSb4+pkuxjovSckll9tazlpTklk21J5XYrv/9Y6jtt2in28/tcyTklk8uz88ifUzK/P9MTYqMdy9hn55SMab8h6UVJW6WWz5N0Z4XtCg38Qw45xJtx9+1Vq1Y1dGelZcuWdfnu21l5cPft2jX62dWqiQd8bRFTSUcccURmfFW6u95NN93k9dx9e/78+S25+/b9999f1923G6lHjWyTFe+V7q5bb/qeoEmd07aLp0Zl1at67769337713X37c71rFI7u0nV/6dMmerLli1LvY50ntllz962PN3QoSP8/vvvT6SpLY92b0cbiffe3kb9+Mc/9nrvvl1eN8o/+/L46lxvulo/Osdv/j7qaQ+zvheKuvt2q9q/rmrVPnt7G7Vq1aq67r69bNmyqnevrtRu1fsZ1VrXa737dvnrzS5/reVoVXy1m0aOD5J6e0yVZB8Tlepc8+++Xbn/mN9mVOpzpfsktbY7tfRnekJstGMZWzUoaR4CpunMbJSkxyUd7+5XJZbvJekaSRe5+8Vx2TBJCyU9K+lsSS9L+pSkD0va393vztnHGEkLFy5cWOgp0kOGDNGLL76owYMHa9WqVZKk8847T7feeqsmT56ss846S7NmzdKcOXM0ceLEDfPH3Xbbbbrnnns2XAaV9thjj2nJkiUaPXp0XXMEpPNtJJ+ssjVanr6oWe9V4hTpse6+qFLanhxTScOHD9eKFSs0bNgwvfBC+pKCbJ/5zGd02223adKkSZo+fXrV9Ol4bZas74FKGqlHRcV7kenbWa0x1VviqVHJeiWprv9L9bAr9WzhwoUbYnTkyJEb4ug973lPzftPv4677rqraj552z7xxBOZr6WUpn///lq3bl3FPHpKO1rP59ZX2qiPf/zjmjt3roYMGaJBgwZp+fLlWrFihfbdd1+dfPLJFetG1mdfrd50VV78Zu2jnvYw6zUVVcdb1f51VbP32VfaqMcee2zDvK3jx4+XFOZxXb58uUaMGKHx48d3+i6ttL6Upqi4qlbXpcpxlfd6K5W/1nIU9Xp6mkaOD6S+E1MlpWOiLbbYQq+88oqGDRumM888U5MmTdKsWbN03XXXafDgwdpnn33KYk/ShnqZFUuSaoqvanGSVxfz4rcr7U4t/ZmeEBvtVMZ6+n1d0swRz+RD4deI9Ur9GqEwe+d6Sf+TWr6dpB9JWiHpJUlzJY2rso+2OwsFqEcDZ6EQU0AFdf5iTjwBFdBGAcWijQKKRUwBxel1d992979I6pexfH7O8qclHdmCogE9EjEFFId4AopFTAHFIZ6AYhFTQPvYpLsLAAAAAAAAAKBvYVASAAAAAAAAQEsxKAkAAAAAAACgpRiUBAAAAAAAANBSDEoCAAAAAAAAaCkGJQEAAAAAAAC0FIOSAAAAAAAAAFqKQUkAAAAAAAAALcWgJAAAAAAAAICWYlASAAAAAAAAQEsxKAkAAAAAAACgpRiUBAAAAAAAANBSDEoCAAAAAAAAaCkGJQEAAAAAAAC0VNMHJc1sCzO7wMyWmNmrZrbAzA6oYbv9zOxmM1tuZqvN7D4zO87MrNllBtoZMQUUh3gCikVMAcUhnoBiEVNA+2nqoKSZDZQ0T9JBkqZJ2kfSvZJuMLNDK2x3iKS5ktZIOlzSxJjPTEkXN7PMQDsjpoDiEE9AsYgpoDjEE1AsYgpoT/2bnP9pkvaQtKu7PxqX3W9m20i6UNIvcrb7b0l/lnSYu3tc9nszGybpJDM7y91fbmbBgTZFTAHFIZ6AYhFTQHGIJ6BYxBTQhpp9+fZRku5IBH3JxZLeamaTcrbbTNKfEkFfcn/8u7bAMgI9CTEFFId4AopFTAHFIZ6AYhFTQBtq2qCkmQ2QtLukuzJW3y3JFX6pyDJL0n5mNiKR3yaSDpN0mbuvKba0QPsjpoDiEE9AsYgpoDjEE1AsYgpoX828fHuIwqDns+kV7r7OzFZK2jZrQ3e/yMxeU5jfYZakVZIOkXSFu/+weUUG2hoxBRSHeAKKRUwBxSGegGIRU0Cbaubl26XTmNOnOSuxPPNuVWa2qaTRku6RdFt8LJN0pJntVHA5gZ6CmAKKQzwBxSKmgOIQT0CxiCmgTTXtTEl3X2VmaySNTK+LpzsPlvR0zuY3SVrm7icnln3ezI6VdLeZ7eLuz+Xte9q0aRo0aFDZso6ODnV0dNT7MoCmmT17tmbPnl22bPXq1bnpiSmgsnpiingCKqONAopFGwUUi5gCilNvv69Q7t60h6R7Jd2asXycpDckTc5Y929x3Qcy1m0e130iZ39jJPnChQsd6IkWLlzoCr/UjXFiCuiySjFFPAH1oY0CikUbBRSLmAKKU63fV9Sj2XffnilpfzMbnVp+sqSnFE59TiudUr1rxrp94t9/FFM8oMchpoDiEE9AsYgpoDjEE1AsYgpoQ80elLxS0kOSfmVmB5rZGDObIekYSZ9xdzezvczsMTM7XZLc/RFJt0j6ipl9w8zGxTRnSJotaYmka5tcbqBdEVNAcYgnoFjEFFAc4gkoFjEFtKFm3n1b7r7GzPaXdJ6k70vaUtLDkg5y95tiss0kba8wj0PJByX9p6QOSafEcj4p6WJJF7j7S80sN9CuiCmgOMQTUCxiCigO8QQUi5gC2lNTByUlyd1XSzo1PrLWz5fUL7VsnaQZ8QEggZgCikM8AcUipoDiEE9AsYgpoP00+/JtAAAAAAAAACjDoCQAAAAAAACAlmJQEgAAAAAAAEBLMSgJAAAAAAAAoKUYlAQAAAAAAADQUgxKAgAAAAAAAGgpBiUBAAAAAAAAtBSDkgAAAAAAAABaikFJAAAAAAAAAC3FoCQAAAAAAACAlmJQEgAAAAAAAEBLMSgJAAAAAAAAoKUYlAQAAAAAAADQUgxKAgAAAAAAAGgpBiUBAAAAAAAAtFTTByXNbAszu8DMlpjZq2a2wMwOqHHbD5nZPWb2mpmtMrMbzewdzS4z0M6IKaA4xBNQLGIKKA7xBBSLmALaT1MHJc1soKR5kg6SNE3SPpLulXSDmR1aZdv/kHSVpB9JepekgyWtlXSbmQ1pZrmBdkVMAcUhnoBiEVNAcYgnoFjEFNCe+jc5/9Mk7SFpV3d/NC6738y2kXShpF9kbRTXf1vS0e7+y8Ty30oa4u6rmltsoG0RU0BxiCegWMQUUBziCSgWMQW0oWZfvn2UpDsSQV9ysaS3mtmknO2Ok/RiMuglyYOVTSgn0FMQU0BxiCegWMQUUBziCSgWMQW0oaYNSprZAEm7S7orY/Xdklzhl4os+yj8arGbmd1qZqvN7K9x/oeBTSoy0NaIKaA4xBNQLGIKKA7xBBSLmALaVzPPlBwS8382vcLd10laKWnbnG1HSRoh6eeSfixpsqQZkk6RdHUzCgv0AMQUUBziCSgWMQUUh3gCikVMAW2qmXNKro1/PWe9S7KcdQMl7STp3939wbhsgZm9KOkHZra3uy8orqhAj0BMAcUhnoBiEVNAcYgnoFjEFNCmmjYo6e6rzGyNpJHpdWa2iaTBkp7O2fxFSasSQV/yS0mXS3qnpNzAnzZtmgYNGlS2rKOjQx0dHbW/AKDJZs+erdmzZ5ctW716dW56YgqorJ6YIp6AymijgGLRRgHFIqaA4tTb7ytSs+++/aCkcRnL9477/kPOdn9QCO48FS87nzFjhsaMGVNTAYHuktUYLVq0SGPHjq20GTEF5GggpognIAdtFFAs2iigWMQUUJwG+32FaPbdt2dK2t/MRqeWnyzpKUm35Wz3I0m7mVn6S+PDCqdW315kIYEehJgCikM8AcUipoDiEE9AsYgpoA01e1DySkkPSfqVmR1oZmPMbIakYyR9xt3dzPYys8fM7PTSRu4+T9I1kq4zs2Pjna5OkjRd0syMU6eBvoKYAopDPAHFIqaA4hBPQLGIKaANNfXybXdfY2b7SzpP0vclbSnpYUkHuftNMdlmkrZXmMch6QRJ/y3pC5LeqnCnrPMlndvMMgPtjJgCikM8AcUipoDiEE9AsYgpoD01e05JuftqSafGR9b6+ZL6ZSxfr/CFcV5TCwj0MMQUUBziCSgWMQUUh3gCikVMAe2n2ZdvAwAAAAAAAEAZBiUBAAAAAAAAtBSDkgAAAAAAAABaikFJAAAAAAAAAC3FoCQAAAAAAACAlmJQEgAAAAAAAEBLMSgJAAAAAAAAoKUYlAQAAAAAAADQUgxKAgAAAAAAAGgpBiUBAAAAAAAAtBSDkgAAAAAAAABaikFJAAAAAAAAAC3FoCQAAAAAAACAlmJQEgAAAAAAAEBLMSgJAAAAAAAAoKWaPihpZluY2QVmtsTMXjWzBWZ2QJ157GRmL5vZ3GaVE+gpiCmgOMQTUCxiCigO8QQUi5gC2k9TByXNbKCkeZIOkjRN0j6S7pV0g5kdWkce10pa1axyAj0FMQUUh3gCikVMAcUhnoBiEVNAe+rf5PxPk7SHpF3d/dG47H4z20bShZJ+UUMe35H0kqTrJO3XlFICPQcxBRSHeAKKRUwBxSGegGIRU0Abavbl20dJuiMR9CUXS3qrmU2qtLGZHSmpQ9LHJHlzigj0KMQUUBziCSgWMQUUh3gCikVMAW2oaYOSZjZA0u6S7spYfbdCIO9RYfu3S7pM0ifd/bGmFBLoQYgpoDjEE1AsYgooDvEEFIuYAtpXM8+UHBLzfza9wt3XSVopadusDc1sU4W5Gm5y9yuaWEagJyGmgOIQT0CxiCmgOMQTUCxiCmhTzZxTcm38m3dqs0uynHX/K+lNkk5sZMfTpk3ToEGDypZ1dHSoo6OjkeyAppg9e7Zmz55dtmz16tWVNiGmgArqjCniCaiANgooFm0UUCxiCihOA/2+wjRtUNLdV5nZGkkj0+vMbBNJgyU9nbHucEknSNpf0rr4y4TFsm4Sn7/h7mvT25bMmDFDY8aMKeaFAE2S1RgtWrRIY8eOzUxPTAGV1RNTxBNQGW0UUCzaKKBYxBRQnHr7fUVq9t23H5Q0LmP53nHff8hY9wFJ/ST9NifP1yU9IInIRl9ETAHFIZ6AYhFTQHGIJ6BYxBTQhpo9KDlT0sVmNtrdlySWnyzpKUm3ZWzzFUmXZiw/UdKekk6V9FrRBQV6CGIKKA7xBBSLmAKKQzwBxSKmgDbU7EHJKxWC/FdmdoakZyQdEx8d7u5mtpekayRd5O4Xu/vjkh5PZ2RmH5C0g7v/rsllBtoZMQUUh3gCikVMAcUhnvsBTY4AACAASURBVIBiEVNAG2rqoKS7rzGz/SWdJ+n7kraU9LCkg9z9pphsM0nbK8zjAKACYgooDvEEFIuYAopDPAHFIqaA9tTsMyXl7qsVTms+NWf9fIV5Gqrl8+WCiwb0SMQUUBziCSgWMQUUh3gCikVMAe1nk+4uAAAAAAAAAIC+hUFJAAAAAAAAAC3FoCQAAAAAAACAlmJQEgAAAAAAAEBLMSgJAAAAAAAAoKUYlAQAAAAAAADQUgxKAgAAAAAAAGgpBiUBAAAAAAAAtBSDkgAAAAAAAABaikFJAAAAAAAAAC3FoCQAAAAAAACAlmJQEgAAAAAAAEBLMSgJAAAAAAAAoKUYlAQAAAAAAADQUk0flDSzLczsAjNbYmavmtkCMzughu1GmdksM3vSzNaY2SNm9p/NLi/Q7ogpoDjEE1AsYgooDvEEFIuYAtpP/2ZmbmYDJc2TtJWkaZKeknS8pBvM7CPu/ouc7baVdKekJySdKGmFpKmSLjSzN7n7N5tZbqBdEVNAcYgnoFjEFFAc4gkoFjEFtKemDkpKOk3SHpJ2dfdH47L7zWwbSRdKygx8SV+Q9HdJk9399bhsoZmNkPQ5SQQ++ipiCigO8QQUi5gCikM8AcUipoA21OzLt4+SdEci6EsulvRWM5uUs92PJZ2eCPqSRyVtYWZDCi4n0FMQU0BxiCegWMQUUBziCSgWMQW0oaYNSprZAEm7S7orY/Xdklzhl4pO3P0Od/9NKr9+ko6UtMzdVxVcXKDtEVNAcYgnoFjEFFAc4gkoFjEFtK9mXr49RGHQ89n0CndfZ2YrJW1bS0ZmNljS1ZL2lHRQkYUEehBiCigO8QQUi5gCikM8AcUipoA21cxBybXxr+esd0lWLRMz21fSNZLWS9rf3e8tpnhAj0NMAcUhnoBiEVNAcYgnoFjEFNCmmjYo6e6rzGyNpJHpdWa2iaTBkp6ulIeZfUrStyR9T9Ln3P2VWvY9bdo0DRo0qGxZR0eHOjo6aiw90HyzZ8/W7Nmzy5atXr06Nz0xBVRWT0wRT0BltFFAsWijgGIRU0Bx6u33Fcnc834sKCBzs3slveTuk1PLxynM5/B+d781Z9szJZ0t6aPufnON+xsjaeHChQs1ZsyYrhUe6AaLFi3S2LFjJWmsuy9KryemgPpUiiniCagPbRRQLNoooFjEFFCcav2+ojT77tszJe1vZqNTy0+W9JSk27I2ine++pKkD9Ya9EAfQUwBxSGegGIRU0BxiCegWMQU0IaaPSh5paSHJP3KzA40szFmNkPSMZI+4+5uZnuZ2WNmdnpiu4sk3SjpOTPbKeOxZZPLDbQrYgooDvEEFIuYAopDPAHFIqaANtTMG93I3deY2f6SzpP0fUlbSnpY0kHuflNMtpmk7RXmcSjZKT4Oy8n6BElXNaXQQBsjpoDiEE9AsYgpoDjEE1AsYgpoT00dlJQkd18t6dT4yFo/X1K/1LJ+WWkBEFNAkYgnoFjEFFAc4gkoFjEFtJ9mX74NAAAAAAAAAGUYlAQAAAAAAADQUgxKAgAAAAAAAGgpBiUBAAAAAAAAtBSDkgAAAAAAAABaikFJAAAAAAAAAC3FoCQAAAAAAACAlmJQEgAAAAAAAEBLMSgJAAAAAAAAoKUYlAQAAAAAAADQUgxKAgAAAAAAAGgpBiUBAAAAAAAAtBSDkgAAAAAAAABaikFJAAAAAAAAAC3FoCQAAAAAAACAlmr6oKSZbWFmF5jZEjN71cwWmNkBNWy3tZldYWZPmtnLZjbPzMY1u7xAuyOmgOIQT0CxiCmgOMQTUCxiCmg/TR2UNLOBkuZJOkjSNEn7SLpX0g1mdmiF7YZJuk/SbpJOkDRB0nOS5pnZ3s0sM9DOiCmgOMQTUCxiCigO8QQUi5gC2lP/Jud/mqQ9JO3q7o/GZfeb2TaSLpT0i5ztvihpiKQx7r5KkszsSEn3SJouad+mlhpoX8QUUBziCSgWMQUUh3gCikVMAW2o2YOSR0m6IxH0JRdLut3MJrn7bRnbdUj6aSnoJcnd3cwukTTTzHZ098eaV+xyZrbhf3eXJO2555565JFHtMsuu2jhwoXaeeedtWTJEr397W/XH//4R0nSueeeqzlz5mjy5Mk666yzOj2fNm2a5s6dq0mTJmn69OmSpFtuuUULFizQuHHjNGnSpMzypNMsXrxYS5cu1ejRo7XjjjtKki6//HLdfvvtmjhxoo4//vjMNI1I59NIvkWVpTt142voFTGVlBVf1QwYMEDr1q1T//79tXbt2qrpR44cqeXLl2vkyJF69tlna9pHOl6bsU0j+2hFzLVrjDahXL0unrIk24N3v/vdG97Da6+9dkP9Gz58eGaaz372s7r77ru17777avXq1frd736nvffeW88//7weeeQRbbrppho4cKD23XdfLV26dEO7+PWvf31DO/XGG29s+P++++7L3OfTTz+9Yfn69es3/H/ooYduKIu7Z5Z9+fLlG9rSwYMHZ8ZUuk0sSdapZcuWVW1/q9XBZrW1RWti/r0ippLtUsmb3vQm7bnnnlq5cqWWLFmiYcOG6X3ve5+23nprDRo0SG95y1s0cuTIsve09D4/++yzeuqppzbUrVr6erVoh+/qdihDL9bj4ymrfixevFjXXnutXnjhBe2xxx4aOXKk+vXrp7/85S8ysw3tyy677KKhQ4fKzDR+/Piy445+/fpp/fr1mfVu8eLFuuSSS/TQQw/pHe94h97//vfrL3/5y4Z+4Pjx48vak7x6u3jxYs2fP3/D/tNtRN5rS5YvWU53L8svud/SvpJlzDrOKqV7/vnn5e5auXKl3njjDR144IEaNWpUl2KxUizX8r53JW0pTfK7cfLkyRvS1Xp8UIMeH1Np/fv31/r16yVJ2223nVatWqV//OMf2nLLLXXwwQdr3bp1euaZZ7TFFlvo3//932VmuvTSS7Vy5Uq97W1v07e//e2yvtlZZ521oZ7deeedeuqpp7T77rtrt9120wMPPKARI0Zom2222dCmjRo1akM8H3jggZ3auFGjRm2o28n6WoqhZEyk47KWGOvKmERaXh7d3c7Vs//uLmvD3L0pD0kDJK2T9NWMdf0lrZf03xnrtpf0hqSPZ6zbIa77SM4+x0jyhQsXehEkudQv/i09LGNZ1vNNakhT/nzzzbcsWzZ06AhftmzZhvIsWbLEhw4dUZZmwIDNyp6PG/ce799/YNkyswFlz6dMmeqrVq2q671YuXKlT5kytVP56sk3K49GytKdmv0aFi78/+2de5xdRZXvvyvdIeFheOTRUZSAgyg3xIQkioiYIRJ8DCqog+ADfF5Evb5AxauODOLAFRxxVFAugyg4+Yjjda6vkWCACBIZCSEgIp0HhAGSQB4yEERIUvNH1ens3qf2ObX3rjp9+mR9P5/z6e69q1atXXv96nV2117WsDvb9KCmsowZM8arg7FjxxbmmTFjhjfP3Llzvenf+ta3etOfeuqphWUsXry4STMiY82SJUui5alSRpXYK5unWzVax68iTfWannzcdtttTX3E8L6p8XteI0XH+9rYGdMmbYi9dmX4/vbnERlrLrvssqY6GDt2d3PjjTc2xVQ2b77/bReDsbSTWoN17fd6HzV27NgScZ89N1wDxxxzrJk/f4E37vNtfz7WQuiGtrobfOgFerWP8sXH/PkLzBFHvDxQY9Kkt/32m+LVYSPuNm3aZF72sqO8eYv7uea43bRpkznmmGNb9jv5fmW45ovyDfdh/vwFZvXq1Zl82fRi9t138rDj9u/i+ml1TWXvVbZOi/pKX73tTOu/R63KHF6n5eYHWXpVU3kOPfTQAC2JNz5a6WHnub4W6VudG1tgd3hf2dc3rmUM59cZWmms7JpEniINrF69ekT7uTL9bKo+udW4L+YnnWEYcCL9YMH5R4Cveo4f4fK9znNuD3fuowU2Iy9K9hnY28DVBh5wP/s9x/Y2sE/u7/4WaWYV2OhrOjZx4sCQP1Zw2XxFdsa1TNPXt5959atfV6ouXv3q15m+vv08Zc0KtuuzUcWXkST1NbSZ8I16TWXx68vqIFaeKmXYCWNzHpHiwVDZPFXKqBJ7ZfN0q0br+NVicNpTevJhB/j5ONvXwPzM7+ML0hRpZ7LHzn6uL8gey6f1ldMqzXx3LP+77zqK/Gr0q36tNfdpw/Nm+992MRhLO6k1WNd+r/dRzfGSHUP54rAx5mpooPFznBHZx9hxX/sxYzbWQuiGtrobfOgFerWP8sWH1URR3zIro7FZTlc+ve3jdNYcd3ZCPs6Tt2i+NN8btzvt+MqfX2CvoflZTf7Zv5vbApF9zMSJAy5fvi9qXEdjnpWtk1b147+msvcqW6fNfaVt53z1ZtM210FxWl8clB+7Z+lVTeUprqfxuTjKjvmK4rfV2GlyQTn93rhu1nNz7OzM325sN8uEaazcmkSeIg1MnDgwov1cmX42VZ/cC4uS+zmRnlFwfgNwsef4bJfvtZ5zu7tzHyuwGU34DK0yX23AuM8vPceMgavc8UUFf2ePXdHGxplNxxYtWmR++ct82fe2sTPYNs3g4GBQXdx7b0hZre22sxHqy0jSiWtoM+Eb1ZrK4tdXNqZoytPf398yT39//7D0AwMDLdNPnTq1qYzzzjuvZZ7zzz+/dp4qZVSJvbJ5ulWjdf1qMTjtGT35uPzyywPa7U8WpPlym7yLcnYav1/oOZZNe1ELe1lf7i34veg6ivx6b5u8729rc9GiRW1j8Nprr42indQajGG/l/uo5n6pTBy+L6cBDHwqQEc7/160aFGQn93QVneDD71CL/ZRxfHRrm/Ja6goXVFfgidveB8yODiY8b2dn9lzjTwXFuQruu6Q+sDAtaZc/Qy/pmr3quhas+cu9NRbUR346rhKmbSNv17UVJ6+vr429fSdXH0OBtZvNt1Fpv3aR9Vz7frHwdzvYfEVsiaRp308+tub1P1cmX42ZZ/cqUXJZHtKGmM2i8hTwNT8OREZA+wLPOTJ2jjWlA+YnEvj5eMf/zh77733sGOnnHIKp5xySju3Pbwy8/utnmMA89zPpcACz9/ZNNe3sXFd07GlS5d6/Fndxs4qT57haVatWhW018Dq1SFlvaCl3XY2Qn0ZSWJfw8KFC1m4cOGwY4899lhh+t7RVJaimGpm27ZtLfPsPG/ZsGFDy/Tr169vKmPx4sUt8yxatKhp78eyeaqUUSX2yubpVo2W8auMpnpTTzu58cYb3W+t2u3tBWkG2uRdin35ZMNO4/gUz7Fs2kb1+Oxlffl9we9F11HkV2Prp6K8G9vaXLp0adu257e//W3L87H62roaLGt/1+2jfOOsdnG4yf2ckjnXOm7yY8alS5cG7S/ZDW11N/gwGtlV+qji+GjXt8BwDRWlK+pLspSZL+2MW78NXznZc40ypnjOQfF1h9QH2JdDNwipn+HX1EqL7ed4rc5NGSqj2b/itqG93XbndrKraCpPYw/J4npaDPxD5nh2rNQqXzbdZNqvfVQ9165/XJX7vUHr+ApZk8jTXgP+9iZ1P1emn43VJ5cd90Ul5YonthVd5Dl+JPZbheMK8j0MXOY5fgp25vLCgnz6pKQ+KZmMkX5S0oxyTWXx6ysbUzTl0Scly8WePilpafNkV0/oyYc+KalPSqaw38t9VHO/pE9KdrMPvUIv9lH6pKQ+KdmNT0qaUaypPPqkpD4p2WtPSiYzbKwQTweeAQ7OHb8SeACQgnznA1uAfXLHbwBublFeor2FrjL2f/OvMjv3lMwey+4P1Pi7v0WaWQU2+pqO+feUvKqNnXEt09Tb5ypf1qxguz4bo23/odTXEDDhG9WayuLXV+iekmF5qpSxc7/H4XnC9pQMy1OljCqxVzZPt2q0jl9tBqc9oycfO/eUzMZZY7+exu/jC9IUaWeyx05+T0lfWl85rdI09iLK/+67jiK/svsiNWutuU8bnte/p6Q/BmNpJ7UG69rv9T6qOV6yYyhfHIbuKdl6zFh9T8mRa6u7wYdeoFf7KF98DN9T0jef8O0p6dOOP+6a95RsN1+a743b4XtK+vL47OX3u8uey+4pObw+du4pme+LQveUDLumsveqeU/J/PWE7ClZ3Da0nleWH7tn6VVN5Smup/G5OMqO+Yrit9XYaXJBOf3euG7Wc3PsDN9TspUfs0yYxsqtSeQp0sDOPSVHpp8r08+m6pN7ZVFyPHA7cC9wvBPmV7HfKJzk0rwUWAl8OJNvErAW+23Gq1ya7wN/AV7eoryefvv2mjVrAt6+/Yokb9/evHlz0xudyr7pymdjtL2pMfU1BEz4RrWmshS95bTV2/Xmzp3rzVP09u1TTz3Vm77V27eXLFlS+s3YZfNUKaNK7JXN060areNXm8Fpz+jJx/Lly3f5t29ffvnl3rdvL1mypPCNonj633YxGEs7qTVY136v91Hjx48vEffZc8M1MH/+gqRv3+6GtrobfOgFerWP8sXH/PkL3NuxQzRW/u3bmzdvNkce+Qpv3jJv3968ebPTb3G/k+9Xhmu+KF9fU541a9aM+Nu3W2nZd67o7dvD0/rvUasyU79924xyTeWZNWuWt57yceSLj9Zv3+73pGlVTv5cmrdvt9JY3bdvF2lgzZo1I9rPlelnU/XJnVqUFGMFkwwR2Ru4ADgBmIDdmOeLxpifufPzsBstnmOM+WIm3/7AhcBxwG7AbcBnjTFLKUBEZgPLli1bxuzZs2New9DvjfqaM2cOd999N9OnT2fZsmVMnz6dwcFBDjnkEO6++24ALrjgAhYtWsRxxx3H2Wef3fT3WWedxXXXXceCBQu46KKLALjuuutYunQpRx55ZOHeQvk0K1euZNWqVRx88MFD+wVceeWVLF68mFe96lW8613v8qapQt5OFbuxfBlJUl3D7bffzpw5cwDmGGNu96XpBU3lyhj6PbQ9Gjt2LNu2baO/v59nnnmmbfpnP/vZrF+/nqlTp7Ju3bqgMvJ6TZGnShmd0Fy3arSKX+001Wt68pHtD4466qihOvzRj340FH9Tp071pvnMZz7DTTfdxNFHH83jjz/OrbfeyhFHHMHGjRu5++67GTduHOPHj+foo4/mvvvuG+oXL7jggqF+Chj6fdmyZd4y169fP3QcGPr9zW9+85AvgNf3jRs3DvWlkyZN8moq3yc2yMbU/fff37b/bReDqfra2FS1v6v0Udl+qcEee+zB4YcfzpYtWxgcHGTSpEkce+yxDAwMMGHCBA444AAGBgaG1Wmjnjds2MADDzwwFFshY70QuqGt7gYfRjO93kf54mPlypVcc801PPLIIxx++OEMDAzQ39/P2rVrAYb6l+nTpzNp0iQA5s2bN2ze0d/fz7Zt27xxt3LlSi655BLuvPNOZs6cyWtf+1rWrl3Lhg0bGBgYYN68eQBt43blypUsWbJkqPx8H1F0bVn/sn4Cw+xly22UlfXRN8/KpmvU1Y4dOzj++OM58MADa2mxlZZD6r1O2kaabNvYGA9A+PwAel9Tefr7+4f2mHzuc5/Lpk2bePrpp5kwYQInnngi27Zt4+GHH2avvfZi7ty59PX1cckll7Bx40YOOuggLr744mFjs7PPPnsozm6++WYefPBBZsyYwcyZM1m+fDlTpkxh//33H+rTDjzwwCE9H3/88U193IEHHjgUs5s2bWL79u1D6fIaA9quMxTFV4y+qMjGSPdzZcqP7WvIuC8GyRclO8lITfgUJRadEn4oqilltNNNmlI9KaOdbtITqKaU0U83aUr1pPQCqilFiUen9DQmlWFFURRFURRFURRFURRFURQfuiipKIqiKIqiKIqiKIqiKEpH0UVJRVEURVEURVEURVEURVE6ii5KKoqiKIqiKIqiKIqiKIrSUXRRUlEURVEURVEURVEURVGUjqKLkoqiKIqiKIqiKIqiKIqidBRdlFQURVEURVEURVEURVEUpaPooqSiKIqiKIqiKIqiKIqiKB1FFyUVRVEURVEURVEURVEURekouiipKIqiKIqiKIqiKIqiKEpH0UVJRVEURVEURVEURVEURVE6ii5KKoqiKIqiKIqiKIqiKIrSUXRRUlEURVEURVEURVEURVGUjqKLkoqiKIqiKIqiKIqiKIqidBRdlFQURVEURVEURVEURVEUpaMkW5QUyxkiskJEtorIoIicGZh3DxE5V0TuFZE/i8iDIvI1Edkrlb/tWLhw4aiym9K22k1rt4he01SWTtRlp+5Xr1xLL9WXj17Wk4+RqOeRurd6rSNDr2lqtI0dRpvdlLZHm10fvaKn2HXWzfa62bfY9rrZtyJ6RVM+emnM3itldKqcbhoH1iHlk5LfAL4MXAocCVwMnCsiF7fKJCJjgJ8ApwHnuryfA04Grknob0tG4wBntPmsdtvSU5rK0kuNdq9cSy/VVwE9qycfulDXe2WOZLkF9JSmRtvYYbTZTWl7tNktoCf01O2LV7vSQt2udK0F9ISmfPTSmL1XyuhUOV02DqxMfwqjIjIHOAM4wxjzbXf4ThEB+LqIfN0Ys7og+1uAecBMY8wf3LE7ROQJ4AciMtsYc3sKvxWlW1FNKUo8VE+KEhfVlKLEQ/WkKHFRTSlKd5PqScl3AE8AV+WOfxfYCrynRd7lwOkZ0Tf4IyDAgZF8VJTRhGpKUeKhelKUuKimFCUeqidFiYtqSlG6mCRPSgJzgBXGmCezB40xW0VkBTCrKKMxZiWw0nPqNGAboN9EKLsiqilFiYfqSVHioppSlHionhQlLqopReliUi1KTgbuKji3DnhBqCG3j8O5wCeAc40x97dIPh7gnnvuCTUfzGOPPcbtt8dvc1LZTWlb7aazm4nd8blTPaepLCl10MkyOlVOr5TRiXIKNNXTevLRqfs50mWOVLm7yrXuSn3UaBo7jEa7KW2PJru93kfFrrNuttfNvsW2182+9bqmfPTKmL2XyuhUOSM0j4qPMSb4gxXtMy0+TwMzgDuBHxTY+AFwR2B5zwVuwj5u/b6A9G8DjH700wOfbaim9KOfmJ9tqJ70o59YH+2j9KOfuB/to/Sjn7gf1ZR+9BPv87YQjVT9lH1Sch7tn65cDTwETC04P9mdb4mIzAN+iG1EZhhj7gvw71rg7cD9wFMB6RVlpDkA6Mv8PQ7YH7gZeMwdU00pShh5PUGzplRPihKO9lGKEg/toxQlLqopRUnLeOy+qdemLKTUoqQxZjAkndub4QMiMt4Y81TmeD8wF/h6m/x/DfwcON8Yc14J/zYB/xKaXlG6gKDnrVVTihKE6klR4qKaUpR4qJ4UJS6qKUVJzy2pC0j19u3vABOwjyxneQewJ/ZNV15EZAD7GPWXyoheUXoc1ZSixEP1pChxUU0pSjxUT4oSF9WUonQxSV50Y4y5V0QuA74qImOB3wIvBy4EvpV94lJEVgFLjTHvdIe+ADwJ/D8ReaHH/GPGmPUp/FaUbkU1pSjxUD0pSlxUU4oSD9WTosRFNaUo3U2qt29jjPmAiKwGzgSeB/wncI4x5qJc0oOAtZm/D8XuD3F3genvAu+J7K6idD2qKUWJh+pJUeKimlKUeKieFCUuqilF6V7EvRlKGaWIyAzgDOBU4IPGmO91s11FUXY9OtGedHObJSJTsQPWDwHXGmN6avDazXWv9CbdrinVhNKtdJt2VCuKoig72VXnTKn2lBxRRORcEdnh+WwXkQNK2nqWiHxFRFaJyFYRuVVE/qamfzcV+LemhI2/EpF7gTuA1wO7t0j7KhH5tYj8SUTWicglIjKhjl0Rmd+ijk8tyDNJRP5JRNaIyFPu5zluk+FK/obarejvAhG5XkS2iMgm51PTvS/rb6jtKj6nQkT6RORMEbnL6eAREblSRKbUtBtdXzn7QTEXE1fmQ2X0XML2USKyWEQeF5HHXAwdE7mMmSJyjbuGx0VkhYh8TOy/u5S1laSdqlHGG1z7u8Vd27UiMrfsdZVBRG7AvtXxY8C+bdI+X0R+6K7/TyLyUxF5UY2yU+sr+f0tsJWkLwkoN1mfEFh+YdsSuX6DxiiprjPAv6SaqqOblJpIGfediO1Y8Zs6PiWgny3p730F/jY+76jrcygptCOWM8SOFbaKyKDY8WJLHcXWiouvS12aRt0+KCKvL2vLpXuDiDwgdsxtROS/ROScKr65dPn6eFpE1lW81oYGTO6zrqytjG8LReRJZ2ebu5+l4j4X63nfKsW68+17YvXYmAOtEc+4tMa9iD02Cp4zSc1xX8xrkREYW0nCcY1EbssLygiaMwXqOvr4wRMfd4jIg4FlBM2ZosWgMabnPtjHqP8deAFwSO7TV8LOeOA2YJW7cYcDXwO2A2+q4d9a4ByPbweVsLEn9vHzQ4BpwA7gVE+6k5y//+j8fwOwBrgVGFvD7ruBTQV1/CxP+r2AO4G7gBOcLx8BHgcureFvqN2y/r4VeMb58RLgpcC3XH28u6q/JW2X8jmxpq50vnzAXedbgNXYRq2/os0k+iobGwnq6lqsxtdEtvsa4Angc+5aXgZcht3n5gWRyjgC+DOwBFjgyvk08BfgZxXsJWmnKpbxbmAbcL7T3DHAr1ydBre9FergDOBIQID7gCsK0h0CbAZ+CRwFvAK4zh0r7V9qfXXq/npsJelLAspN1ieU8MHbtiS41rZjlJTXOZKaqqubVJpIGfediu1Y8ZsyPgnoZyv4e5DH10OAy4FHgX06pSkSaAf4povDDwAvBj4IbAU20EJHRNQKVh93ufu0Dvgo8H+Ap53dN5WpY+zLT3YAW4BPuL/vBAzw9bJxRnO7cgvwX87emyrYWws87H6eDrwRO/fN1m8Z3wbd9V4FnIx9qcsO7NgvOO6xsX6YuxdZ337vrvUdFXy7x/lyFzbG/sX9/QyZcWmNe5FibHQlAXMmao77Yl4LIze2SjKuIUFb7ikjaM5UIjajjh8K4uObzu6H2pQRNGeKGoMxxNdtH+BG4IIICMN2iwAAEgFJREFUds50N+RFuePXAPdXtNmHbUhfE/F6vUHlAmU9sDB3fLoLlvdWsevOnQP8toSPn8J27lNyx89yvkys4m+I3Yr+fhD4pOf4r4Hf1anfENtVfE71wU5StudjFphLZrBXwW50fVWJjch19VlgJXYgEm1REhiHe7rBc25KxHIWYidJe+SOf97V2fQatpO0U4Fl7O6u6wLP8UeAf4odCwX+tZoE/tSd3y1XN/cDV1UoK6m+RuL+unxJ+pKAcpP1CYHle9uWBPXbdoyS8jor1EtUTcXUTUxNpIz7TsR2rPhNGZ8E9LOxYh+Yip3sfyim3U5rB5jjYvz0XP4fYRehFoToqK5WnD6eJKddp48dwANl6tj5v53mduBR4C9l7xmZdiWnhSca9VHiWvvc3z7/rnH3qIxvn3L36h88th6oc625WF9Wwbcz3f3bTGZc6nzb4tJPr+Nfu9isoKvgORM1x30xr4URGFuRaFxDh9pyAuZMVcshwvihXXy0KCN4zhQ1BsskHi0fJ/D3RbBzO3C95/gr3U1cUMHmNBc0B0e83qKgeqMr62hPnuuB31Sx6859B7i6hI+HAyd5jh/vfJxdxd8Qu1X8bXEd2UF6rfptZTumzxGueX/gw57je7n4+ERFu9H1VSU2ItbT0cBT7udpxF2UPBn7bdwesWwWlPPjbAx66uyQGraTtFOBZewOvB8Y8OS5DfhJynrNlOWdBAL7uDr4vOfc32GfOin1dHRqfY3E/XV5kvQlNa47WZ+QyVvYtiSo37ZjlE7Wb4C/UTUVUzcxNTEScR8rtmPGb8r4JKCfjVXH2Cd27gHGxLRb8v7W1g7wVewTf/lJ+R3YieqXcse9OqqrFaePNXntZvSxw/keVMcUtwMrcIutZe5Zw55HCw836qPEtU5zPiz1pGvUb5lrvc+lzd/DV5b1zVd3mVifV/E+PEpuXJrxbTv2qbLK/rWLzQq6CpozEWHcF/Na6HAf49FCtHENHWrLCZgzVS2HCOOHgPh4e0EZwXOmmDHYc3tKisgYbIPQ5/7Hf53by+F7IvLsEnbGYv8N4Tee07dgO4RZFVxsDKgOEZEb3f/p3yci5+X3H4jAHFzH5Tn3G2BmDdvTgE2ZPQQeE5FficgRvsTGmOXGmGs8p07DfoN2L/ZbpFL+Btot7W8WtzfI80Xka9jH67/mTtWu3xa2a/kcE2PMQ8aYb3hOnYa9/t+VtZlQX0OUiI3aiMhk7L+UfNkYc1Msuxlegf02cZKI/EhENovIBhG5XET2i1jOd4HpInJo7vhJwM+NMYMRy2qQsp0CwBjzZ2PM/zXGbMgeF5GZ2Dj8j7pl1GS2+3mL59xvsN+MltljKLm+ShD1/qbqS8qQsk/wlNWubYldZsgYJblmI1BaUx3UTen661Tcx47tBPGbMj5D+tkY476/wv5r3HnGmB2x7EakjHbmACuMMU82Erj7cBh2wS2vl7I6Cq2X32PfjpzXbkMfBjtJbmsr3w7kNHFYxv8g3zL2ltOshafK2gOe737en9cAdixjsAs9ob5NAzaSi3t2jvGrXGuj7oZi3R0r69uLgRtoHpc2YvOPblwa1PZ1aO7Rbs7UGG/WGvfFvpZOjq06MK7pSFtO2Jwp9ni0khZzNOLjf/gKCJ0zxY7BnluUxC5I9gOfAX4G/A12b5FXADeLyN6BdvbD1k/TJsTGmG3YvSKeU8G/ac6/TwMXAscB33A++hqDOkwGNjt/86wDdi9RH3mmAe/DdmQnY/ckAlgiIi9tl1lExovIFcCJwMeNMVuBSXX9LbBb2V8R+Tx2T5pVWGG9zhhztTtdq37b2K7scycQkQ8BFwPfq7gIl0pfhbSIjRh8D/tt8zkRbWaZBozF7pV7E/Ba7L89nOCORcEY82/A24ArRORsEXmjiHwf2wGdGKucHCnbqUJE5JXYvWz+wPAvA0aCye5nkx7cMaGcHjqurxYkvb+p+pIW5SXrEwpo17bELjNkjDIimi1JFU11Sje16y9F3CeK7djxmzI+W/azIiI1bGf5NPCf2H/9a9BNmiqjncmedA0dPUpOLxV0FFovw7Sb14crs7QtnyawY/LnVLD3GvxaaNRHqL3GQsJcmjWw0NmbUsI3wT7RlI/7N7rjVa61ERNDsZ6592V8G4Pdkm3YuBS7GLQVu/8ihLd9IzI2ys2ZbnaH6477kl5L4rFV6nFNR9rywDlT7PFoVS1m/W7Ex0BooQVzpqgxmOwNtLER+0axSS2SGOzq8UPAJ4F/NcasdeduF5Fl2G/SPgx8KaDIZzJ2i8qTADt5lmP3bfiaMaZRxu9EZDNwuYgcZYzxrThX4Rla+w/VrgHsBtKDxpgbGwdE5HpsHX8J+7i/FxGZjt1EeQA40Rjz0xj+trBbx99LgZ9jXzZzBnCWiAwaY+6r62+B7ZXGmDU1fQ4iVFPGmLsyefbGbuD8OuDvjTHnVSw+lb68tImNurY/g91DZmbmqYfYjMf+G8DrjTG/cMduFZHVwGIReasx5gd1C3Ed9QuBu7Ebb6/ExuebsfsB+b6Zq0vKdqoJd41fwA5Qfozd6uPxkjZKa6cNrfRQpQ46qq8AX5Lc31R9SRtS9gnDCGxbYl9r2zFKgjK7RVOd0k2qsU6KMUnl2E4Uvynjs1U/+yvs0y91792zgVOBs3J1UtnuCGvH53c2v8/nMjoKrZehMn36EJELsAtspWzh0YRL00hXxt404DiPFgzl7C13f19sjPm5Oz6kAeCxCtc6gN2LLh/312PHhKtK2jMFsW4q+Gbwj0v/FrtfJVSIkxZpo+mszZyp7rgvWX+VcmzVoXFN8rYcgudMscdLyWM9S5s5U9QYHDWLkti9KNr5u8oY8zTwlfwJY8ygiNyDfetcW4wxm0XkKXY2eEOI/RfxfbELoKUwxvweu6iU59+Af3b+xVqUfAiYKCJjPMKfDDxljPlTFcPGmMs8x54WkX8H3luUT0ROAq7APsV6jDHm0Rj+trFb2V9jzEbst6K3i8gPgcXYDbBn1/G3he1/dbYr+1yCIE01fhGRw4D/jx3wvNQYs6Jqwan05aNdbNS0/XLg77FvZtwoIuPcqd3saRkHGNcu1WELsDHTuYI1fIOIPI7t4GsvSmIHtPsbY16TOXaRiPwHcKOIzC0xsQklWTuVR0QmYPX7YuBtxpgfVjRVSjsBPITtuKdi917KMhnbsQfroZP6CiDJ/U3Vl7QjZZ+QJbRtiVmmu76QMUqK+h1xTXVQN6nGOinGJJViO1X8Jo7PVv3sE9h+tm7sfwB73Vfnjtex22ntNNI0fg7TS0ZHE7FP1QxRQUfB9eLKnI99enBIH5kybwNmlLA1tUATE51fY0J8c1oQ7FNbTVpwvq3HxkXItd7i/JuSS9PQwATsv86HXut29/cvcumWuJ97Uv4+TCUX6zXuw/uBR7LjUhH5R+xbgd8iIjMq+jeMgNiMPWeqNe5L1V+l7GM6OK7pRFsOAXOmSOVkiRnr61sV1G7OFDsGR82/bxtjBo0xf2jzaTfx3w27IXMod+JfxDwC2zBVXpTxsJv7Wca/dqzANngv85x7OXH9b1BYxyLyNuwj9x8xxpzsWRyq5G+A3Ur+5nHi/zEwU0T2qepvoO0oPrcpM1hT7luzG4BF1FyQzJBcXzVjI4QF2DchLsRuqtz4fBu7v9GfadPoB7KCnW1EHkOEtlxE9gTehR1EDS/AmF9j95R5Z91yPHSknRKRPbATij2Bw2osSMbqj7L8EfgLfj0c5c6V3QO1k/1XK6Lf31R9SVlS9gm0blumsbNtuQOr/9T9fHaMsiJ2mV2kqU7oJtVYJ+WYpKztTsdvjPgM6Wcrx76bpL0b+5KA/CS08r0bAe08xU7trMDGyPhcujuB52Hvb5ayOipTLw8Bb6JZH40yf1PCVlM74DSx3NlYVcK3xn81vQW/FsYC/5tyWvC1U43YHYO91lBbD2PfVpynsX/9RsrFfcO3fKxXuQ+/x76AJT8uPQLbvmzFjkur+JenZWwmmDPFGPdF7a860Md0ql9I2pZDqTlT7PFSmXvQLj7yi+FDlJgzxYtBE/hGnNHyAQ7E/q97/i1is7Fvgju9hK3TsY+mHpw7fiXwACAV/Dsa+ILn+Eedf4dWsDkN/9uTxgAPYvewyB4/BNvYtXxDeQu7e2L/fXh67vhewFpyr6l35w7Ddh5vb1FeaX8D7ZbyF/st6GLsN0R5W1cAj9fwN9R26TpO9cG+heuPwGWR7UbXV9nYiHANzwFe6vmcix0gv4QIb/kGDsbua3RK7vgCp9HXRyhjL9cGfdNz7lBXzhdr2E/SToWU4c5dhZ1Q7J4qHgL8uw/P207duYXYf/0Ymzm2G3ZQenWFspLqayTur8uXpC9pU2ayPqFFmUFtS4JrbTdGeVHsMmvGXVRNxdRNTE2kivtUsZ0qflPGJwH9bJ3Yx+4puAM4Ica96wbtYP91cQfwHo9eDHBsiI7qasXp4y8uBoq0G2prInay7rO10vkpJew9B/tU3zbsomlWC1uxizDBWnAa+Am5dgqrgR3YRcbgeAI+5+7Vx3Jpr3XHS8U9tg3dRi7Wy94Hd+wjzoerc2mvZOeby79Ywb+Uc4/gORM1x30xr4UOjK3o0LiGxG25Sxc0Z6paDhHGDwHxUXvOFDUGywhtNHxcBa/H/i//CdiNid/tbuAdQH8JW+Oxrzq/F/t699nAV7Fv/jupon/HO6FcA/w1dqPizwNPApfUuOaioDrZ+XsR9tumE7AN4G3AuCp2sd/q/drV8//EvunpeOzeCX8CXuCx9Qvst2MvLPhMrOJviN2K/l6N/ZbjbGwjeaTzaRuZAXGV+g2xXcXnhJr6lCvz8II6fl5Fu9H1VSXmEtXZacCayDbPxT4F8r+AGS72HgYWRSzjUheHl2LfVDnHxd9DwCPAATVsJ2mnQsrADnp2AKcUxUOqWMj50WoSeIjT2c+x35Ifjf2WfQu5zj6wrKT6Gon762wl6UsCyk3WJ5T0o6ltiVy/QWOU1Nc5UpqKqZuYmkgZ952M7brxmzo+Cehna9j+tvP9WQXnO6opImkH+Bb2X1RPx45VzwCewL7oJkhH1NQKVh+3YPd2W+N8ORE7Md6OWzQNrWPsm4G3u2v4uIvb27ALZNeUvWf425VfOnsnlbzWhga2YCf9HwMuwS4M7GjYK+nbOpf2W7g3BzvfVlS81kdd/r/13fuKtn6B3brq++46N5MZl9a8FzHnHsFzJmqO+2JeCyM0tnI2o49rSNiWZ/IHzZmqlEOE8UO7+CgqgxJzpqgxWFd83fjB/m/7t7BPlD2FffPXN4D9Ktja2wXbOuw3CLcCx9f07yXYvT8ewT6q/Afc5skV7U1zN78pcN351zu/t7rruASYUMcudtHss9gBwFbsG5Z+TO7Jvkz6+5ytos/fVfE31G5Zf12e97FzEXCz8+mdMeo3xHYVnxPp6Ttt6vj6Graj66tKzCWos+iLks7u+7GPyv8Z27l+hchP/gHvwS6IP+ruyUrsWwOfW9NuknYqpAx3P4riYAewPVUs5PxYA/xzi/OHAj/FDki3YJ+GKP30fMZeMn2NxP11dpL0JYFlJ+sTSvjgbVtilkngGCXldZbwNbqmYukmpiZSx32nYjtG/KaOTwL62Yp1/CBwU5s0HdNUTO1gXzA66Ops0N2PYB3V1UpOH40XqTQ+lfSBXcxYn7H3BPCVqvfMUx+rgfVV7DkN/Ay7GG+cj2vz9VvStxvZ+RKNp7HzjUpxj12UebjVvS/p2w3Yp8Aa9/MhPOPSGvci5tyj1JyJmuO+WNfCyI6tkoxrSNSW5/IHzZnKlkOk8UOr+Cgqg5JzplgxKM6YoiiKoiiKoiiKoiiKoihKRxg1L7pRFEVRFEVRFEVRFEVRFKU30EVJRVEURVEURVEURVEURVE6ii5KKoqiKIqiKIqiKIqiKIrSUXRRUlEURVEURVEURVEURVGUjqKLkoqiKIqiKIqiKIqiKIqidBRdlFQURVEURVEURVEURVEUpaPooqSiKIqiKIqiKIqiKIqiKB1FFyUVRVEURVEURVEURVEURekouiipKIqiKIqiKIqiKIqiKEpH0UVJRVEURVEURVEURVEURVE6ii5KKoqiKIqiKIqiKIqiKIrSUXRRUlEURVEURVEURVEURVGUjvLfFDEQOeDfFT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pp.200-201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253365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ステップワイズ法 </a:t>
            </a:r>
            <a:r>
              <a:rPr kumimoji="1" lang="en-US" altLang="ja-JP" dirty="0"/>
              <a:t>(8.5_4)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fml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sm.families.Binomial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a_train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a_test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=66,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cv =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a_train.ix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[:, :-3]</a:t>
            </a:r>
          </a:p>
          <a:p>
            <a:pPr marL="0" indent="0">
              <a:buNone/>
            </a:pP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vv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cv.ix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[:, []] # 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空から始める</a:t>
            </a:r>
          </a:p>
          <a:p>
            <a:pPr marL="0" indent="0">
              <a:buNone/>
            </a:pP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flag = np.inf, True</a:t>
            </a:r>
            <a:endParaRPr kumimoji="1" lang="en-US" altLang="ja-JP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2" descr="data:image/png;base64,iVBORw0KGgoAAAANSUhEUgAABSUAAAECCAYAAAAIF7J7AAAABHNCSVQICAgIfAhkiAAAAAlwSFlzAAAPYQAAD2EBqD+naQAAIABJREFUeJzs3Xm8HFWZ//HvQ5IhKBCykQCjGSHIMCxCMoJRIJKYRAPKpuBlR4dNGDWDIygOrihKIDIi8FMhAcEoLsgiCkwSgmxBExBQMCQBkS2QBMMaTcLz++OcTqrrVvV2q/v2vffzfr36dW9XnTp1uvs8fU6drjpl7i4AAAAAAAAAaJVNursAAAAAAAAAAPoWBiUBAAAAAAAAtBSDkgAAAAAAAABaikFJAAAAAAAAAC3FoCQAAAAAAACAlmJQEgAAAAAAAEBLMSgJAAAAAAAAoKUYlAQAAAAAAADQUgxKAgAAAAAAAGgpBiUBAECXmFl/M5tuZs+Z2Wozm2Nmu8V1Z5nZk2b2ipnda2bju7u8AAAAALofg5INMrM3zOy+7i5HNWb2poxlo2L5l7VJecbH8iQfr5nZX83sRjM72cwGtrqs6L0SMVDpsSimzaqfr5jZn81slpm9M5HvCDNba2aP1VCGH8W8DozPb4/P92vg9bxhZutz1nWKOaASMxttZpeY2eL4Xfw3M/udmX3BzLbM2excSf8laZ6kr0h6Q9IKMztV0tcl/UnSOZJWSnqpFW2QmQ0ws5VxkLRiG2JmX49lOj0+nxWfH9vAfp+I2741Yx3xCEmd2qGvV0h3XKNtQ3eLP1b0z1ieGyNonpy+zxoze8bMbjWzM8xsUHeXM83MOszs7tj3Wm1mC83ss2b2T6l0pVi5orvKWomZfSmWb2o37T+z/UnEY95jfbLtz1j/95jHzWZ2aCrvh+L2b6lStpNiXtPj89J7dU4DrzO3P00b3D5yvo9ej3XpWjPbvwt508b0MJ06Cug9zOwTkk6StEfGao+PVpZnpqS1sUxZbpP08/j/myX9s6T9JV0q6WwzO8Ld72l6QdGXLJL0vZx1K1LPk/VzK0k7SDpc0tFmdrq7X+buy83s15IOMLN3u/vdWRmb2eaSPiTpaUm/iotdYSCnUWXxbGbbSvqRpCskXdWFfNGHmNmJki6WtF7STxViZKCkCQqDjZ8ws4PdPf2j3KmSHnb3jvj8gpjfJxQGIj/o7mslXWhmo9SCNsjd15rZNZJOk3SoQjzkOVLSGkk/LG3ehfJ1imUze7OkqxXez682mC96p3WSzjCzH7n7wzlpWtpfK4KZ7StppsJ3x5Op1V1t79A1yb7PQEnbStpH0rcU+tvHu/sN3VW4JDP7qqSzJT0s6TyF44iJ8f8jzWx/d38xsUnLj2/q0G1lM7PDFNr2bTJWu6RXJJ0hyXKyeC31/C8KPziapM0UjtkOk/Sz+F12dEw3U9L5ko6J6fMcE8vx/USZGn2/Mr9fajgORfdIfh8NlrSTwvHVh83ss+4+vYE8aWN6Gnfn0cBDoaLf193lqFLGeZKWZSw3hQ7I1t3wnl2RsXx8XPetnO0mS3pO0suS3tHd7yuPnv+QNCrWuWtrSJtbPyVtrdAxWyNpWFx2aEx/aYU8j4tpvpZYNjTG5YAGXs+2krbNKfex3f1+8+gZj1h310t6VNIOGesPkPSqwoD9vySWbx3r2tUZ27wm6c7Usk1a1QZJGhPL9usKafZLl1/SoFjGgQ3sc+u4rSWWlb5zzunuz5lHezwSdWJmbEPuyUl3XIzL/bq7zHW+vi/Gcr81Y12nGOHRks+kYt9H0r9LWqwwcDOlDcr7z7EsCyT1T607VWFA/9jEstIA66DuLnvO6ynFxNRu2PdMSetz1j0u6fk68so8BlY4vrw5vsaD4rKtJf1D0iMV8hsVt7kzsWzz+Flu3sBrzexPK+c4lEf3PCp9H8XYXx7bxrc0kDdtTA97cPl2H+TBM+7+fHeXpRbufqukD0raVNKs7i0NsFGMoWskDZD0nrj4RoUzww43swE5mx6t8CvezEReK2Ncrm2gHM+4+zOpxXm/dgOdxEuaLpP0usJZjUvTadz9VwpnHQ6R9L+JVaXLof6RkfXA9HJ3f6NVbZC7L5L0kKSJZjYiJ1npDI3LE9utjmVc08A+n4/bJs/wIB6R53FJ35G0d2n6gF4it87nxAi6mbv/XtIkhbPmZlab9qIF3iWpn6RfuPu65Ap3v1ThRIWrEsvWxHq1usXl7Ama3gbFeP523Nd747LnJf1a0tstMd1RSumsymQb/Er8LF9poBwN96fRHtz9KUkXKRxfTW5ge9qYHoZByQIl5jKZYGb7mdm8OP/JCjP7QbxkMyv9ZDPby8z+z8xeNrPlZvb/zGxozn6OtXCzgJctzPX1SzPbIbF+lJm9oXD2x78k5mm4IpHmDTObm5H3VmY2I87F8Hcze9zMzs8oe2mevY+Z2a5mdlMsy2oz+6mZjUy/ToWDvuMT85PUPFeXu/9O4VLC3c1sYqosm5rZl83s0TgXxTNmdnG8XK6U5qdxv/tkvOb3peYx6W9m59jG+dQeNbP/aYPOGdpTuqO8VuEy0a0UBtPLmNk2CtMSzE8O/NjGOezemkr/CTN7ONbFx83sAjPbKpXmCUvMzxcvUZmrEHOlfNeX8jaz4WZ2pZk9ZRtvPnJUV98I9GhHSRom6fvunjsnqrvPUhjkO8DMdjCzeZKWqfz7/Y1YV0vf++9Nf+9XaYMuiNuviXX7f7PaQzPbzswuj9/5a+J39dkZPwbMUpiuplMdtzAn2WGSnnD3eYnlpfms9kul/4iZLYpx87SZfd/CVAnJNLfH1156/sXEe/SlxHuxX1z/ZjO7KL7m18zsATP7TzOjj9Z3fFXS85K+lq5PWSz4tJn9wcxetdDPvMrMtk6lK83Z9Xkz2zx+76+2cGl1Kc22sR4/HftQi83sa2a2WcZ+R5nZzETMPWZm55rZFql0jyvMIStJpbm9km1UWYykXtcnYwy8ZuHGWT8zs91T6YiZJnH3v0i6RNIIJb4za6lzFo4X3jCzo9P5xvbiDTP7WWJZtf7NS/Hvbjll/WNqH6Vjk3NSy58wszvMbKCZfdPCjdfWxHpzQFbeZraTmf3YzJ6Pr/chM/tMVh0zs3dZmE/xxZj2XjP7SFa+tao1xmPaiu1SjLVjSv9bTvtbkHUZy2YpDFQek7PN0QpXYVxbWmAbj5HLjhXNbH8L84u+FD+bH5vZTqk0Zf1pK+A4FN3izwr1ZnhpgZkdaGZzY6y9YmHsZGx6w6w2xuocp0Fr0XgXzyUdJOlWhYOQcyTdL+ljyp67zhV+TZqncBno2fH/EyXdZambCpjZRQpf7msULgO4SNLekubYxkGzlZJOkbQk/n9yfH5lpYKb2RBJ9ylcEnGLpLMk3SHp05LutMQgX6Lse0m6R+ESva/E132YNs69J0l3x/1bTHtK3Ee980PeGPOYlCjzppLmK7xv90k6U9IvJH1c5WdVXhr/ZjWIH1X5WTLnK7y3c2J+dyt8jrPrLC96OQsHbYco1P87EqtmKtTVrA7PUXHd5anlnebOMbNPKcwB9JBCPN4o6ROS/i9j26RZki6M+7lSG2NupZmZwq/WH1SYb/ILCp3Bq+L+0De9T6Ee/aKGtKXv9wkKc0eerfLv91MkfV4bv/cXq4bv/dgGLVBocx6Iedwk6T8k3Zs8WDWz0QrzEH1Y0k9i2j8pDO7clDpwvFrhQCnr+/9DCj8gpG+MkBWPB8V9LY+v+WqF9u5eK588P73tjdr4Ht2UeC8WJ8p3oqSfKcT5UoWzTS7IKC96IXd/SeFGUVtK+m4Nm/xcoX48rlD3r1Doe95YYZsfKMzX9QWF2JGZ7Rj/P0GhXfm8Qp/nTElzLXGTGjPbU6E/+1FJv1So03+Q9DlJ95jZ4MS+Pq+N8yWXvgvOTr5kZc8V91OFur9O0tcU+s3vUugPvyuRjphprk79bdVW5y5T+Fyzvms7lOhr19i/uVNh7u0j44Bn2Q+ydXCFq61KV15dJmm6pO0l/cLM/i2Z2MzeLen38fX9TCFm/qww5+ZPU2kPVej/7Rhfz1cVzu78SXpwtE41xXiN7dIpCm2rtPGY8MIulK2SoxTe75sTy25UmPblo2bWL1X+sQpzCP7E3V9N5ZVug/dU+Aw3UThOu1RhLtT7zOyfU9slty3qOBStVZr/dJUkmdk0STco9NnOU7jB4iiFMZCRqW3z2ph6x2nQKt19/XhPfShjPg1tnCduneJcGnG5SfqjwiVsW+Sk/3Aqry/Edd9NLOuv0FH8eirtv8W0J6aWZ84pmSj/3NSyaxQGV/ZKLT8opj8vsaw0X916Sf+ZSv/ruHznjH3WPadkIt0eSs09ofCF9W1JR6bSnhrLsGNi2aMKX2z/lHpPV0q6N7FsuaQbU/kdKGl0d9c7HsU8tHEekxslbZf1SKQt1c9LEuvfodDBvk9hQO+gjH08oPDjwZCM5askbZpaPlOp+bcUOpEPpdK9OyNGH0/HunLmlJS0c1z+X6nlJ0l6U3d/Njy656FwALZe0lY1pD0k1qFvxueleMr6fu/U1uQtVzjDeL2k01PL91doJ09LLLtT4cyy7VNpPxXzOCW1/Jdx+W4Zy9cmYz4uL839tV9i2U8kvajyuSLfLumA1LbzlJq7SzlzSirc1G29pO+klh8laXh31wsezXtk1Qlt7D8dmlh2XLIuStpCYcBuWiq/D8T8JmXs42fKnrfr7hhbH0wtPz7GxQfj836SHlNo796ZSlvqy/44tbwUQ1lzSmbFyEkxnx9J6pdYvo3CwNS18Tkx0/U6V3E+bYWD/g3HOXXWuVti3dkmlfYhSU+Vvj9Ve/9mL0nPxs/8JYWBv7fnlLvU70l/zz4el9+l8mOAI5Roy+KyAZKeyKnrX1KY4mTP+HyIpL8pDEpulkr78/g+7JxYVoqJinNK1vl+19ouzUzHXOr9WaGc/nDyPYvp31AYyCmt/1dJ71c403G9pG9k7OPbcV36u6a0fO/U8tL3XnLO0G/FZUMSy4ZLOirrtSr13SPmlGyrhyrPKTkwfmesl7RTXHaqwkD0JqnP/2VJ56a2z2pjSm1VTeM0PFr74EzJ5rjB3a8vPfFQ4+codOrenpH+l+7+s9Sy6QoHXMeUzvhw93Xu/k13/7wUztKyMEfWSwoN0s6NFjieoXK4wlkcT1u4LG47M9tO0kKFsy4/mrHpA+7+ndSy2+Lff0sn7qKX498NZ4+6+7Pu/ml3/5EkmdmWFi6PXazwJZN8T/6fws0LPpRY9n6FMweSZ62tlTQ6eRq3u9/k7kuKfDFoC1Ml/TXjkb5TqBR+XS6tv1/hDoFzFTqc12ekn6nQuS3djVjx1/jdJf3I3f9eQ/nWShqR/AXQ3e/2znc+rkdpjp09kwvd/Xvunr67IvqO0vfqSxVTBaXv4kFF7dzMhim0QYvc/eLkOg+XVe/s7t+Nad+hcPB6taS/p9qr6xUOJtPt1Uylzl6OZ3a9X9It7v50DcVcqzB/5oZ2xd0Xe5hrs1Hr42PX5Flp7n6Nu7/QhXzRM52iMOjxv5a6JLrE3V929y+4+wxpw6XMIxXO+pCy+4IHKpyNtoGZjVE4C/E6dy87+8rDNA3/llh+oKQdJF3iYTqdZNorJf1W4U6pWXf2rdV/Svq7wg/d6xP5P6swIHt4XETMNF9Zf7vOOneZwvFO8tLvXSTtIunKeEwk1di/ic93VTguWq8wMPGneCnzkDpek0s61d2TcxxnHa98UNJblVHXFc6C/Fd3vz8+P1ZhAPE7koak2qIr4vtwRB1lDAWt7/0uql0arPz+8Lsy0u+eSPMnhTMj10h6j7t/LiN9Vhu8icL786i7L8jYJq302W24XNfdX3D3a2rYFu1rs0Ts7Gxmx0i6VyEur3D3P0thHll3P9Xd37AwddvWCmdAL1N9YyD1jtOgBRiUbI4bMpatjH/flLHulvQCD5Pr363wi/CGuTJiwF5qZn9VOPB6VqHB2Co+GrWXQjAepuwGaQdJb7HOc3VlXSpU6bV2RamDvjK50Mz2NrPrzOxFhV8sn1boaLjK35NZCh3e5GUlH1U4O/THiWVfULgM42Ez+68udrLR3u5SONhKPzrNBSnpurjuBIVfpgcqDIzkTcJ9jTpfMnqsQr1MXyqa58sKdyB80MI8p9vXuF2uOLg+S+FyqLvN7MjUpafom0o3BtiyYqqgNBhZywBmrfZS6JP8Jmull89zOS7+/ZQ6t1fLFNrNHVNZ/ErSCwr1vjTh/xEKPxykp1LI802FdndBvJQwc56zesS2/msKc0A/YGYnpS6DRR/iYT6/LyrcNfSbeenigdvVZrZcYQDpGUmPqHO/p2Shuy9LLXtXTF9LzL27UlqFMzxNG2OzLrEN2kXS7919ZXq9J+ZfJmZaolN/u446d0Ncl+z7lC7dnplYVnP/xsONS85UiIvTFM64PFrhEuXM+fcz/NXdH0zluyr+m+wD5caFu6+PMZpMawp9wnRbdGPMJ90W1aSO97uoduklSQcouz/8UEb6JTH9RxUuBX9VYTqyzB/c3f0PCtM9HGBmpT7EZIW5S39QYxm/q/A+3GRml5lZQ983aDvJE0T+qHCMsp3CmcmnlBJZmHP8W2a2ROHY/TmFMYpdVd8YSL3jNGiB/tWToE6ucGpwnvTdz1w5X+AKja4UAy2eFfl7hdvcz1P41fBZhUGRWgc58pR+bbxS4TKfPOtTz+t5rV1V+iXziQ07MHufwq9z6xUulbhD4cBzkFLvibu/aGY/UTgoHarQgH5Q0s/d/eVEulkWJmT/H4VLBb5h4SZB07yBO7GirT3n7jdXTyYpXB5dSnulmd2qMJhxrcJ8fGXcfYWZ/UrSQWY2Og4GHiHpQQ93BK7K3W+L82h9UWGw/Itm9nNJJ7v7izWWOyvfj5nZbyV9RtIPJb1oZl9Kn6GGPmWJpDEKAwN3VUm7q0LbVeTZ46UOZS1nOg2J+z9f5XO5JpXdddPd15nZNQoDmRMV5i3rULhkrdI8fMk8Hopnl52jcGB8hoWbBZzg7n+tJY+cfL9iZqW5+S6VdKGZXSjpS+5eqY1F7zRDoW6eaGadBszjWWf3StpMoe7epjDtzOsKV7tkybp5VT0xVxr0y0u7Iv6t58y1RstCzDRfWX/bzHZVmH+vap1z9/Vm9n1J55jZ7nEg8HBJdyWvOGqkf+Pur0u6zMyuVOh7TVWoA5+p4TXVerzSSFt0jMJJEVmeqyGf8sLUEeMFtktr3f3XdaRfnUh/bfxM7pR0s5nt5u4rMraZqXC59kcUBiI7FM5+/GEtO3T3Z+O8kl9QmGLiJDNbpPBaswZO0TPcpTBHpBTOtn1W4ezZ0lnVpTn871KYKmChwvyPf1X4Qf081a7ecRq0CIOS3c+UHwClXypLZ7CcqPCL0gx3P6Msk41nfjSqtI/X6xikabWDFb5MkpcknKV4hmfy8iMzyzuN+zKFOSUOV7g8fnNlnCXj7ndImmThruZfVrh0d5CkI7v+MtAbuPtMM/ugwqBjh7tn3QhplkK9PcLMfqMwf8r0OvfzoKTD4qU7n5N0usLZAp3uJF9v+SXNtHAX1umSLjKzf7g7Ez33TbcqDJofrOqDkofEv+kbLnVF6SC0lrNeViu0myvrbK9mKdxE54g4oPEehfY0626hmdz9CUkfszDh+qcUbkAwz8x2qXFKhrx8r5d0vZntIekbCgdd/WP+6EPipWknKsxZfLHC1DPJPt40hbM5Pp2cPscy7padkHUQVk/MldLmDToOi3/zBmaq+ZtC/67Ws96ImeYq9bdLA2CfVn117vsKn8dR8Qqr0Qpnt5ZptH/j7q+b2ccVBvz2r+N11aLetkiSHsu41Lsr6orxZrVL9YiDo/+jMOh4rsJxU9o1Cj8mHmFmsxTOxLwxZwAzbz8rJH3azM5SuAneuZLmm9m/uvvzXXwZ6B61nCByqMIl2j9397I725vZF5tWMrQMl2+3h13SC+Ig434Kpyf/OS7eVqGTcG0q7SiFiV674ncKndapZvZPGeUZYWbbdnEfDbNwJ7xDFC7tuTuxaltJa9LzISlcCthJnLPkAYVByQ8rnP2Wd6aN3H2pux+tcKr34VU6/eh7zlSIya9Y+d1+S36lMPh9mEL9XaPQKaubuz/n7p9SmLtonJntVG2bGvP9rcIlN88pXJqOvmm2wpkYJ1e6jM7MjlKYS+qGjMtBu+I+hTPeP5Cz3x0SP76V5p46pELaTpehxwPg+xVu3naowkBPrZdup/Na7e5fUfhh7G0KMdRl7v6Au38glpN47KPinHUXSdpb4awiT6wu9cWuTW2W2e+p4G6FGMiLueRlp/eq892Yk6bEv7XMC9eJh/mMH5T0TsuYJzD2QfPm2CRmCmRmoxUGlJ5UmKNXqrPOufszCmf4fSQ+XlbqrtWp9Ln9GzPbO2ezFxXOsiv6zKZqcZGcc25BTHtoTto9GjxppKEYb1a7VIfvKpxde0KsR2Xi1Aw3KdyQ6DCFM7BrvXQ7ndeaeHXPcQonjWT2B9BrbKfQDpZdzRmn/mj4nhpoHwxKtodPxEsYkj6t0KBc7Rsn/H5MofHbtZQoNnbfVgjUN6fyeE013ogg/rp0rcLkzmW/ZprZQIW7IdZzWn+W19XAvJfxbLTSzQs+nlr9mKSB8YzGUvqhCpcxZL0nUrjUZx+FuVBmplea2dnJ/KLSr2/pOTXRh8U5t66XtL3K508qrV+vMAi5h6SPKdxQoOYzSczsNDN7Z2pxqS52+vEgpXTTmrKYs3AzqG+Y2YbYiJdEvVxDnuil4tQUJyl8Z/4qa2DSzKYqnG3+vMLZGEXuf6XCwOhYM/uv1H7fonBZ2OUx7e8VBkn2NrPTUmmHKdxR++qcXc1SOKvrHEn3uvujtZbRzA43swNSi59XaJcbjccBZnaumaV/WFxRQ57o3c5ROMBPD46ULsVO9gU3U5hbLq/f00mc4+1OSYea2YeT6yzcTOoBMzsnLrpJ0l8knR7XJdMerTDIcF3qctHMOl/BdxTmar4s+eN4/H+2pN+bWT9ipnniCQD/p3DziBN9483vGqlzl0r6F4U54a6N/Yzkvqr2b+IZUPeY2acz8v9YTFfkGftS+DH5cUmnmdl7kivMbIqkR8ysdLOWWQp9p0+a2dhU2rEKN4Ca1kAZan6/62iXXovpa5k3uiGxzztD4Yzls3OSzYrrL1SYpuzWWvM3s/3M7GOpxbW2wVKDx6FoC53GQKJvKFz1WFO7h/bF5dvFa+QXsQWSbjezH0l6WGGi8MMUAjB5B7OZCr9+XRR/RVyucMbfAIWb5YxI5fuQpPeb2XcVfk18xt3Pr1CO0xWC/Yz4y+T1CkF+tMIvFB+qsG1a1vvwkKQpZvZ5hbnLvu3udybWv8PMSqf7v1lhgHSiwpmkT0g62N0fTuV5vsLp/3PN7DKFjtTHFX6h/ag6vyfSxssH3qwwh+bGQoezTk+X9Dkz+6HCHeV2VPgl7gZ3L/LGDuh+2yfqXJZazqI6X+EX2s8pVZ+imQqd0hE15idJimeFfFLS28zsxwrzyW6rcOfJB2qYP+cxxTuZxoO6KQq/5u8n6QyFy6p+qPA9sr9CPW+k84xewt1vNLPjFebqedjMrlU4+2igwnfx+xQOIj7k7ll3qO+qTyrcFf78ePA3V+GHtY8pHIgl5w06WtLtCncpnqJw58StFb6r/0md775dUvr+H6lweWFN4pnQn1Q4i+d6hbkst1I44H4q7j+Xu79g4YYFR5vZswrv5ykKA6SfVDhD9SqFg+ExCu/1RbWWD72Pu79mZqeq8w/CFylM53OtmX1HoX93jKSlCmcbZvV78hyrMHByrYX5/O6V9BaFMw6fknRJLMtaMztcoa95T7z0cqnCjT4OU7gBxympvB9S6AtON7P5CnfzPko53P0KM5ugMM/czmb2C4VBhA6FecSOivMV7ilipquSfZ/NFPoW+ymcifeCpKnuPjeRvu46F+eMXKJwo8yyOd7r6N98X+FMywviWfo3KtyQZW+Fq53+JOnrXXgfOonzDx+hMFg2z8JcxA8qnI11rMJZ/T+JaVfEQflrJd0Z4+IRhTk5j4nluyy1C1O4Ku0tOUW4XDW+33W2S6V4/F78XN7s7sk+38Aq/eHfpG7yk+dyhXlCj7QwV3l6m5sV+p0jJX0tOW9ghvSx5KkKl34fFfMZoHAJ98sKN6OsptpxKNrXjQqxdWY8+WixwslFb1f4EXq/GvNhzsh25e5Nf0jaTaFj84qkY1uxzxa8pvWSFqSWHReXd3qNCl/Q6yXtl5Ve4ZKY38b3aLnCHELDMvLZReFXwVcVLre8TOGg7cy4bGAi7TCFRvUlSYskHZIq/5yM/DeX9BVJjyp0Bp9VuDP1rql042Me/5ORR+b7oNDZeVhhDpZbJO2Wyiv5eE3hV/kbFQYZ/6nCZ3GwQkPzusKNFz4bl/9a0u0Z6fvH9/jmnPyGK3QIHo95LlM4GN6su+tdooy9LqZa/P6NyqhzWY8tE/XzmxXyuyOm+UjO+t9JWlKlTDMV7tb91sSyzSV9VWEKh9cUJnW+NP3dEOvq0ow8T1C4G/1yhUtkhsTl71DoRD8fvzf+oHBWRLd/Nt1UH4in8vdje4W57BbHeve3WIc/J2mLjPSleLo8Y11eW1OpDfp6/C5/XeESwu9JektG2uEKVwo8rjA1wpMKB7Gjqry+nyq0Q2+ukCarzR6gcEOFP8S4eVZhkPNtqW3nSVqXkefU2J6simV4a1z+NoWD9qfj+/2owg+Qm3R3XehCHSKmqr9Hpbjp1I9Kpbs6oy7uozCAWIqR8xQG4y+V9HjGPjrFZiLN1jHen9TGPs8FkgZnpN1e4ce3Z2PMLVE4U2XLnLwvUbjMdpmksxPLM2MkrjtJYZDqVYUBshsljUul6XUxU6UOFBJPyu77vB7fx1sVzoDP+yxrqnOpbRZJ+lPOulr7NwNiue5SOBt2jULb9HWl2iPlHJsop48U1+W1RdtLukrhWKtUx74oadOMtLtrY5+qlPZLShyTxXSldqViv7Oe91u1t0sDFQZTVysM7pyUen+qletDqfdsQdb7Gdd/Jab5bs768xX6u/9SIY+G9AOHAAAgAElEQVS8Y8n/UDiZ5xWF74cbJO2RStOpPx2XJ49D71I4vqWN6qaHNn4f/aTG9P8s6RcKg9Clq2u2U5gPfX2yPimjjcmrU3Fdpz4fj9Y+LH4QTREvgb1ZYYLjZxR+BTvB3a+qYdtRCjcYmaDQYXpc0iWemPC3pzOz4xQ6VTW9JyiGmX1I4fK+w9290p3G2w4xBRSHeAKKRUwBxenJ8WRmuyvM4f5Zd6/rBn9As/TkmAJ6s2Zfvv2cwhkONypcRvh4LRtZuKHKnQqX7J6o8MvYVEkXmtmb3P2bTSkter04J8s5Cr9mXl8leTsipoDiEE9AsYgpoDg9Mp7MzBTuivx3hbMNgXbRI2MK6O2aOijp7q8qXAJS+nWhVl9Q+KKY7BsnRl5oZiMULh/rTYHP3AYtYmYzFOY+2k7S6e6+tpuLVDdiCigO8QQUi5gCitMT48nMzlKYB3gHSdM93EgTaAs9MaaAvqBdb3TzY4WbiryeWv6opC3MbIi7r+qGcjVD866fR9oghfkiznD3S7u7MC3Wl2IKaDbiCSgWMQUUpzvjaVOF+SLPUx03EwPaHG0U0ERtOSjp7nekl5lZP0lHSlrWW4Le3a9U9t160QTu/rHuLkN36SsxBbQC8QQUi5gCitOd8eTuX1aYdw/oNWijgOZqy0HJNDMbrHD3wT0lHdTNxQF6PGIKKA7xBBSLmAKKQzwBxSKmgGK1/aCkme0r6RqFy273d/d7K6QdKmmKwiS0a1pSQKBYAyX9i6Rb3H1lM3ZATKGPaWpMEU/oY2ijgGLRRgHFIqaA4jS93ye1+aCkmX1K0rcU7pL1OXd/pcomUxS+JICe7ihJPyo6U2IKfVjhMUU8oQ+jjQKKRRsFFIuYAorTlH5fSdsOSprZmZLOlnSIu99c42ZPSNLVV1+tnXfeudDyTJs2TTNmzCg0z2bm28y8ybd5+T7yyCM6+uijpViXi9RuMZXUzDho5T5atZ/eso9W7KdZMdXO8ZSlVZ9nd++zu/bbV15rX2qjelLfoSfm28y8e1K+vb2NKvo9a+f82rlsRefXzmXr7TGVpbf02XvTPlq1n556HJXWloOSZjZJ0pckvd/d59ex6RpJ2nnnnTVmzJhCyzRo0KDC82xmvs3Mm3ybm29U6Cn+7RhTSU1+L1u2j1btp7fso5X7UYEx1e7xlKWF73O37rO79tuXXmvU69uontZ36Gn5NjPvnpZv1CvbqKLfs3bOr53LVnR+7Vy2hF4ZU1l6U5+9t+yjVfvpicdRWTZpZua1MLO9zOwxMzs9sfgiSTdKes7Mdsp4bNlNxQXaHjEFFId4AopFTAHFIZ6AYhFTQOu1+kxJz1i2maTtJQ1OLNspPg7LyecESVcVWzSgRyKmgOIQT0CxiCmgOMQTUCxiCmgDLRuUdPe/SOqXsXx+erm7d0oHoBwxBRSHeAKKRUwBxSGegGIRU0D76PbLt3uKjo6OHpVvM/Mm3+bm2xe14r1s1efVW15Lb3q/0D3vc3d9trxWFKGn9R16Wr7NzLun5dubFf2etXN+7Vy2ovNr57L1Rb2pz95b9tGq/fSW2DH3rLOWeyYzGyNp4cKFC7tr4negSxYtWqSxY8dK0lh3X9Td5SGm0NO1U0wRT+jp2imeJGIKPV87xRTxhN6AmAKK06p44kxJAAAAAAAAAC3FoCQAAAAAAACAlmJQEgAAAAAAAEBLMSgJAAAAAAAAoKUYlAQAAAAAAADQUgxKAgAAAAAAAGgpBiUBAAAAAAAAtBSDkgAAAAAAAABaikFJAAAAAAAAAC3FoCQAAAAAAACAlmJQEgAAAAAAAEBLMSgJAAAAAAAAoKVaMihpZruZ2SVm9oqZHduKfQK9GTEFFId4AopFTAHFIZ6AYhFTQHtp6qCkme1gZn+W9ICkD0rarI5ttzazK8zsSTN72czmmdm4phUW6AGIKaA4xBNQLGIKKA7xBBSLmALaU7PPlHxO0vck7SxpH0lWy0ZmNkzSfZJ2k3SCpAkxr3lmtndzigr0CMQUUBziCSgWMQUUh3gCikVMAW2ofzMzd/dXJV0gSWY2qo5NvyhpiKQx7r4qbn+kpHskTZe0b8FFrWjw4MH629/+psGDB2vVqlWSpHPPPVdz5szR5MmTddZZZ+nyyy/X7bffrokTJ+r444+XJN1yyy1asGCBxo0bp0mTJnXKd/HixVq6dKlGjx6tHXfcsebypPNtJJ+ssjVanr6ou96r3hJTScOGDdPKlSs1bNgwvfDCCzVtM23aNM2dO1eTJk3S9OnTq6ZPx2uzZH0PVNJIPSoq3otM31P1xnhqVLJeuXtd/5fqYVfq2X333bchRocPH74hjt797nfXvP/067jjjjuq5pO37bJlyzJfSylNv379tH79+op59JR2tMh47y0xdfzxx2v+/PkaPHiwttpqKz333HNauXKl9t13X5144okV60bWZ1+t3nRVXvxm7aOe9jDrNRVVx1vV/nVVd8Z0b4knKbyP8+fPl5lp/PjxcnfNnz9fzz//vEaMGKHx48d3+i6dP3++li9frpEjR3ZaX0pTVFxVq+vV4irv9VYqf63lKOr19DSNHB9U05tiqqR0TLT55pvrlVde0fDhw3XmmWdq0qRJuvzyy3X99ddryJAh2meffcpirxSLO+64Y2Yslep8tfiqFid5dTEvfrvS7tTSn+kJsdETylg4d2/JQ9IoSW9IOraGtCskXZ6x/FhJ6yXtmLPdGEm+cOFCL8LUqVNd6ueSEo/0887L+vcf6IMGDS1bNnToCF+2bJm7u69cudKnTJlatn7KlKm+atWqiuVZsmSJDx06omy7AQM2qyufrDyGDNna9933vXWXpy9q9LOr1cKFC0v5jvFeGFNJBx98cGZ8HXHEEbnbXHfddS71T23T32+66abM9HPmzHGzAWXpzQb4/PnzC30tv//97zvF4oABm/n999+fmb6RetTINlnxnvwu6mr6nqDWmOrp8dSorHolbZL6W3n5vvu+1wcPHt6Felapnd2k6v9Tpkz1pUuXpl5HOs/ssmdvW55u6NARvmjRokSa2vJo93a0kXjv7W3UVVddlag76frfL/U3q26Uf/bl8dW53nS1fnSO3/x91NMeZn0vTJgwySdMmNTl19Cq9q+rWrXP3t5GrVy5slO9CfW0c/syYcIkX7p0aSJ9eZoJEyZlxFV53a/3M6q1rqfbnLx9lL/e7PLXWo5WxVe7aeT4IKm3x1RJ9jFRqc5Z5nuYbsOkMA7Qub7m95lKdaly/1G+//7vy2wzKvW50n2SvDzS9bmW/kxPiI12LGM9/b6uPJqWcacd1Rj4kraP6T6esW6HuO4jOdsWGvghaAe5dLVLT8a/g+Ly9LI9Us837ZRm6NAR7u4+ZcpU79dvSNn6fv2G+JQpUyuWJwRbVnn2qDmf/Dz6112evqjRz65WzTjga6eYSqoUX/nb9M+tv1nCAVjn9GYDCn0tYUCy834GDNgsM30j9aiRbfLivfRd1NX0PUHRndN2jadGZdUrabBLw+PfWpZXbvPSyuvZwJyYHp7Y54SK//frN8SHDh2ReB1ZeWaXvfO2T2bsK8RySLOHS53jMCuPdm9HG4n33t5GbWyXOn/OYflW8e/AjLrR+bPfGF/Z9aar9aM8fidk1u/SPuppD7O+F8y26hTnjbyGVrV/XdWqffb2NmrKlKmx7qS/Xzf1rGOnoUNHxPSdY8Zsq1RcJfMMcVbvZ1RrXU+3OXn72Ph688tfazlaFV/tppHjg6TeHlMl2cdEpfZm05z3MG/5Von6WmpLKrdb+f3HUt9p006xn9/nGuIb29fk8uw80vW5lv5MT4iNdixjXx6U3Dumm5qx7k1x3adyti0s8Lfaaqv4AVztkiceP4zLv5GxbHHO843Lrrjiior5Ll68OLM8v/nNb6qUZ3HVfKrncWvN5emL/vznPzf02dWjSQd8bRFTSUOHDq34Xg4bNqzTNp/+9KcrbnPGGWeUpf/a175WMf03vvGNQl7LD37wg4r7mTlzZln6RupRI9tUi/dbb721S+l7iiZ0TtsunhqVX6++Vefy/Davcj2rHDuhTUrmXe3/6RXyrFb26RVeU2nb8xvKox3b0UbjvTe3Uccdd1yNn/Nn49+ZNdSf6vk1Wj/K47dyGzFt2rSK65PtYbX2JivOa30NrWr/uqqV++zNbVT1upR17FRLDFZad37Nn1EjdT3Z5qT3sTG/+mK+qPrWHbFStEaOD9J6c0yVVDsmaqy/M903tiWV6/Att9xSZR956+vpi9VWn2vpz/SE2GjXMrZqULKpc0o2aG386xnrSssqTko7bdo0DRo0qGxZR0eHOjo6ai7E3/72t/jffqk14+PfWyWdlVq2RNKOGc83ppk7d27FfJcsWZI5d8CCBQuqlKd831n5VM/jHkmTypbllacvWrp0afyvvs8uz+zZszV79uyyZatXr+5CCXO1RUwlrVy5Mv6X/V6uWLGi0zbVYue2224rWzpnzpyK6W+99dZC5pe8/fbbK+5nzpw5ZfNLNlKPGtmmWrzfc889ZfOt1Ju+HbUoptounhqVX69G1Lk8v82rXM8+XyW/exTmky/lPb7K/8Mllb4H6i378JzlSxLbbt1QHu3YjtYS7ytWrOhTbdT8+fPjf9U+53Xx7xxJX4//59Wf6vk1Wj/K4/fhivuopz2s1t5kxXmtr6FV7V9XNWuffa2Nql6XpM7HTlL1GKy0Lmxby2fUSF1PtjnpfWzMr76YL6q+dUesFK3e44O+FlMl1Y6JKq/La6+GS6qtDt97771V9pG3vp6+WG31uZb+zLp16yqmaYfYaIf4beHYRCftOCj5dPw7MmPd8FSaTDNmzNCYMWO6VIitttoqDkzeIemoxJpSp3VyxrLROc83LpswYYKuvvrq3HxHj05us9Hee5du7JVXnvJ9Z+VTPY9xNZenL9phhx3if/V9dnmyGqNFixZp7NixjRcyW1vEVNLQoUNjxyP7vRw2bFinbSZMmKAHH3wwd5v0gNnEiRM1b9683PSTJ09WEd773vdWjOmJEyeWpW+kHjWyTbV4HzduXJfSt6MWxVTbxVOj8uvV8jqX57d5levZeyXlx05ok5J5V/v/hQp5Vit7ehL9ZP6lAZ/nG8qjHdvRWuJ90qRJfaqNGj9+vJ544glV/5xLXeeJql5/VDW/RutHefy+s+I+Jk6cWLH9TLaH1dqbrDiv9TW0qv3rqmbts6+1UdXrktT52EmqHoOV1oVta/mMGqnryTYnvY+N+dUX80XVt+6IlaLVe3zQ12KqpNoxUVBvf+cFSe+K/1euw+9617sqrt+YT1f6YrXV51r6M6NGjaopr+7UDvHbwrGJzpp5Gmbyofomk31G0vcylncoTCa7U852TZpb6Iceruv/oW+cUzK9bI/U8007pek8p+TG9fXNKZm/79rnmEvn0b/u8vRFjX52tWriTQTaIqaSKsVX/jb9c+tvlo1zaJWnb96ckuX7qT6nZO31qJFt8uK9+lx/taXvCZo04XnbxVOjsupV+fyLtSyv3OalldezgZ4d08MT+5xQ8f/yOYry8swue+dtn8zYV9acktXzaPd2tJF47+1tVOc5JdP1MjmnZLpudP7sO88pWWz9KI/f0jxg2fuopz3M+l7YOM9e115Dq9q/rmrVPnt7G7VxjsX092tyTsmN7UjnOSXL62B5XCXz7OqckpXrerrNqX1Oyc7lr7UcrYqvdtPI8UFSb4+pkuxjovSckll9tazlpTklk21J5XYrv/9Y6jtt2in28/tcyTklk8uz88ifUzK/P9MTYqMdy9hn55SMab8h6UVJW6WWz5N0Z4XtCg38Qw45xJtx9+1Vq1Y1dGelZcuWdfnu21l5cPft2jX62dWqiQd8bRFTSUcccURmfFW6u95NN93k9dx9e/78+S25+/b9999f1923G6lHjWyTFe+V7q5bb/qeoEmd07aLp0Zl1at67769337713X37c71rFI7u0nV/6dMmerLli1LvY50ntllz962PN3QoSP8/vvvT6SpLY92b0cbiffe3kb9+Mc/9nrvvl1eN8o/+/L46lxvulo/Osdv/j7qaQ+zvheKuvt2q9q/rmrVPnt7G7Vq1aq67r69bNmyqnevrtRu1fsZ1VrXa737dvnrzS5/reVoVXy1m0aOD5J6e0yVZB8Tlepc8+++Xbn/mN9mVOpzpfsktbY7tfRnekJstGMZWzUoaR4CpunMbJSkxyUd7+5XJZbvJekaSRe5+8Vx2TBJCyU9K+lsSS9L+pSkD0va393vztnHGEkLFy5cWOgp0kOGDNGLL76owYMHa9WqVZKk8847T7feeqsmT56ss846S7NmzdKcOXM0ceLEDfPH3Xbbbbrnnns2XAaV9thjj2nJkiUaPXp0XXMEpPNtJJ+ssjVanr6oWe9V4hTpse6+qFLanhxTScOHD9eKFSs0bNgwvfBC+pKCbJ/5zGd02223adKkSZo+fXrV9Ol4bZas74FKGqlHRcV7kenbWa0x1VviqVHJeiWprv9L9bAr9WzhwoUbYnTkyJEb4ug973lPzftPv4677rqraj552z7xxBOZr6WUpn///lq3bl3FPHpKO1rP59ZX2qiPf/zjmjt3roYMGaJBgwZp+fLlWrFihfbdd1+dfPLJFetG1mdfrd50VV78Zu2jnvYw6zUVVcdb1f51VbP32VfaqMcee2zDvK3jx4+XFOZxXb58uUaMGKHx48d3+i6ttL6Upqi4qlbXpcpxlfd6K5W/1nIU9Xp6mkaOD6S+E1MlpWOiLbbYQq+88oqGDRumM888U5MmTdKsWbN03XXXafDgwdpnn33KYk/ShnqZFUuSaoqvanGSVxfz4rcr7U4t/ZmeEBvtVMZ6+n1d0swRz+RD4deI9Ur9GqEwe+d6Sf+TWr6dpB9JWiHpJUlzJY2rso+2OwsFqEcDZ6EQU0AFdf5iTjwBFdBGAcWijQKKRUwBxel1d992979I6pexfH7O8qclHdmCogE9EjEFFId4AopFTAHFIZ6AYhFTQPvYpLsLAAAAAAAAAKBvYVASAAAAAAAAQEsxKAkAAAAAAACgpRiUBAAAAAAAANBSDEoCAAAAAAAAaCkGJQEAAAAAAAC0FIOSAAAAAAAAAFqKQUkAAAAAAAAALcWgJAAAAAAAAICWYlASAAAAAAAAQEsxKAkAAAAAAACgpRiUBAAAAAAAANBSDEoCAAAAAAAAaCkGJQEAAAAAAAC0VNMHJc1sCzO7wMyWmNmrZrbAzA6oYbv9zOxmM1tuZqvN7D4zO87MrNllBtoZMQUUh3gCikVMAcUhnoBiEVNA+2nqoKSZDZQ0T9JBkqZJ2kfSvZJuMLNDK2x3iKS5ktZIOlzSxJjPTEkXN7PMQDsjpoDiEE9AsYgpoDjEE1AsYgpoT/2bnP9pkvaQtKu7PxqX3W9m20i6UNIvcrb7b0l/lnSYu3tc9nszGybpJDM7y91fbmbBgTZFTAHFIZ6AYhFTQHGIJ6BYxBTQhpp9+fZRku5IBH3JxZLeamaTcrbbTNKfEkFfcn/8u7bAMgI9CTEFFId4AopFTAHFIZ6AYhFTQBtq2qCkmQ2QtLukuzJW3y3JFX6pyDJL0n5mNiKR3yaSDpN0mbuvKba0QPsjpoDiEE9AsYgpoDjEE1AsYgpoX828fHuIwqDns+kV7r7OzFZK2jZrQ3e/yMxeU5jfYZakVZIOkXSFu/+weUUG2hoxBRSHeAKKRUwBxSGegGIRU0Cbaubl26XTmNOnOSuxPPNuVWa2qaTRku6RdFt8LJN0pJntVHA5gZ6CmAKKQzwBxSKmgOIQT0CxiCmgTTXtTEl3X2VmaySNTK+LpzsPlvR0zuY3SVrm7icnln3ezI6VdLeZ7eLuz+Xte9q0aRo0aFDZso6ODnV0dNT7MoCmmT17tmbPnl22bPXq1bnpiSmgsnpiingCKqONAopFGwUUi5gCilNvv69Q7t60h6R7Jd2asXycpDckTc5Y929x3Qcy1m0e130iZ39jJPnChQsd6IkWLlzoCr/UjXFiCuiySjFFPAH1oY0CikUbBRSLmAKKU63fV9Sj2XffnilpfzMbnVp+sqSnFE59TiudUr1rxrp94t9/FFM8oMchpoDiEE9AsYgpoDjEE1AsYgpoQ80elLxS0kOSfmVmB5rZGDObIekYSZ9xdzezvczsMTM7XZLc/RFJt0j6ipl9w8zGxTRnSJotaYmka5tcbqBdEVNAcYgnoFjEFFAc4gkoFjEFtKFm3n1b7r7GzPaXdJ6k70vaUtLDkg5y95tiss0kba8wj0PJByX9p6QOSafEcj4p6WJJF7j7S80sN9CuiCmgOMQTUCxiCigO8QQUi5gC2lNTByUlyd1XSzo1PrLWz5fUL7VsnaQZ8QEggZgCikM8AcUipoDiEE9AsYgpoP00+/JtAAAAAAAAACjDoCQAAAAAAACAlmJQEgAAAAAAAEBLMSgJAAAAAAAAoKUYlAQAAAAAAADQUgxKAgAAAAAAAGgpBiUBAAAAAAAAtBSDkgAAAAAAAABaikFJAAAAAAAAAC3FoCQAAAAAAACAlmJQEgAAAAAAAEBLMSgJAAAAAAAAoKUYlAQAAAAAAADQUgxKAgAAAAAAAGgpBiUBAAAAAAAAtFTTByXNbAszu8DMlpjZq2a2wMwOqHHbD5nZPWb2mpmtMrMbzewdzS4z0M6IKaA4xBNQLGIKKA7xBBSLmALaT1MHJc1soKR5kg6SNE3SPpLulXSDmR1aZdv/kHSVpB9JepekgyWtlXSbmQ1pZrmBdkVMAcUhnoBiEVNAcYgnoFjEFNCe+jc5/9Mk7SFpV3d/NC6738y2kXShpF9kbRTXf1vS0e7+y8Ty30oa4u6rmltsoG0RU0BxiCegWMQUUBziCSgWMQW0oWZfvn2UpDsSQV9ysaS3mtmknO2Ok/RiMuglyYOVTSgn0FMQU0BxiCegWMQUUBziCSgWMQW0oaYNSprZAEm7S7orY/Xdklzhl4os+yj8arGbmd1qZqvN7K9x/oeBTSoy0NaIKaA4xBNQLGIKKA7xBBSLmALaVzPPlBwS8382vcLd10laKWnbnG1HSRoh6eeSfixpsqQZkk6RdHUzCgv0AMQUUBziCSgWMQUUh3gCikVMAW2qmXNKro1/PWe9S7KcdQMl7STp3939wbhsgZm9KOkHZra3uy8orqhAj0BMAcUhnoBiEVNAcYgnoFjEFNCmmjYo6e6rzGyNpJHpdWa2iaTBkp7O2fxFSasSQV/yS0mXS3qnpNzAnzZtmgYNGlS2rKOjQx0dHbW/AKDJZs+erdmzZ5ctW716dW56YgqorJ6YIp6AymijgGLRRgHFIqaA4tTb7ytSs+++/aCkcRnL9477/kPOdn9QCO48FS87nzFjhsaMGVNTAYHuktUYLVq0SGPHjq20GTEF5GggpognIAdtFFAs2iigWMQUUJwG+32FaPbdt2dK2t/MRqeWnyzpKUm35Wz3I0m7mVn6S+PDCqdW315kIYEehJgCikM8AcUipoDiEE9AsYgpoA01e1DySkkPSfqVmR1oZmPMbIakYyR9xt3dzPYys8fM7PTSRu4+T9I1kq4zs2Pjna5OkjRd0syMU6eBvoKYAopDPAHFIqaA4hBPQLGIKaANNfXybXdfY2b7SzpP0vclbSnpYUkHuftNMdlmkrZXmMch6QRJ/y3pC5LeqnCnrPMlndvMMgPtjJgCikM8AcUipoDiEE9AsYgpoD01e05JuftqSafGR9b6+ZL6ZSxfr/CFcV5TCwj0MMQUUBziCSgWMQUUh3gCikVMAe2n2ZdvAwAAAAAAAEAZBiUBAAAAAAAAtBSDkgAAAAAAAABaikFJAAAAAAAAAC3FoCQAAAAAAACAlmJQEgAAAAAAAEBLMSgJAAAAAAAAoKUYlAQAAAAAAADQUgxKAgAAAAAAAGgpBiUBAAAAAAAAtBSDkgAAAAAAAABaikFJAAAAAAAAAC3FoCQAAAAAAACAlmJQEgAAAAAAAEBLMSgJAAAAAAAAoKWaPihpZluY2QVmtsTMXjWzBWZ2QJ157GRmL5vZ3GaVE+gpiCmgOMQTUCxiCigO8QQUi5gC2k9TByXNbKCkeZIOkjRN0j6S7pV0g5kdWkce10pa1axyAj0FMQUUh3gCikVMAcUhnoBiEVNAe+rf5PxPk7SHpF3d/dG47H4z20bShZJ+UUMe35H0kqTrJO3XlFICPQcxBRSHeAKKRUwBxSGegGIRU0Abavbl20dJuiMR9CUXS3qrmU2qtLGZHSmpQ9LHJHlzigj0KMQUUBziCSgWMQUUh3gCikVMAW2oaYOSZjZA0u6S7spYfbdCIO9RYfu3S7pM0ifd/bGmFBLoQYgpoDjEE1AsYgooDvEEFIuYAtpXM8+UHBLzfza9wt3XSVopadusDc1sU4W5Gm5y9yuaWEagJyGmgOIQT0CxiCmgOMQTUCxiCmhTzZxTcm38m3dqs0uynHX/K+lNkk5sZMfTpk3ToEGDypZ1dHSoo6OjkeyAppg9e7Zmz55dtmz16tWVNiGmgArqjCniCaiANgooFm0UUCxiCihOA/2+wjRtUNLdV5nZGkkj0+vMbBNJgyU9nbHucEknSNpf0rr4y4TFsm4Sn7/h7mvT25bMmDFDY8aMKeaFAE2S1RgtWrRIY8eOzUxPTAGV1RNTxBNQGW0UUCzaKKBYxBRQnHr7fUVq9t23H5Q0LmP53nHff8hY9wFJ/ST9NifP1yU9IInIRl9ETAHFIZ6AYhFTQHGIJ6BYxBTQhpo9KDlT0sVmNtrdlySWnyzpKUm3ZWzzFUmXZiw/UdKekk6V9FrRBQV6CGIKKA7xBBSLmAKKQzwBxSKmgDbU7EHJKxWC/FdmdoakZyQdEx8d7u5mtpekayRd5O4Xu/vjkh5PZ2RmH5C0g7v/rsllBtoZMQUUh3gCikVMAcUhnvsBTY4AACAASURBVIBiEVNAG2rqoKS7rzGz/SWdJ+n7kraU9LCkg9z9pphsM0nbK8zjAKACYgooDvEEFIuYAopDPAHFIqaA9tTsMyXl7qsVTms+NWf9fIV5Gqrl8+WCiwb0SMQUUBziCSgWMQUUh3gCikVMAe1nk+4uAAAAAAAAAIC+hUFJAAAAAAAAAC3FoCQAAAAAAACAlmJQEgAAAAAAAEBLMSgJAAAAAAAAoKUYlAQAAAAAAADQUgxKAgAAAAAAAGgpBiUBAAAAAAAAtBSDkgAAAAAAAABaikFJAAAAAAAAAC3FoCQAAAAAAACAlmJQEgAAAAAAAEBLMSgJAAAAAAAAoKUYlAQAAAAAAADQUk0flDSzLczsAjNbYmavmtkCMzughu1GmdksM3vSzNaY2SNm9p/NLi/Q7ogpoDjEE1AsYgooDvEEFIuYAtpP/2ZmbmYDJc2TtJWkaZKeknS8pBvM7CPu/ouc7baVdKekJySdKGmFpKmSLjSzN7n7N5tZbqBdEVNAcYgnoFjEFFAc4gkoFjEFtKemDkpKOk3SHpJ2dfdH47L7zWwbSRdKygx8SV+Q9HdJk9399bhsoZmNkPQ5SQQ++ipiCigO8QQUi5gCikM8AcUipoA21OzLt4+SdEci6EsulvRWM5uUs92PJZ2eCPqSRyVtYWZDCi4n0FMQU0BxiCegWMQUUBziCSgWMQW0oaYNSprZAEm7S7orY/Xdklzhl4pO3P0Od/9NKr9+ko6UtMzdVxVcXKDtEVNAcYgnoFjEFFAc4gkoFjEFtK9mXr49RGHQ89n0CndfZ2YrJW1bS0ZmNljS1ZL2lHRQkYUEehBiCigO8QQUi5gCikM8AcUipoA21cxBybXxr+esd0lWLRMz21fSNZLWS9rf3e8tpnhAj0NMAcUhnoBiEVNAcYgnoFjEFNCmmjYo6e6rzGyNpJHpdWa2iaTBkp6ulIeZfUrStyR9T9Ln3P2VWvY9bdo0DRo0qGxZR0eHOjo6aiw90HyzZ8/W7Nmzy5atXr06Nz0xBVRWT0wRT0BltFFAsWijgGIRU0Bx6u33Fcnc834sKCBzs3slveTuk1PLxynM5/B+d781Z9szJZ0t6aPufnON+xsjaeHChQs1ZsyYrhUe6AaLFi3S2LFjJWmsuy9KryemgPpUiiniCagPbRRQLNoooFjEFFCcav2+ojT77tszJe1vZqNTy0+W9JSk27I2ine++pKkD9Ya9EAfQUwBxSGegGIRU0BxiCegWMQU0IaaPSh5paSHJP3KzA40szFmNkPSMZI+4+5uZnuZ2WNmdnpiu4sk3SjpOTPbKeOxZZPLDbQrYgooDvEEFIuYAopDPAHFIqaANtTMG93I3deY2f6SzpP0fUlbSnpY0kHuflNMtpmk7RXmcSjZKT4Oy8n6BElXNaXQQBsjpoDiEE9AsYgpoDjEE1AsYgpoT00dlJQkd18t6dT4yFo/X1K/1LJ+WWkBEFNAkYgnoFjEFFAc4gkoFjEFtJ9mX74NAAAAAAAAAGUYlAQAAAAAAADQUgxKAgAAAAAAAGgpBiUBAAAAAAAAtBSDkgAAAAAAAABaikFJAAAAAAAAAC3FoCQAAAAAAACAlmJQEgAAAAAAAEBLMSgJAAAAAAAAoKUYlAQAAAAAAADQUgxKAgAAAAAAAGgpBiUBAAAAAAAAtBSDkgAAAAAAAABaikFJAAAAAAAAAC3FoCQAAAAAAACAlmr6oKSZbWFmF5jZEjN71cwWmNkBNWy3tZldYWZPmtnLZjbPzMY1u7xAuyOmgOIQT0CxiCmgOMQTUCxiCmg/TR2UNLOBkuZJOkjSNEn7SLpX0g1mdmiF7YZJuk/SbpJOkDRB0nOS5pnZ3s0sM9DOiCmgOMQTUCxiCigO8QQUi5gC2lP/Jud/mqQ9JO3q7o/GZfeb2TaSLpT0i5ztvihpiKQx7r5KkszsSEn3SJouad+mlhpoX8QUUBziCSgWMQUUh3gCikVMAW2o2YOSR0m6IxH0JRdLut3MJrn7bRnbdUj6aSnoJcnd3cwukTTTzHZ098eaV+xyZrbhf3eXJO2555565JFHtMsuu2jhwoXaeeedtWTJEr397W/XH//4R0nSueeeqzlz5mjy5Mk666yzOj2fNm2a5s6dq0mTJmn69OmSpFtuuUULFizQuHHjNGnSpMzypNMsXrxYS5cu1ejRo7XjjjtKki6//HLdfvvtmjhxoo4//vjMNI1I59NIvkWVpTt142voFTGVlBVf1QwYMEDr1q1T//79tXbt2qrpR44cqeXLl2vkyJF69tlna9pHOl6bsU0j+2hFzLVrjDahXL0unrIk24N3v/vdG97Da6+9dkP9Gz58eGaaz372s7r77ru17777avXq1frd736nvffeW88//7weeeQRbbrppho4cKD23XdfLV26dEO7+PWvf31DO/XGG29s+P++++7L3OfTTz+9Yfn69es3/H/ooYduKIu7Z5Z9+fLlG9rSwYMHZ8ZUuk0sSdapZcuWVW1/q9XBZrW1RWti/r0ippLtUsmb3vQm7bnnnlq5cqWWLFmiYcOG6X3ve5+23nprDRo0SG95y1s0cuTIsve09D4/++yzeuqppzbUrVr6erVoh+/qdihDL9bj4ymrfixevFjXXnutXnjhBe2xxx4aOXKk+vXrp7/85S8ysw3tyy677KKhQ4fKzDR+/Piy445+/fpp/fr1mfVu8eLFuuSSS/TQQw/pHe94h97//vfrL3/5y4Z+4Pjx48vak7x6u3jxYs2fP3/D/tNtRN5rS5YvWU53L8svud/SvpJlzDrOKqV7/vnn5e5auXKl3njjDR144IEaNWpUl2KxUizX8r53JW0pTfK7cfLkyRvS1Xp8UIMeH1Np/fv31/r16yVJ2223nVatWqV//OMf2nLLLXXwwQdr3bp1euaZZ7TFFlvo3//932VmuvTSS7Vy5Uq97W1v07e//e2yvtlZZ521oZ7deeedeuqpp7T77rtrt9120wMPPKARI0Zom2222dCmjRo1akM8H3jggZ3auFGjRm2o28n6WoqhZEyk47KWGOvKmERaXh7d3c7Vs//uLmvD3L0pD0kDJK2T9NWMdf0lrZf03xnrtpf0hqSPZ6zbIa77SM4+x0jyhQsXehEkudQv/i09LGNZ1vNNakhT/nzzzbcsWzZ06AhftmzZhvIsWbLEhw4dUZZmwIDNyp6PG/ce799/YNkyswFlz6dMmeqrVq2q671YuXKlT5kytVP56sk3K49GytKdmv0aFi78/+2de5xdRZXvvyvdIeFheOTRUZSAgyg3xIQkioiYIRJ8DCqog+ADfF5Evb5AxauODOLAFRxxVFAugyg4+Yjjda6vkWCACBIZCSEgIp0HhAGSQB4yEERIUvNH1ens3qf2ObX3rjp9+mR9P5/z6e69q1atXXv96nV2117WsDvb9KCmsowZM8arg7FjxxbmmTFjhjfP3Llzvenf+ta3etOfeuqphWUsXry4STMiY82SJUui5alSRpXYK5unWzVax68iTfWannzcdtttTX3E8L6p8XteI0XH+9rYGdMmbYi9dmX4/vbnERlrLrvssqY6GDt2d3PjjTc2xVQ2b77/bReDsbSTWoN17fd6HzV27NgScZ89N1wDxxxzrJk/f4E37vNtfz7WQuiGtrobfOgFerWP8sXH/PkLzBFHvDxQY9Kkt/32m+LVYSPuNm3aZF72sqO8eYv7uea43bRpkznmmGNb9jv5fmW45ovyDfdh/vwFZvXq1Zl82fRi9t138rDj9u/i+ml1TWXvVbZOi/pKX73tTOu/R63KHF6n5eYHWXpVU3kOPfTQAC2JNz5a6WHnub4W6VudG1tgd3hf2dc3rmUM59cZWmms7JpEniINrF69ekT7uTL9bKo+udW4L+YnnWEYcCL9YMH5R4Cveo4f4fK9znNuD3fuowU2Iy9K9hnY28DVBh5wP/s9x/Y2sE/u7/4WaWYV2OhrOjZx4sCQP1Zw2XxFdsa1TNPXt5959atfV6ouXv3q15m+vv08Zc0KtuuzUcWXkST1NbSZ8I16TWXx68vqIFaeKmXYCWNzHpHiwVDZPFXKqBJ7ZfN0q0br+NVicNpTevJhB/j5ONvXwPzM7+ML0hRpZ7LHzn6uL8gey6f1ldMqzXx3LP+77zqK/Gr0q36tNfdpw/Nm+992MRhLO6k1WNd+r/dRzfGSHUP54rAx5mpooPFznBHZx9hxX/sxYzbWQuiGtrobfOgFerWP8sWH1URR3zIro7FZTlc+ve3jdNYcd3ZCPs6Tt2i+NN8btzvt+MqfX2CvoflZTf7Zv5vbApF9zMSJAy5fvi9qXEdjnpWtk1b147+msvcqW6fNfaVt53z1ZtM210FxWl8clB+7Z+lVTeUprqfxuTjKjvmK4rfV2GlyQTn93rhu1nNz7OzM325sN8uEaazcmkSeIg1MnDgwov1cmX42VZ/cC4uS+zmRnlFwfgNwsef4bJfvtZ5zu7tzHyuwGU34DK0yX23AuM8vPceMgavc8UUFf2ePXdHGxplNxxYtWmR++ct82fe2sTPYNs3g4GBQXdx7b0hZre22sxHqy0jSiWtoM+Eb1ZrK4tdXNqZoytPf398yT39//7D0AwMDLdNPnTq1qYzzzjuvZZ7zzz+/dp4qZVSJvbJ5ulWjdf1qMTjtGT35uPzyywPa7U8WpPlym7yLcnYav1/oOZZNe1ELe1lf7i34veg6ivx6b5u8729rc9GiRW1j8Nprr42indQajGG/l/uo5n6pTBy+L6cBDHwqQEc7/160aFGQn93QVneDD71CL/ZRxfHRrm/Ja6goXVFfgidveB8yODiY8b2dn9lzjTwXFuQruu6Q+sDAtaZc/Qy/pmr3quhas+cu9NRbUR346rhKmbSNv17UVJ6+vr429fSdXH0OBtZvNt1Fpv3aR9Vz7frHwdzvYfEVsiaRp308+tub1P1cmX42ZZ/cqUXJZHtKGmM2i8hTwNT8OREZA+wLPOTJ2jjWlA+YnEvj5eMf/zh77733sGOnnHIKp5xySju3Pbwy8/utnmMA89zPpcACz9/ZNNe3sXFd07GlS5d6/Fndxs4qT57haVatWhW018Dq1SFlvaCl3XY2Qn0ZSWJfw8KFC1m4cOGwY4899lhh+t7RVJaimGpm27ZtLfPsPG/ZsGFDy/Tr169vKmPx4sUt8yxatKhp78eyeaqUUSX2yubpVo2W8auMpnpTTzu58cYb3W+t2u3tBWkG2uRdin35ZMNO4/gUz7Fs2kb1+Oxlffl9we9F11HkV2Prp6K8G9vaXLp0adu257e//W3L87H62roaLGt/1+2jfOOsdnG4yf2ckjnXOm7yY8alS5cG7S/ZDW11N/gwGtlV+qji+GjXt8BwDRWlK+pLspSZL+2MW78NXznZc40ypnjOQfF1h9QH2JdDNwipn+HX1EqL7ed4rc5NGSqj2b/itqG93XbndrKraCpPYw/J4npaDPxD5nh2rNQqXzbdZNqvfVQ9165/XJX7vUHr+ApZk8jTXgP+9iZ1P1emn43VJ5cd90Ul5YonthVd5Dl+JPZbheMK8j0MXOY5fgp25vLCgnz6pKQ+KZmMkX5S0oxyTWXx6ysbUzTl0Scly8WePilpafNkV0/oyYc+KalPSqaw38t9VHO/pE9KdrMPvUIv9lH6pKQ+KdmNT0qaUaypPPqkpD4p2WtPSiYzbKwQTweeAQ7OHb8SeACQgnznA1uAfXLHbwBublFeor2FrjL2f/OvMjv3lMwey+4P1Pi7v0WaWQU2+pqO+feUvKqNnXEt09Tb5ypf1qxguz4bo23/odTXEDDhG9WayuLXV+iekmF5qpSxc7/H4XnC9pQMy1OljCqxVzZPt2q0jl9tBqc9oycfO/eUzMZZY7+exu/jC9IUaWeyx05+T0lfWl85rdI09iLK/+67jiK/svsiNWutuU8bnte/p6Q/BmNpJ7UG69rv9T6qOV6yYyhfHIbuKdl6zFh9T8mRa6u7wYdeoFf7KF98DN9T0jef8O0p6dOOP+6a95RsN1+a743b4XtK+vL47OX3u8uey+4pObw+du4pme+LQveUDLumsveqeU/J/PWE7ClZ3Da0nleWH7tn6VVN5Smup/G5OMqO+Yrit9XYaXJBOf3euG7Wc3PsDN9TspUfs0yYxsqtSeQp0sDOPSVHpp8r08+m6pN7ZVFyPHA7cC9wvBPmV7HfKJzk0rwUWAl8OJNvErAW+23Gq1ya7wN/AV7eoryefvv2mjVrAt6+/Yokb9/evHlz0xudyr7pymdjtL2pMfU1BEz4RrWmshS95bTV2/Xmzp3rzVP09u1TTz3Vm77V27eXLFlS+s3YZfNUKaNK7JXN060areNXm8Fpz+jJx/Lly3f5t29ffvnl3rdvL1mypPCNonj633YxGEs7qTVY136v91Hjx48vEffZc8M1MH/+gqRv3+6GtrobfOgFerWP8sXH/PkL3NuxQzRW/u3bmzdvNkce+Qpv3jJv3968ebPTb3G/k+9Xhmu+KF9fU541a9aM+Nu3W2nZd67o7dvD0/rvUasyU79924xyTeWZNWuWt57yceSLj9Zv3+73pGlVTv5cmrdvt9JY3bdvF2lgzZo1I9rPlelnU/XJnVqUFGMFkwwR2Ru4ADgBmIDdmOeLxpifufPzsBstnmOM+WIm3/7AhcBxwG7AbcBnjTFLKUBEZgPLli1bxuzZs2New9DvjfqaM2cOd999N9OnT2fZsmVMnz6dwcFBDjnkEO6++24ALrjgAhYtWsRxxx3H2Wef3fT3WWedxXXXXceCBQu46KKLALjuuutYunQpRx55ZOHeQvk0K1euZNWqVRx88MFD+wVceeWVLF68mFe96lW8613v8qapQt5OFbuxfBlJUl3D7bffzpw5cwDmGGNu96XpBU3lyhj6PbQ9Gjt2LNu2baO/v59nnnmmbfpnP/vZrF+/nqlTp7Ju3bqgMvJ6TZGnShmd0Fy3arSKX+001Wt68pHtD4466qihOvzRj340FH9Tp071pvnMZz7DTTfdxNFHH83jjz/OrbfeyhFHHMHGjRu5++67GTduHOPHj+foo4/mvvvuG+oXL7jggqF+Chj6fdmyZd4y169fP3QcGPr9zW9+85AvgNf3jRs3DvWlkyZN8moq3yc2yMbU/fff37b/bReDqfra2FS1v6v0Udl+qcEee+zB4YcfzpYtWxgcHGTSpEkce+yxDAwMMGHCBA444AAGBgaG1Wmjnjds2MADDzwwFFshY70QuqGt7gYfRjO93kf54mPlypVcc801PPLIIxx++OEMDAzQ39/P2rVrAYb6l+nTpzNp0iQA5s2bN2ze0d/fz7Zt27xxt3LlSi655BLuvPNOZs6cyWtf+1rWrl3Lhg0bGBgYYN68eQBt43blypUsWbJkqPx8H1F0bVn/sn4Cw+xly22UlfXRN8/KpmvU1Y4dOzj++OM58MADa2mxlZZD6r1O2kaabNvYGA9A+PwAel9Tefr7+4f2mHzuc5/Lpk2bePrpp5kwYQInnngi27Zt4+GHH2avvfZi7ty59PX1cckll7Bx40YOOuggLr744mFjs7PPPnsozm6++WYefPBBZsyYwcyZM1m+fDlTpkxh//33H+rTDjzwwCE9H3/88U193IEHHjgUs5s2bWL79u1D6fIaA9quMxTFV4y+qMjGSPdzZcqP7WvIuC8GyRclO8lITfgUJRadEn4oqilltNNNmlI9KaOdbtITqKaU0U83aUr1pPQCqilFiUen9DQmlWFFURRFURRFURRFURRFURQfuiipKIqiKIqiKIqiKIqiKEpH0UVJRVEURVEURVEURVEURVE6ii5KKoqiKIqiKIqiKIqiKIrSUXRRUlEURVEURVEURVEURVGUjqKLkoqiKIqiKIqiKIqiKIqidBRdlFQURVEURVEURVEURVEUpaPooqSiKIqiKIqiKIqiKIqiKB1FFyUVRVEURVEURVEURVEURekouiipKIqiKIqiKIqiKIqiKEpH0UVJRVEURVEURVEURVEURVE6ii5KKoqiKIqiKIqiKIqiKIrSUXRRUlEURVEURVEURVEURVGUjqKLkoqiKIqiKIqiKIqiKIqidBRdlFQURVEURVEURVEURVEUpaMkW5QUyxkiskJEtorIoIicGZh3DxE5V0TuFZE/i8iDIvI1Edkrlb/tWLhw4aiym9K22k1rt4he01SWTtRlp+5Xr1xLL9WXj17Wk4+RqOeRurd6rSNDr2lqtI0dRpvdlLZHm10fvaKn2HXWzfa62bfY9rrZtyJ6RVM+emnM3itldKqcbhoH1iHlk5LfAL4MXAocCVwMnCsiF7fKJCJjgJ8ApwHnuryfA04Grknob0tG4wBntPmsdtvSU5rK0kuNdq9cSy/VVwE9qycfulDXe2WOZLkF9JSmRtvYYbTZTWl7tNktoCf01O2LV7vSQt2udK0F9ISmfPTSmL1XyuhUOV02DqxMfwqjIjIHOAM4wxjzbXf4ThEB+LqIfN0Ys7og+1uAecBMY8wf3LE7ROQJ4AciMtsYc3sKvxWlW1FNKUo8VE+KEhfVlKLEQ/WkKHFRTSlKd5PqScl3AE8AV+WOfxfYCrynRd7lwOkZ0Tf4IyDAgZF8VJTRhGpKUeKhelKUuKimFCUeqidFiYtqSlG6mCRPSgJzgBXGmCezB40xW0VkBTCrKKMxZiWw0nPqNGAboN9EKLsiqilFiYfqSVHioppSlHionhQlLqopReliUi1KTgbuKji3DnhBqCG3j8O5wCeAc40x97dIPh7gnnvuCTUfzGOPPcbtt8dvc1LZTWlb7aazm4nd8blTPaepLCl10MkyOlVOr5TRiXIKNNXTevLRqfs50mWOVLm7yrXuSn3UaBo7jEa7KW2PJru93kfFrrNuttfNvsW2182+9bqmfPTKmL2XyuhUOSM0j4qPMSb4gxXtMy0+TwMzgDuBHxTY+AFwR2B5zwVuwj5u/b6A9G8DjH700wOfbaim9KOfmJ9tqJ70o59YH+2j9KOfuB/to/Sjn7gf1ZR+9BPv87YQjVT9lH1Sch7tn65cDTwETC04P9mdb4mIzAN+iG1EZhhj7gvw71rg7cD9wFMB6RVlpDkA6Mv8PQ7YH7gZeMwdU00pShh5PUGzplRPihKO9lGKEg/toxQlLqopRUnLeOy+qdemLKTUoqQxZjAkndub4QMiMt4Y81TmeD8wF/h6m/x/DfwcON8Yc14J/zYB/xKaXlG6gKDnrVVTihKE6klR4qKaUpR4qJ4UJS6qKUVJzy2pC0j19u3vABOwjyxneQewJ/ZNV15EZAD7GPWXyoheUXoc1ZSixEP1pChxUU0pSjxUT4oSF9WUonQxSV50Y4y5V0QuA74qImOB3wIvBy4EvpV94lJEVgFLjTHvdIe+ADwJ/D8ReaHH/GPGmPUp/FaUbkU1pSjxUD0pSlxUU4oSD9WTosRFNaUo3U2qt29jjPmAiKwGzgSeB/wncI4x5qJc0oOAtZm/D8XuD3F3genvAu+J7K6idD2qKUWJh+pJUeKimlKUeKieFCUuqilF6V7EvRlKGaWIyAzgDOBU4IPGmO91s11FUXY9OtGedHObJSJTsQPWDwHXGmN6avDazXWv9CbdrinVhNKtdJt2VCuKoig72VXnTKn2lBxRRORcEdnh+WwXkQNK2nqWiHxFRFaJyFYRuVVE/qamfzcV+LemhI2/EpF7gTuA1wO7t0j7KhH5tYj8SUTWicglIjKhjl0Rmd+ijk8tyDNJRP5JRNaIyFPu5zluk+FK/obarejvAhG5XkS2iMgm51PTvS/rb6jtKj6nQkT6RORMEbnL6eAREblSRKbUtBtdXzn7QTEXE1fmQ2X0XML2USKyWEQeF5HHXAwdE7mMmSJyjbuGx0VkhYh8TOy/u5S1laSdqlHGG1z7u8Vd27UiMrfsdZVBRG7AvtXxY8C+bdI+X0R+6K7/TyLyUxF5UY2yU+sr+f0tsJWkLwkoN1mfEFh+YdsSuX6DxiiprjPAv6SaqqOblJpIGfediO1Y8Zs6PiWgny3p730F/jY+76jrcygptCOWM8SOFbaKyKDY8WJLHcXWiouvS12aRt0+KCKvL2vLpXuDiDwgdsxtROS/ROScKr65dPn6eFpE1lW81oYGTO6zrqytjG8LReRJZ2ebu5+l4j4X63nfKsW68+17YvXYmAOtEc+4tMa9iD02Cp4zSc1xX8xrkREYW0nCcY1EbssLygiaMwXqOvr4wRMfd4jIg4FlBM2ZosWgMabnPtjHqP8deAFwSO7TV8LOeOA2YJW7cYcDXwO2A2+q4d9a4ByPbweVsLEn9vHzQ4BpwA7gVE+6k5y//+j8fwOwBrgVGFvD7ruBTQV1/CxP+r2AO4G7gBOcLx8BHgcureFvqN2y/r4VeMb58RLgpcC3XH28u6q/JW2X8jmxpq50vnzAXedbgNXYRq2/os0k+iobGwnq6lqsxtdEtvsa4Angc+5aXgZcht3n5gWRyjgC+DOwBFjgyvk08BfgZxXsJWmnKpbxbmAbcL7T3DHAr1ydBre9FergDOBIQID7gCsK0h0CbAZ+CRwFvAK4zh0r7V9qfXXq/npsJelLAspN1ieU8MHbtiS41rZjlJTXOZKaqqubVJpIGfediu1Y8ZsyPgnoZyv4e5DH10OAy4FHgX06pSkSaAf4povDDwAvBj4IbAU20EJHRNQKVh93ufu0Dvgo8H+Ap53dN5WpY+zLT3YAW4BPuL/vBAzw9bJxRnO7cgvwX87emyrYWws87H6eDrwRO/fN1m8Z3wbd9V4FnIx9qcsO7NgvOO6xsX6YuxdZ337vrvUdFXy7x/lyFzbG/sX9/QyZcWmNe5FibHQlAXMmao77Yl4LIze2SjKuIUFb7ikjaM5UIjajjh8K4uObzu6H2pQRNGeKGoMxxNdtH+BG4IIICMN2iwAAEgFJREFUds50N+RFuePXAPdXtNmHbUhfE/F6vUHlAmU9sDB3fLoLlvdWsevOnQP8toSPn8J27lNyx89yvkys4m+I3Yr+fhD4pOf4r4Hf1anfENtVfE71wU5StudjFphLZrBXwW50fVWJjch19VlgJXYgEm1REhiHe7rBc25KxHIWYidJe+SOf97V2fQatpO0U4Fl7O6u6wLP8UeAf4odCwX+tZoE/tSd3y1XN/cDV1UoK6m+RuL+unxJ+pKAcpP1CYHle9uWBPXbdoyS8jor1EtUTcXUTUxNpIz7TsR2rPhNGZ8E9LOxYh+Yip3sfyim3U5rB5jjYvz0XP4fYRehFoToqK5WnD6eJKddp48dwANl6tj5v53mduBR4C9l7xmZdiWnhSca9VHiWvvc3z7/rnH3qIxvn3L36h88th6oc625WF9Wwbcz3f3bTGZc6nzb4tJPr+Nfu9isoKvgORM1x30xr4URGFuRaFxDh9pyAuZMVcshwvihXXy0KCN4zhQ1BsskHi0fJ/D3RbBzO3C95/gr3U1cUMHmNBc0B0e83qKgeqMr62hPnuuB31Sx6859B7i6hI+HAyd5jh/vfJxdxd8Qu1X8bXEd2UF6rfptZTumzxGueX/gw57je7n4+ERFu9H1VSU2ItbT0cBT7udpxF2UPBn7bdwesWwWlPPjbAx66uyQGraTtFOBZewOvB8Y8OS5DfhJynrNlOWdBAL7uDr4vOfc32GfOin1dHRqfY3E/XV5kvQlNa47WZ+QyVvYtiSo37ZjlE7Wb4C/UTUVUzcxNTEScR8rtmPGb8r4JKCfjVXH2Cd27gHGxLRb8v7W1g7wVewTf/lJ+R3YieqXcse9OqqrFaePNXntZvSxw/keVMcUtwMrcIutZe5Zw55HCw836qPEtU5zPiz1pGvUb5lrvc+lzd/DV5b1zVd3mVifV/E+PEpuXJrxbTv2qbLK/rWLzQq6CpozEWHcF/Na6HAf49FCtHENHWrLCZgzVS2HCOOHgPh4e0EZwXOmmDHYc3tKisgYbIPQ5/7Hf53by+F7IvLsEnbGYv8N4Tee07dgO4RZFVxsDKgOEZEb3f/p3yci5+X3H4jAHFzH5Tn3G2BmDdvTgE2ZPQQeE5FficgRvsTGmOXGmGs8p07DfoN2L/ZbpFL+Btot7W8WtzfI80Xka9jH67/mTtWu3xa2a/kcE2PMQ8aYb3hOnYa9/t+VtZlQX0OUiI3aiMhk7L+UfNkYc1Msuxlegf02cZKI/EhENovIBhG5XET2i1jOd4HpInJo7vhJwM+NMYMRy2qQsp0CwBjzZ2PM/zXGbMgeF5GZ2Dj8j7pl1GS2+3mL59xvsN+MltljKLm+ShD1/qbqS8qQsk/wlNWubYldZsgYJblmI1BaUx3UTen661Tcx47tBPGbMj5D+tkY476/wv5r3HnGmB2x7EakjHbmACuMMU82Erj7cBh2wS2vl7I6Cq2X32PfjpzXbkMfBjtJbmsr3w7kNHFYxv8g3zL2ltOshafK2gOe737en9cAdixjsAs9ob5NAzaSi3t2jvGrXGuj7oZi3R0r69uLgRtoHpc2YvOPblwa1PZ1aO7Rbs7UGG/WGvfFvpZOjq06MK7pSFtO2Jwp9ni0khZzNOLjf/gKCJ0zxY7BnluUxC5I9gOfAX4G/A12b5FXADeLyN6BdvbD1k/TJsTGmG3YvSKeU8G/ac6/TwMXAscB33A++hqDOkwGNjt/86wDdi9RH3mmAe/DdmQnY/ckAlgiIi9tl1lExovIFcCJwMeNMVuBSXX9LbBb2V8R+Tx2T5pVWGG9zhhztTtdq37b2K7scycQkQ8BFwPfq7gIl0pfhbSIjRh8D/tt8zkRbWaZBozF7pV7E/Ba7L89nOCORcEY82/A24ArRORsEXmjiHwf2wGdGKucHCnbqUJE5JXYvWz+wPAvA0aCye5nkx7cMaGcHjqurxYkvb+p+pIW5SXrEwpo17bELjNkjDIimi1JFU11Sje16y9F3CeK7djxmzI+W/azIiI1bGf5NPCf2H/9a9BNmiqjncmedA0dPUpOLxV0FFovw7Sb14crs7QtnyawY/LnVLD3GvxaaNRHqL3GQsJcmjWw0NmbUsI3wT7RlI/7N7rjVa61ERNDsZ6592V8G4Pdkm3YuBS7GLQVu/8ihLd9IzI2ys2ZbnaH6477kl5L4rFV6nFNR9rywDlT7PFoVS1m/W7Ex0BooQVzpqgxmOwNtLER+0axSS2SGOzq8UPAJ4F/NcasdeduF5Fl2G/SPgx8KaDIZzJ2i8qTADt5lmP3bfiaMaZRxu9EZDNwuYgcZYzxrThX4Rla+w/VrgHsBtKDxpgbGwdE5HpsHX8J+7i/FxGZjt1EeQA40Rjz0xj+trBbx99LgZ9jXzZzBnCWiAwaY+6r62+B7ZXGmDU1fQ4iVFPGmLsyefbGbuD8OuDvjTHnVSw+lb68tImNurY/g91DZmbmqYfYjMf+G8DrjTG/cMduFZHVwGIReasx5gd1C3Ed9QuBu7Ebb6/ExuebsfsB+b6Zq0vKdqoJd41fwA5Qfozd6uPxkjZKa6cNrfRQpQ46qq8AX5Lc31R9SRtS9gnDCGxbYl9r2zFKgjK7RVOd0k2qsU6KMUnl2E4Uvynjs1U/+yvs0y91792zgVOBs3J1UtnuCGvH53c2v8/nMjoKrZehMn36EJELsAtspWzh0YRL00hXxt404DiPFgzl7C13f19sjPm5Oz6kAeCxCtc6gN2LLh/312PHhKtK2jMFsW4q+Gbwj0v/FrtfJVSIkxZpo+mszZyp7rgvWX+VcmzVoXFN8rYcgudMscdLyWM9S5s5U9QYHDWLkti9KNr5u8oY8zTwlfwJY8ygiNyDfetcW4wxm0XkKXY2eEOI/RfxfbELoKUwxvweu6iU59+Af3b+xVqUfAiYKCJjPMKfDDxljPlTFcPGmMs8x54WkX8H3luUT0ROAq7APsV6jDHm0Rj+trFb2V9jzEbst6K3i8gPgcXYDbBn1/G3he1/dbYr+1yCIE01fhGRw4D/jx3wvNQYs6Jqwan05aNdbNS0/XLg77FvZtwoIuPcqd3saRkHGNcu1WELsDHTuYI1fIOIPI7t4GsvSmIHtPsbY16TOXaRiPwHcKOIzC0xsQklWTuVR0QmYPX7YuBtxpgfVjRVSjsBPITtuKdi917KMhnbsQfroZP6CiDJ/U3Vl7QjZZ+QJbRtiVmmu76QMUqK+h1xTXVQN6nGOinGJJViO1X8Jo7PVv3sE9h+tm7sfwB73Vfnjtex22ntNNI0fg7TS0ZHE7FP1QxRQUfB9eLKnI99enBIH5kybwNmlLA1tUATE51fY0J8c1oQ7FNbTVpwvq3HxkXItd7i/JuSS9PQwATsv86HXut29/cvcumWuJ97Uv4+TCUX6zXuw/uBR7LjUhH5R+xbgd8iIjMq+jeMgNiMPWeqNe5L1V+l7GM6OK7pRFsOAXOmSOVkiRnr61sV1G7OFDsGR82/bxtjBo0xf2jzaTfx3w27IXMod+JfxDwC2zBVXpTxsJv7Wca/dqzANngv85x7OXH9b1BYxyLyNuwj9x8xxpzsWRyq5G+A3Ur+5nHi/zEwU0T2qepvoO0oPrcpM1hT7luzG4BF1FyQzJBcXzVjI4QF2DchLsRuqtz4fBu7v9GfadPoB7KCnW1EHkOEtlxE9gTehR1EDS/AmF9j95R5Z91yPHSknRKRPbATij2Bw2osSMbqj7L8EfgLfj0c5c6V3QO1k/1XK6Lf31R9SVlS9gm0blumsbNtuQOr/9T9fHaMsiJ2mV2kqU7oJtVYJ+WYpKztTsdvjPgM6Wcrx76bpL0b+5KA/CS08r0bAe08xU7trMDGyPhcujuB52Hvb5ayOipTLw8Bb6JZH40yf1PCVlM74DSx3NlYVcK3xn81vQW/FsYC/5tyWvC1U43YHYO91lBbD2PfVpynsX/9RsrFfcO3fKxXuQ+/x76AJT8uPQLbvmzFjkur+JenZWwmmDPFGPdF7a860Md0ql9I2pZDqTlT7PFSmXvQLj7yi+FDlJgzxYtBE/hGnNHyAQ7E/q97/i1is7Fvgju9hK3TsY+mHpw7fiXwACAV/Dsa+ILn+Eedf4dWsDkN/9uTxgAPYvewyB4/BNvYtXxDeQu7e2L/fXh67vhewFpyr6l35w7Ddh5vb1FeaX8D7ZbyF/st6GLsN0R5W1cAj9fwN9R26TpO9cG+heuPwGWR7UbXV9nYiHANzwFe6vmcix0gv4QIb/kGDsbua3RK7vgCp9HXRyhjL9cGfdNz7lBXzhdr2E/SToWU4c5dhZ1Q7J4qHgL8uw/P207duYXYf/0Ymzm2G3ZQenWFspLqayTur8uXpC9pU2ayPqFFmUFtS4JrbTdGeVHsMmvGXVRNxdRNTE2kivtUsZ0qflPGJwH9bJ3Yx+4puAM4Ica96wbtYP91cQfwHo9eDHBsiI7qasXp4y8uBoq0G2prInay7rO10vkpJew9B/tU3zbsomlWC1uxizDBWnAa+Am5dgqrgR3YRcbgeAI+5+7Vx3Jpr3XHS8U9tg3dRi7Wy94Hd+wjzoerc2mvZOeby79Ywb+Uc4/gORM1x30xr4UOjK3o0LiGxG25Sxc0Z6paDhHGDwHxUXvOFDUGywhtNHxcBa/H/i//CdiNid/tbuAdQH8JW+Oxrzq/F/t699nAV7Fv/jupon/HO6FcA/w1dqPizwNPApfUuOaioDrZ+XsR9tumE7AN4G3AuCp2sd/q/drV8//EvunpeOzeCX8CXuCx9Qvst2MvLPhMrOJviN2K/l6N/ZbjbGwjeaTzaRuZAXGV+g2xXcXnhJr6lCvz8II6fl5Fu9H1VSXmEtXZacCayDbPxT4F8r+AGS72HgYWRSzjUheHl2LfVDnHxd9DwCPAATVsJ2mnQsrADnp2AKcUxUOqWMj50WoSeIjT2c+x35Ifjf2WfQu5zj6wrKT6Gon762wl6UsCyk3WJ5T0o6ltiVy/QWOU1Nc5UpqKqZuYmkgZ952M7brxmzo+Cehna9j+tvP9WQXnO6opImkH+Bb2X1RPx45VzwCewL7oJkhH1NQKVh+3YPd2W+N8ORE7Md6OWzQNrWPsm4G3u2v4uIvb27ALZNeUvWf425VfOnsnlbzWhga2YCf9HwMuwS4M7GjYK+nbOpf2W7g3BzvfVlS81kdd/r/13fuKtn6B3brq++46N5MZl9a8FzHnHsFzJmqO+2JeCyM0tnI2o49rSNiWZ/IHzZmqlEOE8UO7+CgqgxJzpqgxWFd83fjB/m/7t7BPlD2FffPXN4D9Ktja2wXbOuw3CLcCx9f07yXYvT8ewT6q/Afc5skV7U1zN78pcN351zu/t7rruASYUMcudtHss9gBwFbsG5Z+TO7Jvkz6+5ytos/fVfE31G5Zf12e97FzEXCz8+mdMeo3xHYVnxPp6Ttt6vj6Graj66tKzCWos+iLks7u+7GPyv8Z27l+hchP/gHvwS6IP+ruyUrsWwOfW9NuknYqpAx3P4riYAewPVUs5PxYA/xzi/OHAj/FDki3YJ+GKP30fMZeMn2NxP11dpL0JYFlJ+sTSvjgbVtilkngGCXldZbwNbqmYukmpiZSx32nYjtG/KaOTwL62Yp1/CBwU5s0HdNUTO1gXzA66Ops0N2PYB3V1UpOH40XqTQ+lfSBXcxYn7H3BPCVqvfMUx+rgfVV7DkN/Ay7GG+cj2vz9VvStxvZ+RKNp7HzjUpxj12UebjVvS/p2w3Yp8Aa9/MhPOPSGvci5tyj1JyJmuO+WNfCyI6tkoxrSNSW5/IHzZnKlkOk8UOr+Cgqg5JzplgxKM6YoiiKoiiKoiiKoiiKoihKRxg1L7pRFEVRFEVRFEVRFEVRFKU30EVJRVEURVEURVEURVEURVE6ii5KKoqiKIqiKIqiKIqiKIrSUXRRUlEURVEURVEURVEURVGUjqKLkoqiKIqiKIqiKIqiKIqidBRdlFQURVEURVEURVEURVEUpaPooqSiKIqiKIqiKIqiKIqiKB1FFyUVRVEURVEURVEURVEURekouiipKIqiKIqiKIqiKIqiKEpH0UVJRVEURVEURVEURVEURVE6ii5KKoqiKIqiKIqiKIqiKIrSUXRRUlEURVEURVEURVEURVGUjvLfFDEQOeDfFT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pp.200-201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1940610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919"/>
          </a:xfrm>
        </p:spPr>
        <p:txBody>
          <a:bodyPr>
            <a:normAutofit/>
          </a:bodyPr>
          <a:lstStyle/>
          <a:p>
            <a:r>
              <a:rPr lang="ja-JP" altLang="en-US" sz="2800"/>
              <a:t>ステップワイズ法 </a:t>
            </a:r>
            <a:r>
              <a:rPr lang="en-US" altLang="ja-JP" sz="2800"/>
              <a:t>(8.5_4)</a:t>
            </a:r>
          </a:p>
        </p:txBody>
      </p:sp>
      <p:sp>
        <p:nvSpPr>
          <p:cNvPr id="4" name="AutoShape 2" descr="data:image/png;base64,iVBORw0KGgoAAAANSUhEUgAABSUAAAECCAYAAAAIF7J7AAAABHNCSVQICAgIfAhkiAAAAAlwSFlzAAAPYQAAD2EBqD+naQAAIABJREFUeJzs3Xm8HFWZ//HvQ5IhKBCykQCjGSHIMCxCMoJRIJKYRAPKpuBlR4dNGDWDIygOrihKIDIi8FMhAcEoLsgiCkwSgmxBExBQMCQBkS2QBMMaTcLz++OcTqrrVvV2q/v2vffzfr36dW9XnTp1uvs8fU6drjpl7i4AAAAAAAAAaJVNursAAAAAAAAAAPoWBiUBAAAAAAAAtBSDkgAAAAAAAABaikFJAAAAAAAAAC3FoCQAAAAAAACAlmJQEgAAAAAAAEBLMSgJAAAAAAAAoKUYlAQAAAAAAADQUgxKAgAAAAAAAGgpBiUBAECXmFl/M5tuZs+Z2Wozm2Nmu8V1Z5nZk2b2ipnda2bju7u8AAAAALofg5INMrM3zOy+7i5HNWb2poxlo2L5l7VJecbH8iQfr5nZX83sRjM72cwGtrqs6L0SMVDpsSimzaqfr5jZn81slpm9M5HvCDNba2aP1VCGH8W8DozPb4/P92vg9bxhZutz1nWKOaASMxttZpeY2eL4Xfw3M/udmX3BzLbM2excSf8laZ6kr0h6Q9IKMztV0tcl/UnSOZJWSnqpFW2QmQ0ws5VxkLRiG2JmX49lOj0+nxWfH9vAfp+I2741Yx3xCEmd2qGvV0h3XKNtQ3eLP1b0z1ieGyNonpy+zxoze8bMbjWzM8xsUHeXM83MOszs7tj3Wm1mC83ss2b2T6l0pVi5orvKWomZfSmWb2o37T+z/UnEY95jfbLtz1j/95jHzWZ2aCrvh+L2b6lStpNiXtPj89J7dU4DrzO3P00b3D5yvo9ej3XpWjPbvwt508b0MJ06Cug9zOwTkk6StEfGao+PVpZnpqS1sUxZbpP08/j/myX9s6T9JV0q6WwzO8Ld72l6QdGXLJL0vZx1K1LPk/VzK0k7SDpc0tFmdrq7X+buy83s15IOMLN3u/vdWRmb2eaSPiTpaUm/iotdYSCnUWXxbGbbSvqRpCskXdWFfNGHmNmJki6WtF7STxViZKCkCQqDjZ8ws4PdPf2j3KmSHnb3jvj8gpjfJxQGIj/o7mslXWhmo9SCNsjd15rZNZJOk3SoQjzkOVLSGkk/LG3ehfJ1imUze7OkqxXez682mC96p3WSzjCzH7n7wzlpWtpfK4KZ7StppsJ3x5Op1V1t79A1yb7PQEnbStpH0rcU+tvHu/sN3VW4JDP7qqSzJT0s6TyF44iJ8f8jzWx/d38xsUnLj2/q0G1lM7PDFNr2bTJWu6RXJJ0hyXKyeC31/C8KPziapM0UjtkOk/Sz+F12dEw3U9L5ko6J6fMcE8vx/USZGn2/Mr9fajgORfdIfh8NlrSTwvHVh83ss+4+vYE8aWN6Gnfn0cBDoaLf193lqFLGeZKWZSw3hQ7I1t3wnl2RsXx8XPetnO0mS3pO0suS3tHd7yuPnv+QNCrWuWtrSJtbPyVtrdAxWyNpWFx2aEx/aYU8j4tpvpZYNjTG5YAGXs+2krbNKfex3f1+8+gZj1h310t6VNIOGesPkPSqwoD9vySWbx3r2tUZ27wm6c7Usk1a1QZJGhPL9usKafZLl1/SoFjGgQ3sc+u4rSWWlb5zzunuz5lHezwSdWJmbEPuyUl3XIzL/bq7zHW+vi/Gcr81Y12nGOHRks+kYt9H0r9LWqwwcDOlDcr7z7EsCyT1T607VWFA/9jEstIA66DuLnvO6ynFxNRu2PdMSetz1j0u6fk68so8BlY4vrw5vsaD4rKtJf1D0iMV8hsVt7kzsWzz+Flu3sBrzexPK+c4lEf3PCp9H8XYXx7bxrc0kDdtTA97cPl2H+TBM+7+fHeXpRbufqukD0raVNKs7i0NsFGMoWskDZD0nrj4RoUzww43swE5mx6t8CvezEReK2Ncrm2gHM+4+zOpxXm/dgOdxEuaLpP0usJZjUvTadz9VwpnHQ6R9L+JVaXLof6RkfXA9HJ3f6NVbZC7L5L0kKSJZjYiJ1npDI3LE9utjmVc08A+n4/bJs/wIB6R53FJ35G0d2n6gF4it87nxAi6mbv/XtIkhbPmZlab9qIF3iWpn6RfuPu65Ap3v1ThRIWrEsvWxHq1usXl7Ama3gbFeP523Nd747LnJf1a0tstMd1RSumsymQb/Er8LF9poBwN96fRHtz9KUkXKRxfTW5ge9qYHoZByQIl5jKZYGb7mdm8OP/JCjP7QbxkMyv9ZDPby8z+z8xeNrPlZvb/zGxozn6OtXCzgJctzPX1SzPbIbF+lJm9oXD2x78k5mm4IpHmDTObm5H3VmY2I87F8Hcze9zMzs8oe2mevY+Z2a5mdlMsy2oz+6mZjUy/ToWDvuMT85PUPFeXu/9O4VLC3c1sYqosm5rZl83s0TgXxTNmdnG8XK6U5qdxv/tkvOb3peYx6W9m59jG+dQeNbP/aYPOGdpTuqO8VuEy0a0UBtPLmNk2CtMSzE8O/NjGOezemkr/CTN7ONbFx83sAjPbKpXmCUvMzxcvUZmrEHOlfNeX8jaz4WZ2pZk9ZRtvPnJUV98I9GhHSRom6fvunjsnqrvPUhjkO8DMdjCzeZKWqfz7/Y1YV0vf++9Nf+9XaYMuiNuviXX7f7PaQzPbzswuj9/5a+J39dkZPwbMUpiuplMdtzAn2WGSnnD3eYnlpfms9kul/4iZLYpx87SZfd/CVAnJNLfH1156/sXEe/SlxHuxX1z/ZjO7KL7m18zsATP7TzOjj9Z3fFXS85K+lq5PWSz4tJn9wcxetdDPvMrMtk6lK83Z9Xkz2zx+76+2cGl1Kc22sR4/HftQi83sa2a2WcZ+R5nZzETMPWZm55rZFql0jyvMIStJpbm9km1UWYykXtcnYwy8ZuHGWT8zs91T6YiZJnH3v0i6RNIIJb4za6lzFo4X3jCzo9P5xvbiDTP7WWJZtf7NS/Hvbjll/WNqH6Vjk3NSy58wszvMbKCZfdPCjdfWxHpzQFbeZraTmf3YzJ6Pr/chM/tMVh0zs3dZmE/xxZj2XjP7SFa+tao1xmPaiu1SjLVjSv9bTvtbkHUZy2YpDFQek7PN0QpXYVxbWmAbj5HLjhXNbH8L84u+FD+bH5vZTqk0Zf1pK+A4FN3izwr1ZnhpgZkdaGZzY6y9YmHsZGx6w6w2xuocp0Fr0XgXzyUdJOlWhYOQcyTdL+ljyp67zhV+TZqncBno2fH/EyXdZambCpjZRQpf7msULgO4SNLekubYxkGzlZJOkbQk/n9yfH5lpYKb2RBJ9ylcEnGLpLMk3SHp05LutMQgX6Lse0m6R+ESva/E132YNs69J0l3x/1bTHtK3Ee980PeGPOYlCjzppLmK7xv90k6U9IvJH1c5WdVXhr/ZjWIH1X5WTLnK7y3c2J+dyt8jrPrLC96OQsHbYco1P87EqtmKtTVrA7PUXHd5anlnebOMbNPKcwB9JBCPN4o6ROS/i9j26RZki6M+7lSG2NupZmZwq/WH1SYb/ILCp3Bq+L+0De9T6Ee/aKGtKXv9wkKc0eerfLv91MkfV4bv/cXq4bv/dgGLVBocx6Iedwk6T8k3Zs8WDWz0QrzEH1Y0k9i2j8pDO7clDpwvFrhQCnr+/9DCj8gpG+MkBWPB8V9LY+v+WqF9u5eK588P73tjdr4Ht2UeC8WJ8p3oqSfKcT5UoWzTS7IKC96IXd/SeFGUVtK+m4Nm/xcoX48rlD3r1Doe95YYZsfKMzX9QWF2JGZ7Rj/P0GhXfm8Qp/nTElzLXGTGjPbU6E/+1FJv1So03+Q9DlJ95jZ4MS+Pq+N8yWXvgvOTr5kZc8V91OFur9O0tcU+s3vUugPvyuRjphprk79bdVW5y5T+Fyzvms7lOhr19i/uVNh7u0j44Bn2Q+ydXCFq61KV15dJmm6pO0l/cLM/i2Z2MzeLen38fX9TCFm/qww5+ZPU2kPVej/7Rhfz1cVzu78SXpwtE41xXiN7dIpCm2rtPGY8MIulK2SoxTe75sTy25UmPblo2bWL1X+sQpzCP7E3V9N5ZVug/dU+Aw3UThOu1RhLtT7zOyfU9slty3qOBStVZr/dJUkmdk0STco9NnOU7jB4iiFMZCRqW3z2ph6x2nQKt19/XhPfShjPg1tnCduneJcGnG5SfqjwiVsW+Sk/3Aqry/Edd9NLOuv0FH8eirtv8W0J6aWZ84pmSj/3NSyaxQGV/ZKLT8opj8vsaw0X916Sf+ZSv/ruHznjH3WPadkIt0eSs09ofCF9W1JR6bSnhrLsGNi2aMKX2z/lHpPV0q6N7FsuaQbU/kdKGl0d9c7HsU8tHEekxslbZf1SKQt1c9LEuvfodDBvk9hQO+gjH08oPDjwZCM5askbZpaPlOp+bcUOpEPpdK9OyNGH0/HunLmlJS0c1z+X6nlJ0l6U3d/Njy656FwALZe0lY1pD0k1qFvxueleMr6fu/U1uQtVzjDeL2k01PL91doJ09LLLtT4cyy7VNpPxXzOCW1/Jdx+W4Zy9cmYz4uL839tV9i2U8kvajyuSLfLumA1LbzlJq7SzlzSirc1G29pO+klh8laXh31wsezXtk1Qlt7D8dmlh2XLIuStpCYcBuWiq/D8T8JmXs42fKnrfr7hhbH0wtPz7GxQfj836SHlNo796ZSlvqy/44tbwUQ1lzSmbFyEkxnx9J6pdYvo3CwNS18Tkx0/U6V3E+bYWD/g3HOXXWuVti3dkmlfYhSU+Vvj9Ve/9mL0nPxs/8JYWBv7fnlLvU70l/zz4el9+l8mOAI5Roy+KyAZKeyKnrX1KY4mTP+HyIpL8pDEpulkr78/g+7JxYVoqJinNK1vl+19ouzUzHXOr9WaGc/nDyPYvp31AYyCmt/1dJ71c403G9pG9k7OPbcV36u6a0fO/U8tL3XnLO0G/FZUMSy4ZLOirrtSr13SPmlGyrhyrPKTkwfmesl7RTXHaqwkD0JqnP/2VJ56a2z2pjSm1VTeM0PFr74EzJ5rjB3a8vPfFQ4+codOrenpH+l+7+s9Sy6QoHXMeUzvhw93Xu/k13/7wUztKyMEfWSwoN0s6NFjieoXK4wlkcT1u4LG47M9tO0kKFsy4/mrHpA+7+ndSy2+Lff0sn7qKX498NZ4+6+7Pu/ml3/5EkmdmWFi6PXazwJZN8T/6fws0LPpRY9n6FMweSZ62tlTQ6eRq3u9/k7kuKfDFoC1Ml/TXjkb5TqBR+XS6tv1/hDoFzFTqc12ekn6nQuS3djVjx1/jdJf3I3f9eQ/nWShqR/AXQ3e/2znc+rkdpjp09kwvd/Xvunr67IvqO0vfqSxVTBaXv4kFF7dzMhim0QYvc/eLkOg+XVe/s7t+Nad+hcPB6taS/p9qr6xUOJtPt1Uylzl6OZ3a9X9It7v50DcVcqzB/5oZ2xd0Xe5hrs1Hr42PX5Flp7n6Nu7/QhXzRM52iMOjxv5a6JLrE3V929y+4+wxpw6XMIxXO+pCy+4IHKpyNtoGZjVE4C/E6dy87+8rDNA3/llh+oKQdJF3iYTqdZNorJf1W4U6pWXf2rdV/Svq7wg/d6xP5P6swIHt4XETMNF9Zf7vOOneZwvFO8tLvXSTtIunKeEwk1di/ic93VTguWq8wMPGneCnzkDpek0s61d2TcxxnHa98UNJblVHXFc6C/Fd3vz8+P1ZhAPE7koak2qIr4vtwRB1lDAWt7/0uql0arPz+8Lsy0u+eSPMnhTMj10h6j7t/LiN9Vhu8icL786i7L8jYJq302W24XNfdX3D3a2rYFu1rs0Ts7Gxmx0i6VyEur3D3P0thHll3P9Xd37AwddvWCmdAL1N9YyD1jtOgBRiUbI4bMpatjH/flLHulvQCD5Pr363wi/CGuTJiwF5qZn9VOPB6VqHB2Co+GrWXQjAepuwGaQdJb7HOc3VlXSpU6bV2RamDvjK50Mz2NrPrzOxFhV8sn1boaLjK35NZCh3e5GUlH1U4O/THiWVfULgM42Ez+68udrLR3u5SONhKPzrNBSnpurjuBIVfpgcqDIzkTcJ9jTpfMnqsQr1MXyqa58sKdyB80MI8p9vXuF2uOLg+S+FyqLvN7MjUpafom0o3BtiyYqqgNBhZywBmrfZS6JP8Jmull89zOS7+/ZQ6t1fLFNrNHVNZ/ErSCwr1vjTh/xEKPxykp1LI802FdndBvJQwc56zesS2/msKc0A/YGYnpS6DRR/iYT6/LyrcNfSbeenigdvVZrZcYQDpGUmPqHO/p2Shuy9LLXtXTF9LzL27UlqFMzxNG2OzLrEN2kXS7919ZXq9J+ZfJmZaolN/u446d0Ncl+z7lC7dnplYVnP/xsONS85UiIvTFM64PFrhEuXM+fcz/NXdH0zluyr+m+wD5caFu6+PMZpMawp9wnRbdGPMJ90W1aSO97uoduklSQcouz/8UEb6JTH9RxUuBX9VYTqyzB/c3f0PCtM9HGBmpT7EZIW5S39QYxm/q/A+3GRml5lZQ983aDvJE0T+qHCMsp3CmcmnlBJZmHP8W2a2ROHY/TmFMYpdVd8YSL3jNGiB/tWToE6ucGpwnvTdz1w5X+AKja4UAy2eFfl7hdvcz1P41fBZhUGRWgc58pR+bbxS4TKfPOtTz+t5rV1V+iXziQ07MHufwq9z6xUulbhD4cBzkFLvibu/aGY/UTgoHarQgH5Q0s/d/eVEulkWJmT/H4VLBb5h4SZB07yBO7GirT3n7jdXTyYpXB5dSnulmd2qMJhxrcJ8fGXcfYWZ/UrSQWY2Og4GHiHpQQ93BK7K3W+L82h9UWGw/Itm9nNJJ7v7izWWOyvfj5nZbyV9RtIPJb1oZl9Kn6GGPmWJpDEKAwN3VUm7q0LbVeTZ46UOZS1nOg2J+z9f5XO5JpXdddPd15nZNQoDmRMV5i3rULhkrdI8fMk8Hopnl52jcGB8hoWbBZzg7n+tJY+cfL9iZqW5+S6VdKGZXSjpS+5eqY1F7zRDoW6eaGadBszjWWf3StpMoe7epjDtzOsKV7tkybp5VT0xVxr0y0u7Iv6t58y1RstCzDRfWX/bzHZVmH+vap1z9/Vm9n1J55jZ7nEg8HBJdyWvOGqkf+Pur0u6zMyuVOh7TVWoA5+p4TXVerzSSFt0jMJJEVmeqyGf8sLUEeMFtktr3f3XdaRfnUh/bfxM7pR0s5nt5u4rMraZqXC59kcUBiI7FM5+/GEtO3T3Z+O8kl9QmGLiJDNbpPBaswZO0TPcpTBHpBTOtn1W4ezZ0lnVpTn871KYKmChwvyPf1X4Qf081a7ecRq0CIOS3c+UHwClXypLZ7CcqPCL0gx3P6Msk41nfjSqtI/X6xikabWDFb5MkpcknKV4hmfy8iMzyzuN+zKFOSUOV7g8fnNlnCXj7ndImmThruZfVrh0d5CkI7v+MtAbuPtMM/ugwqBjh7tn3QhplkK9PcLMfqMwf8r0OvfzoKTD4qU7n5N0usLZAp3uJF9v+SXNtHAX1umSLjKzf7g7Ez33TbcqDJofrOqDkofEv+kbLnVF6SC0lrNeViu0myvrbK9mKdxE54g4oPEehfY0626hmdz9CUkfszDh+qcUbkAwz8x2qXFKhrx8r5d0vZntIekbCgdd/WP+6EPipWknKsxZfLHC1DPJPt40hbM5Pp2cPscy7padkHUQVk/MldLmDToOi3/zBmaq+ZtC/67Ws96ImeYq9bdLA2CfVn117vsKn8dR8Qqr0Qpnt5ZptH/j7q+b2ccVBvz2r+N11aLetkiSHsu41Lsr6orxZrVL9YiDo/+jMOh4rsJxU9o1Cj8mHmFmsxTOxLwxZwAzbz8rJH3azM5SuAneuZLmm9m/uvvzXXwZ6B61nCByqMIl2j9397I725vZF5tWMrQMl2+3h13SC+Ig434Kpyf/OS7eVqGTcG0q7SiFiV674ncKndapZvZPGeUZYWbbdnEfDbNwJ7xDFC7tuTuxaltJa9LzISlcCthJnLPkAYVByQ8rnP2Wd6aN3H2pux+tcKr34VU6/eh7zlSIya9Y+d1+S36lMPh9mEL9XaPQKaubuz/n7p9SmLtonJntVG2bGvP9rcIlN88pXJqOvmm2wpkYJ1e6jM7MjlKYS+qGjMtBu+I+hTPeP5Cz3x0SP76V5p46pELaTpehxwPg+xVu3naowkBPrZdup/Na7e5fUfhh7G0KMdRl7v6Au38glpN47KPinHUXSdpb4awiT6wu9cWuTW2W2e+p4G6FGMiLueRlp/eq892Yk6bEv7XMC9eJh/mMH5T0TsuYJzD2QfPm2CRmCmRmoxUGlJ5UmKNXqrPOufszCmf4fSQ+XlbqrtWp9Ln9GzPbO2ezFxXOsiv6zKZqcZGcc25BTHtoTto9GjxppKEYb1a7VIfvKpxde0KsR2Xi1Aw3KdyQ6DCFM7BrvXQ7ndeaeHXPcQonjWT2B9BrbKfQDpZdzRmn/mj4nhpoHwxKtodPxEsYkj6t0KBc7Rsn/H5MofHbtZQoNnbfVgjUN6fyeE013ogg/rp0rcLkzmW/ZprZQIW7IdZzWn+W19XAvJfxbLTSzQs+nlr9mKSB8YzGUvqhCpcxZL0nUrjUZx+FuVBmplea2dnJ/KLSr2/pOTXRh8U5t66XtL3K508qrV+vMAi5h6SPKdxQoOYzSczsNDN7Z2pxqS52+vEgpXTTmrKYs3AzqG+Y2YbYiJdEvVxDnuil4tQUJyl8Z/4qa2DSzKYqnG3+vMLZGEXuf6XCwOhYM/uv1H7fonBZ2OUx7e8VBkn2NrPTUmmHKdxR++qcXc1SOKvrHEn3uvujtZbRzA43swNSi59XaJcbjccBZnaumaV/WFxRQ57o3c5ROMBPD46ULsVO9gU3U5hbLq/f00mc4+1OSYea2YeT6yzcTOoBMzsnLrpJ0l8knR7XJdMerTDIcF3qctHMOl/BdxTmar4s+eN4/H+2pN+bWT9ipnniCQD/p3DziBN9483vGqlzl0r6F4U54a6N/Yzkvqr2b+IZUPeY2acz8v9YTFfkGftS+DH5cUmnmdl7kivMbIqkR8ysdLOWWQp9p0+a2dhU2rEKN4Ca1kAZan6/62iXXovpa5k3uiGxzztD4Yzls3OSzYrrL1SYpuzWWvM3s/3M7GOpxbW2wVKDx6FoC53GQKJvKFz1WFO7h/bF5dvFa+QXsQWSbjezH0l6WGGi8MMUAjB5B7OZCr9+XRR/RVyucMbfAIWb5YxI5fuQpPeb2XcVfk18xt3Pr1CO0xWC/Yz4y+T1CkF+tMIvFB+qsG1a1vvwkKQpZvZ5hbnLvu3udybWv8PMSqf7v1lhgHSiwpmkT0g62N0fTuV5vsLp/3PN7DKFjtTHFX6h/ag6vyfSxssH3qwwh+bGQoezTk+X9Dkz+6HCHeV2VPgl7gZ3L/LGDuh+2yfqXJZazqI6X+EX2s8pVZ+imQqd0hE15idJimeFfFLS28zsxwrzyW6rcOfJB2qYP+cxxTuZxoO6KQq/5u8n6QyFy6p+qPA9sr9CPW+k84xewt1vNLPjFebqedjMrlU4+2igwnfx+xQOIj7k7ll3qO+qTyrcFf78ePA3V+GHtY8pHIgl5w06WtLtCncpnqJw58StFb6r/0md775dUvr+H6lweWFN4pnQn1Q4i+d6hbkst1I44H4q7j+Xu79g4YYFR5vZswrv5ykKA6SfVDhD9SqFg+ExCu/1RbWWD72Pu79mZqeq8w/CFylM53OtmX1HoX93jKSlCmcbZvV78hyrMHByrYX5/O6V9BaFMw6fknRJLMtaMztcoa95T7z0cqnCjT4OU7gBxympvB9S6AtON7P5CnfzPko53P0KM5ugMM/czmb2C4VBhA6FecSOivMV7ilipquSfZ/NFPoW+ymcifeCpKnuPjeRvu46F+eMXKJwo8yyOd7r6N98X+FMywviWfo3KtyQZW+Fq53+JOnrXXgfOonzDx+hMFg2z8JcxA8qnI11rMJZ/T+JaVfEQflrJd0Z4+IRhTk5j4nluyy1C1O4Ku0tOUW4XDW+33W2S6V4/F78XN7s7sk+38Aq/eHfpG7yk+dyhXlCj7QwV3l6m5sV+p0jJX0tOW9ghvSx5KkKl34fFfMZoHAJ98sKN6OsptpxKNrXjQqxdWY8+WixwslFb1f4EXq/GvNhzsh25e5Nf0jaTaFj84qkY1uxzxa8pvWSFqSWHReXd3qNCl/Q6yXtl5Ve4ZKY38b3aLnCHELDMvLZReFXwVcVLre8TOGg7cy4bGAi7TCFRvUlSYskHZIq/5yM/DeX9BVJjyp0Bp9VuDP1rql042Me/5ORR+b7oNDZeVhhDpZbJO2Wyiv5eE3hV/kbFQYZ/6nCZ3GwQkPzusKNFz4bl/9a0u0Z6fvH9/jmnPyGK3QIHo95LlM4GN6su+tdooy9LqZa/P6NyqhzWY8tE/XzmxXyuyOm+UjO+t9JWlKlTDMV7tb91sSyzSV9VWEKh9cUJnW+NP3dEOvq0ow8T1C4G/1yhUtkhsTl71DoRD8fvzf+oHBWRLd/Nt1UH4in8vdje4W57BbHeve3WIc/J2mLjPSleLo8Y11eW1OpDfp6/C5/XeESwu9JektG2uEKVwo8rjA1wpMKB7Gjqry+nyq0Q2+ukCarzR6gcEOFP8S4eVZhkPNtqW3nSVqXkefU2J6simV4a1z+NoWD9qfj+/2owg+Qm3R3XehCHSKmqr9Hpbjp1I9Kpbs6oy7uozCAWIqR8xQG4y+V9HjGPjrFZiLN1jHen9TGPs8FkgZnpN1e4ce3Z2PMLVE4U2XLnLwvUbjMdpmksxPLM2MkrjtJYZDqVYUBshsljUul6XUxU6UOFBJPyu77vB7fx1sVzoDP+yxrqnOpbRZJ+lPOulr7NwNiue5SOBt2jULb9HWl2iPlHJsop48U1+W1RdtLukrhWKtUx74oadOMtLtrY5+qlPZLShyTxXSldqViv7Oe91u1t0sDFQZTVysM7pyUen+qletDqfdsQdb7Gdd/Jab5bs768xX6u/9SIY+G9AOHAAAgAElEQVS8Y8n/UDiZ5xWF74cbJO2RStOpPx2XJ49D71I4vqWN6qaHNn4f/aTG9P8s6RcKg9Clq2u2U5gPfX2yPimjjcmrU3Fdpz4fj9Y+LH4QTREvgb1ZYYLjZxR+BTvB3a+qYdtRCjcYmaDQYXpc0iWemPC3pzOz4xQ6VTW9JyiGmX1I4fK+w9290p3G2w4xBRSHeAKKRUwBxenJ8WRmuyvM4f5Zd6/rBn9As/TkmAJ6s2Zfvv2cwhkONypcRvh4LRtZuKHKnQqX7J6o8MvYVEkXmtmb3P2bTSkter04J8s5Cr9mXl8leTsipoDiEE9AsYgpoDg9Mp7MzBTuivx3hbMNgXbRI2MK6O2aOijp7q8qXAJS+nWhVl9Q+KKY7BsnRl5oZiMULh/rTYHP3AYtYmYzFOY+2k7S6e6+tpuLVDdiCigO8QQUi5gCitMT48nMzlKYB3gHSdM93EgTaAs9MaaAvqBdb3TzY4WbiryeWv6opC3MbIi7r+qGcjVD866fR9oghfkiznD3S7u7MC3Wl2IKaDbiCSgWMQUUpzvjaVOF+SLPUx03EwPaHG0U0ERtOSjp7nekl5lZP0lHSlrWW4Le3a9U9t160QTu/rHuLkN36SsxBbQC8QQUi5gCitOd8eTuX1aYdw/oNWijgOZqy0HJNDMbrHD3wT0lHdTNxQF6PGIKKA7xBBSLmAKKQzwBxSKmgGK1/aCkme0r6RqFy273d/d7K6QdKmmKwiS0a1pSQKBYAyX9i6Rb3H1lM3ZATKGPaWpMEU/oY2ijgGLRRgHFIqaA4jS93ye1+aCkmX1K0rcU7pL1OXd/pcomUxS+JICe7ihJPyo6U2IKfVjhMUU8oQ+jjQKKRRsFFIuYAorTlH5fSdsOSprZmZLOlnSIu99c42ZPSNLVV1+tnXfeudDyTJs2TTNmzCg0z2bm28y8ybd5+T7yyCM6+uijpViXi9RuMZXUzDho5T5atZ/eso9W7KdZMdXO8ZSlVZ9nd++zu/bbV15rX2qjelLfoSfm28y8e1K+vb2NKvo9a+f82rlsRefXzmXr7TGVpbf02XvTPlq1n556HJXWloOSZjZJ0pckvd/d59ex6RpJ2nnnnTVmzJhCyzRo0KDC82xmvs3Mm3ybm29U6Cn+7RhTSU1+L1u2j1btp7fso5X7UYEx1e7xlKWF73O37rO79tuXXmvU69uontZ36Gn5NjPvnpZv1CvbqKLfs3bOr53LVnR+7Vy2hF4ZU1l6U5+9t+yjVfvpicdRWTZpZua1MLO9zOwxMzs9sfgiSTdKes7Mdsp4bNlNxQXaHjEFFId4AopFTAHFIZ6AYhFTQOu1+kxJz1i2maTtJQ1OLNspPg7LyecESVcVWzSgRyKmgOIQT0CxiCmgOMQTUCxiCmgDLRuUdPe/SOqXsXx+erm7d0oHoBwxBRSHeAKKRUwBxSGegGIRU0D76PbLt3uKjo6OHpVvM/Mm3+bm2xe14r1s1efVW15Lb3q/0D3vc3d9trxWFKGn9R16Wr7NzLun5dubFf2etXN+7Vy2ovNr57L1Rb2pz95b9tGq/fSW2DH3rLOWeyYzGyNp4cKFC7tr4negSxYtWqSxY8dK0lh3X9Td5SGm0NO1U0wRT+jp2imeJGIKPV87xRTxhN6AmAKK06p44kxJAAAAAAAAAC3FoCQAAAAAAACAlmJQEgAAAAAAAEBLMSgJAAAAAAAAoKUYlAQAAAAAAADQUgxKAgAAAAAAAGgpBiUBAAAAAAAAtBSDkgAAAAAAAABaikFJAAAAAAAAAC3FoCQAAAAAAACAlmJQEgAAAAAAAEBLMSgJAAAAAAAAoKVaMihpZruZ2SVm9oqZHduKfQK9GTEFFId4AopFTAHFIZ6AYhFTQHtp6qCkme1gZn+W9ICkD0rarI5ttzazK8zsSTN72czmmdm4phUW6AGIKaA4xBNQLGIKKA7xBBSLmALaU7PPlHxO0vck7SxpH0lWy0ZmNkzSfZJ2k3SCpAkxr3lmtndzigr0CMQUUBziCSgWMQUUh3gCikVMAW2ofzMzd/dXJV0gSWY2qo5NvyhpiKQx7r4qbn+kpHskTZe0b8FFrWjw4MH629/+psGDB2vVqlWSpHPPPVdz5szR5MmTddZZZ+nyyy/X7bffrokTJ+r444+XJN1yyy1asGCBxo0bp0mTJnXKd/HixVq6dKlGjx6tHXfcsebypPNtJJ+ssjVanr6ou96r3hJTScOGDdPKlSs1bNgwvfDCCzVtM23aNM2dO1eTJk3S9OnTq6ZPx2uzZH0PVNJIPSoq3otM31P1xnhqVLJeuXtd/5fqYVfq2X333bchRocPH74hjt797nfXvP/067jjjjuq5pO37bJlyzJfSylNv379tH79+op59JR2tMh47y0xdfzxx2v+/PkaPHiwttpqKz333HNauXKl9t13X5144okV60bWZ1+t3nRVXvxm7aOe9jDrNRVVx1vV/nVVd8Z0b4knKbyP8+fPl5lp/PjxcnfNnz9fzz//vEaMGKHx48d3+i6dP3++li9frpEjR3ZaX0pTVFxVq+vV4irv9VYqf63lKOr19DSNHB9U05tiqqR0TLT55pvrlVde0fDhw3XmmWdq0qRJuvzyy3X99ddryJAh2meffcpirxSLO+64Y2Yslep8tfiqFid5dTEvfrvS7tTSn+kJsdETylg4d2/JQ9IoSW9IOraGtCskXZ6x/FhJ6yXtmLPdGEm+cOFCL8LUqVNd6ueSEo/0887L+vcf6IMGDS1bNnToCF+2bJm7u69cudKnTJlatn7KlKm+atWqiuVZsmSJDx06omy7AQM2qyufrDyGDNna9933vXWXpy9q9LOr1cKFC0v5jvFeGFNJBx98cGZ8HXHEEbnbXHfddS71T23T32+66abM9HPmzHGzAWXpzQb4/PnzC30tv//97zvF4oABm/n999+fmb6RetTINlnxnvwu6mr6nqDWmOrp8dSorHolbZL6W3n5vvu+1wcPHt6Felapnd2k6v9Tpkz1pUuXpl5HOs/ssmdvW55u6NARvmjRokSa2vJo93a0kXjv7W3UVVddlag76frfL/U3q26Uf/bl8dW53nS1fnSO3/x91NMeZn0vTJgwySdMmNTl19Cq9q+rWrXP3t5GrVy5slO9CfW0c/syYcIkX7p0aSJ9eZoJEyZlxFV53a/3M6q1rqfbnLx9lL/e7PLXWo5WxVe7aeT4IKm3x1RJ9jFRqc5Z5nuYbsOkMA7Qub7m95lKdaly/1G+//7vy2wzKvW50n2SvDzS9bmW/kxPiI12LGM9/b6uPJqWcacd1Rj4kraP6T6esW6HuO4jOdsWGvghaAe5dLVLT8a/g+Ly9LI9Us837ZRm6NAR7u4+ZcpU79dvSNn6fv2G+JQpUyuWJwRbVnn2qDmf/Dz6112evqjRz65WzTjga6eYSqoUX/nb9M+tv1nCAVjn9GYDCn0tYUCy834GDNgsM30j9aiRbfLivfRd1NX0PUHRndN2jadGZdUrabBLw+PfWpZXbvPSyuvZwJyYHp7Y54SK//frN8SHDh2ReB1ZeWaXvfO2T2bsK8RySLOHS53jMCuPdm9HG4n33t5GbWyXOn/OYflW8e/AjLrR+bPfGF/Z9aar9aM8fidk1u/SPuppD7O+F8y26hTnjbyGVrV/XdWqffb2NmrKlKmx7qS/Xzf1rGOnoUNHxPSdY8Zsq1RcJfMMcVbvZ1RrXU+3OXn72Ph688tfazlaFV/tppHjg6TeHlMl2cdEpfZm05z3MG/5Von6WmpLKrdb+f3HUt9p006xn9/nGuIb29fk8uw80vW5lv5MT4iNdixjXx6U3Dumm5qx7k1x3adyti0s8Lfaaqv4AVztkiceP4zLv5GxbHHO843Lrrjiior5Ll68OLM8v/nNb6qUZ3HVfKrncWvN5emL/vznPzf02dWjSQd8bRFTSUOHDq34Xg4bNqzTNp/+9KcrbnPGGWeUpf/a175WMf03vvGNQl7LD37wg4r7mTlzZln6RupRI9tUi/dbb721S+l7iiZ0TtsunhqVX6++Vefy/Davcj2rHDuhTUrmXe3/6RXyrFb26RVeU2nb8xvKox3b0UbjvTe3Uccdd1yNn/Nn49+ZNdSf6vk1Wj/K47dyGzFt2rSK65PtYbX2JivOa30NrWr/uqqV++zNbVT1upR17FRLDFZad37Nn1EjdT3Z5qT3sTG/+mK+qPrWHbFStEaOD9J6c0yVVDsmaqy/M903tiWV6/Att9xSZR956+vpi9VWn2vpz/SE2GjXMrZqULKpc0o2aG386xnrSssqTko7bdo0DRo0qGxZR0eHOjo6ai7E3/72t/jffqk14+PfWyWdlVq2RNKOGc83ppk7d27FfJcsWZI5d8CCBQuqlKd831n5VM/jHkmTypbllacvWrp0afyvvs8uz+zZszV79uyyZatXr+5CCXO1RUwlrVy5Mv6X/V6uWLGi0zbVYue2224rWzpnzpyK6W+99dZC5pe8/fbbK+5nzpw5ZfNLNlKPGtmmWrzfc889ZfOt1Ju+HbUoptounhqVX69G1Lk8v82rXM8+XyW/exTmky/lPb7K/8Mllb4H6i378JzlSxLbbt1QHu3YjtYS7ytWrOhTbdT8+fPjf9U+53Xx7xxJX4//59Wf6vk1Wj/K4/fhivuopz2s1t5kxXmtr6FV7V9XNWuffa2Nql6XpM7HTlL1GKy0Lmxby2fUSF1PtjnpfWzMr76YL6q+dUesFK3e44O+FlMl1Y6JKq/La6+GS6qtDt97771V9pG3vp6+WG31uZb+zLp16yqmaYfYaIf4beHYRCftOCj5dPw7MmPd8FSaTDNmzNCYMWO6VIitttoqDkzeIemoxJpSp3VyxrLROc83LpswYYKuvvrq3HxHj05us9Hee5du7JVXnvJ9Z+VTPY9xNZenL9phhx3if/V9dnmyGqNFixZp7NixjRcyW1vEVNLQoUNjxyP7vRw2bFinbSZMmKAHH3wwd5v0gNnEiRM1b9683PSTJ09WEd773vdWjOmJEyeWpW+kHjWyTbV4HzduXJfSt6MWxVTbxVOj8uvV8jqX57d5levZeyXlx05ok5J5V/v/hQp5Vit7ehL9ZP6lAZ/nG8qjHdvRWuJ90qRJfaqNGj9+vJ544glV/5xLXeeJql5/VDW/RutHefy+s+I+Jk6cWLH9TLaH1dqbrDiv9TW0qv3rqmbts6+1UdXrktT52EmqHoOV1oVta/mMGqnryTYnvY+N+dUX80XVt+6IlaLVe3zQ12KqpNoxUVBvf+cFSe+K/1euw+9617sqrt+YT1f6YrXV51r6M6NGjaopr+7UDvHbwrGJzpp5Gmbyofomk31G0vcylncoTCa7U852TZpb6Iceruv/oW+cUzK9bI/U8007pek8p+TG9fXNKZm/79rnmEvn0b/u8vRFjX52tWriTQTaIqaSKsVX/jb9c+tvlo1zaJWnb96ckuX7qT6nZO31qJFt8uK9+lx/taXvCZo04XnbxVOjsupV+fyLtSyv3OalldezgZ4d08MT+5xQ8f/yOYry8swue+dtn8zYV9acktXzaPd2tJF47+1tVOc5JdP1MjmnZLpudP7sO88pWWz9KI/f0jxg2fuopz3M+l7YOM9e115Dq9q/rmrVPnt7G7VxjsX092tyTsmN7UjnOSXL62B5XCXz7OqckpXrerrNqX1Oyc7lr7UcrYqvdtPI8UFSb4+pkuxjovSckll9tazlpTklk21J5XYrv/9Y6jtt2in28/tcyTklk8uz88ifUzK/P9MTYqMdy9hn55SMab8h6UVJW6WWz5N0Z4XtCg38Qw45xJtx9+1Vq1Y1dGelZcuWdfnu21l5cPft2jX62dWqiQd8bRFTSUcccURmfFW6u95NN93k9dx9e/78+S25+/b9999f1923G6lHjWyTFe+V7q5bb/qeoEmd07aLp0Zl1at67769337713X37c71rFI7u0nV/6dMmerLli1LvY50ntllz962PN3QoSP8/vvvT6SpLY92b0cbiffe3kb9+Mc/9nrvvl1eN8o/+/L46lxvulo/Osdv/j7qaQ+zvheKuvt2q9q/rmrVPnt7G7Vq1aq67r69bNmyqnevrtRu1fsZ1VrXa737dvnrzS5/reVoVXy1m0aOD5J6e0yVZB8Tlepc8+++Xbn/mN9mVOpzpfsktbY7tfRnekJstGMZWzUoaR4CpunMbJSkxyUd7+5XJZbvJekaSRe5+8Vx2TBJCyU9K+lsSS9L+pSkD0va393vztnHGEkLFy5cWOgp0kOGDNGLL76owYMHa9WqVZKk8847T7feeqsmT56ss846S7NmzdKcOXM0ceLEDfPH3Xbbbbrnnns2XAaV9thjj2nJkiUaPXp0XXMEpPNtJJ+ssjVanr6oWe9V4hTpse6+qFLanhxTScOHD9eKFSs0bNgwvfBC+pKCbJ/5zGd02223adKkSZo+fXrV9Ol4bZas74FKGqlHRcV7kenbWa0x1VviqVHJeiWprv9L9bAr9WzhwoUbYnTkyJEb4ug973lPzftPv4677rqraj552z7xxBOZr6WUpn///lq3bl3FPHpKO1rP59ZX2qiPf/zjmjt3roYMGaJBgwZp+fLlWrFihfbdd1+dfPLJFetG1mdfrd50VV78Zu2jnvYw6zUVVcdb1f51VbP32VfaqMcee2zDvK3jx4+XFOZxXb58uUaMGKHx48d3+i6ttL6Upqi4qlbXpcpxlfd6K5W/1nIU9Xp6mkaOD6S+E1MlpWOiLbbYQq+88oqGDRumM888U5MmTdKsWbN03XXXafDgwdpnn33KYk/ShnqZFUuSaoqvanGSVxfz4rcr7U4t/ZmeEBvtVMZ6+n1d0swRz+RD4deI9Ur9GqEwe+d6Sf+TWr6dpB9JWiHpJUlzJY2rso+2OwsFqEcDZ6EQU0AFdf5iTjwBFdBGAcWijQKKRUwBxel1d992979I6pexfH7O8qclHdmCogE9EjEFFId4AopFTAHFIZ6AYhFTQPvYpLsLAAAAAAAAAKBvYVASAAAAAAAAQEsxKAkAAAAAAACgpRiUBAAAAAAAANBSDEoCAAAAAAAAaCkGJQEAAAAAAAC0FIOSAAAAAAAAAFqKQUkAAAAAAAAALcWgJAAAAAAAAICWYlASAAAAAAAAQEsxKAkAAAAAAACgpRiUBAAAAAAAANBSDEoCAAAAAAAAaCkGJQEAAAAAAAC0VNMHJc1sCzO7wMyWmNmrZrbAzA6oYbv9zOxmM1tuZqvN7D4zO87MrNllBtoZMQUUh3gCikVMAcUhnoBiEVNA+2nqoKSZDZQ0T9JBkqZJ2kfSvZJuMLNDK2x3iKS5ktZIOlzSxJjPTEkXN7PMQDsjpoDiEE9AsYgpoDjEE1AsYgpoT/2bnP9pkvaQtKu7PxqX3W9m20i6UNIvcrb7b0l/lnSYu3tc9nszGybpJDM7y91fbmbBgTZFTAHFIZ6AYhFTQHGIJ6BYxBTQhpp9+fZRku5IBH3JxZLeamaTcrbbTNKfEkFfcn/8u7bAMgI9CTEFFId4AopFTAHFIZ6AYhFTQBtq2qCkmQ2QtLukuzJW3y3JFX6pyDJL0n5mNiKR3yaSDpN0mbuvKba0QPsjpoDiEE9AsYgpoDjEE1AsYgpoX828fHuIwqDns+kV7r7OzFZK2jZrQ3e/yMxeU5jfYZakVZIOkXSFu/+weUUG2hoxBRSHeAKKRUwBxSGegGIRU0Cbaubl26XTmNOnOSuxPPNuVWa2qaTRku6RdFt8LJN0pJntVHA5gZ6CmAKKQzwBxSKmgOIQT0CxiCmgTTXtTEl3X2VmaySNTK+LpzsPlvR0zuY3SVrm7icnln3ezI6VdLeZ7eLuz+Xte9q0aRo0aFDZso6ODnV0dNT7MoCmmT17tmbPnl22bPXq1bnpiSmgsnpiingCKqONAopFGwUUi5gCilNvv69Q7t60h6R7Jd2asXycpDckTc5Y929x3Qcy1m0e130iZ39jJPnChQsd6IkWLlzoCr/UjXFiCuiySjFFPAH1oY0CikUbBRSLmAKKU63fV9Sj2XffnilpfzMbnVp+sqSnFE59TiudUr1rxrp94t9/FFM8oMchpoDiEE9AsYgpoDjEE1AsYgpoQ80elLxS0kOSfmVmB5rZGDObIekYSZ9xdzezvczsMTM7XZLc/RFJt0j6ipl9w8zGxTRnSJotaYmka5tcbqBdEVNAcYgnoFjEFFAc4gkoFjEFtKFm3n1b7r7GzPaXdJ6k70vaUtLDkg5y95tiss0kba8wj0PJByX9p6QOSafEcj4p6WJJF7j7S80sN9CuiCmgOMQTUCxiCigO8QQUi5gC2lNTByUlyd1XSzo1PrLWz5fUL7VsnaQZ8QEggZgCikM8AcUipoDiEE9AsYgpoP00+/JtAAAAAAAAACjDoCQAAAAAAACAlmJQEgAAAAAAAEBLMSgJAAAAAAAAoKUYlAQAAAAAAADQUgxKAgAAAAAAAGgpBiUBAAAAAAAAtBSDkgAAAAAAAABaikFJAAAAAAAAAC3FoCQAAAAAAACAlmJQEgAAAAAAAEBLMSgJAAAAAAAAoKUYlAQAAAAAAADQUgxKAgAAAAAAAGgpBiUBAAAAAAAAtFTTByXNbAszu8DMlpjZq2a2wMwOqHHbD5nZPWb2mpmtMrMbzewdzS4z0M6IKaA4xBNQLGIKKA7xBBSLmALaT1MHJc1soKR5kg6SNE3SPpLulXSDmR1aZdv/kHSVpB9JepekgyWtlXSbmQ1pZrmBdkVMAcUhnoBiEVNAcYgnoFjEFNCe+jc5/9Mk7SFpV3d/NC6738y2kXShpF9kbRTXf1vS0e7+y8Ty30oa4u6rmltsoG0RU0BxiCegWMQUUBziCSgWMQW0oWZfvn2UpDsSQV9ysaS3mtmknO2Ok/RiMuglyYOVTSgn0FMQU0BxiCegWMQUUBziCSgWMQW0oaYNSprZAEm7S7orY/Xdklzhl4os+yj8arGbmd1qZqvN7K9x/oeBTSoy0NaIKaA4xBNQLGIKKA7xBBSLmALaVzPPlBwS8382vcLd10laKWnbnG1HSRoh6eeSfixpsqQZkk6RdHUzCgv0AMQUUBziCSgWMQUUh3gCikVMAW2qmXNKro1/PWe9S7KcdQMl7STp3939wbhsgZm9KOkHZra3uy8orqhAj0BMAcUhnoBiEVNAcYgnoFjEFNCmmjYo6e6rzGyNpJHpdWa2iaTBkp7O2fxFSasSQV/yS0mXS3qnpNzAnzZtmgYNGlS2rKOjQx0dHbW/AKDJZs+erdmzZ5ctW716dW56YgqorJ6YIp6AymijgGLRRgHFIqaA4tTb7ytSs+++/aCkcRnL9477/kPOdn9QCO48FS87nzFjhsaMGVNTAYHuktUYLVq0SGPHjq20GTEF5GggpognIAdtFFAs2iigWMQUUJwG+32FaPbdt2dK2t/MRqeWnyzpKUm35Wz3I0m7mVn6S+PDCqdW315kIYEehJgCikM8AcUipoDiEE9AsYgpoA01e1DySkkPSfqVmR1oZmPMbIakYyR9xt3dzPYys8fM7PTSRu4+T9I1kq4zs2Pjna5OkjRd0syMU6eBvoKYAopDPAHFIqaA4hBPQLGIKaANNfXybXdfY2b7SzpP0vclbSnpYUkHuftNMdlmkrZXmMch6QRJ/y3pC5LeqnCnrPMlndvMMgPtjJgCikM8AcUipoDiEE9AsYgpoD01e05JuftqSafGR9b6+ZL6ZSxfr/CFcV5TCwj0MMQUUBziCSgWMQUUh3gCikVMAe2n2ZdvAwAAAAAAAEAZBiUBAAAAAAAAtBSDkgAAAAAAAABaikFJAAAAAAAAAC3FoCQAAAAAAACAlmJQEgAAAAAAAEBLMSgJAAAAAAAAoKUYlAQAAAAAAADQUgxKAgAAAAAAAGgpBiUBAAAAAAAAtBSDkgAAAAAAAABaikFJAAAAAAAAAC3FoCQAAAAAAACAlmJQEgAAAAAAAEBLMSgJAAAAAAAAoKWaPihpZluY2QVmtsTMXjWzBWZ2QJ157GRmL5vZ3GaVE+gpiCmgOMQTUCxiCigO8QQUi5gC2k9TByXNbKCkeZIOkjRN0j6S7pV0g5kdWkce10pa1axyAj0FMQUUh3gCikVMAcUhnoBiEVNAe+rf5PxPk7SHpF3d/dG47H4z20bShZJ+UUMe35H0kqTrJO3XlFICPQcxBRSHeAKKRUwBxSGegGIRU0Abavbl20dJuiMR9CUXS3qrmU2qtLGZHSmpQ9LHJHlzigj0KMQUUBziCSgWMQUUh3gCikVMAW2oaYOSZjZA0u6S7spYfbdCIO9RYfu3S7pM0ifd/bGmFBLoQYgpoDjEE1AsYgooDvEEFIuYAtpXM8+UHBLzfza9wt3XSVopadusDc1sU4W5Gm5y9yuaWEagJyGmgOIQT0CxiCmgOMQTUCxiCmhTzZxTcm38m3dqs0uynHX/K+lNkk5sZMfTpk3ToEGDypZ1dHSoo6OjkeyAppg9e7Zmz55dtmz16tWVNiGmgArqjCniCaiANgooFm0UUCxiCihOA/2+wjRtUNLdV5nZGkkj0+vMbBNJgyU9nbHucEknSNpf0rr4y4TFsm4Sn7/h7mvT25bMmDFDY8aMKeaFAE2S1RgtWrRIY8eOzUxPTAGV1RNTxBNQGW0UUCzaKKBYxBRQnHr7fUVq9t23H5Q0LmP53nHff8hY9wFJ/ST9NifP1yU9IInIRl9ETAHFIZ6AYhFTQHGIJ6BYxBTQhpo9KDlT0sVmNtrdlySWnyzpKUm3ZWzzFUmXZiw/UdKekk6V9FrRBQV6CGIKKA7xBBSLmAKKQzwBxSKmgDbU7EHJKxWC/FdmdoakZyQdEx8d7u5mtpekayRd5O4Xu/vjkh5PZ2RmH5C0g7v/rsllBtoZMQUUh3gCikVMAcUhnvsBTY4AACAASURBVIBiEVNAG2rqoKS7rzGz/SWdJ+n7kraU9LCkg9z9pphsM0nbK8zjAKACYgooDvEEFIuYAopDPAHFIqaA9tTsMyXl7qsVTms+NWf9fIV5Gqrl8+WCiwb0SMQUUBziCSgWMQUUh3gCikVMAe1nk+4uAAAAAAAAAIC+hUFJAAAAAAAAAC3FoCQAAAAAAACAlmJQEgAAAAAAAEBLMSgJAAAAAAAAoKUYlAQAAAAAAADQUgxKAgAAAAAAAGgpBiUBAAAAAAAAtBSDkgAAAAAAAABaikFJAAAAAAAAAC3FoCQAAAAAAACAlmJQEgAAAAAAAEBLMSgJAAAAAAAAoKUYlAQAAAAAAADQUk0flDSzLczsAjNbYmavmtkCMzughu1GmdksM3vSzNaY2SNm9p/NLi/Q7ogpoDjEE1AsYgooDvEEFIuYAtpP/2ZmbmYDJc2TtJWkaZKeknS8pBvM7CPu/ouc7baVdKekJySdKGmFpKmSLjSzN7n7N5tZbqBdEVNAcYgnoFjEFFAc4gkoFjEFtKemDkpKOk3SHpJ2dfdH47L7zWwbSRdKygx8SV+Q9HdJk9399bhsoZmNkPQ5SQQ++ipiCigO8QQUi5gCikM8AcUipoA21OzLt4+SdEci6EsulvRWM5uUs92PJZ2eCPqSRyVtYWZDCi4n0FMQU0BxiCegWMQUUBziCSgWMQW0oaYNSprZAEm7S7orY/Xdklzhl4pO3P0Od/9NKr9+ko6UtMzdVxVcXKDtEVNAcYgnoFjEFFAc4gkoFjEFtK9mXr49RGHQ89n0CndfZ2YrJW1bS0ZmNljS1ZL2lHRQkYUEehBiCigO8QQUi5gCikM8AcUipoA21cxBybXxr+esd0lWLRMz21fSNZLWS9rf3e8tpnhAj0NMAcUhnoBiEVNAcYgnoFjEFNCmmjYo6e6rzGyNpJHpdWa2iaTBkp6ulIeZfUrStyR9T9Ln3P2VWvY9bdo0DRo0qGxZR0eHOjo6aiw90HyzZ8/W7Nmzy5atXr06Nz0xBVRWT0wRT0BltFFAsWijgGIRU0Bx6u33Fcnc834sKCBzs3slveTuk1PLxynM5/B+d781Z9szJZ0t6aPufnON+xsjaeHChQs1ZsyYrhUe6AaLFi3S2LFjJWmsuy9KryemgPpUiiniCagPbRRQLNoooFjEFFCcav2+ojT77tszJe1vZqNTy0+W9JSk27I2ine++pKkD9Ya9EAfQUwBxSGegGIRU0BxiCegWMQU0IaaPSh5paSHJP3KzA40szFmNkPSMZI+4+5uZnuZ2WNmdnpiu4sk3SjpOTPbKeOxZZPLDbQrYgooDvEEFIuYAopDPAHFIqaANtTMG93I3deY2f6SzpP0fUlbSnpY0kHuflNMtpmk7RXmcSjZKT4Oy8n6BElXNaXQQBsjpoDiEE9AsYgpoDjEE1AsYgpoT00dlJQkd18t6dT4yFo/X1K/1LJ+WWkBEFNAkYgnoFjEFFAc4gkoFjEFtJ9mX74NAAAAAAAAAGUYlAQAAAAAAADQUgxKAgAAAAAAAGgpBiUBAAAAAAAAtBSDkgAAAAAAAABaikFJAAAAAAAAAC3FoCQAAAAAAACAlmJQEgAAAAAAAEBLMSgJAAAAAAAAoKUYlAQAAAAAAADQUgxKAgAAAAAAAGgpBiUBAAAAAAAAtBSDkgAAAAAAAABaikFJAAAAAAAAAC3FoCQAAAAAAACAlmr6oKSZbWFmF5jZEjN71cwWmNkBNWy3tZldYWZPmtnLZjbPzMY1u7xAuyOmgOIQT0CxiCmgOMQTUCxiCmg/TR2UNLOBkuZJOkjSNEn7SLpX0g1mdmiF7YZJuk/SbpJOkDRB0nOS5pnZ3s0sM9DOiCmgOMQTUCxiCigO8QQUi5gC2lP/Jud/mqQ9JO3q7o/GZfeb2TaSLpT0i5ztvihpiKQx7r5KkszsSEn3SJouad+mlhpoX8QUUBziCSgWMQUUh3gCikVMAW2o2YOSR0m6IxH0JRdLut3MJrn7bRnbdUj6aSnoJcnd3cwukTTTzHZ098eaV+xyZrbhf3eXJO2555565JFHtMsuu2jhwoXaeeedtWTJEr397W/XH//4R0nSueeeqzlz5mjy5Mk666yzOj2fNm2a5s6dq0mTJmn69OmSpFtuuUULFizQuHHjNGnSpMzypNMsXrxYS5cu1ejRo7XjjjtKki6//HLdfvvtmjhxoo4//vjMNI1I59NIvkWVpTt142voFTGVlBVf1QwYMEDr1q1T//79tXbt2qrpR44cqeXLl2vkyJF69tlna9pHOl6bsU0j+2hFzLVrjDahXL0unrIk24N3v/vdG97Da6+9dkP9Gz58eGaaz372s7r77ru17777avXq1frd736nvffeW88//7weeeQRbbrppho4cKD23XdfLV26dEO7+PWvf31DO/XGG29s+P++++7L3OfTTz+9Yfn69es3/H/ooYduKIu7Z5Z9+fLlG9rSwYMHZ8ZUuk0sSdapZcuWVW1/q9XBZrW1RWti/r0ippLtUsmb3vQm7bnnnlq5cqWWLFmiYcOG6X3ve5+23nprDRo0SG95y1s0cuTIsve09D4/++yzeuqppzbUrVr6erVoh+/qdihDL9bj4ymrfixevFjXXnutXnjhBe2xxx4aOXKk+vXrp7/85S8ysw3tyy677KKhQ4fKzDR+/Piy445+/fpp/fr1mfVu8eLFuuSSS/TQQw/pHe94h97//vfrL3/5y4Z+4Pjx48vak7x6u3jxYs2fP3/D/tNtRN5rS5YvWU53L8svud/SvpJlzDrOKqV7/vnn5e5auXKl3njjDR144IEaNWpUl2KxUizX8r53JW0pTfK7cfLkyRvS1Xp8UIMeH1Np/fv31/r16yVJ2223nVatWqV//OMf2nLLLXXwwQdr3bp1euaZZ7TFFlvo3//932VmuvTSS7Vy5Uq97W1v07e//e2yvtlZZ521oZ7deeedeuqpp7T77rtrt9120wMPPKARI0Zom2222dCmjRo1akM8H3jggZ3auFGjRm2o28n6WoqhZEyk47KWGOvKmERaXh7d3c7Vs//uLmvD3L0pD0kDJK2T9NWMdf0lrZf03xnrtpf0hqSPZ6zbIa77SM4+x0jyhQsXehEkudQv/i09LGNZ1vNNakhT/nzzzbcsWzZ06AhftmzZhvIsWbLEhw4dUZZmwIDNyp6PG/ce799/YNkyswFlz6dMmeqrVq2q671YuXKlT5kytVP56sk3K49GytKdmv0aFi78/+2de5xdRZXvvyvdIeFheOTRUZSAgyg3xIQkioiYIRJ8DCqog+ADfF5Evb5AxauODOLAFRxxVFAugyg4+Yjjda6vkWCACBIZCSEgIp0HhAGSQB4yEERIUvNH1ens3qf2ObX3rjp9+mR9P5/z6e69q1atXXv96nV2117WsDvb9KCmsowZM8arg7FjxxbmmTFjhjfP3Llzvenf+ta3etOfeuqphWUsXry4STMiY82SJUui5alSRpXYK5unWzVax68iTfWannzcdtttTX3E8L6p8XteI0XH+9rYGdMmbYi9dmX4/vbnERlrLrvssqY6GDt2d3PjjTc2xVQ2b77/bReDsbSTWoN17fd6HzV27NgScZ89N1wDxxxzrJk/f4E37vNtfz7WQuiGtrobfOgFerWP8sXH/PkLzBFHvDxQY9Kkt/32m+LVYSPuNm3aZF72sqO8eYv7uea43bRpkznmmGNb9jv5fmW45ovyDfdh/vwFZvXq1Zl82fRi9t138rDj9u/i+ml1TWXvVbZOi/pKX73tTOu/R63KHF6n5eYHWXpVU3kOPfTQAC2JNz5a6WHnub4W6VudG1tgd3hf2dc3rmUM59cZWmms7JpEniINrF69ekT7uTL9bKo+udW4L+YnnWEYcCL9YMH5R4Cveo4f4fK9znNuD3fuowU2Iy9K9hnY28DVBh5wP/s9x/Y2sE/u7/4WaWYV2OhrOjZx4sCQP1Zw2XxFdsa1TNPXt5959atfV6ouXv3q15m+vv08Zc0KtuuzUcWXkST1NbSZ8I16TWXx68vqIFaeKmXYCWNzHpHiwVDZPFXKqBJ7ZfN0q0br+NVicNpTevJhB/j5ONvXwPzM7+ML0hRpZ7LHzn6uL8gey6f1ldMqzXx3LP+77zqK/Gr0q36tNfdpw/Nm+992MRhLO6k1WNd+r/dRzfGSHUP54rAx5mpooPFznBHZx9hxX/sxYzbWQuiGtrobfOgFerWP8sWH1URR3zIro7FZTlc+ve3jdNYcd3ZCPs6Tt2i+NN8btzvt+MqfX2CvoflZTf7Zv5vbApF9zMSJAy5fvi9qXEdjnpWtk1b147+msvcqW6fNfaVt53z1ZtM210FxWl8clB+7Z+lVTeUprqfxuTjKjvmK4rfV2GlyQTn93rhu1nNz7OzM325sN8uEaazcmkSeIg1MnDgwov1cmX42VZ/cC4uS+zmRnlFwfgNwsef4bJfvtZ5zu7tzHyuwGU34DK0yX23AuM8vPceMgavc8UUFf2ePXdHGxplNxxYtWmR++ct82fe2sTPYNs3g4GBQXdx7b0hZre22sxHqy0jSiWtoM+Eb1ZrK4tdXNqZoytPf398yT39//7D0AwMDLdNPnTq1qYzzzjuvZZ7zzz+/dp4qZVSJvbJ5ulWjdf1qMTjtGT35uPzyywPa7U8WpPlym7yLcnYav1/oOZZNe1ELe1lf7i34veg6ivx6b5u8729rc9GiRW1j8Nprr42indQajGG/l/uo5n6pTBy+L6cBDHwqQEc7/160aFGQn93QVneDD71CL/ZRxfHRrm/Ja6goXVFfgidveB8yODiY8b2dn9lzjTwXFuQruu6Q+sDAtaZc/Qy/pmr3quhas+cu9NRbUR346rhKmbSNv17UVJ6+vr429fSdXH0OBtZvNt1Fpv3aR9Vz7frHwdzvYfEVsiaRp308+tub1P1cmX42ZZ/cqUXJZHtKGmM2i8hTwNT8OREZA+wLPOTJ2jjWlA+YnEvj5eMf/zh77733sGOnnHIKp5xySju3Pbwy8/utnmMA89zPpcACz9/ZNNe3sXFd07GlS5d6/Fndxs4qT57haVatWhW018Dq1SFlvaCl3XY2Qn0ZSWJfw8KFC1m4cOGwY4899lhh+t7RVJaimGpm27ZtLfPsPG/ZsGFDy/Tr169vKmPx4sUt8yxatKhp78eyeaqUUSX2yubpVo2W8auMpnpTTzu58cYb3W+t2u3tBWkG2uRdin35ZMNO4/gUz7Fs2kb1+Oxlffl9we9F11HkV2Prp6K8G9vaXLp0adu257e//W3L87H62roaLGt/1+2jfOOsdnG4yf2ckjnXOm7yY8alS5cG7S/ZDW11N/gwGtlV+qji+GjXt8BwDRWlK+pLspSZL+2MW78NXznZc40ypnjOQfF1h9QH2JdDNwipn+HX1EqL7ed4rc5NGSqj2b/itqG93XbndrKraCpPYw/J4npaDPxD5nh2rNQqXzbdZNqvfVQ9165/XJX7vUHr+ApZk8jTXgP+9iZ1P1emn43VJ5cd90Ul5YonthVd5Dl+JPZbheMK8j0MXOY5fgp25vLCgnz6pKQ+KZmMkX5S0oxyTWXx6ysbUzTl0Scly8WePilpafNkV0/oyYc+KalPSqaw38t9VHO/pE9KdrMPvUIv9lH6pKQ+KdmNT0qaUaypPPqkpD4p2WtPSiYzbKwQTweeAQ7OHb8SeACQgnznA1uAfXLHbwBublFeor2FrjL2f/OvMjv3lMwey+4P1Pi7v0WaWQU2+pqO+feUvKqNnXEt09Tb5ypf1qxguz4bo23/odTXEDDhG9WayuLXV+iekmF5qpSxc7/H4XnC9pQMy1OljCqxVzZPt2q0jl9tBqc9oycfO/eUzMZZY7+exu/jC9IUaWeyx05+T0lfWl85rdI09iLK/+67jiK/svsiNWutuU8bnte/p6Q/BmNpJ7UG69rv9T6qOV6yYyhfHIbuKdl6zFh9T8mRa6u7wYdeoFf7KF98DN9T0jef8O0p6dOOP+6a95RsN1+a743b4XtK+vL47OX3u8uey+4pObw+du4pme+LQveUDLumsveqeU/J/PWE7ClZ3Da0nleWH7tn6VVN5Smup/G5OMqO+Yrit9XYaXJBOf3euG7Wc3PsDN9TspUfs0yYxsqtSeQp0sDOPSVHpp8r08+m6pN7ZVFyPHA7cC9wvBPmV7HfKJzk0rwUWAl8OJNvErAW+23Gq1ya7wN/AV7eoryefvv2mjVrAt6+/Yokb9/evHlz0xudyr7pymdjtL2pMfU1BEz4RrWmshS95bTV2/Xmzp3rzVP09u1TTz3Vm77V27eXLFlS+s3YZfNUKaNK7JXN060areNXm8Fpz+jJx/Lly3f5t29ffvnl3rdvL1mypPCNonj633YxGEs7qTVY136v91Hjx48vEffZc8M1MH/+gqRv3+6GtrobfOgFerWP8sXH/PkL3NuxQzRW/u3bmzdvNkce+Qpv3jJv3968ebPTb3G/k+9Xhmu+KF9fU541a9aM+Nu3W2nZd67o7dvD0/rvUasyU79924xyTeWZNWuWt57yceSLj9Zv3+73pGlVTv5cmrdvt9JY3bdvF2lgzZo1I9rPlelnU/XJnVqUFGMFkwwR2Ru4ADgBmIDdmOeLxpifufPzsBstnmOM+WIm3/7AhcBxwG7AbcBnjTFLKUBEZgPLli1bxuzZs2New9DvjfqaM2cOd999N9OnT2fZsmVMnz6dwcFBDjnkEO6++24ALrjgAhYtWsRxxx3H2Wef3fT3WWedxXXXXceCBQu46KKLALjuuutYunQpRx55ZOHeQvk0K1euZNWqVRx88MFD+wVceeWVLF68mFe96lW8613v8qapQt5OFbuxfBlJUl3D7bffzpw5cwDmGGNu96XpBU3lyhj6PbQ9Gjt2LNu2baO/v59nnnmmbfpnP/vZrF+/nqlTp7Ju3bqgMvJ6TZGnShmd0Fy3arSKX+001Wt68pHtD4466qihOvzRj340FH9Tp071pvnMZz7DTTfdxNFHH83jjz/OrbfeyhFHHMHGjRu5++67GTduHOPHj+foo4/mvvvuG+oXL7jggqF+Chj6fdmyZd4y169fP3QcGPr9zW9+85AvgNf3jRs3DvWlkyZN8moq3yc2yMbU/fff37b/bReDqfra2FS1v6v0Udl+qcEee+zB4YcfzpYtWxgcHGTSpEkce+yxDAwMMGHCBA444AAGBgaG1Wmjnjds2MADDzwwFFshY70QuqGt7gYfRjO93kf54mPlypVcc801PPLIIxx++OEMDAzQ39/P2rVrAYb6l+nTpzNp0iQA5s2bN2ze0d/fz7Zt27xxt3LlSi655BLuvPNOZs6cyWtf+1rWrl3Lhg0bGBgYYN68eQBt43blypUsWbJkqPx8H1F0bVn/sn4Cw+xly22UlfXRN8/KpmvU1Y4dOzj++OM58MADa2mxlZZD6r1O2kaabNvYGA9A+PwAel9Tefr7+4f2mHzuc5/Lpk2bePrpp5kwYQInnngi27Zt4+GHH2avvfZi7ty59PX1cckll7Bx40YOOuggLr744mFjs7PPPnsozm6++WYefPBBZsyYwcyZM1m+fDlTpkxh//33H+rTDjzwwCE9H3/88U193IEHHjgUs5s2bWL79u1D6fIaA9quMxTFV4y+qMjGSPdzZcqP7WvIuC8GyRclO8lITfgUJRadEn4oqilltNNNmlI9KaOdbtITqKaU0U83aUr1pPQCqilFiUen9DQmlWFFURRFURRFURRFURRFURQfuiipKIqiKIqiKIqiKIqiKEpH0UVJRVEURVEURVEURVEURVE6ii5KKoqiKIqiKIqiKIqiKIrSUXRRUlEURVEURVEURVEURVGUjqKLkoqiKIqiKIqiKIqiKIqidBRdlFQURVEURVEURVEURVEUpaPooqSiKIqiKIqiKIqiKIqiKB1FFyUVRVEURVEURVEURVEURekouiipKIqiKIqiKIqiKIqiKEpH0UVJRVEURVEURVEURVEURVE6ii5KKoqiKIqiKIqiKIqiKIrSUXRRUlEURVEURVEURVEURVGUjqKLkoqiKIqiKIqiKIqiKIqidBRdlFQURVEURVEURVEURVEUpaMkW5QUyxkiskJEtorIoIicGZh3DxE5V0TuFZE/i8iDIvI1Edkrlb/tWLhw4aiym9K22k1rt4he01SWTtRlp+5Xr1xLL9WXj17Wk4+RqOeRurd6rSNDr2lqtI0dRpvdlLZHm10fvaKn2HXWzfa62bfY9rrZtyJ6RVM+emnM3itldKqcbhoH1iHlk5LfAL4MXAocCVwMnCsiF7fKJCJjgJ8ApwHnuryfA04Grknob0tG4wBntPmsdtvSU5rK0kuNdq9cSy/VVwE9qycfulDXe2WOZLkF9JSmRtvYYbTZTWl7tNktoCf01O2LV7vSQt2udK0F9ISmfPTSmL1XyuhUOV02DqxMfwqjIjIHOAM4wxjzbXf4ThEB+LqIfN0Ys7og+1uAecBMY8wf3LE7ROQJ4AciMtsYc3sKvxWlW1FNKUo8VE+KEhfVlKLEQ/WkKHFRTSlKd5PqScl3AE8AV+WOfxfYCrynRd7lwOkZ0Tf4IyDAgZF8VJTRhGpKUeKhelKUuKimFCUeqidFiYtqSlG6mCRPSgJzgBXGmCezB40xW0VkBTCrKKMxZiWw0nPqNGAboN9EKLsiqilFiYfqSVHioppSlHionhQlLqopReliUi1KTgbuKji3DnhBqCG3j8O5wCeAc40x97dIPh7gnnvuCTUfzGOPPcbtt8dvc1LZTWlb7aazm4nd8blTPaepLCl10MkyOlVOr5TRiXIKNNXTevLRqfs50mWOVLm7yrXuSn3UaBo7jEa7KW2PJru93kfFrrNuttfNvsW2182+9bqmfPTKmL2XyuhUOSM0j4qPMSb4gxXtMy0+TwMzgDuBHxTY+AFwR2B5zwVuwj5u/b6A9G8DjH700wOfbaim9KOfmJ9tqJ70o59YH+2j9KOfuB/to/Sjn7gf1ZR+9BPv87YQjVT9lH1Sch7tn65cDTwETC04P9mdb4mIzAN+iG1EZhhj7gvw71rg7cD9wFMB6RVlpDkA6Mv8PQ7YH7gZeMwdU00pShh5PUGzplRPihKO9lGKEg/toxQlLqopRUnLeOy+qdemLKTUoqQxZjAkndub4QMiMt4Y81TmeD8wF/h6m/x/DfwcON8Yc14J/zYB/xKaXlG6gKDnrVVTihKE6klR4qKaUpR4qJ4UJS6qKUVJzy2pC0j19u3vABOwjyxneQewJ/ZNV15EZAD7GPWXyoheUXoc1ZSixEP1pChxUU0pSjxUT4oSF9WUonQxSV50Y4y5V0QuA74qImOB3wIvBy4EvpV94lJEVgFLjTHvdIe+ADwJ/D8ReaHH/GPGmPUp/FaUbkU1pSjxUD0pSlxUU4oSD9WTosRFNaUo3U2qt29jjPmAiKwGzgSeB/wncI4x5qJc0oOAtZm/D8XuD3F3genvAu+J7K6idD2qKUWJh+pJUeKimlKUeKieFCUuqilF6V7EvRlKGaWIyAzgDOBU4IPGmO91s11FUXY9OtGedHObJSJTsQPWDwHXGmN6avDazXWv9CbdrinVhNKtdJt2VCuKoig72VXnTKn2lBxRRORcEdnh+WwXkQNK2nqWiHxFRFaJyFYRuVVE/qamfzcV+LemhI2/EpF7gTuA1wO7t0j7KhH5tYj8SUTWicglIjKhjl0Rmd+ijk8tyDNJRP5JRNaIyFPu5zluk+FK/obarejvAhG5XkS2iMgm51PTvS/rb6jtKj6nQkT6RORMEbnL6eAREblSRKbUtBtdXzn7QTEXE1fmQ2X0XML2USKyWEQeF5HHXAwdE7mMmSJyjbuGx0VkhYh8TOy/u5S1laSdqlHGG1z7u8Vd27UiMrfsdZVBRG7AvtXxY8C+bdI+X0R+6K7/TyLyUxF5UY2yU+sr+f0tsJWkLwkoN1mfEFh+YdsSuX6DxiiprjPAv6SaqqOblJpIGfediO1Y8Zs6PiWgny3p730F/jY+76jrcygptCOWM8SOFbaKyKDY8WJLHcXWiouvS12aRt0+KCKvL2vLpXuDiDwgdsxtROS/ROScKr65dPn6eFpE1lW81oYGTO6zrqytjG8LReRJZ2ebu5+l4j4X63nfKsW68+17YvXYmAOtEc+4tMa9iD02Cp4zSc1xX8xrkREYW0nCcY1EbssLygiaMwXqOvr4wRMfd4jIg4FlBM2ZosWgMabnPtjHqP8deAFwSO7TV8LOeOA2YJW7cYcDXwO2A2+q4d9a4ByPbweVsLEn9vHzQ4BpwA7gVE+6k5y//+j8fwOwBrgVGFvD7ruBTQV1/CxP+r2AO4G7gBOcLx8BHgcureFvqN2y/r4VeMb58RLgpcC3XH28u6q/JW2X8jmxpq50vnzAXedbgNXYRq2/os0k+iobGwnq6lqsxtdEtvsa4Angc+5aXgZcht3n5gWRyjgC+DOwBFjgyvk08BfgZxXsJWmnKpbxbmAbcL7T3DHAr1ydBre9FergDOBIQID7gCsK0h0CbAZ+CRwFvAK4zh0r7V9qfXXq/npsJelLAspN1ieU8MHbtiS41rZjlJTXOZKaqqubVJpIGfediu1Y8ZsyPgnoZyv4e5DH10OAy4FHgX06pSkSaAf4povDDwAvBj4IbAU20EJHRNQKVh93ufu0Dvgo8H+Ap53dN5WpY+zLT3YAW4BPuL/vBAzw9bJxRnO7cgvwX87emyrYWws87H6eDrwRO/fN1m8Z3wbd9V4FnIx9qcsO7NgvOO6xsX6YuxdZ337vrvUdFXy7x/lyFzbG/sX9/QyZcWmNe5FibHQlAXMmao77Yl4LIze2SjKuIUFb7ikjaM5UIjajjh8K4uObzu6H2pQRNGeKGoMxxNdtH+BG4IIICMN2iwAAEgFJREFUds50N+RFuePXAPdXtNmHbUhfE/F6vUHlAmU9sDB3fLoLlvdWsevOnQP8toSPn8J27lNyx89yvkys4m+I3Yr+fhD4pOf4r4Hf1anfENtVfE71wU5StudjFphLZrBXwW50fVWJjch19VlgJXYgEm1REhiHe7rBc25KxHIWYidJe+SOf97V2fQatpO0U4Fl7O6u6wLP8UeAf4odCwX+tZoE/tSd3y1XN/cDV1UoK6m+RuL+unxJ+pKAcpP1CYHle9uWBPXbdoyS8jor1EtUTcXUTUxNpIz7TsR2rPhNGZ8E9LOxYh+Yip3sfyim3U5rB5jjYvz0XP4fYRehFoToqK5WnD6eJKddp48dwANl6tj5v53mduBR4C9l7xmZdiWnhSca9VHiWvvc3z7/rnH3qIxvn3L36h88th6oc625WF9Wwbcz3f3bTGZc6nzb4tJPr+Nfu9isoKvgORM1x30xr4URGFuRaFxDh9pyAuZMVcshwvihXXy0KCN4zhQ1BsskHi0fJ/D3RbBzO3C95/gr3U1cUMHmNBc0B0e83qKgeqMr62hPnuuB31Sx6859B7i6hI+HAyd5jh/vfJxdxd8Qu1X8bXEd2UF6rfptZTumzxGueX/gw57je7n4+ERFu9H1VSU2ItbT0cBT7udpxF2UPBn7bdwesWwWlPPjbAx66uyQGraTtFOBZewOvB8Y8OS5DfhJynrNlOWdBAL7uDr4vOfc32GfOin1dHRqfY3E/XV5kvQlNa47WZ+QyVvYtiSo37ZjlE7Wb4C/UTUVUzcxNTEScR8rtmPGb8r4JKCfjVXH2Cd27gHGxLRb8v7W1g7wVewTf/lJ+R3YieqXcse9OqqrFaePNXntZvSxw/keVMcUtwMrcIutZe5Zw55HCw836qPEtU5zPiz1pGvUb5lrvc+lzd/DV5b1zVd3mVifV/E+PEpuXJrxbTv2qbLK/rWLzQq6CpozEWHcF/Na6HAf49FCtHENHWrLCZgzVS2HCOOHgPh4e0EZwXOmmDHYc3tKisgYbIPQ5/7Hf53by+F7IvLsEnbGYv8N4Tee07dgO4RZFVxsDKgOEZEb3f/p3yci5+X3H4jAHFzH5Tn3G2BmDdvTgE2ZPQQeE5FficgRvsTGmOXGmGs8p07DfoN2L/ZbpFL+Btot7W8WtzfI80Xka9jH67/mTtWu3xa2a/kcE2PMQ8aYb3hOnYa9/t+VtZlQX0OUiI3aiMhk7L+UfNkYc1Msuxlegf02cZKI/EhENovIBhG5XET2i1jOd4HpInJo7vhJwM+NMYMRy2qQsp0CwBjzZ2PM/zXGbMgeF5GZ2Dj8j7pl1GS2+3mL59xvsN+MltljKLm+ShD1/qbqS8qQsk/wlNWubYldZsgYJblmI1BaUx3UTen661Tcx47tBPGbMj5D+tkY476/wv5r3HnGmB2x7EakjHbmACuMMU82Erj7cBh2wS2vl7I6Cq2X32PfjpzXbkMfBjtJbmsr3w7kNHFYxv8g3zL2ltOshafK2gOe737en9cAdixjsAs9ob5NAzaSi3t2jvGrXGuj7oZi3R0r69uLgRtoHpc2YvOPblwa1PZ1aO7Rbs7UGG/WGvfFvpZOjq06MK7pSFtO2Jwp9ni0khZzNOLjf/gKCJ0zxY7BnluUxC5I9gOfAX4G/A12b5FXADeLyN6BdvbD1k/TJsTGmG3YvSKeU8G/ac6/TwMXAscB33A++hqDOkwGNjt/86wDdi9RH3mmAe/DdmQnY/ckAlgiIi9tl1lExovIFcCJwMeNMVuBSXX9LbBb2V8R+Tx2T5pVWGG9zhhztTtdq37b2K7scycQkQ8BFwPfq7gIl0pfhbSIjRh8D/tt8zkRbWaZBozF7pV7E/Ba7L89nOCORcEY82/A24ArRORsEXmjiHwf2wGdGKucHCnbqUJE5JXYvWz+wPAvA0aCye5nkx7cMaGcHjqurxYkvb+p+pIW5SXrEwpo17bELjNkjDIimi1JFU11Sje16y9F3CeK7djxmzI+W/azIiI1bGf5NPCf2H/9a9BNmiqjncmedA0dPUpOLxV0FFovw7Sb14crs7QtnyawY/LnVLD3GvxaaNRHqL3GQsJcmjWw0NmbUsI3wT7RlI/7N7rjVa61ERNDsZ6592V8G4Pdkm3YuBS7GLQVu/8ihLd9IzI2ys2ZbnaH6477kl5L4rFV6nFNR9rywDlT7PFoVS1m/W7Ex0BooQVzpqgxmOwNtLER+0axSS2SGOzq8UPAJ4F/NcasdeduF5Fl2G/SPgx8KaDIZzJ2i8qTADt5lmP3bfiaMaZRxu9EZDNwuYgcZYzxrThX4Rla+w/VrgHsBtKDxpgbGwdE5HpsHX8J+7i/FxGZjt1EeQA40Rjz0xj+trBbx99LgZ9jXzZzBnCWiAwaY+6r62+B7ZXGmDU1fQ4iVFPGmLsyefbGbuD8OuDvjTHnVSw+lb68tImNurY/g91DZmbmqYfYjMf+G8DrjTG/cMduFZHVwGIReasx5gd1C3Ed9QuBu7Ebb6/ExuebsfsB+b6Zq0vKdqoJd41fwA5Qfozd6uPxkjZKa6cNrfRQpQ46qq8AX5Lc31R9SRtS9gnDCGxbYl9r2zFKgjK7RVOd0k2qsU6KMUnl2E4Uvynjs1U/+yvs0y91792zgVOBs3J1UtnuCGvH53c2v8/nMjoKrZehMn36EJELsAtspWzh0YRL00hXxt404DiPFgzl7C13f19sjPm5Oz6kAeCxCtc6gN2LLh/312PHhKtK2jMFsW4q+Gbwj0v/FrtfJVSIkxZpo+mszZyp7rgvWX+VcmzVoXFN8rYcgudMscdLyWM9S5s5U9QYHDWLkti9KNr5u8oY8zTwlfwJY8ygiNyDfetcW4wxm0XkKXY2eEOI/RfxfbELoKUwxvweu6iU59+Af3b+xVqUfAiYKCJjPMKfDDxljPlTFcPGmMs8x54WkX8H3luUT0ROAq7APsV6jDHm0Rj+trFb2V9jzEbst6K3i8gPgcXYDbBn1/G3he1/dbYr+1yCIE01fhGRw4D/jx3wvNQYs6Jqwan05aNdbNS0/XLg77FvZtwoIuPcqd3saRkHGNcu1WELsDHTuYI1fIOIPI7t4GsvSmIHtPsbY16TOXaRiPwHcKOIzC0xsQklWTuVR0QmYPX7YuBtxpgfVjRVSjsBPITtuKdi917KMhnbsQfroZP6CiDJ/U3Vl7QjZZ+QJbRtiVmmu76QMUqK+h1xTXVQN6nGOinGJJViO1X8Jo7PVv3sE9h+tm7sfwB73Vfnjtex22ntNNI0fg7TS0ZHE7FP1QxRQUfB9eLKnI99enBIH5kybwNmlLA1tUATE51fY0J8c1oQ7FNbTVpwvq3HxkXItd7i/JuSS9PQwATsv86HXut29/cvcumWuJ97Uv4+TCUX6zXuw/uBR7LjUhH5R+xbgd8iIjMq+jeMgNiMPWeqNe5L1V+l7GM6OK7pRFsOAXOmSOVkiRnr61sV1G7OFDsGR82/bxtjBo0xf2jzaTfx3w27IXMod+JfxDwC2zBVXpTxsJv7Wca/dqzANngv85x7OXH9b1BYxyLyNuwj9x8xxpzsWRyq5G+A3Ur+5nHi/zEwU0T2qepvoO0oPrcpM1hT7luzG4BF1FyQzJBcXzVjI4QF2DchLsRuqtz4fBu7v9GfadPoB7KCnW1EHkOEtlxE9gTehR1EDS/AmF9j95R5Z91yPHSknRKRPbATij2Bw2osSMbqj7L8EfgLfj0c5c6V3QO1k/1XK6Lf31R9SVlS9gm0blumsbNtuQOr/9T9fHaMsiJ2mV2kqU7oJtVYJ+WYpKztTsdvjPgM6Wcrx76bpL0b+5KA/CS08r0bAe08xU7trMDGyPhcujuB52Hvb5ayOipTLw8Bb6JZH40yf1PCVlM74DSx3NlYVcK3xn81vQW/FsYC/5tyWvC1U43YHYO91lBbD2PfVpynsX/9RsrFfcO3fKxXuQ+/x76AJT8uPQLbvmzFjkur+JenZWwmmDPFGPdF7a860Md0ql9I2pZDqTlT7PFSmXvQLj7yi+FDlJgzxYtBE/hGnNHyAQ7E/q97/i1is7Fvgju9hK3TsY+mHpw7fiXwACAV/Dsa+ILn+Eedf4dWsDkN/9uTxgAPYvewyB4/BNvYtXxDeQu7e2L/fXh67vhewFpyr6l35w7Ddh5vb1FeaX8D7ZbyF/st6GLsN0R5W1cAj9fwN9R26TpO9cG+heuPwGWR7UbXV9nYiHANzwFe6vmcix0gv4QIb/kGDsbua3RK7vgCp9HXRyhjL9cGfdNz7lBXzhdr2E/SToWU4c5dhZ1Q7J4qHgL8uw/P207duYXYf/0Ymzm2G3ZQenWFspLqayTur8uXpC9pU2ayPqFFmUFtS4JrbTdGeVHsMmvGXVRNxdRNTE2kivtUsZ0qflPGJwH9bJ3Yx+4puAM4Ica96wbtYP91cQfwHo9eDHBsiI7qasXp4y8uBoq0G2prInay7rO10vkpJew9B/tU3zbsomlWC1uxizDBWnAa+Am5dgqrgR3YRcbgeAI+5+7Vx3Jpr3XHS8U9tg3dRi7Wy94Hd+wjzoerc2mvZOeby79Ywb+Uc4/gORM1x30xr4UOjK3o0LiGxG25Sxc0Z6paDhHGDwHxUXvOFDUGywhtNHxcBa/H/i//CdiNid/tbuAdQH8JW+Oxrzq/F/t699nAV7Fv/jupon/HO6FcA/w1dqPizwNPApfUuOaioDrZ+XsR9tumE7AN4G3AuCp2sd/q/drV8//EvunpeOzeCX8CXuCx9Qvst2MvLPhMrOJviN2K/l6N/ZbjbGwjeaTzaRuZAXGV+g2xXcXnhJr6lCvz8II6fl5Fu9H1VSXmEtXZacCayDbPxT4F8r+AGS72HgYWRSzjUheHl2LfVDnHxd9DwCPAATVsJ2mnQsrADnp2AKcUxUOqWMj50WoSeIjT2c+x35Ifjf2WfQu5zj6wrKT6Gon762wl6UsCyk3WJ5T0o6ltiVy/QWOU1Nc5UpqKqZuYmkgZ952M7brxmzo+Cehna9j+tvP9WQXnO6opImkH+Bb2X1RPx45VzwCewL7oJkhH1NQKVh+3YPd2W+N8ORE7Md6OWzQNrWPsm4G3u2v4uIvb27ALZNeUvWf425VfOnsnlbzWhga2YCf9HwMuwS4M7GjYK+nbOpf2W7g3BzvfVlS81kdd/r/13fuKtn6B3brq++46N5MZl9a8FzHnHsFzJmqO+2JeCyM0tnI2o49rSNiWZ/IHzZmqlEOE8UO7+CgqgxJzpqgxWFd83fjB/m/7t7BPlD2FffPXN4D9Ktja2wXbOuw3CLcCx9f07yXYvT8ewT6q/Afc5skV7U1zN78pcN351zu/t7rruASYUMcudtHss9gBwFbsG5Z+TO7Jvkz6+5ytos/fVfE31G5Zf12e97FzEXCz8+mdMeo3xHYVnxPp6Ttt6vj6Graj66tKzCWos+iLks7u+7GPyv8Z27l+hchP/gHvwS6IP+ruyUrsWwOfW9NuknYqpAx3P4riYAewPVUs5PxYA/xzi/OHAj/FDki3YJ+GKP30fMZeMn2NxP11dpL0JYFlJ+sTSvjgbVtilkngGCXldZbwNbqmYukmpiZSx32nYjtG/KaOTwL62Yp1/CBwU5s0HdNUTO1gXzA66Ops0N2PYB3V1UpOH40XqTQ+lfSBXcxYn7H3BPCVqvfMUx+rgfVV7DkN/Ay7GG+cj2vz9VvStxvZ+RKNp7HzjUpxj12UebjVvS/p2w3Yp8Aa9/MhPOPSGvci5tyj1JyJmuO+WNfCyI6tkoxrSNSW5/IHzZnKlkOk8UOr+Cgqg5JzplgxKM6YoiiKoiiKoiiKoiiKoihKRxg1L7pRFEVRFEVRFEVRFEVRFKU30EVJRVEURVEURVEURVEURVE6ii5KKoqiKIqiKIqiKIqiKIrSUXRRUlEURVEURVEURVEURVGUjqKLkoqiKIqiKIqiKIqiKIqidBRdlFQURVEURVEURVEURVEUpaPooqSiKIqiKIqiKIqiKIqiKB1FFyUVRVEURVEURVEURVEURekouiipKIqiKIqiKIqiKIqiKEpH0UVJRVEURVEURVEURVEURVE6ii5KKoqiKIqiKIqiKIqiKIrSUXRRUlEURVEURVEURVEURVGUjvLfFDEQOeDfFT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8650" y="1560071"/>
            <a:ext cx="783740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更新がない場合終了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while flag and len(vv.columns) &lt; len(cv.columns):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flag, best = False, None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追加のループ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for c in cv:</a:t>
            </a:r>
            <a:endParaRPr lang="ja-JP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if c not in vv: #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独立変数が入っていない場合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# AIC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の確認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vv[c] = cv[c]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r = sm.GLM(a_train.PoorCare, vv, family=fml).fit()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vv.drop(c, axis=1, inplace=True)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if r.aic &lt; pra: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#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改善した場合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flag, best, pra = True, c, r.aic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if best: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一度でも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AIC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が改善した場合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vv[best] = cv[best]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pp.200-201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72979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919"/>
          </a:xfrm>
        </p:spPr>
        <p:txBody>
          <a:bodyPr>
            <a:normAutofit/>
          </a:bodyPr>
          <a:lstStyle/>
          <a:p>
            <a:r>
              <a:rPr lang="ja-JP" altLang="en-US" sz="2800"/>
              <a:t>ステップワイズ法 </a:t>
            </a:r>
            <a:r>
              <a:rPr lang="en-US" altLang="ja-JP" sz="2800"/>
              <a:t>(8.5_4)</a:t>
            </a:r>
          </a:p>
        </p:txBody>
      </p:sp>
      <p:sp>
        <p:nvSpPr>
          <p:cNvPr id="4" name="AutoShape 2" descr="data:image/png;base64,iVBORw0KGgoAAAANSUhEUgAABSUAAAECCAYAAAAIF7J7AAAABHNCSVQICAgIfAhkiAAAAAlwSFlzAAAPYQAAD2EBqD+naQAAIABJREFUeJzs3Xm8HFWZ//HvQ5IhKBCykQCjGSHIMCxCMoJRIJKYRAPKpuBlR4dNGDWDIygOrihKIDIi8FMhAcEoLsgiCkwSgmxBExBQMCQBkS2QBMMaTcLz++OcTqrrVvV2q/v2vffzfr36dW9XnTp1uvs8fU6drjpl7i4AAAAAAAAAaJVNursAAAAAAAAAAPoWBiUBAAAAAAAAtBSDkgAAAAAAAABaikFJAAAAAAAAAC3FoCQAAAAAAACAlmJQEgAAAAAAAEBLMSgJAAAAAAAAoKUYlAQAAAAAAADQUgxKAgAAAAAAAGgpBiUBAECXmFl/M5tuZs+Z2Wozm2Nmu8V1Z5nZk2b2ipnda2bju7u8AAAAALofg5INMrM3zOy+7i5HNWb2poxlo2L5l7VJecbH8iQfr5nZX83sRjM72cwGtrqs6L0SMVDpsSimzaqfr5jZn81slpm9M5HvCDNba2aP1VCGH8W8DozPb4/P92vg9bxhZutz1nWKOaASMxttZpeY2eL4Xfw3M/udmX3BzLbM2excSf8laZ6kr0h6Q9IKMztV0tcl/UnSOZJWSnqpFW2QmQ0ws5VxkLRiG2JmX49lOj0+nxWfH9vAfp+I2741Yx3xCEmd2qGvV0h3XKNtQ3eLP1b0z1ieGyNonpy+zxoze8bMbjWzM8xsUHeXM83MOszs7tj3Wm1mC83ss2b2T6l0pVi5orvKWomZfSmWb2o37T+z/UnEY95jfbLtz1j/95jHzWZ2aCrvh+L2b6lStpNiXtPj89J7dU4DrzO3P00b3D5yvo9ej3XpWjPbvwt508b0MJ06Cug9zOwTkk6StEfGao+PVpZnpqS1sUxZbpP08/j/myX9s6T9JV0q6WwzO8Ld72l6QdGXLJL0vZx1K1LPk/VzK0k7SDpc0tFmdrq7X+buy83s15IOMLN3u/vdWRmb2eaSPiTpaUm/iotdYSCnUWXxbGbbSvqRpCskXdWFfNGHmNmJki6WtF7STxViZKCkCQqDjZ8ws4PdPf2j3KmSHnb3jvj8gpjfJxQGIj/o7mslXWhmo9SCNsjd15rZNZJOk3SoQjzkOVLSGkk/LG3ehfJ1imUze7OkqxXez682mC96p3WSzjCzH7n7wzlpWtpfK4KZ7StppsJ3x5Op1V1t79A1yb7PQEnbStpH0rcU+tvHu/sN3VW4JDP7qqSzJT0s6TyF44iJ8f8jzWx/d38xsUnLj2/q0G1lM7PDFNr2bTJWu6RXJJ0hyXKyeC31/C8KPziapM0UjtkOk/Sz+F12dEw3U9L5ko6J6fMcE8vx/USZGn2/Mr9fajgORfdIfh8NlrSTwvHVh83ss+4+vYE8aWN6Gnfn0cBDoaLf193lqFLGeZKWZSw3hQ7I1t3wnl2RsXx8XPetnO0mS3pO0suS3tHd7yuPnv+QNCrWuWtrSJtbPyVtrdAxWyNpWFx2aEx/aYU8j4tpvpZYNjTG5YAGXs+2krbNKfex3f1+8+gZj1h310t6VNIOGesPkPSqwoD9vySWbx3r2tUZ27wm6c7Usk1a1QZJGhPL9usKafZLl1/SoFjGgQ3sc+u4rSWWlb5zzunuz5lHezwSdWJmbEPuyUl3XIzL/bq7zHW+vi/Gcr81Y12nGOHRks+kYt9H0r9LWqwwcDOlDcr7z7EsCyT1T607VWFA/9jEstIA66DuLnvO6ynFxNRu2PdMSetz1j0u6fk68so8BlY4vrw5vsaD4rKtJf1D0iMV8hsVt7kzsWzz+Flu3sBrzexPK+c4lEf3PCp9H8XYXx7bxrc0kDdtTA97cPl2H+TBM+7+fHeXpRbufqukD0raVNKs7i0NsFGMoWskDZD0nrj4RoUzww43swE5mx6t8CvezEReK2Ncrm2gHM+4+zOpxXm/dgOdxEuaLpP0usJZjUvTadz9VwpnHQ6R9L+JVaXLof6RkfXA9HJ3f6NVbZC7L5L0kKSJZjYiJ1npDI3LE9utjmVc08A+n4/bJs/wIB6R53FJ35G0d2n6gF4it87nxAi6mbv/XtIkhbPmZlab9qIF3iWpn6RfuPu65Ap3v1ThRIWrEsvWxHq1usXl7Ama3gbFeP523Nd747LnJf1a0tstMd1RSumsymQb/Er8LF9poBwN96fRHtz9KUkXKRxfTW5ge9qYHoZByQIl5jKZYGb7mdm8OP/JCjP7QbxkMyv9ZDPby8z+z8xeNrPlZvb/zGxozn6OtXCzgJctzPX1SzPbIbF+lJm9oXD2x78k5mm4IpHmDTObm5H3VmY2I87F8Hcze9zMzs8oe2mevY+Z2a5mdlMsy2oz+6mZjUy/ToWDvuMT85PUPFeXu/9O4VLC3c1sYqosm5rZl83s0TgXxTNmdnG8XK6U5qdxv/tkvOb3peYx6W9m59jG+dQeNbP/aYPOGdpTuqO8VuEy0a0UBtPLmNk2CtMSzE8O/NjGOezemkr/CTN7ONbFx83sAjPbKpXmCUvMzxcvUZmrEHOlfNeX8jaz4WZ2pZk9ZRtvPnJUV98I9GhHSRom6fvunjsnqrvPUhjkO8DMdjCzeZKWqfz7/Y1YV0vf++9Nf+9XaYMuiNuviXX7f7PaQzPbzswuj9/5a+J39dkZPwbMUpiuplMdtzAn2WGSnnD3eYnlpfms9kul/4iZLYpx87SZfd/CVAnJNLfH1156/sXEe/SlxHuxX1z/ZjO7KL7m18zsATP7TzOjj9Z3fFXS85K+lq5PWSz4tJn9wcxetdDPvMrMtk6lK83Z9Xkz2zx+76+2cGl1Kc22sR4/HftQi83sa2a2WcZ+R5nZzETMPWZm55rZFql0jyvMIStJpbm9km1UWYykXtcnYwy8ZuHGWT8zs91T6YiZJnH3v0i6RNIIJb4za6lzFo4X3jCzo9P5xvbiDTP7WWJZtf7NS/Hvbjll/WNqH6Vjk3NSy58wszvMbKCZfdPCjdfWxHpzQFbeZraTmf3YzJ6Pr/chM/tMVh0zs3dZmE/xxZj2XjP7SFa+tao1xmPaiu1SjLVjSv9bTvtbkHUZy2YpDFQek7PN0QpXYVxbWmAbj5HLjhXNbH8L84u+FD+bH5vZTqk0Zf1pK+A4FN3izwr1ZnhpgZkdaGZzY6y9YmHsZGx6w6w2xuocp0Fr0XgXzyUdJOlWhYOQcyTdL+ljyp67zhV+TZqncBno2fH/EyXdZambCpjZRQpf7msULgO4SNLekubYxkGzlZJOkbQk/n9yfH5lpYKb2RBJ9ylcEnGLpLMk3SHp05LutMQgX6Lse0m6R+ESva/E132YNs69J0l3x/1bTHtK3Ee980PeGPOYlCjzppLmK7xv90k6U9IvJH1c5WdVXhr/ZjWIH1X5WTLnK7y3c2J+dyt8jrPrLC96OQsHbYco1P87EqtmKtTVrA7PUXHd5anlnebOMbNPKcwB9JBCPN4o6ROS/i9j26RZki6M+7lSG2NupZmZwq/WH1SYb/ILCp3Bq+L+0De9T6Ee/aKGtKXv9wkKc0eerfLv91MkfV4bv/cXq4bv/dgGLVBocx6Iedwk6T8k3Zs8WDWz0QrzEH1Y0k9i2j8pDO7clDpwvFrhQCnr+/9DCj8gpG+MkBWPB8V9LY+v+WqF9u5eK588P73tjdr4Ht2UeC8WJ8p3oqSfKcT5UoWzTS7IKC96IXd/SeFGUVtK+m4Nm/xcoX48rlD3r1Doe95YYZsfKMzX9QWF2JGZ7Rj/P0GhXfm8Qp/nTElzLXGTGjPbU6E/+1FJv1So03+Q9DlJ95jZ4MS+Pq+N8yWXvgvOTr5kZc8V91OFur9O0tcU+s3vUugPvyuRjphprk79bdVW5y5T+Fyzvms7lOhr19i/uVNh7u0j44Bn2Q+ydXCFq61KV15dJmm6pO0l/cLM/i2Z2MzeLen38fX9TCFm/qww5+ZPU2kPVej/7Rhfz1cVzu78SXpwtE41xXiN7dIpCm2rtPGY8MIulK2SoxTe75sTy25UmPblo2bWL1X+sQpzCP7E3V9N5ZVug/dU+Aw3UThOu1RhLtT7zOyfU9slty3qOBStVZr/dJUkmdk0STco9NnOU7jB4iiFMZCRqW3z2ph6x2nQKt19/XhPfShjPg1tnCduneJcGnG5SfqjwiVsW+Sk/3Aqry/Edd9NLOuv0FH8eirtv8W0J6aWZ84pmSj/3NSyaxQGV/ZKLT8opj8vsaw0X916Sf+ZSv/ruHznjH3WPadkIt0eSs09ofCF9W1JR6bSnhrLsGNi2aMKX2z/lHpPV0q6N7FsuaQbU/kdKGl0d9c7HsU8tHEekxslbZf1SKQt1c9LEuvfodDBvk9hQO+gjH08oPDjwZCM5askbZpaPlOp+bcUOpEPpdK9OyNGH0/HunLmlJS0c1z+X6nlJ0l6U3d/Njy656FwALZe0lY1pD0k1qFvxueleMr6fu/U1uQtVzjDeL2k01PL91doJ09LLLtT4cyy7VNpPxXzOCW1/Jdx+W4Zy9cmYz4uL839tV9i2U8kvajyuSLfLumA1LbzlJq7SzlzSirc1G29pO+klh8laXh31wsezXtk1Qlt7D8dmlh2XLIuStpCYcBuWiq/D8T8JmXs42fKnrfr7hhbH0wtPz7GxQfj836SHlNo796ZSlvqy/44tbwUQ1lzSmbFyEkxnx9J6pdYvo3CwNS18Tkx0/U6V3E+bYWD/g3HOXXWuVti3dkmlfYhSU+Vvj9Ve/9mL0nPxs/8JYWBv7fnlLvU70l/zz4el9+l8mOAI5Roy+KyAZKeyKnrX1KY4mTP+HyIpL8pDEpulkr78/g+7JxYVoqJinNK1vl+19ouzUzHXOr9WaGc/nDyPYvp31AYyCmt/1dJ71c403G9pG9k7OPbcV36u6a0fO/U8tL3XnLO0G/FZUMSy4ZLOirrtSr13SPmlGyrhyrPKTkwfmesl7RTXHaqwkD0JqnP/2VJ56a2z2pjSm1VTeM0PFr74EzJ5rjB3a8vPfFQ4+codOrenpH+l+7+s9Sy6QoHXMeUzvhw93Xu/k13/7wUztKyMEfWSwoN0s6NFjieoXK4wlkcT1u4LG47M9tO0kKFsy4/mrHpA+7+ndSy2+Lff0sn7qKX498NZ4+6+7Pu/ml3/5EkmdmWFi6PXazwJZN8T/6fws0LPpRY9n6FMweSZ62tlTQ6eRq3u9/k7kuKfDFoC1Ml/TXjkb5TqBR+XS6tv1/hDoFzFTqc12ekn6nQuS3djVjx1/jdJf3I3f9eQ/nWShqR/AXQ3e/2znc+rkdpjp09kwvd/Xvunr67IvqO0vfqSxVTBaXv4kFF7dzMhim0QYvc/eLkOg+XVe/s7t+Nad+hcPB6taS/p9qr6xUOJtPt1Uylzl6OZ3a9X9It7v50DcVcqzB/5oZ2xd0Xe5hrs1Hr42PX5Flp7n6Nu7/QhXzRM52iMOjxv5a6JLrE3V929y+4+wxpw6XMIxXO+pCy+4IHKpyNtoGZjVE4C/E6dy87+8rDNA3/llh+oKQdJF3iYTqdZNorJf1W4U6pWXf2rdV/Svq7wg/d6xP5P6swIHt4XETMNF9Zf7vOOneZwvFO8tLvXSTtIunKeEwk1di/ic93VTguWq8wMPGneCnzkDpek0s61d2TcxxnHa98UNJblVHXFc6C/Fd3vz8+P1ZhAPE7koak2qIr4vtwRB1lDAWt7/0uql0arPz+8Lsy0u+eSPMnhTMj10h6j7t/LiN9Vhu8icL786i7L8jYJq302W24XNfdX3D3a2rYFu1rs0Ts7Gxmx0i6VyEur3D3P0thHll3P9Xd37AwddvWCmdAL1N9YyD1jtOgBRiUbI4bMpatjH/flLHulvQCD5Pr363wi/CGuTJiwF5qZn9VOPB6VqHB2Co+GrWXQjAepuwGaQdJb7HOc3VlXSpU6bV2RamDvjK50Mz2NrPrzOxFhV8sn1boaLjK35NZCh3e5GUlH1U4O/THiWVfULgM42Ez+68udrLR3u5SONhKPzrNBSnpurjuBIVfpgcqDIzkTcJ9jTpfMnqsQr1MXyqa58sKdyB80MI8p9vXuF2uOLg+S+FyqLvN7MjUpafom0o3BtiyYqqgNBhZywBmrfZS6JP8Jmull89zOS7+/ZQ6t1fLFNrNHVNZ/ErSCwr1vjTh/xEKPxykp1LI802FdndBvJQwc56zesS2/msKc0A/YGYnpS6DRR/iYT6/LyrcNfSbeenigdvVZrZcYQDpGUmPqHO/p2Shuy9LLXtXTF9LzL27UlqFMzxNG2OzLrEN2kXS7919ZXq9J+ZfJmZaolN/u446d0Ncl+z7lC7dnplYVnP/xsONS85UiIvTFM64PFrhEuXM+fcz/NXdH0zluyr+m+wD5caFu6+PMZpMawp9wnRbdGPMJ90W1aSO97uoduklSQcouz/8UEb6JTH9RxUuBX9VYTqyzB/c3f0PCtM9HGBmpT7EZIW5S39QYxm/q/A+3GRml5lZQ983aDvJE0T+qHCMsp3CmcmnlBJZmHP8W2a2ROHY/TmFMYpdVd8YSL3jNGiB/tWToE6ucGpwnvTdz1w5X+AKja4UAy2eFfl7hdvcz1P41fBZhUGRWgc58pR+bbxS4TKfPOtTz+t5rV1V+iXziQ07MHufwq9z6xUulbhD4cBzkFLvibu/aGY/UTgoHarQgH5Q0s/d/eVEulkWJmT/H4VLBb5h4SZB07yBO7GirT3n7jdXTyYpXB5dSnulmd2qMJhxrcJ8fGXcfYWZ/UrSQWY2Og4GHiHpQQ93BK7K3W+L82h9UWGw/Itm9nNJJ7v7izWWOyvfj5nZbyV9RtIPJb1oZl9Kn6GGPmWJpDEKAwN3VUm7q0LbVeTZ46UOZS1nOg2J+z9f5XO5JpXdddPd15nZNQoDmRMV5i3rULhkrdI8fMk8Hopnl52jcGB8hoWbBZzg7n+tJY+cfL9iZqW5+S6VdKGZXSjpS+5eqY1F7zRDoW6eaGadBszjWWf3StpMoe7epjDtzOsKV7tkybp5VT0xVxr0y0u7Iv6t58y1RstCzDRfWX/bzHZVmH+vap1z9/Vm9n1J55jZ7nEg8HBJdyWvOGqkf+Pur0u6zMyuVOh7TVWoA5+p4TXVerzSSFt0jMJJEVmeqyGf8sLUEeMFtktr3f3XdaRfnUh/bfxM7pR0s5nt5u4rMraZqXC59kcUBiI7FM5+/GEtO3T3Z+O8kl9QmGLiJDNbpPBaswZO0TPcpTBHpBTOtn1W4ezZ0lnVpTn871KYKmChwvyPf1X4Qf081a7ecRq0CIOS3c+UHwClXypLZ7CcqPCL0gx3P6Msk41nfjSqtI/X6xikabWDFb5MkpcknKV4hmfy8iMzyzuN+zKFOSUOV7g8fnNlnCXj7ndImmThruZfVrh0d5CkI7v+MtAbuPtMM/ugwqBjh7tn3QhplkK9PcLMfqMwf8r0OvfzoKTD4qU7n5N0usLZAp3uJF9v+SXNtHAX1umSLjKzf7g7Ez33TbcqDJofrOqDkofEv+kbLnVF6SC0lrNeViu0myvrbK9mKdxE54g4oPEehfY0626hmdz9CUkfszDh+qcUbkAwz8x2qXFKhrx8r5d0vZntIekbCgdd/WP+6EPipWknKsxZfLHC1DPJPt40hbM5Pp2cPscy7padkHUQVk/MldLmDToOi3/zBmaq+ZtC/67Ws96ImeYq9bdLA2CfVn117vsKn8dR8Qqr0Qpnt5ZptH/j7q+b2ccVBvz2r+N11aLetkiSHsu41Lsr6orxZrVL9YiDo/+jMOh4rsJxU9o1Cj8mHmFmsxTOxLwxZwAzbz8rJH3azM5SuAneuZLmm9m/uvvzXXwZ6B61nCByqMIl2j9397I725vZF5tWMrQMl2+3h13SC+Ig434Kpyf/OS7eVqGTcG0q7SiFiV674ncKndapZvZPGeUZYWbbdnEfDbNwJ7xDFC7tuTuxaltJa9LzISlcCthJnLPkAYVByQ8rnP2Wd6aN3H2pux+tcKr34VU6/eh7zlSIya9Y+d1+S36lMPh9mEL9XaPQKaubuz/n7p9SmLtonJntVG2bGvP9rcIlN88pXJqOvmm2wpkYJ1e6jM7MjlKYS+qGjMtBu+I+hTPeP5Cz3x0SP76V5p46pELaTpehxwPg+xVu3naowkBPrZdup/Na7e5fUfhh7G0KMdRl7v6Au38glpN47KPinHUXSdpb4awiT6wu9cWuTW2W2e+p4G6FGMiLueRlp/eq892Yk6bEv7XMC9eJh/mMH5T0TsuYJzD2QfPm2CRmCmRmoxUGlJ5UmKNXqrPOufszCmf4fSQ+XlbqrtWp9Ln9GzPbO2ezFxXOsiv6zKZqcZGcc25BTHtoTto9GjxppKEYb1a7VIfvKpxde0KsR2Xi1Aw3KdyQ6DCFM7BrvXQ7ndeaeHXPcQonjWT2B9BrbKfQDpZdzRmn/mj4nhpoHwxKtodPxEsYkj6t0KBc7Rsn/H5MofHbtZQoNnbfVgjUN6fyeE013ogg/rp0rcLkzmW/ZprZQIW7IdZzWn+W19XAvJfxbLTSzQs+nlr9mKSB8YzGUvqhCpcxZL0nUrjUZx+FuVBmplea2dnJ/KLSr2/pOTXRh8U5t66XtL3K508qrV+vMAi5h6SPKdxQoOYzSczsNDN7Z2pxqS52+vEgpXTTmrKYs3AzqG+Y2YbYiJdEvVxDnuil4tQUJyl8Z/4qa2DSzKYqnG3+vMLZGEXuf6XCwOhYM/uv1H7fonBZ2OUx7e8VBkn2NrPTUmmHKdxR++qcXc1SOKvrHEn3uvujtZbRzA43swNSi59XaJcbjccBZnaumaV/WFxRQ57o3c5ROMBPD46ULsVO9gU3U5hbLq/f00mc4+1OSYea2YeT6yzcTOoBMzsnLrpJ0l8knR7XJdMerTDIcF3qctHMOl/BdxTmar4s+eN4/H+2pN+bWT9ipnniCQD/p3DziBN9483vGqlzl0r6F4U54a6N/Yzkvqr2b+IZUPeY2acz8v9YTFfkGftS+DH5cUmnmdl7kivMbIqkR8ysdLOWWQp9p0+a2dhU2rEKN4Ca1kAZan6/62iXXovpa5k3uiGxzztD4Yzls3OSzYrrL1SYpuzWWvM3s/3M7GOpxbW2wVKDx6FoC53GQKJvKFz1WFO7h/bF5dvFa+QXsQWSbjezH0l6WGGi8MMUAjB5B7OZCr9+XRR/RVyucMbfAIWb5YxI5fuQpPeb2XcVfk18xt3Pr1CO0xWC/Yz4y+T1CkF+tMIvFB+qsG1a1vvwkKQpZvZ5hbnLvu3udybWv8PMSqf7v1lhgHSiwpmkT0g62N0fTuV5vsLp/3PN7DKFjtTHFX6h/ag6vyfSxssH3qwwh+bGQoezTk+X9Dkz+6HCHeV2VPgl7gZ3L/LGDuh+2yfqXJZazqI6X+EX2s8pVZ+imQqd0hE15idJimeFfFLS28zsxwrzyW6rcOfJB2qYP+cxxTuZxoO6KQq/5u8n6QyFy6p+qPA9sr9CPW+k84xewt1vNLPjFebqedjMrlU4+2igwnfx+xQOIj7k7ll3qO+qTyrcFf78ePA3V+GHtY8pHIgl5w06WtLtCncpnqJw58StFb6r/0md775dUvr+H6lweWFN4pnQn1Q4i+d6hbkst1I44H4q7j+Xu79g4YYFR5vZswrv5ykKA6SfVDhD9SqFg+ExCu/1RbWWD72Pu79mZqeq8w/CFylM53OtmX1HoX93jKSlCmcbZvV78hyrMHByrYX5/O6V9BaFMw6fknRJLMtaMztcoa95T7z0cqnCjT4OU7gBxympvB9S6AtON7P5CnfzPko53P0KM5ugMM/czmb2C4VBhA6FecSOivMV7ilipquSfZ/NFPoW+ymcifeCpKnuPjeRvu46F+eMXKJwo8yyOd7r6N98X+FMywviWfo3KtyQZW+Fq53+JOnrXXgfOonzDx+hMFg2z8JcxA8qnI11rMJZ/T+JaVfEQflrJd0Z4+IRhTk5j4nluyy1C1O4Ku0tOUW4XDW+33W2S6V4/F78XN7s7sk+38Aq/eHfpG7yk+dyhXlCj7QwV3l6m5sV+p0jJX0tOW9ghvSx5KkKl34fFfMZoHAJ98sKN6OsptpxKNrXjQqxdWY8+WixwslFb1f4EXq/GvNhzsh25e5Nf0jaTaFj84qkY1uxzxa8pvWSFqSWHReXd3qNCl/Q6yXtl5Ve4ZKY38b3aLnCHELDMvLZReFXwVcVLre8TOGg7cy4bGAi7TCFRvUlSYskHZIq/5yM/DeX9BVJjyp0Bp9VuDP1rql042Me/5ORR+b7oNDZeVhhDpZbJO2Wyiv5eE3hV/kbFQYZ/6nCZ3GwQkPzusKNFz4bl/9a0u0Z6fvH9/jmnPyGK3QIHo95LlM4GN6su+tdooy9LqZa/P6NyqhzWY8tE/XzmxXyuyOm+UjO+t9JWlKlTDMV7tb91sSyzSV9VWEKh9cUJnW+NP3dEOvq0ow8T1C4G/1yhUtkhsTl71DoRD8fvzf+oHBWRLd/Nt1UH4in8vdje4W57BbHeve3WIc/J2mLjPSleLo8Y11eW1OpDfp6/C5/XeESwu9JektG2uEKVwo8rjA1wpMKB7Gjqry+nyq0Q2+ukCarzR6gcEOFP8S4eVZhkPNtqW3nSVqXkefU2J6simV4a1z+NoWD9qfj+/2owg+Qm3R3XehCHSKmqr9Hpbjp1I9Kpbs6oy7uozCAWIqR8xQG4y+V9HjGPjrFZiLN1jHen9TGPs8FkgZnpN1e4ce3Z2PMLVE4U2XLnLwvUbjMdpmksxPLM2MkrjtJYZDqVYUBshsljUul6XUxU6UOFBJPyu77vB7fx1sVzoDP+yxrqnOpbRZJ+lPOulr7NwNiue5SOBt2jULb9HWl2iPlHJsop48U1+W1RdtLukrhWKtUx74oadOMtLtrY5+qlPZLShyTxXSldqViv7Oe91u1t0sDFQZTVysM7pyUen+qletDqfdsQdb7Gdd/Jab5bs768xX6u/9SIY+G9AOHAAAgAElEQVS8Y8n/UDiZ5xWF74cbJO2RStOpPx2XJ49D71I4vqWN6qaHNn4f/aTG9P8s6RcKg9Clq2u2U5gPfX2yPimjjcmrU3Fdpz4fj9Y+LH4QTREvgb1ZYYLjZxR+BTvB3a+qYdtRCjcYmaDQYXpc0iWemPC3pzOz4xQ6VTW9JyiGmX1I4fK+w9290p3G2w4xBRSHeAKKRUwBxenJ8WRmuyvM4f5Zd6/rBn9As/TkmAJ6s2Zfvv2cwhkONypcRvh4LRtZuKHKnQqX7J6o8MvYVEkXmtmb3P2bTSkter04J8s5Cr9mXl8leTsipoDiEE9AsYgpoDg9Mp7MzBTuivx3hbMNgXbRI2MK6O2aOijp7q8qXAJS+nWhVl9Q+KKY7BsnRl5oZiMULh/rTYHP3AYtYmYzFOY+2k7S6e6+tpuLVDdiCigO8QQUi5gCitMT48nMzlKYB3gHSdM93EgTaAs9MaaAvqBdb3TzY4WbiryeWv6opC3MbIi7r+qGcjVD866fR9oghfkiznD3S7u7MC3Wl2IKaDbiCSgWMQUUpzvjaVOF+SLPUx03EwPaHG0U0ERtOSjp7nekl5lZP0lHSlrWW4Le3a9U9t160QTu/rHuLkN36SsxBbQC8QQUi5gCitOd8eTuX1aYdw/oNWijgOZqy0HJNDMbrHD3wT0lHdTNxQF6PGIKKA7xBBSLmAKKQzwBxSKmgGK1/aCkme0r6RqFy273d/d7K6QdKmmKwiS0a1pSQKBYAyX9i6Rb3H1lM3ZATKGPaWpMEU/oY2ijgGLRRgHFIqaA4jS93ye1+aCkmX1K0rcU7pL1OXd/pcomUxS+JICe7ihJPyo6U2IKfVjhMUU8oQ+jjQKKRRsFFIuYAorTlH5fSdsOSprZmZLOlnSIu99c42ZPSNLVV1+tnXfeudDyTJs2TTNmzCg0z2bm28y8ybd5+T7yyCM6+uijpViXi9RuMZXUzDho5T5atZ/eso9W7KdZMdXO8ZSlVZ9nd++zu/bbV15rX2qjelLfoSfm28y8e1K+vb2NKvo9a+f82rlsRefXzmXr7TGVpbf02XvTPlq1n556HJXWloOSZjZJ0pckvd/d59ex6RpJ2nnnnTVmzJhCyzRo0KDC82xmvs3Mm3ybm29U6Cn+7RhTSU1+L1u2j1btp7fso5X7UYEx1e7xlKWF73O37rO79tuXXmvU69uontZ36Gn5NjPvnpZv1CvbqKLfs3bOr53LVnR+7Vy2hF4ZU1l6U5+9t+yjVfvpicdRWTZpZua1MLO9zOwxMzs9sfgiSTdKes7Mdsp4bNlNxQXaHjEFFId4AopFTAHFIZ6AYhFTQOu1+kxJz1i2maTtJQ1OLNspPg7LyecESVcVWzSgRyKmgOIQT0CxiCmgOMQTUCxiCmgDLRuUdPe/SOqXsXx+erm7d0oHoBwxBRSHeAKKRUwBxSGegGIRU0D76PbLt3uKjo6OHpVvM/Mm3+bm2xe14r1s1efVW15Lb3q/0D3vc3d9trxWFKGn9R16Wr7NzLun5dubFf2etXN+7Vy2ovNr57L1Rb2pz95b9tGq/fSW2DH3rLOWeyYzGyNp4cKFC7tr4negSxYtWqSxY8dK0lh3X9Td5SGm0NO1U0wRT+jp2imeJGIKPV87xRTxhN6AmAKK06p44kxJAAAAAAAAAC3FoCQAAAAAAACAlmJQEgAAAAAAAEBLMSgJAAAAAAAAoKUYlAQAAAAAAADQUgxKAgAAAAAAAGgpBiUBAAAAAAAAtBSDkgAAAAAAAABaikFJAAAAAAAAAC3FoCQAAAAAAACAlmJQEgAAAAAAAEBLMSgJAAAAAAAAoKVaMihpZruZ2SVm9oqZHduKfQK9GTEFFId4AopFTAHFIZ6AYhFTQHtp6qCkme1gZn+W9ICkD0rarI5ttzazK8zsSTN72czmmdm4phUW6AGIKaA4xBNQLGIKKA7xBBSLmALaU7PPlHxO0vck7SxpH0lWy0ZmNkzSfZJ2k3SCpAkxr3lmtndzigr0CMQUUBziCSgWMQUUh3gCikVMAW2ofzMzd/dXJV0gSWY2qo5NvyhpiKQx7r4qbn+kpHskTZe0b8FFrWjw4MH629/+psGDB2vVqlWSpHPPPVdz5szR5MmTddZZZ+nyyy/X7bffrokTJ+r444+XJN1yyy1asGCBxo0bp0mTJnXKd/HixVq6dKlGjx6tHXfcsebypPNtJJ+ssjVanr6ou96r3hJTScOGDdPKlSs1bNgwvfDCCzVtM23aNM2dO1eTJk3S9OnTq6ZPx2uzZH0PVNJIPSoq3otM31P1xnhqVLJeuXtd/5fqYVfq2X333bchRocPH74hjt797nfXvP/067jjjjuq5pO37bJlyzJfSylNv379tH79+op59JR2tMh47y0xdfzxx2v+/PkaPHiwttpqKz333HNauXKl9t13X5144okV60bWZ1+t3nRVXvxm7aOe9jDrNRVVx1vV/nVVd8Z0b4knKbyP8+fPl5lp/PjxcnfNnz9fzz//vEaMGKHx48d3+i6dP3++li9frpEjR3ZaX0pTVFxVq+vV4irv9VYqf63lKOr19DSNHB9U05tiqqR0TLT55pvrlVde0fDhw3XmmWdq0qRJuvzyy3X99ddryJAh2meffcpirxSLO+64Y2Yslep8tfiqFid5dTEvfrvS7tTSn+kJsdETylg4d2/JQ9IoSW9IOraGtCskXZ6x/FhJ6yXtmLPdGEm+cOFCL8LUqVNd6ueSEo/0887L+vcf6IMGDS1bNnToCF+2bJm7u69cudKnTJlatn7KlKm+atWqiuVZsmSJDx06omy7AQM2qyufrDyGDNna9933vXWXpy9q9LOr1cKFC0v5jvFeGFNJBx98cGZ8HXHEEbnbXHfddS71T23T32+66abM9HPmzHGzAWXpzQb4/PnzC30tv//97zvF4oABm/n999+fmb6RetTINlnxnvwu6mr6nqDWmOrp8dSorHolbZL6W3n5vvu+1wcPHt6Felapnd2k6v9Tpkz1pUuXpl5HOs/ssmdvW55u6NARvmjRokSa2vJo93a0kXjv7W3UVVddlag76frfL/U3q26Uf/bl8dW53nS1fnSO3/x91NMeZn0vTJgwySdMmNTl19Cq9q+rWrXP3t5GrVy5slO9CfW0c/syYcIkX7p0aSJ9eZoJEyZlxFV53a/3M6q1rqfbnLx9lL/e7PLXWo5WxVe7aeT4IKm3x1RJ9jFRqc5Z5nuYbsOkMA7Qub7m95lKdaly/1G+//7vy2wzKvW50n2SvDzS9bmW/kxPiI12LGM9/b6uPJqWcacd1Rj4kraP6T6esW6HuO4jOdsWGvghaAe5dLVLT8a/g+Ly9LI9Us837ZRm6NAR7u4+ZcpU79dvSNn6fv2G+JQpUyuWJwRbVnn2qDmf/Dz6112evqjRz65WzTjga6eYSqoUX/nb9M+tv1nCAVjn9GYDCn0tYUCy834GDNgsM30j9aiRbfLivfRd1NX0PUHRndN2jadGZdUrabBLw+PfWpZXbvPSyuvZwJyYHp7Y54SK//frN8SHDh2ReB1ZeWaXvfO2T2bsK8RySLOHS53jMCuPdm9HG4n33t5GbWyXOn/OYflW8e/AjLrR+bPfGF/Z9aar9aM8fidk1u/SPuppD7O+F8y26hTnjbyGVrV/XdWqffb2NmrKlKmx7qS/Xzf1rGOnoUNHxPSdY8Zsq1RcJfMMcVbvZ1RrXU+3OXn72Ph688tfazlaFV/tppHjg6TeHlMl2cdEpfZm05z3MG/5Von6WmpLKrdb+f3HUt9p006xn9/nGuIb29fk8uw80vW5lv5MT4iNdixjXx6U3Dumm5qx7k1x3adyti0s8Lfaaqv4AVztkiceP4zLv5GxbHHO843Lrrjiior5Ll68OLM8v/nNb6qUZ3HVfKrncWvN5emL/vznPzf02dWjSQd8bRFTSUOHDq34Xg4bNqzTNp/+9KcrbnPGGWeUpf/a175WMf03vvGNQl7LD37wg4r7mTlzZln6RupRI9tUi/dbb721S+l7iiZ0TtsunhqVX6++Vefy/Davcj2rHDuhTUrmXe3/6RXyrFb26RVeU2nb8xvKox3b0UbjvTe3Uccdd1yNn/Nn49+ZNdSf6vk1Wj/K47dyGzFt2rSK65PtYbX2JivOa30NrWr/uqqV++zNbVT1upR17FRLDFZad37Nn1EjdT3Z5qT3sTG/+mK+qPrWHbFStEaOD9J6c0yVVDsmaqy/M903tiWV6/Att9xSZR956+vpi9VWn2vpz/SE2GjXMrZqULKpc0o2aG386xnrSssqTko7bdo0DRo0qGxZR0eHOjo6ai7E3/72t/jffqk14+PfWyWdlVq2RNKOGc83ppk7d27FfJcsWZI5d8CCBQuqlKd831n5VM/jHkmTypbllacvWrp0afyvvs8uz+zZszV79uyyZatXr+5CCXO1RUwlrVy5Mv6X/V6uWLGi0zbVYue2224rWzpnzpyK6W+99dZC5pe8/fbbK+5nzpw5ZfNLNlKPGtmmWrzfc889ZfOt1Ju+HbUoptounhqVX69G1Lk8v82rXM8+XyW/exTmky/lPb7K/8Mllb4H6i378JzlSxLbbt1QHu3YjtYS7ytWrOhTbdT8+fPjf9U+53Xx7xxJX4//59Wf6vk1Wj/K4/fhivuopz2s1t5kxXmtr6FV7V9XNWuffa2Nql6XpM7HTlL1GKy0Lmxby2fUSF1PtjnpfWzMr76YL6q+dUesFK3e44O+FlMl1Y6JKq/La6+GS6qtDt97771V9pG3vp6+WG31uZb+zLp16yqmaYfYaIf4beHYRCftOCj5dPw7MmPd8FSaTDNmzNCYMWO6VIitttoqDkzeIemoxJpSp3VyxrLROc83LpswYYKuvvrq3HxHj05us9Hee5du7JVXnvJ9Z+VTPY9xNZenL9phhx3if/V9dnmyGqNFixZp7NixjRcyW1vEVNLQoUNjxyP7vRw2bFinbSZMmKAHH3wwd5v0gNnEiRM1b9683PSTJ09WEd773vdWjOmJEyeWpW+kHjWyTbV4HzduXJfSt6MWxVTbxVOj8uvV8jqX57d5levZeyXlx05ok5J5V/v/hQp5Vit7ehL9ZP6lAZ/nG8qjHdvRWuJ90qRJfaqNGj9+vJ544glV/5xLXeeJql5/VDW/RutHefy+s+I+Jk6cWLH9TLaH1dqbrDiv9TW0qv3rqmbts6+1UdXrktT52EmqHoOV1oVta/mMGqnryTYnvY+N+dUX80XVt+6IlaLVe3zQ12KqpNoxUVBvf+cFSe+K/1euw+9617sqrt+YT1f6YrXV51r6M6NGjaopr+7UDvHbwrGJzpp5Gmbyofomk31G0vcylncoTCa7U852TZpb6Iceruv/oW+cUzK9bI/U8007pek8p+TG9fXNKZm/79rnmEvn0b/u8vRFjX52tWriTQTaIqaSKsVX/jb9c+tvlo1zaJWnb96ckuX7qT6nZO31qJFt8uK9+lx/taXvCZo04XnbxVOjsupV+fyLtSyv3OalldezgZ4d08MT+5xQ8f/yOYry8swue+dtn8zYV9acktXzaPd2tJF47+1tVOc5JdP1MjmnZLpudP7sO88pWWz9KI/f0jxg2fuopz3M+l7YOM9e115Dq9q/rmrVPnt7G7VxjsX092tyTsmN7UjnOSXL62B5XCXz7OqckpXrerrNqX1Oyc7lr7UcrYqvdtPI8UFSb4+pkuxjovSckll9tazlpTklk21J5XYrv/9Y6jtt2in28/tcyTklk8uz88ifUzK/P9MTYqMdy9hn55SMab8h6UVJW6WWz5N0Z4XtCg38Qw45xJtx9+1Vq1Y1dGelZcuWdfnu21l5cPft2jX62dWqiQd8bRFTSUcccURmfFW6u95NN93k9dx9e/78+S25+/b9999f1923G6lHjWyTFe+V7q5bb/qeoEmd07aLp0Zl1at67769337713X37c71rFI7u0nV/6dMmerLli1LvY50ntllz962PN3QoSP8/vvvT6SpLY92b0cbiffe3kb9+Mc/9nrvvl1eN8o/+/L46lxvulo/Osdv/j7qaQ+zvheKuvt2q9q/rmrVPnt7G7Vq1aq67r69bNmyqnevrtRu1fsZ1VrXa737dvnrzS5/reVoVXy1m0aOD5J6e0yVZB8Tlepc8+++Xbn/mN9mVOpzpfsktbY7tfRnekJstGMZWzUoaR4CpunMbJSkxyUd7+5XJZbvJekaSRe5+8Vx2TBJCyU9K+lsSS9L+pSkD0va393vztnHGEkLFy5cWOgp0kOGDNGLL76owYMHa9WqVZKk8847T7feeqsmT56ss846S7NmzdKcOXM0ceLEDfPH3Xbbbbrnnns2XAaV9thjj2nJkiUaPXp0XXMEpPNtJJ+ssjVanr6oWe9V4hTpse6+qFLanhxTScOHD9eKFSs0bNgwvfBC+pKCbJ/5zGd02223adKkSZo+fXrV9Ol4bZas74FKGqlHRcV7kenbWa0x1VviqVHJeiWprv9L9bAr9WzhwoUbYnTkyJEb4ug973lPzftPv4677rqraj552z7xxBOZr6WUpn///lq3bl3FPHpKO1rP59ZX2qiPf/zjmjt3roYMGaJBgwZp+fLlWrFihfbdd1+dfPLJFetG1mdfrd50VV78Zu2jnvYw6zUVVcdb1f51VbP32VfaqMcee2zDvK3jx4+XFOZxXb58uUaMGKHx48d3+i6ttL6Upqi4qlbXpcpxlfd6K5W/1nIU9Xp6mkaOD6S+E1MlpWOiLbbYQq+88oqGDRumM888U5MmTdKsWbN03XXXafDgwdpnn33KYk/ShnqZFUuSaoqvanGSVxfz4rcr7U4t/ZmeEBvtVMZ6+n1d0swRz+RD4deI9Ur9GqEwe+d6Sf+TWr6dpB9JWiHpJUlzJY2rso+2OwsFqEcDZ6EQU0AFdf5iTjwBFdBGAcWijQKKRUwBxel1d992979I6pexfH7O8qclHdmCogE9EjEFFId4AopFTAHFIZ6AYhFTQPvYpLsLAAAAAAAAAKBvYVASAAAAAAAAQEsxKAkAAAAAAACgpRiUBAAAAAAAANBSDEoCAAAAAAAAaCkGJQEAAAAAAAC0FIOSAAAAAAAAAFqKQUkAAAAAAAAALcWgJAAAAAAAAICWYlASAAAAAAAAQEsxKAkAAAAAAACgpRiUBAAAAAAAANBSDEoCAAAAAAAAaCkGJQEAAAAAAAC0VNMHJc1sCzO7wMyWmNmrZrbAzA6oYbv9zOxmM1tuZqvN7D4zO87MrNllBtoZMQUUh3gCikVMAcUhnoBiEVNA+2nqoKSZDZQ0T9JBkqZJ2kfSvZJuMLNDK2x3iKS5ktZIOlzSxJjPTEkXN7PMQDsjpoDiEE9AsYgpoDjEE1AsYgpoT/2bnP9pkvaQtKu7PxqX3W9m20i6UNIvcrb7b0l/lnSYu3tc9nszGybpJDM7y91fbmbBgTZFTAHFIZ6AYhFTQHGIJ6BYxBTQhpp9+fZRku5IBH3JxZLeamaTcrbbTNKfEkFfcn/8u7bAMgI9CTEFFId4AopFTAHFIZ6AYhFTQBtq2qCkmQ2QtLukuzJW3y3JFX6pyDJL0n5mNiKR3yaSDpN0mbuvKba0QPsjpoDiEE9AsYgpoDjEE1AsYgpoX828fHuIwqDns+kV7r7OzFZK2jZrQ3e/yMxeU5jfYZakVZIOkXSFu/+weUUG2hoxBRSHeAKKRUwBxSGegGIRU0Cbaubl26XTmNOnOSuxPPNuVWa2qaTRku6RdFt8LJN0pJntVHA5gZ6CmAKKQzwBxSKmgOIQT0CxiCmgTTXtTEl3X2VmaySNTK+LpzsPlvR0zuY3SVrm7icnln3ezI6VdLeZ7eLuz+Xte9q0aRo0aFDZso6ODnV0dNT7MoCmmT17tmbPnl22bPXq1bnpiSmgsnpiingCKqONAopFGwUUi5gCilNvv69Q7t60h6R7Jd2asXycpDckTc5Y929x3Qcy1m0e130iZ39jJPnChQsd6IkWLlzoCr/UjXFiCuiySjFFPAH1oY0CikUbBRSLmAKKU63fV9Sj2XffnilpfzMbnVp+sqSnFE59TiudUr1rxrp94t9/FFM8oMchpoDiEE9AsYgpoDjEE1AsYgpoQ80elLxS0kOSfmVmB5rZGDObIekYSZ9xdzezvczsMTM7XZLc/RFJt0j6ipl9w8zGxTRnSJotaYmka5tcbqBdEVNAcYgnoFjEFFAc4gkoFjEFtKFm3n1b7r7GzPaXdJ6k70vaUtLDkg5y95tiss0kba8wj0PJByX9p6QOSafEcj4p6WJJF7j7S80sN9CuiCmgOMQTUCxiCigO8QQUi5gC2lNTByUlyd1XSzo1PrLWz5fUL7VsnaQZ8QEggZgCikM8AcUipoDiEE9AsYgpoP00+/JtAAAAAAAAACjDoCQAAAAAAACAlmJQEgAAAAAAAEBLMSgJAAAAAAAAoKUYlAQAAAAAAADQUgxKAgAAAAAAAGgpBiUBAAAAAAAAtBSDkgAAAAAAAABaikFJAAAAAAAAAC3FoCQAAAAAAACAlmJQEgAAAAAAAEBLMSgJAAAAAAAAoKUYlAQAAAAAAADQUgxKAgAAAAAAAGgpBiUBAAAAAAAAtFTTByXNbAszu8DMlpjZq2a2wMwOqHHbD5nZPWb2mpmtMrMbzewdzS4z0M6IKaA4xBNQLGIKKA7xBBSLmALaT1MHJc1soKR5kg6SNE3SPpLulXSDmR1aZdv/kHSVpB9JepekgyWtlXSbmQ1pZrmBdkVMAcUhnoBiEVNAcYgnoFjEFNCe+jc5/9Mk7SFpV3d/NC6738y2kXShpF9kbRTXf1vS0e7+y8Ty30oa4u6rmltsoG0RU0BxiCegWMQUUBziCSgWMQW0oWZfvn2UpDsSQV9ysaS3mtmknO2Ok/RiMuglyYOVTSgn0FMQU0BxiCegWMQUUBziCSgWMQW0oaYNSprZAEm7S7orY/Xdklzhl4os+yj8arGbmd1qZqvN7K9x/oeBTSoy0NaIKaA4xBNQLGIKKA7xBBSLmALaVzPPlBwS8382vcLd10laKWnbnG1HSRoh6eeSfixpsqQZkk6RdHUzCgv0AMQUUBziCSgWMQUUh3gCikVMAW2qmXNKro1/PWe9S7KcdQMl7STp3939wbhsgZm9KOkHZra3uy8orqhAj0BMAcUhnoBiEVNAcYgnoFjEFNCmmjYo6e6rzGyNpJHpdWa2iaTBkp7O2fxFSasSQV/yS0mXS3qnpNzAnzZtmgYNGlS2rKOjQx0dHbW/AKDJZs+erdmzZ5ctW716dW56YgqorJ6YIp6AymijgGLRRgHFIqaA4tTb7ytSs+++/aCkcRnL9477/kPOdn9QCO48FS87nzFjhsaMGVNTAYHuktUYLVq0SGPHjq20GTEF5GggpognIAdtFFAs2iigWMQUUJwG+32FaPbdt2dK2t/MRqeWnyzpKUm35Wz3I0m7mVn6S+PDCqdW315kIYEehJgCikM8AcUipoDiEE9AsYgpoA01e1DySkkPSfqVmR1oZmPMbIakYyR9xt3dzPYys8fM7PTSRu4+T9I1kq4zs2Pjna5OkjRd0syMU6eBvoKYAopDPAHFIqaA4hBPQLGIKaANNfXybXdfY2b7SzpP0vclbSnpYUkHuftNMdlmkrZXmMch6QRJ/y3pC5LeqnCnrPMlndvMMgPtjJgCikM8AcUipoDiEE9AsYgpoD01e05JuftqSafGR9b6+ZL6ZSxfr/CFcV5TCwj0MMQUUBziCSgWMQUUh3gCikVMAe2n2ZdvAwAAAAAAAEAZBiUBAAAAAAAAtBSDkgAAAAAAAABaikFJAAAAAAAAAC3FoCQAAAAAAACAlmJQEgAAAAAAAEBLMSgJAAAAAAAAoKUYlAQAAAAAAADQUgxKAgAAAAAAAGgpBiUBAAAAAAAAtBSDkgAAAAAAAABaikFJAAAAAAAAAC3FoCQAAAAAAACAlmJQEgAAAAAAAEBLMSgJAAAAAAAAoKWaPihpZluY2QVmtsTMXjWzBWZ2QJ157GRmL5vZ3GaVE+gpiCmgOMQTUCxiCigO8QQUi5gC2k9TByXNbKCkeZIOkjRN0j6S7pV0g5kdWkce10pa1axyAj0FMQUUh3gCikVMAcUhnoBiEVNAe+rf5PxPk7SHpF3d/dG47H4z20bShZJ+UUMe35H0kqTrJO3XlFICPQcxBRSHeAKKRUwBxSGegGIRU0Abavbl20dJuiMR9CUXS3qrmU2qtLGZHSmpQ9LHJHlzigj0KMQUUBziCSgWMQUUh3gCikVMAW2oaYOSZjZA0u6S7spYfbdCIO9RYfu3S7pM0ifd/bGmFBLoQYgpoDjEE1AsYgooDvEEFIuYAtpXM8+UHBLzfza9wt3XSVopadusDc1sU4W5Gm5y9yuaWEagJyGmgOIQT0CxiCmgOMQTUCxiCmhTzZxTcm38m3dqs0uynHX/K+lNkk5sZMfTpk3ToEGDypZ1dHSoo6OjkeyAppg9e7Zmz55dtmz16tWVNiGmgArqjCniCaiANgooFm0UUCxiCihOA/2+wjRtUNLdV5nZGkkj0+vMbBNJgyU9nbHucEknSNpf0rr4y4TFsm4Sn7/h7mvT25bMmDFDY8aMKeaFAE2S1RgtWrRIY8eOzUxPTAGV1RNTxBNQGW0UUCzaKKBYxBRQnHr7fUVq9t23H5Q0LmP53nHff8hY9wFJ/ST9NifP1yU9IInIRl9ETAHFIZ6AYhFTQHGIJ6BYxBTQhpo9KDlT0sVmNtrdlySWnyzpKUm3ZWzzFUmXZiw/UdKekk6V9FrRBQV6CGIKKA7xBBSLmAKKQzwBxSKmgDbU7EHJKxWC/FdmdoakZyQdEx8d7u5mtpekayRd5O4Xu/vjkh5PZ2RmH5C0g7v/rsllBtoZMQUUh3gCikVMAcUhnvsBTY4AACAASURBVIBiEVNAG2rqoKS7rzGz/SWdJ+n7kraU9LCkg9z9pphsM0nbK8zjAKACYgooDvEEFIuYAopDPAHFIqaA9tTsMyXl7qsVTms+NWf9fIV5Gqrl8+WCiwb0SMQUUBziCSgWMQUUh3gCikVMAe1nk+4uAAAAAAAAAIC+hUFJAAAAAAAAAC3FoCQAAAAAAACAlmJQEgAAAAAAAEBLMSgJAAAAAAAAoKUYlAQAAAAAAADQUgxKAgAAAAAAAGgpBiUBAAAAAAAAtBSDkgAAAAAAAABaikFJAAAAAAAAAC3FoCQAAAAAAACAlmJQEgAAAAAAAEBLMSgJAAAAAAAAoKUYlAQAAAAAAADQUk0flDSzLczsAjNbYmavmtkCMzughu1GmdksM3vSzNaY2SNm9p/NLi/Q7ogpoDjEE1AsYgooDvEEFIuYAtpP/2ZmbmYDJc2TtJWkaZKeknS8pBvM7CPu/ouc7baVdKekJySdKGmFpKmSLjSzN7n7N5tZbqBdEVNAcYgnoFjEFFAc4gkoFjEFtKemDkpKOk3SHpJ2dfdH47L7zWwbSRdKygx8SV+Q9HdJk9399bhsoZmNkPQ5SQQ++ipiCigO8QQUi5gCikM8AcUipoA21OzLt4+SdEci6EsulvRWM5uUs92PJZ2eCPqSRyVtYWZDCi4n0FMQU0BxiCegWMQUUBziCSgWMQW0oaYNSprZAEm7S7orY/Xdklzhl4pO3P0Od/9NKr9+ko6UtMzdVxVcXKDtEVNAcYgnoFjEFFAc4gkoFjEFtK9mXr49RGHQ89n0CndfZ2YrJW1bS0ZmNljS1ZL2lHRQkYUEehBiCigO8QQUi5gCikM8AcUipoA21cxBybXxr+esd0lWLRMz21fSNZLWS9rf3e8tpnhAj0NMAcUhnoBiEVNAcYgnoFjEFNCmmjYo6e6rzGyNpJHpdWa2iaTBkp6ulIeZfUrStyR9T9Ln3P2VWvY9bdo0DRo0qGxZR0eHOjo6aiw90HyzZ8/W7Nmzy5atXr06Nz0xBVRWT0wRT0BltFFAsWijgGIRU0Bx6u33Fcnc834sKCBzs3slveTuk1PLxynM5/B+d781Z9szJZ0t6aPufnON+xsjaeHChQs1ZsyYrhUe6AaLFi3S2LFjJWmsuy9KryemgPpUiiniCagPbRRQLNoooFjEFFCcav2+ojT77tszJe1vZqNTy0+W9JSk27I2ine++pKkD9Ya9EAfQUwBxSGegGIRU0BxiCegWMQU0IaaPSh5paSHJP3KzA40szFmNkPSMZI+4+5uZnuZ2WNmdnpiu4sk3SjpOTPbKeOxZZPLDbQrYgooDvEEFIuYAopDPAHFIqaANtTMG93I3deY2f6SzpP0fUlbSnpY0kHuflNMtpmk7RXmcSjZKT4Oy8n6BElXNaXQQBsjpoDiEE9AsYgpoDjEE1AsYgpoT00dlJQkd18t6dT4yFo/X1K/1LJ+WWkBEFNAkYgnoFjEFFAc4gkoFjEFtJ9mX74NAAAAAAAAAGUYlAQAAAAAAADQUgxKAgAAAAAAAGgpBiUBAAAAAAAAtBSDkgAAAAAAAABaikFJAAAAAAAAAC3FoCQAAAAAAACAlmJQEgAAAAAAAEBLMSgJAAAAAAAAoKUYlAQAAAAAAADQUgxKAgAAAAAAAGgpBiUBAAAAAAAAtBSDkgAAAAAAAABaikFJAAAAAAAAAC3FoCQAAAAAAACAlmr6oKSZbWFmF5jZEjN71cwWmNkBNWy3tZldYWZPmtnLZjbPzMY1u7xAuyOmgOIQT0CxiCmgOMQTUCxiCmg/TR2UNLOBkuZJOkjSNEn7SLpX0g1mdmiF7YZJuk/SbpJOkDRB0nOS5pnZ3s0sM9DOiCmgOMQTUCxiCigO8QQUi5gC2lP/Jud/mqQ9JO3q7o/GZfeb2TaSLpT0i5ztvihpiKQx7r5KkszsSEn3SJouad+mlhpoX8QUUBziCSgWMQUUh3gCikVMAW2o2YOSR0m6IxH0JRdLut3MJrn7bRnbdUj6aSnoJcnd3cwukTTTzHZ098eaV+xyZrbhf3eXJO2555565JFHtMsuu2jhwoXaeeedtWTJEr397W/XH//4R0nSueeeqzlz5mjy5Mk666yzOj2fNm2a5s6dq0mTJmn69OmSpFtuuUULFizQuHHjNGnSpMzypNMsXrxYS5cu1ejRo7XjjjtKki6//HLdfvvtmjhxoo4//vjMNI1I59NIvkWVpTt142voFTGVlBVf1QwYMEDr1q1T//79tXbt2qrpR44cqeXLl2vkyJF69tlna9pHOl6bsU0j+2hFzLVrjDahXL0unrIk24N3v/vdG97Da6+9dkP9Gz58eGaaz372s7r77ru17777avXq1frd736nvffeW88//7weeeQRbbrppho4cKD23XdfLV26dEO7+PWvf31DO/XGG29s+P++++7L3OfTTz+9Yfn69es3/H/ooYduKIu7Z5Z9+fLlG9rSwYMHZ8ZUuk0sSdapZcuWVW1/q9XBZrW1RWti/r0ippLtUsmb3vQm7bnnnlq5cqWWLFmiYcOG6X3ve5+23nprDRo0SG95y1s0cuTIsve09D4/++yzeuqppzbUrVr6erVoh+/qdihDL9bj4ymrfixevFjXXnutXnjhBe2xxx4aOXKk+vXrp7/85S8ysw3tyy677KKhQ4fKzDR+/Piy445+/fpp/fr1mfVu8eLFuuSSS/TQQw/pHe94h97//vfrL3/5y4Z+4Pjx48vak7x6u3jxYs2fP3/D/tNtRN5rS5YvWU53L8svud/SvpJlzDrOKqV7/vnn5e5auXKl3njjDR144IEaNWpUl2KxUizX8r53JW0pTfK7cfLkyRvS1Xp8UIMeH1Np/fv31/r16yVJ2223nVatWqV//OMf2nLLLXXwwQdr3bp1euaZZ7TFFlvo3//932VmuvTSS7Vy5Uq97W1v07e//e2yvtlZZ521oZ7deeedeuqpp7T77rtrt9120wMPPKARI0Zom2222dCmjRo1akM8H3jggZ3auFGjRm2o28n6WoqhZEyk47KWGOvKmERaXh7d3c7Vs//uLmvD3L0pD0kDJK2T9NWMdf0lrZf03xnrtpf0hqSPZ6zbIa77SM4+x0jyhQsXehEkudQv/i09LGNZ1vNNakhT/nzzzbcsWzZ06AhftmzZhvIsWbLEhw4dUZZmwIDNyp6PG/ce799/YNkyswFlz6dMmeqrVq2q671YuXKlT5kytVP56sk3K49GytKdmv0aFi78/+2de5xdRZXvvyvdIeFheOTRUZSAgyg3xIQkioiYIRJ8DCqog+ADfF5Evb5AxauODOLAFRxxVFAugyg4+Yjjda6vkWCACBIZCSEgIp0HhAGSQB4yEERIUvNH1ens3qf2ObX3rjp9+mR9P5/z6e69q1atXXv96nV2117WsDvb9KCmsowZM8arg7FjxxbmmTFjhjfP3Llzvenf+ta3etOfeuqphWUsXry4STMiY82SJUui5alSRpXYK5unWzVax68iTfWannzcdtttTX3E8L6p8XteI0XH+9rYGdMmbYi9dmX4/vbnERlrLrvssqY6GDt2d3PjjTc2xVQ2b77/bReDsbSTWoN17fd6HzV27NgScZ89N1wDxxxzrJk/f4E37vNtfz7WQuiGtrobfOgFerWP8sXH/PkLzBFHvDxQY9Kkt/32m+LVYSPuNm3aZF72sqO8eYv7uea43bRpkznmmGNb9jv5fmW45ovyDfdh/vwFZvXq1Zl82fRi9t138rDj9u/i+ml1TWXvVbZOi/pKX73tTOu/R63KHF6n5eYHWXpVU3kOPfTQAC2JNz5a6WHnub4W6VudG1tgd3hf2dc3rmUM59cZWmms7JpEniINrF69ekT7uTL9bKo+udW4L+YnnWEYcCL9YMH5R4Cveo4f4fK9znNuD3fuowU2Iy9K9hnY28DVBh5wP/s9x/Y2sE/u7/4WaWYV2OhrOjZx4sCQP1Zw2XxFdsa1TNPXt5959atfV6ouXv3q15m+vv08Zc0KtuuzUcWXkST1NbSZ8I16TWXx68vqIFaeKmXYCWNzHpHiwVDZPFXKqBJ7ZfN0q0br+NVicNpTevJhB/j5ONvXwPzM7+ML0hRpZ7LHzn6uL8gey6f1ldMqzXx3LP+77zqK/Gr0q36tNfdpw/Nm+992MRhLO6k1WNd+r/dRzfGSHUP54rAx5mpooPFznBHZx9hxX/sxYzbWQuiGtrobfOgFerWP8sWH1URR3zIro7FZTlc+ve3jdNYcd3ZCPs6Tt2i+NN8btzvt+MqfX2CvoflZTf7Zv5vbApF9zMSJAy5fvi9qXEdjnpWtk1b147+msvcqW6fNfaVt53z1ZtM210FxWl8clB+7Z+lVTeUprqfxuTjKjvmK4rfV2GlyQTn93rhu1nNz7OzM325sN8uEaazcmkSeIg1MnDgwov1cmX42VZ/cC4uS+zmRnlFwfgNwsef4bJfvtZ5zu7tzHyuwGU34DK0yX23AuM8vPceMgavc8UUFf2ePXdHGxplNxxYtWmR++ct82fe2sTPYNs3g4GBQXdx7b0hZre22sxHqy0jSiWtoM+Eb1ZrK4tdXNqZoytPf398yT39//7D0AwMDLdNPnTq1qYzzzjuvZZ7zzz+/dp4qZVSJvbJ5ulWjdf1qMTjtGT35uPzyywPa7U8WpPlym7yLcnYav1/oOZZNe1ELe1lf7i34veg6ivx6b5u8729rc9GiRW1j8Nprr42indQajGG/l/uo5n6pTBy+L6cBDHwqQEc7/160aFGQn93QVneDD71CL/ZRxfHRrm/Ja6goXVFfgidveB8yODiY8b2dn9lzjTwXFuQruu6Q+sDAtaZc/Qy/pmr3quhas+cu9NRbUR346rhKmbSNv17UVJ6+vr429fSdXH0OBtZvNt1Fpv3aR9Vz7frHwdzvYfEVsiaRp308+tub1P1cmX42ZZ/cqUXJZHtKGmM2i8hTwNT8OREZA+wLPOTJ2jjWlA+YnEvj5eMf/zh77733sGOnnHIKp5xySju3Pbwy8/utnmMA89zPpcACz9/ZNNe3sXFd07GlS5d6/Fndxs4qT57haVatWhW018Dq1SFlvaCl3XY2Qn0ZSWJfw8KFC1m4cOGwY4899lhh+t7RVJaimGpm27ZtLfPsPG/ZsGFDy/Tr169vKmPx4sUt8yxatKhp78eyeaqUUSX2yubpVo2W8auMpnpTTzu58cYb3W+t2u3tBWkG2uRdin35ZMNO4/gUz7Fs2kb1+Oxlffl9we9F11HkV2Prp6K8G9vaXLp0adu257e//W3L87H62roaLGt/1+2jfOOsdnG4yf2ckjnXOm7yY8alS5cG7S/ZDW11N/gwGtlV+qji+GjXt8BwDRWlK+pLspSZL+2MW78NXznZc40ypnjOQfF1h9QH2JdDNwipn+HX1EqL7ed4rc5NGSqj2b/itqG93XbndrKraCpPYw/J4npaDPxD5nh2rNQqXzbdZNqvfVQ9165/XJX7vUHr+ApZk8jTXgP+9iZ1P1emn43VJ5cd90Ul5YonthVd5Dl+JPZbheMK8j0MXOY5fgp25vLCgnz6pKQ+KZmMkX5S0oxyTWXx6ysbUzTl0Scly8WePilpafNkV0/oyYc+KalPSqaw38t9VHO/pE9KdrMPvUIv9lH6pKQ+KdmNT0qaUaypPPqkpD4p2WtPSiYzbKwQTweeAQ7OHb8SeACQgnznA1uAfXLHbwBublFeor2FrjL2f/OvMjv3lMwey+4P1Pi7v0WaWQU2+pqO+feUvKqNnXEt09Tb5ypf1qxguz4bo23/odTXEDDhG9WayuLXV+iekmF5qpSxc7/H4XnC9pQMy1OljCqxVzZPt2q0jl9tBqc9oycfO/eUzMZZY7+exu/jC9IUaWeyx05+T0lfWl85rdI09iLK/+67jiK/svsiNWutuU8bnte/p6Q/BmNpJ7UG69rv9T6qOV6yYyhfHIbuKdl6zFh9T8mRa6u7wYdeoFf7KF98DN9T0jef8O0p6dOOP+6a95RsN1+a743b4XtK+vL47OX3u8uey+4pObw+du4pme+LQveUDLumsveqeU/J/PWE7ClZ3Da0nleWH7tn6VVN5Smup/G5OMqO+Yrit9XYaXJBOf3euG7Wc3PsDN9TspUfs0yYxsqtSeQp0sDOPSVHpp8r08+m6pN7ZVFyPHA7cC9wvBPmV7HfKJzk0rwUWAl8OJNvErAW+23Gq1ya7wN/AV7eoryefvv2mjVrAt6+/Yokb9/evHlz0xudyr7pymdjtL2pMfU1BEz4RrWmshS95bTV2/Xmzp3rzVP09u1TTz3Vm77V27eXLFlS+s3YZfNUKaNK7JXN060areNXm8Fpz+jJx/Lly3f5t29ffvnl3rdvL1mypPCNonj633YxGEs7qTVY136v91Hjx48vEffZc8M1MH/+gqRv3+6GtrobfOgFerWP8sXH/PkL3NuxQzRW/u3bmzdvNkce+Qpv3jJv3968ebPTb3G/k+9Xhmu+KF9fU541a9aM+Nu3W2nZd67o7dvD0/rvUasyU79924xyTeWZNWuWt57yceSLj9Zv3+73pGlVTv5cmrdvt9JY3bdvF2lgzZo1I9rPlelnU/XJnVqUFGMFkwwR2Ru4ADgBmIDdmOeLxpifufPzsBstnmOM+WIm3/7AhcBxwG7AbcBnjTFLKUBEZgPLli1bxuzZs2New9DvjfqaM2cOd999N9OnT2fZsmVMnz6dwcFBDjnkEO6++24ALrjgAhYtWsRxxx3H2Wef3fT3WWedxXXXXceCBQu46KKLALjuuutYunQpRx55ZOHeQvk0K1euZNWqVRx88MFD+wVceeWVLF68mFe96lW8613v8qapQt5OFbuxfBlJUl3D7bffzpw5cwDmGGNu96XpBU3lyhj6PbQ9Gjt2LNu2baO/v59nnnmmbfpnP/vZrF+/nqlTp7Ju3bqgMvJ6TZGnShmd0Fy3arSKX+001Wt68pHtD4466qihOvzRj340FH9Tp071pvnMZz7DTTfdxNFHH83jjz/OrbfeyhFHHMHGjRu5++67GTduHOPHj+foo4/mvvvuG+oXL7jggqF+Chj6fdmyZd4y169fP3QcGPr9zW9+85AvgNf3jRs3DvWlkyZN8moq3yc2yMbU/fff37b/bReDqfra2FS1v6v0Udl+qcEee+zB4YcfzpYtWxgcHGTSpEkce+yxDAwMMGHCBA444AAGBgaG1Wmjnjds2MADDzwwFFshY70QuqGt7gYfRjO93kf54mPlypVcc801PPLIIxx++OEMDAzQ39/P2rVrAYb6l+nTpzNp0iQA5s2bN2ze0d/fz7Zt27xxt3LlSi655BLuvPNOZs6cyWtf+1rWrl3Lhg0bGBgYYN68eQBt43blypUsWbJkqPx8H1F0bVn/sn4Cw+xly22UlfXRN8/KpmvU1Y4dOzj++OM58MADa2mxlZZD6r1O2kaabNvYGA9A+PwAel9Tefr7+4f2mHzuc5/Lpk2bePrpp5kwYQInnngi27Zt4+GHH2avvfZi7ty59PX1cckll7Bx40YOOuggLr744mFjs7PPPnsozm6++WYefPBBZsyYwcyZM1m+fDlTpkxh//33H+rTDjzwwCE9H3/88U193IEHHjgUs5s2bWL79u1D6fIaA9quMxTFV4y+qMjGSPdzZcqP7WvIuC8GyRclO8lITfgUJRadEn4oqilltNNNmlI9KaOdbtITqKaU0U83aUr1pPQCqilFiUen9DQmlWFFURRFURRFURRFURRFURQfuiipKIqiKIqiKIqiKIqiKEpH0UVJRVEURVEURVEURVEURVE6ii5KKoqiKIqiKIqiKIqiKIrSUXRRUlEURVEURVEURVEURVGUjqKLkoqiKIqiKIqiKIqiKIqidBRdlFQURVEURVEURVEURVEUpaPooqSiKIqiKIqiKIqiKIqiKB1FFyUVRVEURVEURVEURVEURekouiipKIqiKIqiKIqiKIqiKEpH0UVJRVEURVEURVEURVEURVE6ii5KKoqiKIqiKIqiKIqiKIrSUXRRUlEURVEURVEURVEURVGUjqKLkoqiKIqiKIqiKIqiKIqidBRdlFQURVEURVEURVEURVEUpaMkW5QUyxkiskJEtorIoIicGZh3DxE5V0TuFZE/i8iDIvI1Edkrlb/tWLhw4aiym9K22k1rt4he01SWTtRlp+5Xr1xLL9WXj17Wk4+RqOeRurd6rSNDr2lqtI0dRpvdlLZHm10fvaKn2HXWzfa62bfY9rrZtyJ6RVM+emnM3itldKqcbhoH1iHlk5LfAL4MXAocCVwMnCsiF7fKJCJjgJ8ApwHnuryfA04Grknob0tG4wBntPmsdtvSU5rK0kuNdq9cSy/VVwE9qycfulDXe2WOZLkF9JSmRtvYYbTZTWl7tNktoCf01O2LV7vSQt2udK0F9ISmfPTSmL1XyuhUOV02DqxMfwqjIjIHOAM4wxjzbXf4ThEB+LqIfN0Ys7og+1uAecBMY8wf3LE7ROQJ4AciMtsYc3sKvxWlW1FNKUo8VE+KEhfVlKLEQ/WkKHFRTSlKd5PqScl3AE8AV+WOfxfYCrynRd7lwOkZ0Tf4IyDAgZF8VJTRhGpKUeKhelKUuKimFCUeqidFiYtqSlG6mCRPSgJzgBXGmCezB40xW0VkBTCrKKMxZiWw0nPqNGAboN9EKLsiqilFiYfqSVHioppSlHionhQlLqopReliUi1KTgbuKji3DnhBqCG3j8O5wCeAc40x97dIPh7gnnvuCTUfzGOPPcbtt8dvc1LZTWlb7aazm4nd8blTPaepLCl10MkyOlVOr5TRiXIKNNXTevLRqfs50mWOVLm7yrXuSn3UaBo7jEa7KW2PJru93kfFrrNuttfNvsW2182+9bqmfPTKmL2XyuhUOSM0j4qPMSb4gxXtMy0+TwMzgDuBHxTY+AFwR2B5zwVuwj5u/b6A9G8DjH700wOfbaim9KOfmJ9tqJ70o59YH+2j9KOfuB/to/Sjn7gf1ZR+9BPv87YQjVT9lH1Sch7tn65cDTwETC04P9mdb4mIzAN+iG1EZhhj7gvw71rg7cD9wFMB6RVlpDkA6Mv8PQ7YH7gZeMwdU00pShh5PUGzplRPihKO9lGKEg/toxQlLqopRUnLeOy+qdemLKTUoqQxZjAkndub4QMiMt4Y81TmeD8wF/h6m/x/DfwcON8Yc14J/zYB/xKaXlG6gKDnrVVTihKE6klR4qKaUpR4qJ4UJS6qKUVJzy2pC0j19u3vABOwjyxneQewJ/ZNV15EZAD7GPWXyoheUXoc1ZSixEP1pChxUU0pSjxUT4oSF9WUonQxSV50Y4y5V0QuA74qImOB3wIvBy4EvpV94lJEVgFLjTHvdIe+ADwJ/D8ReaHH/GPGmPUp/FaUbkU1pSjxUD0pSlxUU4oSD9WTosRFNaUo3U2qt29jjPmAiKwGzgSeB/wncI4x5qJc0oOAtZm/D8XuD3F3genvAu+J7K6idD2qKUWJh+pJUeKimlKUeKieFCUuqilF6V7EvRlKGaWIyAzgDOBU4IPGmO91s11FUXY9OtGedHObJSJTsQPWDwHXGmN6avDazXWv9CbdrinVhNKtdJt2VCuKoig72VXnTKn2lBxRRORcEdnh+WwXkQNK2nqWiHxFRFaJyFYRuVVE/qamfzcV+LemhI2/EpF7gTuA1wO7t0j7KhH5tYj8SUTWicglIjKhjl0Rmd+ijk8tyDNJRP5JRNaIyFPu5zluk+FK/obarejvAhG5XkS2iMgm51PTvS/rb6jtKj6nQkT6RORMEbnL6eAREblSRKbUtBtdXzn7QTEXE1fmQ2X0XML2USKyWEQeF5HHXAwdE7mMmSJyjbuGx0VkhYh8TOy/u5S1laSdqlHGG1z7u8Vd27UiMrfsdZVBRG7AvtXxY8C+bdI+X0R+6K7/TyLyUxF5UY2yU+sr+f0tsJWkLwkoN1mfEFh+YdsSuX6DxiiprjPAv6SaqqOblJpIGfediO1Y8Zs6PiWgny3p730F/jY+76jrcygptCOWM8SOFbaKyKDY8WJLHcXWiouvS12aRt0+KCKvL2vLpXuDiDwgdsxtROS/ROScKr65dPn6eFpE1lW81oYGTO6zrqytjG8LReRJZ2ebu5+l4j4X63nfKsW68+17YvXYmAOtEc+4tMa9iD02Cp4zSc1xX8xrkREYW0nCcY1EbssLygiaMwXqOvr4wRMfd4jIg4FlBM2ZosWgMabnPtjHqP8deAFwSO7TV8LOeOA2YJW7cYcDXwO2A2+q4d9a4ByPbweVsLEn9vHzQ4BpwA7gVE+6k5y//+j8fwOwBrgVGFvD7ruBTQV1/CxP+r2AO4G7gBOcLx8BHgcureFvqN2y/r4VeMb58RLgpcC3XH28u6q/JW2X8jmxpq50vnzAXedbgNXYRq2/os0k+iobGwnq6lqsxtdEtvsa4Angc+5aXgZcht3n5gWRyjgC+DOwBFjgyvk08BfgZxXsJWmnKpbxbmAbcL7T3DHAr1ydBre9FergDOBIQID7gCsK0h0CbAZ+CRwFvAK4zh0r7V9qfXXq/npsJelLAspN1ieU8MHbtiS41rZjlJTXOZKaqqubVJpIGfediu1Y8ZsyPgnoZyv4e5DH10OAy4FHgX06pSkSaAf4povDDwAvBj4IbAU20EJHRNQKVh93ufu0Dvgo8H+Ap53dN5WpY+zLT3YAW4BPuL/vBAzw9bJxRnO7cgvwX87emyrYWws87H6eDrwRO/fN1m8Z3wbd9V4FnIx9qcsO7NgvOO6xsX6YuxdZ337vrvUdFXy7x/lyFzbG/sX9/QyZcWmNe5FibHQlAXMmao77Yl4LIze2SjKuIUFb7ikjaM5UIjajjh8K4uObzu6H2pQRNGeKGoMxxNdtH+BG4IIICMN2iwAAEgFJREFUds50N+RFuePXAPdXtNmHbUhfE/F6vUHlAmU9sDB3fLoLlvdWsevOnQP8toSPn8J27lNyx89yvkys4m+I3Yr+fhD4pOf4r4Hf1anfENtVfE71wU5StudjFphLZrBXwW50fVWJjch19VlgJXYgEm1REhiHe7rBc25KxHIWYidJe+SOf97V2fQatpO0U4Fl7O6u6wLP8UeAf4odCwX+tZoE/tSd3y1XN/cDV1UoK6m+RuL+unxJ+pKAcpP1CYHle9uWBPXbdoyS8jor1EtUTcXUTUxNpIz7TsR2rPhNGZ8E9LOxYh+Yip3sfyim3U5rB5jjYvz0XP4fYRehFoToqK5WnD6eJKddp48dwANl6tj5v53mduBR4C9l7xmZdiWnhSca9VHiWvvc3z7/rnH3qIxvn3L36h88th6oc625WF9Wwbcz3f3bTGZc6nzb4tJPr+Nfu9isoKvgORM1x30xr4URGFuRaFxDh9pyAuZMVcshwvihXXy0KCN4zhQ1BsskHi0fJ/D3RbBzO3C95/gr3U1cUMHmNBc0B0e83qKgeqMr62hPnuuB31Sx6859B7i6hI+HAyd5jh/vfJxdxd8Qu1X8bXEd2UF6rfptZTumzxGueX/gw57je7n4+ERFu9H1VSU2ItbT0cBT7udpxF2UPBn7bdwesWwWlPPjbAx66uyQGraTtFOBZewOvB8Y8OS5DfhJynrNlOWdBAL7uDr4vOfc32GfOin1dHRqfY3E/XV5kvQlNa47WZ+QyVvYtiSo37ZjlE7Wb4C/UTUVUzcxNTEScR8rtmPGb8r4JKCfjVXH2Cd27gHGxLRb8v7W1g7wVewTf/lJ+R3YieqXcse9OqqrFaePNXntZvSxw/keVMcUtwMrcIutZe5Zw55HCw836qPEtU5zPiz1pGvUb5lrvc+lzd/DV5b1zVd3mVifV/E+PEpuXJrxbTv2qbLK/rWLzQq6CpozEWHcF/Na6HAf49FCtHENHWrLCZgzVS2HCOOHgPh4e0EZwXOmmDHYc3tKisgYbIPQ5/7Hf53by+F7IvLsEnbGYv8N4Tee07dgO4RZFVxsDKgOEZEb3f/p3yci5+X3H4jAHFzH5Tn3G2BmDdvTgE2ZPQQeE5FficgRvsTGmOXGmGs8p07DfoN2L/ZbpFL+Btot7W8WtzfI80Xka9jH67/mTtWu3xa2a/kcE2PMQ8aYb3hOnYa9/t+VtZlQX0OUiI3aiMhk7L+UfNkYc1Msuxlegf02cZKI/EhENovIBhG5XET2i1jOd4HpInJo7vhJwM+NMYMRy2qQsp0CwBjzZ2PM/zXGbMgeF5GZ2Dj8j7pl1GS2+3mL59xvsN+MltljKLm+ShD1/qbqS8qQsk/wlNWubYldZsgYJblmI1BaUx3UTen661Tcx47tBPGbMj5D+tkY476/wv5r3HnGmB2x7EakjHbmACuMMU82Erj7cBh2wS2vl7I6Cq2X32PfjpzXbkMfBjtJbmsr3w7kNHFYxv8g3zL2ltOshafK2gOe737en9cAdixjsAs9ob5NAzaSi3t2jvGrXGuj7oZi3R0r69uLgRtoHpc2YvOPblwa1PZ1aO7Rbs7UGG/WGvfFvpZOjq06MK7pSFtO2Jwp9ni0khZzNOLjf/gKCJ0zxY7BnluUxC5I9gOfAX4G/A12b5FXADeLyN6BdvbD1k/TJsTGmG3YvSKeU8G/ac6/TwMXAscB33A++hqDOkwGNjt/86wDdi9RH3mmAe/DdmQnY/ckAlgiIi9tl1lExovIFcCJwMeNMVuBSXX9LbBb2V8R+Tx2T5pVWGG9zhhztTtdq37b2K7scycQkQ8BFwPfq7gIl0pfhbSIjRh8D/tt8zkRbWaZBozF7pV7E/Ba7L89nOCORcEY82/A24ArRORsEXmjiHwf2wGdGKucHCnbqUJE5JXYvWz+wPAvA0aCye5nkx7cMaGcHjqurxYkvb+p+pIW5SXrEwpo17bELjNkjDIimi1JFU11Sje16y9F3CeK7djxmzI+W/azIiI1bGf5NPCf2H/9a9BNmiqjncmedA0dPUpOLxV0FFovw7Sb14crs7QtnyawY/LnVLD3GvxaaNRHqL3GQsJcmjWw0NmbUsI3wT7RlI/7N7rjVa61ERNDsZ6592V8G4Pdkm3YuBS7GLQVu/8ihLd9IzI2ys2ZbnaH6477kl5L4rFV6nFNR9rywDlT7PFoVS1m/W7Ex0BooQVzpqgxmOwNtLER+0axSS2SGOzq8UPAJ4F/NcasdeduF5Fl2G/SPgx8KaDIZzJ2i8qTADt5lmP3bfiaMaZRxu9EZDNwuYgcZYzxrThX4Rla+w/VrgHsBtKDxpgbGwdE5HpsHX8J+7i/FxGZjt1EeQA40Rjz0xj+trBbx99LgZ9jXzZzBnCWiAwaY+6r62+B7ZXGmDU1fQ4iVFPGmLsyefbGbuD8OuDvjTHnVSw+lb68tImNurY/g91DZmbmqYfYjMf+G8DrjTG/cMduFZHVwGIReasx5gd1C3Ed9QuBu7Ebb6/ExuebsfsB+b6Zq0vKdqoJd41fwA5Qfozd6uPxkjZKa6cNrfRQpQ46qq8AX5Lc31R9SRtS9gnDCGxbYl9r2zFKgjK7RVOd0k2qsU6KMUnl2E4Uvynjs1U/+yvs0y91792zgVOBs3J1UtnuCGvH53c2v8/nMjoKrZehMn36EJELsAtspWzh0YRL00hXxt404DiPFgzl7C13f19sjPm5Oz6kAeCxCtc6gN2LLh/312PHhKtK2jMFsW4q+Gbwj0v/FrtfJVSIkxZpo+mszZyp7rgvWX+VcmzVoXFN8rYcgudMscdLyWM9S5s5U9QYHDWLkti9KNr5u8oY8zTwlfwJY8ygiNyDfetcW4wxm0XkKXY2eEOI/RfxfbELoKUwxvweu6iU59+Af3b+xVqUfAiYKCJjPMKfDDxljPlTFcPGmMs8x54WkX8H3luUT0ROAq7APsV6jDHm0Rj+trFb2V9jzEbst6K3i8gPgcXYDbBn1/G3he1/dbYr+1yCIE01fhGRw4D/jx3wvNQYs6Jqwan05aNdbNS0/XLg77FvZtwoIuPcqd3saRkHGNcu1WELsDHTuYI1fIOIPI7t4GsvSmIHtPsbY16TOXaRiPwHcKOIzC0xsQklWTuVR0QmYPX7YuBtxpgfVjRVSjsBPITtuKdi917KMhnbsQfroZP6CiDJ/U3Vl7QjZZ+QJbRtiVmmu76QMUqK+h1xTXVQN6nGOinGJJViO1X8Jo7PVv3sE9h+tm7sfwB73Vfnjtex22ntNNI0fg7TS0ZHE7FP1QxRQUfB9eLKnI99enBIH5kybwNmlLA1tUATE51fY0J8c1oQ7FNbTVpwvq3HxkXItd7i/JuSS9PQwATsv86HXut29/cvcumWuJ97Uv4+TCUX6zXuw/uBR7LjUhH5R+xbgd8iIjMq+jeMgNiMPWeqNe5L1V+l7GM6OK7pRFsOAXOmSOVkiRnr61sV1G7OFDsGR82/bxtjBo0xf2jzaTfx3w27IXMod+JfxDwC2zBVXpTxsJv7Wca/dqzANngv85x7OXH9b1BYxyLyNuwj9x8xxpzsWRyq5G+A3Ur+5nHi/zEwU0T2qepvoO0oPrcpM1hT7luzG4BF1FyQzJBcXzVjI4QF2DchLsRuqtz4fBu7v9GfadPoB7KCnW1EHkOEtlxE9gTehR1EDS/AmF9j95R5Z91yPHSknRKRPbATij2Bw2osSMbqj7L8EfgLfj0c5c6V3QO1k/1XK6Lf31R9SVlS9gm0blumsbNtuQOr/9T9fHaMsiJ2mV2kqU7oJtVYJ+WYpKztTsdvjPgM6Wcrx76bpL0b+5KA/CS08r0bAe08xU7trMDGyPhcujuB52Hvb5ayOipTLw8Bb6JZH40yf1PCVlM74DSx3NlYVcK3xn81vQW/FsYC/5tyWvC1U43YHYO91lBbD2PfVpynsX/9RsrFfcO3fKxXuQ+/x76AJT8uPQLbvmzFjkur+JenZWwmmDPFGPdF7a860Md0ql9I2pZDqTlT7PFSmXvQLj7yi+FDlJgzxYtBE/hGnNHyAQ7E/q97/i1is7Fvgju9hK3TsY+mHpw7fiXwACAV/Dsa+ILn+Eedf4dWsDkN/9uTxgAPYvewyB4/BNvYtXxDeQu7e2L/fXh67vhewFpyr6l35w7Ddh5vb1FeaX8D7ZbyF/st6GLsN0R5W1cAj9fwN9R26TpO9cG+heuPwGWR7UbXV9nYiHANzwFe6vmcix0gv4QIb/kGDsbua3RK7vgCp9HXRyhjL9cGfdNz7lBXzhdr2E/SToWU4c5dhZ1Q7J4qHgL8uw/P207duYXYf/0Ymzm2G3ZQenWFspLqayTur8uXpC9pU2ayPqFFmUFtS4JrbTdGeVHsMmvGXVRNxdRNTE2kivtUsZ0qflPGJwH9bJ3Yx+4puAM4Ica96wbtYP91cQfwHo9eDHBsiI7qasXp4y8uBoq0G2prInay7rO10vkpJew9B/tU3zbsomlWC1uxizDBWnAa+Am5dgqrgR3YRcbgeAI+5+7Vx3Jpr3XHS8U9tg3dRi7Wy94Hd+wjzoerc2mvZOeby79Ywb+Uc4/gORM1x30xr4UOjK3o0LiGxG25Sxc0Z6paDhHGDwHxUXvOFDUGywhtNHxcBa/H/i//CdiNid/tbuAdQH8JW+Oxrzq/F/t699nAV7Fv/jupon/HO6FcA/w1dqPizwNPApfUuOaioDrZ+XsR9tumE7AN4G3AuCp2sd/q/drV8//EvunpeOzeCX8CXuCx9Qvst2MvLPhMrOJviN2K/l6N/ZbjbGwjeaTzaRuZAXGV+g2xXcXnhJr6lCvz8II6fl5Fu9H1VSXmEtXZacCayDbPxT4F8r+AGS72HgYWRSzjUheHl2LfVDnHxd9DwCPAATVsJ2mnQsrADnp2AKcUxUOqWMj50WoSeIjT2c+x35Ifjf2WfQu5zj6wrKT6Gon762wl6UsCyk3WJ5T0o6ltiVy/QWOU1Nc5UpqKqZuYmkgZ952M7brxmzo+Cehna9j+tvP9WQXnO6opImkH+Bb2X1RPx45VzwCewL7oJkhH1NQKVh+3YPd2W+N8ORE7Md6OWzQNrWPsm4G3u2v4uIvb27ALZNeUvWf425VfOnsnlbzWhga2YCf9HwMuwS4M7GjYK+nbOpf2W7g3BzvfVlS81kdd/r/13fuKtn6B3brq++46N5MZl9a8FzHnHsFzJmqO+2JeCyM0tnI2o49rSNiWZ/IHzZmqlEOE8UO7+CgqgxJzpqgxWFd83fjB/m/7t7BPlD2FffPXN4D9Ktja2wXbOuw3CLcCx9f07yXYvT8ewT6q/Afc5skV7U1zN78pcN351zu/t7rruASYUMcudtHss9gBwFbsG5Z+TO7Jvkz6+5ytos/fVfE31G5Zf12e97FzEXCz8+mdMeo3xHYVnxPp6Ttt6vj6Graj66tKzCWos+iLks7u+7GPyv8Z27l+hchP/gHvwS6IP+ruyUrsWwOfW9NuknYqpAx3P4riYAewPVUs5PxYA/xzi/OHAj/FDki3YJ+GKP30fMZeMn2NxP11dpL0JYFlJ+sTSvjgbVtilkngGCXldZbwNbqmYukmpiZSx32nYjtG/KaOTwL62Yp1/CBwU5s0HdNUTO1gXzA66Ops0N2PYB3V1UpOH40XqTQ+lfSBXcxYn7H3BPCVqvfMUx+rgfVV7DkN/Ay7GG+cj2vz9VvStxvZ+RKNp7HzjUpxj12UebjVvS/p2w3Yp8Aa9/MhPOPSGvci5tyj1JyJmuO+WNfCyI6tkoxrSNSW5/IHzZnKlkOk8UOr+Cgqg5JzplgxKM6YoiiKoiiKoiiKoiiKoihKRxg1L7pRFEVRFEVRFEVRFEVRFKU30EVJRVEURVEURVEURVEURVE6ii5KKoqiKIqiKIqiKIqiKIrSUXRRUlEURVEURVEURVEURVGUjqKLkoqiKIqiKIqiKIqiKIqidBRdlFQURVEURVEURVEURVEUpaPooqSiKIqiKIqiKIqiKIqiKB1FFyUVRVEURVEURVEURVEURekouiipKIqiKIqiKIqiKIqiKEpH0UVJRVEURVEURVEURVEURVE6ii5KKoqiKIqiKIqiKIqiKIrSUXRRUlEURVEURVEURVEURVGUjvLfFDEQOeDfFT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8650" y="1802660"/>
            <a:ext cx="78374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best = True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削除のループ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更新が無い場合終了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while best and len(vv.columns) &gt; 1: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best = None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for c in vv:</a:t>
            </a:r>
            <a:endParaRPr lang="ja-JP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# AIC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の確認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vv.drop(c, axis=1, inplace=True)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r = sm.GLM(a_train.PoorCare, vv, family=fml).fit()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vv[c] = cv[c]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if r.aic &lt; pra: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#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改善した場合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flag, best, pref = True, c, r.aic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if best:</a:t>
            </a:r>
          </a:p>
          <a:p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# 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一度でも改善した場合</a:t>
            </a:r>
          </a:p>
          <a:p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vv.drop(best, axis=1, inplace=True)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pp.200-201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569305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 </a:t>
            </a:r>
            <a:r>
              <a:rPr kumimoji="1" lang="ja-JP" altLang="en-US"/>
              <a:t>結果の</a:t>
            </a:r>
            <a:r>
              <a:rPr lang="ja-JP" altLang="en-US"/>
              <a:t>確認</a:t>
            </a:r>
            <a:r>
              <a:rPr kumimoji="1" lang="ja-JP" altLang="en-US"/>
              <a:t> </a:t>
            </a:r>
            <a:r>
              <a:rPr kumimoji="1" lang="en-US" altLang="ja-JP"/>
              <a:t>(8.5_5-6)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r = sm.GLM(a_train.PoorCare, vv, family=fml).fit()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p = r.predict(a_test[vv.columns])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ja-JP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相関係数</a:t>
            </a: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', np.corrcoef(a_test.PoorCare, p)[0, 1])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print('SSE', np.sum((a_test.PoorCare - p)**2))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plt.scatter(a_test.PoorCare, p)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plt.xlabel('</a:t>
            </a:r>
            <a:r>
              <a:rPr lang="ja-JP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データ</a:t>
            </a: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plt.ylabel('</a:t>
            </a:r>
            <a:r>
              <a:rPr lang="ja-JP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予測</a:t>
            </a:r>
            <a: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4" name="AutoShape 2" descr="data:image/png;base64,iVBORw0KGgoAAAANSUhEUgAABSUAAAECCAYAAAAIF7J7AAAABHNCSVQICAgIfAhkiAAAAAlwSFlzAAAPYQAAD2EBqD+naQAAIABJREFUeJzs3Xm8HFWZ//HvQ5IhKBCykQCjGSHIMCxCMoJRIJKYRAPKpuBlR4dNGDWDIygOrihKIDIi8FMhAcEoLsgiCkwSgmxBExBQMCQBkS2QBMMaTcLz++OcTqrrVvV2q/v2vffzfr36dW9XnTp1uvs8fU6drjpl7i4AAAAAAAAAaJVNursAAAAAAAAAAPoWBiUBAAAAAAAAtBSDkgAAAAAAAABaikFJAAAAAAAAAC3FoCQAAAAAAACAlmJQEgAAAAAAAEBLMSgJAAAAAAAAoKUYlAQAAAAAAADQUgxKAgAAAAAAAGgpBiUBAECXmFl/M5tuZs+Z2Wozm2Nmu8V1Z5nZk2b2ipnda2bju7u8AAAAALofg5INMrM3zOy+7i5HNWb2poxlo2L5l7VJecbH8iQfr5nZX83sRjM72cwGtrqs6L0SMVDpsSimzaqfr5jZn81slpm9M5HvCDNba2aP1VCGH8W8DozPb4/P92vg9bxhZutz1nWKOaASMxttZpeY2eL4Xfw3M/udmX3BzLbM2excSf8laZ6kr0h6Q9IKMztV0tcl/UnSOZJWSnqpFW2QmQ0ws5VxkLRiG2JmX49lOj0+nxWfH9vAfp+I2741Yx3xCEmd2qGvV0h3XKNtQ3eLP1b0z1ieGyNonpy+zxoze8bMbjWzM8xsUHeXM83MOszs7tj3Wm1mC83ss2b2T6l0pVi5orvKWomZfSmWb2o37T+z/UnEY95jfbLtz1j/95jHzWZ2aCrvh+L2b6lStpNiXtPj89J7dU4DrzO3P00b3D5yvo9ej3XpWjPbvwt508b0MJ06Cug9zOwTkk6StEfGao+PVpZnpqS1sUxZbpP08/j/myX9s6T9JV0q6WwzO8Ld72l6QdGXLJL0vZx1K1LPk/VzK0k7SDpc0tFmdrq7X+buy83s15IOMLN3u/vdWRmb2eaSPiTpaUm/iotdYSCnUWXxbGbbSvqRpCskXdWFfNGHmNmJki6WtF7STxViZKCkCQqDjZ8ws4PdPf2j3KmSHnb3jvj8gpjfJxQGIj/o7mslXWhmo9SCNsjd15rZNZJOk3SoQjzkOVLSGkk/LG3ehfJ1imUze7OkqxXez682mC96p3WSzjCzH7n7wzlpWtpfK4KZ7StppsJ3x5Op1V1t79A1yb7PQEnbStpH0rcU+tvHu/sN3VW4JDP7qqSzJT0s6TyF44iJ8f8jzWx/d38xsUnLj2/q0G1lM7PDFNr2bTJWu6RXJJ0hyXKyeC31/C8KPziapM0UjtkOk/Sz+F12dEw3U9L5ko6J6fMcE8vx/USZGn2/Mr9fajgORfdIfh8NlrSTwvHVh83ss+4+vYE8aWN6Gnfn0cBDoaLf193lqFLGeZKWZSw3hQ7I1t3wnl2RsXx8XPetnO0mS3pO0suS3tHd7yuPnv+QNCrWuWtrSJtbPyVtrdAxWyNpWFx2aEx/aYU8j4tpvpZYNjTG5YAGXs+2krbNKfex3f1+8+gZj1h310t6VNIOGesPkPSqwoD9vySWbx3r2tUZ27wm6c7Usk1a1QZJGhPL9usKafZLl1/SoFjGgQ3sc+u4rSWWlb5zzunuz5lHezwSdWJmbEPuyUl3XIzL/bq7zHW+vi/Gcr81Y12nGOHRks+kYt9H0r9LWqwwcDOlDcr7z7EsCyT1T607VWFA/9jEstIA66DuLnvO6ynFxNRu2PdMSetz1j0u6fk68so8BlY4vrw5vsaD4rKtJf1D0iMV8hsVt7kzsWzz+Flu3sBrzexPK+c4lEf3PCp9H8XYXx7bxrc0kDdtTA97cPl2H+TBM+7+fHeXpRbufqukD0raVNKs7i0NsFGMoWskDZD0nrj4RoUzww43swE5mx6t8CvezEReK2Ncrm2gHM+4+zOpxXm/dgOdxEuaLpP0usJZjUvTadz9VwpnHQ6R9L+JVaXLof6RkfXA9HJ3f6NVbZC7L5L0kKSJZjYiJ1npDI3LE9utjmVc08A+n4/bJs/wIB6R53FJ35G0d2n6gF4it87nxAi6mbv/XtIkhbPmZlab9qIF3iWpn6RfuPu65Ap3v1ThRIWrEsvWxHq1usXl7Ama3gbFeP523Nd747LnJf1a0tstMd1RSumsymQb/Er8LF9poBwN96fRHtz9KUkXKRxfTW5ge9qYHoZByQIl5jKZYGb7mdm8OP/JCjP7QbxkMyv9ZDPby8z+z8xeNrPlZvb/zGxozn6OtXCzgJctzPX1SzPbIbF+lJm9oXD2x78k5mm4IpHmDTObm5H3VmY2I87F8Hcze9zMzs8oe2mevY+Z2a5mdlMsy2oz+6mZjUy/ToWDvuMT85PUPFeXu/9O4VLC3c1sYqosm5rZl83s0TgXxTNmdnG8XK6U5qdxv/tkvOb3peYx6W9m59jG+dQeNbP/aYPOGdpTuqO8VuEy0a0UBtPLmNk2CtMSzE8O/NjGOezemkr/CTN7ONbFx83sAjPbKpXmCUvMzxcvUZmrEHOlfNeX8jaz4WZ2pZk9ZRtvPnJUV98I9GhHSRom6fvunjsnqrvPUhjkO8DMdjCzeZKWqfz7/Y1YV0vf++9Nf+9XaYMuiNuviXX7f7PaQzPbzswuj9/5a+J39dkZPwbMUpiuplMdtzAn2WGSnnD3eYnlpfms9kul/4iZLYpx87SZfd/CVAnJNLfH1156/sXEe/SlxHuxX1z/ZjO7KL7m18zsATP7TzOjj9Z3fFXS85K+lq5PWSz4tJn9wcxetdDPvMrMtk6lK83Z9Xkz2zx+76+2cGl1Kc22sR4/HftQi83sa2a2WcZ+R5nZzETMPWZm55rZFql0jyvMIStJpbm9km1UWYykXtcnYwy8ZuHGWT8zs91T6YiZJnH3v0i6RNIIJb4za6lzFo4X3jCzo9P5xvbiDTP7WWJZtf7NS/Hvbjll/WNqH6Vjk3NSy58wszvMbKCZfdPCjdfWxHpzQFbeZraTmf3YzJ6Pr/chM/tMVh0zs3dZmE/xxZj2XjP7SFa+tao1xmPaiu1SjLVjSv9bTvtbkHUZy2YpDFQek7PN0QpXYVxbWmAbj5HLjhXNbH8L84u+FD+bH5vZTqk0Zf1pK+A4FN3izwr1ZnhpgZkdaGZzY6y9YmHsZGx6w6w2xuocp0Fr0XgXzyUdJOlWhYOQcyTdL+ljyp67zhV+TZqncBno2fH/EyXdZambCpjZRQpf7msULgO4SNLekubYxkGzlZJOkbQk/n9yfH5lpYKb2RBJ9ylcEnGLpLMk3SHp05LutMQgX6Lse0m6R+ESva/E132YNs69J0l3x/1bTHtK3Ee980PeGPOYlCjzppLmK7xv90k6U9IvJH1c5WdVXhr/ZjWIH1X5WTLnK7y3c2J+dyt8jrPrLC96OQsHbYco1P87EqtmKtTVrA7PUXHd5anlnebOMbNPKcwB9JBCPN4o6ROS/i9j26RZki6M+7lSG2NupZmZwq/WH1SYb/ILCp3Bq+L+0De9T6Ee/aKGtKXv9wkKc0eerfLv91MkfV4bv/cXq4bv/dgGLVBocx6Iedwk6T8k3Zs8WDWz0QrzEH1Y0k9i2j8pDO7clDpwvFrhQCnr+/9DCj8gpG+MkBWPB8V9LY+v+WqF9u5eK588P73tjdr4Ht2UeC8WJ8p3oqSfKcT5UoWzTS7IKC96IXd/SeFGUVtK+m4Nm/xcoX48rlD3r1Doe95YYZsfKMzX9QWF2JGZ7Rj/P0GhXfm8Qp/nTElzLXGTGjPbU6E/+1FJv1So03+Q9DlJ95jZ4MS+Pq+N8yWXvgvOTr5kZc8V91OFur9O0tcU+s3vUugPvyuRjphprk79bdVW5y5T+Fyzvms7lOhr19i/uVNh7u0j44Bn2Q+ydXCFq61KV15dJmm6pO0l/cLM/i2Z2MzeLen38fX9TCFm/qww5+ZPU2kPVej/7Rhfz1cVzu78SXpwtE41xXiN7dIpCm2rtPGY8MIulK2SoxTe75sTy25UmPblo2bWL1X+sQpzCP7E3V9N5ZVug/dU+Aw3UThOu1RhLtT7zOyfU9slty3qOBStVZr/dJUkmdk0STco9NnOU7jB4iiFMZCRqW3z2ph6x2nQKt19/XhPfShjPg1tnCduneJcGnG5SfqjwiVsW+Sk/3Aqry/Edd9NLOuv0FH8eirtv8W0J6aWZ84pmSj/3NSyaxQGV/ZKLT8opj8vsaw0X916Sf+ZSv/ruHznjH3WPadkIt0eSs09ofCF9W1JR6bSnhrLsGNi2aMKX2z/lHpPV0q6N7FsuaQbU/kdKGl0d9c7HsU8tHEekxslbZf1SKQt1c9LEuvfodDBvk9hQO+gjH08oPDjwZCM5askbZpaPlOp+bcUOpEPpdK9OyNGH0/HunLmlJS0c1z+X6nlJ0l6U3d/Njy656FwALZe0lY1pD0k1qFvxueleMr6fu/U1uQtVzjDeL2k01PL91doJ09LLLtT4cyy7VNpPxXzOCW1/Jdx+W4Zy9cmYz4uL839tV9i2U8kvajyuSLfLumA1LbzlJq7SzlzSirc1G29pO+klh8laXh31wsezXtk1Qlt7D8dmlh2XLIuStpCYcBuWiq/D8T8JmXs42fKnrfr7hhbH0wtPz7GxQfj836SHlNo796ZSlvqy/44tbwUQ1lzSmbFyEkxnx9J6pdYvo3CwNS18Tkx0/U6V3E+bYWD/g3HOXXWuVti3dkmlfYhSU+Vvj9Ve/9mL0nPxs/8JYWBv7fnlLvU70l/zz4el9+l8mOAI5Roy+KyAZKeyKnrX1KY4mTP+HyIpL8pDEpulkr78/g+7JxYVoqJinNK1vl+19ouzUzHXOr9WaGc/nDyPYvp31AYyCmt/1dJ71c403G9pG9k7OPbcV36u6a0fO/U8tL3XnLO0G/FZUMSy4ZLOirrtSr13SPmlGyrhyrPKTkwfmesl7RTXHaqwkD0JqnP/2VJ56a2z2pjSm1VTeM0PFr74EzJ5rjB3a8vPfFQ4+codOrenpH+l+7+s9Sy6QoHXMeUzvhw93Xu/k13/7wUztKyMEfWSwoN0s6NFjieoXK4wlkcT1u4LG47M9tO0kKFsy4/mrHpA+7+ndSy2+Lff0sn7qKX498NZ4+6+7Pu/ml3/5EkmdmWFi6PXazwJZN8T/6fws0LPpRY9n6FMweSZ62tlTQ6eRq3u9/k7kuKfDFoC1Ml/TXjkb5TqBR+XS6tv1/hDoFzFTqc12ekn6nQuS3djVjx1/jdJf3I3f9eQ/nWShqR/AXQ3e/2znc+rkdpjp09kwvd/Xvunr67IvqO0vfqSxVTBaXv4kFF7dzMhim0QYvc/eLkOg+XVe/s7t+Nad+hcPB6taS/p9qr6xUOJtPt1Uylzl6OZ3a9X9It7v50DcVcqzB/5oZ2xd0Xe5hrs1Hr42PX5Flp7n6Nu7/QhXzRM52iMOjxv5a6JLrE3V929y+4+wxpw6XMIxXO+pCy+4IHKpyNtoGZjVE4C/E6dy87+8rDNA3/llh+oKQdJF3iYTqdZNorJf1W4U6pWXf2rdV/Svq7wg/d6xP5P6swIHt4XETMNF9Zf7vOOneZwvFO8tLvXSTtIunKeEwk1di/ic93VTguWq8wMPGneCnzkDpek0s61d2TcxxnHa98UNJblVHXFc6C/Fd3vz8+P1ZhAPE7koak2qIr4vtwRB1lDAWt7/0uql0arPz+8Lsy0u+eSPMnhTMj10h6j7t/LiN9Vhu8icL786i7L8jYJq302W24XNfdX3D3a2rYFu1rs0Ts7Gxmx0i6VyEur3D3P0thHll3P9Xd37AwddvWCmdAL1N9YyD1jtOgBRiUbI4bMpatjH/flLHulvQCD5Pr363wi/CGuTJiwF5qZn9VOPB6VqHB2Co+GrWXQjAepuwGaQdJb7HOc3VlXSpU6bV2RamDvjK50Mz2NrPrzOxFhV8sn1boaLjK35NZCh3e5GUlH1U4O/THiWVfULgM42Ez+68udrLR3u5SONhKPzrNBSnpurjuBIVfpgcqDIzkTcJ9jTpfMnqsQr1MXyqa58sKdyB80MI8p9vXuF2uOLg+S+FyqLvN7MjUpafom0o3BtiyYqqgNBhZywBmrfZS6JP8Jmull89zOS7+/ZQ6t1fLFNrNHVNZ/ErSCwr1vjTh/xEKPxykp1LI802FdndBvJQwc56zesS2/msKc0A/YGYnpS6DRR/iYT6/LyrcNfSbeenigdvVZrZcYQDpGUmPqHO/p2Shuy9LLXtXTF9LzL27UlqFMzxNG2OzLrEN2kXS7919ZXq9J+ZfJmZaolN/u446d0Ncl+z7lC7dnplYVnP/xsONS85UiIvTFM64PFrhEuXM+fcz/NXdH0zluyr+m+wD5caFu6+PMZpMawp9wnRbdGPMJ90W1aSO97uoduklSQcouz/8UEb6JTH9RxUuBX9VYTqyzB/c3f0PCtM9HGBmpT7EZIW5S39QYxm/q/A+3GRml5lZQ983aDvJE0T+qHCMsp3CmcmnlBJZmHP8W2a2ROHY/TmFMYpdVd8YSL3jNGiB/tWToE6ucGpwnvTdz1w5X+AKja4UAy2eFfl7hdvcz1P41fBZhUGRWgc58pR+bbxS4TKfPOtTz+t5rV1V+iXziQ07MHufwq9z6xUulbhD4cBzkFLvibu/aGY/UTgoHarQgH5Q0s/d/eVEulkWJmT/H4VLBb5h4SZB07yBO7GirT3n7jdXTyYpXB5dSnulmd2qMJhxrcJ8fGXcfYWZ/UrSQWY2Og4GHiHpQQ93BK7K3W+L82h9UWGw/Itm9nNJJ7v7izWWOyvfj5nZbyV9RtIPJb1oZl9Kn6GGPmWJpDEKAwN3VUm7q0LbVeTZ46UOZS1nOg2J+z9f5XO5JpXdddPd15nZNQoDmRMV5i3rULhkrdI8fMk8Hopnl52jcGB8hoWbBZzg7n+tJY+cfL9iZqW5+S6VdKGZXSjpS+5eqY1F7zRDoW6eaGadBszjWWf3StpMoe7epjDtzOsKV7tkybp5VT0xVxr0y0u7Iv6t58y1RstCzDRfWX/bzHZVmH+vap1z9/Vm9n1J55jZ7nEg8HBJdyWvOGqkf+Pur0u6zMyuVOh7TVWoA5+p4TXVerzSSFt0jMJJEVmeqyGf8sLUEeMFtktr3f3XdaRfnUh/bfxM7pR0s5nt5u4rMraZqXC59kcUBiI7FM5+/GEtO3T3Z+O8kl9QmGLiJDNbpPBaswZO0TPcpTBHpBTOtn1W4ezZ0lnVpTn871KYKmChwvyPf1X4Qf081a7ecRq0CIOS3c+UHwClXypLZ7CcqPCL0gx3P6Msk41nfjSqtI/X6xikabWDFb5MkpcknKV4hmfy8iMzyzuN+zKFOSUOV7g8fnNlnCXj7ndImmThruZfVrh0d5CkI7v+MtAbuPtMM/ugwqBjh7tn3QhplkK9PcLMfqMwf8r0OvfzoKTD4qU7n5N0usLZAp3uJF9v+SXNtHAX1umSLjKzf7g7Ez33TbcqDJofrOqDkofEv+kbLnVF6SC0lrNeViu0myvrbK9mKdxE54g4oPEehfY0626hmdz9CUkfszDh+qcUbkAwz8x2qXFKhrx8r5d0vZntIekbCgdd/WP+6EPipWknKsxZfLHC1DPJPt40hbM5Pp2cPscy7padkHUQVk/MldLmDToOi3/zBmaq+ZtC/67Ws96ImeYq9bdLA2CfVn117vsKn8dR8Qqr0Qpnt5ZptH/j7q+b2ccVBvz2r+N11aLetkiSHsu41Lsr6orxZrVL9YiDo/+jMOh4rsJxU9o1Cj8mHmFmsxTOxLwxZwAzbz8rJH3azM5SuAneuZLmm9m/uvvzXXwZ6B61nCByqMIl2j9397I725vZF5tWMrQMl2+3h13SC+Ig434Kpyf/OS7eVqGTcG0q7SiFiV674ncKndapZvZPGeUZYWbbdnEfDbNwJ7xDFC7tuTuxaltJa9LzISlcCthJnLPkAYVByQ8rnP2Wd6aN3H2pux+tcKr34VU6/eh7zlSIya9Y+d1+S36lMPh9mEL9XaPQKaubuz/n7p9SmLtonJntVG2bGvP9rcIlN88pXJqOvmm2wpkYJ1e6jM7MjlKYS+qGjMtBu+I+hTPeP5Cz3x0SP76V5p46pELaTpehxwPg+xVu3naowkBPrZdup/Na7e5fUfhh7G0KMdRl7v6Au38glpN47KPinHUXSdpb4awiT6wu9cWuTW2W2e+p4G6FGMiLueRlp/eq892Yk6bEv7XMC9eJh/mMH5T0TsuYJzD2QfPm2CRmCmRmoxUGlJ5UmKNXqrPOufszCmf4fSQ+XlbqrtWp9Ln9GzPbO2ezFxXOsiv6zKZqcZGcc25BTHtoTto9GjxppKEYb1a7VIfvKpxde0KsR2Xi1Aw3KdyQ6DCFM7BrvXQ7ndeaeHXPcQonjWT2B9BrbKfQDpZdzRmn/mj4nhpoHwxKtodPxEsYkj6t0KBc7Rsn/H5MofHbtZQoNnbfVgjUN6fyeE013ogg/rp0rcLkzmW/ZprZQIW7IdZzWn+W19XAvJfxbLTSzQs+nlr9mKSB8YzGUvqhCpcxZL0nUrjUZx+FuVBmplea2dnJ/KLSr2/pOTXRh8U5t66XtL3K508qrV+vMAi5h6SPKdxQoOYzSczsNDN7Z2pxqS52+vEgpXTTmrKYs3AzqG+Y2YbYiJdEvVxDnuil4tQUJyl8Z/4qa2DSzKYqnG3+vMLZGEXuf6XCwOhYM/uv1H7fonBZ2OUx7e8VBkn2NrPTUmmHKdxR++qcXc1SOKvrHEn3uvujtZbRzA43swNSi59XaJcbjccBZnaumaV/WFxRQ57o3c5ROMBPD46ULsVO9gU3U5hbLq/f00mc4+1OSYea2YeT6yzcTOoBMzsnLrpJ0l8knR7XJdMerTDIcF3qctHMOl/BdxTmar4s+eN4/H+2pN+bWT9ipnniCQD/p3DziBN9483vGqlzl0r6F4U54a6N/Yzkvqr2b+IZUPeY2acz8v9YTFfkGftS+DH5cUmnmdl7kivMbIqkR8ysdLOWWQp9p0+a2dhU2rEKN4Ca1kAZan6/62iXXovpa5k3uiGxzztD4Yzls3OSzYrrL1SYpuzWWvM3s/3M7GOpxbW2wVKDx6FoC53GQKJvKFz1WFO7h/bF5dvFa+QXsQWSbjezH0l6WGGi8MMUAjB5B7OZCr9+XRR/RVyucMbfAIWb5YxI5fuQpPeb2XcVfk18xt3Pr1CO0xWC/Yz4y+T1CkF+tMIvFB+qsG1a1vvwkKQpZvZ5hbnLvu3udybWv8PMSqf7v1lhgHSiwpmkT0g62N0fTuV5vsLp/3PN7DKFjtTHFX6h/ag6vyfSxssH3qwwh+bGQoezTk+X9Dkz+6HCHeV2VPgl7gZ3L/LGDuh+2yfqXJZazqI6X+EX2s8pVZ+imQqd0hE15idJimeFfFLS28zsxwrzyW6rcOfJB2qYP+cxxTuZxoO6KQq/5u8n6QyFy6p+qPA9sr9CPW+k84xewt1vNLPjFebqedjMrlU4+2igwnfx+xQOIj7k7ll3qO+qTyrcFf78ePA3V+GHtY8pHIgl5w06WtLtCncpnqJw58StFb6r/0md775dUvr+H6lweWFN4pnQn1Q4i+d6hbkst1I44H4q7j+Xu79g4YYFR5vZswrv5ykKA6SfVDhD9SqFg+ExCu/1RbWWD72Pu79mZqeq8w/CFylM53OtmX1HoX93jKSlCmcbZvV78hyrMHByrYX5/O6V9BaFMw6fknRJLMtaMztcoa95T7z0cqnCjT4OU7gBxympvB9S6AtON7P5CnfzPko53P0KM5ugMM/czmb2C4VBhA6FecSOivMV7ilipquSfZ/NFPoW+ymcifeCpKnuPjeRvu46F+eMXKJwo8yyOd7r6N98X+FMywviWfo3KtyQZW+Fq53+JOnrXXgfOonzDx+hMFg2z8JcxA8qnI11rMJZ/T+JaVfEQflrJd0Z4+IRhTk5j4nluyy1C1O4Ku0tOUW4XDW+33W2S6V4/F78XN7s7sk+38Aq/eHfpG7yk+dyhXlCj7QwV3l6m5sV+p0jJX0tOW9ghvSx5KkKl34fFfMZoHAJ98sKN6OsptpxKNrXjQqxdWY8+WixwslFb1f4EXq/GvNhzsh25e5Nf0jaTaFj84qkY1uxzxa8pvWSFqSWHReXd3qNCl/Q6yXtl5Ve4ZKY38b3aLnCHELDMvLZReFXwVcVLre8TOGg7cy4bGAi7TCFRvUlSYskHZIq/5yM/DeX9BVJjyp0Bp9VuDP1rql042Me/5ORR+b7oNDZeVhhDpZbJO2Wyiv5eE3hV/kbFQYZ/6nCZ3GwQkPzusKNFz4bl/9a0u0Z6fvH9/jmnPyGK3QIHo95LlM4GN6su+tdooy9LqZa/P6NyqhzWY8tE/XzmxXyuyOm+UjO+t9JWlKlTDMV7tb91sSyzSV9VWEKh9cUJnW+NP3dEOvq0ow8T1C4G/1yhUtkhsTl71DoRD8fvzf+oHBWRLd/Nt1UH4in8vdje4W57BbHeve3WIc/J2mLjPSleLo8Y11eW1OpDfp6/C5/XeESwu9JektG2uEKVwo8rjA1wpMKB7Gjqry+nyq0Q2+ukCarzR6gcEOFP8S4eVZhkPNtqW3nSVqXkefU2J6simV4a1z+NoWD9qfj+/2owg+Qm3R3XehCHSKmqr9Hpbjp1I9Kpbs6oy7uozCAWIqR8xQG4y+V9HjGPjrFZiLN1jHen9TGPs8FkgZnpN1e4ce3Z2PMLVE4U2XLnLwvUbjMdpmksxPLM2MkrjtJYZDqVYUBshsljUul6XUxU6UOFBJPyu77vB7fx1sVzoDP+yxrqnOpbRZJ+lPOulr7NwNiue5SOBt2jULb9HWl2iPlHJsop48U1+W1RdtLukrhWKtUx74oadOMtLtrY5+qlPZLShyTxXSldqViv7Oe91u1t0sDFQZTVysM7pyUen+qletDqfdsQdb7Gdd/Jab5bs768xX6u/9SIY+G9AOHAAAgAElEQVS8Y8n/UDiZ5xWF74cbJO2RStOpPx2XJ49D71I4vqWN6qaHNn4f/aTG9P8s6RcKg9Clq2u2U5gPfX2yPimjjcmrU3Fdpz4fj9Y+LH4QTREvgb1ZYYLjZxR+BTvB3a+qYdtRCjcYmaDQYXpc0iWemPC3pzOz4xQ6VTW9JyiGmX1I4fK+w9290p3G2w4xBRSHeAKKRUwBxenJ8WRmuyvM4f5Zd6/rBn9As/TkmAJ6s2Zfvv2cwhkONypcRvh4LRtZuKHKnQqX7J6o8MvYVEkXmtmb3P2bTSkter04J8s5Cr9mXl8leTsipoDiEE9AsYgpoDg9Mp7MzBTuivx3hbMNgXbRI2MK6O2aOijp7q8qXAJS+nWhVl9Q+KKY7BsnRl5oZiMULh/rTYHP3AYtYmYzFOY+2k7S6e6+tpuLVDdiCigO8QQUi5gCitMT48nMzlKYB3gHSdM93EgTaAs9MaaAvqBdb3TzY4WbiryeWv6opC3MbIi7r+qGcjVD866fR9oghfkiznD3S7u7MC3Wl2IKaDbiCSgWMQUUpzvjaVOF+SLPUx03EwPaHG0U0ERtOSjp7nekl5lZP0lHSlrWW4Le3a9U9t160QTu/rHuLkN36SsxBbQC8QQUi5gCitOd8eTuX1aYdw/oNWijgOZqy0HJNDMbrHD3wT0lHdTNxQF6PGIKKA7xBBSLmAKKQzwBxSKmgGK1/aCkme0r6RqFy273d/d7K6QdKmmKwiS0a1pSQKBYAyX9i6Rb3H1lM3ZATKGPaWpMEU/oY2ijgGLRRgHFIqaA4jS93ye1+aCkmX1K0rcU7pL1OXd/pcomUxS+JICe7ihJPyo6U2IKfVjhMUU8oQ+jjQKKRRsFFIuYAorTlH5fSdsOSprZmZLOlnSIu99c42ZPSNLVV1+tnXfeudDyTJs2TTNmzCg0z2bm28y8ybd5+T7yyCM6+uijpViXi9RuMZXUzDho5T5atZ/eso9W7KdZMdXO8ZSlVZ9nd++zu/bbV15rX2qjelLfoSfm28y8e1K+vb2NKvo9a+f82rlsRefXzmXr7TGVpbf02XvTPlq1n556HJXWloOSZjZJ0pckvd/d59ex6RpJ2nnnnTVmzJhCyzRo0KDC82xmvs3Mm3ybm29U6Cn+7RhTSU1+L1u2j1btp7fso5X7UYEx1e7xlKWF73O37rO79tuXXmvU69uontZ36Gn5NjPvnpZv1CvbqKLfs3bOr53LVnR+7Vy2hF4ZU1l6U5+9t+yjVfvpicdRWTZpZua1MLO9zOwxMzs9sfgiSTdKes7Mdsp4bNlNxQXaHjEFFId4AopFTAHFIZ6AYhFTQOu1+kxJz1i2maTtJQ1OLNspPg7LyecESVcVWzSgRyKmgOIQT0CxiCmgOMQTUCxiCmgDLRuUdPe/SOqXsXx+erm7d0oHoBwxBRSHeAKKRUwBxSGegGIRU0D76PbLt3uKjo6OHpVvM/Mm3+bm2xe14r1s1efVW15Lb3q/0D3vc3d9trxWFKGn9R16Wr7NzLun5dubFf2etXN+7Vy2ovNr57L1Rb2pz95b9tGq/fSW2DH3rLOWeyYzGyNp4cKFC7tr4negSxYtWqSxY8dK0lh3X9Td5SGm0NO1U0wRT+jp2imeJGIKPV87xRTxhN6AmAKK06p44kxJAAAAAAAAAC3FoCQAAAAAAACAlmJQEgAAAAAAAEBLMSgJAAAAAAAAoKUYlAQAAAAAAADQUgxKAgAAAAAAAGgpBiUBAAAAAAAAtBSDkgAAAAAAAABaikFJAAAAAAAAAC3FoCQAAAAAAACAlmJQEgAAAAAAAEBLMSgJAAAAAAAAoKVaMihpZruZ2SVm9oqZHduKfQK9GTEFFId4AopFTAHFIZ6AYhFTQHtp6qCkme1gZn+W9ICkD0rarI5ttzazK8zsSTN72czmmdm4phUW6AGIKaA4xBNQLGIKKA7xBBSLmALaU7PPlHxO0vck7SxpH0lWy0ZmNkzSfZJ2k3SCpAkxr3lmtndzigr0CMQUUBziCSgWMQUUh3gCikVMAW2ofzMzd/dXJV0gSWY2qo5NvyhpiKQx7r4qbn+kpHskTZe0b8FFrWjw4MH629/+psGDB2vVqlWSpHPPPVdz5szR5MmTddZZZ+nyyy/X7bffrokTJ+r444+XJN1yyy1asGCBxo0bp0mTJnXKd/HixVq6dKlGjx6tHXfcsebypPNtJJ+ssjVanr6ou96r3hJTScOGDdPKlSs1bNgwvfDCCzVtM23aNM2dO1eTJk3S9OnTq6ZPx2uzZH0PVNJIPSoq3otM31P1xnhqVLJeuXtd/5fqYVfq2X333bchRocPH74hjt797nfXvP/067jjjjuq5pO37bJlyzJfSylNv379tH79+op59JR2tMh47y0xdfzxx2v+/PkaPHiwttpqKz333HNauXKl9t13X5144okV60bWZ1+t3nRVXvxm7aOe9jDrNRVVx1vV/nVVd8Z0b4knKbyP8+fPl5lp/PjxcnfNnz9fzz//vEaMGKHx48d3+i6dP3++li9frpEjR3ZaX0pTVFxVq+vV4irv9VYqf63lKOr19DSNHB9U05tiqqR0TLT55pvrlVde0fDhw3XmmWdq0qRJuvzyy3X99ddryJAh2meffcpirxSLO+64Y2Yslep8tfiqFid5dTEvfrvS7tTSn+kJsdETylg4d2/JQ9IoSW9IOraGtCskXZ6x/FhJ6yXtmLPdGEm+cOFCL8LUqVNd6ueSEo/0887L+vcf6IMGDS1bNnToCF+2bJm7u69cudKnTJlatn7KlKm+atWqiuVZsmSJDx06omy7AQM2qyufrDyGDNna9933vXWXpy9q9LOr1cKFC0v5jvFeGFNJBx98cGZ8HXHEEbnbXHfddS71T23T32+66abM9HPmzHGzAWXpzQb4/PnzC30tv//97zvF4oABm/n999+fmb6RetTINlnxnvwu6mr6nqDWmOrp8dSorHolbZL6W3n5vvu+1wcPHt6Felapnd2k6v9Tpkz1pUuXpl5HOs/ssmdvW55u6NARvmjRokSa2vJo93a0kXjv7W3UVVddlag76frfL/U3q26Uf/bl8dW53nS1fnSO3/x91NMeZn0vTJgwySdMmNTl19Cq9q+rWrXP3t5GrVy5slO9CfW0c/syYcIkX7p0aSJ9eZoJEyZlxFV53a/3M6q1rqfbnLx9lL/e7PLXWo5WxVe7aeT4IKm3x1RJ9jFRqc5Z5nuYbsOkMA7Qub7m95lKdaly/1G+//7vy2wzKvW50n2SvDzS9bmW/kxPiI12LGM9/b6uPJqWcacd1Rj4kraP6T6esW6HuO4jOdsWGvghaAe5dLVLT8a/g+Ly9LI9Us837ZRm6NAR7u4+ZcpU79dvSNn6fv2G+JQpUyuWJwRbVnn2qDmf/Dz6112evqjRz65WzTjga6eYSqoUX/nb9M+tv1nCAVjn9GYDCn0tYUCy834GDNgsM30j9aiRbfLivfRd1NX0PUHRndN2jadGZdUrabBLw+PfWpZXbvPSyuvZwJyYHp7Y54SK//frN8SHDh2ReB1ZeWaXvfO2T2bsK8RySLOHS53jMCuPdm9HG4n33t5GbWyXOn/OYflW8e/AjLrR+bPfGF/Z9aar9aM8fidk1u/SPuppD7O+F8y26hTnjbyGVrV/XdWqffb2NmrKlKmx7qS/Xzf1rGOnoUNHxPSdY8Zsq1RcJfMMcVbvZ1RrXU+3OXn72Ph688tfazlaFV/tppHjg6TeHlMl2cdEpfZm05z3MG/5Von6WmpLKrdb+f3HUt9p006xn9/nGuIb29fk8uw80vW5lv5MT4iNdixjXx6U3Dumm5qx7k1x3adyti0s8Lfaaqv4AVztkiceP4zLv5GxbHHO843Lrrjiior5Ll68OLM8v/nNb6qUZ3HVfKrncWvN5emL/vznPzf02dWjSQd8bRFTSUOHDq34Xg4bNqzTNp/+9KcrbnPGGWeUpf/a175WMf03vvGNQl7LD37wg4r7mTlzZln6RupRI9tUi/dbb721S+l7iiZ0TtsunhqVX6++Vefy/Davcj2rHDuhTUrmXe3/6RXyrFb26RVeU2nb8xvKox3b0UbjvTe3Uccdd1yNn/Nn49+ZNdSf6vk1Wj/K47dyGzFt2rSK65PtYbX2JivOa30NrWr/uqqV++zNbVT1upR17FRLDFZad37Nn1EjdT3Z5qT3sTG/+mK+qPrWHbFStEaOD9J6c0yVVDsmaqy/M903tiWV6/Att9xSZR956+vpi9VWn2vpz/SE2GjXMrZqULKpc0o2aG386xnrSssqTko7bdo0DRo0qGxZR0eHOjo6ai7E3/72t/jffqk14+PfWyWdlVq2RNKOGc83ppk7d27FfJcsWZI5d8CCBQuqlKd831n5VM/jHkmTypbllacvWrp0afyvvs8uz+zZszV79uyyZatXr+5CCXO1RUwlrVy5Mv6X/V6uWLGi0zbVYue2224rWzpnzpyK6W+99dZC5pe8/fbbK+5nzpw5ZfNLNlKPGtmmWrzfc889ZfOt1Ju+HbUoptounhqVX69G1Lk8v82rXM8+XyW/exTmky/lPb7K/8Mllb4H6i378JzlSxLbbt1QHu3YjtYS7ytWrOhTbdT8+fPjf9U+53Xx7xxJX4//59Wf6vk1Wj/K4/fhivuopz2s1t5kxXmtr6FV7V9XNWuffa2Nql6XpM7HTlL1GKy0Lmxby2fUSF1PtjnpfWzMr76YL6q+dUesFK3e44O+FlMl1Y6JKq/La6+GS6qtDt97771V9pG3vp6+WG31uZb+zLp16yqmaYfYaIf4beHYRCftOCj5dPw7MmPd8FSaTDNmzNCYMWO6VIitttoqDkzeIemoxJpSp3VyxrLROc83LpswYYKuvvrq3HxHj05us9Hee5du7JVXnvJ9Z+VTPY9xNZenL9phhx3if/V9dnmyGqNFixZp7NixjRcyW1vEVNLQoUNjxyP7vRw2bFinbSZMmKAHH3wwd5v0gNnEiRM1b9683PSTJ09WEd773vdWjOmJEyeWpW+kHjWyTbV4HzduXJfSt6MWxVTbxVOj8uvV8jqX57d5levZeyXlx05ok5J5V/v/hQp5Vit7ehL9ZP6lAZ/nG8qjHdvRWuJ90qRJfaqNGj9+vJ544glV/5xLXeeJql5/VDW/RutHefy+s+I+Jk6cWLH9TLaH1dqbrDiv9TW0qv3rqmbts6+1UdXrktT52EmqHoOV1oVta/mMGqnryTYnvY+N+dUX80XVt+6IlaLVe3zQ12KqpNoxUVBvf+cFSe+K/1euw+9617sqrt+YT1f6YrXV51r6M6NGjaopr+7UDvHbwrGJzpp5Gmbyofomk31G0vcylncoTCa7U852TZpb6Iceruv/oW+cUzK9bI/U8007pek8p+TG9fXNKZm/79rnmEvn0b/u8vRFjX52tWriTQTaIqaSKsVX/jb9c+tvlo1zaJWnb96ckuX7qT6nZO31qJFt8uK9+lx/taXvCZo04XnbxVOjsupV+fyLtSyv3OalldezgZ4d08MT+5xQ8f/yOYry8swue+dtn8zYV9acktXzaPd2tJF47+1tVOc5JdP1MjmnZLpudP7sO88pWWz9KI/f0jxg2fuopz3M+l7YOM9e115Dq9q/rmrVPnt7G7VxjsX092tyTsmN7UjnOSXL62B5XCXz7OqckpXrerrNqX1Oyc7lr7UcrYqvdtPI8UFSb4+pkuxjovSckll9tazlpTklk21J5XYrv/9Y6jtt2in28/tcyTklk8uz88ifUzK/P9MTYqMdy9hn55SMab8h6UVJW6WWz5N0Z4XtCg38Qw45xJtx9+1Vq1Y1dGelZcuWdfnu21l5cPft2jX62dWqiQd8bRFTSUcccURmfFW6u95NN93k9dx9e/78+S25+/b9999f1923G6lHjWyTFe+V7q5bb/qeoEmd07aLp0Zl1at67769337713X37c71rFI7u0nV/6dMmerLli1LvY50ntllz962PN3QoSP8/vvvT6SpLY92b0cbiffe3kb9+Mc/9nrvvl1eN8o/+/L46lxvulo/Osdv/j7qaQ+zvheKuvt2q9q/rmrVPnt7G7Vq1aq67r69bNmyqnevrtRu1fsZ1VrXa737dvnrzS5/reVoVXy1m0aOD5J6e0yVZB8Tlepc8+++Xbn/mN9mVOpzpfsktbY7tfRnekJstGMZWzUoaR4CpunMbJSkxyUd7+5XJZbvJekaSRe5+8Vx2TBJCyU9K+lsSS9L+pSkD0va393vztnHGEkLFy5cWOgp0kOGDNGLL76owYMHa9WqVZKk8847T7feeqsmT56ss846S7NmzdKcOXM0ceLEDfPH3Xbbbbrnnns2XAaV9thjj2nJkiUaPXp0XXMEpPNtJJ+ssjVanr6oWe9V4hTpse6+qFLanhxTScOHD9eKFSs0bNgwvfBC+pKCbJ/5zGd02223adKkSZo+fXrV9Ol4bZas74FKGqlHRcV7kenbWa0x1VviqVHJeiWprv9L9bAr9WzhwoUbYnTkyJEb4ug973lPzftPv4677rqraj552z7xxBOZr6WUpn///lq3bl3FPHpKO1rP59ZX2qiPf/zjmjt3roYMGaJBgwZp+fLlWrFihfbdd1+dfPLJFetG1mdfrd50VV78Zu2jnvYw6zUVVcdb1f51VbP32VfaqMcee2zDvK3jx4+XFOZxXb58uUaMGKHx48d3+i6ttL6Upqi4qlbXpcpxlfd6K5W/1nIU9Xp6mkaOD6S+E1MlpWOiLbbYQq+88oqGDRumM888U5MmTdKsWbN03XXXafDgwdpnn33KYk/ShnqZFUuSaoqvanGSVxfz4rcr7U4t/ZmeEBvtVMZ6+n1d0swRz+RD4deI9Ur9GqEwe+d6Sf+TWr6dpB9JWiHpJUlzJY2rso+2OwsFqEcDZ6EQU0AFdf5iTjwBFdBGAcWijQKKRUwBxel1d992979I6pexfH7O8qclHdmCogE9EjEFFId4AopFTAHFIZ6AYhFTQPvYpLsLAAAAAAAAAKBvYVASAAAAAAAAQEsxKAkAAAAAAACgpRiUBAAAAAAAANBSDEoCAAAAAAAAaCkGJQEAAAAAAAC0FIOSAAAAAAAAAFqKQUkAAAAAAAAALcWgJAAAAAAAAICWYlASAAAAAAAAQEsxKAkAAAAAAACgpRiUBAAAAAAAANBSDEoCAAAAAAAAaCkGJQEAAAAAAAC0VNMHJc1sCzO7wMyWmNmrZrbAzA6oYbv9zOxmM1tuZqvN7D4zO87MrNllBtoZMQUUh3gCikVMAcUhnoBiEVNA+2nqoKSZDZQ0T9JBkqZJ2kfSvZJuMLNDK2x3iKS5ktZIOlzSxJjPTEkXN7PMQDsjpoDiEE9AsYgpoDjEE1AsYgpoT/2bnP9pkvaQtKu7PxqX3W9m20i6UNIvcrb7b0l/lnSYu3tc9nszGybpJDM7y91fbmbBgTZFTAHFIZ6AYhFTQHGIJ6BYxBTQhpp9+fZRku5IBH3JxZLeamaTcrbbTNKfEkFfcn/8u7bAMgI9CTEFFId4AopFTAHFIZ6AYhFTQBtq2qCkmQ2QtLukuzJW3y3JFX6pyDJL0n5mNiKR3yaSDpN0mbuvKba0QPsjpoDiEE9AsYgpoDjEE1AsYgpoX828fHuIwqDns+kV7r7OzFZK2jZrQ3e/yMxeU5jfYZakVZIOkXSFu/+weUUG2hoxBRSHeAKKRUwBxSGegGIRU0Cbaubl26XTmNOnOSuxPPNuVWa2qaTRku6RdFt8LJN0pJntVHA5gZ6CmAKKQzwBxSKmgOIQT0CxiCmgTTXtTEl3X2VmaySNTK+LpzsPlvR0zuY3SVrm7icnln3ezI6VdLeZ7eLuz+Xte9q0aRo0aFDZso6ODnV0dNT7MoCmmT17tmbPnl22bPXq1bnpiSmgsnpiingCKqONAopFGwUUi5gCilNvv69Q7t60h6R7Jd2asXycpDckTc5Y929x3Qcy1m0e130iZ39jJPnChQsd6IkWLlzoCr/UjXFiCuiySjFFPAH1oY0CikUbBRSLmAKKU63fV9Sj2XffnilpfzMbnVp+sqSnFE59TiudUr1rxrp94t9/FFM8oMchpoDiEE9AsYgpoDjEE1AsYgpoQ80elLxS0kOSfmVmB5rZGDObIekYSZ9xdzezvczsMTM7XZLc/RFJt0j6ipl9w8zGxTRnSJotaYmka5tcbqBdEVNAcYgnoFjEFFAc4gkoFjEFtKFm3n1b7r7GzPaXdJ6k70vaUtLDkg5y95tiss0kba8wj0PJByX9p6QOSafEcj4p6WJJF7j7S80sN9CuiCmgOMQTUCxiCigO8QQUi5gC2lNTByUlyd1XSzo1PrLWz5fUL7VsnaQZ8QEggZgCikM8AcUipoDiEE9AsYgpoP00+/JtAAAAAAAAACjDoCQAAAAAAACAlmJQEgAAAAAAAEBLMSgJAAAAAAAAoKUYlAQAAAAAAADQUgxKAgAAAAAAAGgpBiUBAAAAAAAAtBSDkgAAAAAAAABaikFJAAAAAAAAAC3FoCQAAAAAAACAlmJQEgAAAAAAAEBLMSgJAAAAAAAAoKUYlAQAAAAAAADQUgxKAgAAAAAAAGgpBiUBAAAAAAAAtFTTByXNbAszu8DMlpjZq2a2wMwOqHHbD5nZPWb2mpmtMrMbzewdzS4z0M6IKaA4xBNQLGIKKA7xBBSLmALaT1MHJc1soKR5kg6SNE3SPpLulXSDmR1aZdv/kHSVpB9JepekgyWtlXSbmQ1pZrmBdkVMAcUhnoBiEVNAcYgnoFjEFNCe+jc5/9Mk7SFpV3d/NC6738y2kXShpF9kbRTXf1vS0e7+y8Ty30oa4u6rmltsoG0RU0BxiCegWMQUUBziCSgWMQW0oWZfvn2UpDsSQV9ysaS3mtmknO2Ok/RiMuglyYOVTSgn0FMQU0BxiCegWMQUUBziCSgWMQW0oaYNSprZAEm7S7orY/Xdklzhl4os+yj8arGbmd1qZqvN7K9x/oeBTSoy0NaIKaA4xBNQLGIKKA7xBBSLmALaVzPPlBwS8382vcLd10laKWnbnG1HSRoh6eeSfixpsqQZkk6RdHUzCgv0AMQUUBziCSgWMQUUh3gCikVMAW2qmXNKro1/PWe9S7KcdQMl7STp3939wbhsgZm9KOkHZra3uy8orqhAj0BMAcUhnoBiEVNAcYgnoFjEFNCmmjYo6e6rzGyNpJHpdWa2iaTBkp7O2fxFSasSQV/yS0mXS3qnpNzAnzZtmgYNGlS2rKOjQx0dHbW/AKDJZs+erdmzZ5ctW716dW56YgqorJ6YIp6AymijgGLRRgHFIqaA4tTb7ytSs+++/aCkcRnL9477/kPOdn9QCO48FS87nzFjhsaMGVNTAYHuktUYLVq0SGPHjq20GTEF5GggpognIAdtFFAs2iigWMQUUJwG+32FaPbdt2dK2t/MRqeWnyzpKUm35Wz3I0m7mVn6S+PDCqdW315kIYEehJgCikM8AcUipoDiEE9AsYgpoA01e1DySkkPSfqVmR1oZmPMbIakYyR9xt3dzPYys8fM7PTSRu4+T9I1kq4zs2Pjna5OkjRd0syMU6eBvoKYAopDPAHFIqaA4hBPQLGIKaANNfXybXdfY2b7SzpP0vclbSnpYUkHuftNMdlmkrZXmMch6QRJ/y3pC5LeqnCnrPMlndvMMgPtjJgCikM8AcUipoDiEE9AsYgpoD01e05JuftqSafGR9b6+ZL6ZSxfr/CFcV5TCwj0MMQUUBziCSgWMQUUh3gCikVMAe2n2ZdvAwAAAAAAAEAZBiUBAAAAAAAAtBSDkgAAAAAAAABaikFJAAAAAAAAAC3FoCQAAAAAAACAlmJQEgAAAAAAAEBLMSgJAAAAAAAAoKUYlAQAAAAAAADQUgxKAgAAAAAAAGgpBiUBAAAAAAAAtBSDkgAAAAAAAABaikFJAAAAAAAAAC3FoCQAAAAAAACAlmJQEgAAAAAAAEBLMSgJAAAAAAAAoKWaPihpZluY2QVmtsTMXjWzBWZ2QJ157GRmL5vZ3GaVE+gpiCmgOMQTUCxiCigO8QQUi5gC2k9TByXNbKCkeZIOkjRN0j6S7pV0g5kdWkce10pa1axyAj0FMQUUh3gCikVMAcUhnoBiEVNAe+rf5PxPk7SHpF3d/dG47H4z20bShZJ+UUMe35H0kqTrJO3XlFICPQcxBRSHeAKKRUwBxSGegGIRU0Abavbl20dJuiMR9CUXS3qrmU2qtLGZHSmpQ9LHJHlzigj0KMQUUBziCSgWMQUUh3gCikVMAW2oaYOSZjZA0u6S7spYfbdCIO9RYfu3S7pM0ifd/bGmFBLoQYgpoDjEE1AsYgooDvEEFIuYAtpXM8+UHBLzfza9wt3XSVopadusDc1sU4W5Gm5y9yuaWEagJyGmgOIQT0CxiCmgOMQTUCxiCmhTzZxTcm38m3dqs0uynHX/K+lNkk5sZMfTpk3ToEGDypZ1dHSoo6OjkeyAppg9e7Zmz55dtmz16tWVNiGmgArqjCniCaiANgooFm0UUCxiCihOA/2+wjRtUNLdV5nZGkkj0+vMbBNJgyU9nbHucEknSNpf0rr4y4TFsm4Sn7/h7mvT25bMmDFDY8aMKeaFAE2S1RgtWrRIY8eOzUxPTAGV1RNTxBNQGW0UUCzaKKBYxBRQnHr7fUVq9t23H5Q0LmP53nHff8hY9wFJ/ST9NifP1yU9IInIRl9ETAHFIZ6AYhFTQHGIJ6BYxBTQhpo9KDlT0sVmNtrdlySWnyzpKUm3ZWzzFUmXZiw/UdKekk6V9FrRBQV6CGIKKA7xBBSLmAKKQzwBxSKmgDbU7EHJKxWC/FdmdoakZyQdEx8d7u5mtpekayRd5O4Xu/vjkh5PZ2RmH5C0g7v/rsllBtoZMQUUh3gCikVMAcUhnvsBTY4AACAASURBVIBiEVNAG2rqoKS7rzGz/SWdJ+n7kraU9LCkg9z9pphsM0nbK8zjAKACYgooDvEEFIuYAopDPAHFIqaA9tTsMyXl7qsVTms+NWf9fIV5Gqrl8+WCiwb0SMQUUBziCSgWMQUUh3gCikVMAe1nk+4uAAAAAAAAAIC+hUFJAAAAAAAAAC3FoCQAAAAAAACAlmJQEgAAAAAAAEBLMSgJAAAAAAAAoKUYlAQAAAAAAADQUgxKAgAAAAAAAGgpBiUBAAAAAAAAtBSDkgAAAAAAAABaikFJAAAAAAAAAC3FoCQAAAAAAACAlmJQEgAAAAAAAEBLMSgJAAAAAAAAoKUYlAQAAAAAAADQUk0flDSzLczsAjNbYmavmtkCMzughu1GmdksM3vSzNaY2SNm9p/NLi/Q7ogpoDjEE1AsYgooDvEEFIuYAtpP/2ZmbmYDJc2TtJWkaZKeknS8pBvM7CPu/ouc7baVdKekJySdKGmFpKmSLjSzN7n7N5tZbqBdEVNAcYgnoFjEFFAc4gkoFjEFtKemDkpKOk3SHpJ2dfdH47L7zWwbSRdKygx8SV+Q9HdJk9399bhsoZmNkPQ5SQQ++ipiCigO8QQUi5gCikM8AcUipoA21OzLt4+SdEci6EsulvRWM5uUs92PJZ2eCPqSRyVtYWZDCi4n0FMQU0BxiCegWMQUUBziCSgWMQW0oaYNSprZAEm7S7orY/Xdklzhl4pO3P0Od/9NKr9+ko6UtMzdVxVcXKDtEVNAcYgnoFjEFFAc4gkoFjEFtK9mXr49RGHQ89n0CndfZ2YrJW1bS0ZmNljS1ZL2lHRQkYUEehBiCigO8QQUi5gCikM8AcUipoA21cxBybXxr+esd0lWLRMz21fSNZLWS9rf3e8tpnhAj0NMAcUhnoBiEVNAcYgnoFjEFNCmmjYo6e6rzGyNpJHpdWa2iaTBkp6ulIeZfUrStyR9T9Ln3P2VWvY9bdo0DRo0qGxZR0eHOjo6aiw90HyzZ8/W7Nmzy5atXr06Nz0xBVRWT0wRT0BltFFAsWijgGIRU0Bx6u33Fcnc834sKCBzs3slveTuk1PLxynM5/B+d781Z9szJZ0t6aPufnON+xsjaeHChQs1ZsyYrhUe6AaLFi3S2LFjJWmsuy9KryemgPpUiiniCagPbRRQLNoooFjEFFCcav2+ojT77tszJe1vZqNTy0+W9JSk27I2ine++pKkD9Ya9EAfQUwBxSGegGIRU0BxiCegWMQU0IaaPSh5paSHJP3KzA40szFmNkPSMZI+4+5uZnuZ2WNmdnpiu4sk3SjpOTPbKeOxZZPLDbQrYgooDvEEFIuYAopDPAHFIqaANtTMG93I3deY2f6SzpP0fUlbSnpY0kHuflNMtpmk7RXmcSjZKT4Oy8n6BElXNaXQQBsjpoDiEE9AsYgpoDjEE1AsYgpoT00dlJQkd18t6dT4yFo/X1K/1LJ+WWkBEFNAkYgnoFjEFFAc4gkoFjEFtJ9mX74NAAAAAAAAAGUYlAQAAAAAAADQUgxKAgAAAAAAAGgpBiUBAAAAAAAAtBSDkgAAAAAAAABaikFJAAAAAAAAAC3FoCQAAAAAAACAlmJQEgAAAAAAAEBLMSgJAAAAAAAAoKUYlAQAAAAAAADQUgxKAgAAAAAAAGgpBiUBAAAAAAAAtBSDkgAAAAAAAABaikFJAAAAAAAAAC3FoCQAAAAAAACAlmr6oKSZbWFmF5jZEjN71cwWmNkBNWy3tZldYWZPmtnLZjbPzMY1u7xAuyOmgOIQT0CxiCmgOMQTUCxiCmg/TR2UNLOBkuZJOkjSNEn7SLpX0g1mdmiF7YZJuk/SbpJOkDRB0nOS5pnZ3s0sM9DOiCmgOMQTUCxiCigO8QQUi5gC2lP/Jud/mqQ9JO3q7o/GZfeb2TaSLpT0i5ztvihpiKQx7r5KkszsSEn3SJouad+mlhpoX8QUUBziCSgWMQUUh3gCikVMAW2o2YOSR0m6IxH0JRdLut3MJrn7bRnbdUj6aSnoJcnd3cwukTTTzHZ098eaV+xyZrbhf3eXJO2555565JFHtMsuu2jhwoXaeeedtWTJEr397W/XH//4R0nSueeeqzlz5mjy5Mk666yzOj2fNm2a5s6dq0mTJmn69OmSpFtuuUULFizQuHHjNGnSpMzypNMsXrxYS5cu1ejRo7XjjjtKki6//HLdfvvtmjhxoo4//vjMNI1I59NIvkWVpTt142voFTGVlBVf1QwYMEDr1q1T//79tXbt2qrpR44cqeXLl2vkyJF69tlna9pHOl6bsU0j+2hFzLVrjDahXL0unrIk24N3v/vdG97Da6+9dkP9Gz58eGaaz372s7r77ru17777avXq1frd736nvffeW88//7weeeQRbbrppho4cKD23XdfLV26dEO7+PWvf31DO/XGG29s+P++++7L3OfTTz+9Yfn69es3/H/ooYduKIu7Z5Z9+fLlG9rSwYMHZ8ZUuk0sSdapZcuWVW1/q9XBZrW1RWti/r0ippLtUsmb3vQm7bnnnlq5cqWWLFmiYcOG6X3ve5+23nprDRo0SG95y1s0cuTIsve09D4/++yzeuqppzbUrVr6erVoh+/qdihDL9bj4ymrfixevFjXXnutXnjhBe2xxx4aOXKk+vXrp7/85S8ysw3tyy677KKhQ4fKzDR+/Piy445+/fpp/fr1mfVu8eLFuuSSS/TQQw/pHe94h97//vfrL3/5y4Z+4Pjx48vak7x6u3jxYs2fP3/D/tNtRN5rS5YvWU53L8svud/SvpJlzDrOKqV7/vnn5e5auXKl3njjDR144IEaNWpUl2KxUizX8r53JW0pTfK7cfLkyRvS1Xp8UIMeH1Np/fv31/r16yVJ2223nVatWqV//OMf2nLLLXXwwQdr3bp1euaZZ7TFFlvo3//932VmuvTSS7Vy5Uq97W1v07e//e2yvtlZZ521oZ7deeedeuqpp7T77rtrt9120wMPPKARI0Zom2222dCmjRo1akM8H3jggZ3auFGjRm2o28n6WoqhZEyk47KWGOvKmERaXh7d3c7Vs//uLmvD3L0pD0kDJK2T9NWMdf0lrZf03xnrtpf0hqSPZ6zbIa77SM4+x0jyhQsXehEkudQv/i09LGNZ1vNNakhT/nzzzbcsWzZ06AhftmzZhvIsWbLEhw4dUZZmwIDNyp6PG/ce799/YNkyswFlz6dMmeqrVq2q671YuXKlT5kytVP56sk3K49GytKdmv0aFi78/+2de5xdRZXvvyvdIeFheOTRUZSAgyg3xIQkioiYIRJ8DCqog+ADfF5Evb5AxauODOLAFRxxVFAugyg4+Yjjda6vkWCACBIZCSEgIp0HhAGSQB4yEERIUvNH1ens3qf2ObX3rjp9+mR9P5/z6e69q1atXXv96nV2117WsDvb9KCmsowZM8arg7FjxxbmmTFjhjfP3Llzvenf+ta3etOfeuqphWUsXry4STMiY82SJUui5alSRpXYK5unWzVax68iTfWannzcdtttTX3E8L6p8XteI0XH+9rYGdMmbYi9dmX4/vbnERlrLrvssqY6GDt2d3PjjTc2xVQ2b77/bReDsbSTWoN17fd6HzV27NgScZ89N1wDxxxzrJk/f4E37vNtfz7WQuiGtrobfOgFerWP8sXH/PkLzBFHvDxQY9Kkt/32m+LVYSPuNm3aZF72sqO8eYv7uea43bRpkznmmGNb9jv5fmW45ovyDfdh/vwFZvXq1Zl82fRi9t138rDj9u/i+ml1TWXvVbZOi/pKX73tTOu/R63KHF6n5eYHWXpVU3kOPfTQAC2JNz5a6WHnub4W6VudG1tgd3hf2dc3rmUM59cZWmms7JpEniINrF69ekT7uTL9bKo+udW4L+YnnWEYcCL9YMH5R4Cveo4f4fK9znNuD3fuowU2Iy9K9hnY28DVBh5wP/s9x/Y2sE/u7/4WaWYV2OhrOjZx4sCQP1Zw2XxFdsa1TNPXt5959atfV6ouXv3q15m+vv08Zc0KtuuzUcWXkST1NbSZ8I16TWXx68vqIFaeKmXYCWNzHpHiwVDZPFXKqBJ7ZfN0q0br+NVicNpTevJhB/j5ONvXwPzM7+ML0hRpZ7LHzn6uL8gey6f1ldMqzXx3LP+77zqK/Gr0q36tNfdpw/Nm+992MRhLO6k1WNd+r/dRzfGSHUP54rAx5mpooPFznBHZx9hxX/sxYzbWQuiGtrobfOgFerWP8sWH1URR3zIro7FZTlc+ve3jdNYcd3ZCPs6Tt2i+NN8btzvt+MqfX2CvoflZTf7Zv5vbApF9zMSJAy5fvi9qXEdjnpWtk1b147+msvcqW6fNfaVt53z1ZtM210FxWl8clB+7Z+lVTeUprqfxuTjKjvmK4rfV2GlyQTn93rhu1nNz7OzM325sN8uEaazcmkSeIg1MnDgwov1cmX42VZ/cC4uS+zmRnlFwfgNwsef4bJfvtZ5zu7tzHyuwGU34DK0yX23AuM8vPceMgavc8UUFf2ePXdHGxplNxxYtWmR++ct82fe2sTPYNs3g4GBQXdx7b0hZre22sxHqy0jSiWtoM+Eb1ZrK4tdXNqZoytPf398yT39//7D0AwMDLdNPnTq1qYzzzjuvZZ7zzz+/dp4qZVSJvbJ5ulWjdf1qMTjtGT35uPzyywPa7U8WpPlym7yLcnYav1/oOZZNe1ELe1lf7i34veg6ivx6b5u8729rc9GiRW1j8Nprr42indQajGG/l/uo5n6pTBy+L6cBDHwqQEc7/160aFGQn93QVneDD71CL/ZRxfHRrm/Ja6goXVFfgidveB8yODiY8b2dn9lzjTwXFuQruu6Q+sDAtaZc/Qy/pmr3quhas+cu9NRbUR346rhKmbSNv17UVJ6+vr429fSdXH0OBtZvNt1Fpv3aR9Vz7frHwdzvYfEVsiaRp308+tub1P1cmX42ZZ/cqUXJZHtKGmM2i8hTwNT8OREZA+wLPOTJ2jjWlA+YnEvj5eMf/zh77733sGOnnHIKp5xySju3Pbwy8/utnmMA89zPpcACz9/ZNNe3sXFd07GlS5d6/Fndxs4qT57haVatWhW018Dq1SFlvaCl3XY2Qn0ZSWJfw8KFC1m4cOGwY4899lhh+t7RVJaimGpm27ZtLfPsPG/ZsGFDy/Tr169vKmPx4sUt8yxatKhp78eyeaqUUSX2yubpVo2W8auMpnpTTzu58cYb3W+t2u3tBWkG2uRdin35ZMNO4/gUz7Fs2kb1+Oxlffl9we9F11HkV2Prp6K8G9vaXLp0adu257e//W3L87H62roaLGt/1+2jfOOsdnG4yf2ckjnXOm7yY8alS5cG7S/ZDW11N/gwGtlV+qji+GjXt8BwDRWlK+pLspSZL+2MW78NXznZc40ypnjOQfF1h9QH2JdDNwipn+HX1EqL7ed4rc5NGSqj2b/itqG93XbndrKraCpPYw/J4npaDPxD5nh2rNQqXzbdZNqvfVQ9165/XJX7vUHr+ApZk8jTXgP+9iZ1P1emn43VJ5cd90Ul5YonthVd5Dl+JPZbheMK8j0MXOY5fgp25vLCgnz6pKQ+KZmMkX5S0oxyTWXx6ysbUzTl0Scly8WePilpafNkV0/oyYc+KalPSqaw38t9VHO/pE9KdrMPvUIv9lH6pKQ+KdmNT0qaUaypPPqkpD4p2WtPSiYzbKwQTweeAQ7OHb8SeACQgnznA1uAfXLHbwBublFeor2FrjL2f/OvMjv3lMwey+4P1Pi7v0WaWQU2+pqO+feUvKqNnXEt09Tb5ypf1qxguz4bo23/odTXEDDhG9WayuLXV+iekmF5qpSxc7/H4XnC9pQMy1OljCqxVzZPt2q0jl9tBqc9oycfO/eUzMZZY7+exu/jC9IUaWeyx05+T0lfWl85rdI09iLK/+67jiK/svsiNWutuU8bnte/p6Q/BmNpJ7UG69rv9T6qOV6yYyhfHIbuKdl6zFh9T8mRa6u7wYdeoFf7KF98DN9T0jef8O0p6dOOP+6a95RsN1+a743b4XtK+vL47OX3u8uey+4pObw+du4pme+LQveUDLumsveqeU/J/PWE7ClZ3Da0nleWH7tn6VVN5Smup/G5OMqO+Yrit9XYaXJBOf3euG7Wc3PsDN9TspUfs0yYxsqtSeQp0sDOPSVHpp8r08+m6pN7ZVFyPHA7cC9wvBPmV7HfKJzk0rwUWAl8OJNvErAW+23Gq1ya7wN/AV7eoryefvv2mjVrAt6+/Yokb9/evHlz0xudyr7pymdjtL2pMfU1BEz4RrWmshS95bTV2/Xmzp3rzVP09u1TTz3Vm77V27eXLFlS+s3YZfNUKaNK7JXN060areNXm8Fpz+jJx/Lly3f5t29ffvnl3rdvL1mypPCNonj633YxGEs7qTVY136v91Hjx48vEffZc8M1MH/+gqRv3+6GtrobfOgFerWP8sXH/PkL3NuxQzRW/u3bmzdvNkce+Qpv3jJv3968ebPTb3G/k+9Xhmu+KF9fU541a9aM+Nu3W2nZd67o7dvD0/rvUasyU79924xyTeWZNWuWt57yceSLj9Zv3+73pGlVTv5cmrdvt9JY3bdvF2lgzZo1I9rPlelnU/XJnVqUFGMFkwwR2Ru4ADgBmIDdmOeLxpifufPzsBstnmOM+WIm3/7AhcBxwG7AbcBnjTFLKUBEZgPLli1bxuzZs2New9DvjfqaM2cOd999N9OnT2fZsmVMnz6dwcFBDjnkEO6++24ALrjgAhYtWsRxxx3H2Wef3fT3WWedxXXXXceCBQu46KKLALjuuutYunQpRx55ZOHeQvk0K1euZNWqVRx88MFD+wVceeWVLF68mFe96lW8613v8qapQt5OFbuxfBlJUl3D7bffzpw5cwDmGGNu96XpBU3lyhj6PbQ9Gjt2LNu2baO/v59nnnmmbfpnP/vZrF+/nqlTp7Ju3bqgMvJ6TZGnShmd0Fy3arSKX+001Wt68pHtD4466qihOvzRj340FH9Tp071pvnMZz7DTTfdxNFHH83jjz/OrbfeyhFHHMHGjRu5++67GTduHOPHj+foo4/mvvvuG+oXL7jggqF+Chj6fdmyZd4y169fP3QcGPr9zW9+85AvgNf3jRs3DvWlkyZN8moq3yc2yMbU/fff37b/bReDqfra2FS1v6v0Udl+qcEee+zB4YcfzpYtWxgcHGTSpEkce+yxDAwMMGHCBA444AAGBgaG1Wmjnjds2MADDzwwFFshY70QuqGt7gYfRjO93kf54mPlypVcc801PPLIIxx++OEMDAzQ39/P2rVrAYb6l+nTpzNp0iQA5s2bN2ze0d/fz7Zt27xxt3LlSi655BLuvPNOZs6cyWtf+1rWrl3Lhg0bGBgYYN68eQBt43blypUsWbJkqPx8H1F0bVn/sn4Cw+xly22UlfXRN8/KpmvU1Y4dOzj++OM58MADa2mxlZZD6r1O2kaabNvYGA9A+PwAel9Tefr7+4f2mHzuc5/Lpk2bePrpp5kwYQInnngi27Zt4+GHH2avvfZi7ty59PX1cckll7Bx40YOOuggLr744mFjs7PPPnsozm6++WYefPBBZsyYwcyZM1m+fDlTpkxh//33H+rTDjzwwCE9H3/88U193IEHHjgUs5s2bWL79u1D6fIaA9quMxTFV4y+qMjGSPdzZcqP7WvIuC8GyRclO8lITfgUJRadEn4oqilltNNNmlI9KaOdbtITqKaU0U83aUr1pPQCqilFiUen9DQmlWFFURRFURRFURRFURRFURQfuiipKIqiKIqiKIqiKIqiKEpH0UVJRVEURVEURVEURVEURVE6ii5KKoqiKIqiKIqiKIqiKIrSUXRRUlEURVEURVEURVEURVGUjqKLkoqiKIqiKIqiKIqiKIqidBRdlFQURVEURVEURVEURVEUpaPooqSiKIqiKIqiKIqiKIqiKB1FFyUVRVEURVEURVEURVEURekouiipKIqiKIqiKIqiKIqiKEpH0UVJRVEURVEURVEURVEURVE6ii5KKoqiKIqiKIqiKIqiKIrSUXRRUlEURVEURVEURVEURVGUjqKLkoqiKIqiKIqiKIqiKIqidBRdlFQURVEURVEURVEURVEUpaMkW5QUyxkiskJEtorIoIicGZh3DxE5V0TuFZE/i8iDIvI1Edkrlb/tWLhw4aiym9K22k1rt4he01SWTtRlp+5Xr1xLL9WXj17Wk4+RqOeRurd6rSNDr2lqtI0dRpvdlLZHm10fvaKn2HXWzfa62bfY9rrZtyJ6RVM+emnM3itldKqcbhoH1iHlk5LfAL4MXAocCVwMnCsiF7fKJCJjgJ8ApwHnuryfA04Grknob0tG4wBntPmsdtvSU5rK0kuNdq9cSy/VVwE9qycfulDXe2WOZLkF9JSmRtvYYbTZTWl7tNktoCf01O2LV7vSQt2udK0F9ISmfPTSmL1XyuhUOV02DqxMfwqjIjIHOAM4wxjzbXf4ThEB+LqIfN0Ys7og+1uAecBMY8wf3LE7ROQJ4AciMtsYc3sKvxWlW1FNKUo8VE+KEhfVlKLEQ/WkKHFRTSlKd5PqScl3AE8AV+WOfxfYCrynRd7lwOkZ0Tf4IyDAgZF8VJTRhGpKUeKhelKUuKimFCUeqidFiYtqSlG6mCRPSgJzgBXGmCezB40xW0VkBTCrKKMxZiWw0nPqNGAboN9EKLsiqilFiYfqSVHioppSlHionhQlLqopReliUi1KTgbuKji3DnhBqCG3j8O5wCeAc40x97dIPh7gnnvuCTUfzGOPPcbtt8dvc1LZTWlb7aazm4nd8blTPaepLCl10MkyOlVOr5TRiXIKNNXTevLRqfs50mWOVLm7yrXuSn3UaBo7jEa7KW2PJru93kfFrrNuttfNvsW2182+9bqmfPTKmL2XyuhUOSM0j4qPMSb4gxXtMy0+TwMzgDuBHxTY+AFwR2B5zwVuwj5u/b6A9G8DjH700wOfbaim9KOfmJ9tqJ70o59YH+2j9KOfuB/to/Sjn7gf1ZR+9BPv87YQjVT9lH1Sch7tn65cDTwETC04P9mdb4mIzAN+iG1EZhhj7gvw71rg7cD9wFMB6RVlpDkA6Mv8PQ7YH7gZeMwdU00pShh5PUGzplRPihKO9lGKEg/toxQlLqopRUnLeOy+qdemLKTUoqQxZjAkndub4QMiMt4Y81TmeD8wF/h6m/x/DfwcON8Yc14J/zYB/xKaXlG6gKDnrVVTihKE6klR4qKaUpR4qJ4UJS6qKUVJzy2pC0j19u3vABOwjyxneQewJ/ZNV15EZAD7GPWXyoheUXoc1ZSixEP1pChxUU0pSjxUT4oSF9WUonQxSV50Y4y5V0QuA74qImOB3wIvBy4EvpV94lJEVgFLjTHvdIe+ADwJ/D8ReaHH/GPGmPUp/FaUbkU1pSjxUD0pSlxUU4oSD9WTosRFNaUo3U2qt29jjPmAiKwGzgSeB/wncI4x5qJc0oOAtZm/D8XuD3F3genvAu+J7K6idD2qKUWJh+pJUeKimlKUeKieFCUuqilF6V7EvRlKGaWIyAzgDOBU4IPGmO91s11FUXY9OtGedHObJSJTsQPWDwHXGmN6avDazXWv9CbdrinVhNKtdJt2VCuKoig72VXnTKn2lBxRRORcEdnh+WwXkQNK2nqWiHxFRFaJyFYRuVVE/qamfzcV+LemhI2/EpF7gTuA1wO7t0j7KhH5tYj8SUTWicglIjKhjl0Rmd+ijk8tyDNJRP5JRNaIyFPu5zluk+FK/obarejvAhG5XkS2iMgm51PTvS/rb6jtKj6nQkT6RORMEbnL6eAREblSRKbUtBtdXzn7QTEXE1fmQ2X0XML2USKyWEQeF5HHXAwdE7mMmSJyjbuGx0VkhYh8TOy/u5S1laSdqlHGG1z7u8Vd27UiMrfsdZVBRG7AvtXxY8C+bdI+X0R+6K7/TyLyUxF5UY2yU+sr+f0tsJWkLwkoN1mfEFh+YdsSuX6DxiiprjPAv6SaqqOblJpIGfediO1Y8Zs6PiWgny3p730F/jY+76jrcygptCOWM8SOFbaKyKDY8WJLHcXWiouvS12aRt0+KCKvL2vLpXuDiDwgdsxtROS/ROScKr65dPn6eFpE1lW81oYGTO6zrqytjG8LReRJZ2ebu5+l4j4X63nfKsW68+17YvXYmAOtEc+4tMa9iD02Cp4zSc1xX8xrkREYW0nCcY1EbssLygiaMwXqOvr4wRMfd4jIg4FlBM2ZosWgMabnPtjHqP8deAFwSO7TV8LOeOA2YJW7cYcDXwO2A2+q4d9a4ByPbweVsLEn9vHzQ4BpwA7gVE+6k5y//+j8fwOwBrgVGFvD7ruBTQV1/CxP+r2AO4G7gBOcLx8BHgcureFvqN2y/r4VeMb58RLgpcC3XH28u6q/JW2X8jmxpq50vnzAXedbgNXYRq2/os0k+iobGwnq6lqsxtdEtvsa4Angc+5aXgZcht3n5gWRyjgC+DOwBFjgyvk08BfgZxXsJWmnKpbxbmAbcL7T3DHAr1ydBre9FergDOBIQID7gCsK0h0CbAZ+CRwFvAK4zh0r7V9qfXXq/npsJelLAspN1ieU8MHbtiS41rZjlJTXOZKaqqubVJpIGfediu1Y8ZsyPgnoZyv4e5DH10OAy4FHgX06pSkSaAf4povDDwAvBj4IbAU20EJHRNQKVh93ufu0Dvgo8H+Ap53dN5WpY+zLT3YAW4BPuL/vBAzw9bJxRnO7cgvwX87emyrYWws87H6eDrwRO/fN1m8Z3wbd9V4FnIx9qcsO7NgvOO6xsX6YuxdZ337vrvUdFXy7x/lyFzbG/sX9/QyZcWmNe5FibHQlAXMmao77Yl4LIze2SjKuIUFb7ikjaM5UIjajjh8K4uObzu6H2pQRNGeKGoMxxNdtH+BG4IIICMN2iwAAEgFJREFUds50N+RFuePXAPdXtNmHbUhfE/F6vUHlAmU9sDB3fLoLlvdWsevOnQP8toSPn8J27lNyx89yvkys4m+I3Yr+fhD4pOf4r4Hf1anfENtVfE71wU5StudjFphLZrBXwW50fVWJjch19VlgJXYgEm1REhiHe7rBc25KxHIWYidJe+SOf97V2fQatpO0U4Fl7O6u6wLP8UeAf4odCwX+tZoE/tSd3y1XN/cDV1UoK6m+RuL+unxJ+pKAcpP1CYHle9uWBPXbdoyS8jor1EtUTcXUTUxNpIz7TsR2rPhNGZ8E9LOxYh+Yip3sfyim3U5rB5jjYvz0XP4fYRehFoToqK5WnD6eJKddp48dwANl6tj5v53mduBR4C9l7xmZdiWnhSca9VHiWvvc3z7/rnH3qIxvn3L36h88th6oc625WF9Wwbcz3f3bTGZc6nzb4tJPr+Nfu9isoKvgORM1x30xr4URGFuRaFxDh9pyAuZMVcshwvihXXy0KCN4zhQ1BsskHi0fJ/D3RbBzO3C95/gr3U1cUMHmNBc0B0e83qKgeqMr62hPnuuB31Sx6859B7i6hI+HAyd5jh/vfJxdxd8Qu1X8bXEd2UF6rfptZTumzxGueX/gw57je7n4+ERFu9H1VSU2ItbT0cBT7udpxF2UPBn7bdwesWwWlPPjbAx66uyQGraTtFOBZewOvB8Y8OS5DfhJynrNlOWdBAL7uDr4vOfc32GfOin1dHRqfY3E/XV5kvQlNa47WZ+QyVvYtiSo37ZjlE7Wb4C/UTUVUzcxNTEScR8rtmPGb8r4JKCfjVXH2Cd27gHGxLRb8v7W1g7wVewTf/lJ+R3YieqXcse9OqqrFaePNXntZvSxw/keVMcUtwMrcIutZe5Zw55HCw836qPEtU5zPiz1pGvUb5lrvc+lzd/DV5b1zVd3mVifV/E+PEpuXJrxbTv2qbLK/rWLzQq6CpozEWHcF/Na6HAf49FCtHENHWrLCZgzVS2HCOOHgPh4e0EZwXOmmDHYc3tKisgYbIPQ5/7Hf53by+F7IvLsEnbGYv8N4Tee07dgO4RZFVxsDKgOEZEb3f/p3yci5+X3H4jAHFzH5Tn3G2BmDdvTgE2ZPQQeE5FficgRvsTGmOXGmGs8p07DfoN2L/ZbpFL+Btot7W8WtzfI80Xka9jH67/mTtWu3xa2a/kcE2PMQ8aYb3hOnYa9/t+VtZlQX0OUiI3aiMhk7L+UfNkYc1Msuxlegf02cZKI/EhENovIBhG5XET2i1jOd4HpInJo7vhJwM+NMYMRy2qQsp0CwBjzZ2PM/zXGbMgeF5GZ2Dj8j7pl1GS2+3mL59xvsN+MltljKLm+ShD1/qbqS8qQsk/wlNWubYldZsgYJblmI1BaUx3UTen661Tcx47tBPGbMj5D+tkY476/wv5r3HnGmB2x7EakjHbmACuMMU82Erj7cBh2wS2vl7I6Cq2X32PfjpzXbkMfBjtJbmsr3w7kNHFYxv8g3zL2ltOshafK2gOe737en9cAdixjsAs9ob5NAzaSi3t2jvGrXGuj7oZi3R0r69uLgRtoHpc2YvOPblwa1PZ1aO7Rbs7UGG/WGvfFvpZOjq06MK7pSFtO2Jwp9ni0khZzNOLjf/gKCJ0zxY7BnluUxC5I9gOfAX4G/A12b5FXADeLyN6BdvbD1k/TJsTGmG3YvSKeU8G/ac6/TwMXAscB33A++hqDOkwGNjt/86wDdi9RH3mmAe/DdmQnY/ckAlgiIi9tl1lExovIFcCJwMeNMVuBSXX9LbBb2V8R+Tx2T5pVWGG9zhhztTtdq37b2K7scycQkQ8BFwPfq7gIl0pfhbSIjRh8D/tt8zkRbWaZBozF7pV7E/Ba7L89nOCORcEY82/A24ArRORsEXmjiHwf2wGdGKucHCnbqUJE5JXYvWz+wPAvA0aCye5nkx7cMaGcHjqurxYkvb+p+pIW5SXrEwpo17bELjNkjDIimi1JFU11Sje16y9F3CeK7djxmzI+W/azIiI1bGf5NPCf2H/9a9BNmiqjncmedA0dPUpOLxV0FFovw7Sb14crs7QtnyawY/LnVLD3GvxaaNRHqL3GQsJcmjWw0NmbUsI3wT7RlI/7N7rjVa61ERNDsZ6592V8G4Pdkm3YuBS7GLQVu/8ihLd9IzI2ys2ZbnaH6477kl5L4rFV6nFNR9rywDlT7PFoVS1m/W7Ex0BooQVzpqgxmOwNtLER+0axSS2SGOzq8UPAJ4F/NcasdeduF5Fl2G/SPgx8KaDIZzJ2i8qTADt5lmP3bfiaMaZRxu9EZDNwuYgcZYzxrThX4Rla+w/VrgHsBtKDxpgbGwdE5HpsHX8J+7i/FxGZjt1EeQA40Rjz0xj+trBbx99LgZ9jXzZzBnCWiAwaY+6r62+B7ZXGmDU1fQ4iVFPGmLsyefbGbuD8OuDvjTHnVSw+lb68tImNurY/g91DZmbmqYfYjMf+G8DrjTG/cMduFZHVwGIReasx5gd1C3Ed9QuBu7Ebb6/ExuebsfsB+b6Zq0vKdqoJd41fwA5Qfozd6uPxkjZKa6cNrfRQpQ46qq8AX5Lc31R9SRtS9gnDCGxbYl9r2zFKgjK7RVOd0k2qsU6KMUnl2E4Uvynjs1U/+yvs0y91792zgVOBs3J1UtnuCGvH53c2v8/nMjoKrZehMn36EJELsAtspWzh0YRL00hXxt404DiPFgzl7C13f19sjPm5Oz6kAeCxCtc6gN2LLh/312PHhKtK2jMFsW4q+Gbwj0v/FrtfJVSIkxZpo+mszZyp7rgvWX+VcmzVoXFN8rYcgudMscdLyWM9S5s5U9QYHDWLkti9KNr5u8oY8zTwlfwJY8ygiNyDfetcW4wxm0XkKXY2eEOI/RfxfbELoKUwxvweu6iU59+Af3b+xVqUfAiYKCJjPMKfDDxljPlTFcPGmMs8x54WkX8H3luUT0ROAq7APsV6jDHm0Rj+trFb2V9jzEbst6K3i8gPgcXYDbBn1/G3he1/dbYr+1yCIE01fhGRw4D/jx3wvNQYs6Jqwan05aNdbNS0/XLg77FvZtwoIuPcqd3saRkHGNcu1WELsDHTuYI1fIOIPI7t4GsvSmIHtPsbY16TOXaRiPwHcKOIzC0xsQklWTuVR0QmYPX7YuBtxpgfVjRVSjsBPITtuKdi917KMhnbsQfroZP6CiDJ/U3Vl7QjZZ+QJbRtiVmmu76QMUqK+h1xTXVQN6nGOinGJJViO1X8Jo7PVv3sE9h+tm7sfwB73Vfnjtex22ntNNI0fg7TS0ZHE7FP1QxRQUfB9eLKnI99enBIH5kybwNmlLA1tUATE51fY0J8c1oQ7FNbTVpwvq3HxkXItd7i/JuSS9PQwATsv86HXut29/cvcumWuJ97Uv4+TCUX6zXuw/uBR7LjUhH5R+xbgd8iIjMq+jeMgNiMPWeqNe5L1V+l7GM6OK7pRFsOAXOmSOVkiRnr61sV1G7OFDsGR82/bxtjBo0xf2jzaTfx3w27IXMod+JfxDwC2zBVXpTxsJv7Wca/dqzANngv85x7OXH9b1BYxyLyNuwj9x8xxpzsWRyq5G+A3Ur+5nHi/zEwU0T2qepvoO0oPrcpM1hT7luzG4BF1FyQzJBcXzVjI4QF2DchLsRuqtz4fBu7v9GfadPoB7KCnW1EHkOEtlxE9gTehR1EDS/AmF9j95R5Z91yPHSknRKRPbATij2Bw2osSMbqj7L8EfgLfj0c5c6V3QO1k/1XK6Lf31R9SVlS9gm0blumsbNtuQOr/9T9fHaMsiJ2mV2kqU7oJtVYJ+WYpKztTsdvjPgM6Wcrx76bpL0b+5KA/CS08r0bAe08xU7trMDGyPhcujuB52Hvb5ayOipTLw8Bb6JZH40yf1PCVlM74DSx3NlYVcK3xn81vQW/FsYC/5tyWvC1U43YHYO91lBbD2PfVpynsX/9RsrFfcO3fKxXuQ+/x76AJT8uPQLbvmzFjkur+JenZWwmmDPFGPdF7a860Md0ql9I2pZDqTlT7PFSmXvQLj7yi+FDlJgzxYtBE/hGnNHyAQ7E/q97/i1is7Fvgju9hK3TsY+mHpw7fiXwACAV/Dsa+ILn+Eedf4dWsDkN/9uTxgAPYvewyB4/BNvYtXxDeQu7e2L/fXh67vhewFpyr6l35w7Ddh5vb1FeaX8D7ZbyF/st6GLsN0R5W1cAj9fwN9R26TpO9cG+heuPwGWR7UbXV9nYiHANzwFe6vmcix0gv4QIb/kGDsbua3RK7vgCp9HXRyhjL9cGfdNz7lBXzhdr2E/SToWU4c5dhZ1Q7J4qHgL8uw/P207duYXYf/0Ymzm2G3ZQenWFspLqayTur8uXpC9pU2ayPqFFmUFtS4JrbTdGeVHsMmvGXVRNxdRNTE2kivtUsZ0qflPGJwH9bJ3Yx+4puAM4Ica96wbtYP91cQfwHo9eDHBsiI7qasXp4y8uBoq0G2prInay7rO10vkpJew9B/tU3zbsomlWC1uxizDBWnAa+Am5dgqrgR3YRcbgeAI+5+7Vx3Jpr3XHS8U9tg3dRi7Wy94Hd+wjzoerc2mvZOeby79Ywb+Uc4/gORM1x30xr4UOjK3o0LiGxG25Sxc0Z6paDhHGDwHxUXvOFDUGywhtNHxcBa/H/i//CdiNid/tbuAdQH8JW+Oxrzq/F/t699nAV7Fv/jupon/HO6FcA/w1dqPizwNPApfUuOaioDrZ+XsR9tumE7AN4G3AuCp2sd/q/drV8//EvunpeOzeCX8CXuCx9Qvst2MvLPhMrOJviN2K/l6N/ZbjbGwjeaTzaRuZAXGV+g2xXcXnhJr6lCvz8II6fl5Fu9H1VSXmEtXZacCayDbPxT4F8r+AGS72HgYWRSzjUheHl2LfVDnHxd9DwCPAATVsJ2mnQsrADnp2AKcUxUOqWMj50WoSeIjT2c+x35Ifjf2WfQu5zj6wrKT6Gon762wl6UsCyk3WJ5T0o6ltiVy/QWOU1Nc5UpqKqZuYmkgZ952M7brxmzo+Cehna9j+tvP9WQXnO6opImkH+Bb2X1RPx45VzwCewL7oJkhH1NQKVh+3YPd2W+N8ORE7Md6OWzQNrWPsm4G3u2v4uIvb27ALZNeUvWf425VfOnsnlbzWhga2YCf9HwMuwS4M7GjYK+nbOpf2W7g3BzvfVlS81kdd/r/13fuKtn6B3brq++46N5MZl9a8FzHnHsFzJmqO+2JeCyM0tnI2o49rSNiWZ/IHzZmqlEOE8UO7+CgqgxJzpqgxWFd83fjB/m/7t7BPlD2FffPXN4D9Ktja2wXbOuw3CLcCx9f07yXYvT8ewT6q/Afc5skV7U1zN78pcN351zu/t7rruASYUMcudtHss9gBwFbsG5Z+TO7Jvkz6+5ytos/fVfE31G5Zf12e97FzEXCz8+mdMeo3xHYVnxPp6Ttt6vj6Graj66tKzCWos+iLks7u+7GPyv8Z27l+hchP/gHvwS6IP+ruyUrsWwOfW9NuknYqpAx3P4riYAewPVUs5PxYA/xzi/OHAj/FDki3YJ+GKP30fMZeMn2NxP11dpL0JYFlJ+sTSvjgbVtilkngGCXldZbwNbqmYukmpiZSx32nYjtG/KaOTwL62Yp1/CBwU5s0HdNUTO1gXzA66Ops0N2PYB3V1UpOH40XqTQ+lfSBXcxYn7H3BPCVqvfMUx+rgfVV7DkN/Ay7GG+cj2vz9VvStxvZ+RKNp7HzjUpxj12UebjVvS/p2w3Yp8Aa9/MhPOPSGvci5tyj1JyJmuO+WNfCyI6tkoxrSNSW5/IHzZnKlkOk8UOr+Cgqg5JzplgxKM6YoiiKoiiKoiiKoiiKoihKRxg1L7pRFEVRFEVRFEVRFEVRFKU30EVJRVEURVEURVEURVEURVE6ii5KKoqiKIqiKIqiKIqiKIrSUXRRUlEURVEURVEURVEURVGUjqKLkoqiKIqiKIqiKIqiKIqidBRdlFQURVEURVEURVEURVEUpaPooqSiKIqiKIqiKIqiKIqiKB1FFyUVRVEURVEURVEURVEURekouiipKIqiKIqiKIqiKIqiKEpH0UVJRVEURVEURVEURVEURVE6ii5KKoqiKIqiKIqiKIqiKIrSUXRRUlEURVEURVEURVEURVGUjvLfFDEQOeDfFT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98" y="4425691"/>
            <a:ext cx="3017526" cy="243230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99391" y="5873115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相関係数 </a:t>
            </a:r>
            <a:r>
              <a:rPr lang="en-US" altLang="ja-JP"/>
              <a:t>: 0.302083672512</a:t>
            </a:r>
          </a:p>
          <a:p>
            <a:r>
              <a:rPr lang="en-US" altLang="ja-JP"/>
              <a:t>SSE	 : 14.4166494065637</a:t>
            </a:r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137669" y="5260766"/>
            <a:ext cx="26685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343506" y="6519446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/>
              <a:t>教科書 </a:t>
            </a:r>
            <a:r>
              <a:rPr kumimoji="1" lang="en-US" altLang="ja-JP" sz="1600"/>
              <a:t>pp.201-202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90270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8.5 </a:t>
            </a:r>
            <a:r>
              <a:rPr kumimoji="1" lang="ja-JP" altLang="en-US"/>
              <a:t>医療の質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正解率の確認 </a:t>
            </a:r>
            <a:r>
              <a:rPr kumimoji="1" lang="en-US" altLang="ja-JP"/>
              <a:t>(8.5_7)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ja-JP" altLang="en-US"/>
              <a:t>提案モデルの正解率を確認する．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ja-JP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正解率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', sum((p &lt; 0.7) == (a_test.PoorCare == 0)) / len(p))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79524" y="6519446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 202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3544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8.3 </a:t>
            </a:r>
            <a:r>
              <a:rPr kumimoji="1" lang="ja-JP" altLang="en-US" dirty="0"/>
              <a:t>ワインの価格データには，</a:t>
            </a:r>
            <a:r>
              <a:rPr kumimoji="1" lang="en-US" altLang="ja-JP" dirty="0"/>
              <a:t>6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独立変数が存在する．その</a:t>
            </a:r>
            <a:r>
              <a:rPr kumimoji="1" lang="en-US" altLang="ja-JP" dirty="0"/>
              <a:t>6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独立変数に対してステップワイズ法を適用し，分析に有効な独立変数の組を求めよ．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ja-JP" altLang="en-US" dirty="0"/>
              <a:t>また，求めた独立変数の組を用いてモデルを作成し誤差分布を</a:t>
            </a:r>
            <a:r>
              <a:rPr lang="en-US" altLang="ja-JP" dirty="0"/>
              <a:t>plot</a:t>
            </a:r>
            <a:r>
              <a:rPr lang="ja-JP" altLang="en-US" dirty="0"/>
              <a:t>せよ</a:t>
            </a:r>
            <a:r>
              <a:rPr lang="en-US" altLang="ja-JP" dirty="0"/>
              <a:t>(</a:t>
            </a:r>
            <a:r>
              <a:rPr lang="ja-JP" altLang="en-US" dirty="0"/>
              <a:t>やや難</a:t>
            </a:r>
            <a:r>
              <a:rPr lang="en-US" altLang="ja-JP" dirty="0"/>
              <a:t>)</a:t>
            </a:r>
            <a:r>
              <a:rPr lang="ja-JP" altLang="en-US" dirty="0" err="1"/>
              <a:t>．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ja-JP" altLang="en-US" dirty="0"/>
              <a:t>（推定用データにステップワイズ法を適用し，検証用データで誤差分布を作成せよ．）</a:t>
            </a:r>
          </a:p>
        </p:txBody>
      </p:sp>
    </p:spTree>
    <p:extLst>
      <p:ext uri="{BB962C8B-B14F-4D97-AF65-F5344CB8AC3E}">
        <p14:creationId xmlns:p14="http://schemas.microsoft.com/office/powerpoint/2010/main" val="286564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例題にある</a:t>
            </a:r>
            <a:r>
              <a:rPr lang="ja-JP" altLang="en-US" dirty="0"/>
              <a:t>誤差を大きくして</a:t>
            </a:r>
            <a:r>
              <a:rPr lang="en-US" altLang="ja-JP" dirty="0"/>
              <a:t>subplot</a:t>
            </a:r>
            <a:r>
              <a:rPr lang="ja-JP" altLang="en-US" dirty="0"/>
              <a:t>を用いて</a:t>
            </a:r>
            <a:r>
              <a:rPr lang="en-US" altLang="ja-JP" dirty="0"/>
              <a:t>plot</a:t>
            </a:r>
            <a:r>
              <a:rPr lang="ja-JP" altLang="en-US" dirty="0"/>
              <a:t>せよ．</a:t>
            </a:r>
            <a:r>
              <a:rPr lang="en-US" altLang="ja-JP" dirty="0"/>
              <a:t>[1e-6, 10, 1e+6]</a:t>
            </a:r>
          </a:p>
        </p:txBody>
      </p:sp>
    </p:spTree>
    <p:extLst>
      <p:ext uri="{BB962C8B-B14F-4D97-AF65-F5344CB8AC3E}">
        <p14:creationId xmlns:p14="http://schemas.microsoft.com/office/powerpoint/2010/main" val="18257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8.1 </a:t>
            </a:r>
            <a:r>
              <a:rPr kumimoji="1" lang="ja-JP" altLang="en-US"/>
              <a:t>単純な回帰分析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回帰分析の結果表示 </a:t>
            </a:r>
            <a:r>
              <a:rPr kumimoji="1" lang="en-US" altLang="ja-JP"/>
              <a:t>(</a:t>
            </a:r>
            <a:r>
              <a:rPr lang="en-US" altLang="ja-JP"/>
              <a:t>8.1_4-6)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= sm.</a:t>
            </a:r>
            <a:r>
              <a:rPr lang="ja-JP" altLang="en-US" sz="1800">
                <a:solidFill>
                  <a:srgbClr val="FF0000"/>
                </a:solidFill>
              </a:rPr>
              <a:t>回帰方法</a:t>
            </a:r>
            <a:r>
              <a:rPr lang="en-US" altLang="ja-JP" sz="1800">
                <a:solidFill>
                  <a:srgbClr val="FF0000"/>
                </a:solidFill>
              </a:rPr>
              <a:t>(</a:t>
            </a:r>
            <a:r>
              <a:rPr lang="ja-JP" altLang="en-US" sz="1800">
                <a:solidFill>
                  <a:srgbClr val="FF0000"/>
                </a:solidFill>
              </a:rPr>
              <a:t>従属変数</a:t>
            </a:r>
            <a:r>
              <a:rPr lang="en-US" altLang="ja-JP" sz="1800">
                <a:solidFill>
                  <a:srgbClr val="FF0000"/>
                </a:solidFill>
              </a:rPr>
              <a:t>, </a:t>
            </a:r>
            <a:r>
              <a:rPr lang="ja-JP" altLang="en-US" sz="1800">
                <a:solidFill>
                  <a:srgbClr val="FF0000"/>
                </a:solidFill>
              </a:rPr>
              <a:t>独立変数</a:t>
            </a:r>
            <a:r>
              <a:rPr lang="en-US" altLang="ja-JP" sz="1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sz="3200"/>
              <a:t> 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model.fit()</a:t>
            </a:r>
          </a:p>
          <a:p>
            <a:pPr marL="0" indent="0">
              <a:buNone/>
            </a:pP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altLang="ja-JP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r.summary2()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r>
              <a:rPr lang="en-US" altLang="ja-JP"/>
              <a:t> * </a:t>
            </a:r>
            <a:r>
              <a:rPr lang="en-US" altLang="ja-JP" sz="1800">
                <a:latin typeface="Courier New" panose="02070309020205020404" pitchFamily="49" charset="0"/>
                <a:cs typeface="Courier New" panose="02070309020205020404" pitchFamily="49" charset="0"/>
              </a:rPr>
              <a:t>r.summary() </a:t>
            </a:r>
            <a:r>
              <a:rPr lang="ja-JP" altLang="en-US"/>
              <a:t>を用いた場合，教科書の図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* GLM</a:t>
            </a:r>
            <a:r>
              <a:rPr lang="ja-JP" altLang="en-US"/>
              <a:t>と</a:t>
            </a:r>
            <a:r>
              <a:rPr lang="en-US" altLang="ja-JP"/>
              <a:t>glm</a:t>
            </a:r>
            <a:r>
              <a:rPr lang="ja-JP" altLang="en-US"/>
              <a:t>の違い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      </a:t>
            </a:r>
            <a:r>
              <a:rPr lang="ja-JP" altLang="en-US"/>
              <a:t>→</a:t>
            </a:r>
            <a:r>
              <a:rPr lang="en-US" altLang="ja-JP"/>
              <a:t> glm</a:t>
            </a:r>
            <a:r>
              <a:rPr lang="ja-JP" altLang="en-US"/>
              <a:t>はモデル式による一般化線形モデル</a:t>
            </a:r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277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8.1 </a:t>
            </a:r>
            <a:r>
              <a:rPr kumimoji="1" lang="ja-JP" altLang="en-US"/>
              <a:t>単純な回帰分析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回帰分析の結果表示 </a:t>
            </a:r>
            <a:r>
              <a:rPr kumimoji="1" lang="en-US" altLang="ja-JP" dirty="0"/>
              <a:t>(</a:t>
            </a:r>
            <a:r>
              <a:rPr lang="en-US" altLang="ja-JP" dirty="0"/>
              <a:t>8.1_4-6)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= sm.</a:t>
            </a:r>
            <a:r>
              <a:rPr lang="ja-JP" altLang="en-US" sz="1800" dirty="0">
                <a:solidFill>
                  <a:srgbClr val="FF0000"/>
                </a:solidFill>
              </a:rPr>
              <a:t>回帰方法</a:t>
            </a:r>
            <a:r>
              <a:rPr lang="en-US" altLang="ja-JP" sz="1800" dirty="0">
                <a:solidFill>
                  <a:srgbClr val="FF0000"/>
                </a:solidFill>
              </a:rPr>
              <a:t>(</a:t>
            </a:r>
            <a:r>
              <a:rPr lang="ja-JP" altLang="en-US" sz="1800" dirty="0">
                <a:solidFill>
                  <a:srgbClr val="FF0000"/>
                </a:solidFill>
              </a:rPr>
              <a:t>従属変数</a:t>
            </a:r>
            <a:r>
              <a:rPr lang="en-US" altLang="ja-JP" sz="1800" dirty="0">
                <a:solidFill>
                  <a:srgbClr val="FF0000"/>
                </a:solidFill>
              </a:rPr>
              <a:t>, </a:t>
            </a:r>
            <a:r>
              <a:rPr lang="ja-JP" altLang="en-US" sz="1800" dirty="0">
                <a:solidFill>
                  <a:srgbClr val="FF0000"/>
                </a:solidFill>
              </a:rPr>
              <a:t>独立変数</a:t>
            </a:r>
            <a:r>
              <a:rPr lang="en-US" altLang="ja-JP" sz="1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altLang="ja-JP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altLang="ja-JP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r.summary2()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* GLM</a:t>
            </a:r>
            <a:r>
              <a:rPr lang="ja-JP" altLang="en-US" dirty="0"/>
              <a:t>と</a:t>
            </a:r>
            <a:r>
              <a:rPr lang="en-US" altLang="ja-JP" dirty="0" err="1"/>
              <a:t>glm</a:t>
            </a:r>
            <a:r>
              <a:rPr lang="ja-JP" altLang="en-US" dirty="0"/>
              <a:t>の違い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</a:t>
            </a:r>
            <a:r>
              <a:rPr lang="ja-JP" altLang="en-US" dirty="0"/>
              <a:t>→</a:t>
            </a:r>
            <a:r>
              <a:rPr lang="en-US" altLang="ja-JP" dirty="0"/>
              <a:t> </a:t>
            </a:r>
            <a:r>
              <a:rPr lang="en-US" altLang="ja-JP" dirty="0" err="1"/>
              <a:t>glm</a:t>
            </a:r>
            <a:r>
              <a:rPr lang="ja-JP" altLang="en-US" dirty="0"/>
              <a:t>はモデル式による一般化線形モデル</a:t>
            </a:r>
            <a:endParaRPr lang="en-US" altLang="ja-JP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5113175" y="1900426"/>
            <a:ext cx="3250551" cy="466530"/>
          </a:xfrm>
          <a:prstGeom prst="wedgeRoundRectCallout">
            <a:avLst>
              <a:gd name="adj1" fmla="val -54191"/>
              <a:gd name="adj2" fmla="val 50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回帰方法の選択しモデル生成</a:t>
            </a:r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3524835" y="3000766"/>
            <a:ext cx="1748710" cy="466530"/>
          </a:xfrm>
          <a:prstGeom prst="wedgeRoundRectCallout">
            <a:avLst>
              <a:gd name="adj1" fmla="val -67814"/>
              <a:gd name="adj2" fmla="val -23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モデル推定</a:t>
            </a:r>
          </a:p>
        </p:txBody>
      </p:sp>
      <p:sp>
        <p:nvSpPr>
          <p:cNvPr id="6" name="角丸四角形吹き出し 5"/>
          <p:cNvSpPr/>
          <p:nvPr/>
        </p:nvSpPr>
        <p:spPr>
          <a:xfrm>
            <a:off x="3919830" y="3534764"/>
            <a:ext cx="1748710" cy="466530"/>
          </a:xfrm>
          <a:prstGeom prst="wedgeRoundRectCallout">
            <a:avLst>
              <a:gd name="adj1" fmla="val -74217"/>
              <a:gd name="adj2" fmla="val -31500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結果の表示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26011" y="6519446"/>
            <a:ext cx="131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/>
              <a:t>教科書 </a:t>
            </a:r>
            <a:r>
              <a:rPr kumimoji="1" lang="en-US" altLang="ja-JP" sz="1600" dirty="0"/>
              <a:t>p.188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52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2959</TotalTime>
  <Words>3677</Words>
  <Application>Microsoft Office PowerPoint</Application>
  <PresentationFormat>画面に合わせる (4:3)</PresentationFormat>
  <Paragraphs>749</Paragraphs>
  <Slides>66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3" baseType="lpstr">
      <vt:lpstr>ＭＳ Ｐゴシック</vt:lpstr>
      <vt:lpstr>新細明體</vt:lpstr>
      <vt:lpstr>Arial</vt:lpstr>
      <vt:lpstr>Calibri</vt:lpstr>
      <vt:lpstr>Calibri Light</vt:lpstr>
      <vt:lpstr>Courier New</vt:lpstr>
      <vt:lpstr>Office テーマ</vt:lpstr>
      <vt:lpstr>第8章 統計モジュール Statsmodels</vt:lpstr>
      <vt:lpstr>Statsmodels とは</vt:lpstr>
      <vt:lpstr>8.1 単純な線形回帰</vt:lpstr>
      <vt:lpstr>8.1 単純な線形回帰</vt:lpstr>
      <vt:lpstr>8.1 単純な線形回帰</vt:lpstr>
      <vt:lpstr>8.1 単純な線形回帰</vt:lpstr>
      <vt:lpstr>問題1</vt:lpstr>
      <vt:lpstr>8.1 単純な回帰分析</vt:lpstr>
      <vt:lpstr>8.1 単純な回帰分析</vt:lpstr>
      <vt:lpstr>8.1 単純な回帰分析</vt:lpstr>
      <vt:lpstr>問題1, 2</vt:lpstr>
      <vt:lpstr>R-squared</vt:lpstr>
      <vt:lpstr>8.1 単純な回帰分析</vt:lpstr>
      <vt:lpstr>問題2</vt:lpstr>
      <vt:lpstr>8.1 単純な回帰分析</vt:lpstr>
      <vt:lpstr>8.1 単純な回帰分析</vt:lpstr>
      <vt:lpstr>問題2</vt:lpstr>
      <vt:lpstr>8.1 単純な線形回帰</vt:lpstr>
      <vt:lpstr>8.1 単純な線形回帰</vt:lpstr>
      <vt:lpstr>8.1 単純な線形回帰</vt:lpstr>
      <vt:lpstr>Statsmodels使用の基本的な流れ</vt:lpstr>
      <vt:lpstr>クエリ</vt:lpstr>
      <vt:lpstr>サマリの見方(簡単に)</vt:lpstr>
      <vt:lpstr>8.2 単純なロジスティック回帰</vt:lpstr>
      <vt:lpstr>8.2 単純なロジスティック回帰</vt:lpstr>
      <vt:lpstr>8.2 単純なロジスティック回帰</vt:lpstr>
      <vt:lpstr>8.2 単純なロジスティック回帰</vt:lpstr>
      <vt:lpstr>8.2 単純なロジスティック回帰</vt:lpstr>
      <vt:lpstr>8.2 単純なロジスティック回帰</vt:lpstr>
      <vt:lpstr>8.2 単純なロジスティック回帰</vt:lpstr>
      <vt:lpstr>8.2 単純なロジスティック回帰</vt:lpstr>
      <vt:lpstr>8.2 単純なロジスティック回帰</vt:lpstr>
      <vt:lpstr>8.2 単純なロジスティック回帰</vt:lpstr>
      <vt:lpstr>8.3 ワインの価格</vt:lpstr>
      <vt:lpstr>8.3 ワインの価格</vt:lpstr>
      <vt:lpstr>8.3 ワインの価格</vt:lpstr>
      <vt:lpstr>8.3 ワインの価格</vt:lpstr>
      <vt:lpstr>8.3 ワインの価格</vt:lpstr>
      <vt:lpstr>8.3 ワインの価格</vt:lpstr>
      <vt:lpstr>8.3 ワインの価格</vt:lpstr>
      <vt:lpstr>8.3 ワインの価格</vt:lpstr>
      <vt:lpstr>8.3 ワインの価格</vt:lpstr>
      <vt:lpstr>8.3 ワインの価格</vt:lpstr>
      <vt:lpstr>8.3 ワインの価格</vt:lpstr>
      <vt:lpstr>8.3 ワインの価格</vt:lpstr>
      <vt:lpstr>問題3,4</vt:lpstr>
      <vt:lpstr>8.4 救急車の出動回数</vt:lpstr>
      <vt:lpstr>8.4 救急車の出動回数</vt:lpstr>
      <vt:lpstr>8.4 救急車の出動回数</vt:lpstr>
      <vt:lpstr>8.4 救急車の出動回数</vt:lpstr>
      <vt:lpstr>8.4 救急車の出動回数</vt:lpstr>
      <vt:lpstr>8.4 救急車の出動回数</vt:lpstr>
      <vt:lpstr>問題</vt:lpstr>
      <vt:lpstr>8.5 医療の質</vt:lpstr>
      <vt:lpstr>8.5 医療の質</vt:lpstr>
      <vt:lpstr>8.5 医療の質</vt:lpstr>
      <vt:lpstr>8.5 医療の質</vt:lpstr>
      <vt:lpstr>8.5 医療の質</vt:lpstr>
      <vt:lpstr>8.5 医療の質</vt:lpstr>
      <vt:lpstr>8.5 医療の質</vt:lpstr>
      <vt:lpstr>8.5 医療の質</vt:lpstr>
      <vt:lpstr>ステップワイズ法 (8.5_4)</vt:lpstr>
      <vt:lpstr>ステップワイズ法 (8.5_4)</vt:lpstr>
      <vt:lpstr>8.5 医療の質</vt:lpstr>
      <vt:lpstr>8.5 医療の質</vt:lpstr>
      <vt:lpstr>問題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数値計算モジュール NumPy</dc:title>
  <dc:creator>外松優章</dc:creator>
  <cp:lastModifiedBy>大橋 良伊</cp:lastModifiedBy>
  <cp:revision>222</cp:revision>
  <dcterms:created xsi:type="dcterms:W3CDTF">2016-10-12T05:22:46Z</dcterms:created>
  <dcterms:modified xsi:type="dcterms:W3CDTF">2018-05-11T03:02:20Z</dcterms:modified>
</cp:coreProperties>
</file>