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2" r:id="rId17"/>
    <p:sldId id="270" r:id="rId18"/>
    <p:sldId id="273" r:id="rId19"/>
    <p:sldId id="271" r:id="rId20"/>
    <p:sldId id="274" r:id="rId21"/>
    <p:sldId id="281" r:id="rId22"/>
    <p:sldId id="275" r:id="rId23"/>
    <p:sldId id="282" r:id="rId24"/>
    <p:sldId id="283" r:id="rId25"/>
    <p:sldId id="276" r:id="rId26"/>
    <p:sldId id="277" r:id="rId27"/>
    <p:sldId id="284" r:id="rId28"/>
    <p:sldId id="278" r:id="rId29"/>
    <p:sldId id="279" r:id="rId30"/>
    <p:sldId id="280" r:id="rId31"/>
    <p:sldId id="285" r:id="rId32"/>
    <p:sldId id="286"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78" d="100"/>
          <a:sy n="7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788E8-0F57-49F7-AD89-F65ECB976968}"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DC6C-C217-47A3-8703-5B05347BF1AA}" type="slidenum">
              <a:rPr lang="en-US" smtClean="0"/>
              <a:t>‹#›</a:t>
            </a:fld>
            <a:endParaRPr lang="en-US"/>
          </a:p>
        </p:txBody>
      </p:sp>
    </p:spTree>
    <p:extLst>
      <p:ext uri="{BB962C8B-B14F-4D97-AF65-F5344CB8AC3E}">
        <p14:creationId xmlns:p14="http://schemas.microsoft.com/office/powerpoint/2010/main" val="25677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47BE29-3260-4AC5-912D-89FA1C6ABAA3}"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220870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FB517-236D-443D-8F9D-268660CD2114}"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220481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2430F-327A-44B1-AEC4-CA07E9A75E4D}"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16510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FBF4D-50C0-424C-9872-39D9AA5E6DE9}"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12214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2E0ADD-637B-4EAC-92EE-34A64F00EB7B}"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411453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62338-6DBA-42BA-B570-29EC1A921465}"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34136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1FF25-D4FA-441A-BC1D-BD8FCF19B248}" type="datetime1">
              <a:rPr lang="en-US" smtClean="0"/>
              <a:t>7/27/2023</a:t>
            </a:fld>
            <a:endParaRPr lang="en-US"/>
          </a:p>
        </p:txBody>
      </p:sp>
      <p:sp>
        <p:nvSpPr>
          <p:cNvPr id="8" name="Footer Placeholder 7"/>
          <p:cNvSpPr>
            <a:spLocks noGrp="1"/>
          </p:cNvSpPr>
          <p:nvPr>
            <p:ph type="ftr" sz="quarter" idx="11"/>
          </p:nvPr>
        </p:nvSpPr>
        <p:spPr/>
        <p:txBody>
          <a:bodyPr/>
          <a:lstStyle/>
          <a:p>
            <a:r>
              <a:rPr lang="en-US" smtClean="0"/>
              <a:t>Abhishek Kr. Tiwari Wipro Certified Java Trainer </a:t>
            </a:r>
            <a:endParaRPr lang="en-US"/>
          </a:p>
        </p:txBody>
      </p:sp>
      <p:sp>
        <p:nvSpPr>
          <p:cNvPr id="9" name="Slide Number Placeholder 8"/>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330384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DEC01-B240-49D2-B80E-5D53C056D591}"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264527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4B2A8-B532-4B7C-B25B-7E2A8148C32C}"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4" name="Slide Number Placeholder 3"/>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215020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CADD49-B9DD-4129-B8E7-E00D3517C75D}"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372482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B981EC-2C62-4CBC-AA81-7BDA2B21817B}"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a:t>
            </a:fld>
            <a:endParaRPr lang="en-US"/>
          </a:p>
        </p:txBody>
      </p:sp>
    </p:spTree>
    <p:extLst>
      <p:ext uri="{BB962C8B-B14F-4D97-AF65-F5344CB8AC3E}">
        <p14:creationId xmlns:p14="http://schemas.microsoft.com/office/powerpoint/2010/main" val="388377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39762-059D-4346-A322-BCC6A3E16FFA}" type="datetime1">
              <a:rPr lang="en-US" smtClean="0"/>
              <a:t>7/27/2023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Abhishek Kr. Tiwari Wipro Certified Java Trainer </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2AEE6-08B7-4702-8F99-4D1A5AA92131}" type="slidenum">
              <a:rPr lang="en-US" smtClean="0"/>
              <a:t>‹#›</a:t>
            </a:fld>
            <a:endParaRPr lang="en-US"/>
          </a:p>
        </p:txBody>
      </p:sp>
    </p:spTree>
    <p:extLst>
      <p:ext uri="{BB962C8B-B14F-4D97-AF65-F5344CB8AC3E}">
        <p14:creationId xmlns:p14="http://schemas.microsoft.com/office/powerpoint/2010/main" val="4278328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683211" cy="704335"/>
          </a:xfrm>
        </p:spPr>
        <p:txBody>
          <a:bodyPr>
            <a:normAutofit fontScale="90000"/>
          </a:bodyPr>
          <a:lstStyle/>
          <a:p>
            <a:r>
              <a:rPr lang="en-US" dirty="0" smtClean="0"/>
              <a:t>Leap year or not </a:t>
            </a:r>
            <a:endParaRPr lang="en-US" dirty="0"/>
          </a:p>
        </p:txBody>
      </p:sp>
      <p:sp>
        <p:nvSpPr>
          <p:cNvPr id="3" name="Subtitle 2"/>
          <p:cNvSpPr>
            <a:spLocks noGrp="1"/>
          </p:cNvSpPr>
          <p:nvPr>
            <p:ph type="subTitle" idx="1"/>
          </p:nvPr>
        </p:nvSpPr>
        <p:spPr>
          <a:xfrm>
            <a:off x="420130" y="704337"/>
            <a:ext cx="11771870" cy="6005383"/>
          </a:xfrm>
        </p:spPr>
        <p:txBody>
          <a:bodyPr/>
          <a:lstStyle/>
          <a:p>
            <a:pPr algn="l"/>
            <a:r>
              <a:rPr lang="en-US" dirty="0"/>
              <a:t>In the Gregorian calendar, a normal year consists of 365 days. Because the actual length of a sidereal year (the time required for the Earth to revolve once about the Sun) is actually 365.2425 days, a "leap year" of 366 days is used once every four years to eliminate the error caused by three normal (but short) years. Any year that is evenly divisible by 4 is a leap year: for example, 1988, 1992, and 1996 are leap years.</a:t>
            </a:r>
          </a:p>
          <a:p>
            <a:pPr algn="l"/>
            <a:r>
              <a:rPr lang="en-US" dirty="0"/>
              <a:t>However, there is still a small error that must be accounted for. To eliminate this error, the Gregorian calendar stipulates that a year that is evenly divisible by 100 (for example, 1900) is a leap year only if it is also evenly divisible by 400</a:t>
            </a:r>
            <a:r>
              <a:rPr lang="en-US" dirty="0" smtClean="0"/>
              <a:t>.</a:t>
            </a:r>
          </a:p>
          <a:p>
            <a:pPr algn="l"/>
            <a:r>
              <a:rPr lang="en-US" dirty="0"/>
              <a:t>For this reason, the following years are not leap years:</a:t>
            </a:r>
          </a:p>
          <a:p>
            <a:pPr algn="l"/>
            <a:r>
              <a:rPr lang="en-US" dirty="0"/>
              <a:t>1700, 1800, 1900, 2100, 2200, 2300, 2500, 2600</a:t>
            </a:r>
          </a:p>
          <a:p>
            <a:pPr algn="l"/>
            <a:r>
              <a:rPr lang="en-US" dirty="0"/>
              <a:t>This is because they are evenly divisible by 100 but not by 400.</a:t>
            </a:r>
          </a:p>
          <a:p>
            <a:pPr algn="l"/>
            <a:r>
              <a:rPr lang="en-US" dirty="0"/>
              <a:t>The following years are leap years: 1600, 2000, 2400</a:t>
            </a:r>
          </a:p>
          <a:p>
            <a:pPr algn="l"/>
            <a:r>
              <a:rPr lang="en-US" dirty="0"/>
              <a:t>This is because they are evenly divisible by both 100 and 400</a:t>
            </a:r>
            <a:r>
              <a:rPr lang="en-US" dirty="0" smtClean="0"/>
              <a:t>.</a:t>
            </a:r>
          </a:p>
          <a:p>
            <a:pPr algn="l"/>
            <a:r>
              <a:rPr lang="en-US" dirty="0" smtClean="0"/>
              <a:t>=IF(OR(MOD(A1,400)=0,AND(MOD(A1,4)=0,MOD(A1,100)&lt;&gt;0)),"Leap Year", "NOT a Leap Year")</a:t>
            </a:r>
            <a:endParaRPr lang="en-US" dirty="0"/>
          </a:p>
          <a:p>
            <a:pPr algn="l"/>
            <a:endParaRPr lang="en-US" dirty="0" smtClean="0"/>
          </a:p>
          <a:p>
            <a:pPr algn="l"/>
            <a:endParaRPr lang="en-US" dirty="0"/>
          </a:p>
          <a:p>
            <a:pPr algn="l"/>
            <a:endParaRPr lang="en-US" dirty="0"/>
          </a:p>
          <a:p>
            <a:endParaRPr lang="en-US" dirty="0"/>
          </a:p>
        </p:txBody>
      </p:sp>
      <p:sp>
        <p:nvSpPr>
          <p:cNvPr id="4" name="Date Placeholder 3"/>
          <p:cNvSpPr>
            <a:spLocks noGrp="1"/>
          </p:cNvSpPr>
          <p:nvPr>
            <p:ph type="dt" sz="half" idx="10"/>
          </p:nvPr>
        </p:nvSpPr>
        <p:spPr/>
        <p:txBody>
          <a:bodyPr/>
          <a:lstStyle/>
          <a:p>
            <a:fld id="{C4D9E613-4378-42D0-BE57-EF52800438A0}"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1</a:t>
            </a:fld>
            <a:endParaRPr lang="en-US"/>
          </a:p>
        </p:txBody>
      </p:sp>
    </p:spTree>
    <p:extLst>
      <p:ext uri="{BB962C8B-B14F-4D97-AF65-F5344CB8AC3E}">
        <p14:creationId xmlns:p14="http://schemas.microsoft.com/office/powerpoint/2010/main" val="3598308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136821"/>
          </a:xfrm>
        </p:spPr>
        <p:txBody>
          <a:bodyPr/>
          <a:lstStyle/>
          <a:p>
            <a:r>
              <a:rPr lang="en-US" dirty="0" smtClean="0"/>
              <a:t>Perfect Number</a:t>
            </a:r>
            <a:endParaRPr lang="en-US" dirty="0"/>
          </a:p>
        </p:txBody>
      </p:sp>
      <p:sp>
        <p:nvSpPr>
          <p:cNvPr id="3" name="Content Placeholder 2"/>
          <p:cNvSpPr>
            <a:spLocks noGrp="1"/>
          </p:cNvSpPr>
          <p:nvPr>
            <p:ph idx="1"/>
          </p:nvPr>
        </p:nvSpPr>
        <p:spPr>
          <a:xfrm>
            <a:off x="838200" y="1136823"/>
            <a:ext cx="10515600" cy="976182"/>
          </a:xfrm>
        </p:spPr>
        <p:txBody>
          <a:bodyPr>
            <a:normAutofit fontScale="92500" lnSpcReduction="20000"/>
          </a:bodyPr>
          <a:lstStyle/>
          <a:p>
            <a:r>
              <a:rPr lang="en-US" dirty="0" smtClean="0"/>
              <a:t>perfect number, </a:t>
            </a:r>
            <a:r>
              <a:rPr lang="en-US" b="1" dirty="0" smtClean="0"/>
              <a:t>a positive integer that is equal to the sum of its proper divisors</a:t>
            </a:r>
            <a:r>
              <a:rPr lang="en-US" dirty="0" smtClean="0"/>
              <a:t>. The smallest perfect number is 6, which is the sum of 1, 2, and 3. Other perfect numbers are 28, 496, and 8,128</a:t>
            </a:r>
            <a:endParaRPr lang="en-US" dirty="0"/>
          </a:p>
        </p:txBody>
      </p:sp>
      <p:pic>
        <p:nvPicPr>
          <p:cNvPr id="4" name="Picture 3"/>
          <p:cNvPicPr>
            <a:picLocks noChangeAspect="1"/>
          </p:cNvPicPr>
          <p:nvPr/>
        </p:nvPicPr>
        <p:blipFill>
          <a:blip r:embed="rId2"/>
          <a:stretch>
            <a:fillRect/>
          </a:stretch>
        </p:blipFill>
        <p:spPr>
          <a:xfrm>
            <a:off x="2310026" y="2014151"/>
            <a:ext cx="4572689" cy="4683238"/>
          </a:xfrm>
          <a:prstGeom prst="rect">
            <a:avLst/>
          </a:prstGeom>
        </p:spPr>
      </p:pic>
      <p:sp>
        <p:nvSpPr>
          <p:cNvPr id="5" name="Date Placeholder 4"/>
          <p:cNvSpPr>
            <a:spLocks noGrp="1"/>
          </p:cNvSpPr>
          <p:nvPr>
            <p:ph type="dt" sz="half" idx="10"/>
          </p:nvPr>
        </p:nvSpPr>
        <p:spPr/>
        <p:txBody>
          <a:bodyPr/>
          <a:lstStyle/>
          <a:p>
            <a:fld id="{0BAF416A-C185-49AD-A76A-3D7D43021B01}"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10</a:t>
            </a:fld>
            <a:endParaRPr lang="en-US"/>
          </a:p>
        </p:txBody>
      </p:sp>
    </p:spTree>
    <p:extLst>
      <p:ext uri="{BB962C8B-B14F-4D97-AF65-F5344CB8AC3E}">
        <p14:creationId xmlns:p14="http://schemas.microsoft.com/office/powerpoint/2010/main" val="9057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Automorphic Number</a:t>
            </a:r>
            <a:endParaRPr lang="en-US" dirty="0"/>
          </a:p>
        </p:txBody>
      </p:sp>
      <p:sp>
        <p:nvSpPr>
          <p:cNvPr id="3" name="Content Placeholder 2"/>
          <p:cNvSpPr>
            <a:spLocks noGrp="1"/>
          </p:cNvSpPr>
          <p:nvPr>
            <p:ph idx="1"/>
          </p:nvPr>
        </p:nvSpPr>
        <p:spPr>
          <a:xfrm>
            <a:off x="838200" y="1825625"/>
            <a:ext cx="10515600" cy="1164710"/>
          </a:xfrm>
        </p:spPr>
        <p:txBody>
          <a:bodyPr/>
          <a:lstStyle/>
          <a:p>
            <a:r>
              <a:rPr lang="en-US" smtClean="0"/>
              <a:t>A number is called an Automorphic number </a:t>
            </a:r>
            <a:r>
              <a:rPr lang="en-US" i="1" smtClean="0"/>
              <a:t>if and only if its square ends in the same digits as the number itself</a:t>
            </a:r>
            <a:r>
              <a:rPr lang="en-US" smtClean="0"/>
              <a:t>. </a:t>
            </a:r>
            <a:r>
              <a:rPr lang="en-US" dirty="0" smtClean="0"/>
              <a:t>Examples : Input : N = 76</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689" y="2752727"/>
            <a:ext cx="5762625" cy="4105275"/>
          </a:xfrm>
          <a:prstGeom prst="rect">
            <a:avLst/>
          </a:prstGeom>
        </p:spPr>
      </p:pic>
      <p:sp>
        <p:nvSpPr>
          <p:cNvPr id="5" name="Date Placeholder 4"/>
          <p:cNvSpPr>
            <a:spLocks noGrp="1"/>
          </p:cNvSpPr>
          <p:nvPr>
            <p:ph type="dt" sz="half" idx="10"/>
          </p:nvPr>
        </p:nvSpPr>
        <p:spPr/>
        <p:txBody>
          <a:bodyPr/>
          <a:lstStyle/>
          <a:p>
            <a:fld id="{8A628323-78C9-4551-86F1-F5C2E7FC10F1}"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11</a:t>
            </a:fld>
            <a:endParaRPr lang="en-US"/>
          </a:p>
        </p:txBody>
      </p:sp>
    </p:spTree>
    <p:extLst>
      <p:ext uri="{BB962C8B-B14F-4D97-AF65-F5344CB8AC3E}">
        <p14:creationId xmlns:p14="http://schemas.microsoft.com/office/powerpoint/2010/main" val="394745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271849"/>
            <a:ext cx="11057238" cy="840259"/>
          </a:xfrm>
        </p:spPr>
        <p:txBody>
          <a:bodyPr/>
          <a:lstStyle/>
          <a:p>
            <a:r>
              <a:rPr lang="en-US" dirty="0" smtClean="0"/>
              <a:t>Harshad Number</a:t>
            </a:r>
            <a:endParaRPr lang="en-US" dirty="0"/>
          </a:p>
        </p:txBody>
      </p:sp>
      <p:sp>
        <p:nvSpPr>
          <p:cNvPr id="3" name="Content Placeholder 2"/>
          <p:cNvSpPr>
            <a:spLocks noGrp="1"/>
          </p:cNvSpPr>
          <p:nvPr>
            <p:ph idx="1"/>
          </p:nvPr>
        </p:nvSpPr>
        <p:spPr>
          <a:xfrm>
            <a:off x="1433384" y="1359245"/>
            <a:ext cx="9920416" cy="2174789"/>
          </a:xfrm>
        </p:spPr>
        <p:txBody>
          <a:bodyPr/>
          <a:lstStyle/>
          <a:p>
            <a:r>
              <a:rPr lang="en-US" dirty="0" smtClean="0"/>
              <a:t>In mathematics, a harshad number (or Niven number) in a given number base is </a:t>
            </a:r>
            <a:r>
              <a:rPr lang="en-US" b="1" dirty="0" smtClean="0"/>
              <a:t>an integer that is divisible by the sum of its digits when written in that base</a:t>
            </a:r>
            <a:r>
              <a:rPr lang="en-US" dirty="0" smtClean="0"/>
              <a:t>. Harshad numbers in base n are also known as n-harshad (or n-Niven) numbers.</a:t>
            </a:r>
            <a:endParaRPr lang="en-US" dirty="0"/>
          </a:p>
        </p:txBody>
      </p:sp>
      <p:pic>
        <p:nvPicPr>
          <p:cNvPr id="5" name="Picture 4"/>
          <p:cNvPicPr>
            <a:picLocks noChangeAspect="1"/>
          </p:cNvPicPr>
          <p:nvPr/>
        </p:nvPicPr>
        <p:blipFill>
          <a:blip r:embed="rId2"/>
          <a:stretch>
            <a:fillRect/>
          </a:stretch>
        </p:blipFill>
        <p:spPr>
          <a:xfrm>
            <a:off x="732838" y="2955248"/>
            <a:ext cx="3641454" cy="3714041"/>
          </a:xfrm>
          <a:prstGeom prst="rect">
            <a:avLst/>
          </a:prstGeom>
        </p:spPr>
      </p:pic>
      <p:pic>
        <p:nvPicPr>
          <p:cNvPr id="6" name="Picture 5"/>
          <p:cNvPicPr>
            <a:picLocks noChangeAspect="1"/>
          </p:cNvPicPr>
          <p:nvPr/>
        </p:nvPicPr>
        <p:blipFill>
          <a:blip r:embed="rId3"/>
          <a:stretch>
            <a:fillRect/>
          </a:stretch>
        </p:blipFill>
        <p:spPr>
          <a:xfrm>
            <a:off x="7105196" y="3139493"/>
            <a:ext cx="4127096" cy="3256755"/>
          </a:xfrm>
          <a:prstGeom prst="rect">
            <a:avLst/>
          </a:prstGeom>
        </p:spPr>
      </p:pic>
      <p:sp>
        <p:nvSpPr>
          <p:cNvPr id="4" name="Date Placeholder 3"/>
          <p:cNvSpPr>
            <a:spLocks noGrp="1"/>
          </p:cNvSpPr>
          <p:nvPr>
            <p:ph type="dt" sz="half" idx="10"/>
          </p:nvPr>
        </p:nvSpPr>
        <p:spPr/>
        <p:txBody>
          <a:bodyPr/>
          <a:lstStyle/>
          <a:p>
            <a:fld id="{FF80AA7C-22C7-454E-8EFF-967B64E47B19}" type="datetime1">
              <a:rPr lang="en-US" smtClean="0"/>
              <a:t>7/27/2023</a:t>
            </a:fld>
            <a:endParaRPr lang="en-US"/>
          </a:p>
        </p:txBody>
      </p:sp>
      <p:sp>
        <p:nvSpPr>
          <p:cNvPr id="7" name="Footer Placeholder 6"/>
          <p:cNvSpPr>
            <a:spLocks noGrp="1"/>
          </p:cNvSpPr>
          <p:nvPr>
            <p:ph type="ftr" sz="quarter" idx="11"/>
          </p:nvPr>
        </p:nvSpPr>
        <p:spPr/>
        <p:txBody>
          <a:bodyPr/>
          <a:lstStyle/>
          <a:p>
            <a:r>
              <a:rPr lang="en-US" smtClean="0"/>
              <a:t>Abhishek Kr. Tiwari Wipro Certified Java Trainer </a:t>
            </a:r>
            <a:endParaRPr lang="en-US"/>
          </a:p>
        </p:txBody>
      </p:sp>
      <p:sp>
        <p:nvSpPr>
          <p:cNvPr id="8" name="Slide Number Placeholder 7"/>
          <p:cNvSpPr>
            <a:spLocks noGrp="1"/>
          </p:cNvSpPr>
          <p:nvPr>
            <p:ph type="sldNum" sz="quarter" idx="12"/>
          </p:nvPr>
        </p:nvSpPr>
        <p:spPr/>
        <p:txBody>
          <a:bodyPr/>
          <a:lstStyle/>
          <a:p>
            <a:fld id="{0BF2AEE6-08B7-4702-8F99-4D1A5AA92131}" type="slidenum">
              <a:rPr lang="en-US" smtClean="0"/>
              <a:t>12</a:t>
            </a:fld>
            <a:endParaRPr lang="en-US"/>
          </a:p>
        </p:txBody>
      </p:sp>
    </p:spTree>
    <p:extLst>
      <p:ext uri="{BB962C8B-B14F-4D97-AF65-F5344CB8AC3E}">
        <p14:creationId xmlns:p14="http://schemas.microsoft.com/office/powerpoint/2010/main" val="3088099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78" y="1"/>
            <a:ext cx="11119022" cy="902042"/>
          </a:xfrm>
        </p:spPr>
        <p:txBody>
          <a:bodyPr/>
          <a:lstStyle/>
          <a:p>
            <a:r>
              <a:rPr lang="en-US" dirty="0" smtClean="0"/>
              <a:t>. Abundant Number</a:t>
            </a:r>
            <a:endParaRPr lang="en-US" dirty="0"/>
          </a:p>
        </p:txBody>
      </p:sp>
      <p:sp>
        <p:nvSpPr>
          <p:cNvPr id="3" name="Content Placeholder 2"/>
          <p:cNvSpPr>
            <a:spLocks noGrp="1"/>
          </p:cNvSpPr>
          <p:nvPr>
            <p:ph idx="1"/>
          </p:nvPr>
        </p:nvSpPr>
        <p:spPr>
          <a:xfrm>
            <a:off x="518984" y="902044"/>
            <a:ext cx="10834816" cy="2178230"/>
          </a:xfrm>
        </p:spPr>
        <p:txBody>
          <a:bodyPr>
            <a:normAutofit fontScale="92500"/>
          </a:bodyPr>
          <a:lstStyle/>
          <a:p>
            <a:r>
              <a:rPr lang="en-US" dirty="0" smtClean="0"/>
              <a:t>In number theory, an abundant number or excessive number is </a:t>
            </a:r>
            <a:r>
              <a:rPr lang="en-US" i="1" dirty="0" smtClean="0"/>
              <a:t>a positive integer for which the sum of its proper divisors is greater than the number</a:t>
            </a:r>
            <a:r>
              <a:rPr lang="en-US" dirty="0" smtClean="0"/>
              <a:t>.</a:t>
            </a:r>
          </a:p>
          <a:p>
            <a:r>
              <a:rPr lang="en-US" dirty="0" smtClean="0"/>
              <a:t>Examples. The first 28 abundant numbers are: </a:t>
            </a:r>
            <a:r>
              <a:rPr lang="en-US" b="1" dirty="0" smtClean="0"/>
              <a:t>12, 18, 20, 24, 30, 36, 40, 42, 48, 54, 56, 60, 66, 70, 72, 78, 80, 84, 88, 90, 96, 100, 102, 104, 108, 112, 114, 120</a:t>
            </a:r>
            <a:endParaRPr lang="en-US" dirty="0" smtClean="0"/>
          </a:p>
          <a:p>
            <a:endParaRPr lang="en-US" dirty="0"/>
          </a:p>
        </p:txBody>
      </p:sp>
      <p:pic>
        <p:nvPicPr>
          <p:cNvPr id="5" name="Picture 4"/>
          <p:cNvPicPr>
            <a:picLocks noChangeAspect="1"/>
          </p:cNvPicPr>
          <p:nvPr/>
        </p:nvPicPr>
        <p:blipFill>
          <a:blip r:embed="rId2"/>
          <a:stretch>
            <a:fillRect/>
          </a:stretch>
        </p:blipFill>
        <p:spPr>
          <a:xfrm>
            <a:off x="4086254" y="2598361"/>
            <a:ext cx="3700279" cy="3777727"/>
          </a:xfrm>
          <a:prstGeom prst="rect">
            <a:avLst/>
          </a:prstGeom>
        </p:spPr>
      </p:pic>
      <p:sp>
        <p:nvSpPr>
          <p:cNvPr id="4" name="Date Placeholder 3"/>
          <p:cNvSpPr>
            <a:spLocks noGrp="1"/>
          </p:cNvSpPr>
          <p:nvPr>
            <p:ph type="dt" sz="half" idx="10"/>
          </p:nvPr>
        </p:nvSpPr>
        <p:spPr/>
        <p:txBody>
          <a:bodyPr/>
          <a:lstStyle/>
          <a:p>
            <a:fld id="{EEB66D3E-3450-457F-B220-0964DF24EF8B}"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13</a:t>
            </a:fld>
            <a:endParaRPr lang="en-US"/>
          </a:p>
        </p:txBody>
      </p:sp>
    </p:spTree>
    <p:extLst>
      <p:ext uri="{BB962C8B-B14F-4D97-AF65-F5344CB8AC3E}">
        <p14:creationId xmlns:p14="http://schemas.microsoft.com/office/powerpoint/2010/main" val="1566184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1"/>
            <a:ext cx="11217876" cy="951470"/>
          </a:xfrm>
        </p:spPr>
        <p:txBody>
          <a:bodyPr>
            <a:normAutofit/>
          </a:bodyPr>
          <a:lstStyle/>
          <a:p>
            <a:r>
              <a:rPr lang="en-US" dirty="0"/>
              <a:t>Friendly Pair</a:t>
            </a:r>
          </a:p>
        </p:txBody>
      </p:sp>
      <p:pic>
        <p:nvPicPr>
          <p:cNvPr id="4" name="Content Placeholder 3"/>
          <p:cNvPicPr>
            <a:picLocks noGrp="1" noChangeAspect="1"/>
          </p:cNvPicPr>
          <p:nvPr>
            <p:ph idx="1"/>
          </p:nvPr>
        </p:nvPicPr>
        <p:blipFill>
          <a:blip r:embed="rId2"/>
          <a:stretch>
            <a:fillRect/>
          </a:stretch>
        </p:blipFill>
        <p:spPr>
          <a:xfrm>
            <a:off x="360091" y="1458095"/>
            <a:ext cx="11441736" cy="4584359"/>
          </a:xfrm>
          <a:prstGeom prst="rect">
            <a:avLst/>
          </a:prstGeom>
        </p:spPr>
      </p:pic>
      <p:sp>
        <p:nvSpPr>
          <p:cNvPr id="3" name="Date Placeholder 2"/>
          <p:cNvSpPr>
            <a:spLocks noGrp="1"/>
          </p:cNvSpPr>
          <p:nvPr>
            <p:ph type="dt" sz="half" idx="10"/>
          </p:nvPr>
        </p:nvSpPr>
        <p:spPr/>
        <p:txBody>
          <a:bodyPr/>
          <a:lstStyle/>
          <a:p>
            <a:fld id="{CA4EADE1-F960-42F7-8E68-D92A95CFFBEC}"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14</a:t>
            </a:fld>
            <a:endParaRPr lang="en-US"/>
          </a:p>
        </p:txBody>
      </p:sp>
    </p:spTree>
    <p:extLst>
      <p:ext uri="{BB962C8B-B14F-4D97-AF65-F5344CB8AC3E}">
        <p14:creationId xmlns:p14="http://schemas.microsoft.com/office/powerpoint/2010/main" val="298664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95" y="0"/>
            <a:ext cx="11180805" cy="667265"/>
          </a:xfrm>
        </p:spPr>
        <p:txBody>
          <a:bodyPr>
            <a:normAutofit fontScale="90000"/>
          </a:bodyPr>
          <a:lstStyle/>
          <a:p>
            <a:r>
              <a:rPr lang="en-US" dirty="0" smtClean="0"/>
              <a:t>HCF</a:t>
            </a:r>
            <a:endParaRPr lang="en-US" dirty="0"/>
          </a:p>
        </p:txBody>
      </p:sp>
      <p:sp>
        <p:nvSpPr>
          <p:cNvPr id="3" name="Content Placeholder 2"/>
          <p:cNvSpPr>
            <a:spLocks noGrp="1"/>
          </p:cNvSpPr>
          <p:nvPr>
            <p:ph idx="1"/>
          </p:nvPr>
        </p:nvSpPr>
        <p:spPr>
          <a:xfrm>
            <a:off x="840260" y="667267"/>
            <a:ext cx="10513541" cy="2014151"/>
          </a:xfrm>
        </p:spPr>
        <p:txBody>
          <a:bodyPr>
            <a:normAutofit/>
          </a:bodyPr>
          <a:lstStyle/>
          <a:p>
            <a:r>
              <a:rPr lang="en-US" dirty="0" smtClean="0"/>
              <a:t>What is HCF? The full form of HCF is </a:t>
            </a:r>
            <a:r>
              <a:rPr lang="en-US" b="1" dirty="0" smtClean="0"/>
              <a:t>Highest Common Factor</a:t>
            </a:r>
            <a:r>
              <a:rPr lang="en-US" dirty="0" smtClean="0"/>
              <a:t>. HCF of two numbers is the highest factor that can divide the two numbers, evenly. HCF can be evaluated for two or more than two numbers. It is the greatest divisor for any two or more numbers, that can equally or completely divide the given numbers.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95" y="2681416"/>
            <a:ext cx="4940382" cy="37090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963" y="2787607"/>
            <a:ext cx="6460269" cy="3230134"/>
          </a:xfrm>
          <a:prstGeom prst="rect">
            <a:avLst/>
          </a:prstGeom>
        </p:spPr>
      </p:pic>
      <p:sp>
        <p:nvSpPr>
          <p:cNvPr id="6" name="Date Placeholder 5"/>
          <p:cNvSpPr>
            <a:spLocks noGrp="1"/>
          </p:cNvSpPr>
          <p:nvPr>
            <p:ph type="dt" sz="half" idx="10"/>
          </p:nvPr>
        </p:nvSpPr>
        <p:spPr/>
        <p:txBody>
          <a:bodyPr/>
          <a:lstStyle/>
          <a:p>
            <a:fld id="{DA160DC8-AD50-4F84-89BE-2FE138C9CE11}" type="datetime1">
              <a:rPr lang="en-US" smtClean="0"/>
              <a:t>7/27/2023</a:t>
            </a:fld>
            <a:endParaRPr lang="en-US"/>
          </a:p>
        </p:txBody>
      </p:sp>
      <p:sp>
        <p:nvSpPr>
          <p:cNvPr id="7" name="Footer Placeholder 6"/>
          <p:cNvSpPr>
            <a:spLocks noGrp="1"/>
          </p:cNvSpPr>
          <p:nvPr>
            <p:ph type="ftr" sz="quarter" idx="11"/>
          </p:nvPr>
        </p:nvSpPr>
        <p:spPr/>
        <p:txBody>
          <a:bodyPr/>
          <a:lstStyle/>
          <a:p>
            <a:r>
              <a:rPr lang="en-US" smtClean="0"/>
              <a:t>Abhishek Kr. Tiwari Wipro Certified Java Trainer </a:t>
            </a:r>
            <a:endParaRPr lang="en-US"/>
          </a:p>
        </p:txBody>
      </p:sp>
      <p:sp>
        <p:nvSpPr>
          <p:cNvPr id="8" name="Slide Number Placeholder 7"/>
          <p:cNvSpPr>
            <a:spLocks noGrp="1"/>
          </p:cNvSpPr>
          <p:nvPr>
            <p:ph type="sldNum" sz="quarter" idx="12"/>
          </p:nvPr>
        </p:nvSpPr>
        <p:spPr/>
        <p:txBody>
          <a:bodyPr/>
          <a:lstStyle/>
          <a:p>
            <a:fld id="{0BF2AEE6-08B7-4702-8F99-4D1A5AA92131}" type="slidenum">
              <a:rPr lang="en-US" smtClean="0"/>
              <a:t>15</a:t>
            </a:fld>
            <a:endParaRPr lang="en-US"/>
          </a:p>
        </p:txBody>
      </p:sp>
    </p:spTree>
    <p:extLst>
      <p:ext uri="{BB962C8B-B14F-4D97-AF65-F5344CB8AC3E}">
        <p14:creationId xmlns:p14="http://schemas.microsoft.com/office/powerpoint/2010/main" val="281103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143" y="790832"/>
            <a:ext cx="11287100" cy="5350476"/>
          </a:xfrm>
          <a:prstGeom prst="rect">
            <a:avLst/>
          </a:prstGeom>
        </p:spPr>
      </p:pic>
      <p:sp>
        <p:nvSpPr>
          <p:cNvPr id="2" name="Date Placeholder 1"/>
          <p:cNvSpPr>
            <a:spLocks noGrp="1"/>
          </p:cNvSpPr>
          <p:nvPr>
            <p:ph type="dt" sz="half" idx="10"/>
          </p:nvPr>
        </p:nvSpPr>
        <p:spPr/>
        <p:txBody>
          <a:bodyPr/>
          <a:lstStyle/>
          <a:p>
            <a:fld id="{E4E36B2D-7D5C-4A2A-ADFD-A418095C2DF2}"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4" name="Slide Number Placeholder 3"/>
          <p:cNvSpPr>
            <a:spLocks noGrp="1"/>
          </p:cNvSpPr>
          <p:nvPr>
            <p:ph type="sldNum" sz="quarter" idx="12"/>
          </p:nvPr>
        </p:nvSpPr>
        <p:spPr/>
        <p:txBody>
          <a:bodyPr/>
          <a:lstStyle/>
          <a:p>
            <a:fld id="{0BF2AEE6-08B7-4702-8F99-4D1A5AA92131}" type="slidenum">
              <a:rPr lang="en-US" smtClean="0"/>
              <a:t>16</a:t>
            </a:fld>
            <a:endParaRPr lang="en-US"/>
          </a:p>
        </p:txBody>
      </p:sp>
    </p:spTree>
    <p:extLst>
      <p:ext uri="{BB962C8B-B14F-4D97-AF65-F5344CB8AC3E}">
        <p14:creationId xmlns:p14="http://schemas.microsoft.com/office/powerpoint/2010/main" val="3139875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2" y="1"/>
            <a:ext cx="11205518" cy="803188"/>
          </a:xfrm>
        </p:spPr>
        <p:txBody>
          <a:bodyPr/>
          <a:lstStyle/>
          <a:p>
            <a:r>
              <a:rPr lang="en-US" dirty="0" smtClean="0"/>
              <a:t> LCM</a:t>
            </a:r>
            <a:endParaRPr lang="en-US" dirty="0"/>
          </a:p>
        </p:txBody>
      </p:sp>
      <p:sp>
        <p:nvSpPr>
          <p:cNvPr id="3" name="Content Placeholder 2"/>
          <p:cNvSpPr>
            <a:spLocks noGrp="1"/>
          </p:cNvSpPr>
          <p:nvPr>
            <p:ph idx="1"/>
          </p:nvPr>
        </p:nvSpPr>
        <p:spPr>
          <a:xfrm>
            <a:off x="321276" y="704335"/>
            <a:ext cx="11032524" cy="1977081"/>
          </a:xfrm>
        </p:spPr>
        <p:txBody>
          <a:bodyPr>
            <a:normAutofit lnSpcReduction="10000"/>
          </a:bodyPr>
          <a:lstStyle/>
          <a:p>
            <a:r>
              <a:rPr lang="en-US" dirty="0" smtClean="0"/>
              <a:t>In Mathematics, the LCM of any two is </a:t>
            </a:r>
            <a:r>
              <a:rPr lang="en-US" b="1" dirty="0" smtClean="0"/>
              <a:t>the value that is evenly divisible by the two given numbers</a:t>
            </a:r>
            <a:r>
              <a:rPr lang="en-US" dirty="0" smtClean="0"/>
              <a:t>. The full form of LCM is Least Common Multiple. It is also called the Least Common Divisor (LCD). For example, LCM (4, 5) = 20. Here, the LCM 20 is divisible by both 4 and 5 such that 4 and 5 are called the divisors of 20.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92" y="2518771"/>
            <a:ext cx="7535562" cy="3956170"/>
          </a:xfrm>
          <a:prstGeom prst="rect">
            <a:avLst/>
          </a:prstGeom>
        </p:spPr>
      </p:pic>
      <p:sp>
        <p:nvSpPr>
          <p:cNvPr id="4" name="Date Placeholder 3"/>
          <p:cNvSpPr>
            <a:spLocks noGrp="1"/>
          </p:cNvSpPr>
          <p:nvPr>
            <p:ph type="dt" sz="half" idx="10"/>
          </p:nvPr>
        </p:nvSpPr>
        <p:spPr/>
        <p:txBody>
          <a:bodyPr/>
          <a:lstStyle/>
          <a:p>
            <a:fld id="{5E872D6D-801E-45FA-AAAB-2D10C17AD742}"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17</a:t>
            </a:fld>
            <a:endParaRPr lang="en-US"/>
          </a:p>
        </p:txBody>
      </p:sp>
    </p:spTree>
    <p:extLst>
      <p:ext uri="{BB962C8B-B14F-4D97-AF65-F5344CB8AC3E}">
        <p14:creationId xmlns:p14="http://schemas.microsoft.com/office/powerpoint/2010/main" val="713559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992" y="656068"/>
            <a:ext cx="10892610" cy="5584095"/>
          </a:xfrm>
          <a:prstGeom prst="rect">
            <a:avLst/>
          </a:prstGeom>
        </p:spPr>
      </p:pic>
      <p:sp>
        <p:nvSpPr>
          <p:cNvPr id="2" name="Date Placeholder 1"/>
          <p:cNvSpPr>
            <a:spLocks noGrp="1"/>
          </p:cNvSpPr>
          <p:nvPr>
            <p:ph type="dt" sz="half" idx="10"/>
          </p:nvPr>
        </p:nvSpPr>
        <p:spPr/>
        <p:txBody>
          <a:bodyPr/>
          <a:lstStyle/>
          <a:p>
            <a:fld id="{B11B56F3-A2FC-43B3-8D71-A2C97BA71BD9}"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18</a:t>
            </a:fld>
            <a:endParaRPr lang="en-US"/>
          </a:p>
        </p:txBody>
      </p:sp>
    </p:spTree>
    <p:extLst>
      <p:ext uri="{BB962C8B-B14F-4D97-AF65-F5344CB8AC3E}">
        <p14:creationId xmlns:p14="http://schemas.microsoft.com/office/powerpoint/2010/main" val="2320579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2" y="1"/>
            <a:ext cx="11057238" cy="766118"/>
          </a:xfrm>
        </p:spPr>
        <p:txBody>
          <a:bodyPr/>
          <a:lstStyle/>
          <a:p>
            <a:r>
              <a:rPr lang="en-US" dirty="0" smtClean="0"/>
              <a:t>Greatest Common Divisor</a:t>
            </a:r>
            <a:endParaRPr lang="en-US" dirty="0"/>
          </a:p>
        </p:txBody>
      </p:sp>
      <p:sp>
        <p:nvSpPr>
          <p:cNvPr id="3" name="Content Placeholder 2"/>
          <p:cNvSpPr>
            <a:spLocks noGrp="1"/>
          </p:cNvSpPr>
          <p:nvPr>
            <p:ph idx="1"/>
          </p:nvPr>
        </p:nvSpPr>
        <p:spPr>
          <a:xfrm>
            <a:off x="296562" y="766119"/>
            <a:ext cx="11057238" cy="3076832"/>
          </a:xfrm>
        </p:spPr>
        <p:txBody>
          <a:bodyPr/>
          <a:lstStyle/>
          <a:p>
            <a:r>
              <a:rPr lang="en-US" dirty="0" smtClean="0"/>
              <a:t>In mathematics, the greatest common divisor (GCD) of two or more integers, which are not all zero, is the largest positive integer that divides each of the integers.</a:t>
            </a:r>
          </a:p>
          <a:p>
            <a:r>
              <a:rPr lang="en-US" dirty="0" smtClean="0"/>
              <a:t>For two integers x, y, the greatest common divisor of x and y is denoted gcd ( x , y ). </a:t>
            </a:r>
          </a:p>
          <a:p>
            <a:r>
              <a:rPr lang="en-US" dirty="0" smtClean="0"/>
              <a:t>For example, the GCD of 8 and 12 is 4, that is, gcd ( 8 , 12 ) = 4 gcd(8,12)=4</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8" y="3466376"/>
            <a:ext cx="6783249" cy="3391624"/>
          </a:xfrm>
          <a:prstGeom prst="rect">
            <a:avLst/>
          </a:prstGeom>
        </p:spPr>
      </p:pic>
      <p:sp>
        <p:nvSpPr>
          <p:cNvPr id="4" name="Date Placeholder 3"/>
          <p:cNvSpPr>
            <a:spLocks noGrp="1"/>
          </p:cNvSpPr>
          <p:nvPr>
            <p:ph type="dt" sz="half" idx="10"/>
          </p:nvPr>
        </p:nvSpPr>
        <p:spPr/>
        <p:txBody>
          <a:bodyPr/>
          <a:lstStyle/>
          <a:p>
            <a:fld id="{1A2BD546-9EB8-408C-A7E0-620452B44C4A}"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19</a:t>
            </a:fld>
            <a:endParaRPr lang="en-US"/>
          </a:p>
        </p:txBody>
      </p:sp>
    </p:spTree>
    <p:extLst>
      <p:ext uri="{BB962C8B-B14F-4D97-AF65-F5344CB8AC3E}">
        <p14:creationId xmlns:p14="http://schemas.microsoft.com/office/powerpoint/2010/main" val="3528475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4" y="1"/>
            <a:ext cx="11254946" cy="741404"/>
          </a:xfrm>
        </p:spPr>
        <p:txBody>
          <a:bodyPr/>
          <a:lstStyle/>
          <a:p>
            <a:r>
              <a:rPr lang="en-US" dirty="0" smtClean="0"/>
              <a:t>Prime number</a:t>
            </a:r>
            <a:endParaRPr lang="en-US" dirty="0"/>
          </a:p>
        </p:txBody>
      </p:sp>
      <p:sp>
        <p:nvSpPr>
          <p:cNvPr id="3" name="Content Placeholder 2"/>
          <p:cNvSpPr>
            <a:spLocks noGrp="1"/>
          </p:cNvSpPr>
          <p:nvPr>
            <p:ph idx="1"/>
          </p:nvPr>
        </p:nvSpPr>
        <p:spPr>
          <a:xfrm>
            <a:off x="506627" y="741405"/>
            <a:ext cx="10847173" cy="877330"/>
          </a:xfrm>
        </p:spPr>
        <p:txBody>
          <a:bodyPr>
            <a:normAutofit/>
          </a:bodyPr>
          <a:lstStyle/>
          <a:p>
            <a:r>
              <a:rPr lang="en-US" dirty="0" smtClean="0"/>
              <a:t>a whole number above 1 that </a:t>
            </a:r>
            <a:r>
              <a:rPr lang="en-US" b="1" dirty="0" smtClean="0"/>
              <a:t>cannot</a:t>
            </a:r>
            <a:r>
              <a:rPr lang="en-US" dirty="0" smtClean="0"/>
              <a:t> be made by multiplying other whole numbers</a:t>
            </a:r>
            <a:endParaRPr lang="en-US" dirty="0"/>
          </a:p>
        </p:txBody>
      </p:sp>
      <p:pic>
        <p:nvPicPr>
          <p:cNvPr id="5" name="Picture 4"/>
          <p:cNvPicPr>
            <a:picLocks noChangeAspect="1"/>
          </p:cNvPicPr>
          <p:nvPr/>
        </p:nvPicPr>
        <p:blipFill>
          <a:blip r:embed="rId2"/>
          <a:stretch>
            <a:fillRect/>
          </a:stretch>
        </p:blipFill>
        <p:spPr>
          <a:xfrm>
            <a:off x="609437" y="1618735"/>
            <a:ext cx="10436089" cy="3200400"/>
          </a:xfrm>
          <a:prstGeom prst="rect">
            <a:avLst/>
          </a:prstGeom>
        </p:spPr>
      </p:pic>
      <p:sp>
        <p:nvSpPr>
          <p:cNvPr id="4" name="Date Placeholder 3"/>
          <p:cNvSpPr>
            <a:spLocks noGrp="1"/>
          </p:cNvSpPr>
          <p:nvPr>
            <p:ph type="dt" sz="half" idx="10"/>
          </p:nvPr>
        </p:nvSpPr>
        <p:spPr/>
        <p:txBody>
          <a:bodyPr/>
          <a:lstStyle/>
          <a:p>
            <a:fld id="{8CBAC27C-5794-4C71-97DC-F89CD6F8EA1F}"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2</a:t>
            </a:fld>
            <a:endParaRPr lang="en-US"/>
          </a:p>
        </p:txBody>
      </p:sp>
    </p:spTree>
    <p:extLst>
      <p:ext uri="{BB962C8B-B14F-4D97-AF65-F5344CB8AC3E}">
        <p14:creationId xmlns:p14="http://schemas.microsoft.com/office/powerpoint/2010/main" val="1430056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0"/>
            <a:ext cx="11156092" cy="1161535"/>
          </a:xfrm>
        </p:spPr>
        <p:txBody>
          <a:bodyPr/>
          <a:lstStyle/>
          <a:p>
            <a:r>
              <a:rPr lang="en-US" dirty="0" smtClean="0"/>
              <a:t>Binary to decimal conversion </a:t>
            </a:r>
            <a:endParaRPr lang="en-US" dirty="0"/>
          </a:p>
        </p:txBody>
      </p:sp>
      <p:pic>
        <p:nvPicPr>
          <p:cNvPr id="4" name="Content Placeholder 3"/>
          <p:cNvPicPr>
            <a:picLocks noGrp="1" noChangeAspect="1"/>
          </p:cNvPicPr>
          <p:nvPr>
            <p:ph idx="1"/>
          </p:nvPr>
        </p:nvPicPr>
        <p:blipFill>
          <a:blip r:embed="rId2"/>
          <a:stretch>
            <a:fillRect/>
          </a:stretch>
        </p:blipFill>
        <p:spPr>
          <a:xfrm>
            <a:off x="1384462" y="1161535"/>
            <a:ext cx="8782583" cy="3872635"/>
          </a:xfrm>
          <a:prstGeom prst="rect">
            <a:avLst/>
          </a:prstGeom>
        </p:spPr>
      </p:pic>
      <p:sp>
        <p:nvSpPr>
          <p:cNvPr id="3" name="Date Placeholder 2"/>
          <p:cNvSpPr>
            <a:spLocks noGrp="1"/>
          </p:cNvSpPr>
          <p:nvPr>
            <p:ph type="dt" sz="half" idx="10"/>
          </p:nvPr>
        </p:nvSpPr>
        <p:spPr/>
        <p:txBody>
          <a:bodyPr/>
          <a:lstStyle/>
          <a:p>
            <a:fld id="{85EE8EE6-317B-4370-8F00-51FA34420D77}"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20</a:t>
            </a:fld>
            <a:endParaRPr lang="en-US"/>
          </a:p>
        </p:txBody>
      </p:sp>
    </p:spTree>
    <p:extLst>
      <p:ext uri="{BB962C8B-B14F-4D97-AF65-F5344CB8AC3E}">
        <p14:creationId xmlns:p14="http://schemas.microsoft.com/office/powerpoint/2010/main" val="222836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1093" y="731475"/>
            <a:ext cx="8835080" cy="5747918"/>
          </a:xfrm>
          <a:prstGeom prst="rect">
            <a:avLst/>
          </a:prstGeom>
        </p:spPr>
      </p:pic>
      <p:sp>
        <p:nvSpPr>
          <p:cNvPr id="2" name="Date Placeholder 1"/>
          <p:cNvSpPr>
            <a:spLocks noGrp="1"/>
          </p:cNvSpPr>
          <p:nvPr>
            <p:ph type="dt" sz="half" idx="10"/>
          </p:nvPr>
        </p:nvSpPr>
        <p:spPr/>
        <p:txBody>
          <a:bodyPr/>
          <a:lstStyle/>
          <a:p>
            <a:fld id="{C89480A6-3CAA-4FA1-B063-B99E84445F2B}"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21</a:t>
            </a:fld>
            <a:endParaRPr lang="en-US"/>
          </a:p>
        </p:txBody>
      </p:sp>
    </p:spTree>
    <p:extLst>
      <p:ext uri="{BB962C8B-B14F-4D97-AF65-F5344CB8AC3E}">
        <p14:creationId xmlns:p14="http://schemas.microsoft.com/office/powerpoint/2010/main" val="459176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1"/>
            <a:ext cx="11032524" cy="926756"/>
          </a:xfrm>
        </p:spPr>
        <p:txBody>
          <a:bodyPr/>
          <a:lstStyle/>
          <a:p>
            <a:r>
              <a:rPr lang="en-US" dirty="0" smtClean="0"/>
              <a:t>Binary to octal conversion</a:t>
            </a:r>
            <a:endParaRPr lang="en-US" dirty="0"/>
          </a:p>
        </p:txBody>
      </p:sp>
      <p:pic>
        <p:nvPicPr>
          <p:cNvPr id="4" name="Picture 3"/>
          <p:cNvPicPr>
            <a:picLocks noChangeAspect="1"/>
          </p:cNvPicPr>
          <p:nvPr/>
        </p:nvPicPr>
        <p:blipFill>
          <a:blip r:embed="rId2"/>
          <a:stretch>
            <a:fillRect/>
          </a:stretch>
        </p:blipFill>
        <p:spPr>
          <a:xfrm>
            <a:off x="1272745" y="832941"/>
            <a:ext cx="7957752" cy="5760268"/>
          </a:xfrm>
          <a:prstGeom prst="rect">
            <a:avLst/>
          </a:prstGeom>
        </p:spPr>
      </p:pic>
      <p:sp>
        <p:nvSpPr>
          <p:cNvPr id="3" name="Date Placeholder 2"/>
          <p:cNvSpPr>
            <a:spLocks noGrp="1"/>
          </p:cNvSpPr>
          <p:nvPr>
            <p:ph type="dt" sz="half" idx="10"/>
          </p:nvPr>
        </p:nvSpPr>
        <p:spPr/>
        <p:txBody>
          <a:bodyPr/>
          <a:lstStyle/>
          <a:p>
            <a:fld id="{CFB46D66-1A27-44D9-A28B-AADAE892571B}"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22</a:t>
            </a:fld>
            <a:endParaRPr lang="en-US"/>
          </a:p>
        </p:txBody>
      </p:sp>
    </p:spTree>
    <p:extLst>
      <p:ext uri="{BB962C8B-B14F-4D97-AF65-F5344CB8AC3E}">
        <p14:creationId xmlns:p14="http://schemas.microsoft.com/office/powerpoint/2010/main" val="299782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9073" y="889686"/>
            <a:ext cx="8652830" cy="4599663"/>
          </a:xfrm>
          <a:prstGeom prst="rect">
            <a:avLst/>
          </a:prstGeom>
        </p:spPr>
      </p:pic>
      <p:sp>
        <p:nvSpPr>
          <p:cNvPr id="2" name="Date Placeholder 1"/>
          <p:cNvSpPr>
            <a:spLocks noGrp="1"/>
          </p:cNvSpPr>
          <p:nvPr>
            <p:ph type="dt" sz="half" idx="10"/>
          </p:nvPr>
        </p:nvSpPr>
        <p:spPr/>
        <p:txBody>
          <a:bodyPr/>
          <a:lstStyle/>
          <a:p>
            <a:fld id="{C11A16DB-F94C-4958-AE97-561AF00C6CAD}"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23</a:t>
            </a:fld>
            <a:endParaRPr lang="en-US"/>
          </a:p>
        </p:txBody>
      </p:sp>
    </p:spTree>
    <p:extLst>
      <p:ext uri="{BB962C8B-B14F-4D97-AF65-F5344CB8AC3E}">
        <p14:creationId xmlns:p14="http://schemas.microsoft.com/office/powerpoint/2010/main" val="1615631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binary conversion </a:t>
            </a:r>
          </a:p>
        </p:txBody>
      </p:sp>
      <p:pic>
        <p:nvPicPr>
          <p:cNvPr id="1026" name="Picture 2" descr="Program for Decimal to Binary Conversion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024" y="1452143"/>
            <a:ext cx="5189452" cy="414330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A4E67E40-B422-4F0E-AFFB-9076820C1FA1}"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24</a:t>
            </a:fld>
            <a:endParaRPr lang="en-US"/>
          </a:p>
        </p:txBody>
      </p:sp>
    </p:spTree>
    <p:extLst>
      <p:ext uri="{BB962C8B-B14F-4D97-AF65-F5344CB8AC3E}">
        <p14:creationId xmlns:p14="http://schemas.microsoft.com/office/powerpoint/2010/main" val="246121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30"/>
            <a:ext cx="10515600" cy="1325563"/>
          </a:xfrm>
        </p:spPr>
        <p:txBody>
          <a:bodyPr/>
          <a:lstStyle/>
          <a:p>
            <a:r>
              <a:rPr lang="en-US" dirty="0" smtClean="0"/>
              <a:t>Decimal to binary conversion </a:t>
            </a:r>
            <a:endParaRPr lang="en-US" dirty="0"/>
          </a:p>
        </p:txBody>
      </p:sp>
      <p:sp>
        <p:nvSpPr>
          <p:cNvPr id="4" name="Rectangle 3"/>
          <p:cNvSpPr/>
          <p:nvPr/>
        </p:nvSpPr>
        <p:spPr>
          <a:xfrm>
            <a:off x="1433384" y="1458096"/>
            <a:ext cx="9304638" cy="3416320"/>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dirty="0">
                <a:solidFill>
                  <a:srgbClr val="000000"/>
                </a:solidFill>
                <a:latin typeface="Consolas" panose="020B0609020204030204" pitchFamily="49" charset="0"/>
              </a:rPr>
              <a:t> String DecToBin(</a:t>
            </a:r>
            <a:r>
              <a:rPr lang="en-US" b="1" dirty="0">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endParaRPr lang="en-US" b="1" dirty="0">
              <a:solidFill>
                <a:srgbClr val="7F0055"/>
              </a:solidFill>
              <a:latin typeface="Consolas" panose="020B0609020204030204" pitchFamily="49" charset="0"/>
            </a:endParaRPr>
          </a:p>
          <a:p>
            <a:r>
              <a:rPr lang="en-US" b="1" dirty="0">
                <a:solidFill>
                  <a:srgbClr val="7F0055"/>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&gt;0) {</a:t>
            </a:r>
          </a:p>
          <a:p>
            <a:r>
              <a:rPr lang="en-US" dirty="0">
                <a:solidFill>
                  <a:srgbClr val="6A3E3E"/>
                </a:solidFill>
                <a:latin typeface="Consolas" panose="020B0609020204030204" pitchFamily="49" charset="0"/>
              </a:rPr>
              <a:t>	sum</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%2 +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num</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b="1" dirty="0">
                <a:solidFill>
                  <a:srgbClr val="7F0055"/>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 name="Date Placeholder 2"/>
          <p:cNvSpPr>
            <a:spLocks noGrp="1"/>
          </p:cNvSpPr>
          <p:nvPr>
            <p:ph type="dt" sz="half" idx="10"/>
          </p:nvPr>
        </p:nvSpPr>
        <p:spPr/>
        <p:txBody>
          <a:bodyPr/>
          <a:lstStyle/>
          <a:p>
            <a:fld id="{E8CE0080-B1A1-42A9-8D50-A6F295400B41}"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25</a:t>
            </a:fld>
            <a:endParaRPr lang="en-US"/>
          </a:p>
        </p:txBody>
      </p:sp>
    </p:spTree>
    <p:extLst>
      <p:ext uri="{BB962C8B-B14F-4D97-AF65-F5344CB8AC3E}">
        <p14:creationId xmlns:p14="http://schemas.microsoft.com/office/powerpoint/2010/main" val="1275262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octal conversion</a:t>
            </a:r>
            <a:endParaRPr lang="en-US" dirty="0"/>
          </a:p>
        </p:txBody>
      </p:sp>
      <p:pic>
        <p:nvPicPr>
          <p:cNvPr id="2050" name="Picture 2" descr="Program for Decimal to Octal Conversion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942" y="1587823"/>
            <a:ext cx="5470782" cy="41860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BF47EF4-78C2-49C9-95A6-8AFD3E2A78DD}"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26</a:t>
            </a:fld>
            <a:endParaRPr lang="en-US"/>
          </a:p>
        </p:txBody>
      </p:sp>
    </p:spTree>
    <p:extLst>
      <p:ext uri="{BB962C8B-B14F-4D97-AF65-F5344CB8AC3E}">
        <p14:creationId xmlns:p14="http://schemas.microsoft.com/office/powerpoint/2010/main" val="4118125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octal conversion</a:t>
            </a:r>
            <a:endParaRPr lang="en-US" dirty="0"/>
          </a:p>
        </p:txBody>
      </p:sp>
      <p:sp>
        <p:nvSpPr>
          <p:cNvPr id="3" name="Rectangle 2"/>
          <p:cNvSpPr/>
          <p:nvPr/>
        </p:nvSpPr>
        <p:spPr>
          <a:xfrm>
            <a:off x="1594023" y="1581664"/>
            <a:ext cx="9094573" cy="3416320"/>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dirty="0">
                <a:solidFill>
                  <a:srgbClr val="000000"/>
                </a:solidFill>
                <a:latin typeface="Consolas" panose="020B0609020204030204" pitchFamily="49" charset="0"/>
              </a:rPr>
              <a:t> String </a:t>
            </a:r>
            <a:r>
              <a:rPr lang="en-US" dirty="0">
                <a:solidFill>
                  <a:srgbClr val="000000"/>
                </a:solidFill>
                <a:latin typeface="Consolas" panose="020B0609020204030204" pitchFamily="49" charset="0"/>
              </a:rPr>
              <a:t>DecToOct(</a:t>
            </a:r>
            <a:r>
              <a:rPr lang="en-US" b="1" dirty="0">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endParaRPr lang="en-US" b="1" dirty="0">
              <a:solidFill>
                <a:srgbClr val="7F0055"/>
              </a:solidFill>
              <a:latin typeface="Consolas" panose="020B0609020204030204" pitchFamily="49" charset="0"/>
            </a:endParaRPr>
          </a:p>
          <a:p>
            <a:r>
              <a:rPr lang="en-US" b="1" dirty="0">
                <a:solidFill>
                  <a:srgbClr val="7F0055"/>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&gt;0) {</a:t>
            </a:r>
          </a:p>
          <a:p>
            <a:r>
              <a:rPr lang="en-US" dirty="0">
                <a:solidFill>
                  <a:srgbClr val="6A3E3E"/>
                </a:solidFill>
                <a:latin typeface="Consolas" panose="020B0609020204030204" pitchFamily="49" charset="0"/>
              </a:rPr>
              <a:t>	sum</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%8 +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	num</a:t>
            </a:r>
            <a:r>
              <a:rPr 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num</a:t>
            </a:r>
            <a:r>
              <a:rPr lang="en-US" dirty="0">
                <a:solidFill>
                  <a:srgbClr val="000000"/>
                </a:solidFill>
                <a:latin typeface="Consolas" panose="020B0609020204030204" pitchFamily="49" charset="0"/>
              </a:rPr>
              <a:t>/8;</a:t>
            </a:r>
          </a:p>
          <a:p>
            <a:r>
              <a:rPr lang="en-US"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endParaRPr lang="en-US" b="1" dirty="0">
              <a:solidFill>
                <a:srgbClr val="7F0055"/>
              </a:solidFill>
              <a:latin typeface="Consolas" panose="020B0609020204030204" pitchFamily="49" charset="0"/>
            </a:endParaRPr>
          </a:p>
          <a:p>
            <a:r>
              <a:rPr lang="en-US" b="1"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sum</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Date Placeholder 3"/>
          <p:cNvSpPr>
            <a:spLocks noGrp="1"/>
          </p:cNvSpPr>
          <p:nvPr>
            <p:ph type="dt" sz="half" idx="10"/>
          </p:nvPr>
        </p:nvSpPr>
        <p:spPr/>
        <p:txBody>
          <a:bodyPr/>
          <a:lstStyle/>
          <a:p>
            <a:fld id="{FD848654-D241-4F70-9149-0DF3DA62DE55}"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27</a:t>
            </a:fld>
            <a:endParaRPr lang="en-US"/>
          </a:p>
        </p:txBody>
      </p:sp>
    </p:spTree>
    <p:extLst>
      <p:ext uri="{BB962C8B-B14F-4D97-AF65-F5344CB8AC3E}">
        <p14:creationId xmlns:p14="http://schemas.microsoft.com/office/powerpoint/2010/main" val="670029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Octal to Binary conversion </a:t>
            </a:r>
            <a:endParaRPr lang="en-US" dirty="0"/>
          </a:p>
        </p:txBody>
      </p:sp>
      <p:sp>
        <p:nvSpPr>
          <p:cNvPr id="5" name="AutoShape 2" descr="Octal to Binary conversion using Java | Programming | PrepInsta"/>
          <p:cNvSpPr>
            <a:spLocks noChangeAspect="1" noChangeArrowheads="1"/>
          </p:cNvSpPr>
          <p:nvPr/>
        </p:nvSpPr>
        <p:spPr bwMode="auto">
          <a:xfrm>
            <a:off x="155575" y="-144463"/>
            <a:ext cx="304800" cy="25540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Octal to Binary conversion using Java | Programming | PrepInsta"/>
          <p:cNvSpPr>
            <a:spLocks noChangeAspect="1" noChangeArrowheads="1"/>
          </p:cNvSpPr>
          <p:nvPr/>
        </p:nvSpPr>
        <p:spPr bwMode="auto">
          <a:xfrm>
            <a:off x="-960652" y="3240226"/>
            <a:ext cx="138068" cy="1380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Octal to Binary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807" y="1594023"/>
            <a:ext cx="4976995" cy="46598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C6303350-0907-411D-AA2D-70D26DC06431}"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28</a:t>
            </a:fld>
            <a:endParaRPr lang="en-US"/>
          </a:p>
        </p:txBody>
      </p:sp>
    </p:spTree>
    <p:extLst>
      <p:ext uri="{BB962C8B-B14F-4D97-AF65-F5344CB8AC3E}">
        <p14:creationId xmlns:p14="http://schemas.microsoft.com/office/powerpoint/2010/main" val="727943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Octal to Decimal Conversion</a:t>
            </a:r>
            <a:endParaRPr lang="en-US" dirty="0"/>
          </a:p>
        </p:txBody>
      </p:sp>
      <p:pic>
        <p:nvPicPr>
          <p:cNvPr id="6" name="Picture 5"/>
          <p:cNvPicPr>
            <a:picLocks noChangeAspect="1"/>
          </p:cNvPicPr>
          <p:nvPr/>
        </p:nvPicPr>
        <p:blipFill>
          <a:blip r:embed="rId2"/>
          <a:stretch>
            <a:fillRect/>
          </a:stretch>
        </p:blipFill>
        <p:spPr>
          <a:xfrm>
            <a:off x="3207996" y="1603677"/>
            <a:ext cx="4700331" cy="4700331"/>
          </a:xfrm>
          <a:prstGeom prst="rect">
            <a:avLst/>
          </a:prstGeom>
        </p:spPr>
      </p:pic>
      <p:sp>
        <p:nvSpPr>
          <p:cNvPr id="3" name="Date Placeholder 2"/>
          <p:cNvSpPr>
            <a:spLocks noGrp="1"/>
          </p:cNvSpPr>
          <p:nvPr>
            <p:ph type="dt" sz="half" idx="10"/>
          </p:nvPr>
        </p:nvSpPr>
        <p:spPr/>
        <p:txBody>
          <a:bodyPr/>
          <a:lstStyle/>
          <a:p>
            <a:fld id="{1FABDDFE-8D9D-4FFA-A163-9076C318F69F}"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29</a:t>
            </a:fld>
            <a:endParaRPr lang="en-US"/>
          </a:p>
        </p:txBody>
      </p:sp>
    </p:spTree>
    <p:extLst>
      <p:ext uri="{BB962C8B-B14F-4D97-AF65-F5344CB8AC3E}">
        <p14:creationId xmlns:p14="http://schemas.microsoft.com/office/powerpoint/2010/main" val="1913833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53762"/>
          </a:xfrm>
        </p:spPr>
        <p:txBody>
          <a:bodyPr>
            <a:normAutofit/>
          </a:bodyPr>
          <a:lstStyle/>
          <a:p>
            <a:r>
              <a:rPr lang="en-US" dirty="0" smtClean="0"/>
              <a:t>Sum of digits of number</a:t>
            </a:r>
            <a:endParaRPr lang="en-US" dirty="0"/>
          </a:p>
        </p:txBody>
      </p:sp>
      <p:sp>
        <p:nvSpPr>
          <p:cNvPr id="3" name="Content Placeholder 2"/>
          <p:cNvSpPr>
            <a:spLocks noGrp="1"/>
          </p:cNvSpPr>
          <p:nvPr>
            <p:ph idx="1"/>
          </p:nvPr>
        </p:nvSpPr>
        <p:spPr>
          <a:xfrm>
            <a:off x="420130" y="753763"/>
            <a:ext cx="10933670" cy="1371599"/>
          </a:xfrm>
        </p:spPr>
        <p:txBody>
          <a:bodyPr/>
          <a:lstStyle/>
          <a:p>
            <a:r>
              <a:rPr lang="en-US" dirty="0" smtClean="0"/>
              <a:t>We can calculate the sum of digits of a number by </a:t>
            </a:r>
            <a:r>
              <a:rPr lang="en-US" b="1" dirty="0" smtClean="0"/>
              <a:t>adding a number's digits while ignoring the place values</a:t>
            </a:r>
            <a:r>
              <a:rPr lang="en-US" dirty="0" smtClean="0"/>
              <a:t>. So, if we have the number 567, we can calculate the digit sum as 5 + 6 + 7, which equals 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991" y="2372500"/>
            <a:ext cx="4407500" cy="3682313"/>
          </a:xfrm>
          <a:prstGeom prst="rect">
            <a:avLst/>
          </a:prstGeom>
        </p:spPr>
      </p:pic>
      <p:sp>
        <p:nvSpPr>
          <p:cNvPr id="4" name="Date Placeholder 3"/>
          <p:cNvSpPr>
            <a:spLocks noGrp="1"/>
          </p:cNvSpPr>
          <p:nvPr>
            <p:ph type="dt" sz="half" idx="10"/>
          </p:nvPr>
        </p:nvSpPr>
        <p:spPr/>
        <p:txBody>
          <a:bodyPr/>
          <a:lstStyle/>
          <a:p>
            <a:fld id="{1321C575-9C7D-469E-A54C-4E3BE2C3B567}"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3</a:t>
            </a:fld>
            <a:endParaRPr lang="en-US"/>
          </a:p>
        </p:txBody>
      </p:sp>
    </p:spTree>
    <p:extLst>
      <p:ext uri="{BB962C8B-B14F-4D97-AF65-F5344CB8AC3E}">
        <p14:creationId xmlns:p14="http://schemas.microsoft.com/office/powerpoint/2010/main" val="1142593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Quadrants in which given coordinate lies </a:t>
            </a:r>
            <a:endParaRPr lang="en-US" dirty="0"/>
          </a:p>
        </p:txBody>
      </p:sp>
      <p:pic>
        <p:nvPicPr>
          <p:cNvPr id="6146" name="Picture 2" descr="https://media.geeksforgeeks.org/wp-content/uploads/quadra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299" y="1690688"/>
            <a:ext cx="6819900"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718BBCD0-7963-4435-AA92-656960C28C12}"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30</a:t>
            </a:fld>
            <a:endParaRPr lang="en-US"/>
          </a:p>
        </p:txBody>
      </p:sp>
    </p:spTree>
    <p:extLst>
      <p:ext uri="{BB962C8B-B14F-4D97-AF65-F5344CB8AC3E}">
        <p14:creationId xmlns:p14="http://schemas.microsoft.com/office/powerpoint/2010/main" val="376414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365127"/>
            <a:ext cx="12056076" cy="1325563"/>
          </a:xfrm>
        </p:spPr>
        <p:txBody>
          <a:bodyPr/>
          <a:lstStyle/>
          <a:p>
            <a:r>
              <a:rPr lang="en-US" dirty="0"/>
              <a:t>Permutations in which n people can occupy r seats in a classroom </a:t>
            </a:r>
          </a:p>
        </p:txBody>
      </p:sp>
      <p:pic>
        <p:nvPicPr>
          <p:cNvPr id="4" name="Content Placeholder 3"/>
          <p:cNvPicPr>
            <a:picLocks noGrp="1" noChangeAspect="1"/>
          </p:cNvPicPr>
          <p:nvPr>
            <p:ph idx="1"/>
          </p:nvPr>
        </p:nvPicPr>
        <p:blipFill>
          <a:blip r:embed="rId2"/>
          <a:stretch>
            <a:fillRect/>
          </a:stretch>
        </p:blipFill>
        <p:spPr>
          <a:xfrm>
            <a:off x="2026510" y="2359907"/>
            <a:ext cx="6981567" cy="3778857"/>
          </a:xfrm>
          <a:prstGeom prst="rect">
            <a:avLst/>
          </a:prstGeom>
        </p:spPr>
      </p:pic>
      <p:sp>
        <p:nvSpPr>
          <p:cNvPr id="3" name="Date Placeholder 2"/>
          <p:cNvSpPr>
            <a:spLocks noGrp="1"/>
          </p:cNvSpPr>
          <p:nvPr>
            <p:ph type="dt" sz="half" idx="10"/>
          </p:nvPr>
        </p:nvSpPr>
        <p:spPr/>
        <p:txBody>
          <a:bodyPr/>
          <a:lstStyle/>
          <a:p>
            <a:fld id="{FFCB9328-B748-4C19-BC6E-31A5073428DA}"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31</a:t>
            </a:fld>
            <a:endParaRPr lang="en-US"/>
          </a:p>
        </p:txBody>
      </p:sp>
    </p:spTree>
    <p:extLst>
      <p:ext uri="{BB962C8B-B14F-4D97-AF65-F5344CB8AC3E}">
        <p14:creationId xmlns:p14="http://schemas.microsoft.com/office/powerpoint/2010/main" val="3358830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16692"/>
          </a:xfrm>
        </p:spPr>
        <p:txBody>
          <a:bodyPr>
            <a:normAutofit/>
          </a:bodyPr>
          <a:lstStyle/>
          <a:p>
            <a:r>
              <a:rPr lang="en-US" b="1" dirty="0"/>
              <a:t>Combination</a:t>
            </a:r>
            <a:endParaRPr lang="en-US" dirty="0"/>
          </a:p>
        </p:txBody>
      </p:sp>
      <p:pic>
        <p:nvPicPr>
          <p:cNvPr id="4" name="Content Placeholder 3"/>
          <p:cNvPicPr>
            <a:picLocks noGrp="1" noChangeAspect="1"/>
          </p:cNvPicPr>
          <p:nvPr>
            <p:ph idx="1"/>
          </p:nvPr>
        </p:nvPicPr>
        <p:blipFill>
          <a:blip r:embed="rId2"/>
          <a:stretch>
            <a:fillRect/>
          </a:stretch>
        </p:blipFill>
        <p:spPr>
          <a:xfrm>
            <a:off x="166252" y="716693"/>
            <a:ext cx="8078327" cy="4411361"/>
          </a:xfrm>
          <a:prstGeom prst="rect">
            <a:avLst/>
          </a:prstGeom>
        </p:spPr>
      </p:pic>
      <p:pic>
        <p:nvPicPr>
          <p:cNvPr id="5" name="Picture 4"/>
          <p:cNvPicPr>
            <a:picLocks noChangeAspect="1"/>
          </p:cNvPicPr>
          <p:nvPr/>
        </p:nvPicPr>
        <p:blipFill>
          <a:blip r:embed="rId3"/>
          <a:stretch>
            <a:fillRect/>
          </a:stretch>
        </p:blipFill>
        <p:spPr>
          <a:xfrm>
            <a:off x="7306158" y="2924178"/>
            <a:ext cx="4885842" cy="2203876"/>
          </a:xfrm>
          <a:prstGeom prst="rect">
            <a:avLst/>
          </a:prstGeom>
        </p:spPr>
      </p:pic>
      <p:sp>
        <p:nvSpPr>
          <p:cNvPr id="3" name="Date Placeholder 2"/>
          <p:cNvSpPr>
            <a:spLocks noGrp="1"/>
          </p:cNvSpPr>
          <p:nvPr>
            <p:ph type="dt" sz="half" idx="10"/>
          </p:nvPr>
        </p:nvSpPr>
        <p:spPr/>
        <p:txBody>
          <a:bodyPr/>
          <a:lstStyle/>
          <a:p>
            <a:fld id="{2A3128EC-90B9-48CF-9705-45955E590F9C}"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32</a:t>
            </a:fld>
            <a:endParaRPr lang="en-US"/>
          </a:p>
        </p:txBody>
      </p:sp>
    </p:spTree>
    <p:extLst>
      <p:ext uri="{BB962C8B-B14F-4D97-AF65-F5344CB8AC3E}">
        <p14:creationId xmlns:p14="http://schemas.microsoft.com/office/powerpoint/2010/main" val="2513545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799" cy="729050"/>
          </a:xfrm>
        </p:spPr>
        <p:txBody>
          <a:bodyPr>
            <a:normAutofit/>
          </a:bodyPr>
          <a:lstStyle/>
          <a:p>
            <a:r>
              <a:rPr lang="en-US" dirty="0"/>
              <a:t>Maximum number handshakes</a:t>
            </a:r>
          </a:p>
        </p:txBody>
      </p:sp>
      <p:pic>
        <p:nvPicPr>
          <p:cNvPr id="6" name="Picture 5"/>
          <p:cNvPicPr>
            <a:picLocks noChangeAspect="1"/>
          </p:cNvPicPr>
          <p:nvPr/>
        </p:nvPicPr>
        <p:blipFill>
          <a:blip r:embed="rId2"/>
          <a:stretch>
            <a:fillRect/>
          </a:stretch>
        </p:blipFill>
        <p:spPr>
          <a:xfrm>
            <a:off x="348561" y="827904"/>
            <a:ext cx="11147029" cy="4596712"/>
          </a:xfrm>
          <a:prstGeom prst="rect">
            <a:avLst/>
          </a:prstGeom>
        </p:spPr>
      </p:pic>
      <p:sp>
        <p:nvSpPr>
          <p:cNvPr id="3" name="Date Placeholder 2"/>
          <p:cNvSpPr>
            <a:spLocks noGrp="1"/>
          </p:cNvSpPr>
          <p:nvPr>
            <p:ph type="dt" sz="half" idx="10"/>
          </p:nvPr>
        </p:nvSpPr>
        <p:spPr/>
        <p:txBody>
          <a:bodyPr/>
          <a:lstStyle/>
          <a:p>
            <a:fld id="{3F30F738-E549-4BDE-BF2F-0C00C3600BEF}"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33</a:t>
            </a:fld>
            <a:endParaRPr lang="en-US"/>
          </a:p>
        </p:txBody>
      </p:sp>
    </p:spTree>
    <p:extLst>
      <p:ext uri="{BB962C8B-B14F-4D97-AF65-F5344CB8AC3E}">
        <p14:creationId xmlns:p14="http://schemas.microsoft.com/office/powerpoint/2010/main" val="2492122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406608" y="2"/>
            <a:ext cx="6959814" cy="6695821"/>
          </a:xfrm>
          <a:prstGeom prst="rect">
            <a:avLst/>
          </a:prstGeom>
        </p:spPr>
      </p:pic>
      <p:sp>
        <p:nvSpPr>
          <p:cNvPr id="2" name="Date Placeholder 1"/>
          <p:cNvSpPr>
            <a:spLocks noGrp="1"/>
          </p:cNvSpPr>
          <p:nvPr>
            <p:ph type="dt" sz="half" idx="10"/>
          </p:nvPr>
        </p:nvSpPr>
        <p:spPr/>
        <p:txBody>
          <a:bodyPr/>
          <a:lstStyle/>
          <a:p>
            <a:fld id="{6DCA2BF0-7ADB-4971-B365-6693A4FBD24C}"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4" name="Slide Number Placeholder 3"/>
          <p:cNvSpPr>
            <a:spLocks noGrp="1"/>
          </p:cNvSpPr>
          <p:nvPr>
            <p:ph type="sldNum" sz="quarter" idx="12"/>
          </p:nvPr>
        </p:nvSpPr>
        <p:spPr/>
        <p:txBody>
          <a:bodyPr/>
          <a:lstStyle/>
          <a:p>
            <a:fld id="{0BF2AEE6-08B7-4702-8F99-4D1A5AA92131}" type="slidenum">
              <a:rPr lang="en-US" smtClean="0"/>
              <a:t>34</a:t>
            </a:fld>
            <a:endParaRPr lang="en-US"/>
          </a:p>
        </p:txBody>
      </p:sp>
    </p:spTree>
    <p:extLst>
      <p:ext uri="{BB962C8B-B14F-4D97-AF65-F5344CB8AC3E}">
        <p14:creationId xmlns:p14="http://schemas.microsoft.com/office/powerpoint/2010/main" val="2248846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of two fractions</a:t>
            </a:r>
          </a:p>
        </p:txBody>
      </p:sp>
      <p:pic>
        <p:nvPicPr>
          <p:cNvPr id="1026" name="Picture 2" descr="KS2 Maths - How to add and subtract fractions - BBC Bitesiz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1200" y="1867694"/>
            <a:ext cx="5689600"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76575E4D-CE41-4503-8B1F-9489A3369FF1}"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35</a:t>
            </a:fld>
            <a:endParaRPr lang="en-US"/>
          </a:p>
        </p:txBody>
      </p:sp>
    </p:spTree>
    <p:extLst>
      <p:ext uri="{BB962C8B-B14F-4D97-AF65-F5344CB8AC3E}">
        <p14:creationId xmlns:p14="http://schemas.microsoft.com/office/powerpoint/2010/main" val="1206709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4843" y="-79653"/>
            <a:ext cx="11747157" cy="6740307"/>
          </a:xfrm>
          <a:prstGeom prst="rect">
            <a:avLst/>
          </a:prstGeom>
        </p:spPr>
        <p:txBody>
          <a:bodyPr wrap="square">
            <a:spAutoFit/>
          </a:bodyPr>
          <a:lstStyle/>
          <a:p>
            <a:r>
              <a:rPr lang="en-US" dirty="0"/>
              <a:t>class addFractions {</a:t>
            </a:r>
          </a:p>
          <a:p>
            <a:r>
              <a:rPr lang="en-US" dirty="0"/>
              <a:t>    public static void main(String[] args) {</a:t>
            </a:r>
          </a:p>
          <a:p>
            <a:r>
              <a:rPr lang="en-US" dirty="0"/>
              <a:t>        // initialise numerator of first fraction</a:t>
            </a:r>
          </a:p>
          <a:p>
            <a:r>
              <a:rPr lang="en-US" dirty="0"/>
              <a:t>        int numerator1 = 2;</a:t>
            </a:r>
          </a:p>
          <a:p>
            <a:endParaRPr lang="en-US" dirty="0"/>
          </a:p>
          <a:p>
            <a:r>
              <a:rPr lang="en-US" dirty="0"/>
              <a:t>        // initialise numerator of second fraction</a:t>
            </a:r>
          </a:p>
          <a:p>
            <a:r>
              <a:rPr lang="en-US" dirty="0"/>
              <a:t>        int denominator1 = 3;</a:t>
            </a:r>
          </a:p>
          <a:p>
            <a:endParaRPr lang="en-US" dirty="0"/>
          </a:p>
          <a:p>
            <a:r>
              <a:rPr lang="en-US" dirty="0"/>
              <a:t>        // initialise numerator of second fraction</a:t>
            </a:r>
          </a:p>
          <a:p>
            <a:r>
              <a:rPr lang="en-US" dirty="0"/>
              <a:t>        int numerator2 = 4;</a:t>
            </a:r>
          </a:p>
          <a:p>
            <a:endParaRPr lang="en-US" dirty="0"/>
          </a:p>
          <a:p>
            <a:r>
              <a:rPr lang="en-US" dirty="0"/>
              <a:t>        // initialise denominator of second fraction</a:t>
            </a:r>
          </a:p>
          <a:p>
            <a:r>
              <a:rPr lang="en-US" dirty="0"/>
              <a:t>        int denominator2 = 5;</a:t>
            </a:r>
          </a:p>
          <a:p>
            <a:endParaRPr lang="en-US" dirty="0"/>
          </a:p>
          <a:p>
            <a:r>
              <a:rPr lang="en-US" dirty="0"/>
              <a:t>        // use the cross multiplication rule</a:t>
            </a:r>
          </a:p>
          <a:p>
            <a:r>
              <a:rPr lang="en-US" dirty="0"/>
              <a:t>        int numerator3 = numerator1 * denominator2 + numerator2 * denominator1;</a:t>
            </a:r>
          </a:p>
          <a:p>
            <a:endParaRPr lang="en-US" dirty="0"/>
          </a:p>
          <a:p>
            <a:r>
              <a:rPr lang="en-US" dirty="0"/>
              <a:t>        // find lcm</a:t>
            </a:r>
          </a:p>
          <a:p>
            <a:r>
              <a:rPr lang="en-US" dirty="0"/>
              <a:t>        int denominator3 = denominator1 * denominator2;</a:t>
            </a:r>
          </a:p>
          <a:p>
            <a:endParaRPr lang="en-US" dirty="0"/>
          </a:p>
          <a:p>
            <a:r>
              <a:rPr lang="en-US" dirty="0"/>
              <a:t>        // print the results.</a:t>
            </a:r>
          </a:p>
          <a:p>
            <a:r>
              <a:rPr lang="en-US" dirty="0"/>
              <a:t>        System.out.println(numerator3 + "/" + denominator3);</a:t>
            </a:r>
          </a:p>
          <a:p>
            <a:r>
              <a:rPr lang="en-US" dirty="0"/>
              <a:t>    }</a:t>
            </a:r>
          </a:p>
          <a:p>
            <a:r>
              <a:rPr lang="en-US" dirty="0"/>
              <a:t>}</a:t>
            </a:r>
          </a:p>
        </p:txBody>
      </p:sp>
      <p:sp>
        <p:nvSpPr>
          <p:cNvPr id="2" name="Date Placeholder 1"/>
          <p:cNvSpPr>
            <a:spLocks noGrp="1"/>
          </p:cNvSpPr>
          <p:nvPr>
            <p:ph type="dt" sz="half" idx="10"/>
          </p:nvPr>
        </p:nvSpPr>
        <p:spPr/>
        <p:txBody>
          <a:bodyPr/>
          <a:lstStyle/>
          <a:p>
            <a:fld id="{0499FC48-FDAB-401E-8FD3-4FC748A86A99}"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36</a:t>
            </a:fld>
            <a:endParaRPr lang="en-US"/>
          </a:p>
        </p:txBody>
      </p:sp>
    </p:spTree>
    <p:extLst>
      <p:ext uri="{BB962C8B-B14F-4D97-AF65-F5344CB8AC3E}">
        <p14:creationId xmlns:p14="http://schemas.microsoft.com/office/powerpoint/2010/main" val="358084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all 0’s with 1 in a given integer</a:t>
            </a:r>
          </a:p>
        </p:txBody>
      </p:sp>
      <p:pic>
        <p:nvPicPr>
          <p:cNvPr id="4" name="Content Placeholder 3"/>
          <p:cNvPicPr>
            <a:picLocks noGrp="1" noChangeAspect="1"/>
          </p:cNvPicPr>
          <p:nvPr>
            <p:ph idx="1"/>
          </p:nvPr>
        </p:nvPicPr>
        <p:blipFill>
          <a:blip r:embed="rId2"/>
          <a:stretch>
            <a:fillRect/>
          </a:stretch>
        </p:blipFill>
        <p:spPr>
          <a:xfrm>
            <a:off x="2681416" y="2151198"/>
            <a:ext cx="6274626" cy="3979030"/>
          </a:xfrm>
          <a:prstGeom prst="rect">
            <a:avLst/>
          </a:prstGeom>
        </p:spPr>
      </p:pic>
      <p:sp>
        <p:nvSpPr>
          <p:cNvPr id="3" name="Date Placeholder 2"/>
          <p:cNvSpPr>
            <a:spLocks noGrp="1"/>
          </p:cNvSpPr>
          <p:nvPr>
            <p:ph type="dt" sz="half" idx="10"/>
          </p:nvPr>
        </p:nvSpPr>
        <p:spPr/>
        <p:txBody>
          <a:bodyPr/>
          <a:lstStyle/>
          <a:p>
            <a:fld id="{057930CC-41EB-40D1-8CC4-CF3DA0FC3D64}"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37</a:t>
            </a:fld>
            <a:endParaRPr lang="en-US"/>
          </a:p>
        </p:txBody>
      </p:sp>
    </p:spTree>
    <p:extLst>
      <p:ext uri="{BB962C8B-B14F-4D97-AF65-F5344CB8AC3E}">
        <p14:creationId xmlns:p14="http://schemas.microsoft.com/office/powerpoint/2010/main" val="1121914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1325563"/>
          </a:xfrm>
        </p:spPr>
        <p:txBody>
          <a:bodyPr/>
          <a:lstStyle/>
          <a:p>
            <a:r>
              <a:rPr lang="en-US" dirty="0"/>
              <a:t>can a number be expressed as a sum of two prime numbers</a:t>
            </a:r>
          </a:p>
        </p:txBody>
      </p:sp>
      <p:pic>
        <p:nvPicPr>
          <p:cNvPr id="2050" name="Picture 2" descr="C : If a number can be expressed as the sum of two pr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045" y="2225248"/>
            <a:ext cx="4705350"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5A3B343E-DE1F-45C7-8FEC-23A90E556F42}"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Abhishek Kr. Tiwari Wipro Certified Java Trainer </a:t>
            </a:r>
            <a:endParaRPr lang="en-US"/>
          </a:p>
        </p:txBody>
      </p:sp>
      <p:sp>
        <p:nvSpPr>
          <p:cNvPr id="5" name="Slide Number Placeholder 4"/>
          <p:cNvSpPr>
            <a:spLocks noGrp="1"/>
          </p:cNvSpPr>
          <p:nvPr>
            <p:ph type="sldNum" sz="quarter" idx="12"/>
          </p:nvPr>
        </p:nvSpPr>
        <p:spPr/>
        <p:txBody>
          <a:bodyPr/>
          <a:lstStyle/>
          <a:p>
            <a:fld id="{0BF2AEE6-08B7-4702-8F99-4D1A5AA92131}" type="slidenum">
              <a:rPr lang="en-US" smtClean="0"/>
              <a:t>38</a:t>
            </a:fld>
            <a:endParaRPr lang="en-US"/>
          </a:p>
        </p:txBody>
      </p:sp>
    </p:spTree>
    <p:extLst>
      <p:ext uri="{BB962C8B-B14F-4D97-AF65-F5344CB8AC3E}">
        <p14:creationId xmlns:p14="http://schemas.microsoft.com/office/powerpoint/2010/main" val="421033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8" y="365127"/>
            <a:ext cx="12031362" cy="524561"/>
          </a:xfrm>
        </p:spPr>
        <p:txBody>
          <a:bodyPr>
            <a:normAutofit fontScale="90000"/>
          </a:bodyPr>
          <a:lstStyle/>
          <a:p>
            <a:r>
              <a:rPr lang="en-US" dirty="0" smtClean="0"/>
              <a:t>Count </a:t>
            </a:r>
            <a:r>
              <a:rPr lang="en-US" dirty="0"/>
              <a:t>possible decodings of a given digit sequence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94B4ACC-DC88-4DA7-90E6-7E0C83AFF902}"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Abhishek Kr. Tiwari Wipro Certified Java Trainer </a:t>
            </a:r>
            <a:endParaRPr lang="en-US"/>
          </a:p>
        </p:txBody>
      </p:sp>
      <p:sp>
        <p:nvSpPr>
          <p:cNvPr id="6" name="Slide Number Placeholder 5"/>
          <p:cNvSpPr>
            <a:spLocks noGrp="1"/>
          </p:cNvSpPr>
          <p:nvPr>
            <p:ph type="sldNum" sz="quarter" idx="12"/>
          </p:nvPr>
        </p:nvSpPr>
        <p:spPr/>
        <p:txBody>
          <a:bodyPr/>
          <a:lstStyle/>
          <a:p>
            <a:fld id="{0BF2AEE6-08B7-4702-8F99-4D1A5AA92131}" type="slidenum">
              <a:rPr lang="en-US" smtClean="0"/>
              <a:t>39</a:t>
            </a:fld>
            <a:endParaRPr lang="en-US"/>
          </a:p>
        </p:txBody>
      </p:sp>
    </p:spTree>
    <p:extLst>
      <p:ext uri="{BB962C8B-B14F-4D97-AF65-F5344CB8AC3E}">
        <p14:creationId xmlns:p14="http://schemas.microsoft.com/office/powerpoint/2010/main" val="218057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11" y="1"/>
            <a:ext cx="10785389" cy="840258"/>
          </a:xfrm>
        </p:spPr>
        <p:txBody>
          <a:bodyPr/>
          <a:lstStyle/>
          <a:p>
            <a:r>
              <a:rPr lang="en-US" dirty="0" smtClean="0"/>
              <a:t>Palindrome number</a:t>
            </a:r>
            <a:endParaRPr lang="en-US" dirty="0"/>
          </a:p>
        </p:txBody>
      </p:sp>
      <p:sp>
        <p:nvSpPr>
          <p:cNvPr id="3" name="Content Placeholder 2"/>
          <p:cNvSpPr>
            <a:spLocks noGrp="1"/>
          </p:cNvSpPr>
          <p:nvPr>
            <p:ph idx="1"/>
          </p:nvPr>
        </p:nvSpPr>
        <p:spPr>
          <a:xfrm>
            <a:off x="852616" y="840262"/>
            <a:ext cx="10501184" cy="1655805"/>
          </a:xfrm>
        </p:spPr>
        <p:txBody>
          <a:bodyPr>
            <a:normAutofit/>
          </a:bodyPr>
          <a:lstStyle/>
          <a:p>
            <a:r>
              <a:rPr lang="en-US" dirty="0" smtClean="0"/>
              <a:t>A palindromic number (also known as a numeral palindrome or a numeric palindrome) is </a:t>
            </a:r>
            <a:r>
              <a:rPr lang="en-US" b="1" dirty="0" smtClean="0"/>
              <a:t>a number (such as 16461) that remains the same when its digits are reversed</a:t>
            </a:r>
            <a:r>
              <a:rPr lang="en-US" dirty="0" smtClean="0"/>
              <a:t>. In other words, it has reflectional symmetry across a vertical axis.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2" y="2588742"/>
            <a:ext cx="6359611" cy="3577281"/>
          </a:xfrm>
          <a:prstGeom prst="rect">
            <a:avLst/>
          </a:prstGeom>
        </p:spPr>
      </p:pic>
      <p:sp>
        <p:nvSpPr>
          <p:cNvPr id="5" name="Date Placeholder 4"/>
          <p:cNvSpPr>
            <a:spLocks noGrp="1"/>
          </p:cNvSpPr>
          <p:nvPr>
            <p:ph type="dt" sz="half" idx="10"/>
          </p:nvPr>
        </p:nvSpPr>
        <p:spPr/>
        <p:txBody>
          <a:bodyPr/>
          <a:lstStyle/>
          <a:p>
            <a:fld id="{30968FC2-C538-4792-A115-C9704BB1952B}"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4</a:t>
            </a:fld>
            <a:endParaRPr lang="en-US"/>
          </a:p>
        </p:txBody>
      </p:sp>
    </p:spTree>
    <p:extLst>
      <p:ext uri="{BB962C8B-B14F-4D97-AF65-F5344CB8AC3E}">
        <p14:creationId xmlns:p14="http://schemas.microsoft.com/office/powerpoint/2010/main" val="277290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86" y="1"/>
            <a:ext cx="10921314" cy="852615"/>
          </a:xfrm>
        </p:spPr>
        <p:txBody>
          <a:bodyPr/>
          <a:lstStyle/>
          <a:p>
            <a:r>
              <a:rPr lang="en-US" dirty="0" smtClean="0"/>
              <a:t>Fibonacci series of nth term</a:t>
            </a:r>
            <a:endParaRPr lang="en-US" dirty="0"/>
          </a:p>
        </p:txBody>
      </p:sp>
      <p:sp>
        <p:nvSpPr>
          <p:cNvPr id="3" name="Content Placeholder 2"/>
          <p:cNvSpPr>
            <a:spLocks noGrp="1"/>
          </p:cNvSpPr>
          <p:nvPr>
            <p:ph idx="1"/>
          </p:nvPr>
        </p:nvSpPr>
        <p:spPr>
          <a:xfrm>
            <a:off x="815546" y="741405"/>
            <a:ext cx="10538254" cy="1383957"/>
          </a:xfrm>
        </p:spPr>
        <p:txBody>
          <a:bodyPr/>
          <a:lstStyle/>
          <a:p>
            <a:r>
              <a:rPr lang="en-US" dirty="0" smtClean="0"/>
              <a:t>The </a:t>
            </a:r>
            <a:r>
              <a:rPr lang="en-US" i="1" dirty="0" smtClean="0"/>
              <a:t>Fibonacci series</a:t>
            </a:r>
            <a:r>
              <a:rPr lang="en-US" dirty="0" smtClean="0"/>
              <a:t> is an infinite series, starting from '0' and '1', in which every number in the series is the sum of two numbers preceding it in the series.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510" y="2125362"/>
            <a:ext cx="4155475" cy="4003108"/>
          </a:xfrm>
          <a:prstGeom prst="rect">
            <a:avLst/>
          </a:prstGeom>
        </p:spPr>
      </p:pic>
      <p:sp>
        <p:nvSpPr>
          <p:cNvPr id="5" name="Date Placeholder 4"/>
          <p:cNvSpPr>
            <a:spLocks noGrp="1"/>
          </p:cNvSpPr>
          <p:nvPr>
            <p:ph type="dt" sz="half" idx="10"/>
          </p:nvPr>
        </p:nvSpPr>
        <p:spPr/>
        <p:txBody>
          <a:bodyPr/>
          <a:lstStyle/>
          <a:p>
            <a:fld id="{CFD928C4-DB27-4A54-8C69-CC381846A49A}"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5</a:t>
            </a:fld>
            <a:endParaRPr lang="en-US"/>
          </a:p>
        </p:txBody>
      </p:sp>
    </p:spTree>
    <p:extLst>
      <p:ext uri="{BB962C8B-B14F-4D97-AF65-F5344CB8AC3E}">
        <p14:creationId xmlns:p14="http://schemas.microsoft.com/office/powerpoint/2010/main" val="2814124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692" y="1"/>
            <a:ext cx="10637108" cy="1013254"/>
          </a:xfrm>
        </p:spPr>
        <p:txBody>
          <a:bodyPr>
            <a:normAutofit/>
          </a:bodyPr>
          <a:lstStyle/>
          <a:p>
            <a:r>
              <a:rPr lang="en-US" dirty="0" smtClean="0"/>
              <a:t>Factorial of a number</a:t>
            </a:r>
            <a:endParaRPr lang="en-US" dirty="0"/>
          </a:p>
        </p:txBody>
      </p:sp>
      <p:sp>
        <p:nvSpPr>
          <p:cNvPr id="3" name="Content Placeholder 2"/>
          <p:cNvSpPr>
            <a:spLocks noGrp="1"/>
          </p:cNvSpPr>
          <p:nvPr>
            <p:ph idx="1"/>
          </p:nvPr>
        </p:nvSpPr>
        <p:spPr>
          <a:xfrm>
            <a:off x="840259" y="852617"/>
            <a:ext cx="10513541" cy="2014152"/>
          </a:xfrm>
        </p:spPr>
        <p:txBody>
          <a:bodyPr>
            <a:normAutofit/>
          </a:bodyPr>
          <a:lstStyle/>
          <a:p>
            <a:r>
              <a:rPr lang="en-US" dirty="0" smtClean="0"/>
              <a:t>Factorial of a positive integer (number) is </a:t>
            </a:r>
            <a:r>
              <a:rPr lang="en-US" b="1" dirty="0" smtClean="0"/>
              <a:t>the sum of multiplication of all the integers smaller than that positive integer</a:t>
            </a:r>
            <a:r>
              <a:rPr lang="en-US" dirty="0" smtClean="0"/>
              <a:t>. For example, factorial of 5 is 5 * 4 * 3 * 2 * 1 which equals to 120. Factorial Program in C: All positive descending integers are added together to determine the factor of 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085" y="3128447"/>
            <a:ext cx="4010025" cy="2009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2" y="2866771"/>
            <a:ext cx="5925691" cy="2962845"/>
          </a:xfrm>
          <a:prstGeom prst="rect">
            <a:avLst/>
          </a:prstGeom>
        </p:spPr>
      </p:pic>
      <p:sp>
        <p:nvSpPr>
          <p:cNvPr id="6" name="Date Placeholder 5"/>
          <p:cNvSpPr>
            <a:spLocks noGrp="1"/>
          </p:cNvSpPr>
          <p:nvPr>
            <p:ph type="dt" sz="half" idx="10"/>
          </p:nvPr>
        </p:nvSpPr>
        <p:spPr/>
        <p:txBody>
          <a:bodyPr/>
          <a:lstStyle/>
          <a:p>
            <a:fld id="{6698B031-5F88-4E81-9465-5F0BC47E9DA5}" type="datetime1">
              <a:rPr lang="en-US" smtClean="0"/>
              <a:t>7/27/2023</a:t>
            </a:fld>
            <a:endParaRPr lang="en-US"/>
          </a:p>
        </p:txBody>
      </p:sp>
      <p:sp>
        <p:nvSpPr>
          <p:cNvPr id="7" name="Footer Placeholder 6"/>
          <p:cNvSpPr>
            <a:spLocks noGrp="1"/>
          </p:cNvSpPr>
          <p:nvPr>
            <p:ph type="ftr" sz="quarter" idx="11"/>
          </p:nvPr>
        </p:nvSpPr>
        <p:spPr/>
        <p:txBody>
          <a:bodyPr/>
          <a:lstStyle/>
          <a:p>
            <a:r>
              <a:rPr lang="en-US" smtClean="0"/>
              <a:t>Abhishek Kr. Tiwari Wipro Certified Java Trainer </a:t>
            </a:r>
            <a:endParaRPr lang="en-US"/>
          </a:p>
        </p:txBody>
      </p:sp>
      <p:sp>
        <p:nvSpPr>
          <p:cNvPr id="8" name="Slide Number Placeholder 7"/>
          <p:cNvSpPr>
            <a:spLocks noGrp="1"/>
          </p:cNvSpPr>
          <p:nvPr>
            <p:ph type="sldNum" sz="quarter" idx="12"/>
          </p:nvPr>
        </p:nvSpPr>
        <p:spPr/>
        <p:txBody>
          <a:bodyPr/>
          <a:lstStyle/>
          <a:p>
            <a:fld id="{0BF2AEE6-08B7-4702-8F99-4D1A5AA92131}" type="slidenum">
              <a:rPr lang="en-US" smtClean="0"/>
              <a:t>6</a:t>
            </a:fld>
            <a:endParaRPr lang="en-US"/>
          </a:p>
        </p:txBody>
      </p:sp>
    </p:spTree>
    <p:extLst>
      <p:ext uri="{BB962C8B-B14F-4D97-AF65-F5344CB8AC3E}">
        <p14:creationId xmlns:p14="http://schemas.microsoft.com/office/powerpoint/2010/main" val="2209224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a number</a:t>
            </a:r>
            <a:endParaRPr lang="en-US" dirty="0"/>
          </a:p>
        </p:txBody>
      </p:sp>
      <p:sp>
        <p:nvSpPr>
          <p:cNvPr id="3" name="Content Placeholder 2"/>
          <p:cNvSpPr>
            <a:spLocks noGrp="1"/>
          </p:cNvSpPr>
          <p:nvPr>
            <p:ph idx="1"/>
          </p:nvPr>
        </p:nvSpPr>
        <p:spPr>
          <a:xfrm>
            <a:off x="838200" y="1825625"/>
            <a:ext cx="10515600" cy="868148"/>
          </a:xfrm>
        </p:spPr>
        <p:txBody>
          <a:bodyPr/>
          <a:lstStyle/>
          <a:p>
            <a:r>
              <a:rPr lang="en-US" dirty="0" smtClean="0"/>
              <a:t>The power of a number </a:t>
            </a:r>
            <a:r>
              <a:rPr lang="en-US" b="1" dirty="0" smtClean="0"/>
              <a:t>says how many times to use the number in a multiplication</a:t>
            </a:r>
            <a:r>
              <a:rPr lang="en-US" dirty="0" smtClean="0"/>
              <a:t>. Powers are also called Exponents or Indices.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09" y="2828710"/>
            <a:ext cx="6353230" cy="2954252"/>
          </a:xfrm>
          <a:prstGeom prst="rect">
            <a:avLst/>
          </a:prstGeom>
        </p:spPr>
      </p:pic>
      <p:sp>
        <p:nvSpPr>
          <p:cNvPr id="5" name="Date Placeholder 4"/>
          <p:cNvSpPr>
            <a:spLocks noGrp="1"/>
          </p:cNvSpPr>
          <p:nvPr>
            <p:ph type="dt" sz="half" idx="10"/>
          </p:nvPr>
        </p:nvSpPr>
        <p:spPr/>
        <p:txBody>
          <a:bodyPr/>
          <a:lstStyle/>
          <a:p>
            <a:fld id="{B8B1BE8B-09A1-473D-AAE9-13622B4A60C8}"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7</a:t>
            </a:fld>
            <a:endParaRPr lang="en-US"/>
          </a:p>
        </p:txBody>
      </p:sp>
    </p:spTree>
    <p:extLst>
      <p:ext uri="{BB962C8B-B14F-4D97-AF65-F5344CB8AC3E}">
        <p14:creationId xmlns:p14="http://schemas.microsoft.com/office/powerpoint/2010/main" val="297247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13"/>
            <a:ext cx="10515600" cy="1000897"/>
          </a:xfrm>
        </p:spPr>
        <p:txBody>
          <a:bodyPr/>
          <a:lstStyle/>
          <a:p>
            <a:r>
              <a:rPr lang="en-US" dirty="0" smtClean="0"/>
              <a:t>Factor of a number</a:t>
            </a:r>
            <a:endParaRPr lang="en-US" dirty="0"/>
          </a:p>
        </p:txBody>
      </p:sp>
      <p:sp>
        <p:nvSpPr>
          <p:cNvPr id="3" name="Content Placeholder 2"/>
          <p:cNvSpPr>
            <a:spLocks noGrp="1"/>
          </p:cNvSpPr>
          <p:nvPr>
            <p:ph idx="1"/>
          </p:nvPr>
        </p:nvSpPr>
        <p:spPr>
          <a:xfrm>
            <a:off x="838200" y="1825625"/>
            <a:ext cx="10515600" cy="1745478"/>
          </a:xfrm>
        </p:spPr>
        <p:txBody>
          <a:bodyPr/>
          <a:lstStyle/>
          <a:p>
            <a:r>
              <a:rPr lang="en-US" dirty="0" smtClean="0"/>
              <a:t>factor, in mathematics, </a:t>
            </a:r>
            <a:r>
              <a:rPr lang="en-US" b="1" dirty="0" smtClean="0"/>
              <a:t>a number or algebraic expression that divides another number or expression evenly—i.e., with no remainder</a:t>
            </a:r>
            <a:r>
              <a:rPr lang="en-US" dirty="0" smtClean="0"/>
              <a:t>. For example, 3 and 6 are factors of 12 because 12 ÷ 3 = 4 exactly and 12 ÷ 6 = 2 exactly. The other factors of 12 are 1, 2, 4, and 12.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79" y="3571103"/>
            <a:ext cx="4857750" cy="2495550"/>
          </a:xfrm>
          <a:prstGeom prst="rect">
            <a:avLst/>
          </a:prstGeom>
        </p:spPr>
      </p:pic>
      <p:sp>
        <p:nvSpPr>
          <p:cNvPr id="5" name="Date Placeholder 4"/>
          <p:cNvSpPr>
            <a:spLocks noGrp="1"/>
          </p:cNvSpPr>
          <p:nvPr>
            <p:ph type="dt" sz="half" idx="10"/>
          </p:nvPr>
        </p:nvSpPr>
        <p:spPr/>
        <p:txBody>
          <a:bodyPr/>
          <a:lstStyle/>
          <a:p>
            <a:fld id="{6D6084D9-244E-4DBC-BB6A-A9E5B0A6C392}"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8</a:t>
            </a:fld>
            <a:endParaRPr lang="en-US"/>
          </a:p>
        </p:txBody>
      </p:sp>
    </p:spTree>
    <p:extLst>
      <p:ext uri="{BB962C8B-B14F-4D97-AF65-F5344CB8AC3E}">
        <p14:creationId xmlns:p14="http://schemas.microsoft.com/office/powerpoint/2010/main" val="1450068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857"/>
            <a:ext cx="10515600" cy="778475"/>
          </a:xfrm>
        </p:spPr>
        <p:txBody>
          <a:bodyPr/>
          <a:lstStyle/>
          <a:p>
            <a:r>
              <a:rPr lang="en-US" dirty="0" smtClean="0"/>
              <a:t>Strong Number</a:t>
            </a:r>
            <a:endParaRPr lang="en-US" dirty="0"/>
          </a:p>
        </p:txBody>
      </p:sp>
      <p:sp>
        <p:nvSpPr>
          <p:cNvPr id="3" name="Content Placeholder 2"/>
          <p:cNvSpPr>
            <a:spLocks noGrp="1"/>
          </p:cNvSpPr>
          <p:nvPr>
            <p:ph idx="1"/>
          </p:nvPr>
        </p:nvSpPr>
        <p:spPr>
          <a:xfrm>
            <a:off x="838200" y="988542"/>
            <a:ext cx="10515600" cy="1223318"/>
          </a:xfrm>
        </p:spPr>
        <p:txBody>
          <a:bodyPr>
            <a:normAutofit lnSpcReduction="10000"/>
          </a:bodyPr>
          <a:lstStyle/>
          <a:p>
            <a:r>
              <a:rPr lang="en-US" dirty="0" smtClean="0"/>
              <a:t>Strong number is </a:t>
            </a:r>
            <a:r>
              <a:rPr lang="en-US" b="1" dirty="0" smtClean="0"/>
              <a:t>a special number whose sum of the factorial of digits is equal to the original number</a:t>
            </a:r>
            <a:r>
              <a:rPr lang="en-US" dirty="0" smtClean="0"/>
              <a:t>. For Example: 145 is strong number. Since, 1! + 4! + 5!</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6438" y="2521541"/>
            <a:ext cx="7238734" cy="4063851"/>
          </a:xfrm>
          <a:prstGeom prst="rect">
            <a:avLst/>
          </a:prstGeom>
        </p:spPr>
      </p:pic>
      <p:sp>
        <p:nvSpPr>
          <p:cNvPr id="5" name="Date Placeholder 4"/>
          <p:cNvSpPr>
            <a:spLocks noGrp="1"/>
          </p:cNvSpPr>
          <p:nvPr>
            <p:ph type="dt" sz="half" idx="10"/>
          </p:nvPr>
        </p:nvSpPr>
        <p:spPr/>
        <p:txBody>
          <a:bodyPr/>
          <a:lstStyle/>
          <a:p>
            <a:fld id="{9808BA7D-49AC-4F36-8670-9E763BE48FF0}"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Abhishek Kr. Tiwari Wipro Certified Java Trainer </a:t>
            </a:r>
            <a:endParaRPr lang="en-US"/>
          </a:p>
        </p:txBody>
      </p:sp>
      <p:sp>
        <p:nvSpPr>
          <p:cNvPr id="7" name="Slide Number Placeholder 6"/>
          <p:cNvSpPr>
            <a:spLocks noGrp="1"/>
          </p:cNvSpPr>
          <p:nvPr>
            <p:ph type="sldNum" sz="quarter" idx="12"/>
          </p:nvPr>
        </p:nvSpPr>
        <p:spPr/>
        <p:txBody>
          <a:bodyPr/>
          <a:lstStyle/>
          <a:p>
            <a:fld id="{0BF2AEE6-08B7-4702-8F99-4D1A5AA92131}" type="slidenum">
              <a:rPr lang="en-US" smtClean="0"/>
              <a:t>9</a:t>
            </a:fld>
            <a:endParaRPr lang="en-US"/>
          </a:p>
        </p:txBody>
      </p:sp>
    </p:spTree>
    <p:extLst>
      <p:ext uri="{BB962C8B-B14F-4D97-AF65-F5344CB8AC3E}">
        <p14:creationId xmlns:p14="http://schemas.microsoft.com/office/powerpoint/2010/main" val="2401463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622</TotalTime>
  <Words>1761</Words>
  <Application>Microsoft Office PowerPoint</Application>
  <PresentationFormat>Widescreen</PresentationFormat>
  <Paragraphs>226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Leap year or not </vt:lpstr>
      <vt:lpstr>Prime number</vt:lpstr>
      <vt:lpstr>Sum of digits of number</vt:lpstr>
      <vt:lpstr>Palindrome number</vt:lpstr>
      <vt:lpstr>Fibonacci series of nth term</vt:lpstr>
      <vt:lpstr>Factorial of a number</vt:lpstr>
      <vt:lpstr>Power of a number</vt:lpstr>
      <vt:lpstr>Factor of a number</vt:lpstr>
      <vt:lpstr>Strong Number</vt:lpstr>
      <vt:lpstr>Perfect Number</vt:lpstr>
      <vt:lpstr>Automorphic Number</vt:lpstr>
      <vt:lpstr>Harshad Number</vt:lpstr>
      <vt:lpstr>. Abundant Number</vt:lpstr>
      <vt:lpstr>Friendly Pair</vt:lpstr>
      <vt:lpstr>HCF</vt:lpstr>
      <vt:lpstr>PowerPoint Presentation</vt:lpstr>
      <vt:lpstr> LCM</vt:lpstr>
      <vt:lpstr>PowerPoint Presentation</vt:lpstr>
      <vt:lpstr>Greatest Common Divisor</vt:lpstr>
      <vt:lpstr>Binary to decimal conversion </vt:lpstr>
      <vt:lpstr>PowerPoint Presentation</vt:lpstr>
      <vt:lpstr>Binary to octal conversion</vt:lpstr>
      <vt:lpstr>PowerPoint Presentation</vt:lpstr>
      <vt:lpstr>Decimal to binary conversion </vt:lpstr>
      <vt:lpstr>Decimal to binary conversion </vt:lpstr>
      <vt:lpstr>Decimal to octal conversion</vt:lpstr>
      <vt:lpstr>Decimal to octal conversion</vt:lpstr>
      <vt:lpstr>Octal to Binary conversion </vt:lpstr>
      <vt:lpstr>Octal to Decimal Conversion</vt:lpstr>
      <vt:lpstr>Quadrants in which given coordinate lies </vt:lpstr>
      <vt:lpstr>Permutations in which n people can occupy r seats in a classroom </vt:lpstr>
      <vt:lpstr>Combination</vt:lpstr>
      <vt:lpstr>Maximum number handshakes</vt:lpstr>
      <vt:lpstr>PowerPoint Presentation</vt:lpstr>
      <vt:lpstr>Addition of two fractions</vt:lpstr>
      <vt:lpstr>PowerPoint Presentation</vt:lpstr>
      <vt:lpstr>Replace all 0’s with 1 in a given integer</vt:lpstr>
      <vt:lpstr>can a number be expressed as a sum of two prime numbers</vt:lpstr>
      <vt:lpstr>Count possible decodings of a given digit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Leap year or not</dc:title>
  <dc:creator>Gla</dc:creator>
  <cp:lastModifiedBy>Gla</cp:lastModifiedBy>
  <cp:revision>45</cp:revision>
  <dcterms:created xsi:type="dcterms:W3CDTF">2023-07-26T05:14:25Z</dcterms:created>
  <dcterms:modified xsi:type="dcterms:W3CDTF">2023-07-27T15:20:32Z</dcterms:modified>
</cp:coreProperties>
</file>