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4660"/>
  </p:normalViewPr>
  <p:slideViewPr>
    <p:cSldViewPr snapToGrid="0">
      <p:cViewPr varScale="1">
        <p:scale>
          <a:sx n="78" d="100"/>
          <a:sy n="78"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220557-87E3-46EF-8A3A-444474A0ED75}" type="datetimeFigureOut">
              <a:rPr lang="en-US" smtClean="0"/>
              <a:t>7/29/2023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AAB2AC-9D69-453C-B70F-C07AA377A38E}" type="slidenum">
              <a:rPr lang="en-US" smtClean="0"/>
              <a:t>‹#›</a:t>
            </a:fld>
            <a:endParaRPr lang="en-US"/>
          </a:p>
        </p:txBody>
      </p:sp>
    </p:spTree>
    <p:extLst>
      <p:ext uri="{BB962C8B-B14F-4D97-AF65-F5344CB8AC3E}">
        <p14:creationId xmlns:p14="http://schemas.microsoft.com/office/powerpoint/2010/main" val="2268659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833C9-3C70-4F9C-8F8C-0A514C5932B4}"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94075-B717-446D-AEFC-50BF8FDAB41D}" type="slidenum">
              <a:rPr lang="en-US" smtClean="0"/>
              <a:t>‹#›</a:t>
            </a:fld>
            <a:endParaRPr lang="en-US"/>
          </a:p>
        </p:txBody>
      </p:sp>
    </p:spTree>
    <p:extLst>
      <p:ext uri="{BB962C8B-B14F-4D97-AF65-F5344CB8AC3E}">
        <p14:creationId xmlns:p14="http://schemas.microsoft.com/office/powerpoint/2010/main" val="155921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7DDB9D-2803-432D-B55F-302EF5B60D9E}" type="datetime1">
              <a:rPr lang="en-IN" smtClean="0"/>
              <a:t>29-07-2023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182197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F4F56E-F189-4BA9-89A6-6F349B2E642B}" type="datetime1">
              <a:rPr lang="en-IN" smtClean="0"/>
              <a:t>29-07-2023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282939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2D4A4A-8922-43FD-95AF-945742BBA10C}" type="datetime1">
              <a:rPr lang="en-IN" smtClean="0"/>
              <a:t>29-07-2023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200294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878818-16E5-48F9-BB29-1102A092EF73}" type="datetime1">
              <a:rPr lang="en-IN" smtClean="0"/>
              <a:t>29-07-2023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171035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CC88E7-B208-4366-A246-FEB119EA65FA}" type="datetime1">
              <a:rPr lang="en-IN" smtClean="0"/>
              <a:t>29-07-2023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186418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0F3120-FE54-44A1-AD79-22539CD66740}" type="datetime1">
              <a:rPr lang="en-IN" smtClean="0"/>
              <a:t>29-07-2023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a:t>
            </a:r>
            <a:endParaRPr lang="en-US"/>
          </a:p>
        </p:txBody>
      </p:sp>
      <p:sp>
        <p:nvSpPr>
          <p:cNvPr id="7" name="Slide Number Placeholder 6"/>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75342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1D29EE-2D0B-4514-929F-1F8A23BFD0C9}" type="datetime1">
              <a:rPr lang="en-IN" smtClean="0"/>
              <a:t>29-07-2023</a:t>
            </a:fld>
            <a:endParaRPr lang="en-US"/>
          </a:p>
        </p:txBody>
      </p:sp>
      <p:sp>
        <p:nvSpPr>
          <p:cNvPr id="8" name="Footer Placeholder 7"/>
          <p:cNvSpPr>
            <a:spLocks noGrp="1"/>
          </p:cNvSpPr>
          <p:nvPr>
            <p:ph type="ftr" sz="quarter" idx="11"/>
          </p:nvPr>
        </p:nvSpPr>
        <p:spPr/>
        <p:txBody>
          <a:bodyPr/>
          <a:lstStyle/>
          <a:p>
            <a:r>
              <a:rPr lang="en-US" smtClean="0"/>
              <a:t>Abhishek Kr. Tiwari : Wipro Certified Java  Trainer</a:t>
            </a:r>
            <a:endParaRPr lang="en-US"/>
          </a:p>
        </p:txBody>
      </p:sp>
      <p:sp>
        <p:nvSpPr>
          <p:cNvPr id="9" name="Slide Number Placeholder 8"/>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788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7CD443-5B4F-4F64-B35C-99DE83874845}"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5" name="Slide Number Placeholder 4"/>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243176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04ED9-A045-4E41-88F9-BA133D3A3852}" type="datetime1">
              <a:rPr lang="en-IN" smtClean="0"/>
              <a:t>29-07-2023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a:t>
            </a:r>
            <a:endParaRPr lang="en-US"/>
          </a:p>
        </p:txBody>
      </p:sp>
      <p:sp>
        <p:nvSpPr>
          <p:cNvPr id="4" name="Slide Number Placeholder 3"/>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199596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0156AA-D43D-4A69-A0DD-5F48ACB2B141}" type="datetime1">
              <a:rPr lang="en-IN" smtClean="0"/>
              <a:t>29-07-2023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a:t>
            </a:r>
            <a:endParaRPr lang="en-US"/>
          </a:p>
        </p:txBody>
      </p:sp>
      <p:sp>
        <p:nvSpPr>
          <p:cNvPr id="7" name="Slide Number Placeholder 6"/>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43800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22D2FD-D0AD-42B2-91FC-C4491E468267}" type="datetime1">
              <a:rPr lang="en-IN" smtClean="0"/>
              <a:t>29-07-2023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a:t>
            </a:r>
            <a:endParaRPr lang="en-US"/>
          </a:p>
        </p:txBody>
      </p:sp>
      <p:sp>
        <p:nvSpPr>
          <p:cNvPr id="7" name="Slide Number Placeholder 6"/>
          <p:cNvSpPr>
            <a:spLocks noGrp="1"/>
          </p:cNvSpPr>
          <p:nvPr>
            <p:ph type="sldNum" sz="quarter" idx="12"/>
          </p:nvPr>
        </p:nvSpPr>
        <p:spPr/>
        <p:txBody>
          <a:bodyPr/>
          <a:lstStyle/>
          <a:p>
            <a:fld id="{BDB2D2B1-7A27-4739-808E-E83690C1ED26}" type="slidenum">
              <a:rPr lang="en-US" smtClean="0"/>
              <a:t>‹#›</a:t>
            </a:fld>
            <a:endParaRPr lang="en-US"/>
          </a:p>
        </p:txBody>
      </p:sp>
    </p:spTree>
    <p:extLst>
      <p:ext uri="{BB962C8B-B14F-4D97-AF65-F5344CB8AC3E}">
        <p14:creationId xmlns:p14="http://schemas.microsoft.com/office/powerpoint/2010/main" val="167683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76F2F-78F9-4FAF-BB7F-F9E918ACA9F7}" type="datetime1">
              <a:rPr lang="en-IN" smtClean="0"/>
              <a:t>29-07-2023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Abhishek Kr. Tiwari : Wipro Certified Java  Trainer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2D2B1-7A27-4739-808E-E83690C1ED26}" type="slidenum">
              <a:rPr lang="en-US" smtClean="0"/>
              <a:t>‹#›</a:t>
            </a:fld>
            <a:endParaRPr lang="en-US"/>
          </a:p>
        </p:txBody>
      </p:sp>
    </p:spTree>
    <p:extLst>
      <p:ext uri="{BB962C8B-B14F-4D97-AF65-F5344CB8AC3E}">
        <p14:creationId xmlns:p14="http://schemas.microsoft.com/office/powerpoint/2010/main" val="37750381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Features of Java</a:t>
            </a:r>
            <a:br>
              <a:rPr lang="en-US" b="1" dirty="0" smtClean="0"/>
            </a:br>
            <a:endParaRPr lang="en-US" dirty="0"/>
          </a:p>
        </p:txBody>
      </p:sp>
      <p:sp>
        <p:nvSpPr>
          <p:cNvPr id="3" name="Subtitle 2"/>
          <p:cNvSpPr>
            <a:spLocks noGrp="1"/>
          </p:cNvSpPr>
          <p:nvPr>
            <p:ph type="subTitle" idx="1"/>
          </p:nvPr>
        </p:nvSpPr>
        <p:spPr/>
        <p:txBody>
          <a:bodyPr>
            <a:normAutofit lnSpcReduction="10000"/>
          </a:bodyPr>
          <a:lstStyle/>
          <a:p>
            <a:pPr algn="l"/>
            <a:r>
              <a:rPr lang="en-US" dirty="0" smtClean="0"/>
              <a:t>The prime reason behind creation of Java was to bring portability and security feature into a computer language. Beside these two major features, there were many other features that played an important role in moulding out the final form of this outstanding language. Those features are :</a:t>
            </a:r>
            <a:endParaRPr lang="en-US" dirty="0"/>
          </a:p>
        </p:txBody>
      </p:sp>
      <p:sp>
        <p:nvSpPr>
          <p:cNvPr id="5" name="Date Placeholder 4"/>
          <p:cNvSpPr>
            <a:spLocks noGrp="1"/>
          </p:cNvSpPr>
          <p:nvPr>
            <p:ph type="dt" sz="half" idx="10"/>
          </p:nvPr>
        </p:nvSpPr>
        <p:spPr/>
        <p:txBody>
          <a:bodyPr/>
          <a:lstStyle/>
          <a:p>
            <a:fld id="{DBB1ED79-24CD-4A07-9C19-C3C00BEAD975}"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a:t>
            </a:fld>
            <a:endParaRPr lang="en-US"/>
          </a:p>
        </p:txBody>
      </p:sp>
    </p:spTree>
    <p:extLst>
      <p:ext uri="{BB962C8B-B14F-4D97-AF65-F5344CB8AC3E}">
        <p14:creationId xmlns:p14="http://schemas.microsoft.com/office/powerpoint/2010/main" val="423587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 Portable</a:t>
            </a:r>
            <a:br>
              <a:rPr lang="en-US" b="1" dirty="0" smtClean="0"/>
            </a:br>
            <a:endParaRPr lang="en-US" dirty="0"/>
          </a:p>
        </p:txBody>
      </p:sp>
      <p:sp>
        <p:nvSpPr>
          <p:cNvPr id="3" name="Content Placeholder 2"/>
          <p:cNvSpPr>
            <a:spLocks noGrp="1"/>
          </p:cNvSpPr>
          <p:nvPr>
            <p:ph idx="1"/>
          </p:nvPr>
        </p:nvSpPr>
        <p:spPr/>
        <p:txBody>
          <a:bodyPr/>
          <a:lstStyle/>
          <a:p>
            <a:r>
              <a:rPr lang="en-US" dirty="0" smtClean="0"/>
              <a:t>Java Byte code can be carried to any platform. No implementation dependent features. Everything related to storage is predefined, example: size of primitive data types </a:t>
            </a:r>
          </a:p>
          <a:p>
            <a:endParaRPr lang="en-US" dirty="0"/>
          </a:p>
        </p:txBody>
      </p:sp>
      <p:sp>
        <p:nvSpPr>
          <p:cNvPr id="5" name="Date Placeholder 4"/>
          <p:cNvSpPr>
            <a:spLocks noGrp="1"/>
          </p:cNvSpPr>
          <p:nvPr>
            <p:ph type="dt" sz="half" idx="10"/>
          </p:nvPr>
        </p:nvSpPr>
        <p:spPr/>
        <p:txBody>
          <a:bodyPr/>
          <a:lstStyle/>
          <a:p>
            <a:fld id="{F59B6453-7E75-40A1-B1E1-BEEA7E6BF16F}"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10</a:t>
            </a:fld>
            <a:endParaRPr lang="en-US"/>
          </a:p>
        </p:txBody>
      </p:sp>
    </p:spTree>
    <p:extLst>
      <p:ext uri="{BB962C8B-B14F-4D97-AF65-F5344CB8AC3E}">
        <p14:creationId xmlns:p14="http://schemas.microsoft.com/office/powerpoint/2010/main" val="343361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 High Performance</a:t>
            </a:r>
            <a:br>
              <a:rPr lang="en-US" b="1" dirty="0" smtClean="0"/>
            </a:br>
            <a:endParaRPr lang="en-US" dirty="0"/>
          </a:p>
        </p:txBody>
      </p:sp>
      <p:sp>
        <p:nvSpPr>
          <p:cNvPr id="3" name="Content Placeholder 2"/>
          <p:cNvSpPr>
            <a:spLocks noGrp="1"/>
          </p:cNvSpPr>
          <p:nvPr>
            <p:ph idx="1"/>
          </p:nvPr>
        </p:nvSpPr>
        <p:spPr/>
        <p:txBody>
          <a:bodyPr/>
          <a:lstStyle/>
          <a:p>
            <a:r>
              <a:rPr lang="en-US" dirty="0" smtClean="0"/>
              <a:t>Java is an interpreted language, so it will never be as fast as a compiled language like C or C++. But, Java enables high performance with the use of just-in-time compiler.</a:t>
            </a:r>
            <a:endParaRPr lang="en-US" dirty="0"/>
          </a:p>
        </p:txBody>
      </p:sp>
      <p:sp>
        <p:nvSpPr>
          <p:cNvPr id="5" name="Date Placeholder 4"/>
          <p:cNvSpPr>
            <a:spLocks noGrp="1"/>
          </p:cNvSpPr>
          <p:nvPr>
            <p:ph type="dt" sz="half" idx="10"/>
          </p:nvPr>
        </p:nvSpPr>
        <p:spPr/>
        <p:txBody>
          <a:bodyPr/>
          <a:lstStyle/>
          <a:p>
            <a:fld id="{4FEC57E2-8A41-45D2-9835-C29325CAD4FB}"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11</a:t>
            </a:fld>
            <a:endParaRPr lang="en-US"/>
          </a:p>
        </p:txBody>
      </p:sp>
    </p:spTree>
    <p:extLst>
      <p:ext uri="{BB962C8B-B14F-4D97-AF65-F5344CB8AC3E}">
        <p14:creationId xmlns:p14="http://schemas.microsoft.com/office/powerpoint/2010/main" val="243089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 Distributed</a:t>
            </a:r>
            <a:br>
              <a:rPr lang="en-US" b="1" dirty="0" smtClean="0"/>
            </a:br>
            <a:endParaRPr lang="en-US" dirty="0"/>
          </a:p>
        </p:txBody>
      </p:sp>
      <p:sp>
        <p:nvSpPr>
          <p:cNvPr id="3" name="Content Placeholder 2"/>
          <p:cNvSpPr>
            <a:spLocks noGrp="1"/>
          </p:cNvSpPr>
          <p:nvPr>
            <p:ph idx="1"/>
          </p:nvPr>
        </p:nvSpPr>
        <p:spPr/>
        <p:txBody>
          <a:bodyPr/>
          <a:lstStyle/>
          <a:p>
            <a:r>
              <a:rPr lang="en-US" dirty="0" smtClean="0"/>
              <a:t>Java is also a distributed language. Programs can be designed to run on computer networks. Java has a special class library for communicating using TCP/IP protocols. Creating network connections is very much easy in Java as compared to C/C++.</a:t>
            </a:r>
          </a:p>
          <a:p>
            <a:endParaRPr lang="en-US" dirty="0"/>
          </a:p>
        </p:txBody>
      </p:sp>
      <p:sp>
        <p:nvSpPr>
          <p:cNvPr id="5" name="Date Placeholder 4"/>
          <p:cNvSpPr>
            <a:spLocks noGrp="1"/>
          </p:cNvSpPr>
          <p:nvPr>
            <p:ph type="dt" sz="half" idx="10"/>
          </p:nvPr>
        </p:nvSpPr>
        <p:spPr/>
        <p:txBody>
          <a:bodyPr/>
          <a:lstStyle/>
          <a:p>
            <a:fld id="{33F3E974-831B-47FC-BEB0-FB05B39D099B}"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12</a:t>
            </a:fld>
            <a:endParaRPr lang="en-US"/>
          </a:p>
        </p:txBody>
      </p:sp>
    </p:spTree>
    <p:extLst>
      <p:ext uri="{BB962C8B-B14F-4D97-AF65-F5344CB8AC3E}">
        <p14:creationId xmlns:p14="http://schemas.microsoft.com/office/powerpoint/2010/main" val="263254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351"/>
            <a:ext cx="10515600" cy="1013254"/>
          </a:xfrm>
        </p:spPr>
        <p:txBody>
          <a:bodyPr>
            <a:normAutofit fontScale="90000"/>
          </a:bodyPr>
          <a:lstStyle/>
          <a:p>
            <a:r>
              <a:rPr lang="en-US" b="1" dirty="0" smtClean="0"/>
              <a:t>New Features of JAVA 8</a:t>
            </a:r>
            <a:br>
              <a:rPr lang="en-US" b="1" dirty="0" smtClean="0"/>
            </a:br>
            <a:endParaRPr lang="en-US" dirty="0"/>
          </a:p>
        </p:txBody>
      </p:sp>
      <p:sp>
        <p:nvSpPr>
          <p:cNvPr id="3" name="Content Placeholder 2"/>
          <p:cNvSpPr>
            <a:spLocks noGrp="1"/>
          </p:cNvSpPr>
          <p:nvPr>
            <p:ph idx="1"/>
          </p:nvPr>
        </p:nvSpPr>
        <p:spPr>
          <a:xfrm>
            <a:off x="654908" y="1383957"/>
            <a:ext cx="10698892" cy="4793006"/>
          </a:xfrm>
        </p:spPr>
        <p:txBody>
          <a:bodyPr>
            <a:normAutofit lnSpcReduction="10000"/>
          </a:bodyPr>
          <a:lstStyle/>
          <a:p>
            <a:r>
              <a:rPr lang="en-US" dirty="0" smtClean="0"/>
              <a:t>Below mentioned are some of the core upgrades done as a part of Java 8 release. Just go through them quickly, we will explore them in details later.</a:t>
            </a:r>
          </a:p>
          <a:p>
            <a:r>
              <a:rPr lang="en-US" dirty="0" smtClean="0"/>
              <a:t>Enhanced Productivity by providing Optional Classes feature, Lamda Expressions, Streams etc.</a:t>
            </a:r>
          </a:p>
          <a:p>
            <a:r>
              <a:rPr lang="en-US" dirty="0" smtClean="0"/>
              <a:t>Ease of Use</a:t>
            </a:r>
          </a:p>
          <a:p>
            <a:r>
              <a:rPr lang="en-US" dirty="0" smtClean="0"/>
              <a:t>Improved Polyglot programming. A </a:t>
            </a:r>
            <a:r>
              <a:rPr lang="en-US" b="1" dirty="0" smtClean="0"/>
              <a:t>Polyglot</a:t>
            </a:r>
            <a:r>
              <a:rPr lang="en-US" dirty="0" smtClean="0"/>
              <a:t> is a program or script, written in a form which is valid in multiple programming languages and it performs the same operations in multiple programming languages. So Java now supports such type of programming technique.</a:t>
            </a:r>
          </a:p>
          <a:p>
            <a:r>
              <a:rPr lang="en-US" dirty="0" smtClean="0"/>
              <a:t>Improved Security and performance.</a:t>
            </a:r>
          </a:p>
          <a:p>
            <a:endParaRPr lang="en-US" dirty="0"/>
          </a:p>
        </p:txBody>
      </p:sp>
      <p:sp>
        <p:nvSpPr>
          <p:cNvPr id="5" name="Date Placeholder 4"/>
          <p:cNvSpPr>
            <a:spLocks noGrp="1"/>
          </p:cNvSpPr>
          <p:nvPr>
            <p:ph type="dt" sz="half" idx="10"/>
          </p:nvPr>
        </p:nvSpPr>
        <p:spPr/>
        <p:txBody>
          <a:bodyPr/>
          <a:lstStyle/>
          <a:p>
            <a:fld id="{41470F1C-3179-48AA-B44D-0DBB9961FA10}"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13</a:t>
            </a:fld>
            <a:endParaRPr lang="en-US"/>
          </a:p>
        </p:txBody>
      </p:sp>
    </p:spTree>
    <p:extLst>
      <p:ext uri="{BB962C8B-B14F-4D97-AF65-F5344CB8AC3E}">
        <p14:creationId xmlns:p14="http://schemas.microsoft.com/office/powerpoint/2010/main" val="363988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410"/>
          </a:xfrm>
        </p:spPr>
        <p:txBody>
          <a:bodyPr>
            <a:normAutofit fontScale="90000"/>
          </a:bodyPr>
          <a:lstStyle/>
          <a:p>
            <a:r>
              <a:rPr lang="en-US" b="1" dirty="0" smtClean="0"/>
              <a:t>New Features of JAVA 11</a:t>
            </a:r>
            <a:br>
              <a:rPr lang="en-US" b="1" dirty="0" smtClean="0"/>
            </a:br>
            <a:endParaRPr lang="en-US" dirty="0"/>
          </a:p>
        </p:txBody>
      </p:sp>
      <p:sp>
        <p:nvSpPr>
          <p:cNvPr id="3" name="Content Placeholder 2"/>
          <p:cNvSpPr>
            <a:spLocks noGrp="1"/>
          </p:cNvSpPr>
          <p:nvPr>
            <p:ph idx="1"/>
          </p:nvPr>
        </p:nvSpPr>
        <p:spPr>
          <a:xfrm>
            <a:off x="838200" y="914400"/>
            <a:ext cx="10515600" cy="5696465"/>
          </a:xfrm>
        </p:spPr>
        <p:txBody>
          <a:bodyPr>
            <a:normAutofit fontScale="92500" lnSpcReduction="10000"/>
          </a:bodyPr>
          <a:lstStyle/>
          <a:p>
            <a:r>
              <a:rPr lang="en-US" dirty="0" smtClean="0"/>
              <a:t>Java 11 is a recommended LTS version of Java that includes various important features. These features includes new and upgrades in existing topic. Just go through them quickly, we will explore them in details later.</a:t>
            </a:r>
          </a:p>
          <a:p>
            <a:r>
              <a:rPr lang="en-US" dirty="0" smtClean="0"/>
              <a:t>includes support for Unicode 10.0.0</a:t>
            </a:r>
          </a:p>
          <a:p>
            <a:r>
              <a:rPr lang="en-US" dirty="0" smtClean="0"/>
              <a:t>The HTTP Client has been standarized</a:t>
            </a:r>
          </a:p>
          <a:p>
            <a:r>
              <a:rPr lang="en-US" dirty="0" smtClean="0"/>
              <a:t>Lazy Allocation of Compiler Threads</a:t>
            </a:r>
          </a:p>
          <a:p>
            <a:r>
              <a:rPr lang="en-US" dirty="0" smtClean="0"/>
              <a:t>Updated Locale Data to Unicode CLDR v33</a:t>
            </a:r>
          </a:p>
          <a:p>
            <a:r>
              <a:rPr lang="en-US" dirty="0" smtClean="0"/>
              <a:t>JEP 331 Low-Overhead Heap Profiling </a:t>
            </a:r>
          </a:p>
          <a:p>
            <a:r>
              <a:rPr lang="en-US" dirty="0" smtClean="0"/>
              <a:t>JEP 181 Nest-Based Access Control</a:t>
            </a:r>
          </a:p>
          <a:p>
            <a:r>
              <a:rPr lang="en-US" dirty="0" smtClean="0"/>
              <a:t>Added Brainpool EC Support (RFC 5639)</a:t>
            </a:r>
          </a:p>
          <a:p>
            <a:r>
              <a:rPr lang="en-US" dirty="0" smtClean="0"/>
              <a:t>Enhanced KeyStore Mechanisms</a:t>
            </a:r>
          </a:p>
          <a:p>
            <a:r>
              <a:rPr lang="en-US" dirty="0" smtClean="0"/>
              <a:t>JEP 332 Transport Layer Security (TLS) 1.3</a:t>
            </a:r>
          </a:p>
          <a:p>
            <a:r>
              <a:rPr lang="en-US" dirty="0" smtClean="0"/>
              <a:t>JEP 330 Launch Single-File Source-Code Programs</a:t>
            </a:r>
          </a:p>
          <a:p>
            <a:endParaRPr lang="en-US" dirty="0"/>
          </a:p>
        </p:txBody>
      </p:sp>
      <p:sp>
        <p:nvSpPr>
          <p:cNvPr id="5" name="Date Placeholder 4"/>
          <p:cNvSpPr>
            <a:spLocks noGrp="1"/>
          </p:cNvSpPr>
          <p:nvPr>
            <p:ph type="dt" sz="half" idx="10"/>
          </p:nvPr>
        </p:nvSpPr>
        <p:spPr/>
        <p:txBody>
          <a:bodyPr/>
          <a:lstStyle/>
          <a:p>
            <a:fld id="{277ED2E5-71D6-4D6A-930E-C76A35575041}"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14</a:t>
            </a:fld>
            <a:endParaRPr lang="en-US"/>
          </a:p>
        </p:txBody>
      </p:sp>
    </p:spTree>
    <p:extLst>
      <p:ext uri="{BB962C8B-B14F-4D97-AF65-F5344CB8AC3E}">
        <p14:creationId xmlns:p14="http://schemas.microsoft.com/office/powerpoint/2010/main" val="11829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Editions</a:t>
            </a:r>
            <a:br>
              <a:rPr lang="en-US" b="1" dirty="0" smtClean="0"/>
            </a:br>
            <a:endParaRPr lang="en-US" dirty="0"/>
          </a:p>
        </p:txBody>
      </p:sp>
      <p:sp>
        <p:nvSpPr>
          <p:cNvPr id="3" name="Content Placeholder 2"/>
          <p:cNvSpPr>
            <a:spLocks noGrp="1"/>
          </p:cNvSpPr>
          <p:nvPr>
            <p:ph idx="1"/>
          </p:nvPr>
        </p:nvSpPr>
        <p:spPr/>
        <p:txBody>
          <a:bodyPr/>
          <a:lstStyle/>
          <a:p>
            <a:r>
              <a:rPr lang="en-US" dirty="0" smtClean="0"/>
              <a:t>Java Editions or we can say the platform is a collection of programs which helps to develop and run the programs that are written in Java Programming language. Java Editions includes execution engine, compiler and set of libraries. As Java is Platform independent language so it is not specific to any processor or operating system.</a:t>
            </a:r>
          </a:p>
          <a:p>
            <a:endParaRPr lang="en-US" dirty="0"/>
          </a:p>
        </p:txBody>
      </p:sp>
      <p:sp>
        <p:nvSpPr>
          <p:cNvPr id="5" name="Date Placeholder 4"/>
          <p:cNvSpPr>
            <a:spLocks noGrp="1"/>
          </p:cNvSpPr>
          <p:nvPr>
            <p:ph type="dt" sz="half" idx="10"/>
          </p:nvPr>
        </p:nvSpPr>
        <p:spPr/>
        <p:txBody>
          <a:bodyPr/>
          <a:lstStyle/>
          <a:p>
            <a:fld id="{AD4D5069-510F-4A5A-93FE-1D0CDB347087}"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15</a:t>
            </a:fld>
            <a:endParaRPr lang="en-US"/>
          </a:p>
        </p:txBody>
      </p:sp>
    </p:spTree>
    <p:extLst>
      <p:ext uri="{BB962C8B-B14F-4D97-AF65-F5344CB8AC3E}">
        <p14:creationId xmlns:p14="http://schemas.microsoft.com/office/powerpoint/2010/main" val="314284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Java Standard Edition</a:t>
            </a:r>
            <a:br>
              <a:rPr lang="en-US" b="1" dirty="0" smtClean="0"/>
            </a:br>
            <a:endParaRPr lang="en-US" dirty="0"/>
          </a:p>
        </p:txBody>
      </p:sp>
      <p:sp>
        <p:nvSpPr>
          <p:cNvPr id="3" name="Content Placeholder 2"/>
          <p:cNvSpPr>
            <a:spLocks noGrp="1"/>
          </p:cNvSpPr>
          <p:nvPr>
            <p:ph idx="1"/>
          </p:nvPr>
        </p:nvSpPr>
        <p:spPr/>
        <p:txBody>
          <a:bodyPr/>
          <a:lstStyle/>
          <a:p>
            <a:r>
              <a:rPr lang="en-US" dirty="0" smtClean="0"/>
              <a:t>Java Standard edition is a computing platform which is used for development and deployment of portable code that is used in desktop and server environments. Java Standard Edition is also known as Java 2 Platform, Standard Edition (J2SE).</a:t>
            </a:r>
          </a:p>
          <a:p>
            <a:r>
              <a:rPr lang="en-US" dirty="0" smtClean="0"/>
              <a:t>Java Standard Edition has a wide range of APIs such as Java Class Library etc. the best implementation of Java SE is Oracle Corporation’s Java Development Kit (JDK).</a:t>
            </a:r>
          </a:p>
          <a:p>
            <a:endParaRPr lang="en-US" dirty="0"/>
          </a:p>
        </p:txBody>
      </p:sp>
      <p:sp>
        <p:nvSpPr>
          <p:cNvPr id="5" name="Date Placeholder 4"/>
          <p:cNvSpPr>
            <a:spLocks noGrp="1"/>
          </p:cNvSpPr>
          <p:nvPr>
            <p:ph type="dt" sz="half" idx="10"/>
          </p:nvPr>
        </p:nvSpPr>
        <p:spPr/>
        <p:txBody>
          <a:bodyPr/>
          <a:lstStyle/>
          <a:p>
            <a:fld id="{3C84EBC5-218D-44F4-A912-3AE5A750F0E0}"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16</a:t>
            </a:fld>
            <a:endParaRPr lang="en-US"/>
          </a:p>
        </p:txBody>
      </p:sp>
    </p:spTree>
    <p:extLst>
      <p:ext uri="{BB962C8B-B14F-4D97-AF65-F5344CB8AC3E}">
        <p14:creationId xmlns:p14="http://schemas.microsoft.com/office/powerpoint/2010/main" val="426842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Java Micro Edition</a:t>
            </a:r>
            <a:br>
              <a:rPr lang="en-US" b="1" dirty="0" smtClean="0"/>
            </a:br>
            <a:endParaRPr lang="en-US" dirty="0"/>
          </a:p>
        </p:txBody>
      </p:sp>
      <p:sp>
        <p:nvSpPr>
          <p:cNvPr id="3" name="Content Placeholder 2"/>
          <p:cNvSpPr>
            <a:spLocks noGrp="1"/>
          </p:cNvSpPr>
          <p:nvPr>
            <p:ph idx="1"/>
          </p:nvPr>
        </p:nvSpPr>
        <p:spPr/>
        <p:txBody>
          <a:bodyPr/>
          <a:lstStyle/>
          <a:p>
            <a:r>
              <a:rPr lang="en-US" dirty="0" smtClean="0"/>
              <a:t>Java Micro Edition is a computing platform which is used for the development and deployment of portable codes for the embedded and mobile devices. Java Micro Edition is also known as Java 2 Platform Micro Edition (J2ME). The Java Micro Edition was designed by Sun Microsystems and then later on Oracle corporation acquired it in 2010. </a:t>
            </a:r>
          </a:p>
          <a:p>
            <a:r>
              <a:rPr lang="en-US" b="1" dirty="0" smtClean="0"/>
              <a:t>Example:</a:t>
            </a:r>
            <a:r>
              <a:rPr lang="en-US" dirty="0" smtClean="0"/>
              <a:t> micro-controllers, sensors, gateways, mobile phones, printers etc.</a:t>
            </a:r>
          </a:p>
          <a:p>
            <a:endParaRPr lang="en-US" dirty="0"/>
          </a:p>
        </p:txBody>
      </p:sp>
      <p:sp>
        <p:nvSpPr>
          <p:cNvPr id="5" name="Date Placeholder 4"/>
          <p:cNvSpPr>
            <a:spLocks noGrp="1"/>
          </p:cNvSpPr>
          <p:nvPr>
            <p:ph type="dt" sz="half" idx="10"/>
          </p:nvPr>
        </p:nvSpPr>
        <p:spPr/>
        <p:txBody>
          <a:bodyPr/>
          <a:lstStyle/>
          <a:p>
            <a:fld id="{E41D76C8-F776-4E95-8574-309E150D5AF7}"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17</a:t>
            </a:fld>
            <a:endParaRPr lang="en-US"/>
          </a:p>
        </p:txBody>
      </p:sp>
    </p:spTree>
    <p:extLst>
      <p:ext uri="{BB962C8B-B14F-4D97-AF65-F5344CB8AC3E}">
        <p14:creationId xmlns:p14="http://schemas.microsoft.com/office/powerpoint/2010/main" val="370194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Java Enterprise Edition</a:t>
            </a:r>
            <a:br>
              <a:rPr lang="en-US" b="1" dirty="0" smtClean="0"/>
            </a:br>
            <a:endParaRPr lang="en-US" dirty="0"/>
          </a:p>
        </p:txBody>
      </p:sp>
      <p:sp>
        <p:nvSpPr>
          <p:cNvPr id="3" name="Content Placeholder 2"/>
          <p:cNvSpPr>
            <a:spLocks noGrp="1"/>
          </p:cNvSpPr>
          <p:nvPr>
            <p:ph idx="1"/>
          </p:nvPr>
        </p:nvSpPr>
        <p:spPr/>
        <p:txBody>
          <a:bodyPr/>
          <a:lstStyle/>
          <a:p>
            <a:r>
              <a:rPr lang="en-US" dirty="0" smtClean="0"/>
              <a:t>Java Enterprise Edition is a set of specifications and extending Java SE 8 with features such as distributed computing and web services. The applications of Java Enterprise Edition run on reference runtimes. This reference runtime handle transactions, security, scalability, concurrency and the management of components to be deployed. Java Enterprise Edition is also known as Java 2 Platform Enterprise Edition (J2EE), and currently, it has been rebranded as Jakarta EE.</a:t>
            </a:r>
            <a:endParaRPr lang="en-US" dirty="0"/>
          </a:p>
        </p:txBody>
      </p:sp>
      <p:sp>
        <p:nvSpPr>
          <p:cNvPr id="5" name="Date Placeholder 4"/>
          <p:cNvSpPr>
            <a:spLocks noGrp="1"/>
          </p:cNvSpPr>
          <p:nvPr>
            <p:ph type="dt" sz="half" idx="10"/>
          </p:nvPr>
        </p:nvSpPr>
        <p:spPr/>
        <p:txBody>
          <a:bodyPr/>
          <a:lstStyle/>
          <a:p>
            <a:fld id="{C6A25B37-48BE-41FE-98B9-7BCC67E7D383}"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18</a:t>
            </a:fld>
            <a:endParaRPr lang="en-US"/>
          </a:p>
        </p:txBody>
      </p:sp>
    </p:spTree>
    <p:extLst>
      <p:ext uri="{BB962C8B-B14F-4D97-AF65-F5344CB8AC3E}">
        <p14:creationId xmlns:p14="http://schemas.microsoft.com/office/powerpoint/2010/main" val="149735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JavaFX</a:t>
            </a:r>
            <a:br>
              <a:rPr lang="en-US" b="1" dirty="0" smtClean="0"/>
            </a:br>
            <a:endParaRPr lang="en-US" dirty="0"/>
          </a:p>
        </p:txBody>
      </p:sp>
      <p:sp>
        <p:nvSpPr>
          <p:cNvPr id="3" name="Content Placeholder 2"/>
          <p:cNvSpPr>
            <a:spLocks noGrp="1"/>
          </p:cNvSpPr>
          <p:nvPr>
            <p:ph idx="1"/>
          </p:nvPr>
        </p:nvSpPr>
        <p:spPr/>
        <p:txBody>
          <a:bodyPr/>
          <a:lstStyle/>
          <a:p>
            <a:r>
              <a:rPr lang="en-US" dirty="0" smtClean="0"/>
              <a:t>JavaFX is used for creating desktop applications and also rich internet applications(RIAs) which can be run on a wide variety of devices. JavaFX has almost replaced Swing as the standard GUI library for Java Standard Edition. JavaFX support for desktop computers and web browsers.</a:t>
            </a:r>
          </a:p>
          <a:p>
            <a:endParaRPr lang="en-US" dirty="0"/>
          </a:p>
        </p:txBody>
      </p:sp>
      <p:sp>
        <p:nvSpPr>
          <p:cNvPr id="5" name="Date Placeholder 4"/>
          <p:cNvSpPr>
            <a:spLocks noGrp="1"/>
          </p:cNvSpPr>
          <p:nvPr>
            <p:ph type="dt" sz="half" idx="10"/>
          </p:nvPr>
        </p:nvSpPr>
        <p:spPr/>
        <p:txBody>
          <a:bodyPr/>
          <a:lstStyle/>
          <a:p>
            <a:fld id="{FFDC1FAC-FBCB-45F4-AB6D-ED828AA4BBA4}"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19</a:t>
            </a:fld>
            <a:endParaRPr lang="en-US"/>
          </a:p>
        </p:txBody>
      </p:sp>
    </p:spTree>
    <p:extLst>
      <p:ext uri="{BB962C8B-B14F-4D97-AF65-F5344CB8AC3E}">
        <p14:creationId xmlns:p14="http://schemas.microsoft.com/office/powerpoint/2010/main" val="183610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Simple</a:t>
            </a:r>
            <a:br>
              <a:rPr lang="en-US" b="1" dirty="0" smtClean="0"/>
            </a:br>
            <a:endParaRPr lang="en-US" dirty="0"/>
          </a:p>
        </p:txBody>
      </p:sp>
      <p:sp>
        <p:nvSpPr>
          <p:cNvPr id="3" name="Content Placeholder 2"/>
          <p:cNvSpPr>
            <a:spLocks noGrp="1"/>
          </p:cNvSpPr>
          <p:nvPr>
            <p:ph idx="1"/>
          </p:nvPr>
        </p:nvSpPr>
        <p:spPr/>
        <p:txBody>
          <a:bodyPr/>
          <a:lstStyle/>
          <a:p>
            <a:r>
              <a:rPr lang="en-US" dirty="0" smtClean="0"/>
              <a:t>Java is easy to learn and its syntax is quite simple, clean and easy to understand.The confusing and ambiguous concepts of C++ are either left out in Java or they have been re-implemented in a cleaner way.</a:t>
            </a:r>
          </a:p>
          <a:p>
            <a:r>
              <a:rPr lang="en-US" i="1" dirty="0" smtClean="0"/>
              <a:t>Eg :</a:t>
            </a:r>
            <a:r>
              <a:rPr lang="en-US" dirty="0" smtClean="0"/>
              <a:t> Pointers and Operator Overloading are not there in java but were an important part of C++.</a:t>
            </a:r>
          </a:p>
          <a:p>
            <a:endParaRPr lang="en-US" dirty="0"/>
          </a:p>
        </p:txBody>
      </p:sp>
      <p:sp>
        <p:nvSpPr>
          <p:cNvPr id="5" name="Date Placeholder 4"/>
          <p:cNvSpPr>
            <a:spLocks noGrp="1"/>
          </p:cNvSpPr>
          <p:nvPr>
            <p:ph type="dt" sz="half" idx="10"/>
          </p:nvPr>
        </p:nvSpPr>
        <p:spPr/>
        <p:txBody>
          <a:bodyPr/>
          <a:lstStyle/>
          <a:p>
            <a:fld id="{9E739AED-BE7B-4B59-92D4-B3DE61DB5E8A}"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2</a:t>
            </a:fld>
            <a:endParaRPr lang="en-US"/>
          </a:p>
        </p:txBody>
      </p:sp>
    </p:spTree>
    <p:extLst>
      <p:ext uri="{BB962C8B-B14F-4D97-AF65-F5344CB8AC3E}">
        <p14:creationId xmlns:p14="http://schemas.microsoft.com/office/powerpoint/2010/main" val="101899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1571" y="207877"/>
            <a:ext cx="9133456" cy="4924903"/>
          </a:xfrm>
        </p:spPr>
      </p:pic>
      <p:sp>
        <p:nvSpPr>
          <p:cNvPr id="3" name="Date Placeholder 2"/>
          <p:cNvSpPr>
            <a:spLocks noGrp="1"/>
          </p:cNvSpPr>
          <p:nvPr>
            <p:ph type="dt" sz="half" idx="10"/>
          </p:nvPr>
        </p:nvSpPr>
        <p:spPr/>
        <p:txBody>
          <a:bodyPr/>
          <a:lstStyle/>
          <a:p>
            <a:fld id="{312658B5-8088-47A4-B894-76FA1F9AC547}" type="datetime1">
              <a:rPr lang="en-IN" smtClean="0"/>
              <a:t>29-07-2023</a:t>
            </a:fld>
            <a:endParaRPr lang="en-US"/>
          </a:p>
        </p:txBody>
      </p:sp>
      <p:sp>
        <p:nvSpPr>
          <p:cNvPr id="2" name="Footer Placeholder 1"/>
          <p:cNvSpPr>
            <a:spLocks noGrp="1"/>
          </p:cNvSpPr>
          <p:nvPr>
            <p:ph type="ftr" sz="quarter" idx="11"/>
          </p:nvPr>
        </p:nvSpPr>
        <p:spPr/>
        <p:txBody>
          <a:bodyPr/>
          <a:lstStyle/>
          <a:p>
            <a:r>
              <a:rPr lang="en-US" smtClean="0"/>
              <a:t>Abhishek Kr. Tiwari : Wipro Certified Java  Trainer</a:t>
            </a:r>
            <a:endParaRPr lang="en-US"/>
          </a:p>
        </p:txBody>
      </p:sp>
      <p:sp>
        <p:nvSpPr>
          <p:cNvPr id="5" name="Slide Number Placeholder 4"/>
          <p:cNvSpPr>
            <a:spLocks noGrp="1"/>
          </p:cNvSpPr>
          <p:nvPr>
            <p:ph type="sldNum" sz="quarter" idx="12"/>
          </p:nvPr>
        </p:nvSpPr>
        <p:spPr/>
        <p:txBody>
          <a:bodyPr/>
          <a:lstStyle/>
          <a:p>
            <a:fld id="{BDB2D2B1-7A27-4739-808E-E83690C1ED26}" type="slidenum">
              <a:rPr lang="en-US" smtClean="0"/>
              <a:t>20</a:t>
            </a:fld>
            <a:endParaRPr lang="en-US"/>
          </a:p>
        </p:txBody>
      </p:sp>
    </p:spTree>
    <p:extLst>
      <p:ext uri="{BB962C8B-B14F-4D97-AF65-F5344CB8AC3E}">
        <p14:creationId xmlns:p14="http://schemas.microsoft.com/office/powerpoint/2010/main" val="142907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Object Oriented</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In java, everything is an object which has some data and behaviour. Java can be easily extended as it is based on Object Model. Following are some basic concept of OOP's.</a:t>
            </a:r>
          </a:p>
          <a:p>
            <a:r>
              <a:rPr lang="en-US" dirty="0" smtClean="0"/>
              <a:t>Object</a:t>
            </a:r>
          </a:p>
          <a:p>
            <a:r>
              <a:rPr lang="en-US" dirty="0" smtClean="0"/>
              <a:t>Class</a:t>
            </a:r>
          </a:p>
          <a:p>
            <a:r>
              <a:rPr lang="en-US" dirty="0" smtClean="0"/>
              <a:t>Inheritance</a:t>
            </a:r>
          </a:p>
          <a:p>
            <a:r>
              <a:rPr lang="en-US" dirty="0" smtClean="0"/>
              <a:t>Polymorphism</a:t>
            </a:r>
          </a:p>
          <a:p>
            <a:r>
              <a:rPr lang="en-US" dirty="0" smtClean="0"/>
              <a:t>Abstraction</a:t>
            </a:r>
          </a:p>
          <a:p>
            <a:r>
              <a:rPr lang="en-US" dirty="0" smtClean="0"/>
              <a:t>Encapsulation</a:t>
            </a:r>
          </a:p>
          <a:p>
            <a:endParaRPr lang="en-US" dirty="0"/>
          </a:p>
        </p:txBody>
      </p:sp>
      <p:sp>
        <p:nvSpPr>
          <p:cNvPr id="5" name="Date Placeholder 4"/>
          <p:cNvSpPr>
            <a:spLocks noGrp="1"/>
          </p:cNvSpPr>
          <p:nvPr>
            <p:ph type="dt" sz="half" idx="10"/>
          </p:nvPr>
        </p:nvSpPr>
        <p:spPr/>
        <p:txBody>
          <a:bodyPr/>
          <a:lstStyle/>
          <a:p>
            <a:fld id="{CB2DF887-FA60-4140-88BA-31ABE83983FE}"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3</a:t>
            </a:fld>
            <a:endParaRPr lang="en-US"/>
          </a:p>
        </p:txBody>
      </p:sp>
    </p:spTree>
    <p:extLst>
      <p:ext uri="{BB962C8B-B14F-4D97-AF65-F5344CB8AC3E}">
        <p14:creationId xmlns:p14="http://schemas.microsoft.com/office/powerpoint/2010/main" val="135613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Robust</a:t>
            </a:r>
            <a:br>
              <a:rPr lang="en-US" b="1" dirty="0" smtClean="0"/>
            </a:br>
            <a:endParaRPr lang="en-US" dirty="0"/>
          </a:p>
        </p:txBody>
      </p:sp>
      <p:sp>
        <p:nvSpPr>
          <p:cNvPr id="3" name="Content Placeholder 2"/>
          <p:cNvSpPr>
            <a:spLocks noGrp="1"/>
          </p:cNvSpPr>
          <p:nvPr>
            <p:ph idx="1"/>
          </p:nvPr>
        </p:nvSpPr>
        <p:spPr/>
        <p:txBody>
          <a:bodyPr/>
          <a:lstStyle/>
          <a:p>
            <a:r>
              <a:rPr lang="en-US" dirty="0" smtClean="0"/>
              <a:t>Java makes an effort to eliminate error prone codes by emphasizing mainly on compile time error checking and runtime checking. But the main areas which Java improved were Memory Management and mishandled Exceptions by introducing automatic </a:t>
            </a:r>
            <a:r>
              <a:rPr lang="en-US" b="1" dirty="0" smtClean="0"/>
              <a:t>Garbage Collector</a:t>
            </a:r>
            <a:r>
              <a:rPr lang="en-US" dirty="0" smtClean="0"/>
              <a:t> and </a:t>
            </a:r>
            <a:r>
              <a:rPr lang="en-US" b="1" dirty="0" smtClean="0"/>
              <a:t>Exception Handling</a:t>
            </a:r>
            <a:r>
              <a:rPr lang="en-US" dirty="0" smtClean="0"/>
              <a:t>.</a:t>
            </a:r>
          </a:p>
          <a:p>
            <a:endParaRPr lang="en-US" dirty="0"/>
          </a:p>
        </p:txBody>
      </p:sp>
      <p:sp>
        <p:nvSpPr>
          <p:cNvPr id="5" name="Date Placeholder 4"/>
          <p:cNvSpPr>
            <a:spLocks noGrp="1"/>
          </p:cNvSpPr>
          <p:nvPr>
            <p:ph type="dt" sz="half" idx="10"/>
          </p:nvPr>
        </p:nvSpPr>
        <p:spPr/>
        <p:txBody>
          <a:bodyPr/>
          <a:lstStyle/>
          <a:p>
            <a:fld id="{5B35F3B1-BC49-4144-B4DE-83A4453259B6}"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4</a:t>
            </a:fld>
            <a:endParaRPr lang="en-US"/>
          </a:p>
        </p:txBody>
      </p:sp>
    </p:spTree>
    <p:extLst>
      <p:ext uri="{BB962C8B-B14F-4D97-AF65-F5344CB8AC3E}">
        <p14:creationId xmlns:p14="http://schemas.microsoft.com/office/powerpoint/2010/main" val="113871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Platform Independent</a:t>
            </a:r>
            <a:br>
              <a:rPr lang="en-US" b="1" dirty="0" smtClean="0"/>
            </a:br>
            <a:endParaRPr lang="en-US" dirty="0"/>
          </a:p>
        </p:txBody>
      </p:sp>
      <p:sp>
        <p:nvSpPr>
          <p:cNvPr id="3" name="Content Placeholder 2"/>
          <p:cNvSpPr>
            <a:spLocks noGrp="1"/>
          </p:cNvSpPr>
          <p:nvPr>
            <p:ph idx="1"/>
          </p:nvPr>
        </p:nvSpPr>
        <p:spPr/>
        <p:txBody>
          <a:bodyPr/>
          <a:lstStyle/>
          <a:p>
            <a:r>
              <a:rPr lang="en-US" dirty="0" smtClean="0"/>
              <a:t>Unlike other programming languages such as C, C++ etc which are compiled into platform specific machines. Java is guaranteed to be write-once, run-anywhere language.</a:t>
            </a:r>
          </a:p>
          <a:p>
            <a:r>
              <a:rPr lang="en-US" dirty="0" smtClean="0"/>
              <a:t>On compilation Java program is compiled into bytecode. This bytecode is platform independent and can be run on any machine, plus this bytecode format also provide security. Any machine with Java Runtime Environment can run Java Programs.</a:t>
            </a:r>
          </a:p>
          <a:p>
            <a:endParaRPr lang="en-US" dirty="0"/>
          </a:p>
        </p:txBody>
      </p:sp>
      <p:sp>
        <p:nvSpPr>
          <p:cNvPr id="5" name="Date Placeholder 4"/>
          <p:cNvSpPr>
            <a:spLocks noGrp="1"/>
          </p:cNvSpPr>
          <p:nvPr>
            <p:ph type="dt" sz="half" idx="10"/>
          </p:nvPr>
        </p:nvSpPr>
        <p:spPr/>
        <p:txBody>
          <a:bodyPr/>
          <a:lstStyle/>
          <a:p>
            <a:fld id="{EB613578-812F-4817-8E4C-E3DDF6C00294}"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5</a:t>
            </a:fld>
            <a:endParaRPr lang="en-US"/>
          </a:p>
        </p:txBody>
      </p:sp>
    </p:spTree>
    <p:extLst>
      <p:ext uri="{BB962C8B-B14F-4D97-AF65-F5344CB8AC3E}">
        <p14:creationId xmlns:p14="http://schemas.microsoft.com/office/powerpoint/2010/main" val="255223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21320" y="1163583"/>
            <a:ext cx="9216437" cy="3976828"/>
          </a:xfrm>
          <a:prstGeom prst="rect">
            <a:avLst/>
          </a:prstGeom>
        </p:spPr>
      </p:pic>
      <p:sp>
        <p:nvSpPr>
          <p:cNvPr id="3" name="Date Placeholder 2"/>
          <p:cNvSpPr>
            <a:spLocks noGrp="1"/>
          </p:cNvSpPr>
          <p:nvPr>
            <p:ph type="dt" sz="half" idx="10"/>
          </p:nvPr>
        </p:nvSpPr>
        <p:spPr/>
        <p:txBody>
          <a:bodyPr/>
          <a:lstStyle/>
          <a:p>
            <a:fld id="{E4204991-18D6-4590-A375-9B4246B261CC}" type="datetime1">
              <a:rPr lang="en-IN" smtClean="0"/>
              <a:t>29-07-2023</a:t>
            </a:fld>
            <a:endParaRPr lang="en-US"/>
          </a:p>
        </p:txBody>
      </p:sp>
      <p:sp>
        <p:nvSpPr>
          <p:cNvPr id="2" name="Footer Placeholder 1"/>
          <p:cNvSpPr>
            <a:spLocks noGrp="1"/>
          </p:cNvSpPr>
          <p:nvPr>
            <p:ph type="ftr" sz="quarter" idx="11"/>
          </p:nvPr>
        </p:nvSpPr>
        <p:spPr/>
        <p:txBody>
          <a:bodyPr/>
          <a:lstStyle/>
          <a:p>
            <a:r>
              <a:rPr lang="en-US" smtClean="0"/>
              <a:t>Abhishek Kr. Tiwari : Wipro Certified Java  Trainer</a:t>
            </a:r>
            <a:endParaRPr lang="en-US"/>
          </a:p>
        </p:txBody>
      </p:sp>
      <p:sp>
        <p:nvSpPr>
          <p:cNvPr id="4" name="Slide Number Placeholder 3"/>
          <p:cNvSpPr>
            <a:spLocks noGrp="1"/>
          </p:cNvSpPr>
          <p:nvPr>
            <p:ph type="sldNum" sz="quarter" idx="12"/>
          </p:nvPr>
        </p:nvSpPr>
        <p:spPr/>
        <p:txBody>
          <a:bodyPr/>
          <a:lstStyle/>
          <a:p>
            <a:fld id="{BDB2D2B1-7A27-4739-808E-E83690C1ED26}" type="slidenum">
              <a:rPr lang="en-US" smtClean="0"/>
              <a:t>6</a:t>
            </a:fld>
            <a:endParaRPr lang="en-US"/>
          </a:p>
        </p:txBody>
      </p:sp>
    </p:spTree>
    <p:extLst>
      <p:ext uri="{BB962C8B-B14F-4D97-AF65-F5344CB8AC3E}">
        <p14:creationId xmlns:p14="http://schemas.microsoft.com/office/powerpoint/2010/main" val="423226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Secure</a:t>
            </a:r>
            <a:br>
              <a:rPr lang="en-US" b="1" dirty="0" smtClean="0"/>
            </a:br>
            <a:endParaRPr lang="en-US" dirty="0"/>
          </a:p>
        </p:txBody>
      </p:sp>
      <p:sp>
        <p:nvSpPr>
          <p:cNvPr id="3" name="Content Placeholder 2"/>
          <p:cNvSpPr>
            <a:spLocks noGrp="1"/>
          </p:cNvSpPr>
          <p:nvPr>
            <p:ph idx="1"/>
          </p:nvPr>
        </p:nvSpPr>
        <p:spPr/>
        <p:txBody>
          <a:bodyPr/>
          <a:lstStyle/>
          <a:p>
            <a:r>
              <a:rPr lang="en-US" dirty="0" smtClean="0"/>
              <a:t>When it comes to security, Java is always the first choice. With java secure features it enable us to develop virus free, temper free system. Java program always runs in Java runtime environment with almost null interaction with system OS, hence it is more secure. </a:t>
            </a:r>
            <a:endParaRPr lang="en-US" dirty="0"/>
          </a:p>
        </p:txBody>
      </p:sp>
      <p:sp>
        <p:nvSpPr>
          <p:cNvPr id="5" name="Date Placeholder 4"/>
          <p:cNvSpPr>
            <a:spLocks noGrp="1"/>
          </p:cNvSpPr>
          <p:nvPr>
            <p:ph type="dt" sz="half" idx="10"/>
          </p:nvPr>
        </p:nvSpPr>
        <p:spPr/>
        <p:txBody>
          <a:bodyPr/>
          <a:lstStyle/>
          <a:p>
            <a:fld id="{9014A6A0-14EA-4D24-8D41-714510DC33FD}"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7</a:t>
            </a:fld>
            <a:endParaRPr lang="en-US"/>
          </a:p>
        </p:txBody>
      </p:sp>
    </p:spTree>
    <p:extLst>
      <p:ext uri="{BB962C8B-B14F-4D97-AF65-F5344CB8AC3E}">
        <p14:creationId xmlns:p14="http://schemas.microsoft.com/office/powerpoint/2010/main" val="392598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Multi Threading</a:t>
            </a:r>
            <a:br>
              <a:rPr lang="en-US" b="1" dirty="0" smtClean="0"/>
            </a:br>
            <a:endParaRPr lang="en-US" dirty="0"/>
          </a:p>
        </p:txBody>
      </p:sp>
      <p:sp>
        <p:nvSpPr>
          <p:cNvPr id="3" name="Content Placeholder 2"/>
          <p:cNvSpPr>
            <a:spLocks noGrp="1"/>
          </p:cNvSpPr>
          <p:nvPr>
            <p:ph idx="1"/>
          </p:nvPr>
        </p:nvSpPr>
        <p:spPr/>
        <p:txBody>
          <a:bodyPr/>
          <a:lstStyle/>
          <a:p>
            <a:r>
              <a:rPr lang="en-US" dirty="0" smtClean="0"/>
              <a:t>Java multithreading feature makes it possible to write program that can do many tasks simultaneously. Benefit of multithreading is that it utilizes same memory and other resources to execute multiple threads at the same time, like While typing, grammatical errors are checked along.</a:t>
            </a:r>
          </a:p>
          <a:p>
            <a:endParaRPr lang="en-US" dirty="0"/>
          </a:p>
        </p:txBody>
      </p:sp>
      <p:sp>
        <p:nvSpPr>
          <p:cNvPr id="5" name="Date Placeholder 4"/>
          <p:cNvSpPr>
            <a:spLocks noGrp="1"/>
          </p:cNvSpPr>
          <p:nvPr>
            <p:ph type="dt" sz="half" idx="10"/>
          </p:nvPr>
        </p:nvSpPr>
        <p:spPr/>
        <p:txBody>
          <a:bodyPr/>
          <a:lstStyle/>
          <a:p>
            <a:fld id="{EC31233A-1023-4F4A-82EC-39C7C428497B}"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8</a:t>
            </a:fld>
            <a:endParaRPr lang="en-US"/>
          </a:p>
        </p:txBody>
      </p:sp>
    </p:spTree>
    <p:extLst>
      <p:ext uri="{BB962C8B-B14F-4D97-AF65-F5344CB8AC3E}">
        <p14:creationId xmlns:p14="http://schemas.microsoft.com/office/powerpoint/2010/main" val="73689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Architectural Neutral</a:t>
            </a:r>
            <a:br>
              <a:rPr lang="en-US" b="1" dirty="0" smtClean="0"/>
            </a:br>
            <a:endParaRPr lang="en-US" dirty="0"/>
          </a:p>
        </p:txBody>
      </p:sp>
      <p:sp>
        <p:nvSpPr>
          <p:cNvPr id="3" name="Content Placeholder 2"/>
          <p:cNvSpPr>
            <a:spLocks noGrp="1"/>
          </p:cNvSpPr>
          <p:nvPr>
            <p:ph idx="1"/>
          </p:nvPr>
        </p:nvSpPr>
        <p:spPr/>
        <p:txBody>
          <a:bodyPr/>
          <a:lstStyle/>
          <a:p>
            <a:r>
              <a:rPr lang="en-US" dirty="0" smtClean="0"/>
              <a:t>Compiler generates bytecodes, which have nothing to do with a particular computer architecture, hence a Java program is easy to intrepret on any machine.</a:t>
            </a:r>
            <a:endParaRPr lang="en-US" dirty="0"/>
          </a:p>
        </p:txBody>
      </p:sp>
      <p:sp>
        <p:nvSpPr>
          <p:cNvPr id="5" name="Date Placeholder 4"/>
          <p:cNvSpPr>
            <a:spLocks noGrp="1"/>
          </p:cNvSpPr>
          <p:nvPr>
            <p:ph type="dt" sz="half" idx="10"/>
          </p:nvPr>
        </p:nvSpPr>
        <p:spPr/>
        <p:txBody>
          <a:bodyPr/>
          <a:lstStyle/>
          <a:p>
            <a:fld id="{515F1489-980E-4EF8-BC22-566E1F1443E8}" type="datetime1">
              <a:rPr lang="en-IN" smtClean="0"/>
              <a:t>29-07-2023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a:t>
            </a:r>
            <a:endParaRPr lang="en-US"/>
          </a:p>
        </p:txBody>
      </p:sp>
      <p:sp>
        <p:nvSpPr>
          <p:cNvPr id="6" name="Slide Number Placeholder 5"/>
          <p:cNvSpPr>
            <a:spLocks noGrp="1"/>
          </p:cNvSpPr>
          <p:nvPr>
            <p:ph type="sldNum" sz="quarter" idx="12"/>
          </p:nvPr>
        </p:nvSpPr>
        <p:spPr/>
        <p:txBody>
          <a:bodyPr/>
          <a:lstStyle/>
          <a:p>
            <a:fld id="{BDB2D2B1-7A27-4739-808E-E83690C1ED26}" type="slidenum">
              <a:rPr lang="en-US" smtClean="0"/>
              <a:t>9</a:t>
            </a:fld>
            <a:endParaRPr lang="en-US"/>
          </a:p>
        </p:txBody>
      </p:sp>
    </p:spTree>
    <p:extLst>
      <p:ext uri="{BB962C8B-B14F-4D97-AF65-F5344CB8AC3E}">
        <p14:creationId xmlns:p14="http://schemas.microsoft.com/office/powerpoint/2010/main" val="180754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1330</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Features of Java </vt:lpstr>
      <vt:lpstr>1) Simple </vt:lpstr>
      <vt:lpstr>2) Object Oriented </vt:lpstr>
      <vt:lpstr>3) Robust </vt:lpstr>
      <vt:lpstr>4) Platform Independent </vt:lpstr>
      <vt:lpstr>PowerPoint Presentation</vt:lpstr>
      <vt:lpstr>5) Secure </vt:lpstr>
      <vt:lpstr>6) Multi Threading </vt:lpstr>
      <vt:lpstr>7) Architectural Neutral </vt:lpstr>
      <vt:lpstr>8) Portable </vt:lpstr>
      <vt:lpstr>9) High Performance </vt:lpstr>
      <vt:lpstr>10) Distributed </vt:lpstr>
      <vt:lpstr>New Features of JAVA 8 </vt:lpstr>
      <vt:lpstr>New Features of JAVA 11 </vt:lpstr>
      <vt:lpstr>Java Editions </vt:lpstr>
      <vt:lpstr>1. Java Standard Edition </vt:lpstr>
      <vt:lpstr>2. Java Micro Edition </vt:lpstr>
      <vt:lpstr>3. Java Enterprise Edition </vt:lpstr>
      <vt:lpstr>4. JavaFX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Java</dc:title>
  <dc:creator>Gla</dc:creator>
  <cp:lastModifiedBy>Gla</cp:lastModifiedBy>
  <cp:revision>6</cp:revision>
  <dcterms:created xsi:type="dcterms:W3CDTF">2023-07-22T09:11:58Z</dcterms:created>
  <dcterms:modified xsi:type="dcterms:W3CDTF">2023-07-29T07:26:59Z</dcterms:modified>
</cp:coreProperties>
</file>