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3" r:id="rId3"/>
    <p:sldId id="282" r:id="rId4"/>
    <p:sldId id="260" r:id="rId5"/>
    <p:sldId id="261" r:id="rId6"/>
    <p:sldId id="262" r:id="rId7"/>
    <p:sldId id="263" r:id="rId8"/>
    <p:sldId id="264" r:id="rId9"/>
    <p:sldId id="265" r:id="rId10"/>
    <p:sldId id="266" r:id="rId11"/>
    <p:sldId id="268" r:id="rId12"/>
    <p:sldId id="284" r:id="rId13"/>
    <p:sldId id="270" r:id="rId14"/>
    <p:sldId id="271" r:id="rId15"/>
    <p:sldId id="273" r:id="rId16"/>
    <p:sldId id="277" r:id="rId17"/>
    <p:sldId id="274" r:id="rId18"/>
    <p:sldId id="275" r:id="rId19"/>
    <p:sldId id="272" r:id="rId20"/>
    <p:sldId id="287" r:id="rId21"/>
    <p:sldId id="288"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24" autoAdjust="0"/>
  </p:normalViewPr>
  <p:slideViewPr>
    <p:cSldViewPr>
      <p:cViewPr>
        <p:scale>
          <a:sx n="77" d="100"/>
          <a:sy n="77" d="100"/>
        </p:scale>
        <p:origin x="-1302" y="24"/>
      </p:cViewPr>
      <p:guideLst>
        <p:guide orient="horz" pos="2160"/>
        <p:guide pos="2880"/>
      </p:guideLst>
    </p:cSldViewPr>
  </p:slideViewPr>
  <p:outlineViewPr>
    <p:cViewPr>
      <p:scale>
        <a:sx n="33" d="100"/>
        <a:sy n="33" d="100"/>
      </p:scale>
      <p:origin x="0" y="58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022006-BB5A-4A69-A6A1-22FA6412B5AF}" type="datetimeFigureOut">
              <a:rPr lang="en-US" smtClean="0"/>
              <a:pPr/>
              <a:t>10/1/2022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022006-BB5A-4A69-A6A1-22FA6412B5AF}"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022006-BB5A-4A69-A6A1-22FA6412B5AF}"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022006-BB5A-4A69-A6A1-22FA6412B5AF}"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022006-BB5A-4A69-A6A1-22FA6412B5AF}"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022006-BB5A-4A69-A6A1-22FA6412B5AF}"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022006-BB5A-4A69-A6A1-22FA6412B5AF}" type="datetimeFigureOut">
              <a:rPr lang="en-US" smtClean="0"/>
              <a:pPr/>
              <a:t>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022006-BB5A-4A69-A6A1-22FA6412B5AF}" type="datetimeFigureOut">
              <a:rPr lang="en-US" smtClean="0"/>
              <a:pPr/>
              <a:t>10/1/2022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22006-BB5A-4A69-A6A1-22FA6412B5AF}" type="datetimeFigureOut">
              <a:rPr lang="en-US" smtClean="0"/>
              <a:pPr/>
              <a:t>10/1/2022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022006-BB5A-4A69-A6A1-22FA6412B5AF}"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E95E4-28BF-4698-A46E-71DDB3C9A9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022006-BB5A-4A69-A6A1-22FA6412B5AF}"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78E95E4-28BF-4698-A46E-71DDB3C9A9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022006-BB5A-4A69-A6A1-22FA6412B5AF}" type="datetimeFigureOut">
              <a:rPr lang="en-US" smtClean="0"/>
              <a:pPr/>
              <a:t>10/1/2022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8E95E4-28BF-4698-A46E-71DDB3C9A9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ims.org/resources/ERM/Documents/RIMS_Exploring_Risk_Appetite_Risk_Tolerance_041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orporatefinanceinstitute.com/resources/knowledge/modeling/types-of-financial-mod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spc="0" dirty="0" smtClean="0">
                <a:ln w="900" cmpd="sng">
                  <a:solidFill>
                    <a:schemeClr val="accent1">
                      <a:satMod val="190000"/>
                      <a:alpha val="55000"/>
                    </a:schemeClr>
                  </a:solidFill>
                  <a:prstDash val="solid"/>
                </a:ln>
                <a:solidFill>
                  <a:schemeClr val="bg1"/>
                </a:solidFill>
                <a:effectLst>
                  <a:innerShdw blurRad="101600" dist="76200" dir="5400000">
                    <a:schemeClr val="accent1">
                      <a:satMod val="190000"/>
                      <a:tint val="100000"/>
                      <a:alpha val="74000"/>
                    </a:schemeClr>
                  </a:innerShdw>
                </a:effectLst>
              </a:rPr>
              <a:t/>
            </a:r>
            <a:br>
              <a:rPr lang="en-US" b="1" cap="none" spc="0" dirty="0" smtClean="0">
                <a:ln w="900" cmpd="sng">
                  <a:solidFill>
                    <a:schemeClr val="accent1">
                      <a:satMod val="190000"/>
                      <a:alpha val="55000"/>
                    </a:schemeClr>
                  </a:solidFill>
                  <a:prstDash val="solid"/>
                </a:ln>
                <a:solidFill>
                  <a:schemeClr val="bg1"/>
                </a:solidFill>
                <a:effectLst>
                  <a:innerShdw blurRad="101600" dist="76200" dir="5400000">
                    <a:schemeClr val="accent1">
                      <a:satMod val="190000"/>
                      <a:tint val="100000"/>
                      <a:alpha val="74000"/>
                    </a:schemeClr>
                  </a:innerShdw>
                </a:effectLst>
              </a:rPr>
            </a:br>
            <a:endParaRPr lang="en-US" dirty="0">
              <a:solidFill>
                <a:schemeClr val="bg1"/>
              </a:solidFill>
            </a:endParaRPr>
          </a:p>
        </p:txBody>
      </p:sp>
      <p:sp>
        <p:nvSpPr>
          <p:cNvPr id="6" name="Text Placeholder 5"/>
          <p:cNvSpPr>
            <a:spLocks noGrp="1"/>
          </p:cNvSpPr>
          <p:nvPr>
            <p:ph type="body" sz="half" idx="2"/>
          </p:nvPr>
        </p:nvSpPr>
        <p:spPr>
          <a:xfrm>
            <a:off x="4395782" y="4786322"/>
            <a:ext cx="4748218" cy="1785950"/>
          </a:xfrm>
        </p:spPr>
        <p:txBody>
          <a:bodyPr>
            <a:normAutofit fontScale="62500" lnSpcReduction="20000"/>
          </a:bodyPr>
          <a:lstStyle/>
          <a:p>
            <a:r>
              <a:rPr lang="en-US" sz="4400" dirty="0" smtClean="0"/>
              <a:t>T. ADITYA SATYA SRI HARI</a:t>
            </a:r>
          </a:p>
          <a:p>
            <a:r>
              <a:rPr lang="en-US" sz="4400" dirty="0" smtClean="0"/>
              <a:t>192110559</a:t>
            </a:r>
          </a:p>
          <a:p>
            <a:r>
              <a:rPr lang="en-US" sz="4400" dirty="0" smtClean="0"/>
              <a:t>MD.TAUFEEQ HUSSAIN</a:t>
            </a:r>
          </a:p>
          <a:p>
            <a:r>
              <a:rPr lang="en-US" sz="4400" dirty="0" smtClean="0"/>
              <a:t>192110727</a:t>
            </a:r>
            <a:endParaRPr lang="en-US" sz="4400" dirty="0"/>
          </a:p>
        </p:txBody>
      </p:sp>
      <p:pic>
        <p:nvPicPr>
          <p:cNvPr id="4" name="Picture 3" descr="vgdf.jpg"/>
          <p:cNvPicPr>
            <a:picLocks noChangeAspect="1"/>
          </p:cNvPicPr>
          <p:nvPr/>
        </p:nvPicPr>
        <p:blipFill>
          <a:blip r:embed="rId2"/>
          <a:stretch>
            <a:fillRect/>
          </a:stretch>
        </p:blipFill>
        <p:spPr>
          <a:xfrm>
            <a:off x="642910" y="285728"/>
            <a:ext cx="7929618" cy="44291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normAutofit/>
          </a:bodyPr>
          <a:lstStyle/>
          <a:p>
            <a:pPr>
              <a:buFont typeface="Wingdings" pitchFamily="2" charset="2"/>
              <a:buChar char="Ø"/>
            </a:pPr>
            <a:r>
              <a:rPr lang="en-US" b="1" dirty="0" smtClean="0"/>
              <a:t> </a:t>
            </a:r>
            <a:r>
              <a:rPr lang="en-US" b="1" u="sng" dirty="0" smtClean="0">
                <a:solidFill>
                  <a:srgbClr val="00B0F0"/>
                </a:solidFill>
              </a:rPr>
              <a:t>Develop an appropriate response</a:t>
            </a:r>
          </a:p>
          <a:p>
            <a:pPr>
              <a:buFont typeface="Arial" pitchFamily="34" charset="0"/>
              <a:buChar char="•"/>
            </a:pPr>
            <a:r>
              <a:rPr lang="en-US" dirty="0" smtClean="0"/>
              <a:t>Applying the </a:t>
            </a:r>
            <a:r>
              <a:rPr lang="en-US" dirty="0" err="1" smtClean="0"/>
              <a:t>stategies</a:t>
            </a:r>
            <a:r>
              <a:rPr lang="en-US" dirty="0" smtClean="0"/>
              <a:t> to </a:t>
            </a:r>
            <a:r>
              <a:rPr lang="en-US" dirty="0" err="1" smtClean="0"/>
              <a:t>controll</a:t>
            </a:r>
            <a:r>
              <a:rPr lang="en-US" dirty="0" smtClean="0"/>
              <a:t> the risk .</a:t>
            </a:r>
          </a:p>
          <a:p>
            <a:pPr>
              <a:buFont typeface="Arial" pitchFamily="34" charset="0"/>
              <a:buChar char="•"/>
            </a:pPr>
            <a:r>
              <a:rPr lang="en-US" dirty="0" smtClean="0"/>
              <a:t>Developing a </a:t>
            </a:r>
            <a:r>
              <a:rPr lang="en-US" dirty="0" err="1" smtClean="0"/>
              <a:t>treatement</a:t>
            </a:r>
            <a:r>
              <a:rPr lang="en-US" dirty="0" smtClean="0"/>
              <a:t> plan.</a:t>
            </a:r>
          </a:p>
          <a:p>
            <a:pPr>
              <a:buFont typeface="Arial" pitchFamily="34" charset="0"/>
              <a:buChar char="•"/>
            </a:pPr>
            <a:r>
              <a:rPr lang="en-US" dirty="0" smtClean="0"/>
              <a:t>It reduces he </a:t>
            </a:r>
            <a:r>
              <a:rPr lang="en-US" dirty="0" err="1" smtClean="0"/>
              <a:t>posiblities</a:t>
            </a:r>
            <a:r>
              <a:rPr lang="en-US" dirty="0" smtClean="0"/>
              <a:t> of occurrence of risk.</a:t>
            </a:r>
          </a:p>
          <a:p>
            <a:pPr>
              <a:buNone/>
            </a:pPr>
            <a:r>
              <a:rPr lang="en-US" b="1" u="sng" dirty="0" smtClean="0">
                <a:solidFill>
                  <a:srgbClr val="00B0F0"/>
                </a:solidFill>
              </a:rPr>
              <a:t>Develop preventive mechanisms for identified risks</a:t>
            </a:r>
          </a:p>
          <a:p>
            <a:r>
              <a:rPr lang="en-US" dirty="0" smtClean="0"/>
              <a:t>It ensures that the </a:t>
            </a:r>
            <a:r>
              <a:rPr lang="en-US" dirty="0" err="1" smtClean="0"/>
              <a:t>apporiate</a:t>
            </a:r>
            <a:r>
              <a:rPr lang="en-US" dirty="0" smtClean="0"/>
              <a:t> risk responses are </a:t>
            </a:r>
            <a:r>
              <a:rPr lang="en-US" dirty="0" err="1" smtClean="0"/>
              <a:t>beeing</a:t>
            </a:r>
            <a:r>
              <a:rPr lang="en-US" dirty="0" smtClean="0"/>
              <a:t> </a:t>
            </a:r>
            <a:r>
              <a:rPr lang="en-US" dirty="0" err="1" smtClean="0"/>
              <a:t>actioned</a:t>
            </a:r>
            <a:r>
              <a:rPr lang="en-US" dirty="0" smtClean="0"/>
              <a:t>.</a:t>
            </a:r>
            <a:endParaRPr lang="en-US" dirty="0"/>
          </a:p>
          <a:p>
            <a:r>
              <a:rPr lang="en-US" dirty="0" smtClean="0"/>
              <a:t>It also insures that the plan can be deployed in the future.</a:t>
            </a:r>
          </a:p>
          <a:p>
            <a:r>
              <a:rPr lang="en-US" dirty="0" smtClean="0"/>
              <a:t>If the risk occur the plan can be put to action.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ppp.png"/>
          <p:cNvPicPr>
            <a:picLocks noChangeAspect="1"/>
          </p:cNvPicPr>
          <p:nvPr/>
        </p:nvPicPr>
        <p:blipFill>
          <a:blip r:embed="rId2"/>
          <a:stretch>
            <a:fillRect/>
          </a:stretch>
        </p:blipFill>
        <p:spPr>
          <a:xfrm>
            <a:off x="1428728" y="1000108"/>
            <a:ext cx="6357981" cy="49292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PRINCIPLES USED FROM POM</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a:t>Here we consider from the principles of management from unit-2 :planning</a:t>
            </a:r>
          </a:p>
          <a:p>
            <a:pPr>
              <a:buFont typeface="Wingdings" pitchFamily="2" charset="2"/>
              <a:buChar char="Ø"/>
            </a:pPr>
            <a:r>
              <a:rPr lang="en-US" dirty="0"/>
              <a:t>Perception of opportunities</a:t>
            </a:r>
          </a:p>
          <a:p>
            <a:pPr>
              <a:buFont typeface="Wingdings" pitchFamily="2" charset="2"/>
              <a:buChar char="Ø"/>
            </a:pPr>
            <a:r>
              <a:rPr lang="en-US" dirty="0"/>
              <a:t>Establishing objectives</a:t>
            </a:r>
          </a:p>
          <a:p>
            <a:pPr>
              <a:buFont typeface="Wingdings" pitchFamily="2" charset="2"/>
              <a:buChar char="Ø"/>
            </a:pPr>
            <a:r>
              <a:rPr lang="en-US" dirty="0"/>
              <a:t>Consider the planning </a:t>
            </a:r>
            <a:r>
              <a:rPr lang="en-US" dirty="0" err="1" smtClean="0"/>
              <a:t>premisees</a:t>
            </a:r>
            <a:endParaRPr lang="en-US" dirty="0"/>
          </a:p>
          <a:p>
            <a:pPr>
              <a:buFont typeface="Wingdings" pitchFamily="2" charset="2"/>
              <a:buChar char="Ø"/>
            </a:pPr>
            <a:r>
              <a:rPr lang="en-US" dirty="0"/>
              <a:t>Identification of alternatives</a:t>
            </a:r>
          </a:p>
          <a:p>
            <a:pPr>
              <a:buFont typeface="Wingdings" pitchFamily="2" charset="2"/>
              <a:buChar char="Ø"/>
            </a:pPr>
            <a:r>
              <a:rPr lang="en-US" dirty="0"/>
              <a:t>Evaluation of alternatives</a:t>
            </a:r>
          </a:p>
          <a:p>
            <a:pPr>
              <a:buFont typeface="Wingdings" pitchFamily="2" charset="2"/>
              <a:buChar char="Ø"/>
            </a:pPr>
            <a:r>
              <a:rPr lang="en-US" dirty="0"/>
              <a:t>Choice of alternative plans</a:t>
            </a:r>
          </a:p>
          <a:p>
            <a:pPr>
              <a:buFont typeface="Wingdings" pitchFamily="2" charset="2"/>
              <a:buChar char="Ø"/>
            </a:pPr>
            <a:r>
              <a:rPr lang="en-US" dirty="0"/>
              <a:t>Formulating of supporting plans</a:t>
            </a:r>
          </a:p>
          <a:p>
            <a:pPr>
              <a:buFont typeface="Wingdings" pitchFamily="2" charset="2"/>
              <a:buChar char="Ø"/>
            </a:pPr>
            <a:r>
              <a:rPr lang="en-US" dirty="0"/>
              <a:t>Establishing sequence of activity</a:t>
            </a:r>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RISK MANAGEMENT EMBODIES</a:t>
            </a:r>
            <a:endParaRPr lang="en-US" b="1" dirty="0">
              <a:solidFill>
                <a:srgbClr val="00B0F0"/>
              </a:solidFill>
            </a:endParaRPr>
          </a:p>
        </p:txBody>
      </p:sp>
      <p:pic>
        <p:nvPicPr>
          <p:cNvPr id="3" name="Picture 2" descr="Risks+within+a+system+Context.jpg"/>
          <p:cNvPicPr>
            <a:picLocks noChangeAspect="1"/>
          </p:cNvPicPr>
          <p:nvPr/>
        </p:nvPicPr>
        <p:blipFill>
          <a:blip r:embed="rId2"/>
          <a:stretch>
            <a:fillRect/>
          </a:stretch>
        </p:blipFill>
        <p:spPr>
          <a:xfrm>
            <a:off x="1571604" y="2258567"/>
            <a:ext cx="6072230" cy="38136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357322"/>
          </a:xfrm>
        </p:spPr>
        <p:txBody>
          <a:bodyPr>
            <a:normAutofit/>
          </a:bodyPr>
          <a:lstStyle/>
          <a:p>
            <a:r>
              <a:rPr lang="en-US" b="1" dirty="0" smtClean="0"/>
              <a:t>Principles of Risk Management</a:t>
            </a:r>
            <a:endParaRPr lang="en-US" dirty="0">
              <a:solidFill>
                <a:srgbClr val="00B0F0"/>
              </a:solidFill>
            </a:endParaRPr>
          </a:p>
        </p:txBody>
      </p:sp>
      <p:sp>
        <p:nvSpPr>
          <p:cNvPr id="3" name="Content Placeholder 2"/>
          <p:cNvSpPr>
            <a:spLocks noGrp="1"/>
          </p:cNvSpPr>
          <p:nvPr>
            <p:ph idx="1"/>
          </p:nvPr>
        </p:nvSpPr>
        <p:spPr>
          <a:xfrm>
            <a:off x="214282" y="2357430"/>
            <a:ext cx="8229600" cy="4038608"/>
          </a:xfrm>
        </p:spPr>
        <p:txBody>
          <a:bodyPr>
            <a:normAutofit fontScale="85000" lnSpcReduction="20000"/>
          </a:bodyPr>
          <a:lstStyle/>
          <a:p>
            <a:pPr fontAlgn="base"/>
            <a:endParaRPr lang="en-US" dirty="0" smtClean="0"/>
          </a:p>
          <a:p>
            <a:pPr fontAlgn="base">
              <a:buFont typeface="Wingdings" pitchFamily="2" charset="2"/>
              <a:buChar char="Ø"/>
            </a:pPr>
            <a:r>
              <a:rPr lang="en-US" b="1" u="sng" dirty="0" smtClean="0">
                <a:solidFill>
                  <a:srgbClr val="00B0F0"/>
                </a:solidFill>
              </a:rPr>
              <a:t>Global Perspective:</a:t>
            </a:r>
            <a:r>
              <a:rPr lang="en-US" dirty="0" smtClean="0"/>
              <a:t/>
            </a:r>
            <a:br>
              <a:rPr lang="en-US" dirty="0" smtClean="0"/>
            </a:br>
            <a:r>
              <a:rPr lang="en-US" dirty="0" smtClean="0"/>
              <a:t>Larger system definitions, design and implementation is considered. The opportunity and the impact that the risk is going to have is looked. View software risks in the context of a system and the business problem planned to solve.</a:t>
            </a:r>
          </a:p>
          <a:p>
            <a:pPr fontAlgn="base">
              <a:buFont typeface="Wingdings" pitchFamily="2" charset="2"/>
              <a:buChar char="Ø"/>
            </a:pPr>
            <a:r>
              <a:rPr lang="en-US" b="1" u="sng" dirty="0" smtClean="0">
                <a:solidFill>
                  <a:srgbClr val="00B0F0"/>
                </a:solidFill>
              </a:rPr>
              <a:t>Forward Looking View:</a:t>
            </a:r>
            <a:r>
              <a:rPr lang="en-US" dirty="0" smtClean="0"/>
              <a:t/>
            </a:r>
            <a:br>
              <a:rPr lang="en-US" dirty="0" smtClean="0"/>
            </a:br>
            <a:r>
              <a:rPr lang="en-US" dirty="0" smtClean="0"/>
              <a:t>Looking at the possible uncertainties that might dragged. Possible solutions of the risks that might occur in the future are considered. Think about the risk which may occur in the future and create future plans for managing the future events.</a:t>
            </a:r>
          </a:p>
          <a:p>
            <a:pPr>
              <a:buNone/>
            </a:pP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92500" lnSpcReduction="10000"/>
          </a:bodyPr>
          <a:lstStyle/>
          <a:p>
            <a:pPr fontAlgn="base">
              <a:buFont typeface="Wingdings" pitchFamily="2" charset="2"/>
              <a:buChar char="Ø"/>
            </a:pPr>
            <a:r>
              <a:rPr lang="en-US" b="1" u="sng" dirty="0" smtClean="0">
                <a:solidFill>
                  <a:srgbClr val="00B0F0"/>
                </a:solidFill>
              </a:rPr>
              <a:t>Open Communication:</a:t>
            </a:r>
            <a:r>
              <a:rPr lang="en-US" dirty="0" smtClean="0"/>
              <a:t/>
            </a:r>
            <a:br>
              <a:rPr lang="en-US" dirty="0" smtClean="0"/>
            </a:br>
            <a:r>
              <a:rPr lang="en-US" dirty="0" smtClean="0"/>
              <a:t>This enables the free flow of the communication between the end users and the development team so that they can clarify the risks. Encourage all the stakeholders and users for suggesting risks at any time.</a:t>
            </a:r>
          </a:p>
          <a:p>
            <a:pPr fontAlgn="base">
              <a:buFont typeface="Wingdings" pitchFamily="2" charset="2"/>
              <a:buChar char="Ø"/>
            </a:pPr>
            <a:r>
              <a:rPr lang="en-US" b="1" u="sng" dirty="0" smtClean="0">
                <a:solidFill>
                  <a:srgbClr val="00B0F0"/>
                </a:solidFill>
              </a:rPr>
              <a:t>Integrated Management:</a:t>
            </a:r>
            <a:r>
              <a:rPr lang="en-US" dirty="0" smtClean="0"/>
              <a:t/>
            </a:r>
            <a:br>
              <a:rPr lang="en-US" dirty="0" smtClean="0"/>
            </a:br>
            <a:r>
              <a:rPr lang="en-US" dirty="0" smtClean="0"/>
              <a:t>Risk management is made an integral part of the project management during this phase. A consideration of risk should be integrated into the software process.</a:t>
            </a:r>
          </a:p>
          <a:p>
            <a:pPr fontAlgn="base">
              <a:buFont typeface="Wingdings" pitchFamily="2" charset="2"/>
              <a:buChar char="Ø"/>
            </a:pPr>
            <a:r>
              <a:rPr lang="en-US" b="1" u="sng" dirty="0" smtClean="0">
                <a:solidFill>
                  <a:srgbClr val="00B0F0"/>
                </a:solidFill>
              </a:rPr>
              <a:t>Continuous Process:</a:t>
            </a:r>
            <a:r>
              <a:rPr lang="en-US" dirty="0" smtClean="0"/>
              <a:t/>
            </a:r>
            <a:br>
              <a:rPr lang="en-US" dirty="0" smtClean="0"/>
            </a:br>
            <a:r>
              <a:rPr lang="en-US" dirty="0" smtClean="0"/>
              <a:t>Risks are tracked continuously throughout the risk management paradigm during this phase. Modify the identified risk than the more information is known and add new risks as better insight is achieved</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Management Paradigm</a:t>
            </a:r>
            <a:endParaRPr lang="en-US" dirty="0"/>
          </a:p>
        </p:txBody>
      </p:sp>
      <p:pic>
        <p:nvPicPr>
          <p:cNvPr id="3" name="Picture 2" descr="yj.jpg"/>
          <p:cNvPicPr>
            <a:picLocks noChangeAspect="1"/>
          </p:cNvPicPr>
          <p:nvPr/>
        </p:nvPicPr>
        <p:blipFill>
          <a:blip r:embed="rId2"/>
          <a:stretch>
            <a:fillRect/>
          </a:stretch>
        </p:blipFill>
        <p:spPr>
          <a:xfrm>
            <a:off x="1428728" y="1928802"/>
            <a:ext cx="6065336" cy="44805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928670"/>
            <a:ext cx="8229600" cy="5395930"/>
          </a:xfrm>
        </p:spPr>
        <p:txBody>
          <a:bodyPr>
            <a:normAutofit fontScale="92500"/>
          </a:bodyPr>
          <a:lstStyle/>
          <a:p>
            <a:pPr fontAlgn="base">
              <a:buFont typeface="Wingdings" pitchFamily="2" charset="2"/>
              <a:buChar char="Ø"/>
            </a:pPr>
            <a:r>
              <a:rPr lang="en-US" b="1" dirty="0" smtClean="0"/>
              <a:t> </a:t>
            </a:r>
            <a:r>
              <a:rPr lang="en-US" b="1" u="sng" dirty="0" smtClean="0">
                <a:solidFill>
                  <a:srgbClr val="00B0F0"/>
                </a:solidFill>
              </a:rPr>
              <a:t>Identify:</a:t>
            </a:r>
            <a:r>
              <a:rPr lang="en-US" dirty="0" smtClean="0"/>
              <a:t/>
            </a:r>
            <a:br>
              <a:rPr lang="en-US" dirty="0" smtClean="0"/>
            </a:br>
            <a:r>
              <a:rPr lang="en-US" dirty="0" smtClean="0"/>
              <a:t>Risks are identified before major problem is created. If the risks are identified before they create a major problem then there might not be more difficulty in controlling the risks.</a:t>
            </a:r>
          </a:p>
          <a:p>
            <a:pPr fontAlgn="base">
              <a:buFont typeface="Wingdings" pitchFamily="2" charset="2"/>
              <a:buChar char="Ø"/>
            </a:pPr>
            <a:r>
              <a:rPr lang="en-US" b="1" u="sng" dirty="0" smtClean="0">
                <a:solidFill>
                  <a:srgbClr val="00B0F0"/>
                </a:solidFill>
              </a:rPr>
              <a:t>Analyze:</a:t>
            </a:r>
            <a:r>
              <a:rPr lang="en-US" dirty="0" smtClean="0"/>
              <a:t/>
            </a:r>
            <a:br>
              <a:rPr lang="en-US" dirty="0" smtClean="0"/>
            </a:br>
            <a:r>
              <a:rPr lang="en-US" dirty="0" smtClean="0"/>
              <a:t>Deep analysis of nature, behavior and type of risk and collect information about it. It is required for the purpose of the determination of the knowledge about the risk.</a:t>
            </a:r>
          </a:p>
          <a:p>
            <a:pPr fontAlgn="base">
              <a:buFont typeface="Wingdings" pitchFamily="2" charset="2"/>
              <a:buChar char="Ø"/>
            </a:pPr>
            <a:r>
              <a:rPr lang="en-US" b="1" u="sng" dirty="0" smtClean="0">
                <a:solidFill>
                  <a:srgbClr val="00B0F0"/>
                </a:solidFill>
              </a:rPr>
              <a:t>Plan:</a:t>
            </a:r>
            <a:r>
              <a:rPr lang="en-US" dirty="0" smtClean="0"/>
              <a:t/>
            </a:r>
            <a:br>
              <a:rPr lang="en-US" dirty="0" smtClean="0"/>
            </a:br>
            <a:r>
              <a:rPr lang="en-US" dirty="0" smtClean="0"/>
              <a:t>Convert the plan into actions and implementation. This phase includes the actions and implementation of the planning that was done before. After the risk detection plans are made and executed.</a:t>
            </a:r>
          </a:p>
          <a:p>
            <a:pPr fontAlgn="base"/>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428736"/>
            <a:ext cx="8229600" cy="5715040"/>
          </a:xfrm>
        </p:spPr>
        <p:txBody>
          <a:bodyPr>
            <a:normAutofit lnSpcReduction="10000"/>
          </a:bodyPr>
          <a:lstStyle/>
          <a:p>
            <a:pPr fontAlgn="base">
              <a:buFont typeface="Wingdings" pitchFamily="2" charset="2"/>
              <a:buChar char="Ø"/>
            </a:pPr>
            <a:r>
              <a:rPr lang="en-US" b="1" u="sng" dirty="0" smtClean="0">
                <a:solidFill>
                  <a:srgbClr val="00B0F0"/>
                </a:solidFill>
              </a:rPr>
              <a:t>Track:</a:t>
            </a:r>
            <a:r>
              <a:rPr lang="en-US" dirty="0" smtClean="0"/>
              <a:t/>
            </a:r>
            <a:br>
              <a:rPr lang="en-US" dirty="0" smtClean="0"/>
            </a:br>
            <a:r>
              <a:rPr lang="en-US" dirty="0" smtClean="0"/>
              <a:t>Necessary actions are monitored. Necessary action means the required work for the removal and minimization of the risk detected.</a:t>
            </a:r>
          </a:p>
          <a:p>
            <a:pPr fontAlgn="base">
              <a:buFont typeface="Wingdings" pitchFamily="2" charset="2"/>
              <a:buChar char="Ø"/>
            </a:pPr>
            <a:r>
              <a:rPr lang="en-US" b="1" u="sng" dirty="0" smtClean="0">
                <a:solidFill>
                  <a:srgbClr val="00B0F0"/>
                </a:solidFill>
              </a:rPr>
              <a:t>Control:</a:t>
            </a:r>
            <a:r>
              <a:rPr lang="en-US" dirty="0" smtClean="0"/>
              <a:t/>
            </a:r>
            <a:br>
              <a:rPr lang="en-US" dirty="0" smtClean="0"/>
            </a:br>
            <a:r>
              <a:rPr lang="en-US" dirty="0" smtClean="0"/>
              <a:t>Correct the deviation and make necessary changes. Put the right thing in the right place and the required field will changed according to the changes required.</a:t>
            </a:r>
          </a:p>
          <a:p>
            <a:pPr fontAlgn="base">
              <a:buFont typeface="Wingdings" pitchFamily="2" charset="2"/>
              <a:buChar char="Ø"/>
            </a:pPr>
            <a:r>
              <a:rPr lang="en-US" b="1" u="sng" dirty="0" smtClean="0">
                <a:solidFill>
                  <a:srgbClr val="00B0F0"/>
                </a:solidFill>
              </a:rPr>
              <a:t>Communicate:</a:t>
            </a:r>
            <a:r>
              <a:rPr lang="en-US" dirty="0" smtClean="0"/>
              <a:t/>
            </a:r>
            <a:br>
              <a:rPr lang="en-US" dirty="0" smtClean="0"/>
            </a:br>
            <a:r>
              <a:rPr lang="en-US" dirty="0" smtClean="0"/>
              <a:t>Discussion about the current risks and the future risks and their management. Make a productive discussion between the developer and tester on the risks found in the software.</a:t>
            </a:r>
          </a:p>
          <a:p>
            <a:pPr>
              <a:buNone/>
            </a:pP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LITERATURE REVIEW</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Kevin </a:t>
            </a:r>
            <a:r>
              <a:rPr lang="en-US" dirty="0" err="1" smtClean="0"/>
              <a:t>MacG</a:t>
            </a:r>
            <a:r>
              <a:rPr lang="en-US" dirty="0" smtClean="0"/>
              <a:t>. Adams ,Old Dominion University (2007)</a:t>
            </a:r>
          </a:p>
          <a:p>
            <a:pPr>
              <a:buFont typeface="Wingdings" pitchFamily="2" charset="2"/>
              <a:buChar char="Ø"/>
            </a:pPr>
            <a:r>
              <a:rPr lang="en-US" dirty="0" smtClean="0"/>
              <a:t> C. Ariel Pinto, Old Dominion University(2011)</a:t>
            </a:r>
          </a:p>
          <a:p>
            <a:endParaRPr lang="en-US" dirty="0"/>
          </a:p>
        </p:txBody>
      </p:sp>
      <p:pic>
        <p:nvPicPr>
          <p:cNvPr id="4" name="Picture 3" descr="gjfv.jpg"/>
          <p:cNvPicPr>
            <a:picLocks noChangeAspect="1"/>
          </p:cNvPicPr>
          <p:nvPr/>
        </p:nvPicPr>
        <p:blipFill>
          <a:blip r:embed="rId2"/>
          <a:stretch>
            <a:fillRect/>
          </a:stretch>
        </p:blipFill>
        <p:spPr>
          <a:xfrm>
            <a:off x="1142976" y="3643314"/>
            <a:ext cx="2786082" cy="2571768"/>
          </a:xfrm>
          <a:prstGeom prst="rect">
            <a:avLst/>
          </a:prstGeom>
        </p:spPr>
      </p:pic>
      <p:pic>
        <p:nvPicPr>
          <p:cNvPr id="5" name="Picture 4" descr="download (4).jpg"/>
          <p:cNvPicPr>
            <a:picLocks noChangeAspect="1"/>
          </p:cNvPicPr>
          <p:nvPr/>
        </p:nvPicPr>
        <p:blipFill>
          <a:blip r:embed="rId3"/>
          <a:stretch>
            <a:fillRect/>
          </a:stretch>
        </p:blipFill>
        <p:spPr>
          <a:xfrm>
            <a:off x="4071934" y="3571876"/>
            <a:ext cx="2428892" cy="26432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CONTENT</a:t>
            </a:r>
            <a:endParaRPr lang="en-US" b="1" dirty="0">
              <a:solidFill>
                <a:srgbClr val="00B0F0"/>
              </a:solidFill>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smtClean="0"/>
              <a:t>Abstract</a:t>
            </a:r>
          </a:p>
          <a:p>
            <a:pPr>
              <a:buFont typeface="Wingdings" pitchFamily="2" charset="2"/>
              <a:buChar char="Ø"/>
            </a:pPr>
            <a:r>
              <a:rPr lang="en-US" dirty="0" smtClean="0"/>
              <a:t>What is risk ?</a:t>
            </a:r>
          </a:p>
          <a:p>
            <a:pPr>
              <a:buFont typeface="Wingdings" pitchFamily="2" charset="2"/>
              <a:buChar char="Ø"/>
            </a:pPr>
            <a:r>
              <a:rPr lang="en-US" dirty="0" smtClean="0"/>
              <a:t>Structure of risk management</a:t>
            </a:r>
          </a:p>
          <a:p>
            <a:pPr>
              <a:buFont typeface="Wingdings" pitchFamily="2" charset="2"/>
              <a:buChar char="Ø"/>
            </a:pPr>
            <a:r>
              <a:rPr lang="en-US" dirty="0" smtClean="0"/>
              <a:t>Response to risk management</a:t>
            </a:r>
          </a:p>
          <a:p>
            <a:pPr>
              <a:buFont typeface="Wingdings" pitchFamily="2" charset="2"/>
              <a:buChar char="Ø"/>
            </a:pPr>
            <a:r>
              <a:rPr lang="en-US" dirty="0" smtClean="0"/>
              <a:t>Importance of risk management</a:t>
            </a:r>
          </a:p>
          <a:p>
            <a:pPr>
              <a:buFont typeface="Wingdings" pitchFamily="2" charset="2"/>
              <a:buChar char="Ø"/>
            </a:pPr>
            <a:r>
              <a:rPr lang="en-US" dirty="0" smtClean="0"/>
              <a:t>Risk analysis</a:t>
            </a:r>
          </a:p>
          <a:p>
            <a:pPr>
              <a:buFont typeface="Wingdings" pitchFamily="2" charset="2"/>
              <a:buChar char="Ø"/>
            </a:pPr>
            <a:r>
              <a:rPr lang="en-US" dirty="0" smtClean="0"/>
              <a:t>Embodies of risk management</a:t>
            </a:r>
          </a:p>
          <a:p>
            <a:pPr>
              <a:buFont typeface="Wingdings" pitchFamily="2" charset="2"/>
              <a:buChar char="Ø"/>
            </a:pPr>
            <a:r>
              <a:rPr lang="en-US" dirty="0" smtClean="0"/>
              <a:t>Principles of risk management</a:t>
            </a:r>
          </a:p>
          <a:p>
            <a:pPr>
              <a:buFont typeface="Wingdings" pitchFamily="2" charset="2"/>
              <a:buChar char="Ø"/>
            </a:pPr>
            <a:r>
              <a:rPr lang="en-US" dirty="0" smtClean="0"/>
              <a:t>Risk management paradigm</a:t>
            </a:r>
          </a:p>
          <a:p>
            <a:pPr>
              <a:buFont typeface="Wingdings" pitchFamily="2" charset="2"/>
              <a:buChar char="Ø"/>
            </a:pPr>
            <a:r>
              <a:rPr lang="en-US" dirty="0" smtClean="0"/>
              <a:t>Literature review</a:t>
            </a:r>
          </a:p>
          <a:p>
            <a:pPr>
              <a:buFont typeface="Wingdings" pitchFamily="2" charset="2"/>
              <a:buChar char="Ø"/>
            </a:pPr>
            <a:r>
              <a:rPr lang="en-US" dirty="0" smtClean="0"/>
              <a:t>Suggestions</a:t>
            </a:r>
          </a:p>
          <a:p>
            <a:pPr>
              <a:buFont typeface="Wingdings" pitchFamily="2" charset="2"/>
              <a:buChar char="Ø"/>
            </a:pPr>
            <a:r>
              <a:rPr lang="en-US" dirty="0" smtClean="0"/>
              <a:t>Conclusion</a:t>
            </a:r>
          </a:p>
          <a:p>
            <a:pPr>
              <a:buFont typeface="Wingdings" pitchFamily="2" charset="2"/>
              <a:buChar char="Ø"/>
            </a:pPr>
            <a:r>
              <a:rPr lang="en-US" dirty="0" smtClean="0"/>
              <a:t>Reference</a:t>
            </a:r>
          </a:p>
          <a:p>
            <a:pPr>
              <a:buNone/>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US" b="1" dirty="0" smtClean="0">
                <a:solidFill>
                  <a:srgbClr val="00B0F0"/>
                </a:solidFill>
              </a:rPr>
              <a:t>GOOGLE SURVEY</a:t>
            </a:r>
            <a:endParaRPr lang="en-IN" b="1" dirty="0">
              <a:solidFill>
                <a:srgbClr val="00B0F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473" y="1556792"/>
            <a:ext cx="722262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933056"/>
            <a:ext cx="7200800" cy="226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537055"/>
      </p:ext>
    </p:extLst>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109" y="908720"/>
            <a:ext cx="6552728" cy="262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121" y="4005064"/>
            <a:ext cx="633670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981429"/>
      </p:ext>
    </p:extLst>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57298"/>
            <a:ext cx="8229600" cy="1143000"/>
          </a:xfrm>
        </p:spPr>
        <p:txBody>
          <a:bodyPr>
            <a:normAutofit fontScale="90000"/>
          </a:bodyPr>
          <a:lstStyle/>
          <a:p>
            <a:r>
              <a:rPr lang="en-US" dirty="0" smtClean="0">
                <a:solidFill>
                  <a:srgbClr val="00B0F0"/>
                </a:solidFill>
              </a:rPr>
              <a:t>SUGGESTIONS OF RISK MANAGEMENT</a:t>
            </a:r>
            <a:endParaRPr lang="en-US" dirty="0">
              <a:solidFill>
                <a:srgbClr val="00B0F0"/>
              </a:solidFill>
            </a:endParaRPr>
          </a:p>
        </p:txBody>
      </p:sp>
      <p:sp>
        <p:nvSpPr>
          <p:cNvPr id="3" name="Content Placeholder 2"/>
          <p:cNvSpPr>
            <a:spLocks noGrp="1"/>
          </p:cNvSpPr>
          <p:nvPr>
            <p:ph idx="1"/>
          </p:nvPr>
        </p:nvSpPr>
        <p:spPr>
          <a:xfrm>
            <a:off x="500034" y="3000372"/>
            <a:ext cx="8229600" cy="4389120"/>
          </a:xfrm>
        </p:spPr>
        <p:txBody>
          <a:bodyPr/>
          <a:lstStyle/>
          <a:p>
            <a:pPr fontAlgn="base">
              <a:buFont typeface="Wingdings" pitchFamily="2" charset="2"/>
              <a:buChar char="Ø"/>
            </a:pPr>
            <a:r>
              <a:rPr lang="en-US" dirty="0" smtClean="0"/>
              <a:t>unproven technologies</a:t>
            </a:r>
          </a:p>
          <a:p>
            <a:pPr fontAlgn="base">
              <a:buFont typeface="Wingdings" pitchFamily="2" charset="2"/>
              <a:buChar char="Ø"/>
            </a:pPr>
            <a:r>
              <a:rPr lang="en-US" dirty="0" smtClean="0"/>
              <a:t>User and functional requirements</a:t>
            </a:r>
          </a:p>
          <a:p>
            <a:pPr fontAlgn="base">
              <a:buFont typeface="Wingdings" pitchFamily="2" charset="2"/>
              <a:buChar char="Ø"/>
            </a:pPr>
            <a:r>
              <a:rPr lang="en-US" dirty="0" smtClean="0"/>
              <a:t>Application and system architecture</a:t>
            </a:r>
          </a:p>
          <a:p>
            <a:pPr fontAlgn="base">
              <a:buFont typeface="Wingdings" pitchFamily="2" charset="2"/>
              <a:buChar char="Ø"/>
            </a:pPr>
            <a:r>
              <a:rPr lang="en-US" dirty="0" smtClean="0"/>
              <a:t>Performance</a:t>
            </a:r>
          </a:p>
          <a:p>
            <a:pPr fontAlgn="base">
              <a:buFont typeface="Wingdings" pitchFamily="2" charset="2"/>
              <a:buChar char="Ø"/>
            </a:pPr>
            <a:r>
              <a:rPr lang="en-US" dirty="0" smtClean="0"/>
              <a:t>Organizational</a:t>
            </a:r>
          </a:p>
          <a:p>
            <a:endParaRPr lang="en-US" dirty="0"/>
          </a:p>
        </p:txBody>
      </p:sp>
      <p:pic>
        <p:nvPicPr>
          <p:cNvPr id="4" name="Picture 3" descr="idée-1024x1024.jpg"/>
          <p:cNvPicPr>
            <a:picLocks noChangeAspect="1"/>
          </p:cNvPicPr>
          <p:nvPr/>
        </p:nvPicPr>
        <p:blipFill>
          <a:blip r:embed="rId2" cstate="print"/>
          <a:stretch>
            <a:fillRect/>
          </a:stretch>
        </p:blipFill>
        <p:spPr>
          <a:xfrm>
            <a:off x="6286512" y="4071942"/>
            <a:ext cx="2520332" cy="25717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1143000"/>
          </a:xfrm>
        </p:spPr>
        <p:txBody>
          <a:bodyPr>
            <a:normAutofit fontScale="90000"/>
          </a:bodyPr>
          <a:lstStyle/>
          <a:p>
            <a:r>
              <a:rPr lang="en-US" b="1" dirty="0" smtClean="0">
                <a:solidFill>
                  <a:srgbClr val="00B0F0"/>
                </a:solidFill>
              </a:rPr>
              <a:t>CONCLUSION  OF  RISK MANAGEMENT</a:t>
            </a:r>
            <a:endParaRPr lang="en-US" b="1" dirty="0">
              <a:solidFill>
                <a:srgbClr val="00B0F0"/>
              </a:solidFill>
            </a:endParaRPr>
          </a:p>
        </p:txBody>
      </p:sp>
      <p:sp>
        <p:nvSpPr>
          <p:cNvPr id="3" name="Content Placeholder 2"/>
          <p:cNvSpPr>
            <a:spLocks noGrp="1"/>
          </p:cNvSpPr>
          <p:nvPr>
            <p:ph idx="1"/>
          </p:nvPr>
        </p:nvSpPr>
        <p:spPr>
          <a:xfrm>
            <a:off x="428596" y="2468880"/>
            <a:ext cx="8229600" cy="4389120"/>
          </a:xfrm>
        </p:spPr>
        <p:txBody>
          <a:bodyPr/>
          <a:lstStyle/>
          <a:p>
            <a:pPr>
              <a:buFont typeface="Wingdings" pitchFamily="2" charset="2"/>
              <a:buChar char="Ø"/>
            </a:pPr>
            <a:r>
              <a:rPr lang="en-US" b="1" dirty="0" smtClean="0"/>
              <a:t>Risk management is an important process that managers should maintain in an organization</a:t>
            </a:r>
            <a:r>
              <a:rPr lang="en-US" dirty="0" smtClean="0"/>
              <a:t>.</a:t>
            </a:r>
          </a:p>
          <a:p>
            <a:pPr>
              <a:buFont typeface="Wingdings" pitchFamily="2" charset="2"/>
              <a:buChar char="Ø"/>
            </a:pPr>
            <a:r>
              <a:rPr lang="en-US" dirty="0" smtClean="0"/>
              <a:t> It is inevitable to have risks and managers should have better strategies to deal with risks. </a:t>
            </a:r>
          </a:p>
          <a:p>
            <a:pPr>
              <a:buFont typeface="Wingdings" pitchFamily="2" charset="2"/>
              <a:buChar char="Ø"/>
            </a:pPr>
            <a:r>
              <a:rPr lang="en-US" dirty="0" smtClean="0"/>
              <a:t>The long-term survival of an organization depends on the ability to manage risks.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REFERENCESES </a:t>
            </a:r>
            <a:endParaRPr lang="en-US" b="1"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 </a:t>
            </a:r>
            <a:r>
              <a:rPr lang="en-US" sz="3000" dirty="0" err="1" smtClean="0"/>
              <a:t>Kutlu</a:t>
            </a:r>
            <a:r>
              <a:rPr lang="en-US" sz="3000" dirty="0" smtClean="0"/>
              <a:t> A. Can, </a:t>
            </a:r>
            <a:r>
              <a:rPr lang="en-US" sz="3000" dirty="0" err="1" smtClean="0"/>
              <a:t>Ekmekçioglu</a:t>
            </a:r>
            <a:r>
              <a:rPr lang="en-US" sz="3000" dirty="0" smtClean="0"/>
              <a:t> M., Fuzzy failure modes and effects analysis by using fuzzy TOPSIS-based fuzzy AHP, Expert Systems with Applications (39), 61–67, 2012 </a:t>
            </a:r>
          </a:p>
          <a:p>
            <a:pPr>
              <a:buFont typeface="Wingdings" pitchFamily="2" charset="2"/>
              <a:buChar char="Ø"/>
            </a:pPr>
            <a:r>
              <a:rPr lang="en-US" sz="3000" dirty="0" err="1" smtClean="0"/>
              <a:t>Fekete</a:t>
            </a:r>
            <a:r>
              <a:rPr lang="en-US" sz="3000" dirty="0" smtClean="0"/>
              <a:t> A., Safety and security target levels: Opportunities and challenges for risk management and risk communication, International Journal of Disaster Risk Reduction (2) 67–76, 2012</a:t>
            </a:r>
          </a:p>
          <a:p>
            <a:pPr>
              <a:buFont typeface="Wingdings" pitchFamily="2" charset="2"/>
              <a:buChar char="Ø"/>
            </a:pPr>
            <a:r>
              <a:rPr lang="en-US" sz="3000" dirty="0" smtClean="0"/>
              <a:t>  </a:t>
            </a:r>
            <a:r>
              <a:rPr lang="en-US" sz="3000" dirty="0" err="1" smtClean="0"/>
              <a:t>KarimiAzari</a:t>
            </a:r>
            <a:r>
              <a:rPr lang="en-US" sz="3000" dirty="0" smtClean="0"/>
              <a:t> A., </a:t>
            </a:r>
            <a:r>
              <a:rPr lang="en-US" sz="3000" dirty="0" err="1" smtClean="0"/>
              <a:t>Mousavi</a:t>
            </a:r>
            <a:r>
              <a:rPr lang="en-US" sz="3000" dirty="0" smtClean="0"/>
              <a:t> N., </a:t>
            </a:r>
            <a:r>
              <a:rPr lang="en-US" sz="3000" dirty="0" err="1" smtClean="0"/>
              <a:t>Mousavi</a:t>
            </a:r>
            <a:r>
              <a:rPr lang="en-US" sz="3000" dirty="0" smtClean="0"/>
              <a:t> F., </a:t>
            </a:r>
            <a:r>
              <a:rPr lang="en-US" sz="3000" dirty="0" err="1" smtClean="0"/>
              <a:t>Hosseini</a:t>
            </a:r>
            <a:r>
              <a:rPr lang="en-US" sz="3000" dirty="0" smtClean="0"/>
              <a:t> S., Risk assessment model selection in construction industry, Expert Systems with Applications (38), 9105–9111, 2011</a:t>
            </a:r>
          </a:p>
          <a:p>
            <a:pPr>
              <a:buFont typeface="Wingdings" pitchFamily="2" charset="2"/>
              <a:buChar char="Ø"/>
            </a:pPr>
            <a:r>
              <a:rPr lang="en-US" sz="3000" dirty="0" smtClean="0"/>
              <a:t>  </a:t>
            </a:r>
            <a:r>
              <a:rPr lang="en-US" sz="3000" dirty="0" err="1" smtClean="0"/>
              <a:t>Xanthopoulos</a:t>
            </a:r>
            <a:r>
              <a:rPr lang="en-US" sz="3000" dirty="0" smtClean="0"/>
              <a:t> A., Vlachos D., </a:t>
            </a:r>
            <a:r>
              <a:rPr lang="en-US" sz="3000" dirty="0" err="1" smtClean="0"/>
              <a:t>Lakovou</a:t>
            </a:r>
            <a:r>
              <a:rPr lang="en-US" sz="3000" dirty="0" smtClean="0"/>
              <a:t> E., Optimal newsvendor policies for </a:t>
            </a:r>
            <a:r>
              <a:rPr lang="en-US" sz="3000" dirty="0" err="1" smtClean="0"/>
              <a:t>dualsourcing</a:t>
            </a:r>
            <a:r>
              <a:rPr lang="en-US" sz="3000" dirty="0" smtClean="0"/>
              <a:t> supply chains:</a:t>
            </a:r>
          </a:p>
          <a:p>
            <a:pPr>
              <a:buFont typeface="Wingdings" pitchFamily="2" charset="2"/>
              <a:buChar char="Ø"/>
            </a:pPr>
            <a:r>
              <a:rPr lang="en-US" sz="3000" dirty="0" smtClean="0"/>
              <a:t> A disruption risk management framework, Computers and Operations Research (39), 350–357, 2012</a:t>
            </a:r>
            <a:endParaRPr lang="en-US" sz="3000"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pictures-2018-10.jpg"/>
          <p:cNvPicPr>
            <a:picLocks noChangeAspect="1"/>
          </p:cNvPicPr>
          <p:nvPr/>
        </p:nvPicPr>
        <p:blipFill>
          <a:blip r:embed="rId2"/>
          <a:stretch>
            <a:fillRect/>
          </a:stretch>
        </p:blipFill>
        <p:spPr>
          <a:xfrm>
            <a:off x="0" y="1"/>
            <a:ext cx="9144000" cy="69056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ABSTRACT</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Effective risk management contributes to the success of the software development project. The goal of this work was to identify risk management gaps, perspectives, the evolution of the theme and the study trends, in software development projects, using systematic literature review as a method.</a:t>
            </a:r>
          </a:p>
          <a:p>
            <a:pPr marL="0" indent="0">
              <a:buNone/>
            </a:pPr>
            <a:r>
              <a:rPr lang="en-US" dirty="0" smtClean="0"/>
              <a:t> For the biometric analysis, articles referring to the topic were selected in the period from 2010 to 2018. As tools of analysis, </a:t>
            </a:r>
            <a:r>
              <a:rPr lang="en-US" dirty="0" err="1" smtClean="0"/>
              <a:t>Citespace</a:t>
            </a:r>
            <a:r>
              <a:rPr lang="en-US" dirty="0" smtClean="0"/>
              <a:t> and VOS Viewer software were used, allowing a comparative evaluation between the articles, as well as the analysis of clusters.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             WHAT IS RISK ?</a:t>
            </a:r>
            <a:endParaRPr lang="en-US" b="1" dirty="0">
              <a:solidFill>
                <a:srgbClr val="00B0F0"/>
              </a:solidFill>
            </a:endParaRPr>
          </a:p>
        </p:txBody>
      </p:sp>
      <p:sp>
        <p:nvSpPr>
          <p:cNvPr id="3" name="Content Placeholder 2"/>
          <p:cNvSpPr>
            <a:spLocks noGrp="1"/>
          </p:cNvSpPr>
          <p:nvPr>
            <p:ph idx="1"/>
          </p:nvPr>
        </p:nvSpPr>
        <p:spPr>
          <a:xfrm>
            <a:off x="457200" y="1935480"/>
            <a:ext cx="4543428" cy="4422478"/>
          </a:xfrm>
        </p:spPr>
        <p:txBody>
          <a:bodyPr>
            <a:normAutofit fontScale="92500" lnSpcReduction="10000"/>
          </a:bodyPr>
          <a:lstStyle/>
          <a:p>
            <a:pPr>
              <a:buNone/>
            </a:pPr>
            <a:endParaRPr lang="en-US" b="1" dirty="0" smtClean="0"/>
          </a:p>
          <a:p>
            <a:pPr>
              <a:buFont typeface="Wingdings" pitchFamily="2" charset="2"/>
              <a:buChar char="Ø"/>
            </a:pPr>
            <a:r>
              <a:rPr lang="en-US" b="1" dirty="0" smtClean="0"/>
              <a:t>    </a:t>
            </a:r>
            <a:r>
              <a:rPr lang="en-US" dirty="0" smtClean="0"/>
              <a:t>Risk management is the process of identifying, assessing and controlling threats to an organization's capital and earnings. </a:t>
            </a:r>
          </a:p>
          <a:p>
            <a:pPr>
              <a:buFont typeface="Wingdings" pitchFamily="2" charset="2"/>
              <a:buChar char="Ø"/>
            </a:pPr>
            <a:r>
              <a:rPr lang="en-US" dirty="0" smtClean="0"/>
              <a:t>These risks stem from a variety of sources including financial uncertainties, legal liabilities, technology issues, strategic management errors, accidents and natural disasters.</a:t>
            </a:r>
          </a:p>
          <a:p>
            <a:endParaRPr lang="en-US" dirty="0"/>
          </a:p>
        </p:txBody>
      </p:sp>
      <p:pic>
        <p:nvPicPr>
          <p:cNvPr id="5" name="Picture 4" descr="pom ppt.jpeg"/>
          <p:cNvPicPr>
            <a:picLocks noChangeAspect="1"/>
          </p:cNvPicPr>
          <p:nvPr/>
        </p:nvPicPr>
        <p:blipFill>
          <a:blip r:embed="rId2"/>
          <a:stretch>
            <a:fillRect/>
          </a:stretch>
        </p:blipFill>
        <p:spPr>
          <a:xfrm>
            <a:off x="4929190" y="3643314"/>
            <a:ext cx="4000528" cy="27146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2357454"/>
          </a:xfrm>
        </p:spPr>
        <p:txBody>
          <a:bodyPr>
            <a:normAutofit/>
          </a:bodyPr>
          <a:lstStyle/>
          <a:p>
            <a:r>
              <a:rPr lang="en-US" b="1" dirty="0" smtClean="0">
                <a:solidFill>
                  <a:srgbClr val="00B0F0"/>
                </a:solidFill>
              </a:rPr>
              <a:t>STRUCTURES OF RISK MANAGEMENT</a:t>
            </a:r>
            <a:r>
              <a:rPr lang="en-US" b="1" dirty="0" smtClean="0"/>
              <a:t/>
            </a:r>
            <a:br>
              <a:rPr lang="en-US" b="1" dirty="0" smtClean="0"/>
            </a:br>
            <a:endParaRPr lang="en-US" dirty="0"/>
          </a:p>
        </p:txBody>
      </p:sp>
      <p:sp>
        <p:nvSpPr>
          <p:cNvPr id="3" name="Content Placeholder 2"/>
          <p:cNvSpPr>
            <a:spLocks noGrp="1"/>
          </p:cNvSpPr>
          <p:nvPr>
            <p:ph idx="1"/>
          </p:nvPr>
        </p:nvSpPr>
        <p:spPr>
          <a:xfrm>
            <a:off x="500034" y="2714620"/>
            <a:ext cx="8258204" cy="4565354"/>
          </a:xfrm>
        </p:spPr>
        <p:txBody>
          <a:bodyPr>
            <a:normAutofit/>
          </a:bodyPr>
          <a:lstStyle/>
          <a:p>
            <a:pPr>
              <a:buFont typeface="Wingdings" pitchFamily="2" charset="2"/>
              <a:buChar char="Ø"/>
            </a:pPr>
            <a:r>
              <a:rPr lang="en-US" dirty="0" smtClean="0"/>
              <a:t>Risk management structures are tailored to do more than just point out existing risks. A good risk management structure should also calculate the uncertainties and predict their influence on a business.</a:t>
            </a:r>
          </a:p>
          <a:p>
            <a:pPr>
              <a:buFont typeface="Wingdings" pitchFamily="2" charset="2"/>
              <a:buChar char="Ø"/>
            </a:pPr>
            <a:r>
              <a:rPr lang="en-US" dirty="0" smtClean="0"/>
              <a:t> Consequently, the result is a choice between accepting risks or rejecting them. Acceptance or rejection of risks is dependent on the </a:t>
            </a:r>
            <a:r>
              <a:rPr lang="en-US" dirty="0" smtClean="0">
                <a:hlinkClick r:id="rId2"/>
              </a:rPr>
              <a:t>tolerance levels</a:t>
            </a:r>
            <a:r>
              <a:rPr lang="en-US" dirty="0" smtClean="0"/>
              <a:t> that a business has already defined for itself.</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isk management pppp.png"/>
          <p:cNvPicPr>
            <a:picLocks noChangeAspect="1"/>
          </p:cNvPicPr>
          <p:nvPr/>
        </p:nvPicPr>
        <p:blipFill>
          <a:blip r:embed="rId2"/>
          <a:stretch>
            <a:fillRect/>
          </a:stretch>
        </p:blipFill>
        <p:spPr>
          <a:xfrm>
            <a:off x="762000" y="1062037"/>
            <a:ext cx="7620000" cy="5153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857232"/>
            <a:ext cx="6686568" cy="1428760"/>
          </a:xfrm>
        </p:spPr>
        <p:txBody>
          <a:bodyPr>
            <a:normAutofit fontScale="90000"/>
          </a:bodyPr>
          <a:lstStyle/>
          <a:p>
            <a:r>
              <a:rPr lang="en-US" b="1" dirty="0" smtClean="0">
                <a:solidFill>
                  <a:srgbClr val="00B0F0"/>
                </a:solidFill>
              </a:rPr>
              <a:t>RESPONSE  TO  RISKS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Response to risks usually takes one of the following forms:</a:t>
            </a:r>
          </a:p>
          <a:p>
            <a:r>
              <a:rPr lang="en-US" b="1" u="sng" dirty="0" smtClean="0">
                <a:solidFill>
                  <a:srgbClr val="00B0F0"/>
                </a:solidFill>
              </a:rPr>
              <a:t>Avoidance</a:t>
            </a:r>
            <a:r>
              <a:rPr lang="en-US" u="sng" dirty="0" smtClean="0">
                <a:solidFill>
                  <a:srgbClr val="00B0F0"/>
                </a:solidFill>
              </a:rPr>
              <a:t>: </a:t>
            </a:r>
            <a:r>
              <a:rPr lang="en-US" dirty="0" smtClean="0"/>
              <a:t>A business strives to eliminate a particular risk by getting rid of its cause.</a:t>
            </a:r>
          </a:p>
          <a:p>
            <a:r>
              <a:rPr lang="en-US" b="1" u="sng" dirty="0" smtClean="0">
                <a:solidFill>
                  <a:srgbClr val="00B0F0"/>
                </a:solidFill>
              </a:rPr>
              <a:t>Mitigation</a:t>
            </a:r>
            <a:r>
              <a:rPr lang="en-US" u="sng" dirty="0" smtClean="0">
                <a:solidFill>
                  <a:srgbClr val="00B0F0"/>
                </a:solidFill>
              </a:rPr>
              <a:t>: </a:t>
            </a:r>
            <a:r>
              <a:rPr lang="en-US" dirty="0" smtClean="0"/>
              <a:t>Decreasing the </a:t>
            </a:r>
            <a:r>
              <a:rPr lang="en-US" dirty="0" smtClean="0">
                <a:hlinkClick r:id="rId2"/>
              </a:rPr>
              <a:t>projected financial value</a:t>
            </a:r>
            <a:r>
              <a:rPr lang="en-US" dirty="0" smtClean="0"/>
              <a:t> associated with a risk by lowering the possibility of the occurrence of the risk.</a:t>
            </a:r>
          </a:p>
          <a:p>
            <a:r>
              <a:rPr lang="en-US" b="1" u="sng" dirty="0" smtClean="0">
                <a:solidFill>
                  <a:srgbClr val="00B0F0"/>
                </a:solidFill>
              </a:rPr>
              <a:t>Acceptance</a:t>
            </a:r>
            <a:r>
              <a:rPr lang="en-US" u="sng" dirty="0" smtClean="0">
                <a:solidFill>
                  <a:srgbClr val="00B0F0"/>
                </a:solidFill>
              </a:rPr>
              <a:t>: </a:t>
            </a:r>
            <a:r>
              <a:rPr lang="en-US" dirty="0" smtClean="0"/>
              <a:t>In some cases, a business may be forced to accept a risk. This option is possible if a business entity develops contingencies to mitigate the impact of the risk, should it occur.</a:t>
            </a:r>
          </a:p>
          <a:p>
            <a:pPr>
              <a:buFont typeface="Wingdings" pitchFamily="2" charset="2"/>
              <a:buChar char="Ø"/>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643050"/>
            <a:ext cx="8229600" cy="1143000"/>
          </a:xfrm>
        </p:spPr>
        <p:txBody>
          <a:bodyPr>
            <a:normAutofit fontScale="90000"/>
          </a:bodyPr>
          <a:lstStyle/>
          <a:p>
            <a:r>
              <a:rPr lang="en-US" b="1" dirty="0" smtClean="0">
                <a:solidFill>
                  <a:srgbClr val="00B0F0"/>
                </a:solidFill>
              </a:rPr>
              <a:t>IMPORTANCE OF RISK MANAGEMENT</a:t>
            </a:r>
            <a:r>
              <a:rPr lang="en-US" b="1" dirty="0" smtClean="0"/>
              <a:t/>
            </a:r>
            <a:br>
              <a:rPr lang="en-US" b="1" dirty="0" smtClean="0"/>
            </a:br>
            <a:endParaRPr lang="en-US" dirty="0"/>
          </a:p>
        </p:txBody>
      </p:sp>
      <p:sp>
        <p:nvSpPr>
          <p:cNvPr id="3" name="Content Placeholder 2"/>
          <p:cNvSpPr>
            <a:spLocks noGrp="1"/>
          </p:cNvSpPr>
          <p:nvPr>
            <p:ph idx="1"/>
          </p:nvPr>
        </p:nvSpPr>
        <p:spPr>
          <a:xfrm>
            <a:off x="457200" y="2214554"/>
            <a:ext cx="8229600" cy="4110046"/>
          </a:xfrm>
        </p:spPr>
        <p:txBody>
          <a:bodyPr/>
          <a:lstStyle/>
          <a:p>
            <a:pPr>
              <a:buFont typeface="Wingdings" pitchFamily="2" charset="2"/>
              <a:buChar char="Ø"/>
            </a:pPr>
            <a:r>
              <a:rPr lang="en-US" dirty="0" smtClean="0"/>
              <a:t>Risk management is an important process because it empowers a business with the necessary tools so that it can adequately identify and deal with potential risks. </a:t>
            </a:r>
          </a:p>
          <a:p>
            <a:pPr>
              <a:buFont typeface="Wingdings" pitchFamily="2" charset="2"/>
              <a:buChar char="Ø"/>
            </a:pPr>
            <a:r>
              <a:rPr lang="en-US" dirty="0" smtClean="0"/>
              <a:t>Once a risk has been identified, it is then easy to mitigate it. In addition, risk management provides a business with a basis upon which it can undertake sound decision-making.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1143000"/>
          </a:xfrm>
        </p:spPr>
        <p:txBody>
          <a:bodyPr>
            <a:normAutofit fontScale="90000"/>
          </a:bodyPr>
          <a:lstStyle/>
          <a:p>
            <a:r>
              <a:rPr lang="en-US" b="1" dirty="0" smtClean="0">
                <a:solidFill>
                  <a:srgbClr val="00B0F0"/>
                </a:solidFill>
              </a:rPr>
              <a:t>RISK ANALYSIS PROCESS</a:t>
            </a:r>
            <a:r>
              <a:rPr lang="en-US" b="1" dirty="0" smtClean="0"/>
              <a:t/>
            </a:r>
            <a:br>
              <a:rPr lang="en-US" b="1" dirty="0" smtClean="0"/>
            </a:br>
            <a:endParaRPr lang="en-US" dirty="0"/>
          </a:p>
        </p:txBody>
      </p:sp>
      <p:sp>
        <p:nvSpPr>
          <p:cNvPr id="3" name="Content Placeholder 2"/>
          <p:cNvSpPr>
            <a:spLocks noGrp="1"/>
          </p:cNvSpPr>
          <p:nvPr>
            <p:ph idx="1"/>
          </p:nvPr>
        </p:nvSpPr>
        <p:spPr>
          <a:xfrm>
            <a:off x="500034" y="1928802"/>
            <a:ext cx="8229600" cy="5143536"/>
          </a:xfrm>
        </p:spPr>
        <p:txBody>
          <a:bodyPr>
            <a:normAutofit fontScale="92500" lnSpcReduction="10000"/>
          </a:bodyPr>
          <a:lstStyle/>
          <a:p>
            <a:pPr>
              <a:buFont typeface="Wingdings" pitchFamily="2" charset="2"/>
              <a:buChar char="Ø"/>
            </a:pPr>
            <a:r>
              <a:rPr lang="en-US" dirty="0" smtClean="0"/>
              <a:t>Risk analysis is a qualitative problem-solving approach that uses various tools of assessment to work out and rank risks for the purpose of assessing and resolving them. Here is the risk analysis process:</a:t>
            </a:r>
          </a:p>
          <a:p>
            <a:pPr>
              <a:buFont typeface="Wingdings" pitchFamily="2" charset="2"/>
              <a:buChar char="Ø"/>
            </a:pPr>
            <a:r>
              <a:rPr lang="en-US" b="1" u="sng" dirty="0" smtClean="0">
                <a:solidFill>
                  <a:srgbClr val="00B0F0"/>
                </a:solidFill>
              </a:rPr>
              <a:t>Identify existing risks</a:t>
            </a:r>
          </a:p>
          <a:p>
            <a:r>
              <a:rPr lang="en-US" dirty="0" smtClean="0"/>
              <a:t> It used to identify all the events that can negatively or positively  effect on the software.</a:t>
            </a:r>
          </a:p>
          <a:p>
            <a:r>
              <a:rPr lang="en-US" dirty="0" smtClean="0"/>
              <a:t>Employees review all the </a:t>
            </a:r>
            <a:r>
              <a:rPr lang="en-US" dirty="0" err="1" smtClean="0"/>
              <a:t>resouses</a:t>
            </a:r>
            <a:r>
              <a:rPr lang="en-US" dirty="0" smtClean="0"/>
              <a:t> of risk management.</a:t>
            </a:r>
          </a:p>
          <a:p>
            <a:pPr>
              <a:buFont typeface="Wingdings" pitchFamily="2" charset="2"/>
              <a:buChar char="Ø"/>
            </a:pPr>
            <a:r>
              <a:rPr lang="en-US" b="1" dirty="0" smtClean="0"/>
              <a:t> </a:t>
            </a:r>
            <a:r>
              <a:rPr lang="en-US" b="1" u="sng" dirty="0" smtClean="0">
                <a:solidFill>
                  <a:srgbClr val="00B0F0"/>
                </a:solidFill>
              </a:rPr>
              <a:t>Assess the risks</a:t>
            </a:r>
          </a:p>
          <a:p>
            <a:r>
              <a:rPr lang="en-US" dirty="0" smtClean="0"/>
              <a:t>Here the risk are listed in the </a:t>
            </a:r>
            <a:r>
              <a:rPr lang="en-US" dirty="0" err="1" smtClean="0"/>
              <a:t>preyority</a:t>
            </a:r>
            <a:r>
              <a:rPr lang="en-US" dirty="0" smtClean="0"/>
              <a:t> order.</a:t>
            </a:r>
          </a:p>
          <a:p>
            <a:r>
              <a:rPr lang="en-US" dirty="0" smtClean="0"/>
              <a:t>It involves in the finding the </a:t>
            </a:r>
            <a:r>
              <a:rPr lang="en-US" dirty="0" err="1" smtClean="0"/>
              <a:t>apporiate</a:t>
            </a:r>
            <a:r>
              <a:rPr lang="en-US" dirty="0" smtClean="0"/>
              <a:t> solution for risk and finding what cause such a risk and how could it influence the software.</a:t>
            </a:r>
          </a:p>
        </p:txBody>
      </p:sp>
    </p:spTree>
  </p:cSld>
  <p:clrMapOvr>
    <a:masterClrMapping/>
  </p:clrMapOvr>
  <mc:AlternateContent xmlns:mc="http://schemas.openxmlformats.org/markup-compatibility/2006">
    <mc:Choice xmlns:p14="http://schemas.microsoft.com/office/powerpoint/2010/main" Requires="p14">
      <p:transition spd="slow" p14:dur="1100" advTm="5000">
        <p14:switch dir="l"/>
      </p:transition>
    </mc:Choice>
    <mc:Fallback>
      <p:transition spd="slow" advTm="5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704</TotalTime>
  <Words>821</Words>
  <Application>Microsoft Office PowerPoint</Application>
  <PresentationFormat>On-screen Show (4:3)</PresentationFormat>
  <Paragraphs>103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 </vt:lpstr>
      <vt:lpstr>CONTENT</vt:lpstr>
      <vt:lpstr>ABSTRACT</vt:lpstr>
      <vt:lpstr>             WHAT IS RISK ?</vt:lpstr>
      <vt:lpstr>STRUCTURES OF RISK MANAGEMENT </vt:lpstr>
      <vt:lpstr>PowerPoint Presentation</vt:lpstr>
      <vt:lpstr>RESPONSE  TO  RISKS </vt:lpstr>
      <vt:lpstr>IMPORTANCE OF RISK MANAGEMENT </vt:lpstr>
      <vt:lpstr>RISK ANALYSIS PROCESS </vt:lpstr>
      <vt:lpstr>PowerPoint Presentation</vt:lpstr>
      <vt:lpstr>PowerPoint Presentation</vt:lpstr>
      <vt:lpstr>PRINCIPLES USED FROM POM</vt:lpstr>
      <vt:lpstr>RISK MANAGEMENT EMBODIES</vt:lpstr>
      <vt:lpstr>Principles of Risk Management</vt:lpstr>
      <vt:lpstr>PowerPoint Presentation</vt:lpstr>
      <vt:lpstr>Risk Management Paradigm</vt:lpstr>
      <vt:lpstr> </vt:lpstr>
      <vt:lpstr>PowerPoint Presentation</vt:lpstr>
      <vt:lpstr>LITERATURE REVIEW</vt:lpstr>
      <vt:lpstr>GOOGLE SURVEY</vt:lpstr>
      <vt:lpstr>PowerPoint Presentation</vt:lpstr>
      <vt:lpstr>SUGGESTIONS OF RISK MANAGEMENT</vt:lpstr>
      <vt:lpstr>CONCLUSION  OF  RISK MANAGEMENT</vt:lpstr>
      <vt:lpstr>REFERENCESES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SYSTEM WITH  SOFTWARE DEVELOPING</dc:title>
  <dc:creator>ACER</dc:creator>
  <cp:lastModifiedBy>Admin</cp:lastModifiedBy>
  <cp:revision>56</cp:revision>
  <dcterms:created xsi:type="dcterms:W3CDTF">2022-09-28T08:07:34Z</dcterms:created>
  <dcterms:modified xsi:type="dcterms:W3CDTF">2022-10-01T05:00:02Z</dcterms:modified>
</cp:coreProperties>
</file>