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5"/>
  </p:notesMasterIdLst>
  <p:sldIdLst>
    <p:sldId id="256" r:id="rId2"/>
    <p:sldId id="357" r:id="rId3"/>
    <p:sldId id="359" r:id="rId4"/>
    <p:sldId id="376" r:id="rId5"/>
    <p:sldId id="380" r:id="rId6"/>
    <p:sldId id="361" r:id="rId7"/>
    <p:sldId id="381" r:id="rId8"/>
    <p:sldId id="372" r:id="rId9"/>
    <p:sldId id="364" r:id="rId10"/>
    <p:sldId id="375" r:id="rId11"/>
    <p:sldId id="365" r:id="rId12"/>
    <p:sldId id="340" r:id="rId13"/>
    <p:sldId id="373" r:id="rId14"/>
  </p:sldIdLst>
  <p:sldSz cx="9144000" cy="6858000" type="screen4x3"/>
  <p:notesSz cx="6796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93728" autoAdjust="0"/>
  </p:normalViewPr>
  <p:slideViewPr>
    <p:cSldViewPr>
      <p:cViewPr varScale="1">
        <p:scale>
          <a:sx n="79" d="100"/>
          <a:sy n="79" d="100"/>
        </p:scale>
        <p:origin x="44" y="1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38" y="997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546" y="0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CB494-5345-4DEA-A038-15243A4CF90D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609" y="4715154"/>
            <a:ext cx="54368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8584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546" y="9428584"/>
            <a:ext cx="2944971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3C648-A055-4D23-9AEC-7BD2458B68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19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3C648-A055-4D23-9AEC-7BD2458B68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2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10 เม.ย. 2559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tanandara2014@gmail.com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58093"/>
            <a:ext cx="1448436" cy="1463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35" y="413266"/>
            <a:ext cx="1357907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214000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โปรแกรมสำเร็จรูปทางการบัญชี ศึกษากรณี 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วิทยาลัยนวัตกรรมการจัดการ มหาวิทยาลัยเทคโนโลยีราชมงคล รัตนโกสินทร์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000" y="3351361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ฐานันดร์  เกตุแก้ว</a:t>
            </a:r>
          </a:p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รหัสนักศึกษา 3571050072102 รุ่นที่ 8.1</a:t>
            </a:r>
          </a:p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พื้นที่บพิตรพิมุข จักรวรรดิ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3100" y="49530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อีเมล์ 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  <a:hlinkClick r:id="rId5"/>
              </a:rPr>
              <a:t>tanandara2014@gmail.com</a:t>
            </a:r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หมายเลขโทรศัพท์ 0870236879</a:t>
            </a:r>
          </a:p>
          <a:p>
            <a:pPr algn="ctr"/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 ดร.พรชัย  นฤดมกุล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ระเบียบวิธีวิจัย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47675" y="1374166"/>
            <a:ext cx="211147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กรอบแนวคิดการวิจัย</a:t>
            </a:r>
          </a:p>
        </p:txBody>
      </p:sp>
      <p:grpSp>
        <p:nvGrpSpPr>
          <p:cNvPr id="11" name="กลุ่ม 5"/>
          <p:cNvGrpSpPr/>
          <p:nvPr/>
        </p:nvGrpSpPr>
        <p:grpSpPr>
          <a:xfrm>
            <a:off x="533398" y="2362200"/>
            <a:ext cx="8153401" cy="3161826"/>
            <a:chOff x="-42528" y="0"/>
            <a:chExt cx="4550393" cy="2003425"/>
          </a:xfrm>
        </p:grpSpPr>
        <p:sp>
          <p:nvSpPr>
            <p:cNvPr id="12" name="สี่เหลี่ยมผืนผ้า 3"/>
            <p:cNvSpPr/>
            <p:nvPr/>
          </p:nvSpPr>
          <p:spPr>
            <a:xfrm>
              <a:off x="-42528" y="0"/>
              <a:ext cx="1979289" cy="2003425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h-TH" b="1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คุณลักษณะของซอฟต์แวร์บัญชีที่ดี</a:t>
              </a:r>
              <a:endParaRPr lang="en-US" sz="1400" b="1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1 คุณสมบัติของซอฟแวร์โปรแกรมบัญชี (บทที่ 2 : 4)</a:t>
              </a:r>
              <a:endParaRPr lang="en-US" sz="1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2 ความเหมาะสมกับองค์กร (บทที่ 2 : 4)</a:t>
              </a:r>
              <a:endParaRPr lang="en-US" sz="1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3 ราคาและความคุ้มค่าในการลงทุน (บทที่ 2 : 4)</a:t>
              </a:r>
              <a:endParaRPr lang="en-US" sz="1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4 ความปลอดภัยและการสำรองข้อมูล (บทที่ 2 : 3 )</a:t>
              </a:r>
              <a:endParaRPr lang="en-US" sz="1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 </a:t>
              </a: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 </a:t>
              </a:r>
              <a:endParaRPr lang="en-US" sz="1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 </a:t>
              </a:r>
            </a:p>
          </p:txBody>
        </p:sp>
        <p:sp>
          <p:nvSpPr>
            <p:cNvPr id="13" name="สี่เหลี่ยมผืนผ้า 2"/>
            <p:cNvSpPr/>
            <p:nvPr/>
          </p:nvSpPr>
          <p:spPr>
            <a:xfrm>
              <a:off x="2838450" y="0"/>
              <a:ext cx="1669415" cy="2003425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th-TH" b="1" dirty="0" smtClean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h-TH" b="1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โปรแกรม</a:t>
              </a:r>
              <a:r>
                <a:rPr lang="th-TH" b="1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สำเร็จรูปทางการบัญชี</a:t>
              </a:r>
              <a:endParaRPr lang="en-US" sz="1400" b="1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1</a:t>
              </a:r>
              <a:r>
                <a:rPr lang="th-TH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.</a:t>
              </a:r>
              <a:r>
                <a:rPr lang="en-US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 </a:t>
              </a:r>
              <a:r>
                <a:rPr lang="th-TH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บัญชี</a:t>
              </a: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รายวันทั่วไป</a:t>
              </a:r>
              <a:endParaRPr lang="en-US" sz="1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2</a:t>
              </a:r>
              <a:r>
                <a:rPr lang="th-TH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.</a:t>
              </a:r>
              <a:r>
                <a:rPr lang="en-US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 </a:t>
              </a:r>
              <a:r>
                <a:rPr lang="th-TH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บัญชี</a:t>
              </a: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แยกประเภท</a:t>
              </a:r>
              <a:endParaRPr lang="en-US" sz="1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3</a:t>
              </a:r>
              <a:r>
                <a:rPr lang="th-TH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.</a:t>
              </a:r>
              <a:r>
                <a:rPr lang="en-US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 </a:t>
              </a:r>
              <a:r>
                <a:rPr lang="th-TH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งบ</a:t>
              </a: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ทดลอง</a:t>
              </a:r>
              <a:endParaRPr lang="en-US" sz="1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4</a:t>
              </a:r>
              <a:r>
                <a:rPr lang="th-TH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.</a:t>
              </a:r>
              <a:r>
                <a:rPr lang="en-US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 </a:t>
              </a:r>
              <a:r>
                <a:rPr lang="th-TH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งบ</a:t>
              </a: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ดุล</a:t>
              </a:r>
              <a:endParaRPr lang="en-US" sz="1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th-TH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5</a:t>
              </a:r>
              <a:r>
                <a:rPr lang="th-TH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.</a:t>
              </a:r>
              <a:r>
                <a:rPr lang="en-US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 </a:t>
              </a:r>
              <a:r>
                <a:rPr lang="th-TH" dirty="0" smtClean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งบกำไรขาดทุน</a:t>
              </a:r>
              <a:endParaRPr lang="en-US" sz="1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 </a:t>
              </a: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rPr>
                <a:t> </a:t>
              </a:r>
            </a:p>
          </p:txBody>
        </p:sp>
        <p:sp>
          <p:nvSpPr>
            <p:cNvPr id="14" name="ลูกศรขวา 4"/>
            <p:cNvSpPr/>
            <p:nvPr/>
          </p:nvSpPr>
          <p:spPr>
            <a:xfrm>
              <a:off x="2096009" y="946150"/>
              <a:ext cx="583194" cy="67783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490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ระเบียบวิธีวิจัย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06517"/>
            <a:ext cx="8503920" cy="4572000"/>
          </a:xfrm>
        </p:spPr>
        <p:txBody>
          <a:bodyPr>
            <a:normAutofit/>
          </a:bodyPr>
          <a:lstStyle/>
          <a:p>
            <a:pPr lvl="0" algn="thaiDist"/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วิธีการ</a:t>
            </a:r>
            <a:r>
              <a:rPr lang="th-TH" sz="2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วิจัย</a:t>
            </a:r>
          </a:p>
          <a:p>
            <a:pPr lvl="0" algn="thaiDist"/>
            <a:endParaRPr lang="en-US" sz="2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17" name="กลุ่ม 30"/>
          <p:cNvGrpSpPr/>
          <p:nvPr/>
        </p:nvGrpSpPr>
        <p:grpSpPr>
          <a:xfrm>
            <a:off x="762000" y="2057400"/>
            <a:ext cx="7633970" cy="4191000"/>
            <a:chOff x="0" y="0"/>
            <a:chExt cx="2376170" cy="3855813"/>
          </a:xfrm>
        </p:grpSpPr>
        <p:sp>
          <p:nvSpPr>
            <p:cNvPr id="18" name="TextBox 4"/>
            <p:cNvSpPr txBox="1"/>
            <p:nvPr/>
          </p:nvSpPr>
          <p:spPr>
            <a:xfrm>
              <a:off x="0" y="0"/>
              <a:ext cx="2376170" cy="4001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000" dirty="0">
                  <a:solidFill>
                    <a:srgbClr val="000000"/>
                  </a:solidFill>
                  <a:latin typeface="TH Sarabun New" panose="020B0500040200020003" pitchFamily="34" charset="-34"/>
                  <a:ea typeface="Times New Roman" panose="02020603050405020304" pitchFamily="18" charset="0"/>
                  <a:cs typeface="TH Sarabun New" panose="020B0500040200020003" pitchFamily="34" charset="-34"/>
                </a:rPr>
                <a:t>ศึกษาที่มาและความสำคัญของโครงงานวิจัย</a:t>
              </a:r>
            </a:p>
          </p:txBody>
        </p:sp>
        <p:sp>
          <p:nvSpPr>
            <p:cNvPr id="19" name="TextBox 12"/>
            <p:cNvSpPr txBox="1"/>
            <p:nvPr/>
          </p:nvSpPr>
          <p:spPr>
            <a:xfrm>
              <a:off x="0" y="675481"/>
              <a:ext cx="2376170" cy="4001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000" dirty="0">
                  <a:solidFill>
                    <a:srgbClr val="000000"/>
                  </a:solidFill>
                  <a:latin typeface="TH Sarabun New" panose="020B0500040200020003" pitchFamily="34" charset="-34"/>
                  <a:ea typeface="Times New Roman" panose="02020603050405020304" pitchFamily="18" charset="0"/>
                  <a:cs typeface="TH Sarabun New" panose="020B0500040200020003" pitchFamily="34" charset="-34"/>
                </a:rPr>
                <a:t>ค้นหาและทบทวนงานวิจัยและวรรณกรรมที่เกี่ยวข้อง </a:t>
              </a:r>
              <a:endParaRPr lang="en-US" sz="2000" dirty="0">
                <a:effectLst/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endParaRPr>
            </a:p>
          </p:txBody>
        </p:sp>
        <p:sp>
          <p:nvSpPr>
            <p:cNvPr id="20" name="TextBox 13"/>
            <p:cNvSpPr txBox="1"/>
            <p:nvPr/>
          </p:nvSpPr>
          <p:spPr>
            <a:xfrm>
              <a:off x="0" y="1367881"/>
              <a:ext cx="2376170" cy="4001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000" dirty="0">
                  <a:solidFill>
                    <a:srgbClr val="000000"/>
                  </a:solidFill>
                  <a:latin typeface="TH Sarabun New" panose="020B0500040200020003" pitchFamily="34" charset="-34"/>
                  <a:ea typeface="Times New Roman" panose="02020603050405020304" pitchFamily="18" charset="0"/>
                  <a:cs typeface="TH Sarabun New" panose="020B0500040200020003" pitchFamily="34" charset="-34"/>
                </a:rPr>
                <a:t>กำหนดกรอบแนวคิด ขอบเขตของงานวิจัยและเครื่องมือที่ใช้ในการวิจัย</a:t>
              </a:r>
            </a:p>
          </p:txBody>
        </p:sp>
        <p:sp>
          <p:nvSpPr>
            <p:cNvPr id="21" name="TextBox 14"/>
            <p:cNvSpPr txBox="1"/>
            <p:nvPr/>
          </p:nvSpPr>
          <p:spPr>
            <a:xfrm>
              <a:off x="0" y="2103171"/>
              <a:ext cx="2376170" cy="4001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000" dirty="0">
                  <a:solidFill>
                    <a:srgbClr val="000000"/>
                  </a:solidFill>
                  <a:latin typeface="TH Sarabun New" panose="020B0500040200020003" pitchFamily="34" charset="-34"/>
                  <a:ea typeface="Times New Roman" panose="02020603050405020304" pitchFamily="18" charset="0"/>
                  <a:cs typeface="TH Sarabun New" panose="020B0500040200020003" pitchFamily="34" charset="-34"/>
                </a:rPr>
                <a:t>ทำการเก็บข้อมูลโดยจะใช้การสัมภาษณ์ เมื่อได้ข้อมูลจากสัมภาษณ์กลุ่มตัวอย่างเสร็จแล้ว จึงนำมาวิเคราะห์</a:t>
              </a:r>
            </a:p>
          </p:txBody>
        </p:sp>
        <p:sp>
          <p:nvSpPr>
            <p:cNvPr id="22" name="TextBox 15"/>
            <p:cNvSpPr txBox="1"/>
            <p:nvPr/>
          </p:nvSpPr>
          <p:spPr>
            <a:xfrm>
              <a:off x="0" y="2763283"/>
              <a:ext cx="2376170" cy="4001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000" dirty="0">
                  <a:solidFill>
                    <a:srgbClr val="000000"/>
                  </a:solidFill>
                  <a:latin typeface="TH Sarabun New" panose="020B0500040200020003" pitchFamily="34" charset="-34"/>
                  <a:ea typeface="Times New Roman" panose="02020603050405020304" pitchFamily="18" charset="0"/>
                  <a:cs typeface="TH Sarabun New" panose="020B0500040200020003" pitchFamily="34" charset="-34"/>
                </a:rPr>
                <a:t>ออกแบบพัฒนาโปรแกรมที่เหมาะสม</a:t>
              </a:r>
              <a:endParaRPr lang="en-US" sz="2000" dirty="0">
                <a:effectLst/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endParaRPr>
            </a:p>
          </p:txBody>
        </p:sp>
        <p:sp>
          <p:nvSpPr>
            <p:cNvPr id="23" name="TextBox 16"/>
            <p:cNvSpPr txBox="1"/>
            <p:nvPr/>
          </p:nvSpPr>
          <p:spPr>
            <a:xfrm>
              <a:off x="0" y="3455699"/>
              <a:ext cx="2376170" cy="4001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000" dirty="0">
                  <a:solidFill>
                    <a:srgbClr val="000000"/>
                  </a:solidFill>
                  <a:latin typeface="TH Sarabun New" panose="020B0500040200020003" pitchFamily="34" charset="-34"/>
                  <a:ea typeface="Times New Roman" panose="02020603050405020304" pitchFamily="18" charset="0"/>
                  <a:cs typeface="TH Sarabun New" panose="020B0500040200020003" pitchFamily="34" charset="-34"/>
                </a:rPr>
                <a:t>สรุปผลการวิจัย</a:t>
              </a:r>
            </a:p>
          </p:txBody>
        </p:sp>
        <p:cxnSp>
          <p:nvCxnSpPr>
            <p:cNvPr id="24" name="ลูกศรเชื่อมต่อแบบตรง 25"/>
            <p:cNvCxnSpPr>
              <a:stCxn id="18" idx="2"/>
            </p:cNvCxnSpPr>
            <p:nvPr/>
          </p:nvCxnSpPr>
          <p:spPr>
            <a:xfrm>
              <a:off x="1188085" y="400114"/>
              <a:ext cx="47" cy="2755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ลูกศรเชื่อมต่อแบบตรง 27"/>
            <p:cNvCxnSpPr>
              <a:stCxn id="19" idx="2"/>
            </p:cNvCxnSpPr>
            <p:nvPr/>
          </p:nvCxnSpPr>
          <p:spPr>
            <a:xfrm>
              <a:off x="1188085" y="1075595"/>
              <a:ext cx="47" cy="2925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ลูกศรเชื่อมต่อแบบตรง 29"/>
            <p:cNvCxnSpPr>
              <a:stCxn id="20" idx="2"/>
            </p:cNvCxnSpPr>
            <p:nvPr/>
          </p:nvCxnSpPr>
          <p:spPr>
            <a:xfrm>
              <a:off x="1188085" y="1767995"/>
              <a:ext cx="47" cy="3202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ลูกศรเชื่อมต่อแบบตรง 31"/>
            <p:cNvCxnSpPr/>
            <p:nvPr/>
          </p:nvCxnSpPr>
          <p:spPr>
            <a:xfrm>
              <a:off x="1188085" y="2523805"/>
              <a:ext cx="47" cy="2400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ลูกศรเชื่อมต่อแบบตรง 32"/>
            <p:cNvCxnSpPr>
              <a:stCxn id="22" idx="2"/>
            </p:cNvCxnSpPr>
            <p:nvPr/>
          </p:nvCxnSpPr>
          <p:spPr>
            <a:xfrm>
              <a:off x="1188085" y="3163397"/>
              <a:ext cx="47" cy="2929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0748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ผลที่คาดว่าจะได้รับจากการวิจัย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นำ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ข้อมูลที่ทราบจากกระบวนการทำงาน นำไปพัฒนาซอฟต์แวร์โปรแกรมบัญชีและนำเทคโนโลยีที่เหมาะสมมาใช้กับระบบบัญชีของวิทยาลัยนวัตกรรมการ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จัดการ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/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บริหารระบบบัญชีของวิทยาลัยนวัตกรรมจะมีประสิทธิภาพมากขึ้น เช่น ความถูกต้องแม่นยำของข้อมูล และความสะดวกรวดเร็วในการทำบัญชี</a:t>
            </a:r>
          </a:p>
          <a:p>
            <a:pPr lvl="0"/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ปัจจัยที่เหมาะสม โปรแกรมบัญชีที่เหมาะสมกับวิทยาลัยนวัตกรรมการจัดการและนำมาพัฒนาโปรแกรมบัญชี</a:t>
            </a:r>
          </a:p>
          <a:p>
            <a:endParaRPr lang="en-US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3343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บทสรุป</a:t>
            </a:r>
            <a:endParaRPr lang="th-TH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th-TH" sz="2600" dirty="0" smtClean="0">
                <a:latin typeface="CordiaUPC" pitchFamily="34" charset="-34"/>
                <a:cs typeface="CordiaUPC" pitchFamily="34" charset="-34"/>
              </a:rPr>
              <a:t>ได้โปรแกรมทางการบัญชีที่เหมาะสมสำหรับวิทยาลัยนวัตกรรม</a:t>
            </a:r>
          </a:p>
          <a:p>
            <a:pPr lvl="1" algn="thaiDist">
              <a:buFont typeface="Courier New" panose="02070309020205020404" pitchFamily="49" charset="0"/>
              <a:buChar char="o"/>
            </a:pPr>
            <a:r>
              <a:rPr lang="th-TH" sz="2800" dirty="0" smtClean="0">
                <a:latin typeface="CordiaUPC" pitchFamily="34" charset="-34"/>
                <a:cs typeface="CordiaUPC" pitchFamily="34" charset="-34"/>
              </a:rPr>
              <a:t>ประมวลผลได้อย่างถูกต้องและรวดเร็ว</a:t>
            </a:r>
          </a:p>
          <a:p>
            <a:pPr lvl="1" algn="thaiDist">
              <a:buFont typeface="Courier New" panose="02070309020205020404" pitchFamily="49" charset="0"/>
              <a:buChar char="o"/>
            </a:pPr>
            <a:r>
              <a:rPr lang="th-TH" sz="2800" dirty="0" smtClean="0">
                <a:latin typeface="CordiaUPC" pitchFamily="34" charset="-34"/>
                <a:cs typeface="CordiaUPC" pitchFamily="34" charset="-34"/>
              </a:rPr>
              <a:t>มีการออกแบบให้ใช้งานง่ายสำหรับนักบัญชี</a:t>
            </a:r>
          </a:p>
          <a:p>
            <a:pPr lvl="1" algn="thaiDist">
              <a:buFont typeface="Courier New" panose="02070309020205020404" pitchFamily="49" charset="0"/>
              <a:buChar char="o"/>
            </a:pPr>
            <a:r>
              <a:rPr lang="th-TH" sz="2800" dirty="0" smtClean="0">
                <a:latin typeface="CordiaUPC" pitchFamily="34" charset="-34"/>
                <a:cs typeface="CordiaUPC" pitchFamily="34" charset="-34"/>
              </a:rPr>
              <a:t>ระบบออนไลน์สามารถใช้ร่วมกันทั้ง 3 วิทยาเขต (ใช้ฐานข้อมูลร่วมกัน)</a:t>
            </a:r>
          </a:p>
          <a:p>
            <a:pPr lvl="1" algn="thaiDist">
              <a:buFont typeface="Courier New" panose="02070309020205020404" pitchFamily="49" charset="0"/>
              <a:buChar char="o"/>
            </a:pPr>
            <a:r>
              <a:rPr lang="th-TH" sz="2800" dirty="0" smtClean="0">
                <a:latin typeface="CordiaUPC" pitchFamily="34" charset="-34"/>
                <a:cs typeface="CordiaUPC" pitchFamily="34" charset="-34"/>
              </a:rPr>
              <a:t>กำหนดสิทธิ์การใช้งาน</a:t>
            </a:r>
          </a:p>
          <a:p>
            <a:pPr lvl="1" algn="thaiDist">
              <a:buFont typeface="Courier New" panose="02070309020205020404" pitchFamily="49" charset="0"/>
              <a:buChar char="o"/>
            </a:pPr>
            <a:r>
              <a:rPr lang="th-TH" sz="2800" smtClean="0">
                <a:latin typeface="CordiaUPC" pitchFamily="34" charset="-34"/>
                <a:cs typeface="CordiaUPC" pitchFamily="34" charset="-34"/>
              </a:rPr>
              <a:t>สามารถ</a:t>
            </a:r>
            <a:r>
              <a:rPr lang="th-TH" sz="2800" dirty="0" smtClean="0">
                <a:latin typeface="CordiaUPC" pitchFamily="34" charset="-34"/>
                <a:cs typeface="CordiaUPC" pitchFamily="34" charset="-34"/>
              </a:rPr>
              <a:t>จัดทำรายงานงบต่างๆได้</a:t>
            </a:r>
            <a:endParaRPr lang="th-TH" sz="2800" dirty="0">
              <a:latin typeface="CordiaUPC" pitchFamily="34" charset="-34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5900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บทนำ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algn="thaiDist"/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ความเป็นมา และความสำคัญของปัญหา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กองคลังเป็นหน่วยงานกลางของมหาวิทยาลัยเทคโนโลยีราชมงคลรัตนโกสินทร์ เป็นผู้จัดทำบัญชีให้แก่วิทยาลัย</a:t>
            </a:r>
          </a:p>
          <a:p>
            <a:pPr lvl="1"/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ผู้บริหารของวิทยาลัยต้องการระบบบัญชีเพื่อความรวดเร็วในการปฏิบัติงาน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038600"/>
            <a:ext cx="1704387" cy="99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14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บทนำ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คำถามของการวิจัย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กระบวนการ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ทำงานของระบบบัญชีของวิทยาลัยนวัตกรรมมีขั้นตอนการทำงานอย่างไร</a:t>
            </a:r>
          </a:p>
          <a:p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เทคโนโลยี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ใดบ้างที่เหมาะสมและควรนำมาใช้กับกระบวนการทำงานและระบบบัญชีของวิทยาลัยนวัตกรรม</a:t>
            </a:r>
          </a:p>
          <a:p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บัญชีที่วิทยาลัยนวัตกรรมการจัดการต้องการนั้นเป็นอย่างไร</a:t>
            </a: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9172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บทนำ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วัตถุประสงค์ของการวิจัย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ศึกษา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กระบวนการทำงานของระบบบัญชีที่วิทยาลัยนวัตกรรมการจัดการ</a:t>
            </a:r>
          </a:p>
          <a:p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ศึกษา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วิเคราะห์และเลือกเทคโนโลยีสารสนเทศที่เหมาะสมกับวิทยาลัยนวัตกรรมการจัดการ</a:t>
            </a:r>
          </a:p>
          <a:p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ศึกษา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ปัจจัยในการจัดหาโปรแกรมบัญชีที่เหมาะสมกับวิทยาลัยนวัตกรรมการจัดการ</a:t>
            </a:r>
          </a:p>
          <a:p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6949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บทนำ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ขอบเขตของการวิจัย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ประชากร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ผู้บริหาร เจ้าหน้าที่ทั้งหมด ที่เกี่ยวข้องทั้งหมดของวิทยาลัยนวัตกรรมการจัดการ</a:t>
            </a:r>
          </a:p>
          <a:p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: ใช้วิธีการเลือกแบบ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เฉพาะเจาะจงสำหรับผู้ที่เกี่ยวข้องการงานด้านบัญชี จำนวน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12 คน</a:t>
            </a: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4802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บทนำ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2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ประโยชน์</a:t>
            </a:r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ที่ได้รับจากการวิจัย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นำ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ข้อมูลที่ทราบจากกระบวนการทำงาน นำไปพัฒนาซอฟต์แวร์โปรแกรมบัญชีและนำเทคโนโลยีที่เหมาะสมมาใช้กับระบบบัญชีของวิทยาลัยนวัตกรรมการจัดการ</a:t>
            </a:r>
          </a:p>
          <a:p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บริหารระบบบัญชีของวิทยาลัยนวัตกรรมจะมีประสิทธิภาพมากขึ้น เช่น ความถูกต้องแม่นยำของข้อมูล และความสะดวกรวดเร็วในการทำบัญชี</a:t>
            </a:r>
          </a:p>
          <a:p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3.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ปัจจัยที่เหมาะสม โปรแกรมบัญชีที่เหมาะสมกับวิทยาลัยนวัตกรรมการจัดการและนำมาพัฒนาโปรแกรมบัญชี</a:t>
            </a: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9172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การทบทวน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วรรณกรรม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03295"/>
              </p:ext>
            </p:extLst>
          </p:nvPr>
        </p:nvGraphicFramePr>
        <p:xfrm>
          <a:off x="320512" y="992227"/>
          <a:ext cx="8515640" cy="5346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3579"/>
                <a:gridCol w="2814491"/>
                <a:gridCol w="2887570"/>
              </a:tblGrid>
              <a:tr h="6309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ปัจจัย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พัฒนาใช้เอง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ซื้อโปรแกรม</a:t>
                      </a:r>
                      <a:r>
                        <a:rPr lang="th-TH" sz="1800" dirty="0" smtClean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สำเร็จรูป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 smtClean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Package )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</a:tr>
              <a:tr h="697172"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คุณภาพ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มั่นใจในคุณภาพ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ความสามารถของโปรแกรมอาจไม่ตรงกับลักษณะของธุรกิจ ทำให้ไม่ได้คุณภาพตามต้องการ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</a:tr>
              <a:tr h="464781"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การฝึกอบรมและบำรุงรักษา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ต้องจ้างโปรแกรมเมอร์มาเขียนโปรแกรม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บริษัทผู้ขายจัดฝึกอบรมและบำรุงรักษา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</a:tr>
              <a:tr h="464781"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โปรแกรมเมอร์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ต้องจ้างโปรแกรมเมอร์มาเขียนโปรแกรม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ไม่ต้องจ้างโปรแกรมเมอร์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</a:tr>
              <a:tr h="464781"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ตรงตามความต้องการ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ละเอียด ตรงตามความต้องการ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เป็นมาตรฐาน อาจต้องมีการแก้ไข ความละเอียดขึ้นอยู่กับราคา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</a:tr>
              <a:tr h="464781"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ต้นทุน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ต้นทุนสูงและยากในการประมาณการล่วงหน้า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ต้นทุนต่ำและประมาณการล่วงหน้าได้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</a:tr>
              <a:tr h="232391"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ระยะเวลา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ใช้เวลาในการพัฒนานาน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ซื้อเมื่อต้องการ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</a:tr>
              <a:tr h="464781"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เข้ากันได้กับระบบงาน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ออกแบบเพื่อให้เข้ากับระบบงานได้ดี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ต้องเลือกประเภทและชนิดที่เข้ากับระบบงานได้มากที่สุด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</a:tr>
              <a:tr h="464781"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หาได้ในท้องตลาด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ไม่มีจำหน่ายในท้องตลาด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มีจำหน่ายในท้องตลาด ราคาอยู่ในระดับที่สามารถซื้อขายได้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6162" marR="6616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57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การทบทวน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วรรณกรรม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Ryan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Comingdeer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ซึ่งเป็น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Chief technology officer (CTO)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ของบริษัท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Five Talent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ได้กล่าวเปรียบเทียบข้อดี ข้อเสียของการเลือกซอฟต์แวร์ไว้ดังนี้</a:t>
            </a:r>
            <a:endParaRPr lang="th-TH" sz="26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201502"/>
              </p:ext>
            </p:extLst>
          </p:nvPr>
        </p:nvGraphicFramePr>
        <p:xfrm>
          <a:off x="228600" y="2362201"/>
          <a:ext cx="8686801" cy="4267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8348"/>
                <a:gridCol w="3393124"/>
                <a:gridCol w="3115329"/>
              </a:tblGrid>
              <a:tr h="3291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ตัวเลือก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ข้อดี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ข้อเสีย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19747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จ้างพัฒนาซอฟต์แวร์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ช่วยให้ได้ซอฟต์แวร์ที่ต้องการและเหมาะสม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สามารถเพิ่มเติมสิ่งที่ต้องการเข้าไปได้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ปรับสิทธ์การใช้งานต่าง ๆ ได้เหมาะสมตามที่ต้องการ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ค่าใช้จ่ายที่สูง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ใช้เวลาพัฒนานาน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ต้องเข้าใจกระบวนการทำงานของระบบที่จะต้องการพัฒนา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ต้องมีการดูแลระบบอย่างต่อเนื่องจากพนักงานหรือผู้ขายซอฟต์แวร์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  <a:tr h="19633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ซื้อซอฟต์แวร์สำเร็จรูป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มีหลากหลายราคาให้เลือก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ต้องปรับวิธีการดำเนินงานให้เข้ากับตัวซอฟต์แวร์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มีบริการหลังการขาย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ไม่ยึดหยุ่น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มีค่าใช้จ่ายในการปรับแต่งซอฟต์แวร์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การนำข้อมูลออกมีความยุ่งยาก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ข้อมูลการส่งออกจะยุ่งและมีราคาแพง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ordiaUPC" panose="020B0304020202020204" pitchFamily="34" charset="-34"/>
                        <a:buChar char="-"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อาจมีฟังค์ชั่นการทำงานที่ไม่ได้ใช้งาน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04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การทบทวน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วรรณกรรม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งานวิจัยที่เกี่ยวข้อง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th-TH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ปรียนันท์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วรรณ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เมธี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2554)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ได้สรุปผลเกี่ยวกับปัจจัยที่มีผลต่อการซื้อโปรแกรมสำเร็จรูปทางการ</a:t>
            </a:r>
            <a:r>
              <a:rPr lang="th-TH" sz="2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บัญชีดังนี้ </a:t>
            </a:r>
          </a:p>
          <a:p>
            <a:pPr lvl="2" algn="thaiDist">
              <a:buFont typeface="Courier New" panose="02070309020205020404" pitchFamily="49" charset="0"/>
              <a:buChar char="o"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ต้องมีประสิทธิภาพ ถูกต้องรวดเร็ว</a:t>
            </a:r>
          </a:p>
          <a:p>
            <a:pPr lvl="2" algn="thaiDist">
              <a:buFont typeface="Courier New" panose="02070309020205020404" pitchFamily="49" charset="0"/>
              <a:buChar char="o"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คำนึงถึง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ออกแบบ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ให้สามารถใช้งานง่าย</a:t>
            </a:r>
            <a:endParaRPr lang="th-TH" sz="24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2" algn="thaiDist">
              <a:buFont typeface="Courier New" panose="02070309020205020404" pitchFamily="49" charset="0"/>
              <a:buChar char="o"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ได้ทั้งภาษาไทยและภาษาอังกฤษ </a:t>
            </a:r>
            <a:endParaRPr lang="th-TH" sz="24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2" algn="thaiDist">
              <a:buFont typeface="Courier New" panose="02070309020205020404" pitchFamily="49" charset="0"/>
              <a:buChar char="o"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ทำงานบนระบบปฏิบัติการ </a:t>
            </a:r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window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</a:t>
            </a:r>
            <a:endParaRPr lang="th-TH" sz="24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2" algn="thaiDist">
              <a:buFont typeface="Courier New" panose="02070309020205020404" pitchFamily="49" charset="0"/>
              <a:buChar char="o"/>
            </a:pP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จัดทำงบการเงิน และรายงานเฉพาะในแต่ละระบบบัญชีที่ผู้บริหาร</a:t>
            </a:r>
            <a:r>
              <a:rPr 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ต้องการ</a:t>
            </a:r>
            <a:endParaRPr lang="th-TH" sz="24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819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13617</TotalTime>
  <Words>975</Words>
  <Application>Microsoft Office PowerPoint</Application>
  <PresentationFormat>On-screen Show (4:3)</PresentationFormat>
  <Paragraphs>140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CordiaUPC</vt:lpstr>
      <vt:lpstr>Courier New</vt:lpstr>
      <vt:lpstr>Georgia</vt:lpstr>
      <vt:lpstr>TH Sarabun New</vt:lpstr>
      <vt:lpstr>Times New Roman</vt:lpstr>
      <vt:lpstr>Wingdings</vt:lpstr>
      <vt:lpstr>Wingdings 2</vt:lpstr>
      <vt:lpstr>Civic</vt:lpstr>
      <vt:lpstr>PowerPoint Presentation</vt:lpstr>
      <vt:lpstr>บทนำ</vt:lpstr>
      <vt:lpstr>บทนำ</vt:lpstr>
      <vt:lpstr>บทนำ</vt:lpstr>
      <vt:lpstr>บทนำ</vt:lpstr>
      <vt:lpstr>บทนำ</vt:lpstr>
      <vt:lpstr>การทบทวนวรรณกรรม</vt:lpstr>
      <vt:lpstr>การทบทวนวรรณกรรม</vt:lpstr>
      <vt:lpstr>การทบทวนวรรณกรรม</vt:lpstr>
      <vt:lpstr>ระเบียบวิธีวิจัย</vt:lpstr>
      <vt:lpstr>ระเบียบวิธีวิจัย</vt:lpstr>
      <vt:lpstr>ผลที่คาดว่าจะได้รับจากการวิจัย</vt:lpstr>
      <vt:lpstr>บทสรุป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capital structure under corporate and personal taxation.</dc:title>
  <dc:creator>somo</dc:creator>
  <cp:lastModifiedBy>Tanandara</cp:lastModifiedBy>
  <cp:revision>961</cp:revision>
  <dcterms:created xsi:type="dcterms:W3CDTF">2006-08-16T00:00:00Z</dcterms:created>
  <dcterms:modified xsi:type="dcterms:W3CDTF">2017-05-20T20:55:19Z</dcterms:modified>
</cp:coreProperties>
</file>