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6"/>
  </p:notesMasterIdLst>
  <p:sldIdLst>
    <p:sldId id="256" r:id="rId2"/>
    <p:sldId id="357" r:id="rId3"/>
    <p:sldId id="358" r:id="rId4"/>
    <p:sldId id="359" r:id="rId5"/>
    <p:sldId id="376" r:id="rId6"/>
    <p:sldId id="361" r:id="rId7"/>
    <p:sldId id="362" r:id="rId8"/>
    <p:sldId id="363" r:id="rId9"/>
    <p:sldId id="372" r:id="rId10"/>
    <p:sldId id="364" r:id="rId11"/>
    <p:sldId id="360" r:id="rId12"/>
    <p:sldId id="375" r:id="rId13"/>
    <p:sldId id="377" r:id="rId14"/>
    <p:sldId id="379" r:id="rId15"/>
    <p:sldId id="365" r:id="rId16"/>
    <p:sldId id="366" r:id="rId17"/>
    <p:sldId id="340" r:id="rId18"/>
    <p:sldId id="367" r:id="rId19"/>
    <p:sldId id="368" r:id="rId20"/>
    <p:sldId id="369" r:id="rId21"/>
    <p:sldId id="370" r:id="rId22"/>
    <p:sldId id="373" r:id="rId23"/>
    <p:sldId id="336" r:id="rId24"/>
    <p:sldId id="374" r:id="rId25"/>
  </p:sldIdLst>
  <p:sldSz cx="9144000" cy="6858000" type="screen4x3"/>
  <p:notesSz cx="6796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3728" autoAdjust="0"/>
  </p:normalViewPr>
  <p:slideViewPr>
    <p:cSldViewPr>
      <p:cViewPr>
        <p:scale>
          <a:sx n="100" d="100"/>
          <a:sy n="100" d="100"/>
        </p:scale>
        <p:origin x="-1950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8" y="99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546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B494-5345-4DEA-A038-15243A4CF90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609" y="4715154"/>
            <a:ext cx="54368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546" y="9428584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3C648-A055-4D23-9AEC-7BD2458B68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1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3C648-A055-4D23-9AEC-7BD2458B68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743200"/>
            <a:ext cx="8534400" cy="3581400"/>
          </a:xfrm>
        </p:spPr>
        <p:txBody>
          <a:bodyPr>
            <a:noAutofit/>
          </a:bodyPr>
          <a:lstStyle/>
          <a:p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การประชุมเชิงปฏิบัติการ</a:t>
            </a:r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“งานวิจัย</a:t>
            </a:r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ครั้งที่ </a:t>
            </a:r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1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”</a:t>
            </a:r>
            <a:endParaRPr lang="en-US" sz="20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หัวข้อ โปรแกรมสำเร็จรูปทางการบัญชี ศึกษากรณี </a:t>
            </a:r>
          </a:p>
          <a:p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วิทยาลัยนวัตกรรมการจัดการ มหาวิทยาลัยเทคโนโลยีราชมงคล รัตนโกสินทร์</a:t>
            </a:r>
            <a:endParaRPr lang="th-TH" sz="20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th-TH" sz="2000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ฐานันดร์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 เกตุแก้ว</a:t>
            </a:r>
          </a:p>
          <a:p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รหัสนักศึกษา </a:t>
            </a:r>
            <a:r>
              <a:rPr lang="th-TH" sz="2000" dirty="0">
                <a:latin typeface="CordiaUPC" pitchFamily="34" charset="-34"/>
                <a:cs typeface="CordiaUPC" pitchFamily="34" charset="-34"/>
              </a:rPr>
              <a:t>3571050072102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   รุ่น </a:t>
            </a:r>
            <a:r>
              <a:rPr lang="th-TH" sz="2000" dirty="0">
                <a:latin typeface="CordiaUPC" pitchFamily="34" charset="-34"/>
                <a:cs typeface="CordiaUPC" pitchFamily="34" charset="-34"/>
              </a:rPr>
              <a:t>8</a:t>
            </a:r>
          </a:p>
          <a:p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พื้นที่ </a:t>
            </a:r>
            <a:r>
              <a:rPr lang="th-TH" sz="2000" dirty="0">
                <a:latin typeface="CordiaUPC" pitchFamily="34" charset="-34"/>
                <a:cs typeface="CordiaUPC" pitchFamily="34" charset="-34"/>
              </a:rPr>
              <a:t>บพิตรพิมุข จักรวรรดิ</a:t>
            </a:r>
            <a:endParaRPr lang="th-TH" sz="20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อีเมล์ </a:t>
            </a:r>
            <a:r>
              <a:rPr lang="en-US" sz="2000" dirty="0" smtClean="0">
                <a:latin typeface="CordiaUPC" pitchFamily="34" charset="-34"/>
                <a:cs typeface="CordiaUPC" pitchFamily="34" charset="-34"/>
              </a:rPr>
              <a:t>tanandara2014@gmail.com</a:t>
            </a:r>
            <a:r>
              <a:rPr lang="th-TH" sz="2000" dirty="0" smtClean="0">
                <a:latin typeface="CordiaUPC" pitchFamily="34" charset="-34"/>
                <a:cs typeface="CordiaUPC" pitchFamily="34" charset="-34"/>
              </a:rPr>
              <a:t>  หมายเลขโทรศัพท์ที่ติดต่อได้ </a:t>
            </a:r>
            <a:r>
              <a:rPr lang="en-US" sz="2000" dirty="0" smtClean="0">
                <a:latin typeface="CordiaUPC" pitchFamily="34" charset="-34"/>
                <a:cs typeface="CordiaUPC" pitchFamily="34" charset="-34"/>
              </a:rPr>
              <a:t>0870236879</a:t>
            </a:r>
            <a:endParaRPr lang="th-TH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อาจารย์ที่ปรึกษา </a:t>
            </a:r>
            <a:r>
              <a:rPr lang="th-TH" sz="2000" dirty="0">
                <a:latin typeface="CordiaUPC" pitchFamily="34" charset="-34"/>
                <a:cs typeface="CordiaUPC" pitchFamily="34" charset="-34"/>
              </a:rPr>
              <a:t>ดร.พรชัย </a:t>
            </a:r>
            <a:r>
              <a:rPr lang="th-TH" sz="2000" dirty="0" err="1">
                <a:latin typeface="CordiaUPC" pitchFamily="34" charset="-34"/>
                <a:cs typeface="CordiaUPC" pitchFamily="34" charset="-34"/>
              </a:rPr>
              <a:t>นฤ</a:t>
            </a:r>
            <a:r>
              <a:rPr lang="th-TH" sz="2000" dirty="0">
                <a:latin typeface="CordiaUPC" pitchFamily="34" charset="-34"/>
                <a:cs typeface="CordiaUPC" pitchFamily="34" charset="-34"/>
              </a:rPr>
              <a:t>ดม</a:t>
            </a:r>
            <a:r>
              <a:rPr lang="th-TH" sz="2000" dirty="0" smtClean="0">
                <a:latin typeface="CordiaUPC" pitchFamily="34" charset="-34"/>
                <a:cs typeface="CordiaUPC" pitchFamily="34" charset="-34"/>
              </a:rPr>
              <a:t>กุล</a:t>
            </a:r>
            <a:endParaRPr lang="en-US" sz="2000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752600"/>
          </a:xfrm>
        </p:spPr>
        <p:txBody>
          <a:bodyPr>
            <a:noAutofit/>
          </a:bodyPr>
          <a:lstStyle/>
          <a:p>
            <a:r>
              <a:rPr lang="th-TH" sz="2800" b="1" dirty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หลักสูตรบริหารธุรกิจ</a:t>
            </a:r>
            <a:r>
              <a:rPr lang="th-TH" sz="2800" b="1" dirty="0" smtClean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มหาบัณฑิต</a:t>
            </a:r>
            <a:br>
              <a:rPr lang="th-TH" sz="2800" b="1" dirty="0" smtClean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</a:br>
            <a:r>
              <a:rPr lang="th-TH" sz="2800" b="1" dirty="0" smtClean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วิทยาลัยนวัตกรรมการจัดการ </a:t>
            </a:r>
            <a:br>
              <a:rPr lang="th-TH" sz="2800" b="1" dirty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</a:br>
            <a:r>
              <a:rPr lang="th-TH" sz="2800" b="1" dirty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มหาวิทยาลัยเทคโนโลยีราชมงคล</a:t>
            </a:r>
            <a:r>
              <a:rPr lang="th-TH" sz="2800" b="1" dirty="0" smtClean="0">
                <a:solidFill>
                  <a:schemeClr val="tx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รัตนโกสินทร์</a:t>
            </a:r>
            <a:endParaRPr lang="th-TH" sz="2800" b="1" dirty="0">
              <a:solidFill>
                <a:schemeClr val="tx1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61" y="381000"/>
            <a:ext cx="1448436" cy="1463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4496"/>
            <a:ext cx="1357907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งานวิจัยที่เกี่ยวข้อง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pPr algn="thaiDist"/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ปรียนันท์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วรรณ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เมธี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(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2554:11)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ได้สรุปผลเกี่ยวกับปัจจัยที่มีผลต่อการซื้อโปรแกรมสำเร็จรูปทางการบัญชีว่า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“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ปัจจัยที่มีผลต่อการซื้อโปรแกรมสำเร็จรูปทางการบัญชี คือ ด้านผลิตภัณฑ์ (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Product)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ให้ความสำคัญมาก คำนึงถึงการออกแบบ รองรับได้ทั้งภาษาไทยและภาษาอังกฤษ ทำงานบน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window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ได้สามารถจัดทำงบการเงิน และรายงานเฉพาะในแต่ละระบบบัญชีที่ผู้บริหาร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ต้องการ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”</a:t>
            </a:r>
            <a:endParaRPr lang="th-TH" sz="2600" b="1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สมมติฐานของการวิจัย (ถ้ามี)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H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1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: </a:t>
            </a:r>
            <a:r>
              <a:rPr lang="th-TH" sz="2600" dirty="0" smtClean="0">
                <a:latin typeface="CordiaUPC" pitchFamily="34" charset="-34"/>
                <a:ea typeface="Calibri"/>
                <a:cs typeface="CordiaUPC" pitchFamily="34" charset="-34"/>
              </a:rPr>
              <a:t>คุณสมบัติต่างๆของ</a:t>
            </a:r>
            <a:r>
              <a:rPr lang="th-TH" sz="2600" dirty="0">
                <a:latin typeface="CordiaUPC" pitchFamily="34" charset="-34"/>
                <a:ea typeface="Calibri"/>
                <a:cs typeface="CordiaUPC" pitchFamily="34" charset="-34"/>
              </a:rPr>
              <a:t>ซอฟแวร์โปรแกรม</a:t>
            </a:r>
            <a:r>
              <a:rPr lang="th-TH" sz="2600" dirty="0" smtClean="0">
                <a:latin typeface="CordiaUPC" pitchFamily="34" charset="-34"/>
                <a:ea typeface="Calibri"/>
                <a:cs typeface="CordiaUPC" pitchFamily="34" charset="-34"/>
              </a:rPr>
              <a:t>บัญชี ฟังค์ชั่นการทำงาน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ความ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ใช้งานง่ายของโปรแกรมบัญชี มีผลต่อการตัดสินใจที่จะใช้งานโปรแกรมบัญชี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H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2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: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ความเหมาะสมและลักษณะ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การทำงานของโปรแกรม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บัญชี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มีผลต่อการตัดสินใจที่จะใช้งานโปรแกรมบัญชี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H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3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: </a:t>
            </a:r>
            <a:r>
              <a:rPr lang="th-TH" sz="2600" dirty="0">
                <a:latin typeface="CordiaUPC" pitchFamily="34" charset="-34"/>
                <a:ea typeface="Calibri"/>
                <a:cs typeface="CordiaUPC" pitchFamily="34" charset="-34"/>
              </a:rPr>
              <a:t>ราคาและความคุ้มค่าในการ</a:t>
            </a:r>
            <a:r>
              <a:rPr lang="th-TH" sz="2600" dirty="0" smtClean="0">
                <a:latin typeface="CordiaUPC" pitchFamily="34" charset="-34"/>
                <a:ea typeface="Calibri"/>
                <a:cs typeface="CordiaUPC" pitchFamily="34" charset="-34"/>
              </a:rPr>
              <a:t>ลงทุน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มี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ผลต่อการตัดสินใจที่จะใช้งานโปรแกรมบัญชี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H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4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: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ความปลอดภัยของข้อมูล มีผลต่อการตัดสินใจที่จะใช้งานโปรแกรมบัญชี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endParaRPr lang="th-TH" sz="2600" dirty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กลุ่ม 6"/>
          <p:cNvGrpSpPr/>
          <p:nvPr/>
        </p:nvGrpSpPr>
        <p:grpSpPr>
          <a:xfrm>
            <a:off x="762000" y="1866608"/>
            <a:ext cx="7772399" cy="4305591"/>
            <a:chOff x="0" y="0"/>
            <a:chExt cx="4507865" cy="2016124"/>
          </a:xfrm>
        </p:grpSpPr>
        <p:sp>
          <p:nvSpPr>
            <p:cNvPr id="8" name="สี่เหลี่ยมผืนผ้า 7"/>
            <p:cNvSpPr/>
            <p:nvPr/>
          </p:nvSpPr>
          <p:spPr>
            <a:xfrm>
              <a:off x="0" y="12699"/>
              <a:ext cx="1669415" cy="20034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h-TH" sz="2600" dirty="0">
                  <a:effectLst/>
                  <a:latin typeface="CordiaUPC" pitchFamily="34" charset="-34"/>
                  <a:ea typeface="Calibri"/>
                  <a:cs typeface="CordiaUPC" pitchFamily="34" charset="-34"/>
                </a:rPr>
                <a:t>ตัวแปรต้น</a:t>
              </a:r>
              <a:endParaRPr lang="en-US" sz="2600" dirty="0">
                <a:effectLst/>
                <a:latin typeface="CordiaUPC" pitchFamily="34" charset="-34"/>
                <a:ea typeface="Calibri"/>
                <a:cs typeface="CordiaUPC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sz="2600" dirty="0">
                  <a:effectLst/>
                  <a:latin typeface="CordiaUPC" pitchFamily="34" charset="-34"/>
                  <a:ea typeface="Calibri"/>
                  <a:cs typeface="CordiaUPC" pitchFamily="34" charset="-34"/>
                </a:rPr>
                <a:t>1 คุณสมบัติของซอฟแวร์โปรแกรมบัญชี</a:t>
              </a:r>
              <a:br>
                <a:rPr lang="th-TH" sz="2600" dirty="0">
                  <a:effectLst/>
                  <a:latin typeface="CordiaUPC" pitchFamily="34" charset="-34"/>
                  <a:ea typeface="Calibri"/>
                  <a:cs typeface="CordiaUPC" pitchFamily="34" charset="-34"/>
                </a:rPr>
              </a:br>
              <a:r>
                <a:rPr lang="th-TH" sz="2600" dirty="0">
                  <a:effectLst/>
                  <a:latin typeface="CordiaUPC" pitchFamily="34" charset="-34"/>
                  <a:ea typeface="Calibri"/>
                  <a:cs typeface="CordiaUPC" pitchFamily="34" charset="-34"/>
                </a:rPr>
                <a:t>2 ความเหมาะสมกับองค์กร</a:t>
              </a:r>
              <a:r>
                <a:rPr lang="en-US" sz="2600" dirty="0">
                  <a:effectLst/>
                  <a:latin typeface="CordiaUPC" pitchFamily="34" charset="-34"/>
                  <a:ea typeface="Calibri"/>
                  <a:cs typeface="CordiaUPC" pitchFamily="34" charset="-34"/>
                </a:rPr>
                <a:t/>
              </a:r>
              <a:br>
                <a:rPr lang="en-US" sz="2600" dirty="0">
                  <a:effectLst/>
                  <a:latin typeface="CordiaUPC" pitchFamily="34" charset="-34"/>
                  <a:ea typeface="Calibri"/>
                  <a:cs typeface="CordiaUPC" pitchFamily="34" charset="-34"/>
                </a:rPr>
              </a:br>
              <a:r>
                <a:rPr lang="th-TH" sz="2600" dirty="0">
                  <a:effectLst/>
                  <a:latin typeface="CordiaUPC" pitchFamily="34" charset="-34"/>
                  <a:ea typeface="Calibri"/>
                  <a:cs typeface="CordiaUPC" pitchFamily="34" charset="-34"/>
                </a:rPr>
                <a:t>3 ราคาและความคุ้มค่าในการลงทุน</a:t>
              </a:r>
              <a:r>
                <a:rPr lang="en-US" sz="2600" dirty="0">
                  <a:effectLst/>
                  <a:latin typeface="CordiaUPC" pitchFamily="34" charset="-34"/>
                  <a:ea typeface="Calibri"/>
                  <a:cs typeface="CordiaUPC" pitchFamily="34" charset="-34"/>
                </a:rPr>
                <a:t/>
              </a:r>
              <a:br>
                <a:rPr lang="en-US" sz="2600" dirty="0">
                  <a:effectLst/>
                  <a:latin typeface="CordiaUPC" pitchFamily="34" charset="-34"/>
                  <a:ea typeface="Calibri"/>
                  <a:cs typeface="CordiaUPC" pitchFamily="34" charset="-34"/>
                </a:rPr>
              </a:br>
              <a:r>
                <a:rPr lang="th-TH" sz="2600" dirty="0">
                  <a:effectLst/>
                  <a:latin typeface="CordiaUPC" pitchFamily="34" charset="-34"/>
                  <a:ea typeface="Calibri"/>
                  <a:cs typeface="CordiaUPC" pitchFamily="34" charset="-34"/>
                </a:rPr>
                <a:t>4 ความปลอดภัยและการสำรองข้อมูล</a:t>
              </a:r>
              <a:endParaRPr lang="en-US" sz="2600" dirty="0">
                <a:effectLst/>
                <a:latin typeface="CordiaUPC" pitchFamily="34" charset="-34"/>
                <a:ea typeface="Calibri"/>
                <a:cs typeface="CordiaUPC" pitchFamily="34" charset="-34"/>
              </a:endParaRPr>
            </a:p>
          </p:txBody>
        </p:sp>
        <p:sp>
          <p:nvSpPr>
            <p:cNvPr id="9" name="สี่เหลี่ยมผืนผ้า 8"/>
            <p:cNvSpPr/>
            <p:nvPr/>
          </p:nvSpPr>
          <p:spPr>
            <a:xfrm>
              <a:off x="2838450" y="0"/>
              <a:ext cx="1669415" cy="20034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h-TH" sz="2600">
                  <a:effectLst/>
                  <a:latin typeface="CordiaUPC" pitchFamily="34" charset="-34"/>
                  <a:ea typeface="Calibri"/>
                  <a:cs typeface="CordiaUPC" pitchFamily="34" charset="-34"/>
                </a:rPr>
                <a:t>ตัวแปรตาม</a:t>
              </a:r>
              <a:endParaRPr lang="en-US" sz="2600">
                <a:effectLst/>
                <a:latin typeface="CordiaUPC" pitchFamily="34" charset="-34"/>
                <a:ea typeface="Calibri"/>
                <a:cs typeface="CordiaUPC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sz="2600">
                  <a:effectLst/>
                  <a:latin typeface="CordiaUPC" pitchFamily="34" charset="-34"/>
                  <a:ea typeface="Calibri"/>
                  <a:cs typeface="CordiaUPC" pitchFamily="34" charset="-34"/>
                </a:rPr>
                <a:t>- โปรแกรมสำเร็จรูปทางการบัญชี</a:t>
              </a:r>
              <a:endParaRPr lang="en-US" sz="2600">
                <a:effectLst/>
                <a:latin typeface="CordiaUPC" pitchFamily="34" charset="-34"/>
                <a:ea typeface="Calibri"/>
                <a:cs typeface="CordiaUPC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600">
                  <a:effectLst/>
                  <a:latin typeface="CordiaUPC" pitchFamily="34" charset="-34"/>
                  <a:ea typeface="Calibri"/>
                  <a:cs typeface="CordiaUPC" pitchFamily="34" charset="-34"/>
                </a:rPr>
                <a:t> 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600">
                  <a:effectLst/>
                  <a:latin typeface="CordiaUPC" pitchFamily="34" charset="-34"/>
                  <a:ea typeface="Calibri"/>
                  <a:cs typeface="CordiaUPC" pitchFamily="34" charset="-34"/>
                </a:rPr>
                <a:t> 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600">
                  <a:effectLst/>
                  <a:latin typeface="CordiaUPC" pitchFamily="34" charset="-34"/>
                  <a:ea typeface="Calibri"/>
                  <a:cs typeface="CordiaUPC" pitchFamily="34" charset="-34"/>
                </a:rPr>
                <a:t> </a:t>
              </a:r>
            </a:p>
          </p:txBody>
        </p:sp>
        <p:sp>
          <p:nvSpPr>
            <p:cNvPr id="10" name="ลูกศรขวา 9"/>
            <p:cNvSpPr/>
            <p:nvPr/>
          </p:nvSpPr>
          <p:spPr>
            <a:xfrm>
              <a:off x="1803400" y="946150"/>
              <a:ext cx="906145" cy="79375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2600">
                <a:latin typeface="CordiaUPC" pitchFamily="34" charset="-34"/>
                <a:cs typeface="CordiaUPC" pitchFamily="34" charset="-34"/>
              </a:endParaRPr>
            </a:p>
          </p:txBody>
        </p:sp>
      </p:grpSp>
      <p:sp>
        <p:nvSpPr>
          <p:cNvPr id="5" name="สี่เหลี่ยมผืนผ้า 4"/>
          <p:cNvSpPr/>
          <p:nvPr/>
        </p:nvSpPr>
        <p:spPr>
          <a:xfrm>
            <a:off x="447675" y="1374166"/>
            <a:ext cx="229421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th-TH" sz="2600" b="1" dirty="0">
                <a:latin typeface="CordiaUPC" panose="020B0304020202020204" pitchFamily="34" charset="-34"/>
                <a:cs typeface="CordiaUPC" panose="020B0304020202020204" pitchFamily="34" charset="-34"/>
              </a:rPr>
              <a:t>กรอบแนวคิดการวิจัย</a:t>
            </a:r>
          </a:p>
        </p:txBody>
      </p:sp>
    </p:spTree>
    <p:extLst>
      <p:ext uri="{BB962C8B-B14F-4D97-AF65-F5344CB8AC3E}">
        <p14:creationId xmlns:p14="http://schemas.microsoft.com/office/powerpoint/2010/main" val="322490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47675" y="1374166"/>
            <a:ext cx="229421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th-TH" sz="2600" b="1" dirty="0">
                <a:latin typeface="CordiaUPC" panose="020B0304020202020204" pitchFamily="34" charset="-34"/>
                <a:cs typeface="CordiaUPC" panose="020B0304020202020204" pitchFamily="34" charset="-34"/>
              </a:rPr>
              <a:t>กรอบแนวคิดการวิจัย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914400" y="1752600"/>
            <a:ext cx="7620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ปรียนันท์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วรรณ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เมธี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(2554:11)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ได้กล่าวเกี่ยวกับ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ปัจจัยที่มีผลต่อการซื้อโปรแกรมสำเร็จรูปทางการบัญชีว่า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“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ปัจจัยที่มีผลต่อการซื้อโปรแกรมสำเร็จรูปทางการบัญชี คือ ด้านผลิตภัณฑ์ (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Product)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ให้ความสำคัญมาก คำนึงถึงการออกแบบ รองรับได้ทั้งภาษาไทยและภาษาอังกฤษ ทำงานบน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window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ได้สามารถจัดทำงบการเงิน และรายงานเฉพาะในแต่ละระบบบัญชีที่ผู้บริหารต้องการ</a:t>
            </a:r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ได้มาก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ที่สุด นอกจากนี้ ยังคำนึงถึงคุณลักษณะ มีบัญชีแยกประเภทและสมุดรายวันครบถ้วน และเหมาะกับขนาดและประเภทของ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กิจการและมีระบบที่รองรับ การผ่านรายการที่กิจการสามารถเลือกใช้ให้เหมาะสมกับรายการบัญชีนั้น ๆ มีหลักฐานในการตรวจสอบ การบันทึกบัญชี มีระบบควบคุมการนำเข้า การระมวลผล และผลลัพธ์เพื่อให้สารสนเทศทางการบัญชีมีความถูกต้องครบถ้วนเชื่อถือได้ มีการป้องกันการเข้าถึงข้อมูลและสำรองข้อมูลเมื่อคอมพิวเตอร์ขัดข้อง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”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820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47675" y="1374166"/>
            <a:ext cx="229421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th-TH" sz="2600" b="1" dirty="0">
                <a:latin typeface="CordiaUPC" panose="020B0304020202020204" pitchFamily="34" charset="-34"/>
                <a:cs typeface="CordiaUPC" panose="020B0304020202020204" pitchFamily="34" charset="-34"/>
              </a:rPr>
              <a:t>กรอบแนวคิดการวิจัย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933450" y="1981200"/>
            <a:ext cx="7620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จารุณี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อภิวัฒน์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ไพศาล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(2554:14)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ได้กล่าวถึงปัจจัย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ในการ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เลือกซื้อซอฟแวร์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โปรแกรมบัญชีว่า 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“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ในการเลือกซื้อควรเปรียบเทียบระหว่างประโยชน์ที่จะได้รับกับต้นทุนที่คาดว่าที่เสียไป ในด้านกำลังการผลิตที่เพิ่มขึ้นระยะเวลาในการตอบสนองความต้องการของผู้ใช้งานความผิดพลาดที่ลดลง ระยะเวลาในการคืนทุน การเลือกโปรแกรมที่ไม่มีคุณภาพจะเพิ่มค่าใช้จ่ายในระยะยาวแต่ไม่ควรซื้อโปรแกรมโดยตัดสินใจที่ราคาเป็นสำคัญเพราะโปรแกรมราคาถูกอาจไม่คุ้มค่ากับเงินที่ลงทุนไปและสำหรับโปรแกรมที่ราคาแพงก็ไม่ได้หมายความว่าจะดีเสมอไป ดังนั้น ผู้ซื้อควรคำนึงถึงคุณภาพของโปรแกรม และความสามารถในการตอบสนองความต้องการใช้งาน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”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 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963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 algn="thaiDist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วิธีการวิจัย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pPr lvl="0" algn="thaiDist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1. ศึกษา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รวบรวมข้อมูลเกี่ยวกับซอฟแวร์โปรแกรมบัญชีทั้งในหนังสือ เอกสารต่างๆและอินเตอร์เน็ท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pPr lvl="0" algn="thaiDist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2. ศึกษา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ระบบงานบัญชีของวิทยาลัยนวัตกรรม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pPr lvl="0" algn="thaiDist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3. สัมภาษณ์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ผู้ใช้งานเกี่ยวกับเรื่องการใช้งานโปรแกรมบัญชีและวิธีการทำงานของพนักงาน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pPr lvl="0" algn="thaiDist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4. นำ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ข้อมูลต่างๆมาวิเคราะห์หาข้อสรุปเกี่ยวกับฟังชั่นการทำงานของโปรแกรมบัญชีที่ต้องการ และวิเคราะห์ความต้องการข้อมูลที่จะนำออกมาเป็นรายงาน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pPr lvl="0" algn="thaiDist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5. จัดหา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ตัวซอฟแวร์โปรแกรมบัญชีและติดตั้งระบบพร้อมให้พนักงานทดลองใช้งาน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pPr lvl="0" algn="thaiDist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6. สัมภาษณ์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ผู้ใช้งานหลังการทดลองใช้งานจริง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pPr lvl="0" algn="thaiDist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7. สรุป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ผลการวิจัยของการจัดหาซอฟแวร์โปรแกรมบัญชี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pPr marL="344488" indent="-344488" algn="thaiDist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600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48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เครื่องมือในการวิจัย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เครื่องมือในการวิจัยนั้นการสัมภาษณ์ ใช้ในการรวบรวมข้อมูลโดยการสนทนา สอบถามปากเปล่า โดยมีการบันทึกข้อมูลในแบบสัมภาษณ์ ซึ่งควรต้องกำหนดประเด็นการสัมภาษณ์ไว้ล่วงหน้า ข้อมูลที่ได้เป็นข้อมูลเชิงคุณภาพ โดยที่ผู้ถูกสัมภาษณ์จะเป็นพนักงานของวิทยาลัยนวัตกรรมที่จำเป็นและต้องการใช้ซอฟแวร์โปรแกรมบัญชีในการทำงานให้มีประสิทธิภาพมากยิ่งขึ้น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pPr marL="344488" indent="-344488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600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2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ผลที่คาดว่าจะได้รับจากการวิจัย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ข้อมูลส่วนบุคคลของพนักงานผู้ใช้งาน</a:t>
            </a:r>
            <a:endParaRPr lang="en-US" sz="2600" b="1" dirty="0">
              <a:latin typeface="CordiaUPC" pitchFamily="34" charset="-34"/>
              <a:cs typeface="CordiaUPC" pitchFamily="34" charset="-34"/>
            </a:endParaRPr>
          </a:p>
          <a:p>
            <a:pPr lvl="0"/>
            <a:r>
              <a:rPr lang="th-TH" sz="2600" dirty="0">
                <a:latin typeface="CordiaUPC" pitchFamily="34" charset="-34"/>
                <a:cs typeface="CordiaUPC" pitchFamily="34" charset="-34"/>
              </a:rPr>
              <a:t>ผู้ใช้งานส่วนใหญ่มีอายุ 24 ปีขึ้น เรียนจบทางด้านบัญชีและมีความเชี่ยวชาญในการทำบัญชี และมีหลายคนเคยใช้งานโปรแกรมบัญชีมาแล้ว 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pPr lvl="0"/>
            <a:r>
              <a:rPr lang="th-TH" sz="2600" dirty="0">
                <a:latin typeface="CordiaUPC" pitchFamily="34" charset="-34"/>
                <a:cs typeface="CordiaUPC" pitchFamily="34" charset="-34"/>
              </a:rPr>
              <a:t>ส่วนใหญ่ผู้ใช้งานจะคุ้นเคยกับการใช้งานโปรแกรมที่เป็นภาษาไทยเนื่องจากเข้าใจง่ายและชอบซอฟแวร์โปรแกรมที่มีหน้าตาเรียบง่ายใช้งานง่ายคล่องตัว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pPr lvl="0"/>
            <a:r>
              <a:rPr lang="th-TH" sz="2600" dirty="0">
                <a:latin typeface="CordiaUPC" pitchFamily="34" charset="-34"/>
                <a:cs typeface="CordiaUPC" pitchFamily="34" charset="-34"/>
              </a:rPr>
              <a:t>ผู้ใช้งานและผู้บริหารมีต้องการรายงานด้านบัญชีที่ข้อมูลมีความถูกต้องชัดเจนและประมวลผลรวดเร็วทันต่อการใช้งาน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35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ผลที่คาดว่าจะได้รับจากการวิจัย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ปัจจัยที่มีผลต่อการเลือกซื้อซอฟแวร์โปรแกรมบัญชี</a:t>
            </a:r>
            <a:endParaRPr lang="en-US" sz="2600" b="1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1.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ด้านบุคลากร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- ผู้ใช้งาน ควรมีส่วนรวมในการทดสอบระบบเพื่อให้โปรแกรมที่เลือกใช้นั้นสามารถตอบสนองความต้องการใช้งานได้อย่างแท้จริงและความมีการฝึกอบรมการใช้งาน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-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ผู้บริหาร ควรมีส่วนรวมในการตรวจสอบข้อมูลที่ได้ออกมาจากรายงานว่าถูกต้อง รวดเร็ว ได้ข้อมูลครบถ้วนตามที่ต้องการหรือไม่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endParaRPr lang="th-TH" sz="2600" dirty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1684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ผลที่คาดว่าจะได้รับจากการวิจัย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2.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คุณภาพของโปรแกรม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-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ความถูกต้องในการบันทึก ประมวลผลและการออกรายงานมีความถูกต้อง ครบถ้วน และใช้งานง่าย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-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เลือกระบบบัญชีที่พัฒนาบน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Windows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เนื่องจากระบบปฏิบัติการ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Windows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นั้นเป็นที่นิยม และมีประสิทธิภาพ ใช้งานง่าย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-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มีฟังชั่นในการกู้ข้อมูลเวลาเกิดเหตุการณ์ที่ไม่คาดคิด เช่น ไฟดับ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-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มีการเก็บข้อมูลลงในระบบฐานข้อมูล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endParaRPr lang="th-TH" sz="2600" dirty="0"/>
          </a:p>
        </p:txBody>
      </p:sp>
    </p:spTree>
    <p:extLst>
      <p:ext uri="{BB962C8B-B14F-4D97-AF65-F5344CB8AC3E}">
        <p14:creationId xmlns:p14="http://schemas.microsoft.com/office/powerpoint/2010/main" val="221211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thaiDist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ความเป็นมา และความสำคัญของปัญหา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ก่อนหน้าที่จะมีโปรแกรมคอมพิวเตอร์นั้น นักบัญชีจัดทำบัญชีด้วยมือ อาจจะทำให้มีการผิดพลาด มีความล่าช้า ดังนั้นรูปแบบการจัดทำบัญชีในสมัยนี้เลยมีการนำเอาเทคโนโลยีสารสนเทศเข้ามาช่วย นั่นคือโปรแกรมคอมพิวเตอร์ทางการบัญชี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3248025" cy="98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s://shop.thaiware.com/upload_misc/shop/2014_08/images/1942_140808162020h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27776"/>
            <a:ext cx="365385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rosoft.co.th/images/image/WINs9-im-startu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3172552" cy="183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esg.co.th/esg/Image/content_img/2012051410-52-07-00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002" y="3896402"/>
            <a:ext cx="2240943" cy="296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142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ผลที่คาดว่าจะได้รับจากการวิจัย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3.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เลือกผู้พัฒนาโปรแกรมที่น่าเชื่อถือ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-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เลือกบริษัทที่มีความมั่นคงน่าเชื่อถือ มีลูกค้าที่ใช้งานตัวโปรแกรมอยู่จำนวนมาก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-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เลือกบริษัทที่มีการพัฒนาซอฟต์แวร์อย่างต่อเนื่องโดยพิจารณาว่าผู้ผลิตพัฒนาโปรแกรมอย่างต่อเนื่องหรือไม่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-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สอบถามปัญหาจากผู้ใช้งานที่เคยใช้ซอฟแวร์โปรแกรมบัญชีนี้ต้องมีบริการหลังการขายที่ดี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12119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ผลที่คาดว่าจะได้รับจากการวิจัย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4.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ราคาและความคุ้มค่าต่อการลงทุน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-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ต้องคำนวณเปรียบเทียบประโยชน์ที่จะได้รับจากซอฟแวร์โปรแกรมบัญชีนี้กับราคาที่ซื้อว่าตัวโปรแกรมนั้นจะทำให้ระบบงานบัญชีนั้นมีประสิทธิภาพมากขึ้นและตอบสนองความต้องการของผู้ใช้งานหรือไม่ 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en-US" sz="2600" dirty="0">
                <a:latin typeface="CordiaUPC" pitchFamily="34" charset="-34"/>
                <a:cs typeface="CordiaUPC" pitchFamily="34" charset="-34"/>
              </a:rPr>
              <a:t>-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การเลือกโปรแกรมบัญชีที่ไม่มีคุณภาพจะเพิ่มค่าใช้จ่ายในระยะยาว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13597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บทสรุป</a:t>
            </a:r>
            <a:endParaRPr lang="th-T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คาดว่า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ปัจจัยที่สำคัญใช้ในการเลือกซอฟแวร์โปรแกรมบัญชีคือ ความสามรถของตัวโปรแกรม ที่มีฟีเจอร์การใช้งานหลากหลาย รองรับได้ทั้งภาษาไทยและภาษาอังกฤษ สามารถจัดทำงบการบัญชีเงิน และสามารถออกรายงานได้ตามความต้องการของผู้บริหาร และเหมาะสมกับขนาดของระบบบัญชีของวิทยาลัยนวัตกรรม และมีการเก็บบันทึกหลักฐานในการตรวจสอบ การบันทึกบัญชี และต้องมีการประมวลผลให้ได้ผลลัพธ์ทางการบัญชีที่มีความถูกต้องครบถ้วน และต้องมีการป้องกันการเข้าถึงข้อมูลและมีความสามารถในการสำรองข้อมูลเมื่อคอมพิวเตอร์ขัดข้อง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3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เอกสารอ้างอิง</a:t>
            </a:r>
            <a:endParaRPr lang="th-T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โครงการสารานุกรมไทยฯ </a:t>
            </a:r>
            <a:r>
              <a:rPr lang="th-TH" sz="2600" i="1" dirty="0">
                <a:latin typeface="CordiaUPC" pitchFamily="34" charset="-34"/>
                <a:cs typeface="CordiaUPC" pitchFamily="34" charset="-34"/>
              </a:rPr>
              <a:t>. การใช้คอมพิวเตอร์ในด้านบัญชี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, 22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มีนาคม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2557 . http://kanchanapisek.or.th/kp6/sub/book/book.php?book=11&amp;chap=4&amp;page=t11-4-infodetail04.html</a:t>
            </a: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บริษัท  </a:t>
            </a:r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ซอฟท์บิส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พลัส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 จำกัด . </a:t>
            </a:r>
            <a:r>
              <a:rPr lang="th-TH" sz="2600" i="1" dirty="0">
                <a:latin typeface="CordiaUPC" pitchFamily="34" charset="-34"/>
                <a:cs typeface="CordiaUPC" pitchFamily="34" charset="-34"/>
              </a:rPr>
              <a:t>การใช้คอมพิวเตอร์ในการจัดทำและตรวจสอบบัญชี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, 22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มีนาคม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2557 . http://www.softbizplus.com/accounting-principles/394-the-use-of-computers-in-the-preparation-and-auditing</a:t>
            </a:r>
          </a:p>
          <a:p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อุษณา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ภัทรมนตรี . (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2558). </a:t>
            </a:r>
            <a:r>
              <a:rPr lang="th-TH" sz="2600" i="1" dirty="0">
                <a:latin typeface="CordiaUPC" pitchFamily="34" charset="-34"/>
                <a:cs typeface="CordiaUPC" pitchFamily="34" charset="-34"/>
              </a:rPr>
              <a:t>การตรวจสอบและการควบคุมด้านคอมพิวเตอร์ทางบัญชี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. กรุงเทพมหานคร:บริษัท จามจุรี</a:t>
            </a:r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โปรดักส์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จำกัด 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 err="1" smtClean="0">
                <a:latin typeface="CordiaUPC" pitchFamily="34" charset="-34"/>
                <a:cs typeface="CordiaUPC" pitchFamily="34" charset="-34"/>
              </a:rPr>
              <a:t>ปรียนันท์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err="1" smtClean="0">
                <a:latin typeface="CordiaUPC" pitchFamily="34" charset="-34"/>
                <a:cs typeface="CordiaUPC" pitchFamily="34" charset="-34"/>
              </a:rPr>
              <a:t>วรรณ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เมธี. 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(2554).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i="1" dirty="0" smtClean="0">
                <a:latin typeface="CordiaUPC" pitchFamily="34" charset="-34"/>
                <a:cs typeface="CordiaUPC" pitchFamily="34" charset="-34"/>
              </a:rPr>
              <a:t>ปัจจัยที่มีผลต่อการซื้อโปรแกรม</a:t>
            </a:r>
            <a:r>
              <a:rPr lang="th-TH" sz="2600" i="1" dirty="0" err="1" smtClean="0">
                <a:latin typeface="CordiaUPC" pitchFamily="34" charset="-34"/>
                <a:cs typeface="CordiaUPC" pitchFamily="34" charset="-34"/>
              </a:rPr>
              <a:t>สําเร็จรูป</a:t>
            </a:r>
            <a:r>
              <a:rPr lang="th-TH" sz="2600" i="1" dirty="0" smtClean="0">
                <a:latin typeface="CordiaUPC" pitchFamily="34" charset="-34"/>
                <a:cs typeface="CordiaUPC" pitchFamily="34" charset="-34"/>
              </a:rPr>
              <a:t>ทางการบัญชีของอุตสาหกรรมการผลิตในเขตกรุงเทพมหานคร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. ปริญญาโท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,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วิทยาลัย</a:t>
            </a:r>
            <a:r>
              <a:rPr lang="th-TH" sz="2600" dirty="0" err="1" smtClean="0">
                <a:latin typeface="CordiaUPC" pitchFamily="34" charset="-34"/>
                <a:cs typeface="CordiaUPC" pitchFamily="34" charset="-34"/>
              </a:rPr>
              <a:t>ราชพฤกษ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. นนทบุรี.</a:t>
            </a:r>
            <a:endParaRPr lang="th-TH" sz="2600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เอกสารอ้างอิง</a:t>
            </a:r>
            <a:endParaRPr lang="th-T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th-TH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จารุณี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อภิวัฒน์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ไพศาล. (2554). การเลือกใช้โปรแกรมสำเร็จรูปทางการบัญชีให้เหมาะสมสำหรับธุรกิจ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SMEs ,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มหาวิทยาลัยศิลปากร. กรุงเทพมหานคร</a:t>
            </a: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นภาพร ลิขิตวงศ์ขจร และไพลิน ตรงเมธีรัตน์. (2551). ปัจจัยที่มีผลต่อการตัดสินใจใช้ซอฟต์แวร์ทางการบัญชีของหน่วยธุรกิจในจังหวัดขอนแก่น. วารสารวิชาการ มหาวิทยาลัยหอการค้าไทย 28(1):33-47.</a:t>
            </a:r>
          </a:p>
          <a:p>
            <a:endParaRPr lang="th-TH" sz="2600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8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600" dirty="0">
                <a:latin typeface="CordiaUPC" pitchFamily="34" charset="-34"/>
                <a:cs typeface="CordiaUPC" pitchFamily="34" charset="-34"/>
              </a:rPr>
              <a:t>วิทยาลัยนวัตกรรมการจัดการ มหาวิทยาลัยเทคโนโลยีราชมงคลรัตนโกสินทร์ (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RCIM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) ต้องการ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ขยายหลักสูตร จึงต้องมีการปรับปรุงระบบบัญชี 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แต่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เพราะปัจจุบันวิทยาลัยไม่มีระบบบัญชี จึงทำให้เกิดความล่าช้าค้นหาข้อมูลต่างๆ ทำให้วิทยาลัยบริหารงานได้ไม่เต็มประสิทธิภาพ ดังนั้นวิทยาลัยจึงต้องการมีระบบบัญชีที่เหมาะสมกับกระบวนการทำงานของวิทยาลัยรองรับต่อไปใน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อนาคต</a:t>
            </a:r>
            <a:endParaRPr lang="th-TH" sz="26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038600"/>
            <a:ext cx="1704387" cy="9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คำถามของการวิจัย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1.กระบวนการทำงานของระบบบัญชีของ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RCIM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มีขั้นตอนการทำงานอย่างไร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2.เทคโนโลยีสารสนเทศที่ 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RCIM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ใช้อยู่ในปัจจุบันมีอะไรบ้าง และมีประสิทธิภาพเพียงพอแล้วหรือไม่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3.เทคโนโลยีอะไรบ้างที่เหมาะสมและควรนำมาใช้กับกระบวนการทำงานและระบบบัญชีของ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RCIM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วัตถุประสงค์ของการวิจัย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1.เพื่อศึกษากระบวนการทำงานของระบบบัญชีของ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RCIM</a:t>
            </a: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2.เพื่อศึกษาวิเคราะห์และออกแบบเทคโนโลยีสารสนเทศที่ 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RCIM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ใช้อยู่ในปัจจุบัน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3.เพื่อศึกษาหาเทคโนโลยีที่เหมาะสมกับกระบวนการทำงานและระบบบัญชีของ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RCIM</a:t>
            </a:r>
          </a:p>
          <a:p>
            <a:endParaRPr lang="th-TH" sz="2600" dirty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6949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ขอบเขตของการวิจัย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1. ประชากร : องค์กรธุรกิจ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,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สถาบันการศึกษา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/>
            </a:r>
            <a:br>
              <a:rPr lang="en-US" sz="2600" dirty="0">
                <a:latin typeface="CordiaUPC" pitchFamily="34" charset="-34"/>
                <a:cs typeface="CordiaUPC" pitchFamily="34" charset="-34"/>
              </a:rPr>
            </a:br>
            <a:r>
              <a:rPr lang="th-TH" sz="2600" dirty="0">
                <a:latin typeface="CordiaUPC" pitchFamily="34" charset="-34"/>
                <a:cs typeface="CordiaUPC" pitchFamily="34" charset="-34"/>
              </a:rPr>
              <a:t>2. กลุ่มตัวอย่าง: วิทยาลัยนวัตกรรมการจัดการ มหาวิทยาลัยเทคโนโลยีราชมงคลรัตนโกสินทร์ (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RCIM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)</a:t>
            </a:r>
          </a:p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ประโยชน์ที่ได้รับจากการวิจัย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1.ได้ทำความเข้าใจถึงกระบวนการทำงานของระบบบัญชีของ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RCIM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ว่ามีขั้นตอนการทำงานอย่างไร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2.ได้ความรู้เกี่ยวกับเทคโนโลยีสารสนเทศที่ 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RCIM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ใช้อยู่ในปัจจุบัน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>
                <a:latin typeface="CordiaUPC" pitchFamily="34" charset="-34"/>
                <a:cs typeface="CordiaUPC" pitchFamily="34" charset="-34"/>
              </a:rPr>
              <a:t>3.ได้ประสบการณ์ในการจัดหาเทคโนโลยีที่เหมาะสมกับกระบวนการทำงานและระบบบัญชีของ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RCIM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 err="1" smtClean="0"/>
              <a:t>เม.ย</a:t>
            </a:r>
            <a:r>
              <a:rPr lang="en-US" dirty="0" smtClean="0"/>
              <a:t>. 2559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นิยามศัพท์ (ถ้ามี)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b="1" dirty="0">
                <a:latin typeface="CordiaUPC" pitchFamily="34" charset="-34"/>
                <a:cs typeface="CordiaUPC" pitchFamily="34" charset="-34"/>
              </a:rPr>
              <a:t>โปรแกรมสำเร็จรูปทางการบัญชี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หมายถึง โปรแกรมคอมพิวเตอร์ที่ได้มีการพัฒนาขึ้นเพื่อใช้สำหรับงานทางด้านบัญชี </a:t>
            </a:r>
            <a:endParaRPr lang="th-TH" sz="2600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b="1" dirty="0" smtClean="0">
                <a:latin typeface="CordiaUPC" pitchFamily="34" charset="-34"/>
                <a:cs typeface="CordiaUPC" pitchFamily="34" charset="-34"/>
              </a:rPr>
              <a:t>ระบบปฏิบัติการ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คือซอฟต์แวร์ที่ทำหน้าที่เป็นตัวกลางระหว่างฮาร์ดแวร์และซอฟต์แวร์ประยุกต์ทั่วไป </a:t>
            </a:r>
            <a:endParaRPr lang="th-TH" sz="2600" dirty="0" smtClean="0">
              <a:latin typeface="CordiaUPC" pitchFamily="34" charset="-34"/>
              <a:cs typeface="CordiaUPC" pitchFamily="34" charset="-34"/>
            </a:endParaRPr>
          </a:p>
          <a:p>
            <a:endParaRPr lang="th-TH" sz="2600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b="1" dirty="0" smtClean="0">
                <a:latin typeface="CordiaUPC" pitchFamily="34" charset="-34"/>
                <a:cs typeface="CordiaUPC" pitchFamily="34" charset="-34"/>
              </a:rPr>
              <a:t>ระบบ</a:t>
            </a:r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จัดการฐานข้อมูล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คือระบบที่ประกอบด้วยซอฟต์แวร์ที่ใช้ในการจัดการฐานข้อมูล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,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จัดเตรียมพื้นที่ในการเก็บ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,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การเข้าถึง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,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ระบบรักษาความปลอดภัย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,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สำรองข้อมูล และสิ่งอำนวยความสะดวก</a:t>
            </a:r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อื่นๆ</a:t>
            </a:r>
            <a:endParaRPr lang="th-TH" sz="26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3074" name="Picture 2" descr="http://www.msdnet.de/images/windows.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1000126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s.telegiz.com/data/images/full/3068/mac-os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96" y="3414713"/>
            <a:ext cx="743416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extremetech.com/wp-content/uploads/2012/01/linu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05201"/>
            <a:ext cx="89599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wooworld.net/images/logo_andro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38527"/>
            <a:ext cx="1166812" cy="69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thebigboss.org/wp-content/uploads/2014/ios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438480"/>
            <a:ext cx="676321" cy="67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nginx-com-uploads.s3.amazonaws.com/wp-content/uploads/2014/12/mysql_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371600" cy="80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4thoughtmarketing.com/news/wp-content/uploads/2012/04/sqlserver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05" y="5532829"/>
            <a:ext cx="924242" cy="75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8" descr="https://xebialabs.com/assets/files/plugins/oracle-db.jpg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3092" name="Picture 20" descr="https://xebialabs.com/assets/files/plugins/oracle-db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04" y="5426273"/>
            <a:ext cx="12319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www.slashdb.com/wp-content/gallery/logos/logo-ibm-db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558374"/>
            <a:ext cx="1835196" cy="73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4" descr="https://www.freebsdnews.com/wp-content/uploads/postgresql-logo.png"/>
          <p:cNvSpPr>
            <a:spLocks noChangeAspect="1" noChangeArrowheads="1"/>
          </p:cNvSpPr>
          <p:nvPr/>
        </p:nvSpPr>
        <p:spPr bwMode="auto">
          <a:xfrm>
            <a:off x="342900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3098" name="Picture 26" descr="https://www.freebsdnews.com/wp-content/uploads/postgresql-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289" y="5638800"/>
            <a:ext cx="149406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s://camo.githubusercontent.com/fdb448bf9ea66b949990df448d6fcc3e091670d9/687474703a2f2f6261646765732e6d6172696164622e6f72672f6c6f676f2f4d6172696164622d7365616c2d7368616465642d62726f776e746578742e706e6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98" y="5763772"/>
            <a:ext cx="1395412" cy="43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CordiaUPC" pitchFamily="34" charset="-34"/>
                <a:cs typeface="CordiaUPC" pitchFamily="34" charset="-34"/>
              </a:rPr>
              <a:t>ทฤษฏีต่าง ๆ ที่เกี่ยวข้องกับการวิจัย</a:t>
            </a:r>
            <a:endParaRPr lang="en-US" sz="2600" dirty="0">
              <a:latin typeface="CordiaUPC" pitchFamily="34" charset="-34"/>
              <a:cs typeface="CordiaUPC" pitchFamily="34" charset="-34"/>
            </a:endParaRPr>
          </a:p>
          <a:p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อุษณา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ภัทรมนตรี (</a:t>
            </a:r>
            <a:r>
              <a:rPr lang="en-US" sz="2600" dirty="0" smtClean="0">
                <a:latin typeface="CordiaUPC" pitchFamily="34" charset="-34"/>
                <a:cs typeface="CordiaUPC" pitchFamily="34" charset="-34"/>
              </a:rPr>
              <a:t>2558:1-3)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ได้ให้ความหมายของระบบสารสนเทศทางบัญชีว่า "ระบบสารสนเทศทางบัญชีที่ใช้โปรแกรมระบบงานบัญชี ในการบันทึก ประมวล จัดประเภท วิเคราะห์การจัดทำรายงานทางบัญชี ระบบงานบัญชีหนึ่งประกอบด้วยระบบงานย่อยหรือวงจรย่อย เช่น ระบบงานบัญชีรายได้ ประกอบกด้วย ระบบงานย่อยในการรับคำสั่งซื้อ การส่งมอบสินค้า การจัดทำบิล การเรียกเก็บหนี้ และระบบงานบัญชีค่าใช้ ประกอบด้วย ระบบงานย่อยในการอนุมัติคำสั่งซื้อการรับสินค้า การบันทึกหนี้ การชำระหนี้ เป็นต้น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”</a:t>
            </a:r>
          </a:p>
          <a:p>
            <a:pPr marL="344488" indent="-344488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th-TH" sz="2600" b="1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5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600" dirty="0" err="1">
                <a:latin typeface="CordiaUPC" pitchFamily="34" charset="-34"/>
                <a:cs typeface="CordiaUPC" pitchFamily="34" charset="-34"/>
              </a:rPr>
              <a:t>อุษณา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 ภัทรมนตรี (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2558:2-19)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ได้อธิบายเกี่ยวกับกรอบงาน 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COBIT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ว่า "เป็นกรอบงานและแนวปฏิบัติที่ดีที่สุดด้านเทคโนโลยีที่ใช้อ้างอิงระดับสากลทั่วโลก ประกอบด้วยแนวคิดและกลยุทธ์ในการกำกับดูแล การบริหารความเสี่ยง การควบคุมด้านเทคโนโลยีสารสนเทศ เพื่อให้ระบบสารสนเทศเป็นระบบที่มีประสิทธิผลและประสิทธิภาพคุ้มค่าต่อการลงทุนมากที่สุด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”</a:t>
            </a:r>
          </a:p>
          <a:p>
            <a:pPr marL="344488" indent="-344488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th-TH" sz="2600" b="1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4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13444</TotalTime>
  <Words>1974</Words>
  <Application>Microsoft Office PowerPoint</Application>
  <PresentationFormat>นำเสนอทางหน้าจอ (4:3)</PresentationFormat>
  <Paragraphs>161</Paragraphs>
  <Slides>24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24</vt:i4>
      </vt:variant>
    </vt:vector>
  </HeadingPairs>
  <TitlesOfParts>
    <vt:vector size="25" baseType="lpstr">
      <vt:lpstr>Civic</vt:lpstr>
      <vt:lpstr>หลักสูตรบริหารธุรกิจมหาบัณฑิต  วิทยาลัยนวัตกรรมการจัดการ  มหาวิทยาลัยเทคโนโลยีราชมงคลรัตนโกสินทร์</vt:lpstr>
      <vt:lpstr>บทนำ</vt:lpstr>
      <vt:lpstr>บทนำ</vt:lpstr>
      <vt:lpstr>บทนำ</vt:lpstr>
      <vt:lpstr>บทนำ</vt:lpstr>
      <vt:lpstr>บทนำ</vt:lpstr>
      <vt:lpstr>บทนำ</vt:lpstr>
      <vt:lpstr>การทบทวนวรรณกรรม</vt:lpstr>
      <vt:lpstr>การทบทวนวรรณกรรม</vt:lpstr>
      <vt:lpstr>การทบทวนวรรณกรรม</vt:lpstr>
      <vt:lpstr>ระเบียบวิธีวิจัย</vt:lpstr>
      <vt:lpstr>ระเบียบวิธีวิจัย</vt:lpstr>
      <vt:lpstr>ระเบียบวิธีวิจัย</vt:lpstr>
      <vt:lpstr>ระเบียบวิธีวิจัย</vt:lpstr>
      <vt:lpstr>ระเบียบวิธีวิจัย</vt:lpstr>
      <vt:lpstr>ระเบียบวิธีวิจัย</vt:lpstr>
      <vt:lpstr>ผลที่คาดว่าจะได้รับจากการวิจัย</vt:lpstr>
      <vt:lpstr>ผลที่คาดว่าจะได้รับจากการวิจัย</vt:lpstr>
      <vt:lpstr>ผลที่คาดว่าจะได้รับจากการวิจัย</vt:lpstr>
      <vt:lpstr>ผลที่คาดว่าจะได้รับจากการวิจัย</vt:lpstr>
      <vt:lpstr>ผลที่คาดว่าจะได้รับจากการวิจัย</vt:lpstr>
      <vt:lpstr>บทสรุป</vt:lpstr>
      <vt:lpstr>เอกสารอ้างอิง</vt:lpstr>
      <vt:lpstr>เอกสารอ้างอิง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capital structure under corporate and personal taxation.</dc:title>
  <dc:creator>somo</dc:creator>
  <cp:lastModifiedBy>Tanandara</cp:lastModifiedBy>
  <cp:revision>908</cp:revision>
  <dcterms:created xsi:type="dcterms:W3CDTF">2006-08-16T00:00:00Z</dcterms:created>
  <dcterms:modified xsi:type="dcterms:W3CDTF">2016-04-06T18:35:10Z</dcterms:modified>
</cp:coreProperties>
</file>