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28" r:id="rId1"/>
  </p:sldMasterIdLst>
  <p:notesMasterIdLst>
    <p:notesMasterId r:id="rId11"/>
  </p:notesMasterIdLst>
  <p:sldIdLst>
    <p:sldId id="256" r:id="rId2"/>
    <p:sldId id="354" r:id="rId3"/>
    <p:sldId id="356" r:id="rId4"/>
    <p:sldId id="355" r:id="rId5"/>
    <p:sldId id="351" r:id="rId6"/>
    <p:sldId id="339" r:id="rId7"/>
    <p:sldId id="340" r:id="rId8"/>
    <p:sldId id="349" r:id="rId9"/>
    <p:sldId id="336" r:id="rId10"/>
  </p:sldIdLst>
  <p:sldSz cx="9144000" cy="6858000" type="screen4x3"/>
  <p:notesSz cx="6796088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8637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29" autoAdjust="0"/>
    <p:restoredTop sz="93728" autoAdjust="0"/>
  </p:normalViewPr>
  <p:slideViewPr>
    <p:cSldViewPr>
      <p:cViewPr>
        <p:scale>
          <a:sx n="100" d="100"/>
          <a:sy n="100" d="100"/>
        </p:scale>
        <p:origin x="-408" y="5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38" y="997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44971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546" y="0"/>
            <a:ext cx="2944971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2CB494-5345-4DEA-A038-15243A4CF90D}" type="datetimeFigureOut">
              <a:rPr lang="en-US" smtClean="0"/>
              <a:pPr/>
              <a:t>3/18/2016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609" y="4715154"/>
            <a:ext cx="543687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9428584"/>
            <a:ext cx="2944971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546" y="9428584"/>
            <a:ext cx="2944971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F3C648-A055-4D23-9AEC-7BD2458B68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619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F3C648-A055-4D23-9AEC-7BD2458B68C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121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 เม.ย. 2559</a:t>
            </a:r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tx1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 เม.ย. 2559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 เม.ย. 2559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 เม.ย. 2559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 เม.ย. 2559</a:t>
            </a:r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r>
              <a:rPr lang="en-US" smtClean="0"/>
              <a:t>10 เม.ย. 2559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 เม.ย. 2559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 เม.ย. 2559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 เม.ย. 2559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 เม.ย. 2559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r>
              <a:rPr lang="en-US" smtClean="0"/>
              <a:t>10 เม.ย. 2559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10 เม.ย. 2559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hdr="0" ftr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2743200"/>
            <a:ext cx="8534400" cy="3581400"/>
          </a:xfrm>
        </p:spPr>
        <p:txBody>
          <a:bodyPr>
            <a:noAutofit/>
          </a:bodyPr>
          <a:lstStyle/>
          <a:p>
            <a:r>
              <a:rPr lang="th-TH" sz="2400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การประชุมเชิงปฏิบัติการ</a:t>
            </a:r>
            <a:r>
              <a:rPr lang="en-US" sz="2400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 </a:t>
            </a:r>
            <a:r>
              <a:rPr lang="th-TH" sz="2400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“งานวิจัย</a:t>
            </a:r>
            <a:r>
              <a:rPr lang="en-US" sz="2400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 </a:t>
            </a:r>
            <a:r>
              <a:rPr lang="th-TH" sz="2400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ครั้งที่ </a:t>
            </a:r>
            <a:r>
              <a:rPr lang="en-US" sz="2400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1</a:t>
            </a:r>
            <a:r>
              <a:rPr lang="th-TH" sz="2400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”</a:t>
            </a:r>
            <a:endParaRPr lang="en-US" sz="2400" dirty="0" smtClean="0">
              <a:latin typeface="CordiaUPC" panose="020B0304020202020204" pitchFamily="34" charset="-34"/>
              <a:cs typeface="CordiaUPC" panose="020B0304020202020204" pitchFamily="34" charset="-34"/>
            </a:endParaRPr>
          </a:p>
          <a:p>
            <a:r>
              <a:rPr lang="th-TH" sz="2400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หัวข้อ</a:t>
            </a:r>
          </a:p>
          <a:p>
            <a:r>
              <a:rPr lang="th-TH" sz="2400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ชื่อ – สกุล</a:t>
            </a:r>
          </a:p>
          <a:p>
            <a:r>
              <a:rPr lang="th-TH" sz="2400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รหัสนักศึกษา.......    รุ่น.....</a:t>
            </a:r>
            <a:endParaRPr lang="th-TH" sz="2400" dirty="0">
              <a:latin typeface="CordiaUPC" panose="020B0304020202020204" pitchFamily="34" charset="-34"/>
              <a:cs typeface="CordiaUPC" panose="020B0304020202020204" pitchFamily="34" charset="-34"/>
            </a:endParaRPr>
          </a:p>
          <a:p>
            <a:r>
              <a:rPr lang="th-TH" sz="2400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พื้นที่.....</a:t>
            </a:r>
          </a:p>
          <a:p>
            <a:r>
              <a:rPr lang="th-TH" sz="2400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อีเมล์...... หมายเลขโทรศัพท์ที่ติดต่อได้.......</a:t>
            </a:r>
            <a:endParaRPr lang="th-TH" sz="2400" dirty="0">
              <a:latin typeface="CordiaUPC" panose="020B0304020202020204" pitchFamily="34" charset="-34"/>
              <a:cs typeface="CordiaUPC" panose="020B0304020202020204" pitchFamily="34" charset="-34"/>
            </a:endParaRPr>
          </a:p>
          <a:p>
            <a:r>
              <a:rPr lang="th-TH" sz="2400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อาจารย์ที่ปรึกษา....(ถ้ามี)</a:t>
            </a:r>
            <a:endParaRPr lang="th-TH" sz="2400" dirty="0">
              <a:latin typeface="CordiaUPC" panose="020B0304020202020204" pitchFamily="34" charset="-34"/>
              <a:cs typeface="CordiaUPC" panose="020B0304020202020204" pitchFamily="34" charset="-3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1752600"/>
          </a:xfrm>
        </p:spPr>
        <p:txBody>
          <a:bodyPr>
            <a:noAutofit/>
          </a:bodyPr>
          <a:lstStyle/>
          <a:p>
            <a:r>
              <a:rPr lang="th-TH" sz="2800" b="1" dirty="0">
                <a:solidFill>
                  <a:schemeClr val="tx1"/>
                </a:solidFill>
                <a:latin typeface="CordiaUPC" panose="020B0304020202020204" pitchFamily="34" charset="-34"/>
                <a:cs typeface="CordiaUPC" panose="020B0304020202020204" pitchFamily="34" charset="-34"/>
              </a:rPr>
              <a:t>หลักสูตรบริหารธุรกิจ</a:t>
            </a:r>
            <a:r>
              <a:rPr lang="th-TH" sz="2800" b="1" dirty="0" smtClean="0">
                <a:solidFill>
                  <a:schemeClr val="tx1"/>
                </a:solidFill>
                <a:latin typeface="CordiaUPC" panose="020B0304020202020204" pitchFamily="34" charset="-34"/>
                <a:cs typeface="CordiaUPC" panose="020B0304020202020204" pitchFamily="34" charset="-34"/>
              </a:rPr>
              <a:t>มหาบัณฑิต</a:t>
            </a:r>
            <a:br>
              <a:rPr lang="th-TH" sz="2800" b="1" dirty="0" smtClean="0">
                <a:solidFill>
                  <a:schemeClr val="tx1"/>
                </a:solidFill>
                <a:latin typeface="CordiaUPC" panose="020B0304020202020204" pitchFamily="34" charset="-34"/>
                <a:cs typeface="CordiaUPC" panose="020B0304020202020204" pitchFamily="34" charset="-34"/>
              </a:rPr>
            </a:br>
            <a:r>
              <a:rPr lang="th-TH" sz="2800" b="1" dirty="0" smtClean="0">
                <a:solidFill>
                  <a:schemeClr val="tx1"/>
                </a:solidFill>
                <a:latin typeface="CordiaUPC" panose="020B0304020202020204" pitchFamily="34" charset="-34"/>
                <a:cs typeface="CordiaUPC" panose="020B0304020202020204" pitchFamily="34" charset="-34"/>
              </a:rPr>
              <a:t> </a:t>
            </a:r>
            <a:r>
              <a:rPr lang="th-TH" sz="2800" b="1" dirty="0">
                <a:solidFill>
                  <a:schemeClr val="tx1"/>
                </a:solidFill>
                <a:latin typeface="CordiaUPC" panose="020B0304020202020204" pitchFamily="34" charset="-34"/>
                <a:cs typeface="CordiaUPC" panose="020B0304020202020204" pitchFamily="34" charset="-34"/>
              </a:rPr>
              <a:t>วิทยาลัยนวัตกรรมการจัดการ </a:t>
            </a:r>
            <a:br>
              <a:rPr lang="th-TH" sz="2800" b="1" dirty="0">
                <a:solidFill>
                  <a:schemeClr val="tx1"/>
                </a:solidFill>
                <a:latin typeface="CordiaUPC" panose="020B0304020202020204" pitchFamily="34" charset="-34"/>
                <a:cs typeface="CordiaUPC" panose="020B0304020202020204" pitchFamily="34" charset="-34"/>
              </a:rPr>
            </a:br>
            <a:r>
              <a:rPr lang="th-TH" sz="2800" b="1" dirty="0">
                <a:solidFill>
                  <a:schemeClr val="tx1"/>
                </a:solidFill>
                <a:latin typeface="CordiaUPC" panose="020B0304020202020204" pitchFamily="34" charset="-34"/>
                <a:cs typeface="CordiaUPC" panose="020B0304020202020204" pitchFamily="34" charset="-34"/>
              </a:rPr>
              <a:t>มหาวิทยาลัยเทคโนโลยีราชมงคล</a:t>
            </a:r>
            <a:r>
              <a:rPr lang="th-TH" sz="2800" b="1" dirty="0" smtClean="0">
                <a:solidFill>
                  <a:schemeClr val="tx1"/>
                </a:solidFill>
                <a:latin typeface="CordiaUPC" panose="020B0304020202020204" pitchFamily="34" charset="-34"/>
                <a:cs typeface="CordiaUPC" panose="020B0304020202020204" pitchFamily="34" charset="-34"/>
              </a:rPr>
              <a:t>รัตนโกสินทร์</a:t>
            </a:r>
            <a:endParaRPr lang="th-TH" sz="2800" b="1" dirty="0">
              <a:solidFill>
                <a:schemeClr val="tx1"/>
              </a:solidFill>
              <a:latin typeface="CordiaUPC" panose="020B0304020202020204" pitchFamily="34" charset="-34"/>
              <a:cs typeface="CordiaUPC" panose="020B0304020202020204" pitchFamily="34" charset="-34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661" y="381000"/>
            <a:ext cx="1448436" cy="146304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354496"/>
            <a:ext cx="1357907" cy="1371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h-TH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diaUPC" panose="020B0304020202020204" pitchFamily="34" charset="-34"/>
                <a:cs typeface="CordiaUPC" panose="020B0304020202020204" pitchFamily="34" charset="-34"/>
              </a:rPr>
              <a:t>คำชี้แจง</a:t>
            </a:r>
            <a:endParaRPr 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diaUPC" panose="020B0304020202020204" pitchFamily="34" charset="-34"/>
              <a:cs typeface="CordiaUPC" panose="020B0304020202020204" pitchFamily="34" charset="-34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 เม.ย. 2559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8153400" cy="4727448"/>
          </a:xfrm>
        </p:spPr>
        <p:txBody>
          <a:bodyPr>
            <a:no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th-TH" sz="2000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นักศึกษาที่ประสงค์จะนำเสนอโครงร่างงานวิจัยใน</a:t>
            </a:r>
            <a:r>
              <a:rPr lang="th-TH" sz="2000" dirty="0">
                <a:latin typeface="CordiaUPC" panose="020B0304020202020204" pitchFamily="34" charset="-34"/>
                <a:cs typeface="CordiaUPC" panose="020B0304020202020204" pitchFamily="34" charset="-34"/>
              </a:rPr>
              <a:t>การประชุมเชิง</a:t>
            </a:r>
            <a:r>
              <a:rPr lang="th-TH" sz="2000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ปฏิบัติการต้องดำเนินการดังนี้</a:t>
            </a:r>
          </a:p>
          <a:p>
            <a:pPr marL="228600" indent="-228600" algn="just">
              <a:spcBef>
                <a:spcPts val="300"/>
              </a:spcBef>
              <a:buNone/>
              <a:tabLst>
                <a:tab pos="228600" algn="l"/>
              </a:tabLst>
            </a:pPr>
            <a:r>
              <a:rPr lang="en-US" sz="2000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1.	</a:t>
            </a:r>
            <a:r>
              <a:rPr lang="th-TH" sz="2000" spc="-30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จัดทำโครงร่างงานวิจัยตามรูปแบบและรายละเอียดที่แนบมาพร้อมกับเอกสารคำชี้แจงจำนวนไม่เกิน </a:t>
            </a:r>
            <a:r>
              <a:rPr lang="en-US" sz="2000" spc="-30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20 </a:t>
            </a:r>
            <a:r>
              <a:rPr lang="th-TH" sz="2000" spc="-30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หน้า</a:t>
            </a:r>
            <a:r>
              <a:rPr lang="th-TH" sz="2000" spc="-30" dirty="0">
                <a:latin typeface="CordiaUPC" panose="020B0304020202020204" pitchFamily="34" charset="-34"/>
                <a:cs typeface="CordiaUPC" panose="020B0304020202020204" pitchFamily="34" charset="-34"/>
              </a:rPr>
              <a:t> </a:t>
            </a:r>
            <a:r>
              <a:rPr lang="th-TH" sz="2000" spc="-30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(ให้ใ</a:t>
            </a:r>
            <a:r>
              <a:rPr lang="th-TH" sz="2000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ช้ตัวอักษร </a:t>
            </a:r>
            <a:r>
              <a:rPr lang="en-US" sz="2000" dirty="0" err="1" smtClean="0">
                <a:latin typeface="CordiaUPC" panose="020B0304020202020204" pitchFamily="34" charset="-34"/>
                <a:cs typeface="CordiaUPC" panose="020B0304020202020204" pitchFamily="34" charset="-34"/>
              </a:rPr>
              <a:t>CordiaUPC</a:t>
            </a:r>
            <a:r>
              <a:rPr lang="en-US" sz="2000" dirty="0">
                <a:latin typeface="CordiaUPC" panose="020B0304020202020204" pitchFamily="34" charset="-34"/>
                <a:cs typeface="CordiaUPC" panose="020B0304020202020204" pitchFamily="34" charset="-34"/>
              </a:rPr>
              <a:t> </a:t>
            </a:r>
            <a:r>
              <a:rPr lang="th-TH" sz="2000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ขนาด </a:t>
            </a:r>
            <a:r>
              <a:rPr lang="en-US" sz="2000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26 </a:t>
            </a:r>
            <a:r>
              <a:rPr lang="th-TH" sz="2000" dirty="0" err="1" smtClean="0">
                <a:latin typeface="CordiaUPC" panose="020B0304020202020204" pitchFamily="34" charset="-34"/>
                <a:cs typeface="CordiaUPC" panose="020B0304020202020204" pitchFamily="34" charset="-34"/>
              </a:rPr>
              <a:t>พอยน์</a:t>
            </a:r>
            <a:r>
              <a:rPr lang="th-TH" sz="2000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)</a:t>
            </a:r>
            <a:endParaRPr lang="en-US" sz="2000" dirty="0" smtClean="0">
              <a:latin typeface="CordiaUPC" panose="020B0304020202020204" pitchFamily="34" charset="-34"/>
              <a:cs typeface="CordiaUPC" panose="020B0304020202020204" pitchFamily="34" charset="-34"/>
            </a:endParaRPr>
          </a:p>
          <a:p>
            <a:pPr marL="0" indent="0" algn="just">
              <a:spcBef>
                <a:spcPts val="0"/>
              </a:spcBef>
              <a:buNone/>
              <a:tabLst>
                <a:tab pos="228600" algn="l"/>
              </a:tabLst>
            </a:pPr>
            <a:r>
              <a:rPr lang="en-US" sz="2000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2. </a:t>
            </a:r>
            <a:r>
              <a:rPr lang="th-TH" sz="2000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	จัดทำสำเนาเอกสารตามข้อ </a:t>
            </a:r>
            <a:r>
              <a:rPr lang="en-US" sz="2000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1 </a:t>
            </a:r>
            <a:r>
              <a:rPr lang="th-TH" sz="2000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จำนวน </a:t>
            </a:r>
            <a:r>
              <a:rPr lang="en-US" sz="2000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2 </a:t>
            </a:r>
            <a:r>
              <a:rPr lang="th-TH" sz="2000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ชุด เพื่อนำเสนอกรรมการพิจารณาในวันประชุม</a:t>
            </a:r>
            <a:r>
              <a:rPr lang="th-TH" sz="2000" dirty="0">
                <a:latin typeface="CordiaUPC" panose="020B0304020202020204" pitchFamily="34" charset="-34"/>
                <a:cs typeface="CordiaUPC" panose="020B0304020202020204" pitchFamily="34" charset="-34"/>
              </a:rPr>
              <a:t>เชิงปฏิบัติการ</a:t>
            </a:r>
            <a:endParaRPr lang="th-TH" sz="2000" dirty="0" smtClean="0">
              <a:latin typeface="CordiaUPC" panose="020B0304020202020204" pitchFamily="34" charset="-34"/>
              <a:cs typeface="CordiaUPC" panose="020B0304020202020204" pitchFamily="34" charset="-34"/>
            </a:endParaRPr>
          </a:p>
          <a:p>
            <a:pPr marL="0" indent="0" algn="just">
              <a:spcBef>
                <a:spcPts val="0"/>
              </a:spcBef>
              <a:buNone/>
              <a:tabLst>
                <a:tab pos="228600" algn="l"/>
              </a:tabLst>
            </a:pPr>
            <a:r>
              <a:rPr lang="en-US" sz="2000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3.	</a:t>
            </a:r>
            <a:r>
              <a:rPr lang="th-TH" sz="2000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ในกรณีที่นักศึกษายังไม่เคยส่งโครงร่างวิทยานิพนธ์ หรือ โครงร่างการค้นคว้าอิสระมาก่อน แต่มีความประสงค์จะ	เข้าร่วมนำเสนอโครงร่างงานวิจัย</a:t>
            </a:r>
            <a:r>
              <a:rPr lang="th-TH" sz="2000" dirty="0">
                <a:latin typeface="CordiaUPC" panose="020B0304020202020204" pitchFamily="34" charset="-34"/>
                <a:cs typeface="CordiaUPC" panose="020B0304020202020204" pitchFamily="34" charset="-34"/>
              </a:rPr>
              <a:t>ในการประชุมเชิง</a:t>
            </a:r>
            <a:r>
              <a:rPr lang="th-TH" sz="2000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ปฏิบัติการ นักศึกษาต้องดำเนินการตามขั้นตอนต่อไปนี้</a:t>
            </a:r>
          </a:p>
          <a:p>
            <a:pPr marL="0" lvl="1" indent="228600" algn="just">
              <a:spcBef>
                <a:spcPts val="300"/>
              </a:spcBef>
              <a:buNone/>
              <a:tabLst>
                <a:tab pos="571500" algn="l"/>
              </a:tabLst>
            </a:pPr>
            <a:r>
              <a:rPr lang="en-US" sz="2000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3.1	</a:t>
            </a:r>
            <a:r>
              <a:rPr lang="th-TH" sz="2000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จัดทำโครงร่างวิทยานิพนธ์ หรือ โครงร่างการค้นคว้าอิสระ จำนวนไม่เกิน </a:t>
            </a:r>
            <a:r>
              <a:rPr lang="en-US" sz="2000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10 </a:t>
            </a:r>
            <a:r>
              <a:rPr lang="th-TH" sz="2000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หน้า (กระดาษขนาด </a:t>
            </a:r>
            <a:r>
              <a:rPr lang="en-US" sz="2000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A4) </a:t>
            </a:r>
            <a:r>
              <a:rPr lang="th-TH" sz="2000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	ประกอบด้วย</a:t>
            </a:r>
          </a:p>
          <a:p>
            <a:pPr marL="1143000" indent="-228600" algn="just">
              <a:spcBef>
                <a:spcPts val="3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</a:pPr>
            <a:r>
              <a:rPr lang="th-TH" sz="2000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บท</a:t>
            </a:r>
            <a:r>
              <a:rPr lang="th-TH" sz="2000" dirty="0">
                <a:latin typeface="CordiaUPC" panose="020B0304020202020204" pitchFamily="34" charset="-34"/>
                <a:cs typeface="CordiaUPC" panose="020B0304020202020204" pitchFamily="34" charset="-34"/>
              </a:rPr>
              <a:t>นำ</a:t>
            </a:r>
          </a:p>
          <a:p>
            <a:pPr marL="1143000" indent="-228600" algn="just">
              <a:spcBef>
                <a:spcPts val="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</a:pPr>
            <a:r>
              <a:rPr lang="th-TH" sz="2000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การทบทวน</a:t>
            </a:r>
            <a:r>
              <a:rPr lang="th-TH" sz="2000" dirty="0">
                <a:latin typeface="CordiaUPC" panose="020B0304020202020204" pitchFamily="34" charset="-34"/>
                <a:cs typeface="CordiaUPC" panose="020B0304020202020204" pitchFamily="34" charset="-34"/>
              </a:rPr>
              <a:t>วรรณกรรม (งานวิจัยที่เกี่ยวข้อง)</a:t>
            </a:r>
            <a:endParaRPr lang="en-US" sz="2000" dirty="0">
              <a:latin typeface="CordiaUPC" panose="020B0304020202020204" pitchFamily="34" charset="-34"/>
              <a:cs typeface="CordiaUPC" panose="020B0304020202020204" pitchFamily="34" charset="-34"/>
            </a:endParaRPr>
          </a:p>
          <a:p>
            <a:pPr marL="1143000" indent="-228600" algn="just">
              <a:spcBef>
                <a:spcPts val="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</a:pPr>
            <a:r>
              <a:rPr lang="th-TH" sz="2000" dirty="0">
                <a:latin typeface="CordiaUPC" panose="020B0304020202020204" pitchFamily="34" charset="-34"/>
                <a:cs typeface="CordiaUPC" panose="020B0304020202020204" pitchFamily="34" charset="-34"/>
              </a:rPr>
              <a:t>ระเบียบวิธีวิจัย</a:t>
            </a:r>
            <a:endParaRPr lang="en-US" sz="2000" dirty="0">
              <a:latin typeface="CordiaUPC" panose="020B0304020202020204" pitchFamily="34" charset="-34"/>
              <a:cs typeface="CordiaUPC" panose="020B0304020202020204" pitchFamily="34" charset="-34"/>
            </a:endParaRPr>
          </a:p>
          <a:p>
            <a:pPr marL="1143000" indent="-228600" algn="just">
              <a:spcBef>
                <a:spcPts val="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</a:pPr>
            <a:r>
              <a:rPr lang="th-TH" sz="2000" dirty="0">
                <a:latin typeface="CordiaUPC" panose="020B0304020202020204" pitchFamily="34" charset="-34"/>
                <a:cs typeface="CordiaUPC" panose="020B0304020202020204" pitchFamily="34" charset="-34"/>
              </a:rPr>
              <a:t>ผลที่คาดว่าจะ</a:t>
            </a:r>
            <a:r>
              <a:rPr lang="th-TH" sz="2000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ได้รับจากการวิจัย</a:t>
            </a:r>
            <a:endParaRPr lang="en-US" sz="2000" dirty="0">
              <a:latin typeface="CordiaUPC" panose="020B0304020202020204" pitchFamily="34" charset="-34"/>
              <a:cs typeface="CordiaUPC" panose="020B0304020202020204" pitchFamily="34" charset="-34"/>
            </a:endParaRPr>
          </a:p>
          <a:p>
            <a:pPr marL="1143000" indent="-228600" algn="just">
              <a:spcBef>
                <a:spcPts val="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</a:pPr>
            <a:r>
              <a:rPr lang="th-TH" sz="2000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บทสรุป</a:t>
            </a:r>
          </a:p>
          <a:p>
            <a:pPr marL="1143000" indent="-228600" algn="just">
              <a:spcBef>
                <a:spcPts val="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</a:pPr>
            <a:r>
              <a:rPr lang="th-TH" sz="2000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เอกสารอ้างอิง</a:t>
            </a:r>
            <a:endParaRPr lang="th-TH" sz="2000" dirty="0">
              <a:latin typeface="CordiaUPC" panose="020B0304020202020204" pitchFamily="34" charset="-34"/>
              <a:cs typeface="CordiaUPC" panose="020B0304020202020204" pitchFamily="34" charset="-34"/>
            </a:endParaRPr>
          </a:p>
          <a:p>
            <a:pPr marL="0" lvl="2" indent="0" algn="just">
              <a:spcBef>
                <a:spcPts val="300"/>
              </a:spcBef>
              <a:buNone/>
              <a:tabLst>
                <a:tab pos="571500" algn="l"/>
              </a:tabLst>
            </a:pPr>
            <a:r>
              <a:rPr lang="th-TH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	รายละเอียดของแต่ละหัวข้อศึกษาได้จากเอกสารแนบท้ายคำชี้แจง</a:t>
            </a:r>
          </a:p>
          <a:p>
            <a:pPr marL="0" indent="0" algn="just">
              <a:spcBef>
                <a:spcPts val="0"/>
              </a:spcBef>
              <a:buNone/>
              <a:tabLst>
                <a:tab pos="569913" algn="l"/>
              </a:tabLst>
            </a:pPr>
            <a:endParaRPr lang="th-TH" sz="2000" dirty="0" smtClean="0">
              <a:latin typeface="CordiaUPC" panose="020B0304020202020204" pitchFamily="34" charset="-34"/>
              <a:cs typeface="CordiaUPC" panose="020B0304020202020204" pitchFamily="34" charset="-34"/>
            </a:endParaRPr>
          </a:p>
          <a:p>
            <a:pPr marL="225425" indent="0" algn="just">
              <a:spcBef>
                <a:spcPts val="0"/>
              </a:spcBef>
            </a:pPr>
            <a:endParaRPr lang="th-TH" sz="2000" dirty="0" smtClean="0">
              <a:latin typeface="CordiaUPC" panose="020B0304020202020204" pitchFamily="34" charset="-34"/>
              <a:cs typeface="CordiaUPC" panose="020B0304020202020204" pitchFamily="34" charset="-34"/>
            </a:endParaRPr>
          </a:p>
          <a:p>
            <a:endParaRPr lang="en-US" sz="2000" dirty="0">
              <a:latin typeface="CordiaUPC" panose="020B0304020202020204" pitchFamily="34" charset="-34"/>
              <a:cs typeface="CordiaUPC" panose="020B03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763146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diaUPC" panose="020B0304020202020204" pitchFamily="34" charset="-34"/>
                <a:cs typeface="CordiaUPC" panose="020B0304020202020204" pitchFamily="34" charset="-34"/>
              </a:rPr>
              <a:t>คำ</a:t>
            </a:r>
            <a:r>
              <a:rPr lang="th-TH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diaUPC" panose="020B0304020202020204" pitchFamily="34" charset="-34"/>
                <a:cs typeface="CordiaUPC" panose="020B0304020202020204" pitchFamily="34" charset="-34"/>
              </a:rPr>
              <a:t>ชี้แจง </a:t>
            </a: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diaUPC" panose="020B0304020202020204" pitchFamily="34" charset="-34"/>
                <a:cs typeface="CordiaUPC" panose="020B0304020202020204" pitchFamily="34" charset="-34"/>
              </a:rPr>
              <a:t>(</a:t>
            </a:r>
            <a:r>
              <a:rPr lang="th-TH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diaUPC" panose="020B0304020202020204" pitchFamily="34" charset="-34"/>
                <a:cs typeface="CordiaUPC" panose="020B0304020202020204" pitchFamily="34" charset="-34"/>
              </a:rPr>
              <a:t>ต่อ)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 เม.ย. 2559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71500" indent="-342900" algn="just">
              <a:spcBef>
                <a:spcPts val="0"/>
              </a:spcBef>
              <a:buNone/>
              <a:tabLst>
                <a:tab pos="571500" algn="l"/>
              </a:tabLst>
            </a:pPr>
            <a:r>
              <a:rPr lang="en-US" sz="2000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3.2	</a:t>
            </a:r>
            <a:r>
              <a:rPr lang="th-TH" sz="2000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ส่งโครงร่างวิทยานิพนธ์ </a:t>
            </a:r>
            <a:r>
              <a:rPr lang="th-TH" sz="2000" dirty="0">
                <a:latin typeface="CordiaUPC" panose="020B0304020202020204" pitchFamily="34" charset="-34"/>
                <a:cs typeface="CordiaUPC" panose="020B0304020202020204" pitchFamily="34" charset="-34"/>
              </a:rPr>
              <a:t>หรือ โครงร่างการค้นคว้าอิสระ </a:t>
            </a:r>
            <a:r>
              <a:rPr lang="th-TH" sz="2000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ตาม</a:t>
            </a:r>
            <a:r>
              <a:rPr lang="th-TH" sz="2000" dirty="0">
                <a:latin typeface="CordiaUPC" panose="020B0304020202020204" pitchFamily="34" charset="-34"/>
                <a:cs typeface="CordiaUPC" panose="020B0304020202020204" pitchFamily="34" charset="-34"/>
              </a:rPr>
              <a:t>ข้อ </a:t>
            </a:r>
            <a:r>
              <a:rPr lang="en-US" sz="2000" dirty="0">
                <a:latin typeface="CordiaUPC" panose="020B0304020202020204" pitchFamily="34" charset="-34"/>
                <a:cs typeface="CordiaUPC" panose="020B0304020202020204" pitchFamily="34" charset="-34"/>
              </a:rPr>
              <a:t>3.1 </a:t>
            </a:r>
            <a:r>
              <a:rPr lang="th-TH" sz="2000" dirty="0">
                <a:latin typeface="CordiaUPC" panose="020B0304020202020204" pitchFamily="34" charset="-34"/>
                <a:cs typeface="CordiaUPC" panose="020B0304020202020204" pitchFamily="34" charset="-34"/>
              </a:rPr>
              <a:t>จำนวน </a:t>
            </a:r>
            <a:r>
              <a:rPr lang="en-US" sz="2000" dirty="0">
                <a:latin typeface="CordiaUPC" panose="020B0304020202020204" pitchFamily="34" charset="-34"/>
                <a:cs typeface="CordiaUPC" panose="020B0304020202020204" pitchFamily="34" charset="-34"/>
              </a:rPr>
              <a:t>1 </a:t>
            </a:r>
            <a:r>
              <a:rPr lang="th-TH" sz="2000" dirty="0">
                <a:latin typeface="CordiaUPC" panose="020B0304020202020204" pitchFamily="34" charset="-34"/>
                <a:cs typeface="CordiaUPC" panose="020B0304020202020204" pitchFamily="34" charset="-34"/>
              </a:rPr>
              <a:t>ชุด กับเจ้าหน้าที่หลักสูตรบริหารธุรกิจมหาบัณฑิตพื้นที่ที่นักศึกษาสังกัดภายในวันเสาร์ที่ </a:t>
            </a:r>
            <a:r>
              <a:rPr lang="en-US" sz="2000" dirty="0">
                <a:latin typeface="CordiaUPC" panose="020B0304020202020204" pitchFamily="34" charset="-34"/>
                <a:cs typeface="CordiaUPC" panose="020B0304020202020204" pitchFamily="34" charset="-34"/>
              </a:rPr>
              <a:t>26 </a:t>
            </a:r>
            <a:r>
              <a:rPr lang="th-TH" sz="2000" dirty="0">
                <a:latin typeface="CordiaUPC" panose="020B0304020202020204" pitchFamily="34" charset="-34"/>
                <a:cs typeface="CordiaUPC" panose="020B0304020202020204" pitchFamily="34" charset="-34"/>
              </a:rPr>
              <a:t>มีนาคม </a:t>
            </a:r>
            <a:r>
              <a:rPr lang="en-US" sz="2000" dirty="0">
                <a:latin typeface="CordiaUPC" panose="020B0304020202020204" pitchFamily="34" charset="-34"/>
                <a:cs typeface="CordiaUPC" panose="020B0304020202020204" pitchFamily="34" charset="-34"/>
              </a:rPr>
              <a:t>2559 </a:t>
            </a:r>
            <a:r>
              <a:rPr lang="th-TH" sz="2000" dirty="0">
                <a:latin typeface="CordiaUPC" panose="020B0304020202020204" pitchFamily="34" charset="-34"/>
                <a:cs typeface="CordiaUPC" panose="020B0304020202020204" pitchFamily="34" charset="-34"/>
              </a:rPr>
              <a:t>เวลา </a:t>
            </a:r>
            <a:r>
              <a:rPr lang="en-US" sz="2000" dirty="0">
                <a:latin typeface="CordiaUPC" panose="020B0304020202020204" pitchFamily="34" charset="-34"/>
                <a:cs typeface="CordiaUPC" panose="020B0304020202020204" pitchFamily="34" charset="-34"/>
              </a:rPr>
              <a:t>16.00 </a:t>
            </a:r>
            <a:r>
              <a:rPr lang="th-TH" sz="2000" dirty="0">
                <a:latin typeface="CordiaUPC" panose="020B0304020202020204" pitchFamily="34" charset="-34"/>
                <a:cs typeface="CordiaUPC" panose="020B0304020202020204" pitchFamily="34" charset="-34"/>
              </a:rPr>
              <a:t>น. </a:t>
            </a:r>
          </a:p>
          <a:p>
            <a:pPr marL="571500" indent="-342900" algn="just">
              <a:spcBef>
                <a:spcPts val="0"/>
              </a:spcBef>
              <a:buNone/>
              <a:tabLst>
                <a:tab pos="571500" algn="l"/>
              </a:tabLst>
            </a:pPr>
            <a:r>
              <a:rPr lang="en-US" sz="2000" dirty="0">
                <a:latin typeface="CordiaUPC" panose="020B0304020202020204" pitchFamily="34" charset="-34"/>
                <a:cs typeface="CordiaUPC" panose="020B0304020202020204" pitchFamily="34" charset="-34"/>
              </a:rPr>
              <a:t>3.3	</a:t>
            </a:r>
            <a:r>
              <a:rPr lang="th-TH" sz="2000" dirty="0">
                <a:latin typeface="CordiaUPC" panose="020B0304020202020204" pitchFamily="34" charset="-34"/>
                <a:cs typeface="CordiaUPC" panose="020B0304020202020204" pitchFamily="34" charset="-34"/>
              </a:rPr>
              <a:t>อาจารย์ผู้ประสานงานจะพิจารณาโครง</a:t>
            </a:r>
            <a:r>
              <a:rPr lang="th-TH" sz="2000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ร่าง</a:t>
            </a:r>
            <a:r>
              <a:rPr lang="th-TH" sz="2000" dirty="0">
                <a:latin typeface="CordiaUPC" panose="020B0304020202020204" pitchFamily="34" charset="-34"/>
                <a:cs typeface="CordiaUPC" panose="020B0304020202020204" pitchFamily="34" charset="-34"/>
              </a:rPr>
              <a:t>วิทยานิพนธ์ หรือ โครงร่างการค้นคว้าอิสระ </a:t>
            </a:r>
            <a:r>
              <a:rPr lang="th-TH" sz="2000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และประกาศผลโครงร่างที่ได้รับ</a:t>
            </a:r>
            <a:r>
              <a:rPr lang="th-TH" sz="2000" dirty="0">
                <a:latin typeface="CordiaUPC" panose="020B0304020202020204" pitchFamily="34" charset="-34"/>
                <a:cs typeface="CordiaUPC" panose="020B0304020202020204" pitchFamily="34" charset="-34"/>
              </a:rPr>
              <a:t>อนุมัติให้</a:t>
            </a:r>
            <a:r>
              <a:rPr lang="th-TH" sz="2000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นำเสนอโครงร่างงานวิจัย</a:t>
            </a:r>
            <a:r>
              <a:rPr lang="th-TH" sz="2000" dirty="0">
                <a:latin typeface="CordiaUPC" panose="020B0304020202020204" pitchFamily="34" charset="-34"/>
                <a:cs typeface="CordiaUPC" panose="020B0304020202020204" pitchFamily="34" charset="-34"/>
              </a:rPr>
              <a:t>ในการประชุมเชิงปฏิบัติการในวันศุกร์ที่ </a:t>
            </a:r>
            <a:r>
              <a:rPr lang="en-US" sz="2000" dirty="0">
                <a:latin typeface="CordiaUPC" panose="020B0304020202020204" pitchFamily="34" charset="-34"/>
                <a:cs typeface="CordiaUPC" panose="020B0304020202020204" pitchFamily="34" charset="-34"/>
              </a:rPr>
              <a:t>1 </a:t>
            </a:r>
            <a:r>
              <a:rPr lang="th-TH" sz="2000" dirty="0">
                <a:latin typeface="CordiaUPC" panose="020B0304020202020204" pitchFamily="34" charset="-34"/>
                <a:cs typeface="CordiaUPC" panose="020B0304020202020204" pitchFamily="34" charset="-34"/>
              </a:rPr>
              <a:t>เมษายน </a:t>
            </a:r>
            <a:r>
              <a:rPr lang="en-US" sz="2000" dirty="0">
                <a:latin typeface="CordiaUPC" panose="020B0304020202020204" pitchFamily="34" charset="-34"/>
                <a:cs typeface="CordiaUPC" panose="020B0304020202020204" pitchFamily="34" charset="-34"/>
              </a:rPr>
              <a:t>2559 </a:t>
            </a:r>
            <a:r>
              <a:rPr lang="th-TH" sz="2000" dirty="0">
                <a:latin typeface="CordiaUPC" panose="020B0304020202020204" pitchFamily="34" charset="-34"/>
                <a:cs typeface="CordiaUPC" panose="020B0304020202020204" pitchFamily="34" charset="-34"/>
              </a:rPr>
              <a:t>ผู้ที่ได้รับการอนุมัติจะได้รับการติดต่อทางโทรศัพท์โดยเจ้าหน้าที่ของหลักสูตรบริหารธุรกิจมหาบัณฑิต</a:t>
            </a:r>
          </a:p>
          <a:p>
            <a:pPr marL="571500" indent="-342900" algn="just">
              <a:spcBef>
                <a:spcPts val="0"/>
              </a:spcBef>
              <a:buNone/>
              <a:tabLst>
                <a:tab pos="571500" algn="l"/>
              </a:tabLst>
            </a:pPr>
            <a:r>
              <a:rPr lang="en-US" sz="2000" dirty="0">
                <a:latin typeface="CordiaUPC" panose="020B0304020202020204" pitchFamily="34" charset="-34"/>
                <a:cs typeface="CordiaUPC" panose="020B0304020202020204" pitchFamily="34" charset="-34"/>
              </a:rPr>
              <a:t>3.4	</a:t>
            </a:r>
            <a:r>
              <a:rPr lang="th-TH" sz="2000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ผู้</a:t>
            </a:r>
            <a:r>
              <a:rPr lang="th-TH" sz="2000" dirty="0">
                <a:latin typeface="CordiaUPC" panose="020B0304020202020204" pitchFamily="34" charset="-34"/>
                <a:cs typeface="CordiaUPC" panose="020B0304020202020204" pitchFamily="34" charset="-34"/>
              </a:rPr>
              <a:t>ที่ได้รับการอนุมัติให้นำเสนอโครงร่างงานวิจัยต้องจัดทำเอกสารเพื่อนำเสนอกรรมการพิจารณาตามข้อที่ </a:t>
            </a:r>
            <a:r>
              <a:rPr lang="en-US" sz="2000" dirty="0">
                <a:latin typeface="CordiaUPC" panose="020B0304020202020204" pitchFamily="34" charset="-34"/>
                <a:cs typeface="CordiaUPC" panose="020B0304020202020204" pitchFamily="34" charset="-34"/>
              </a:rPr>
              <a:t>1 </a:t>
            </a:r>
            <a:r>
              <a:rPr lang="en-US" sz="2000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– </a:t>
            </a:r>
            <a:r>
              <a:rPr lang="en-US" sz="2000" dirty="0">
                <a:latin typeface="CordiaUPC" panose="020B0304020202020204" pitchFamily="34" charset="-34"/>
                <a:cs typeface="CordiaUPC" panose="020B0304020202020204" pitchFamily="34" charset="-34"/>
              </a:rPr>
              <a:t>2</a:t>
            </a:r>
            <a:r>
              <a:rPr lang="th-TH" sz="2000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 ใน</a:t>
            </a:r>
            <a:r>
              <a:rPr lang="th-TH" sz="2000" dirty="0">
                <a:latin typeface="CordiaUPC" panose="020B0304020202020204" pitchFamily="34" charset="-34"/>
                <a:cs typeface="CordiaUPC" panose="020B0304020202020204" pitchFamily="34" charset="-34"/>
              </a:rPr>
              <a:t>วันประชุมเชิงปฏิบัติการ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35355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diaUPC" panose="020B0304020202020204" pitchFamily="34" charset="-34"/>
                <a:cs typeface="CordiaUPC" panose="020B0304020202020204" pitchFamily="34" charset="-34"/>
              </a:rPr>
              <a:t>บทนำ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diaUPC" panose="020B0304020202020204" pitchFamily="34" charset="-34"/>
              <a:cs typeface="CordiaUPC" panose="020B0304020202020204" pitchFamily="34" charset="-34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 เม.ย. 2559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344488" indent="-344488">
              <a:spcBef>
                <a:spcPts val="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</a:pPr>
            <a:r>
              <a:rPr lang="th-TH" sz="2600" b="1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ความเป็นมา และความสำคัญของปัญหา</a:t>
            </a:r>
          </a:p>
          <a:p>
            <a:pPr marL="344488" indent="-344488">
              <a:spcBef>
                <a:spcPts val="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</a:pPr>
            <a:r>
              <a:rPr lang="th-TH" sz="2600" b="1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คำถามของการวิจัย</a:t>
            </a:r>
          </a:p>
          <a:p>
            <a:pPr marL="344488" indent="-344488">
              <a:spcBef>
                <a:spcPts val="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</a:pPr>
            <a:r>
              <a:rPr lang="th-TH" sz="2600" b="1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วัตถุประสงค์ของการวิจัย</a:t>
            </a:r>
          </a:p>
          <a:p>
            <a:pPr marL="344488" indent="-344488">
              <a:spcBef>
                <a:spcPts val="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</a:pPr>
            <a:r>
              <a:rPr lang="th-TH" sz="2600" b="1" dirty="0">
                <a:latin typeface="CordiaUPC" panose="020B0304020202020204" pitchFamily="34" charset="-34"/>
                <a:cs typeface="CordiaUPC" panose="020B0304020202020204" pitchFamily="34" charset="-34"/>
              </a:rPr>
              <a:t>สมมติฐาน</a:t>
            </a:r>
            <a:r>
              <a:rPr lang="th-TH" sz="2600" b="1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ของการวิจัย </a:t>
            </a:r>
            <a:r>
              <a:rPr lang="th-TH" sz="2600" b="1" dirty="0">
                <a:latin typeface="CordiaUPC" panose="020B0304020202020204" pitchFamily="34" charset="-34"/>
                <a:cs typeface="CordiaUPC" panose="020B0304020202020204" pitchFamily="34" charset="-34"/>
              </a:rPr>
              <a:t>(ถ้ามี)</a:t>
            </a:r>
          </a:p>
          <a:p>
            <a:pPr marL="344488" indent="-344488">
              <a:spcBef>
                <a:spcPts val="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</a:pPr>
            <a:r>
              <a:rPr lang="th-TH" sz="2600" b="1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ขอบเขตของการวิจัย</a:t>
            </a:r>
          </a:p>
          <a:p>
            <a:pPr marL="344488" indent="-344488">
              <a:spcBef>
                <a:spcPts val="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</a:pPr>
            <a:r>
              <a:rPr lang="th-TH" sz="2600" b="1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ข้อจำกัดของการวิจัย (ถ้ามี)</a:t>
            </a:r>
          </a:p>
          <a:p>
            <a:pPr marL="344488" indent="-344488">
              <a:spcBef>
                <a:spcPts val="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</a:pPr>
            <a:r>
              <a:rPr lang="th-TH" sz="2600" b="1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ความคิดริเริ่มสร้างสรรค์ (ถ้ามี) หมายถึง ผลของงานวิจัยเป็นนวัตกรรม หรือ นวัตกรรมการจัดการ</a:t>
            </a:r>
          </a:p>
          <a:p>
            <a:pPr marL="344488" indent="-344488">
              <a:spcBef>
                <a:spcPts val="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</a:pPr>
            <a:r>
              <a:rPr lang="th-TH" sz="2600" b="1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ประโยชน์ที่ได้รับจากการวิจัย</a:t>
            </a:r>
            <a:endParaRPr lang="th-TH" sz="2600" b="1" dirty="0">
              <a:latin typeface="CordiaUPC" panose="020B0304020202020204" pitchFamily="34" charset="-34"/>
              <a:cs typeface="CordiaUPC" panose="020B0304020202020204" pitchFamily="34" charset="-34"/>
            </a:endParaRPr>
          </a:p>
          <a:p>
            <a:pPr marL="344488" indent="-344488">
              <a:spcBef>
                <a:spcPts val="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</a:pPr>
            <a:r>
              <a:rPr lang="th-TH" sz="2600" b="1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นิยามศัพท์ (ถ้ามี)</a:t>
            </a:r>
            <a:endParaRPr lang="en-US" sz="2600" b="1" dirty="0">
              <a:latin typeface="CordiaUPC" panose="020B0304020202020204" pitchFamily="34" charset="-34"/>
              <a:cs typeface="CordiaUPC" panose="020B03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64380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diaUPC" panose="020B0304020202020204" pitchFamily="34" charset="-34"/>
                <a:cs typeface="CordiaUPC" panose="020B0304020202020204" pitchFamily="34" charset="-34"/>
              </a:rPr>
              <a:t>การทบทวน</a:t>
            </a:r>
            <a:r>
              <a:rPr lang="th-TH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diaUPC" panose="020B0304020202020204" pitchFamily="34" charset="-34"/>
                <a:cs typeface="CordiaUPC" panose="020B0304020202020204" pitchFamily="34" charset="-34"/>
              </a:rPr>
              <a:t>วรรณกรรม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diaUPC" panose="020B0304020202020204" pitchFamily="34" charset="-34"/>
              <a:cs typeface="CordiaUPC" panose="020B0304020202020204" pitchFamily="34" charset="-34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344488" indent="-344488">
              <a:spcBef>
                <a:spcPts val="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</a:pPr>
            <a:r>
              <a:rPr lang="th-TH" sz="2600" b="1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ทฤษฏีต่าง ๆ ที่เกี่ยวข้องกับการวิจัย</a:t>
            </a:r>
          </a:p>
          <a:p>
            <a:pPr marL="344488" indent="-344488">
              <a:spcBef>
                <a:spcPts val="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</a:pPr>
            <a:r>
              <a:rPr lang="th-TH" sz="2600" b="1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งานวิจัยที่เกี่ยวข้อง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 เม.ย. 2559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791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diaUPC" panose="020B0304020202020204" pitchFamily="34" charset="-34"/>
                <a:cs typeface="CordiaUPC" panose="020B0304020202020204" pitchFamily="34" charset="-34"/>
              </a:rPr>
              <a:t>ระเบียบวิธีวิจัย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diaUPC" panose="020B0304020202020204" pitchFamily="34" charset="-34"/>
              <a:cs typeface="CordiaUPC" panose="020B0304020202020204" pitchFamily="34" charset="-34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344488" indent="-344488"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th-TH" sz="2600" b="1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กรอบแนวคิดการวิจัย</a:t>
            </a:r>
          </a:p>
          <a:p>
            <a:pPr marL="344488" indent="-344488"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th-TH" sz="2600" b="1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วิธีการวิจัย</a:t>
            </a:r>
          </a:p>
          <a:p>
            <a:pPr marL="344488" indent="-344488">
              <a:spcBef>
                <a:spcPts val="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</a:pPr>
            <a:r>
              <a:rPr lang="th-TH" sz="2600" b="1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เครื่องมือในการวิจัย</a:t>
            </a:r>
            <a:endParaRPr lang="en-US" sz="2600" b="1" dirty="0">
              <a:latin typeface="CordiaUPC" panose="020B0304020202020204" pitchFamily="34" charset="-34"/>
              <a:cs typeface="CordiaUPC" panose="020B0304020202020204" pitchFamily="34" charset="-34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 เม.ย. 2559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075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diaUPC" panose="020B0304020202020204" pitchFamily="34" charset="-34"/>
                <a:cs typeface="CordiaUPC" panose="020B0304020202020204" pitchFamily="34" charset="-34"/>
              </a:rPr>
              <a:t>ผลที่คาดว่าจะได้รับจากการวิจัย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diaUPC" panose="020B0304020202020204" pitchFamily="34" charset="-34"/>
              <a:cs typeface="CordiaUPC" panose="020B0304020202020204" pitchFamily="34" charset="-34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 เม.ย. 2559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435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diaUPC" panose="020B0304020202020204" pitchFamily="34" charset="-34"/>
                <a:cs typeface="CordiaUPC" panose="020B0304020202020204" pitchFamily="34" charset="-34"/>
              </a:rPr>
              <a:t>บทสรุป</a:t>
            </a:r>
            <a:endParaRPr lang="th-TH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diaUPC" panose="020B0304020202020204" pitchFamily="34" charset="-34"/>
              <a:cs typeface="CordiaUPC" panose="020B0304020202020204" pitchFamily="34" charset="-3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th-TH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 เม.ย. 2559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612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diaUPC" panose="020B0304020202020204" pitchFamily="34" charset="-34"/>
                <a:cs typeface="CordiaUPC" panose="020B0304020202020204" pitchFamily="34" charset="-34"/>
              </a:rPr>
              <a:t>เอกสารอ้างอิง</a:t>
            </a:r>
            <a:endParaRPr lang="th-TH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diaUPC" panose="020B0304020202020204" pitchFamily="34" charset="-34"/>
              <a:cs typeface="CordiaUPC" panose="020B0304020202020204" pitchFamily="34" charset="-3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th-TH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 เม.ย. 2559</a:t>
            </a:r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13138</TotalTime>
  <Words>203</Words>
  <Application>Microsoft Office PowerPoint</Application>
  <PresentationFormat>On-screen Show (4:3)</PresentationFormat>
  <Paragraphs>63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Civic</vt:lpstr>
      <vt:lpstr>หลักสูตรบริหารธุรกิจมหาบัณฑิต  วิทยาลัยนวัตกรรมการจัดการ  มหาวิทยาลัยเทคโนโลยีราชมงคลรัตนโกสินทร์</vt:lpstr>
      <vt:lpstr>คำชี้แจง</vt:lpstr>
      <vt:lpstr>คำชี้แจง (ต่อ)</vt:lpstr>
      <vt:lpstr>บทนำ</vt:lpstr>
      <vt:lpstr>การทบทวนวรรณกรรม</vt:lpstr>
      <vt:lpstr>ระเบียบวิธีวิจัย</vt:lpstr>
      <vt:lpstr>ผลที่คาดว่าจะได้รับจากการวิจัย</vt:lpstr>
      <vt:lpstr>บทสรุป</vt:lpstr>
      <vt:lpstr>เอกสารอ้างอิง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Optimal capital structure under corporate and personal taxation.</dc:title>
  <dc:creator>somo</dc:creator>
  <cp:lastModifiedBy>Dr.Pornchai</cp:lastModifiedBy>
  <cp:revision>882</cp:revision>
  <dcterms:created xsi:type="dcterms:W3CDTF">2006-08-16T00:00:00Z</dcterms:created>
  <dcterms:modified xsi:type="dcterms:W3CDTF">2016-03-18T16:36:01Z</dcterms:modified>
</cp:coreProperties>
</file>