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3"/>
  </p:notesMasterIdLst>
  <p:sldIdLst>
    <p:sldId id="256" r:id="rId2"/>
    <p:sldId id="357" r:id="rId3"/>
    <p:sldId id="358" r:id="rId4"/>
    <p:sldId id="359" r:id="rId5"/>
    <p:sldId id="376" r:id="rId6"/>
    <p:sldId id="380" r:id="rId7"/>
    <p:sldId id="361" r:id="rId8"/>
    <p:sldId id="362" r:id="rId9"/>
    <p:sldId id="363" r:id="rId10"/>
    <p:sldId id="372" r:id="rId11"/>
    <p:sldId id="364" r:id="rId12"/>
    <p:sldId id="360" r:id="rId13"/>
    <p:sldId id="375" r:id="rId14"/>
    <p:sldId id="377" r:id="rId15"/>
    <p:sldId id="379" r:id="rId16"/>
    <p:sldId id="365" r:id="rId17"/>
    <p:sldId id="366" r:id="rId18"/>
    <p:sldId id="340" r:id="rId19"/>
    <p:sldId id="373" r:id="rId20"/>
    <p:sldId id="336" r:id="rId21"/>
    <p:sldId id="374" r:id="rId22"/>
  </p:sldIdLst>
  <p:sldSz cx="9144000" cy="6858000" type="screen4x3"/>
  <p:notesSz cx="6796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3728" autoAdjust="0"/>
  </p:normalViewPr>
  <p:slideViewPr>
    <p:cSldViewPr>
      <p:cViewPr varScale="1">
        <p:scale>
          <a:sx n="80" d="100"/>
          <a:sy n="80" d="100"/>
        </p:scale>
        <p:origin x="56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38" y="997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546" y="0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CB494-5345-4DEA-A038-15243A4CF90D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609" y="4715154"/>
            <a:ext cx="54368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546" y="9428584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3C648-A055-4D23-9AEC-7BD2458B68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19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3C648-A055-4D23-9AEC-7BD2458B68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2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743200"/>
            <a:ext cx="8534400" cy="3581400"/>
          </a:xfrm>
        </p:spPr>
        <p:txBody>
          <a:bodyPr>
            <a:noAutofit/>
          </a:bodyPr>
          <a:lstStyle/>
          <a:p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การประชุมเชิงปฏิบัติการ</a:t>
            </a:r>
            <a:r>
              <a:rPr lang="en-US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“งานวิจัย</a:t>
            </a:r>
            <a:r>
              <a:rPr lang="en-US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ครั้งที่ </a:t>
            </a:r>
            <a:r>
              <a:rPr lang="en-US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1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”</a:t>
            </a:r>
            <a:endParaRPr lang="en-US" sz="20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หัวข้อ โปรแกรมสำเร็จรูปทางการบัญชี ศึกษากรณี </a:t>
            </a:r>
          </a:p>
          <a:p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วิทยาลัยนวัตกรรมการจัดการ มหาวิทยาลัยเทคโนโลยีราชมงคล รัตนโกสินทร์</a:t>
            </a:r>
            <a:endParaRPr lang="th-TH" sz="20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r>
              <a:rPr lang="th-TH" sz="2000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ฐานันดร์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 เกตุแก้ว</a:t>
            </a:r>
          </a:p>
          <a:p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รหัสนักศึกษา </a:t>
            </a:r>
            <a:r>
              <a:rPr lang="th-TH" sz="2000" dirty="0">
                <a:latin typeface="CordiaUPC" pitchFamily="34" charset="-34"/>
                <a:cs typeface="CordiaUPC" pitchFamily="34" charset="-34"/>
              </a:rPr>
              <a:t>3571050072102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   รุ่น </a:t>
            </a:r>
            <a:r>
              <a:rPr lang="th-TH" sz="2000" dirty="0">
                <a:latin typeface="CordiaUPC" pitchFamily="34" charset="-34"/>
                <a:cs typeface="CordiaUPC" pitchFamily="34" charset="-34"/>
              </a:rPr>
              <a:t>8</a:t>
            </a:r>
          </a:p>
          <a:p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พื้นที่ </a:t>
            </a:r>
            <a:r>
              <a:rPr lang="th-TH" sz="2000" dirty="0">
                <a:latin typeface="CordiaUPC" pitchFamily="34" charset="-34"/>
                <a:cs typeface="CordiaUPC" pitchFamily="34" charset="-34"/>
              </a:rPr>
              <a:t>บพิตรพิมุข จักรวรรดิ</a:t>
            </a:r>
            <a:endParaRPr lang="th-TH" sz="20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อีเมล์ </a:t>
            </a:r>
            <a:r>
              <a:rPr lang="en-US" sz="2000" dirty="0" smtClean="0">
                <a:latin typeface="CordiaUPC" pitchFamily="34" charset="-34"/>
                <a:cs typeface="CordiaUPC" pitchFamily="34" charset="-34"/>
              </a:rPr>
              <a:t>tanandara2014@gmail.com</a:t>
            </a:r>
            <a:r>
              <a:rPr lang="th-TH" sz="2000" dirty="0" smtClean="0">
                <a:latin typeface="CordiaUPC" pitchFamily="34" charset="-34"/>
                <a:cs typeface="CordiaUPC" pitchFamily="34" charset="-34"/>
              </a:rPr>
              <a:t>  หมายเลขโทรศัพท์ที่ติดต่อได้ </a:t>
            </a:r>
            <a:r>
              <a:rPr lang="en-US" sz="2000" dirty="0" smtClean="0">
                <a:latin typeface="CordiaUPC" pitchFamily="34" charset="-34"/>
                <a:cs typeface="CordiaUPC" pitchFamily="34" charset="-34"/>
              </a:rPr>
              <a:t>0870236879</a:t>
            </a:r>
            <a:endParaRPr lang="th-TH" sz="2000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อาจารย์ที่ปรึกษา </a:t>
            </a:r>
            <a:r>
              <a:rPr lang="th-TH" sz="2000" dirty="0">
                <a:latin typeface="CordiaUPC" pitchFamily="34" charset="-34"/>
                <a:cs typeface="CordiaUPC" pitchFamily="34" charset="-34"/>
              </a:rPr>
              <a:t>ดร.พรชัย </a:t>
            </a:r>
            <a:r>
              <a:rPr lang="th-TH" sz="2000" dirty="0" err="1">
                <a:latin typeface="CordiaUPC" pitchFamily="34" charset="-34"/>
                <a:cs typeface="CordiaUPC" pitchFamily="34" charset="-34"/>
              </a:rPr>
              <a:t>นฤ</a:t>
            </a:r>
            <a:r>
              <a:rPr lang="th-TH" sz="2000" dirty="0">
                <a:latin typeface="CordiaUPC" pitchFamily="34" charset="-34"/>
                <a:cs typeface="CordiaUPC" pitchFamily="34" charset="-34"/>
              </a:rPr>
              <a:t>ดม</a:t>
            </a:r>
            <a:r>
              <a:rPr lang="th-TH" sz="2000" dirty="0" smtClean="0">
                <a:latin typeface="CordiaUPC" pitchFamily="34" charset="-34"/>
                <a:cs typeface="CordiaUPC" pitchFamily="34" charset="-34"/>
              </a:rPr>
              <a:t>กุล</a:t>
            </a:r>
            <a:endParaRPr lang="en-US" sz="2000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752600"/>
          </a:xfrm>
        </p:spPr>
        <p:txBody>
          <a:bodyPr>
            <a:noAutofit/>
          </a:bodyPr>
          <a:lstStyle/>
          <a:p>
            <a:r>
              <a:rPr lang="th-TH" sz="2800" b="1" dirty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หลักสูตรบริหารธุรกิจ</a:t>
            </a:r>
            <a:r>
              <a:rPr lang="th-TH" sz="2800" b="1" dirty="0" smtClean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มหาบัณฑิต</a:t>
            </a:r>
            <a:br>
              <a:rPr lang="th-TH" sz="2800" b="1" dirty="0" smtClean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</a:br>
            <a:r>
              <a:rPr lang="th-TH" sz="2800" b="1" dirty="0" smtClean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800" b="1" dirty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วิทยาลัยนวัตกรรมการจัดการ </a:t>
            </a:r>
            <a:br>
              <a:rPr lang="th-TH" sz="2800" b="1" dirty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</a:br>
            <a:r>
              <a:rPr lang="th-TH" sz="2800" b="1" dirty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มหาวิทยาลัยเทคโนโลยีราชมงคล</a:t>
            </a:r>
            <a:r>
              <a:rPr lang="th-TH" sz="2800" b="1" dirty="0" smtClean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รัตนโกสินทร์</a:t>
            </a:r>
            <a:endParaRPr lang="th-TH" sz="2800" b="1" dirty="0">
              <a:solidFill>
                <a:schemeClr val="tx1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661" y="381000"/>
            <a:ext cx="1448436" cy="1463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4496"/>
            <a:ext cx="1357907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การทบทวน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วรรณกรรม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en-US" sz="2600" dirty="0">
                <a:latin typeface="CordiaUPC" pitchFamily="34" charset="-34"/>
                <a:cs typeface="CordiaUPC" pitchFamily="34" charset="-34"/>
              </a:rPr>
              <a:t>Ryan </a:t>
            </a:r>
            <a:r>
              <a:rPr lang="en-US" sz="2600" dirty="0" err="1">
                <a:latin typeface="CordiaUPC" pitchFamily="34" charset="-34"/>
                <a:cs typeface="CordiaUPC" pitchFamily="34" charset="-34"/>
              </a:rPr>
              <a:t>Comingdeer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ซึ่งเป็น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Chief technology officer (CTO)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ของบริษัท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Five Talent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ได้กล่าวเปรียบเทียบข้อดี ข้อเสียของการเลือกซอฟต์แวร์ไว้ดังนี้</a:t>
            </a:r>
            <a:endParaRPr lang="th-TH" sz="2600" b="1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769734"/>
              </p:ext>
            </p:extLst>
          </p:nvPr>
        </p:nvGraphicFramePr>
        <p:xfrm>
          <a:off x="1295400" y="2514601"/>
          <a:ext cx="6934200" cy="31811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8856"/>
                <a:gridCol w="2708546"/>
                <a:gridCol w="2486798"/>
              </a:tblGrid>
              <a:tr h="1806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ตัวเลือก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ข้อดี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ข้อเสีย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10989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จ้างพัฒนาซอฟต์แวร์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ช่วยให้ได้ซอฟต์แวร์ที่ต้องการและเหมาะสม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สามารถเพิ่มเติมสิ่งที่ต้องการเข้าไปได้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ปรับสิทธ์การใช้งานต่าง ๆ ได้เหมาะสมตามที่ต้องการ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ค่าใช้จ่ายที่สูง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ใช้เวลาพัฒนานาน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ต้องเข้าใจกระบวนการทำงานของระบบที่จะต้องการพัฒนา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ต้องมีการดูแลระบบอย่างต่อเนื่องจากพนักงานหรือผู้ขายซอฟต์แวร์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14636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ซื้อซอฟต์แวร์สำเร็จรูป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400" dirty="0">
                          <a:solidFill>
                            <a:schemeClr val="tx1"/>
                          </a:solidFill>
                          <a:effectLst/>
                        </a:rPr>
                        <a:t>มีหลากหลายราคาให้เลือก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400" dirty="0">
                          <a:solidFill>
                            <a:schemeClr val="tx1"/>
                          </a:solidFill>
                          <a:effectLst/>
                        </a:rPr>
                        <a:t>ต้องปรับวิธีการดำเนินงานให้เข้ากับตัวซอฟต์แวร์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400" dirty="0">
                          <a:solidFill>
                            <a:schemeClr val="tx1"/>
                          </a:solidFill>
                          <a:effectLst/>
                        </a:rPr>
                        <a:t>มีบริการหลังการขาย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400" dirty="0">
                          <a:solidFill>
                            <a:schemeClr val="tx1"/>
                          </a:solidFill>
                          <a:effectLst/>
                        </a:rPr>
                        <a:t>ไม่ยึดหยุ่น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400" dirty="0">
                          <a:solidFill>
                            <a:schemeClr val="tx1"/>
                          </a:solidFill>
                          <a:effectLst/>
                        </a:rPr>
                        <a:t>มีค่าใช้จ่ายในการปรับแต่งซอฟต์แวร์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400" dirty="0">
                          <a:solidFill>
                            <a:schemeClr val="tx1"/>
                          </a:solidFill>
                          <a:effectLst/>
                        </a:rPr>
                        <a:t>การนำข้อมูลออกมีความยุ่งยาก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400" dirty="0">
                          <a:solidFill>
                            <a:schemeClr val="tx1"/>
                          </a:solidFill>
                          <a:effectLst/>
                        </a:rPr>
                        <a:t>ข้อมูลการส่งออกจะยุ่งและมีราคาแพง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400" dirty="0">
                          <a:solidFill>
                            <a:schemeClr val="tx1"/>
                          </a:solidFill>
                          <a:effectLst/>
                        </a:rPr>
                        <a:t>อาจมีฟังค์ชั่นการทำงานที่ไม่ได้ใช้งาน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0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การทบทวน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วรรณกรรม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งานวิจัยที่เกี่ยวข้อง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pPr algn="thaiDist"/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ปรียนันท์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วรรณ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เมธี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(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2554:11)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ได้สรุปผลเกี่ยวกับปัจจัยที่มีผลต่อการซื้อโปรแกรมสำเร็จรูปทางการบัญชีว่า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“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ปัจจัยที่มีผลต่อการซื้อโปรแกรมสำเร็จรูปทางการบัญชี คือ ด้านผลิตภัณฑ์ (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Product)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ให้ความสำคัญมาก คำนึงถึงการออกแบบ รองรับได้ทั้งภาษาไทยและภาษาอังกฤษ ทำงานบน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window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ได้สามารถจัดทำงบการเงิน และรายงานเฉพาะในแต่ละระบบบัญชีที่ผู้บริหาร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ต้องการ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”</a:t>
            </a:r>
            <a:endParaRPr lang="th-TH" sz="2600" b="1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สมมติฐานของการวิจัย (ถ้ามี)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2600" dirty="0">
                <a:latin typeface="CordiaUPC" pitchFamily="34" charset="-34"/>
                <a:cs typeface="CordiaUPC" pitchFamily="34" charset="-34"/>
              </a:rPr>
              <a:t>H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1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: </a:t>
            </a:r>
            <a:r>
              <a:rPr lang="th-TH" sz="2600" dirty="0" smtClean="0">
                <a:latin typeface="CordiaUPC" pitchFamily="34" charset="-34"/>
                <a:ea typeface="Calibri"/>
                <a:cs typeface="CordiaUPC" pitchFamily="34" charset="-34"/>
              </a:rPr>
              <a:t>คุณสมบัติต่างๆของ</a:t>
            </a:r>
            <a:r>
              <a:rPr lang="th-TH" sz="2600" dirty="0">
                <a:latin typeface="CordiaUPC" pitchFamily="34" charset="-34"/>
                <a:ea typeface="Calibri"/>
                <a:cs typeface="CordiaUPC" pitchFamily="34" charset="-34"/>
              </a:rPr>
              <a:t>ซอฟแวร์โปรแกรม</a:t>
            </a:r>
            <a:r>
              <a:rPr lang="th-TH" sz="2600" dirty="0" smtClean="0">
                <a:latin typeface="CordiaUPC" pitchFamily="34" charset="-34"/>
                <a:ea typeface="Calibri"/>
                <a:cs typeface="CordiaUPC" pitchFamily="34" charset="-34"/>
              </a:rPr>
              <a:t>บัญชี ฟังค์ชั่นการทำงาน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ความ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ใช้งานง่ายของโปรแกรมบัญชี มีผลต่อการตัดสินใจที่จะใช้งานโปรแกรมบัญชี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2600" dirty="0">
                <a:latin typeface="CordiaUPC" pitchFamily="34" charset="-34"/>
                <a:cs typeface="CordiaUPC" pitchFamily="34" charset="-34"/>
              </a:rPr>
              <a:t>H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2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: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ความเหมาะสมและลักษณะ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การทำงานของโปรแกรม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บัญชี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มีผลต่อการตัดสินใจที่จะใช้งานโปรแกรมบัญชี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2600" dirty="0">
                <a:latin typeface="CordiaUPC" pitchFamily="34" charset="-34"/>
                <a:cs typeface="CordiaUPC" pitchFamily="34" charset="-34"/>
              </a:rPr>
              <a:t>H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3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: </a:t>
            </a:r>
            <a:r>
              <a:rPr lang="th-TH" sz="2600" dirty="0">
                <a:latin typeface="CordiaUPC" pitchFamily="34" charset="-34"/>
                <a:ea typeface="Calibri"/>
                <a:cs typeface="CordiaUPC" pitchFamily="34" charset="-34"/>
              </a:rPr>
              <a:t>ราคาและความคุ้มค่าในการ</a:t>
            </a:r>
            <a:r>
              <a:rPr lang="th-TH" sz="2600" dirty="0" smtClean="0">
                <a:latin typeface="CordiaUPC" pitchFamily="34" charset="-34"/>
                <a:ea typeface="Calibri"/>
                <a:cs typeface="CordiaUPC" pitchFamily="34" charset="-34"/>
              </a:rPr>
              <a:t>ลงทุน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มี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ผลต่อการตัดสินใจที่จะใช้งานโปรแกรมบัญชี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2600" dirty="0">
                <a:latin typeface="CordiaUPC" pitchFamily="34" charset="-34"/>
                <a:cs typeface="CordiaUPC" pitchFamily="34" charset="-34"/>
              </a:rPr>
              <a:t>H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4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: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ความปลอดภัยของข้อมูล มีผลต่อการตัดสินใจที่จะใช้งานโปรแกรมบัญชี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endParaRPr lang="th-TH" sz="2600" dirty="0"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9172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47675" y="1374166"/>
            <a:ext cx="229421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th-TH" sz="2600" b="1" dirty="0">
                <a:latin typeface="CordiaUPC" panose="020B0304020202020204" pitchFamily="34" charset="-34"/>
                <a:cs typeface="CordiaUPC" panose="020B0304020202020204" pitchFamily="34" charset="-34"/>
              </a:rPr>
              <a:t>กรอบแนวคิดการวิจัย</a:t>
            </a:r>
          </a:p>
        </p:txBody>
      </p:sp>
      <p:grpSp>
        <p:nvGrpSpPr>
          <p:cNvPr id="11" name="กลุ่ม 5"/>
          <p:cNvGrpSpPr/>
          <p:nvPr/>
        </p:nvGrpSpPr>
        <p:grpSpPr>
          <a:xfrm>
            <a:off x="533398" y="2362200"/>
            <a:ext cx="8153401" cy="3161826"/>
            <a:chOff x="-42528" y="0"/>
            <a:chExt cx="4550393" cy="2003425"/>
          </a:xfrm>
        </p:grpSpPr>
        <p:sp>
          <p:nvSpPr>
            <p:cNvPr id="12" name="สี่เหลี่ยมผืนผ้า 3"/>
            <p:cNvSpPr/>
            <p:nvPr/>
          </p:nvSpPr>
          <p:spPr>
            <a:xfrm>
              <a:off x="-42528" y="0"/>
              <a:ext cx="1979289" cy="200342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ea typeface="Calibri" panose="020F0502020204030204" pitchFamily="34" charset="0"/>
                  <a:cs typeface="+mj-cs"/>
                </a:rPr>
                <a:t>คุณลักษณะของซอฟต์แวร์บัญชีที่ดี</a:t>
              </a:r>
              <a:endParaRPr lang="en-US" sz="1400" dirty="0">
                <a:effectLst/>
                <a:ea typeface="Calibri" panose="020F0502020204030204" pitchFamily="34" charset="0"/>
                <a:cs typeface="+mj-cs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th-TH" dirty="0">
                  <a:effectLst/>
                  <a:ea typeface="Calibri" panose="020F0502020204030204" pitchFamily="34" charset="0"/>
                  <a:cs typeface="+mj-cs"/>
                </a:rPr>
                <a:t>1 คุณสมบัติของซอฟแวร์โปรแกรมบัญชี (บทที่ 2 : 4)</a:t>
              </a:r>
              <a:endParaRPr lang="en-US" sz="1400" dirty="0">
                <a:effectLst/>
                <a:ea typeface="Calibri" panose="020F0502020204030204" pitchFamily="34" charset="0"/>
                <a:cs typeface="+mj-cs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th-TH" dirty="0">
                  <a:effectLst/>
                  <a:ea typeface="Calibri" panose="020F0502020204030204" pitchFamily="34" charset="0"/>
                  <a:cs typeface="+mj-cs"/>
                </a:rPr>
                <a:t>2 ความเหมาะสมกับองค์กร (บทที่ 2 : 4)</a:t>
              </a:r>
              <a:endParaRPr lang="en-US" sz="1400" dirty="0">
                <a:effectLst/>
                <a:ea typeface="Calibri" panose="020F0502020204030204" pitchFamily="34" charset="0"/>
                <a:cs typeface="+mj-cs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th-TH" dirty="0">
                  <a:effectLst/>
                  <a:ea typeface="Calibri" panose="020F0502020204030204" pitchFamily="34" charset="0"/>
                  <a:cs typeface="+mj-cs"/>
                </a:rPr>
                <a:t>3 ราคาและความคุ้มค่าในการลงทุน (บทที่ 2 : 4)</a:t>
              </a:r>
              <a:endParaRPr lang="en-US" sz="1400" dirty="0">
                <a:effectLst/>
                <a:ea typeface="Calibri" panose="020F0502020204030204" pitchFamily="34" charset="0"/>
                <a:cs typeface="+mj-cs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th-TH" dirty="0">
                  <a:effectLst/>
                  <a:ea typeface="Calibri" panose="020F0502020204030204" pitchFamily="34" charset="0"/>
                  <a:cs typeface="+mj-cs"/>
                </a:rPr>
                <a:t>4 ความปลอดภัยและการสำรองข้อมูล (บทที่ 2 : 3 )</a:t>
              </a:r>
              <a:endParaRPr lang="en-US" sz="1400" dirty="0">
                <a:effectLst/>
                <a:ea typeface="Calibri" panose="020F0502020204030204" pitchFamily="34" charset="0"/>
                <a:cs typeface="+mj-cs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+mj-cs"/>
                </a:rPr>
                <a:t> </a:t>
              </a:r>
              <a:endParaRPr lang="en-US" sz="1400" dirty="0">
                <a:effectLst/>
                <a:ea typeface="Calibri" panose="020F0502020204030204" pitchFamily="34" charset="0"/>
                <a:cs typeface="+mj-cs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ea typeface="Calibri" panose="020F0502020204030204" pitchFamily="34" charset="0"/>
                  <a:cs typeface="+mj-cs"/>
                </a:rPr>
                <a:t> </a:t>
              </a:r>
              <a:endParaRPr lang="en-US" sz="1400" dirty="0">
                <a:effectLst/>
                <a:ea typeface="Calibri" panose="020F0502020204030204" pitchFamily="34" charset="0"/>
                <a:cs typeface="+mj-cs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+mj-cs"/>
                </a:rPr>
                <a:t> </a:t>
              </a:r>
              <a:endParaRPr lang="en-US" sz="1400" dirty="0">
                <a:effectLst/>
                <a:ea typeface="Calibri" panose="020F0502020204030204" pitchFamily="34" charset="0"/>
                <a:cs typeface="+mj-cs"/>
              </a:endParaRPr>
            </a:p>
          </p:txBody>
        </p:sp>
        <p:sp>
          <p:nvSpPr>
            <p:cNvPr id="13" name="สี่เหลี่ยมผืนผ้า 2"/>
            <p:cNvSpPr/>
            <p:nvPr/>
          </p:nvSpPr>
          <p:spPr>
            <a:xfrm>
              <a:off x="2838450" y="0"/>
              <a:ext cx="1669415" cy="200342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ea typeface="Calibri" panose="020F0502020204030204" pitchFamily="34" charset="0"/>
                  <a:cs typeface="+mj-cs"/>
                </a:rPr>
                <a:t>โปรแกรมสำเร็จรูปทางการบัญชี</a:t>
              </a:r>
              <a:endParaRPr lang="en-US" sz="1400" dirty="0">
                <a:effectLst/>
                <a:ea typeface="Calibri" panose="020F0502020204030204" pitchFamily="34" charset="0"/>
                <a:cs typeface="+mj-cs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ea typeface="Calibri" panose="020F0502020204030204" pitchFamily="34" charset="0"/>
                  <a:cs typeface="+mj-cs"/>
                </a:rPr>
                <a:t>1</a:t>
              </a:r>
              <a:r>
                <a:rPr lang="th-TH" dirty="0" smtClean="0">
                  <a:effectLst/>
                  <a:ea typeface="Calibri" panose="020F0502020204030204" pitchFamily="34" charset="0"/>
                  <a:cs typeface="+mj-cs"/>
                </a:rPr>
                <a:t>.</a:t>
              </a:r>
              <a:r>
                <a:rPr lang="en-US" dirty="0" smtClean="0">
                  <a:effectLst/>
                  <a:ea typeface="Calibri" panose="020F0502020204030204" pitchFamily="34" charset="0"/>
                  <a:cs typeface="+mj-cs"/>
                </a:rPr>
                <a:t> </a:t>
              </a:r>
              <a:r>
                <a:rPr lang="th-TH" dirty="0" smtClean="0">
                  <a:effectLst/>
                  <a:ea typeface="Calibri" panose="020F0502020204030204" pitchFamily="34" charset="0"/>
                  <a:cs typeface="+mj-cs"/>
                </a:rPr>
                <a:t>บัญชี</a:t>
              </a:r>
              <a:r>
                <a:rPr lang="th-TH" dirty="0">
                  <a:effectLst/>
                  <a:ea typeface="Calibri" panose="020F0502020204030204" pitchFamily="34" charset="0"/>
                  <a:cs typeface="+mj-cs"/>
                </a:rPr>
                <a:t>รายวันทั่วไป</a:t>
              </a:r>
              <a:endParaRPr lang="en-US" sz="1400" dirty="0">
                <a:effectLst/>
                <a:ea typeface="Calibri" panose="020F0502020204030204" pitchFamily="34" charset="0"/>
                <a:cs typeface="+mj-cs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ea typeface="Calibri" panose="020F0502020204030204" pitchFamily="34" charset="0"/>
                  <a:cs typeface="+mj-cs"/>
                </a:rPr>
                <a:t>2</a:t>
              </a:r>
              <a:r>
                <a:rPr lang="th-TH" dirty="0" smtClean="0">
                  <a:effectLst/>
                  <a:ea typeface="Calibri" panose="020F0502020204030204" pitchFamily="34" charset="0"/>
                  <a:cs typeface="+mj-cs"/>
                </a:rPr>
                <a:t>.</a:t>
              </a:r>
              <a:r>
                <a:rPr lang="en-US" dirty="0" smtClean="0">
                  <a:effectLst/>
                  <a:ea typeface="Calibri" panose="020F0502020204030204" pitchFamily="34" charset="0"/>
                  <a:cs typeface="+mj-cs"/>
                </a:rPr>
                <a:t> </a:t>
              </a:r>
              <a:r>
                <a:rPr lang="th-TH" dirty="0" smtClean="0">
                  <a:effectLst/>
                  <a:ea typeface="Calibri" panose="020F0502020204030204" pitchFamily="34" charset="0"/>
                  <a:cs typeface="+mj-cs"/>
                </a:rPr>
                <a:t>บัญชี</a:t>
              </a:r>
              <a:r>
                <a:rPr lang="th-TH" dirty="0">
                  <a:effectLst/>
                  <a:ea typeface="Calibri" panose="020F0502020204030204" pitchFamily="34" charset="0"/>
                  <a:cs typeface="+mj-cs"/>
                </a:rPr>
                <a:t>แยกประเภท</a:t>
              </a:r>
              <a:endParaRPr lang="en-US" sz="1400" dirty="0">
                <a:effectLst/>
                <a:ea typeface="Calibri" panose="020F0502020204030204" pitchFamily="34" charset="0"/>
                <a:cs typeface="+mj-cs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ea typeface="Calibri" panose="020F0502020204030204" pitchFamily="34" charset="0"/>
                  <a:cs typeface="+mj-cs"/>
                </a:rPr>
                <a:t>3</a:t>
              </a:r>
              <a:r>
                <a:rPr lang="th-TH" dirty="0" smtClean="0">
                  <a:effectLst/>
                  <a:ea typeface="Calibri" panose="020F0502020204030204" pitchFamily="34" charset="0"/>
                  <a:cs typeface="+mj-cs"/>
                </a:rPr>
                <a:t>.</a:t>
              </a:r>
              <a:r>
                <a:rPr lang="en-US" dirty="0" smtClean="0">
                  <a:effectLst/>
                  <a:ea typeface="Calibri" panose="020F0502020204030204" pitchFamily="34" charset="0"/>
                  <a:cs typeface="+mj-cs"/>
                </a:rPr>
                <a:t> </a:t>
              </a:r>
              <a:r>
                <a:rPr lang="th-TH" dirty="0" smtClean="0">
                  <a:effectLst/>
                  <a:ea typeface="Calibri" panose="020F0502020204030204" pitchFamily="34" charset="0"/>
                  <a:cs typeface="+mj-cs"/>
                </a:rPr>
                <a:t>งบ</a:t>
              </a:r>
              <a:r>
                <a:rPr lang="th-TH" dirty="0">
                  <a:effectLst/>
                  <a:ea typeface="Calibri" panose="020F0502020204030204" pitchFamily="34" charset="0"/>
                  <a:cs typeface="+mj-cs"/>
                </a:rPr>
                <a:t>ทดลอง</a:t>
              </a:r>
              <a:endParaRPr lang="en-US" sz="1400" dirty="0">
                <a:effectLst/>
                <a:ea typeface="Calibri" panose="020F0502020204030204" pitchFamily="34" charset="0"/>
                <a:cs typeface="+mj-cs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ea typeface="Calibri" panose="020F0502020204030204" pitchFamily="34" charset="0"/>
                  <a:cs typeface="+mj-cs"/>
                </a:rPr>
                <a:t>4</a:t>
              </a:r>
              <a:r>
                <a:rPr lang="th-TH" dirty="0" smtClean="0">
                  <a:effectLst/>
                  <a:ea typeface="Calibri" panose="020F0502020204030204" pitchFamily="34" charset="0"/>
                  <a:cs typeface="+mj-cs"/>
                </a:rPr>
                <a:t>.</a:t>
              </a:r>
              <a:r>
                <a:rPr lang="en-US" dirty="0" smtClean="0">
                  <a:effectLst/>
                  <a:ea typeface="Calibri" panose="020F0502020204030204" pitchFamily="34" charset="0"/>
                  <a:cs typeface="+mj-cs"/>
                </a:rPr>
                <a:t> </a:t>
              </a:r>
              <a:r>
                <a:rPr lang="th-TH" dirty="0" smtClean="0">
                  <a:effectLst/>
                  <a:ea typeface="Calibri" panose="020F0502020204030204" pitchFamily="34" charset="0"/>
                  <a:cs typeface="+mj-cs"/>
                </a:rPr>
                <a:t>งบ</a:t>
              </a:r>
              <a:r>
                <a:rPr lang="th-TH" dirty="0">
                  <a:effectLst/>
                  <a:ea typeface="Calibri" panose="020F0502020204030204" pitchFamily="34" charset="0"/>
                  <a:cs typeface="+mj-cs"/>
                </a:rPr>
                <a:t>ดุล</a:t>
              </a:r>
              <a:endParaRPr lang="en-US" sz="1400" dirty="0">
                <a:effectLst/>
                <a:ea typeface="Calibri" panose="020F0502020204030204" pitchFamily="34" charset="0"/>
                <a:cs typeface="+mj-cs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ea typeface="Calibri" panose="020F0502020204030204" pitchFamily="34" charset="0"/>
                  <a:cs typeface="+mj-cs"/>
                </a:rPr>
                <a:t>5</a:t>
              </a:r>
              <a:r>
                <a:rPr lang="th-TH" dirty="0" smtClean="0">
                  <a:effectLst/>
                  <a:ea typeface="Calibri" panose="020F0502020204030204" pitchFamily="34" charset="0"/>
                  <a:cs typeface="+mj-cs"/>
                </a:rPr>
                <a:t>.</a:t>
              </a:r>
              <a:r>
                <a:rPr lang="en-US" dirty="0" smtClean="0">
                  <a:effectLst/>
                  <a:ea typeface="Calibri" panose="020F0502020204030204" pitchFamily="34" charset="0"/>
                  <a:cs typeface="+mj-cs"/>
                </a:rPr>
                <a:t> </a:t>
              </a:r>
              <a:r>
                <a:rPr lang="th-TH" dirty="0" smtClean="0">
                  <a:effectLst/>
                  <a:ea typeface="Calibri" panose="020F0502020204030204" pitchFamily="34" charset="0"/>
                  <a:cs typeface="+mj-cs"/>
                </a:rPr>
                <a:t>งบ</a:t>
              </a:r>
              <a:r>
                <a:rPr lang="th-TH" dirty="0">
                  <a:effectLst/>
                  <a:ea typeface="Calibri" panose="020F0502020204030204" pitchFamily="34" charset="0"/>
                  <a:cs typeface="+mj-cs"/>
                </a:rPr>
                <a:t>ทดลอง</a:t>
              </a:r>
              <a:endParaRPr lang="en-US" sz="1400" dirty="0">
                <a:effectLst/>
                <a:ea typeface="Calibri" panose="020F0502020204030204" pitchFamily="34" charset="0"/>
                <a:cs typeface="+mj-cs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+mj-cs"/>
                </a:rPr>
                <a:t> </a:t>
              </a:r>
              <a:endParaRPr lang="en-US" sz="1400" dirty="0">
                <a:effectLst/>
                <a:ea typeface="Calibri" panose="020F0502020204030204" pitchFamily="34" charset="0"/>
                <a:cs typeface="+mj-cs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+mj-cs"/>
                </a:rPr>
                <a:t> </a:t>
              </a:r>
              <a:endParaRPr lang="en-US" sz="1400" dirty="0">
                <a:effectLst/>
                <a:ea typeface="Calibri" panose="020F0502020204030204" pitchFamily="34" charset="0"/>
                <a:cs typeface="+mj-cs"/>
              </a:endParaRPr>
            </a:p>
          </p:txBody>
        </p:sp>
        <p:sp>
          <p:nvSpPr>
            <p:cNvPr id="14" name="ลูกศรขวา 4"/>
            <p:cNvSpPr/>
            <p:nvPr/>
          </p:nvSpPr>
          <p:spPr>
            <a:xfrm>
              <a:off x="2096009" y="946150"/>
              <a:ext cx="583194" cy="67783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90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47675" y="1374166"/>
            <a:ext cx="229421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th-TH" sz="2600" b="1" dirty="0">
                <a:latin typeface="CordiaUPC" panose="020B0304020202020204" pitchFamily="34" charset="-34"/>
                <a:cs typeface="CordiaUPC" panose="020B0304020202020204" pitchFamily="34" charset="-34"/>
              </a:rPr>
              <a:t>กรอบแนวคิดการวิจัย</a:t>
            </a: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914400" y="1752600"/>
            <a:ext cx="7620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ปรียนันท์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วรรณ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เมธี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(2554:11)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ได้กล่าวเกี่ยวกับ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ปัจจัยที่มีผลต่อการซื้อโปรแกรมสำเร็จรูปทางการบัญชีว่า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“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ปัจจัยที่มีผลต่อการซื้อโปรแกรมสำเร็จรูปทางการบัญชี คือ ด้านผลิตภัณฑ์ (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Product)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ให้ความสำคัญมาก คำนึงถึงการออกแบบ รองรับได้ทั้งภาษาไทยและภาษาอังกฤษ ทำงานบน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window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ได้สามารถจัดทำงบการเงิน และรายงานเฉพาะในแต่ละระบบบัญชีที่ผู้บริหารต้องการ</a:t>
            </a:r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ได้มาก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ที่สุด นอกจากนี้ ยังคำนึงถึงคุณลักษณะ มีบัญชีแยกประเภทและสมุดรายวันครบถ้วน และเหมาะกับขนาดและประเภทของ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กิจการและมีระบบที่รองรับ การผ่านรายการที่กิจการสามารถเลือกใช้ให้เหมาะสมกับรายการบัญชีนั้น ๆ มีหลักฐานในการตรวจสอบ การบันทึกบัญชี มีระบบควบคุมการนำเข้า การระมวลผล และผลลัพธ์เพื่อให้สารสนเทศทางการบัญชีมีความถูกต้องครบถ้วนเชื่อถือได้ มีการป้องกันการเข้าถึงข้อมูลและสำรองข้อมูลเมื่อคอมพิวเตอร์ขัดข้อง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”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820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47675" y="1374166"/>
            <a:ext cx="229421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th-TH" sz="2600" b="1" dirty="0">
                <a:latin typeface="CordiaUPC" panose="020B0304020202020204" pitchFamily="34" charset="-34"/>
                <a:cs typeface="CordiaUPC" panose="020B0304020202020204" pitchFamily="34" charset="-34"/>
              </a:rPr>
              <a:t>กรอบแนวคิดการวิจัย</a:t>
            </a: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933450" y="1981200"/>
            <a:ext cx="7620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จารุณี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อภิวัฒน์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ไพศาล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(2554:14)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ได้กล่าวถึงปัจจัย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ในการ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เลือกซื้อซอฟแวร์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โปรแกรมบัญชีว่า 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“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ในการเลือกซื้อควรเปรียบเทียบระหว่างประโยชน์ที่จะได้รับกับต้นทุนที่คาดว่าที่เสียไป ในด้านกำลังการผลิตที่เพิ่มขึ้นระยะเวลาในการตอบสนองความต้องการของผู้ใช้งานความผิดพลาดที่ลดลง ระยะเวลาในการคืนทุน การเลือกโปรแกรมที่ไม่มีคุณภาพจะเพิ่มค่าใช้จ่ายในระยะยาวแต่ไม่ควรซื้อโปรแกรมโดยตัดสินใจที่ราคาเป็นสำคัญเพราะโปรแกรมราคาถูกอาจไม่คุ้มค่ากับเงินที่ลงทุนไปและสำหรับโปรแกรมที่ราคาแพงก็ไม่ได้หมายความว่าจะดีเสมอไป ดังนั้น ผู้ซื้อควรคำนึงถึงคุณภาพของโปรแกรม และความสามารถในการตอบสนองความต้องการใช้งาน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”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 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7963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thaiDist"/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วิธีการวิจัย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pPr lvl="0" algn="thaiDist"/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1.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ศึกษาที่มาและความสำคัญของ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โครงงานวิจัย</a:t>
            </a:r>
            <a:endParaRPr lang="en-US" sz="2600" dirty="0" smtClean="0">
              <a:latin typeface="CordiaUPC" pitchFamily="34" charset="-34"/>
              <a:cs typeface="CordiaUPC" pitchFamily="34" charset="-34"/>
            </a:endParaRPr>
          </a:p>
          <a:p>
            <a:pPr lvl="0" algn="thaiDist"/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2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. ค้นหาและทบทวนงานวิจัยและวรรณกรรมที่เกี่ยวข้อง </a:t>
            </a:r>
            <a:endParaRPr lang="en-US" sz="2600" dirty="0" smtClean="0">
              <a:latin typeface="CordiaUPC" pitchFamily="34" charset="-34"/>
              <a:cs typeface="CordiaUPC" pitchFamily="34" charset="-34"/>
            </a:endParaRPr>
          </a:p>
          <a:p>
            <a:pPr lvl="0" algn="thaiDist"/>
            <a:r>
              <a:rPr lang="th-TH" sz="2600" dirty="0">
                <a:latin typeface="CordiaUPC" pitchFamily="34" charset="-34"/>
                <a:cs typeface="CordiaUPC" pitchFamily="34" charset="-34"/>
              </a:rPr>
              <a:t>3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.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กำหนด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กรอบแนวคิด ขอบเขตของงานวิจัยและเครื่องมือที่ใช้ในการวิจัย</a:t>
            </a:r>
            <a:endParaRPr lang="en-US" sz="2600" dirty="0" smtClean="0">
              <a:latin typeface="CordiaUPC" pitchFamily="34" charset="-34"/>
              <a:cs typeface="CordiaUPC" pitchFamily="34" charset="-34"/>
            </a:endParaRPr>
          </a:p>
          <a:p>
            <a:pPr lvl="0" algn="thaiDist"/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4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.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ทำการเก็บข้อมูลโดยจะใช้การสัมภาษณ์ เมื่อได้ข้อมูลจากสัมภาษณ์กลุ่มตัวอย่างเสร็จแล้ว จึงนำมา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วิเคราะห์</a:t>
            </a:r>
            <a:endParaRPr lang="en-US" sz="2600" dirty="0" smtClean="0">
              <a:latin typeface="CordiaUPC" pitchFamily="34" charset="-34"/>
              <a:cs typeface="CordiaUPC" pitchFamily="34" charset="-34"/>
            </a:endParaRPr>
          </a:p>
          <a:p>
            <a:pPr lvl="0" algn="thaiDist"/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5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. ออกแบบพัฒนาโปรแกรมที่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เหมาะสม</a:t>
            </a:r>
            <a:endParaRPr lang="en-US" sz="2600" dirty="0" smtClean="0">
              <a:latin typeface="CordiaUPC" pitchFamily="34" charset="-34"/>
              <a:cs typeface="CordiaUPC" pitchFamily="34" charset="-34"/>
            </a:endParaRPr>
          </a:p>
          <a:p>
            <a:pPr lvl="0" algn="thaiDist"/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6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. สรุป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ผลการวิจัย</a:t>
            </a:r>
            <a:endParaRPr lang="en-US" sz="2600" b="1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48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CordiaUPC" pitchFamily="34" charset="-34"/>
                <a:cs typeface="CordiaUPC" pitchFamily="34" charset="-34"/>
              </a:rPr>
              <a:t>เครื่องมือในการวิจัย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การศึกษา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ครั้งนี้ใช้วิธีการวิจัยเชิงคุณภาพ ซึ่งใช้การสัมภาษณ์แบบตัวต่อตัว (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face to face interview )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เป็นการรวบรวมข้อมูลโดยการสนทนา สอบถามปากเปล่า โดยมีการบันทึกข้อมูลในแบบสัมภาษณ์ ซึ่งควรต้องกำหนดประเด็นการสัมภาษณ์ไว้ล่วงหน้า ข้อมูลที่ได้เป็นข้อมูลเชิงคุณภาพ โดยที่ผู้ถูกสัมภาษณ์จะเป็นพนักงานของวิทยาลัยนวัตกรรมที่จำเป็นและต้องการใช้ซอฟแวร์โปรแกรมบัญชีในการทำงานให้มีประสิทธิภาพมากยิ่งขึ้น</a:t>
            </a:r>
            <a:endParaRPr lang="en-US" sz="2600" b="1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92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ผลที่คาดว่าจะได้รับจากการวิจัย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1.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นำ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ข้อมูลที่ทราบจากกระบวนการทำงาน นำไปพัฒนาซอฟต์แวร์โปรแกรมบัญชีและนำเทคโนโลยีที่เหมาะสมมาใช้กับระบบบัญชีของวิทยาลัยนวัตกรรมการ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จัดการ</a:t>
            </a:r>
            <a:endParaRPr lang="th-TH" sz="2600" dirty="0">
              <a:latin typeface="CordiaUPC" pitchFamily="34" charset="-34"/>
              <a:cs typeface="CordiaUPC" pitchFamily="34" charset="-34"/>
            </a:endParaRPr>
          </a:p>
          <a:p>
            <a:pPr lvl="0"/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2.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การ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บริหารระบบบัญชีของวิทยาลัยนวัตกรรมจะมีประสิทธิภาพมากขึ้น เช่น ความถูกต้องแม่นยำของข้อมูล และความสะดวกรวดเร็วในการทำบัญชี</a:t>
            </a:r>
          </a:p>
          <a:p>
            <a:pPr lvl="0"/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3.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ทราบ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ปัจจัยที่เหมาะสม โปรแกรมบัญชีที่เหมาะสมกับวิทยาลัยนวัตกรรมการจัดการและนำมาพัฒนาโปรแกรมบัญชี</a:t>
            </a:r>
          </a:p>
          <a:p>
            <a:endParaRPr lang="en-US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35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บทสรุป</a:t>
            </a:r>
            <a:endParaRPr lang="th-T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2600" dirty="0">
                <a:latin typeface="CordiaUPC" pitchFamily="34" charset="-34"/>
                <a:cs typeface="CordiaUPC" pitchFamily="34" charset="-34"/>
              </a:rPr>
              <a:t>ผลการวิจัยสามารถนำไปประยุกต์ใช้ในการสร้างซอฟต์แวร์บัญชีที่มีคุณภาพ เหมาะสมสำหรับวิทยาลัยนวัตกรรมการจัดการได้ โดยนำข้อมูลต่างๆที่ได้จากการสัมภาษณ์ไปวิเคราะห์และออกแบบพัฒนาโปรแกรม และได้ศึกษากระบวนการทำบัญชีเพื่อนำไปสร้างเป็นรายงานต่างๆเช่น งบทดลอง งบดุล และงบกำไรขาดทุน ในส่วนของการออกแบบหน้าจอผู้ใช้งาน (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User Interface)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นั้นได้ออกแบบให้มีรูปแบบที่ใช้งานง่ายมากที่สุดสำหรับนักบัญชี สามารถจัดทำรายการบัญชี หรือค้นหารายการบัญชีที่ต้องการได้อย่างสะดวกรวดเร็ว และมีระบบจัดการสิทธิ์ผู้ใช้งาน โดยตัวระบบนั้นจะเป็นแบบออนไลน์สามารถเข้าใช้งานได้ผ่านโปรแกรมประเภทเว็บเบราว์เซอร์</a:t>
            </a:r>
            <a:endParaRPr lang="th-TH" sz="2600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thaiDist"/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ความเป็นมา และความสำคัญของปัญหา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dirty="0">
                <a:latin typeface="CordiaUPC" pitchFamily="34" charset="-34"/>
                <a:cs typeface="CordiaUPC" pitchFamily="34" charset="-34"/>
              </a:rPr>
              <a:t>ก่อนหน้าที่จะมีโปรแกรมคอมพิวเตอร์นั้น นักบัญชีจัดทำบัญชีด้วยมือ อาจจะทำให้มีการผิดพลาด มีความล่าช้า ดังนั้นรูปแบบการจัดทำบัญชีในสมัยนี้เลยมีการนำเอาเทคโนโลยีสารสนเทศเข้ามาช่วย นั่นคือโปรแกรมคอมพิวเตอร์ทางการบัญชี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3248025" cy="98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s://shop.thaiware.com/upload_misc/shop/2014_08/images/1942_140808162020h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27776"/>
            <a:ext cx="365385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rosoft.co.th/images/image/WINs9-im-startu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95800"/>
            <a:ext cx="3172552" cy="183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esg.co.th/esg/Image/content_img/2012051410-52-07-00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002" y="3896402"/>
            <a:ext cx="2240943" cy="296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142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เอกสารอ้างอิง</a:t>
            </a:r>
            <a:endParaRPr lang="th-T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th-TH" sz="2600" dirty="0">
                <a:latin typeface="CordiaUPC" pitchFamily="34" charset="-34"/>
                <a:cs typeface="CordiaUPC" pitchFamily="34" charset="-34"/>
              </a:rPr>
              <a:t>โครงการสารานุกรมไทยฯ </a:t>
            </a:r>
            <a:r>
              <a:rPr lang="th-TH" sz="2600" i="1" dirty="0">
                <a:latin typeface="CordiaUPC" pitchFamily="34" charset="-34"/>
                <a:cs typeface="CordiaUPC" pitchFamily="34" charset="-34"/>
              </a:rPr>
              <a:t>. การใช้คอมพิวเตอร์ในด้านบัญชี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, 22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มีนาคม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2557 . http://kanchanapisek.or.th/kp6/sub/book/book.php?book=11&amp;chap=4&amp;page=t11-4-infodetail04.html</a:t>
            </a:r>
          </a:p>
          <a:p>
            <a:r>
              <a:rPr lang="th-TH" sz="2600" dirty="0">
                <a:latin typeface="CordiaUPC" pitchFamily="34" charset="-34"/>
                <a:cs typeface="CordiaUPC" pitchFamily="34" charset="-34"/>
              </a:rPr>
              <a:t>บริษัท  </a:t>
            </a:r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ซอฟท์บิส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พลัส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 จำกัด . </a:t>
            </a:r>
            <a:r>
              <a:rPr lang="th-TH" sz="2600" i="1" dirty="0">
                <a:latin typeface="CordiaUPC" pitchFamily="34" charset="-34"/>
                <a:cs typeface="CordiaUPC" pitchFamily="34" charset="-34"/>
              </a:rPr>
              <a:t>การใช้คอมพิวเตอร์ในการจัดทำและตรวจสอบบัญชี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, 22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มีนาคม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2557 . http://www.softbizplus.com/accounting-principles/394-the-use-of-computers-in-the-preparation-and-auditing</a:t>
            </a:r>
          </a:p>
          <a:p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อุษณา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ภัทรมนตรี . (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2558). </a:t>
            </a:r>
            <a:r>
              <a:rPr lang="th-TH" sz="2600" i="1" dirty="0">
                <a:latin typeface="CordiaUPC" pitchFamily="34" charset="-34"/>
                <a:cs typeface="CordiaUPC" pitchFamily="34" charset="-34"/>
              </a:rPr>
              <a:t>การตรวจสอบและการควบคุมด้านคอมพิวเตอร์ทางบัญชี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. กรุงเทพมหานคร:บริษัท จามจุรี</a:t>
            </a:r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โปรดักส์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จำกัด 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dirty="0" err="1" smtClean="0">
                <a:latin typeface="CordiaUPC" pitchFamily="34" charset="-34"/>
                <a:cs typeface="CordiaUPC" pitchFamily="34" charset="-34"/>
              </a:rPr>
              <a:t>ปรียนันท์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err="1" smtClean="0">
                <a:latin typeface="CordiaUPC" pitchFamily="34" charset="-34"/>
                <a:cs typeface="CordiaUPC" pitchFamily="34" charset="-34"/>
              </a:rPr>
              <a:t>วรรณ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เมธี. 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(2554).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i="1" dirty="0" smtClean="0">
                <a:latin typeface="CordiaUPC" pitchFamily="34" charset="-34"/>
                <a:cs typeface="CordiaUPC" pitchFamily="34" charset="-34"/>
              </a:rPr>
              <a:t>ปัจจัยที่มีผลต่อการซื้อโปรแกรม</a:t>
            </a:r>
            <a:r>
              <a:rPr lang="th-TH" sz="2600" i="1" dirty="0" err="1" smtClean="0">
                <a:latin typeface="CordiaUPC" pitchFamily="34" charset="-34"/>
                <a:cs typeface="CordiaUPC" pitchFamily="34" charset="-34"/>
              </a:rPr>
              <a:t>สําเร็จรูป</a:t>
            </a:r>
            <a:r>
              <a:rPr lang="th-TH" sz="2600" i="1" dirty="0" smtClean="0">
                <a:latin typeface="CordiaUPC" pitchFamily="34" charset="-34"/>
                <a:cs typeface="CordiaUPC" pitchFamily="34" charset="-34"/>
              </a:rPr>
              <a:t>ทางการบัญชีของอุตสาหกรรมการผลิตในเขตกรุงเทพมหานคร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. ปริญญาโท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,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วิทยาลัย</a:t>
            </a:r>
            <a:r>
              <a:rPr lang="th-TH" sz="2600" dirty="0" err="1" smtClean="0">
                <a:latin typeface="CordiaUPC" pitchFamily="34" charset="-34"/>
                <a:cs typeface="CordiaUPC" pitchFamily="34" charset="-34"/>
              </a:rPr>
              <a:t>ราชพฤกษ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. นนทบุรี.</a:t>
            </a:r>
            <a:endParaRPr lang="th-TH" sz="2600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เอกสารอ้างอิง</a:t>
            </a:r>
            <a:endParaRPr lang="th-T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th-TH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จารุณี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อภิวัฒน์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ไพศาล. (2554). การเลือกใช้โปรแกรมสำเร็จรูปทางการบัญชีให้เหมาะสมสำหรับธุรกิจ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SMEs ,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มหาวิทยาลัยศิลปากร. กรุงเทพมหานคร</a:t>
            </a:r>
          </a:p>
          <a:p>
            <a:r>
              <a:rPr lang="th-TH" sz="2600" dirty="0">
                <a:latin typeface="CordiaUPC" pitchFamily="34" charset="-34"/>
                <a:cs typeface="CordiaUPC" pitchFamily="34" charset="-34"/>
              </a:rPr>
              <a:t>นภาพร ลิขิตวงศ์ขจร และไพลิน ตรงเมธีรัตน์. (2551). ปัจจัยที่มีผลต่อการตัดสินใจใช้ซอฟต์แวร์ทางการบัญชีของหน่วยธุรกิจในจังหวัดขอนแก่น. วารสารวิชาการ มหาวิทยาลัยหอการค้าไทย 28(1):33-47.</a:t>
            </a:r>
          </a:p>
          <a:p>
            <a:endParaRPr lang="th-TH" sz="2600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8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2600" dirty="0">
                <a:latin typeface="CordiaUPC" pitchFamily="34" charset="-34"/>
                <a:cs typeface="CordiaUPC" pitchFamily="34" charset="-34"/>
              </a:rPr>
              <a:t>วิทยาลัยนวัตกรรมการจัดการ มหาวิทยาลัยเทคโนโลยีราชมงคลรัตนโกสินทร์ (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RCIM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) ต้องการ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ขยายหลักสูตร จึงต้องมีการปรับปรุงระบบบัญชี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แต่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เพราะปัจจุบันวิทยาลัยไม่มีระบบบัญชี จึงทำให้เกิดความล่าช้าค้นหาข้อมูลต่างๆ ทำให้วิทยาลัยบริหารงานได้ไม่เต็มประสิทธิภาพ ดังนั้นวิทยาลัยจึงต้องการมีระบบบัญชีที่เหมาะสมกับกระบวนการทำงานของวิทยาลัยรองรับต่อไปใน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อนาคต</a:t>
            </a:r>
            <a:endParaRPr lang="th-TH" sz="26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038600"/>
            <a:ext cx="1704387" cy="99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72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คำถามของการวิจัย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1.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กระบวนการ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ทำงานของระบบบัญชีของวิทยาลัยนวัตกรรมมีขั้นตอนการทำงานอย่างไร</a:t>
            </a:r>
          </a:p>
          <a:p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2.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เทคโนโลยี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ใดบ้างที่เหมาะสมและควรนำมาใช้กับกระบวนการทำงานและระบบบัญชีของวิทยาลัยนวัตกรรม</a:t>
            </a:r>
          </a:p>
          <a:p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3.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โปรแกรม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บัญชีที่วิทยาลัยนวัตกรรมการจัดการต้องการนั้นเป็นอย่างไร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9172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วัตถุประสงค์ของการวิจัย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1.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ศึกษา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กระบวนการทำงานของระบบบัญชีที่วิทยาลัยนวัตกรรมการจัดการ</a:t>
            </a:r>
          </a:p>
          <a:p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2.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ศึกษา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วิเคราะห์และเลือกเทคโนโลยีสารสนเทศที่เหมาะสมกับวิทยาลัยนวัตกรรมการจัดการ</a:t>
            </a:r>
          </a:p>
          <a:p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3.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ศึกษา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ปัจจัยในการจัดหาโปรแกรมบัญชีที่เหมาะสมกับวิทยาลัยนวัตกรรมการจัดการ</a:t>
            </a:r>
          </a:p>
          <a:p>
            <a:endParaRPr lang="th-TH" sz="2600" dirty="0"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6949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ขอบเขตของการวิจัย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1.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ประชากร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: ผู้บริหาร เจ้าหน้าที่ทั้งหมด ที่เกี่ยวข้องทั้งหมดของวิทยาลัยนวัตกรรมการจัดการ</a:t>
            </a:r>
          </a:p>
          <a:p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2.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กลุ่ม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ตัวอย่าง : ใช้วิธีการเลือกแบบเฉพาะเจาะจงจำนวน 12 คน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4802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 smtClean="0">
                <a:latin typeface="CordiaUPC" pitchFamily="34" charset="-34"/>
                <a:cs typeface="CordiaUPC" pitchFamily="34" charset="-34"/>
              </a:rPr>
              <a:t>ประโยชน์</a:t>
            </a:r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ที่ได้รับจากการวิจัย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1.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นำ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ข้อมูลที่ทราบจากกระบวนการทำงาน นำไปพัฒนาซอฟต์แวร์โปรแกรมบัญชีและนำเทคโนโลยีที่เหมาะสมมาใช้กับระบบบัญชีของวิทยาลัยนวัตกรรมการจัดการ</a:t>
            </a:r>
          </a:p>
          <a:p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2.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การ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บริหารระบบบัญชีของวิทยาลัยนวัตกรรมจะมีประสิทธิภาพมากขึ้น เช่น ความถูกต้องแม่นยำของข้อมูล และความสะดวกรวดเร็วในการทำบัญชี</a:t>
            </a:r>
          </a:p>
          <a:p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3.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ทราบ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ปัจจัยที่เหมาะสม โปรแกรมบัญชีที่เหมาะสมกับวิทยาลัยนวัตกรรมการจัดการและนำมาพัฒนาโปรแกรมบัญชี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9172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 </a:t>
            </a:r>
            <a:r>
              <a:rPr lang="en-US" dirty="0" err="1" smtClean="0"/>
              <a:t>เม.ย</a:t>
            </a:r>
            <a:r>
              <a:rPr lang="en-US" dirty="0" smtClean="0"/>
              <a:t>. 2559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นิยามศัพท์ (ถ้ามี)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b="1" dirty="0">
                <a:latin typeface="CordiaUPC" pitchFamily="34" charset="-34"/>
                <a:cs typeface="CordiaUPC" pitchFamily="34" charset="-34"/>
              </a:rPr>
              <a:t>โปรแกรมสำเร็จรูปทางการบัญชี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หมายถึง โปรแกรมคอมพิวเตอร์ที่ได้มีการพัฒนาขึ้นเพื่อใช้สำหรับงานทางด้านบัญชี </a:t>
            </a:r>
            <a:endParaRPr lang="th-TH" sz="2600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b="1" dirty="0" smtClean="0">
                <a:latin typeface="CordiaUPC" pitchFamily="34" charset="-34"/>
                <a:cs typeface="CordiaUPC" pitchFamily="34" charset="-34"/>
              </a:rPr>
              <a:t>ระบบปฏิบัติการ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คือซอฟต์แวร์ที่ทำหน้าที่เป็นตัวกลางระหว่างฮาร์ดแวร์และซอฟต์แวร์ประยุกต์ทั่วไป </a:t>
            </a:r>
            <a:endParaRPr lang="th-TH" sz="2600" dirty="0" smtClean="0">
              <a:latin typeface="CordiaUPC" pitchFamily="34" charset="-34"/>
              <a:cs typeface="CordiaUPC" pitchFamily="34" charset="-34"/>
            </a:endParaRPr>
          </a:p>
          <a:p>
            <a:endParaRPr lang="th-TH" sz="2600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b="1" dirty="0" smtClean="0">
                <a:latin typeface="CordiaUPC" pitchFamily="34" charset="-34"/>
                <a:cs typeface="CordiaUPC" pitchFamily="34" charset="-34"/>
              </a:rPr>
              <a:t>ระบบ</a:t>
            </a:r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จัดการฐานข้อมูล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คือระบบที่ประกอบด้วยซอฟต์แวร์ที่ใช้ในการจัดการฐานข้อมูล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,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จัดเตรียมพื้นที่ในการเก็บ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,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การเข้าถึง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,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ระบบรักษาความปลอดภัย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,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สำรองข้อมูล และสิ่งอำนวยความสะดวก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อื่นๆ</a:t>
            </a:r>
            <a:endParaRPr lang="th-TH" sz="26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3074" name="Picture 2" descr="http://www.msdnet.de/images/windows.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1000126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ages.telegiz.com/data/images/full/3068/mac-os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96" y="3414713"/>
            <a:ext cx="743416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extremetech.com/wp-content/uploads/2012/01/linu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05201"/>
            <a:ext cx="89599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wooworld.net/images/logo_androi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438527"/>
            <a:ext cx="1166812" cy="69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thebigboss.org/wp-content/uploads/2014/ios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438480"/>
            <a:ext cx="676321" cy="67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nginx-com-uploads.s3.amazonaws.com/wp-content/uploads/2014/12/mysql_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371600" cy="80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4thoughtmarketing.com/news/wp-content/uploads/2012/04/sqlserver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005" y="5532829"/>
            <a:ext cx="924242" cy="75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8" descr="https://xebialabs.com/assets/files/plugins/oracle-db.jpg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3092" name="Picture 20" descr="https://xebialabs.com/assets/files/plugins/oracle-db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04" y="5426273"/>
            <a:ext cx="12319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www.slashdb.com/wp-content/gallery/logos/logo-ibm-db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558374"/>
            <a:ext cx="1835196" cy="73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4" descr="https://www.freebsdnews.com/wp-content/uploads/postgresql-logo.png"/>
          <p:cNvSpPr>
            <a:spLocks noChangeAspect="1" noChangeArrowheads="1"/>
          </p:cNvSpPr>
          <p:nvPr/>
        </p:nvSpPr>
        <p:spPr bwMode="auto">
          <a:xfrm>
            <a:off x="342900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3098" name="Picture 26" descr="https://www.freebsdnews.com/wp-content/uploads/postgresql-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289" y="5638800"/>
            <a:ext cx="149406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s://camo.githubusercontent.com/fdb448bf9ea66b949990df448d6fcc3e091670d9/687474703a2f2f6261646765732e6d6172696164622e6f72672f6c6f676f2f4d6172696164622d7365616c2d7368616465642d62726f776e746578742e706e6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98" y="5763772"/>
            <a:ext cx="1395412" cy="43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72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การทบทวน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วรรณกรรม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270248" cy="4568952"/>
          </a:xfrm>
        </p:spPr>
        <p:txBody>
          <a:bodyPr>
            <a:normAutofit/>
          </a:bodyPr>
          <a:lstStyle/>
          <a:p>
            <a:pPr lvl="0"/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ทฤษฏีต่าง ๆ ที่เกี่ยวข้องกับการวิจัย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pPr marL="344488" indent="-344488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บริษัท 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Forward </a:t>
            </a:r>
            <a:r>
              <a:rPr lang="en-US" sz="2800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Mangaement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Services </a:t>
            </a:r>
            <a:r>
              <a:rPr lang="en-US" sz="28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Co.,Ltd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.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พบว่า องค์กรแต่ละแห่งสามารถพัฒนาโปรแกรมทางการบัญชีขึ้นมาเองหรือจะซื้อโปรแกรมสำเร็จรูปจากบริษัทผู้ผลิตโปรแกรมโดยเฉพาะก็เป็นได้ ทั้งนี้ขึ้นอยู่กับความเหมาะสมและทรัพยากรที่มีอยู่ของแต่ละองค์กร</a:t>
            </a:r>
            <a:endParaRPr lang="th-TH" sz="28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6652"/>
              </p:ext>
            </p:extLst>
          </p:nvPr>
        </p:nvGraphicFramePr>
        <p:xfrm>
          <a:off x="4818888" y="1525723"/>
          <a:ext cx="4077752" cy="46841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295"/>
                <a:gridCol w="1347731"/>
                <a:gridCol w="1382726"/>
              </a:tblGrid>
              <a:tr h="4131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ปัจจัย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พัฒนาใช้เอง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ซื้อโปรแกรมสำเร็จรูป (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Package )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</a:tr>
              <a:tr h="722644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คุณภาพ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มั่นใจในคุณภาพ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ความสามารถของโปรแกรมอาจไม่ตรงกับลักษณะของธุรกิจ ทำให้ไม่ได้คุณภาพตามต้องการ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</a:tr>
              <a:tr h="481762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การฝึกอบรมและบำรุงรักษา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ต้องจ้างโปรแกรมเมอร์มาเขียนโปรแกรม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บริษัทผู้ขายจัดฝึกอบรมและบำรุงรักษา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</a:tr>
              <a:tr h="481762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โปรแกรมเมอร์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ต้องจ้างโปรแกรมเมอร์มาเขียนโปรแกรม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ไม่ต้องจ้างโปรแกรมเมอร์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</a:tr>
              <a:tr h="481762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ตรงตามความต้องการ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ละเอียด ตรงตามความต้องการ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เป็นมาตรฐาน อาจต้องมีการแก้ไข ความละเอียดขึ้นอยู่กับราคา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</a:tr>
              <a:tr h="481762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ต้นทุน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ต้นทุนสูงและยากในการประมาณการล่วงหน้า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ต้นทุนต่ำและประมาณการล่วงหน้าได้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</a:tr>
              <a:tr h="240882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ระยะเวลา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ใช้เวลาในการพัฒนานาน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ซื้อเมื่อต้องการ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</a:tr>
              <a:tr h="481762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เข้ากันได้กับระบบงาน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ออกแบบเพื่อให้เข้ากับระบบงานได้ดี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ต้องเลือกประเภทและชนิดที่เข้ากับระบบงานได้มากที่สุด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</a:tr>
              <a:tr h="481762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หาได้ในท้องตลาด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ไม่มีจำหน่ายในท้องตลาด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มีจำหน่ายในท้องตลาด ราคาอยู่ในระดับที่สามารถซื้อขายได้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6162" marR="6616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5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13509</TotalTime>
  <Words>2000</Words>
  <Application>Microsoft Office PowerPoint</Application>
  <PresentationFormat>On-screen Show (4:3)</PresentationFormat>
  <Paragraphs>191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Angsana New</vt:lpstr>
      <vt:lpstr>Calibri</vt:lpstr>
      <vt:lpstr>Cordia New</vt:lpstr>
      <vt:lpstr>CordiaUPC</vt:lpstr>
      <vt:lpstr>Georgia</vt:lpstr>
      <vt:lpstr>Wingdings</vt:lpstr>
      <vt:lpstr>Wingdings 2</vt:lpstr>
      <vt:lpstr>Civic</vt:lpstr>
      <vt:lpstr>หลักสูตรบริหารธุรกิจมหาบัณฑิต  วิทยาลัยนวัตกรรมการจัดการ  มหาวิทยาลัยเทคโนโลยีราชมงคลรัตนโกสินทร์</vt:lpstr>
      <vt:lpstr>บทนำ</vt:lpstr>
      <vt:lpstr>บทนำ</vt:lpstr>
      <vt:lpstr>บทนำ</vt:lpstr>
      <vt:lpstr>บทนำ</vt:lpstr>
      <vt:lpstr>บทนำ</vt:lpstr>
      <vt:lpstr>บทนำ</vt:lpstr>
      <vt:lpstr>บทนำ</vt:lpstr>
      <vt:lpstr>การทบทวนวรรณกรรม</vt:lpstr>
      <vt:lpstr>การทบทวนวรรณกรรม</vt:lpstr>
      <vt:lpstr>การทบทวนวรรณกรรม</vt:lpstr>
      <vt:lpstr>ระเบียบวิธีวิจัย</vt:lpstr>
      <vt:lpstr>ระเบียบวิธีวิจัย</vt:lpstr>
      <vt:lpstr>ระเบียบวิธีวิจัย</vt:lpstr>
      <vt:lpstr>ระเบียบวิธีวิจัย</vt:lpstr>
      <vt:lpstr>ระเบียบวิธีวิจัย</vt:lpstr>
      <vt:lpstr>ระเบียบวิธีวิจัย</vt:lpstr>
      <vt:lpstr>ผลที่คาดว่าจะได้รับจากการวิจัย</vt:lpstr>
      <vt:lpstr>บทสรุป</vt:lpstr>
      <vt:lpstr>เอกสารอ้างอิง</vt:lpstr>
      <vt:lpstr>เอกสารอ้างอิง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capital structure under corporate and personal taxation.</dc:title>
  <dc:creator>somo</dc:creator>
  <cp:lastModifiedBy>Tanandara</cp:lastModifiedBy>
  <cp:revision>919</cp:revision>
  <dcterms:created xsi:type="dcterms:W3CDTF">2006-08-16T00:00:00Z</dcterms:created>
  <dcterms:modified xsi:type="dcterms:W3CDTF">2017-05-12T15:30:34Z</dcterms:modified>
</cp:coreProperties>
</file>