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5" r:id="rId3"/>
    <p:sldId id="260" r:id="rId4"/>
    <p:sldId id="266" r:id="rId5"/>
    <p:sldId id="261" r:id="rId6"/>
    <p:sldId id="262" r:id="rId7"/>
    <p:sldId id="263" r:id="rId8"/>
    <p:sldId id="257" r:id="rId9"/>
    <p:sldId id="258" r:id="rId10"/>
    <p:sldId id="259" r:id="rId11"/>
    <p:sldId id="267" r:id="rId12"/>
    <p:sldId id="268" r:id="rId13"/>
    <p:sldId id="279" r:id="rId14"/>
    <p:sldId id="278" r:id="rId15"/>
    <p:sldId id="264" r:id="rId16"/>
    <p:sldId id="269" r:id="rId17"/>
    <p:sldId id="277" r:id="rId18"/>
    <p:sldId id="280" r:id="rId19"/>
    <p:sldId id="281" r:id="rId20"/>
    <p:sldId id="275" r:id="rId21"/>
    <p:sldId id="271" r:id="rId22"/>
    <p:sldId id="276" r:id="rId23"/>
    <p:sldId id="272" r:id="rId24"/>
    <p:sldId id="273" r:id="rId25"/>
    <p:sldId id="274" r:id="rId26"/>
    <p:sldId id="270" r:id="rId27"/>
    <p:sldId id="282" r:id="rId28"/>
    <p:sldId id="283" r:id="rId29"/>
    <p:sldId id="286"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5" autoAdjust="0"/>
    <p:restoredTop sz="94660"/>
  </p:normalViewPr>
  <p:slideViewPr>
    <p:cSldViewPr snapToGrid="0">
      <p:cViewPr varScale="1">
        <p:scale>
          <a:sx n="72" d="100"/>
          <a:sy n="72" d="100"/>
        </p:scale>
        <p:origin x="5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1/27/2020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2" Type="http://schemas.openxmlformats.org/officeDocument/2006/relationships/hyperlink" Target="https://en.wikipedia.org/wiki/Data_set" TargetMode="External"/><Relationship Id="rId1" Type="http://schemas.openxmlformats.org/officeDocument/2006/relationships/slideLayout" Target="../slideLayouts/slideLayout2.xml"/><Relationship Id="rId5" Type="http://schemas.openxmlformats.org/officeDocument/2006/relationships/hyperlink" Target="https://en.wikipedia.org/wiki/Database_system" TargetMode="External"/><Relationship Id="rId4" Type="http://schemas.openxmlformats.org/officeDocument/2006/relationships/hyperlink" Target="https://en.wikipedia.org/wiki/Statistic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AC60-AB5E-4586-84A4-52BCC9559D78}"/>
              </a:ext>
            </a:extLst>
          </p:cNvPr>
          <p:cNvSpPr>
            <a:spLocks noGrp="1"/>
          </p:cNvSpPr>
          <p:nvPr>
            <p:ph type="ctrTitle"/>
          </p:nvPr>
        </p:nvSpPr>
        <p:spPr/>
        <p:txBody>
          <a:bodyPr/>
          <a:lstStyle/>
          <a:p>
            <a:r>
              <a:rPr lang="en-GB" dirty="0"/>
              <a:t>Introduction to Machine Learning</a:t>
            </a:r>
          </a:p>
        </p:txBody>
      </p:sp>
      <p:sp>
        <p:nvSpPr>
          <p:cNvPr id="3" name="Subtitle 2">
            <a:extLst>
              <a:ext uri="{FF2B5EF4-FFF2-40B4-BE49-F238E27FC236}">
                <a16:creationId xmlns:a16="http://schemas.microsoft.com/office/drawing/2014/main" id="{15601899-31B0-4FBD-83EE-2014AC7C4387}"/>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867018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BD34-B53C-40AF-9499-1B9BE5C6C3F2}"/>
              </a:ext>
            </a:extLst>
          </p:cNvPr>
          <p:cNvSpPr>
            <a:spLocks noGrp="1"/>
          </p:cNvSpPr>
          <p:nvPr>
            <p:ph type="title"/>
          </p:nvPr>
        </p:nvSpPr>
        <p:spPr/>
        <p:txBody>
          <a:bodyPr/>
          <a:lstStyle/>
          <a:p>
            <a:r>
              <a:rPr lang="en-GB" dirty="0"/>
              <a:t>Applications	</a:t>
            </a:r>
          </a:p>
        </p:txBody>
      </p:sp>
      <p:sp>
        <p:nvSpPr>
          <p:cNvPr id="3" name="Content Placeholder 2">
            <a:extLst>
              <a:ext uri="{FF2B5EF4-FFF2-40B4-BE49-F238E27FC236}">
                <a16:creationId xmlns:a16="http://schemas.microsoft.com/office/drawing/2014/main" id="{4A92DAE7-BD5D-46D0-BD5B-FB54632BAC8E}"/>
              </a:ext>
            </a:extLst>
          </p:cNvPr>
          <p:cNvSpPr>
            <a:spLocks noGrp="1"/>
          </p:cNvSpPr>
          <p:nvPr>
            <p:ph idx="1"/>
          </p:nvPr>
        </p:nvSpPr>
        <p:spPr>
          <a:xfrm>
            <a:off x="3856016" y="624210"/>
            <a:ext cx="7315200" cy="6041633"/>
          </a:xfrm>
        </p:spPr>
        <p:txBody>
          <a:bodyPr/>
          <a:lstStyle/>
          <a:p>
            <a:pPr>
              <a:lnSpc>
                <a:spcPct val="100000"/>
              </a:lnSpc>
              <a:buFont typeface="Wingdings" panose="05000000000000000000" pitchFamily="2" charset="2"/>
              <a:buChar char="Ø"/>
            </a:pPr>
            <a:r>
              <a:rPr lang="en-US" sz="2800" dirty="0"/>
              <a:t>Self customizing programs</a:t>
            </a:r>
          </a:p>
          <a:p>
            <a:pPr lvl="1">
              <a:lnSpc>
                <a:spcPct val="100000"/>
              </a:lnSpc>
            </a:pPr>
            <a:r>
              <a:rPr lang="en-US" sz="2800" dirty="0"/>
              <a:t>Netflix</a:t>
            </a:r>
          </a:p>
          <a:p>
            <a:pPr lvl="1">
              <a:lnSpc>
                <a:spcPct val="100000"/>
              </a:lnSpc>
            </a:pPr>
            <a:r>
              <a:rPr lang="en-US" sz="2800" dirty="0"/>
              <a:t>Amazon</a:t>
            </a:r>
          </a:p>
          <a:p>
            <a:pPr lvl="1">
              <a:lnSpc>
                <a:spcPct val="100000"/>
              </a:lnSpc>
            </a:pPr>
            <a:r>
              <a:rPr lang="en-US" sz="2800" dirty="0"/>
              <a:t>iTunes genius</a:t>
            </a:r>
          </a:p>
          <a:p>
            <a:pPr lvl="1">
              <a:lnSpc>
                <a:spcPct val="100000"/>
              </a:lnSpc>
            </a:pPr>
            <a:r>
              <a:rPr lang="en-US" sz="2800" dirty="0"/>
              <a:t>Take users info</a:t>
            </a:r>
          </a:p>
          <a:p>
            <a:pPr lvl="2">
              <a:lnSpc>
                <a:spcPct val="100000"/>
              </a:lnSpc>
            </a:pPr>
            <a:r>
              <a:rPr lang="en-US" sz="2800" dirty="0"/>
              <a:t>Learn based on your behavior</a:t>
            </a:r>
          </a:p>
          <a:p>
            <a:pPr>
              <a:lnSpc>
                <a:spcPct val="100000"/>
              </a:lnSpc>
              <a:buFont typeface="Wingdings" panose="05000000000000000000" pitchFamily="2" charset="2"/>
              <a:buChar char="Ø"/>
            </a:pPr>
            <a:r>
              <a:rPr lang="en-US" sz="2800" dirty="0"/>
              <a:t> Understand human learning and the brain</a:t>
            </a:r>
          </a:p>
          <a:p>
            <a:pPr lvl="1">
              <a:lnSpc>
                <a:spcPct val="100000"/>
              </a:lnSpc>
            </a:pPr>
            <a:r>
              <a:rPr lang="en-US" sz="2800" dirty="0"/>
              <a:t>If we can build systems that mimic (or try to mimic) how the brain works, this may push our own understanding of the associated neurobiology</a:t>
            </a:r>
          </a:p>
        </p:txBody>
      </p:sp>
    </p:spTree>
    <p:extLst>
      <p:ext uri="{BB962C8B-B14F-4D97-AF65-F5344CB8AC3E}">
        <p14:creationId xmlns:p14="http://schemas.microsoft.com/office/powerpoint/2010/main" val="604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4F6A-6FDC-483D-A51D-FCBF84D5ADDB}"/>
              </a:ext>
            </a:extLst>
          </p:cNvPr>
          <p:cNvSpPr>
            <a:spLocks noGrp="1"/>
          </p:cNvSpPr>
          <p:nvPr>
            <p:ph type="title"/>
          </p:nvPr>
        </p:nvSpPr>
        <p:spPr/>
        <p:txBody>
          <a:bodyPr/>
          <a:lstStyle/>
          <a:p>
            <a:r>
              <a:rPr lang="en-GB" dirty="0"/>
              <a:t>BIG DATA</a:t>
            </a:r>
          </a:p>
        </p:txBody>
      </p:sp>
      <p:sp>
        <p:nvSpPr>
          <p:cNvPr id="3" name="Content Placeholder 2">
            <a:extLst>
              <a:ext uri="{FF2B5EF4-FFF2-40B4-BE49-F238E27FC236}">
                <a16:creationId xmlns:a16="http://schemas.microsoft.com/office/drawing/2014/main" id="{67EA4648-768A-4937-989A-52AB0A786BDB}"/>
              </a:ext>
            </a:extLst>
          </p:cNvPr>
          <p:cNvSpPr>
            <a:spLocks noGrp="1"/>
          </p:cNvSpPr>
          <p:nvPr>
            <p:ph idx="1"/>
          </p:nvPr>
        </p:nvSpPr>
        <p:spPr>
          <a:xfrm>
            <a:off x="3525079" y="864108"/>
            <a:ext cx="8163338" cy="5258396"/>
          </a:xfrm>
        </p:spPr>
        <p:txBody>
          <a:bodyPr>
            <a:normAutofit/>
          </a:bodyPr>
          <a:lstStyle/>
          <a:p>
            <a:r>
              <a:rPr lang="en-US" sz="2800" dirty="0"/>
              <a:t>Big data is any kind of data source that has at least one of four shared characteristics, called the four Vs:</a:t>
            </a:r>
          </a:p>
          <a:p>
            <a:pPr lvl="1"/>
            <a:r>
              <a:rPr lang="en-US" sz="2400" dirty="0"/>
              <a:t> » Extremely large Volumes of data</a:t>
            </a:r>
          </a:p>
          <a:p>
            <a:pPr lvl="1"/>
            <a:r>
              <a:rPr lang="en-US" sz="2400" dirty="0"/>
              <a:t> » The ability to move that data at a high Velocity of speed </a:t>
            </a:r>
          </a:p>
          <a:p>
            <a:pPr lvl="1"/>
            <a:r>
              <a:rPr lang="en-US" sz="2400" dirty="0"/>
              <a:t>» An ever-expanding Variety of data sources</a:t>
            </a:r>
          </a:p>
          <a:p>
            <a:pPr lvl="1"/>
            <a:r>
              <a:rPr lang="en-US" sz="2400" dirty="0"/>
              <a:t>» Veracity so that data sources truly represent truth</a:t>
            </a:r>
          </a:p>
          <a:p>
            <a:pPr marL="502920" lvl="1" indent="0">
              <a:buNone/>
            </a:pPr>
            <a:endParaRPr lang="en-US" sz="2400" dirty="0"/>
          </a:p>
          <a:p>
            <a:r>
              <a:rPr lang="en-US" sz="2800" dirty="0"/>
              <a:t>The accuracy of a machine learning model can increase substantially if it’s trained on big data.</a:t>
            </a:r>
            <a:endParaRPr lang="en-GB" sz="2800" dirty="0"/>
          </a:p>
        </p:txBody>
      </p:sp>
    </p:spTree>
    <p:extLst>
      <p:ext uri="{BB962C8B-B14F-4D97-AF65-F5344CB8AC3E}">
        <p14:creationId xmlns:p14="http://schemas.microsoft.com/office/powerpoint/2010/main" val="1431502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2FDD-2AF7-41FC-99BD-17C5D1134CD2}"/>
              </a:ext>
            </a:extLst>
          </p:cNvPr>
          <p:cNvSpPr>
            <a:spLocks noGrp="1"/>
          </p:cNvSpPr>
          <p:nvPr>
            <p:ph type="title"/>
          </p:nvPr>
        </p:nvSpPr>
        <p:spPr/>
        <p:txBody>
          <a:bodyPr/>
          <a:lstStyle/>
          <a:p>
            <a:r>
              <a:rPr lang="en-GB" dirty="0"/>
              <a:t>DATA MINING</a:t>
            </a:r>
          </a:p>
        </p:txBody>
      </p:sp>
      <p:sp>
        <p:nvSpPr>
          <p:cNvPr id="3" name="Content Placeholder 2">
            <a:extLst>
              <a:ext uri="{FF2B5EF4-FFF2-40B4-BE49-F238E27FC236}">
                <a16:creationId xmlns:a16="http://schemas.microsoft.com/office/drawing/2014/main" id="{5BB558F2-25EE-4330-9CA6-71A131398C45}"/>
              </a:ext>
            </a:extLst>
          </p:cNvPr>
          <p:cNvSpPr>
            <a:spLocks noGrp="1"/>
          </p:cNvSpPr>
          <p:nvPr>
            <p:ph idx="1"/>
          </p:nvPr>
        </p:nvSpPr>
        <p:spPr/>
        <p:txBody>
          <a:bodyPr>
            <a:normAutofit/>
          </a:bodyPr>
          <a:lstStyle/>
          <a:p>
            <a:pPr>
              <a:lnSpc>
                <a:spcPct val="150000"/>
              </a:lnSpc>
            </a:pPr>
            <a:r>
              <a:rPr lang="en-US" sz="2800" b="1" dirty="0"/>
              <a:t>Data mining</a:t>
            </a:r>
            <a:r>
              <a:rPr lang="en-US" sz="2800" dirty="0"/>
              <a:t> is the process of discovering patterns in large </a:t>
            </a:r>
            <a:r>
              <a:rPr lang="en-US" sz="2800" dirty="0">
                <a:hlinkClick r:id="rId2" tooltip="Data set"/>
              </a:rPr>
              <a:t>data sets</a:t>
            </a:r>
            <a:r>
              <a:rPr lang="en-US" sz="2800" dirty="0"/>
              <a:t> involving methods at the intersection of </a:t>
            </a:r>
            <a:r>
              <a:rPr lang="en-US" sz="2800" dirty="0">
                <a:hlinkClick r:id="rId3" tooltip="Machine learning"/>
              </a:rPr>
              <a:t>machine learning</a:t>
            </a:r>
            <a:r>
              <a:rPr lang="en-US" sz="2800" dirty="0"/>
              <a:t>, </a:t>
            </a:r>
            <a:r>
              <a:rPr lang="en-US" sz="2800" dirty="0">
                <a:hlinkClick r:id="rId4" tooltip="Statistics"/>
              </a:rPr>
              <a:t>statistics</a:t>
            </a:r>
            <a:r>
              <a:rPr lang="en-US" sz="2800" dirty="0"/>
              <a:t>, and </a:t>
            </a:r>
            <a:r>
              <a:rPr lang="en-US" sz="2800" dirty="0">
                <a:hlinkClick r:id="rId5" tooltip="Database system"/>
              </a:rPr>
              <a:t>database systems</a:t>
            </a:r>
            <a:r>
              <a:rPr lang="en-US" sz="2800" dirty="0"/>
              <a:t>.</a:t>
            </a:r>
            <a:endParaRPr lang="en-GB" sz="2800" dirty="0"/>
          </a:p>
        </p:txBody>
      </p:sp>
    </p:spTree>
    <p:extLst>
      <p:ext uri="{BB962C8B-B14F-4D97-AF65-F5344CB8AC3E}">
        <p14:creationId xmlns:p14="http://schemas.microsoft.com/office/powerpoint/2010/main" val="35514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EBF8-2576-450F-9FCF-A8D096E3185D}"/>
              </a:ext>
            </a:extLst>
          </p:cNvPr>
          <p:cNvSpPr>
            <a:spLocks noGrp="1"/>
          </p:cNvSpPr>
          <p:nvPr>
            <p:ph type="title"/>
          </p:nvPr>
        </p:nvSpPr>
        <p:spPr/>
        <p:txBody>
          <a:bodyPr/>
          <a:lstStyle/>
          <a:p>
            <a:r>
              <a:rPr lang="en-GB" dirty="0"/>
              <a:t>DATA SCIENTIST</a:t>
            </a:r>
          </a:p>
        </p:txBody>
      </p:sp>
      <p:sp>
        <p:nvSpPr>
          <p:cNvPr id="3" name="Content Placeholder 2">
            <a:extLst>
              <a:ext uri="{FF2B5EF4-FFF2-40B4-BE49-F238E27FC236}">
                <a16:creationId xmlns:a16="http://schemas.microsoft.com/office/drawing/2014/main" id="{52E05E82-DC79-4928-9C67-5AFA5186632E}"/>
              </a:ext>
            </a:extLst>
          </p:cNvPr>
          <p:cNvSpPr>
            <a:spLocks noGrp="1"/>
          </p:cNvSpPr>
          <p:nvPr>
            <p:ph idx="1"/>
          </p:nvPr>
        </p:nvSpPr>
        <p:spPr/>
        <p:txBody>
          <a:bodyPr>
            <a:normAutofit/>
          </a:bodyPr>
          <a:lstStyle/>
          <a:p>
            <a:pPr>
              <a:lnSpc>
                <a:spcPct val="150000"/>
              </a:lnSpc>
            </a:pPr>
            <a:r>
              <a:rPr lang="en-US" sz="2400" dirty="0"/>
              <a:t>Data scientists are big data wranglers, </a:t>
            </a:r>
            <a:r>
              <a:rPr lang="en-US" sz="2400" u="sng" dirty="0"/>
              <a:t>gathering and analyzing large sets of structured and unstructured data</a:t>
            </a:r>
            <a:r>
              <a:rPr lang="en-US" sz="2400" dirty="0"/>
              <a:t>.</a:t>
            </a:r>
          </a:p>
          <a:p>
            <a:pPr>
              <a:lnSpc>
                <a:spcPct val="150000"/>
              </a:lnSpc>
            </a:pPr>
            <a:r>
              <a:rPr lang="en-US" sz="2400" dirty="0"/>
              <a:t> A data scientist’s role combines computer science, statistics, and mathematics. </a:t>
            </a:r>
          </a:p>
          <a:p>
            <a:pPr>
              <a:lnSpc>
                <a:spcPct val="150000"/>
              </a:lnSpc>
            </a:pPr>
            <a:r>
              <a:rPr lang="en-US" sz="2400" dirty="0"/>
              <a:t>They </a:t>
            </a:r>
            <a:r>
              <a:rPr lang="en-US" sz="2400" u="sng" dirty="0"/>
              <a:t>analyze, process, and model data </a:t>
            </a:r>
            <a:r>
              <a:rPr lang="en-US" sz="2400" dirty="0"/>
              <a:t>then </a:t>
            </a:r>
            <a:r>
              <a:rPr lang="en-US" sz="2400" u="sng" dirty="0"/>
              <a:t>interpret the results </a:t>
            </a:r>
            <a:r>
              <a:rPr lang="en-US" sz="2400" dirty="0"/>
              <a:t>to create plans for companies and other organizations.</a:t>
            </a:r>
            <a:endParaRPr lang="en-GB" sz="2400" dirty="0"/>
          </a:p>
        </p:txBody>
      </p:sp>
    </p:spTree>
    <p:extLst>
      <p:ext uri="{BB962C8B-B14F-4D97-AF65-F5344CB8AC3E}">
        <p14:creationId xmlns:p14="http://schemas.microsoft.com/office/powerpoint/2010/main" val="278061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EA8A-773C-4204-AC41-448D33F423E2}"/>
              </a:ext>
            </a:extLst>
          </p:cNvPr>
          <p:cNvSpPr>
            <a:spLocks noGrp="1"/>
          </p:cNvSpPr>
          <p:nvPr>
            <p:ph type="title"/>
          </p:nvPr>
        </p:nvSpPr>
        <p:spPr/>
        <p:txBody>
          <a:bodyPr/>
          <a:lstStyle/>
          <a:p>
            <a:r>
              <a:rPr lang="en-GB" dirty="0"/>
              <a:t>AI</a:t>
            </a:r>
          </a:p>
        </p:txBody>
      </p:sp>
      <p:sp>
        <p:nvSpPr>
          <p:cNvPr id="3" name="Content Placeholder 2">
            <a:extLst>
              <a:ext uri="{FF2B5EF4-FFF2-40B4-BE49-F238E27FC236}">
                <a16:creationId xmlns:a16="http://schemas.microsoft.com/office/drawing/2014/main" id="{F772EA41-0AAF-4F2B-96AE-8586625A2FB0}"/>
              </a:ext>
            </a:extLst>
          </p:cNvPr>
          <p:cNvSpPr>
            <a:spLocks noGrp="1"/>
          </p:cNvSpPr>
          <p:nvPr>
            <p:ph idx="1"/>
          </p:nvPr>
        </p:nvSpPr>
        <p:spPr>
          <a:xfrm>
            <a:off x="3869268" y="583096"/>
            <a:ext cx="7315200" cy="5401652"/>
          </a:xfrm>
        </p:spPr>
        <p:txBody>
          <a:bodyPr>
            <a:normAutofit/>
          </a:bodyPr>
          <a:lstStyle/>
          <a:p>
            <a:pPr>
              <a:lnSpc>
                <a:spcPct val="150000"/>
              </a:lnSpc>
            </a:pPr>
            <a:r>
              <a:rPr lang="en-US" sz="2400" dirty="0"/>
              <a:t>In computer science, </a:t>
            </a:r>
            <a:r>
              <a:rPr lang="en-US" sz="2400" b="1" dirty="0"/>
              <a:t>artificial intelligence</a:t>
            </a:r>
            <a:r>
              <a:rPr lang="en-US" sz="2400" dirty="0"/>
              <a:t> (</a:t>
            </a:r>
            <a:r>
              <a:rPr lang="en-US" sz="2400" b="1" dirty="0"/>
              <a:t>AI</a:t>
            </a:r>
            <a:r>
              <a:rPr lang="en-US" sz="2400" dirty="0"/>
              <a:t>), sometimes called </a:t>
            </a:r>
            <a:r>
              <a:rPr lang="en-US" sz="2400" b="1" dirty="0"/>
              <a:t>machine intelligence</a:t>
            </a:r>
            <a:r>
              <a:rPr lang="en-US" sz="2400" dirty="0"/>
              <a:t>, is intelligence demonstrated by machines, in contrast to the </a:t>
            </a:r>
            <a:r>
              <a:rPr lang="en-US" sz="2400" b="1" dirty="0"/>
              <a:t>natural intelligence</a:t>
            </a:r>
            <a:r>
              <a:rPr lang="en-US" sz="2400" dirty="0"/>
              <a:t> displayed by humans.</a:t>
            </a:r>
          </a:p>
          <a:p>
            <a:pPr>
              <a:lnSpc>
                <a:spcPct val="150000"/>
              </a:lnSpc>
            </a:pPr>
            <a:r>
              <a:rPr lang="en-US" sz="2400" b="1" dirty="0"/>
              <a:t>John McCarthy</a:t>
            </a:r>
            <a:r>
              <a:rPr lang="en-US" sz="2400" dirty="0"/>
              <a:t> (September 4, 1927 – October 24, 2011) was an American computer scientist and cognitive scientist. McCarthy was one of the founders of the discipline of artificial intelligence. He coined the term "artificial intelligence" (AI).</a:t>
            </a:r>
            <a:endParaRPr lang="en-GB" sz="2400" dirty="0"/>
          </a:p>
        </p:txBody>
      </p:sp>
    </p:spTree>
    <p:extLst>
      <p:ext uri="{BB962C8B-B14F-4D97-AF65-F5344CB8AC3E}">
        <p14:creationId xmlns:p14="http://schemas.microsoft.com/office/powerpoint/2010/main" val="405856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89DC79-BA0A-4641-8EDD-BDC01856666B}"/>
              </a:ext>
            </a:extLst>
          </p:cNvPr>
          <p:cNvPicPr>
            <a:picLocks noGrp="1" noChangeAspect="1"/>
          </p:cNvPicPr>
          <p:nvPr>
            <p:ph idx="1"/>
          </p:nvPr>
        </p:nvPicPr>
        <p:blipFill>
          <a:blip r:embed="rId2"/>
          <a:stretch>
            <a:fillRect/>
          </a:stretch>
        </p:blipFill>
        <p:spPr>
          <a:xfrm>
            <a:off x="159026" y="481386"/>
            <a:ext cx="11614329" cy="5932665"/>
          </a:xfrm>
        </p:spPr>
      </p:pic>
    </p:spTree>
    <p:extLst>
      <p:ext uri="{BB962C8B-B14F-4D97-AF65-F5344CB8AC3E}">
        <p14:creationId xmlns:p14="http://schemas.microsoft.com/office/powerpoint/2010/main" val="170490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11D2-4440-4024-9E49-8014C0C1F840}"/>
              </a:ext>
            </a:extLst>
          </p:cNvPr>
          <p:cNvSpPr>
            <a:spLocks noGrp="1"/>
          </p:cNvSpPr>
          <p:nvPr>
            <p:ph type="title"/>
          </p:nvPr>
        </p:nvSpPr>
        <p:spPr/>
        <p:txBody>
          <a:bodyPr/>
          <a:lstStyle/>
          <a:p>
            <a:r>
              <a:rPr lang="en-GB" dirty="0"/>
              <a:t>AI ?? ML ??</a:t>
            </a:r>
          </a:p>
        </p:txBody>
      </p:sp>
      <p:sp>
        <p:nvSpPr>
          <p:cNvPr id="3" name="Content Placeholder 2">
            <a:extLst>
              <a:ext uri="{FF2B5EF4-FFF2-40B4-BE49-F238E27FC236}">
                <a16:creationId xmlns:a16="http://schemas.microsoft.com/office/drawing/2014/main" id="{B8D7D2F0-261A-4349-9224-42DFFED4572D}"/>
              </a:ext>
            </a:extLst>
          </p:cNvPr>
          <p:cNvSpPr>
            <a:spLocks noGrp="1"/>
          </p:cNvSpPr>
          <p:nvPr>
            <p:ph idx="1"/>
          </p:nvPr>
        </p:nvSpPr>
        <p:spPr/>
        <p:txBody>
          <a:bodyPr>
            <a:normAutofit fontScale="92500"/>
          </a:bodyPr>
          <a:lstStyle/>
          <a:p>
            <a:pPr>
              <a:lnSpc>
                <a:spcPct val="150000"/>
              </a:lnSpc>
            </a:pPr>
            <a:r>
              <a:rPr lang="en-US" sz="2400" dirty="0"/>
              <a:t> AI can be understood as the broadest way of describing systems that can “think.” For example, car AC that learn your preference or applications that can identify people and what they are doing in photos can be thought of as AI systems (Anything that mimics human behavior).</a:t>
            </a:r>
          </a:p>
          <a:p>
            <a:pPr>
              <a:lnSpc>
                <a:spcPct val="150000"/>
              </a:lnSpc>
            </a:pPr>
            <a:r>
              <a:rPr lang="en-US" sz="2400" dirty="0"/>
              <a:t>When we explore machine learning, we focus on the ability to learn and adapt a model based on the data rather than explicit programming</a:t>
            </a:r>
          </a:p>
          <a:p>
            <a:pPr>
              <a:lnSpc>
                <a:spcPct val="150000"/>
              </a:lnSpc>
            </a:pPr>
            <a:r>
              <a:rPr lang="en-US" sz="2400" dirty="0"/>
              <a:t>ML is a subset of AI.</a:t>
            </a:r>
          </a:p>
        </p:txBody>
      </p:sp>
    </p:spTree>
    <p:extLst>
      <p:ext uri="{BB962C8B-B14F-4D97-AF65-F5344CB8AC3E}">
        <p14:creationId xmlns:p14="http://schemas.microsoft.com/office/powerpoint/2010/main" val="354065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E9D990-E2A9-4879-A98B-2A83CDA959B6}"/>
              </a:ext>
            </a:extLst>
          </p:cNvPr>
          <p:cNvPicPr>
            <a:picLocks noGrp="1" noChangeAspect="1"/>
          </p:cNvPicPr>
          <p:nvPr>
            <p:ph idx="1"/>
          </p:nvPr>
        </p:nvPicPr>
        <p:blipFill>
          <a:blip r:embed="rId2"/>
          <a:stretch>
            <a:fillRect/>
          </a:stretch>
        </p:blipFill>
        <p:spPr>
          <a:xfrm>
            <a:off x="1" y="0"/>
            <a:ext cx="11860696" cy="6858000"/>
          </a:xfrm>
        </p:spPr>
      </p:pic>
    </p:spTree>
    <p:extLst>
      <p:ext uri="{BB962C8B-B14F-4D97-AF65-F5344CB8AC3E}">
        <p14:creationId xmlns:p14="http://schemas.microsoft.com/office/powerpoint/2010/main" val="3269879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9EBE-9956-4C6F-AE73-C12AA7BD05FC}"/>
              </a:ext>
            </a:extLst>
          </p:cNvPr>
          <p:cNvSpPr>
            <a:spLocks noGrp="1"/>
          </p:cNvSpPr>
          <p:nvPr>
            <p:ph type="title"/>
          </p:nvPr>
        </p:nvSpPr>
        <p:spPr/>
        <p:txBody>
          <a:bodyPr/>
          <a:lstStyle/>
          <a:p>
            <a:r>
              <a:rPr lang="en-GB" dirty="0"/>
              <a:t>Supervised Learning</a:t>
            </a:r>
          </a:p>
        </p:txBody>
      </p:sp>
      <p:sp>
        <p:nvSpPr>
          <p:cNvPr id="3" name="Content Placeholder 2">
            <a:extLst>
              <a:ext uri="{FF2B5EF4-FFF2-40B4-BE49-F238E27FC236}">
                <a16:creationId xmlns:a16="http://schemas.microsoft.com/office/drawing/2014/main" id="{A79CA066-6E58-4FC5-BC19-1A1ABB21C4E5}"/>
              </a:ext>
            </a:extLst>
          </p:cNvPr>
          <p:cNvSpPr>
            <a:spLocks noGrp="1"/>
          </p:cNvSpPr>
          <p:nvPr>
            <p:ph idx="1"/>
          </p:nvPr>
        </p:nvSpPr>
        <p:spPr/>
        <p:txBody>
          <a:bodyPr>
            <a:normAutofit lnSpcReduction="10000"/>
          </a:bodyPr>
          <a:lstStyle/>
          <a:p>
            <a:pPr>
              <a:lnSpc>
                <a:spcPct val="150000"/>
              </a:lnSpc>
            </a:pPr>
            <a:r>
              <a:rPr lang="en-US" sz="2400" dirty="0"/>
              <a:t>In supervised learning, we are given a data set and already know what our correct answer/output should look like for few dataset and we want to predict the output for some other input (whose answer we don’t know). </a:t>
            </a:r>
          </a:p>
          <a:p>
            <a:pPr>
              <a:lnSpc>
                <a:spcPct val="150000"/>
              </a:lnSpc>
            </a:pPr>
            <a:r>
              <a:rPr lang="en-US" sz="2400" dirty="0"/>
              <a:t>there is a relationship between the input and the output.</a:t>
            </a:r>
          </a:p>
          <a:p>
            <a:pPr>
              <a:lnSpc>
                <a:spcPct val="150000"/>
              </a:lnSpc>
            </a:pPr>
            <a:r>
              <a:rPr lang="en-US" sz="2400" dirty="0"/>
              <a:t>E.g. house pricing, tumor prediction, age prediction, etc.</a:t>
            </a:r>
            <a:endParaRPr lang="en-GB" sz="2400" dirty="0"/>
          </a:p>
        </p:txBody>
      </p:sp>
    </p:spTree>
    <p:extLst>
      <p:ext uri="{BB962C8B-B14F-4D97-AF65-F5344CB8AC3E}">
        <p14:creationId xmlns:p14="http://schemas.microsoft.com/office/powerpoint/2010/main" val="2647634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38CD-6B87-42E8-9FF1-800CD57B2FAE}"/>
              </a:ext>
            </a:extLst>
          </p:cNvPr>
          <p:cNvSpPr>
            <a:spLocks noGrp="1"/>
          </p:cNvSpPr>
          <p:nvPr>
            <p:ph type="title"/>
          </p:nvPr>
        </p:nvSpPr>
        <p:spPr/>
        <p:txBody>
          <a:bodyPr/>
          <a:lstStyle/>
          <a:p>
            <a:r>
              <a:rPr lang="en-GB" dirty="0"/>
              <a:t>Unsupervised Learning </a:t>
            </a:r>
          </a:p>
        </p:txBody>
      </p:sp>
      <p:sp>
        <p:nvSpPr>
          <p:cNvPr id="3" name="Content Placeholder 2">
            <a:extLst>
              <a:ext uri="{FF2B5EF4-FFF2-40B4-BE49-F238E27FC236}">
                <a16:creationId xmlns:a16="http://schemas.microsoft.com/office/drawing/2014/main" id="{56D2A3DF-0012-43BA-92A0-6939219B70E5}"/>
              </a:ext>
            </a:extLst>
          </p:cNvPr>
          <p:cNvSpPr>
            <a:spLocks noGrp="1"/>
          </p:cNvSpPr>
          <p:nvPr>
            <p:ph idx="1"/>
          </p:nvPr>
        </p:nvSpPr>
        <p:spPr/>
        <p:txBody>
          <a:bodyPr>
            <a:normAutofit/>
          </a:bodyPr>
          <a:lstStyle/>
          <a:p>
            <a:r>
              <a:rPr lang="en-US" sz="2400" dirty="0"/>
              <a:t>Unsupervised learning allows us to approach problems with little or no idea what our results should look like.</a:t>
            </a:r>
          </a:p>
          <a:p>
            <a:r>
              <a:rPr lang="en-US" sz="2400" dirty="0"/>
              <a:t>segments data into groups of examples (clusters) or groups of features</a:t>
            </a:r>
          </a:p>
          <a:p>
            <a:r>
              <a:rPr lang="en-US" sz="2400" dirty="0"/>
              <a:t>Best suited when the problem requires a massive amount of data that is unlabeled</a:t>
            </a:r>
          </a:p>
          <a:p>
            <a:r>
              <a:rPr lang="en-GB" sz="2400" dirty="0"/>
              <a:t>e.g. email spam-detecting, face-detection etc</a:t>
            </a:r>
          </a:p>
        </p:txBody>
      </p:sp>
    </p:spTree>
    <p:extLst>
      <p:ext uri="{BB962C8B-B14F-4D97-AF65-F5344CB8AC3E}">
        <p14:creationId xmlns:p14="http://schemas.microsoft.com/office/powerpoint/2010/main" val="286703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B4F5-A1DF-43BC-9111-C90FB009959D}"/>
              </a:ext>
            </a:extLst>
          </p:cNvPr>
          <p:cNvSpPr>
            <a:spLocks noGrp="1"/>
          </p:cNvSpPr>
          <p:nvPr>
            <p:ph type="title"/>
          </p:nvPr>
        </p:nvSpPr>
        <p:spPr/>
        <p:txBody>
          <a:bodyPr/>
          <a:lstStyle/>
          <a:p>
            <a:r>
              <a:rPr lang="en-GB" dirty="0"/>
              <a:t>Origin</a:t>
            </a:r>
          </a:p>
        </p:txBody>
      </p:sp>
      <p:sp>
        <p:nvSpPr>
          <p:cNvPr id="3" name="Content Placeholder 2">
            <a:extLst>
              <a:ext uri="{FF2B5EF4-FFF2-40B4-BE49-F238E27FC236}">
                <a16:creationId xmlns:a16="http://schemas.microsoft.com/office/drawing/2014/main" id="{5FADCC72-6C77-4F45-88DE-AFC89288C8AB}"/>
              </a:ext>
            </a:extLst>
          </p:cNvPr>
          <p:cNvSpPr>
            <a:spLocks noGrp="1"/>
          </p:cNvSpPr>
          <p:nvPr>
            <p:ph idx="1"/>
          </p:nvPr>
        </p:nvSpPr>
        <p:spPr/>
        <p:txBody>
          <a:bodyPr>
            <a:normAutofit/>
          </a:bodyPr>
          <a:lstStyle/>
          <a:p>
            <a:pPr>
              <a:lnSpc>
                <a:spcPct val="150000"/>
              </a:lnSpc>
            </a:pPr>
            <a:r>
              <a:rPr lang="en-US" sz="2400" b="1" dirty="0"/>
              <a:t>Arthur Samuel</a:t>
            </a:r>
            <a:r>
              <a:rPr lang="en-US" sz="2400" dirty="0"/>
              <a:t>, an American pioneer in the field of</a:t>
            </a:r>
            <a:r>
              <a:rPr lang="en-US" sz="2400" dirty="0">
                <a:solidFill>
                  <a:schemeClr val="tx1"/>
                </a:solidFill>
              </a:rPr>
              <a:t> computer gaming and artificial intelligence</a:t>
            </a:r>
            <a:r>
              <a:rPr lang="en-US" sz="2400" dirty="0"/>
              <a:t>, coined the term "</a:t>
            </a:r>
            <a:r>
              <a:rPr lang="en-US" sz="2400" b="1" dirty="0"/>
              <a:t>Machine Learning</a:t>
            </a:r>
            <a:r>
              <a:rPr lang="en-US" sz="2400" dirty="0"/>
              <a:t>" in 1959 while at IBM.</a:t>
            </a:r>
            <a:endParaRPr lang="en-GB" sz="2400" dirty="0"/>
          </a:p>
        </p:txBody>
      </p:sp>
    </p:spTree>
    <p:extLst>
      <p:ext uri="{BB962C8B-B14F-4D97-AF65-F5344CB8AC3E}">
        <p14:creationId xmlns:p14="http://schemas.microsoft.com/office/powerpoint/2010/main" val="173568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AA18-A364-4EA2-9513-AC7D09F89D68}"/>
              </a:ext>
            </a:extLst>
          </p:cNvPr>
          <p:cNvSpPr>
            <a:spLocks noGrp="1"/>
          </p:cNvSpPr>
          <p:nvPr>
            <p:ph type="title"/>
          </p:nvPr>
        </p:nvSpPr>
        <p:spPr/>
        <p:txBody>
          <a:bodyPr/>
          <a:lstStyle/>
          <a:p>
            <a:r>
              <a:rPr lang="en-GB" dirty="0"/>
              <a:t>Difference </a:t>
            </a:r>
          </a:p>
        </p:txBody>
      </p:sp>
      <p:sp>
        <p:nvSpPr>
          <p:cNvPr id="3" name="Content Placeholder 2">
            <a:extLst>
              <a:ext uri="{FF2B5EF4-FFF2-40B4-BE49-F238E27FC236}">
                <a16:creationId xmlns:a16="http://schemas.microsoft.com/office/drawing/2014/main" id="{4EF8478A-8E5C-40B9-9FE6-F4E5BC5667D5}"/>
              </a:ext>
            </a:extLst>
          </p:cNvPr>
          <p:cNvSpPr>
            <a:spLocks noGrp="1"/>
          </p:cNvSpPr>
          <p:nvPr>
            <p:ph idx="1"/>
          </p:nvPr>
        </p:nvSpPr>
        <p:spPr/>
        <p:txBody>
          <a:bodyPr>
            <a:normAutofit/>
          </a:bodyPr>
          <a:lstStyle/>
          <a:p>
            <a:pPr marL="0" indent="0">
              <a:lnSpc>
                <a:spcPct val="150000"/>
              </a:lnSpc>
              <a:buNone/>
            </a:pPr>
            <a:r>
              <a:rPr lang="en-US" sz="2400" b="1" u="sng" dirty="0"/>
              <a:t>Supervised</a:t>
            </a:r>
            <a:r>
              <a:rPr lang="en-US" sz="2400" dirty="0"/>
              <a:t> :</a:t>
            </a:r>
          </a:p>
          <a:p>
            <a:pPr lvl="1">
              <a:lnSpc>
                <a:spcPct val="150000"/>
              </a:lnSpc>
            </a:pPr>
            <a:r>
              <a:rPr lang="en-US" sz="2200" dirty="0"/>
              <a:t> Finds patterns (and develops predictive models) using both, input data and output data.</a:t>
            </a:r>
          </a:p>
          <a:p>
            <a:pPr marL="0" indent="0">
              <a:lnSpc>
                <a:spcPct val="150000"/>
              </a:lnSpc>
              <a:buNone/>
            </a:pPr>
            <a:r>
              <a:rPr lang="en-US" sz="2400" b="1" u="sng" dirty="0"/>
              <a:t>Unsupervised </a:t>
            </a:r>
            <a:r>
              <a:rPr lang="en-US" sz="2400" dirty="0"/>
              <a:t>: </a:t>
            </a:r>
          </a:p>
          <a:p>
            <a:pPr lvl="1">
              <a:lnSpc>
                <a:spcPct val="150000"/>
              </a:lnSpc>
            </a:pPr>
            <a:r>
              <a:rPr lang="en-US" sz="2200" dirty="0"/>
              <a:t>Finds patterns based only on input data. This technique is useful when you’re not quite sure what to look for. Often used for exploratory Analysis of raw data.</a:t>
            </a:r>
            <a:endParaRPr lang="en-GB" sz="2200" dirty="0"/>
          </a:p>
        </p:txBody>
      </p:sp>
    </p:spTree>
    <p:extLst>
      <p:ext uri="{BB962C8B-B14F-4D97-AF65-F5344CB8AC3E}">
        <p14:creationId xmlns:p14="http://schemas.microsoft.com/office/powerpoint/2010/main" val="3709278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18BC-834E-4781-B3D9-C3DF53B3A100}"/>
              </a:ext>
            </a:extLst>
          </p:cNvPr>
          <p:cNvSpPr>
            <a:spLocks noGrp="1"/>
          </p:cNvSpPr>
          <p:nvPr>
            <p:ph type="title"/>
          </p:nvPr>
        </p:nvSpPr>
        <p:spPr/>
        <p:txBody>
          <a:bodyPr/>
          <a:lstStyle/>
          <a:p>
            <a:r>
              <a:rPr lang="en-US" dirty="0"/>
              <a:t>Reinforcement learning</a:t>
            </a:r>
            <a:endParaRPr lang="en-GB" dirty="0"/>
          </a:p>
        </p:txBody>
      </p:sp>
      <p:sp>
        <p:nvSpPr>
          <p:cNvPr id="3" name="Content Placeholder 2">
            <a:extLst>
              <a:ext uri="{FF2B5EF4-FFF2-40B4-BE49-F238E27FC236}">
                <a16:creationId xmlns:a16="http://schemas.microsoft.com/office/drawing/2014/main" id="{C5EB3487-31F9-4AD3-8622-9CC400EBBF69}"/>
              </a:ext>
            </a:extLst>
          </p:cNvPr>
          <p:cNvSpPr>
            <a:spLocks noGrp="1"/>
          </p:cNvSpPr>
          <p:nvPr>
            <p:ph idx="1"/>
          </p:nvPr>
        </p:nvSpPr>
        <p:spPr>
          <a:xfrm>
            <a:off x="3869267" y="662609"/>
            <a:ext cx="7792645" cy="5605669"/>
          </a:xfrm>
        </p:spPr>
        <p:txBody>
          <a:bodyPr>
            <a:normAutofit/>
          </a:bodyPr>
          <a:lstStyle/>
          <a:p>
            <a:pPr>
              <a:lnSpc>
                <a:spcPct val="150000"/>
              </a:lnSpc>
            </a:pPr>
            <a:r>
              <a:rPr lang="en-US" sz="2400" dirty="0"/>
              <a:t>Reinforcement learning </a:t>
            </a:r>
          </a:p>
          <a:p>
            <a:pPr lvl="1">
              <a:lnSpc>
                <a:spcPct val="150000"/>
              </a:lnSpc>
            </a:pPr>
            <a:r>
              <a:rPr lang="en-US" sz="2200" dirty="0"/>
              <a:t>behavioral learning model. </a:t>
            </a:r>
          </a:p>
          <a:p>
            <a:pPr lvl="1">
              <a:lnSpc>
                <a:spcPct val="150000"/>
              </a:lnSpc>
            </a:pPr>
            <a:r>
              <a:rPr lang="en-US" sz="2200" dirty="0"/>
              <a:t>The algorithm receives feedback from the analysis of the data so the user is guided to the best outcome.</a:t>
            </a:r>
          </a:p>
          <a:p>
            <a:pPr>
              <a:lnSpc>
                <a:spcPct val="150000"/>
              </a:lnSpc>
            </a:pPr>
            <a:r>
              <a:rPr lang="en-US" sz="2400" dirty="0"/>
              <a:t> Reinforcement learning differs from other types of supervised learning because the system isn’t trained with the sample data set. Rather, the system learns through trial and error. Therefore, a sequence of successful decisions will result in the process being “reinforced”.</a:t>
            </a:r>
            <a:endParaRPr lang="en-GB" sz="2400" dirty="0"/>
          </a:p>
        </p:txBody>
      </p:sp>
    </p:spTree>
    <p:extLst>
      <p:ext uri="{BB962C8B-B14F-4D97-AF65-F5344CB8AC3E}">
        <p14:creationId xmlns:p14="http://schemas.microsoft.com/office/powerpoint/2010/main" val="133894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4A097-406F-4176-AC59-2D545613F71D}"/>
              </a:ext>
            </a:extLst>
          </p:cNvPr>
          <p:cNvPicPr>
            <a:picLocks noGrp="1" noChangeAspect="1"/>
          </p:cNvPicPr>
          <p:nvPr>
            <p:ph idx="1"/>
          </p:nvPr>
        </p:nvPicPr>
        <p:blipFill>
          <a:blip r:embed="rId2"/>
          <a:stretch>
            <a:fillRect/>
          </a:stretch>
        </p:blipFill>
        <p:spPr>
          <a:xfrm>
            <a:off x="848139" y="1113182"/>
            <a:ext cx="10297699" cy="4797287"/>
          </a:xfrm>
        </p:spPr>
      </p:pic>
    </p:spTree>
    <p:extLst>
      <p:ext uri="{BB962C8B-B14F-4D97-AF65-F5344CB8AC3E}">
        <p14:creationId xmlns:p14="http://schemas.microsoft.com/office/powerpoint/2010/main" val="475861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3212-22D8-4CC3-AA0D-E492BB0A9A48}"/>
              </a:ext>
            </a:extLst>
          </p:cNvPr>
          <p:cNvSpPr>
            <a:spLocks noGrp="1"/>
          </p:cNvSpPr>
          <p:nvPr>
            <p:ph type="title"/>
          </p:nvPr>
        </p:nvSpPr>
        <p:spPr/>
        <p:txBody>
          <a:bodyPr/>
          <a:lstStyle/>
          <a:p>
            <a:r>
              <a:rPr lang="en-GB" dirty="0"/>
              <a:t>Example </a:t>
            </a:r>
          </a:p>
        </p:txBody>
      </p:sp>
      <p:sp>
        <p:nvSpPr>
          <p:cNvPr id="3" name="Content Placeholder 2">
            <a:extLst>
              <a:ext uri="{FF2B5EF4-FFF2-40B4-BE49-F238E27FC236}">
                <a16:creationId xmlns:a16="http://schemas.microsoft.com/office/drawing/2014/main" id="{25D7545D-A78E-49A1-BF7D-7A8FC1AC6C01}"/>
              </a:ext>
            </a:extLst>
          </p:cNvPr>
          <p:cNvSpPr>
            <a:spLocks noGrp="1"/>
          </p:cNvSpPr>
          <p:nvPr>
            <p:ph idx="1"/>
          </p:nvPr>
        </p:nvSpPr>
        <p:spPr/>
        <p:txBody>
          <a:bodyPr>
            <a:normAutofit/>
          </a:bodyPr>
          <a:lstStyle/>
          <a:p>
            <a:pPr>
              <a:lnSpc>
                <a:spcPct val="150000"/>
              </a:lnSpc>
            </a:pPr>
            <a:r>
              <a:rPr lang="en-GB" sz="3200" dirty="0"/>
              <a:t>robotics or game playing</a:t>
            </a:r>
          </a:p>
          <a:p>
            <a:pPr lvl="1">
              <a:lnSpc>
                <a:spcPct val="150000"/>
              </a:lnSpc>
            </a:pPr>
            <a:r>
              <a:rPr lang="en-US" sz="2800" dirty="0"/>
              <a:t>to train a robot to navigate a set of stairs</a:t>
            </a:r>
          </a:p>
          <a:p>
            <a:pPr lvl="1">
              <a:lnSpc>
                <a:spcPct val="150000"/>
              </a:lnSpc>
            </a:pPr>
            <a:r>
              <a:rPr lang="en-US" sz="2800" dirty="0"/>
              <a:t>Game AI (e.g. PUBG, DOTA)</a:t>
            </a:r>
          </a:p>
          <a:p>
            <a:pPr>
              <a:lnSpc>
                <a:spcPct val="150000"/>
              </a:lnSpc>
            </a:pPr>
            <a:r>
              <a:rPr lang="en-GB" sz="3200" dirty="0"/>
              <a:t>training a self-driving car</a:t>
            </a:r>
          </a:p>
        </p:txBody>
      </p:sp>
    </p:spTree>
    <p:extLst>
      <p:ext uri="{BB962C8B-B14F-4D97-AF65-F5344CB8AC3E}">
        <p14:creationId xmlns:p14="http://schemas.microsoft.com/office/powerpoint/2010/main" val="1025914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8DEB-1BCB-4B8B-B26E-3C1330DCDD95}"/>
              </a:ext>
            </a:extLst>
          </p:cNvPr>
          <p:cNvSpPr>
            <a:spLocks noGrp="1"/>
          </p:cNvSpPr>
          <p:nvPr>
            <p:ph type="title"/>
          </p:nvPr>
        </p:nvSpPr>
        <p:spPr/>
        <p:txBody>
          <a:bodyPr/>
          <a:lstStyle/>
          <a:p>
            <a:r>
              <a:rPr lang="en-US" dirty="0"/>
              <a:t>Neural networks and Deep learning </a:t>
            </a:r>
            <a:endParaRPr lang="en-GB" dirty="0"/>
          </a:p>
        </p:txBody>
      </p:sp>
      <p:sp>
        <p:nvSpPr>
          <p:cNvPr id="3" name="Content Placeholder 2">
            <a:extLst>
              <a:ext uri="{FF2B5EF4-FFF2-40B4-BE49-F238E27FC236}">
                <a16:creationId xmlns:a16="http://schemas.microsoft.com/office/drawing/2014/main" id="{D04349A4-2AF7-4C2A-A1DC-3845A12D16FB}"/>
              </a:ext>
            </a:extLst>
          </p:cNvPr>
          <p:cNvSpPr>
            <a:spLocks noGrp="1"/>
          </p:cNvSpPr>
          <p:nvPr>
            <p:ph idx="1"/>
          </p:nvPr>
        </p:nvSpPr>
        <p:spPr/>
        <p:txBody>
          <a:bodyPr>
            <a:normAutofit/>
          </a:bodyPr>
          <a:lstStyle/>
          <a:p>
            <a:pPr>
              <a:lnSpc>
                <a:spcPct val="150000"/>
              </a:lnSpc>
            </a:pPr>
            <a:r>
              <a:rPr lang="en-US" sz="2800" dirty="0"/>
              <a:t>Deep learning is a machine learning technique that uses hierarchical neural networks to learn from a combination of unsupervised and supervised algorithms. Deep learning is often called a sub-discipline of machine learning.</a:t>
            </a:r>
          </a:p>
          <a:p>
            <a:pPr>
              <a:lnSpc>
                <a:spcPct val="150000"/>
              </a:lnSpc>
            </a:pPr>
            <a:r>
              <a:rPr lang="en-US" sz="2800" dirty="0"/>
              <a:t>Deep learning is especially useful when you’re trying to learn patterns from unstructured data</a:t>
            </a:r>
          </a:p>
          <a:p>
            <a:pPr>
              <a:lnSpc>
                <a:spcPct val="150000"/>
              </a:lnSpc>
            </a:pPr>
            <a:endParaRPr lang="en-GB" sz="2800" dirty="0"/>
          </a:p>
        </p:txBody>
      </p:sp>
    </p:spTree>
    <p:extLst>
      <p:ext uri="{BB962C8B-B14F-4D97-AF65-F5344CB8AC3E}">
        <p14:creationId xmlns:p14="http://schemas.microsoft.com/office/powerpoint/2010/main" val="3773613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139D84-DED9-431B-BCDE-16673F2319D0}"/>
              </a:ext>
            </a:extLst>
          </p:cNvPr>
          <p:cNvPicPr>
            <a:picLocks noGrp="1" noChangeAspect="1"/>
          </p:cNvPicPr>
          <p:nvPr>
            <p:ph idx="1"/>
          </p:nvPr>
        </p:nvPicPr>
        <p:blipFill>
          <a:blip r:embed="rId2"/>
          <a:stretch>
            <a:fillRect/>
          </a:stretch>
        </p:blipFill>
        <p:spPr>
          <a:xfrm>
            <a:off x="808383" y="424070"/>
            <a:ext cx="9980267" cy="5936973"/>
          </a:xfrm>
        </p:spPr>
      </p:pic>
    </p:spTree>
    <p:extLst>
      <p:ext uri="{BB962C8B-B14F-4D97-AF65-F5344CB8AC3E}">
        <p14:creationId xmlns:p14="http://schemas.microsoft.com/office/powerpoint/2010/main" val="1617923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BE11-B239-4429-AD65-65559CF77CF9}"/>
              </a:ext>
            </a:extLst>
          </p:cNvPr>
          <p:cNvSpPr>
            <a:spLocks noGrp="1"/>
          </p:cNvSpPr>
          <p:nvPr>
            <p:ph type="title"/>
          </p:nvPr>
        </p:nvSpPr>
        <p:spPr/>
        <p:txBody>
          <a:bodyPr/>
          <a:lstStyle/>
          <a:p>
            <a:r>
              <a:rPr lang="en-GB" dirty="0"/>
              <a:t>NLP</a:t>
            </a:r>
          </a:p>
        </p:txBody>
      </p:sp>
      <p:sp>
        <p:nvSpPr>
          <p:cNvPr id="3" name="Content Placeholder 2">
            <a:extLst>
              <a:ext uri="{FF2B5EF4-FFF2-40B4-BE49-F238E27FC236}">
                <a16:creationId xmlns:a16="http://schemas.microsoft.com/office/drawing/2014/main" id="{85D2011F-9532-4B37-A0F2-0E66307D7D2E}"/>
              </a:ext>
            </a:extLst>
          </p:cNvPr>
          <p:cNvSpPr>
            <a:spLocks noGrp="1"/>
          </p:cNvSpPr>
          <p:nvPr>
            <p:ph idx="1"/>
          </p:nvPr>
        </p:nvSpPr>
        <p:spPr>
          <a:xfrm>
            <a:off x="3869267" y="864107"/>
            <a:ext cx="7938419" cy="5496935"/>
          </a:xfrm>
        </p:spPr>
        <p:txBody>
          <a:bodyPr>
            <a:normAutofit fontScale="92500" lnSpcReduction="10000"/>
          </a:bodyPr>
          <a:lstStyle/>
          <a:p>
            <a:pPr>
              <a:lnSpc>
                <a:spcPct val="150000"/>
              </a:lnSpc>
            </a:pPr>
            <a:r>
              <a:rPr lang="en-US" sz="2400" dirty="0"/>
              <a:t>  </a:t>
            </a:r>
            <a:r>
              <a:rPr lang="en-US" sz="2400" b="1" dirty="0"/>
              <a:t>Natural Language Processing (NLP): </a:t>
            </a:r>
          </a:p>
          <a:p>
            <a:pPr lvl="1">
              <a:lnSpc>
                <a:spcPct val="150000"/>
              </a:lnSpc>
            </a:pPr>
            <a:r>
              <a:rPr lang="en-US" sz="2400" dirty="0"/>
              <a:t>ability to train computers to </a:t>
            </a:r>
            <a:r>
              <a:rPr lang="en-US" sz="2400" u="sng" dirty="0"/>
              <a:t>understand</a:t>
            </a:r>
            <a:r>
              <a:rPr lang="en-US" sz="2400" dirty="0"/>
              <a:t> both </a:t>
            </a:r>
            <a:r>
              <a:rPr lang="en-US" sz="2400" u="sng" dirty="0"/>
              <a:t>written text and human speech.</a:t>
            </a:r>
            <a:r>
              <a:rPr lang="en-US" sz="2400" dirty="0"/>
              <a:t> </a:t>
            </a:r>
          </a:p>
          <a:p>
            <a:pPr lvl="1">
              <a:lnSpc>
                <a:spcPct val="150000"/>
              </a:lnSpc>
            </a:pPr>
            <a:r>
              <a:rPr lang="en-US" sz="2400" dirty="0"/>
              <a:t>needed to capture the meaning of unstructured text from documents or communication from the user. </a:t>
            </a:r>
          </a:p>
          <a:p>
            <a:pPr lvl="1">
              <a:lnSpc>
                <a:spcPct val="150000"/>
              </a:lnSpc>
            </a:pPr>
            <a:r>
              <a:rPr lang="en-US" sz="2400" dirty="0"/>
              <a:t>primary way that systems can </a:t>
            </a:r>
            <a:r>
              <a:rPr lang="en-US" sz="2400" u="sng" dirty="0"/>
              <a:t>interpret text and spoken language</a:t>
            </a:r>
            <a:r>
              <a:rPr lang="en-US" sz="2400" dirty="0"/>
              <a:t>.</a:t>
            </a:r>
          </a:p>
          <a:p>
            <a:pPr lvl="1">
              <a:lnSpc>
                <a:spcPct val="150000"/>
              </a:lnSpc>
            </a:pPr>
            <a:r>
              <a:rPr lang="en-US" sz="2400" dirty="0"/>
              <a:t> one of the fundamental technologies that allows non-technical people to interact with advanced technologies. For example, rather than needing to code, NLP can help users ask a system questions about complex data sets. </a:t>
            </a:r>
            <a:endParaRPr lang="en-GB" sz="2400" dirty="0"/>
          </a:p>
        </p:txBody>
      </p:sp>
    </p:spTree>
    <p:extLst>
      <p:ext uri="{BB962C8B-B14F-4D97-AF65-F5344CB8AC3E}">
        <p14:creationId xmlns:p14="http://schemas.microsoft.com/office/powerpoint/2010/main" val="555792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6071-4EFA-4154-B98B-147C18EC03B1}"/>
              </a:ext>
            </a:extLst>
          </p:cNvPr>
          <p:cNvSpPr>
            <a:spLocks noGrp="1"/>
          </p:cNvSpPr>
          <p:nvPr>
            <p:ph type="title"/>
          </p:nvPr>
        </p:nvSpPr>
        <p:spPr/>
        <p:txBody>
          <a:bodyPr/>
          <a:lstStyle/>
          <a:p>
            <a:r>
              <a:rPr lang="en-GB" dirty="0"/>
              <a:t>Kaggle</a:t>
            </a:r>
            <a:br>
              <a:rPr lang="en-GB" dirty="0"/>
            </a:br>
            <a:endParaRPr lang="en-GB" dirty="0"/>
          </a:p>
        </p:txBody>
      </p:sp>
      <p:sp>
        <p:nvSpPr>
          <p:cNvPr id="3" name="Content Placeholder 2">
            <a:extLst>
              <a:ext uri="{FF2B5EF4-FFF2-40B4-BE49-F238E27FC236}">
                <a16:creationId xmlns:a16="http://schemas.microsoft.com/office/drawing/2014/main" id="{A5082AAA-1DD3-4E41-A2C4-02C83464082F}"/>
              </a:ext>
            </a:extLst>
          </p:cNvPr>
          <p:cNvSpPr>
            <a:spLocks noGrp="1"/>
          </p:cNvSpPr>
          <p:nvPr>
            <p:ph idx="1"/>
          </p:nvPr>
        </p:nvSpPr>
        <p:spPr/>
        <p:txBody>
          <a:bodyPr/>
          <a:lstStyle/>
          <a:p>
            <a:endParaRPr lang="en-US" b="1" dirty="0"/>
          </a:p>
          <a:p>
            <a:endParaRPr lang="en-US" b="1" dirty="0"/>
          </a:p>
          <a:p>
            <a:r>
              <a:rPr lang="en-US" b="1" dirty="0"/>
              <a:t>Kaggle</a:t>
            </a:r>
            <a:r>
              <a:rPr lang="en-US" dirty="0"/>
              <a:t> allows users to find and publish data sets, explore and build models in a web-based data-science environment, work with other data scientists and machine learning engineers, and enter competitions to solve data science challenges.</a:t>
            </a:r>
          </a:p>
          <a:p>
            <a:r>
              <a:rPr lang="en-US" dirty="0"/>
              <a:t>Kaggle offers a no-setup, customizable, </a:t>
            </a:r>
            <a:r>
              <a:rPr lang="en-US" dirty="0" err="1"/>
              <a:t>Jupyter</a:t>
            </a:r>
            <a:r>
              <a:rPr lang="en-US" dirty="0"/>
              <a:t> Notebooks environment. Access free GPUs and a huge repository of community published data &amp; code.</a:t>
            </a:r>
          </a:p>
          <a:p>
            <a:endParaRPr lang="en-GB" dirty="0"/>
          </a:p>
        </p:txBody>
      </p:sp>
      <p:pic>
        <p:nvPicPr>
          <p:cNvPr id="5" name="Picture 4">
            <a:extLst>
              <a:ext uri="{FF2B5EF4-FFF2-40B4-BE49-F238E27FC236}">
                <a16:creationId xmlns:a16="http://schemas.microsoft.com/office/drawing/2014/main" id="{D9A7E9B6-A3AF-4666-9C38-043F355E9867}"/>
              </a:ext>
            </a:extLst>
          </p:cNvPr>
          <p:cNvPicPr>
            <a:picLocks noChangeAspect="1"/>
          </p:cNvPicPr>
          <p:nvPr/>
        </p:nvPicPr>
        <p:blipFill>
          <a:blip r:embed="rId2"/>
          <a:stretch>
            <a:fillRect/>
          </a:stretch>
        </p:blipFill>
        <p:spPr>
          <a:xfrm>
            <a:off x="252919" y="1123837"/>
            <a:ext cx="2947482" cy="1327343"/>
          </a:xfrm>
          <a:prstGeom prst="rect">
            <a:avLst/>
          </a:prstGeom>
        </p:spPr>
      </p:pic>
    </p:spTree>
    <p:extLst>
      <p:ext uri="{BB962C8B-B14F-4D97-AF65-F5344CB8AC3E}">
        <p14:creationId xmlns:p14="http://schemas.microsoft.com/office/powerpoint/2010/main" val="47638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0AB9-506F-4129-AD90-FFB08D5A23DB}"/>
              </a:ext>
            </a:extLst>
          </p:cNvPr>
          <p:cNvSpPr>
            <a:spLocks noGrp="1"/>
          </p:cNvSpPr>
          <p:nvPr>
            <p:ph type="title"/>
          </p:nvPr>
        </p:nvSpPr>
        <p:spPr/>
        <p:txBody>
          <a:bodyPr/>
          <a:lstStyle/>
          <a:p>
            <a:br>
              <a:rPr lang="en-GB" dirty="0"/>
            </a:br>
            <a:br>
              <a:rPr lang="en-GB" dirty="0"/>
            </a:br>
            <a:br>
              <a:rPr lang="en-GB" dirty="0"/>
            </a:br>
            <a:br>
              <a:rPr lang="en-GB" dirty="0"/>
            </a:br>
            <a:r>
              <a:rPr lang="en-GB" dirty="0" err="1"/>
              <a:t>Jupyter</a:t>
            </a:r>
            <a:r>
              <a:rPr lang="en-GB" dirty="0"/>
              <a:t> Notebook</a:t>
            </a:r>
            <a:br>
              <a:rPr lang="en-GB" dirty="0"/>
            </a:br>
            <a:endParaRPr lang="en-GB" dirty="0"/>
          </a:p>
        </p:txBody>
      </p:sp>
      <p:sp>
        <p:nvSpPr>
          <p:cNvPr id="3" name="Content Placeholder 2">
            <a:extLst>
              <a:ext uri="{FF2B5EF4-FFF2-40B4-BE49-F238E27FC236}">
                <a16:creationId xmlns:a16="http://schemas.microsoft.com/office/drawing/2014/main" id="{AE447032-42DB-45CD-A4B7-6B73D9157D54}"/>
              </a:ext>
            </a:extLst>
          </p:cNvPr>
          <p:cNvSpPr>
            <a:spLocks noGrp="1"/>
          </p:cNvSpPr>
          <p:nvPr>
            <p:ph idx="1"/>
          </p:nvPr>
        </p:nvSpPr>
        <p:spPr/>
        <p:txBody>
          <a:bodyPr>
            <a:normAutofit fontScale="85000" lnSpcReduction="10000"/>
          </a:bodyPr>
          <a:lstStyle/>
          <a:p>
            <a:pPr>
              <a:lnSpc>
                <a:spcPct val="150000"/>
              </a:lnSpc>
            </a:pPr>
            <a:r>
              <a:rPr lang="en-US" sz="2400" dirty="0"/>
              <a:t>The </a:t>
            </a:r>
            <a:r>
              <a:rPr lang="en-US" sz="2400" b="1" dirty="0" err="1"/>
              <a:t>Jupyter</a:t>
            </a:r>
            <a:r>
              <a:rPr lang="en-US" sz="2400" b="1" dirty="0"/>
              <a:t> Notebook</a:t>
            </a:r>
            <a:r>
              <a:rPr lang="en-US" sz="2400" dirty="0"/>
              <a:t> is an incredibly powerful tool for interactively developing and presenting data science projects.</a:t>
            </a:r>
          </a:p>
          <a:p>
            <a:pPr>
              <a:lnSpc>
                <a:spcPct val="150000"/>
              </a:lnSpc>
            </a:pPr>
            <a:r>
              <a:rPr lang="en-US" sz="2400" dirty="0" err="1"/>
              <a:t>Jupyter</a:t>
            </a:r>
            <a:r>
              <a:rPr lang="en-US" sz="2400" dirty="0"/>
              <a:t> notebook is a very popular and flexible tool which lets us put our code, output of the code and any kind of visualization or plot etc. in the same document.</a:t>
            </a:r>
          </a:p>
          <a:p>
            <a:pPr>
              <a:lnSpc>
                <a:spcPct val="150000"/>
              </a:lnSpc>
            </a:pPr>
            <a:r>
              <a:rPr lang="en-US" sz="2400" dirty="0"/>
              <a:t>Basically it is a combination of an IDE, server to run your projects (called notebooks) either on your local computer or remotely, and has support for approximately 40 computer languages.</a:t>
            </a:r>
          </a:p>
          <a:p>
            <a:pPr>
              <a:lnSpc>
                <a:spcPct val="150000"/>
              </a:lnSpc>
            </a:pPr>
            <a:r>
              <a:rPr lang="en-US" sz="2400" dirty="0"/>
              <a:t>The notebooks are run/ interpreted via kernels, which seem like virtual machines and will use memory of the computer running it.</a:t>
            </a:r>
            <a:endParaRPr lang="en-GB" sz="2400" dirty="0"/>
          </a:p>
        </p:txBody>
      </p:sp>
      <p:pic>
        <p:nvPicPr>
          <p:cNvPr id="5" name="Picture 4">
            <a:extLst>
              <a:ext uri="{FF2B5EF4-FFF2-40B4-BE49-F238E27FC236}">
                <a16:creationId xmlns:a16="http://schemas.microsoft.com/office/drawing/2014/main" id="{37F8CBCB-2717-40EF-91B2-22A2CCA64F38}"/>
              </a:ext>
            </a:extLst>
          </p:cNvPr>
          <p:cNvPicPr>
            <a:picLocks noChangeAspect="1"/>
          </p:cNvPicPr>
          <p:nvPr/>
        </p:nvPicPr>
        <p:blipFill>
          <a:blip r:embed="rId2"/>
          <a:stretch>
            <a:fillRect/>
          </a:stretch>
        </p:blipFill>
        <p:spPr>
          <a:xfrm>
            <a:off x="252919" y="1123837"/>
            <a:ext cx="1524000" cy="1771650"/>
          </a:xfrm>
          <a:prstGeom prst="rect">
            <a:avLst/>
          </a:prstGeom>
        </p:spPr>
      </p:pic>
    </p:spTree>
    <p:extLst>
      <p:ext uri="{BB962C8B-B14F-4D97-AF65-F5344CB8AC3E}">
        <p14:creationId xmlns:p14="http://schemas.microsoft.com/office/powerpoint/2010/main" val="2949996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286E-F117-49A9-8883-E7DB5D605793}"/>
              </a:ext>
            </a:extLst>
          </p:cNvPr>
          <p:cNvSpPr>
            <a:spLocks noGrp="1"/>
          </p:cNvSpPr>
          <p:nvPr>
            <p:ph type="title"/>
          </p:nvPr>
        </p:nvSpPr>
        <p:spPr/>
        <p:txBody>
          <a:bodyPr>
            <a:normAutofit/>
          </a:bodyPr>
          <a:lstStyle/>
          <a:p>
            <a:br>
              <a:rPr lang="en-GB" dirty="0"/>
            </a:br>
            <a:br>
              <a:rPr lang="en-GB" dirty="0"/>
            </a:br>
            <a:br>
              <a:rPr lang="en-GB" dirty="0"/>
            </a:br>
            <a:br>
              <a:rPr lang="en-GB" dirty="0"/>
            </a:br>
            <a:r>
              <a:rPr lang="en-GB" dirty="0"/>
              <a:t>Google </a:t>
            </a:r>
            <a:r>
              <a:rPr lang="en-GB" dirty="0" err="1"/>
              <a:t>Colaboratory</a:t>
            </a:r>
            <a:br>
              <a:rPr lang="en-GB" dirty="0"/>
            </a:br>
            <a:r>
              <a:rPr lang="en-GB" dirty="0"/>
              <a:t>(Google </a:t>
            </a:r>
            <a:r>
              <a:rPr lang="en-GB" dirty="0" err="1"/>
              <a:t>Colabs</a:t>
            </a:r>
            <a:r>
              <a:rPr lang="en-GB" dirty="0"/>
              <a:t>)</a:t>
            </a:r>
            <a:br>
              <a:rPr lang="en-GB" dirty="0"/>
            </a:br>
            <a:endParaRPr lang="en-GB" dirty="0"/>
          </a:p>
        </p:txBody>
      </p:sp>
      <p:sp>
        <p:nvSpPr>
          <p:cNvPr id="3" name="Content Placeholder 2">
            <a:extLst>
              <a:ext uri="{FF2B5EF4-FFF2-40B4-BE49-F238E27FC236}">
                <a16:creationId xmlns:a16="http://schemas.microsoft.com/office/drawing/2014/main" id="{631B3870-0E1B-42DB-B2AD-655E59E6C906}"/>
              </a:ext>
            </a:extLst>
          </p:cNvPr>
          <p:cNvSpPr>
            <a:spLocks noGrp="1"/>
          </p:cNvSpPr>
          <p:nvPr>
            <p:ph idx="1"/>
          </p:nvPr>
        </p:nvSpPr>
        <p:spPr/>
        <p:txBody>
          <a:bodyPr>
            <a:normAutofit/>
          </a:bodyPr>
          <a:lstStyle/>
          <a:p>
            <a:pPr>
              <a:lnSpc>
                <a:spcPct val="150000"/>
              </a:lnSpc>
            </a:pPr>
            <a:r>
              <a:rPr lang="en-US" sz="2400" dirty="0" err="1"/>
              <a:t>Colaboratory</a:t>
            </a:r>
            <a:r>
              <a:rPr lang="en-US" sz="2400" dirty="0"/>
              <a:t> allows you to use and share notebooks with others without having to download, install, or run anything on your own computer other than a browser.</a:t>
            </a:r>
          </a:p>
          <a:p>
            <a:pPr>
              <a:lnSpc>
                <a:spcPct val="150000"/>
              </a:lnSpc>
            </a:pPr>
            <a:r>
              <a:rPr lang="en-US" sz="2400" b="1" dirty="0" err="1"/>
              <a:t>Colab</a:t>
            </a:r>
            <a:r>
              <a:rPr lang="en-US" sz="2400" b="1" dirty="0"/>
              <a:t> </a:t>
            </a:r>
            <a:r>
              <a:rPr lang="en-US" sz="2400" dirty="0"/>
              <a:t>provides GPU and is totally free.</a:t>
            </a:r>
          </a:p>
          <a:p>
            <a:pPr>
              <a:lnSpc>
                <a:spcPct val="150000"/>
              </a:lnSpc>
            </a:pPr>
            <a:r>
              <a:rPr lang="en-US" sz="2400" dirty="0"/>
              <a:t>develop deep learning applications using popular libraries such as </a:t>
            </a:r>
            <a:r>
              <a:rPr lang="en-US" sz="2400" b="1" dirty="0" err="1"/>
              <a:t>Keras</a:t>
            </a:r>
            <a:r>
              <a:rPr lang="en-US" sz="2400" dirty="0"/>
              <a:t>, </a:t>
            </a:r>
            <a:r>
              <a:rPr lang="en-US" sz="2400" b="1" dirty="0"/>
              <a:t>TensorFlow</a:t>
            </a:r>
            <a:r>
              <a:rPr lang="en-US" sz="2400" dirty="0"/>
              <a:t>, </a:t>
            </a:r>
            <a:r>
              <a:rPr lang="en-US" sz="2400" b="1" dirty="0" err="1"/>
              <a:t>PyTorch</a:t>
            </a:r>
            <a:r>
              <a:rPr lang="en-US" sz="2400" b="1" dirty="0"/>
              <a:t>, </a:t>
            </a:r>
            <a:r>
              <a:rPr lang="en-US" sz="2400" dirty="0"/>
              <a:t>and </a:t>
            </a:r>
            <a:r>
              <a:rPr lang="en-US" sz="2400" b="1" dirty="0"/>
              <a:t>OpenCV</a:t>
            </a:r>
            <a:r>
              <a:rPr lang="en-US" sz="2400" dirty="0"/>
              <a:t>.</a:t>
            </a:r>
            <a:endParaRPr lang="en-GB" sz="2400" dirty="0"/>
          </a:p>
        </p:txBody>
      </p:sp>
      <p:pic>
        <p:nvPicPr>
          <p:cNvPr id="5" name="Picture 4">
            <a:extLst>
              <a:ext uri="{FF2B5EF4-FFF2-40B4-BE49-F238E27FC236}">
                <a16:creationId xmlns:a16="http://schemas.microsoft.com/office/drawing/2014/main" id="{6B5A2065-F8C6-4E30-B0FD-8A74B1C11F00}"/>
              </a:ext>
            </a:extLst>
          </p:cNvPr>
          <p:cNvPicPr>
            <a:picLocks noChangeAspect="1"/>
          </p:cNvPicPr>
          <p:nvPr/>
        </p:nvPicPr>
        <p:blipFill>
          <a:blip r:embed="rId2"/>
          <a:stretch>
            <a:fillRect/>
          </a:stretch>
        </p:blipFill>
        <p:spPr>
          <a:xfrm>
            <a:off x="252919" y="864108"/>
            <a:ext cx="2143125" cy="2143125"/>
          </a:xfrm>
          <a:prstGeom prst="rect">
            <a:avLst/>
          </a:prstGeom>
        </p:spPr>
      </p:pic>
    </p:spTree>
    <p:extLst>
      <p:ext uri="{BB962C8B-B14F-4D97-AF65-F5344CB8AC3E}">
        <p14:creationId xmlns:p14="http://schemas.microsoft.com/office/powerpoint/2010/main" val="265367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E24A-4A5C-4ABC-9391-08866E321822}"/>
              </a:ext>
            </a:extLst>
          </p:cNvPr>
          <p:cNvSpPr>
            <a:spLocks noGrp="1"/>
          </p:cNvSpPr>
          <p:nvPr>
            <p:ph type="title"/>
          </p:nvPr>
        </p:nvSpPr>
        <p:spPr/>
        <p:txBody>
          <a:bodyPr/>
          <a:lstStyle/>
          <a:p>
            <a:r>
              <a:rPr lang="en-GB" dirty="0"/>
              <a:t>Definition	</a:t>
            </a:r>
          </a:p>
        </p:txBody>
      </p:sp>
      <p:sp>
        <p:nvSpPr>
          <p:cNvPr id="3" name="Content Placeholder 2">
            <a:extLst>
              <a:ext uri="{FF2B5EF4-FFF2-40B4-BE49-F238E27FC236}">
                <a16:creationId xmlns:a16="http://schemas.microsoft.com/office/drawing/2014/main" id="{A8BD0567-324B-49B2-A7D9-71ADF9C5C6AD}"/>
              </a:ext>
            </a:extLst>
          </p:cNvPr>
          <p:cNvSpPr>
            <a:spLocks noGrp="1"/>
          </p:cNvSpPr>
          <p:nvPr>
            <p:ph idx="1"/>
          </p:nvPr>
        </p:nvSpPr>
        <p:spPr>
          <a:xfrm>
            <a:off x="3617843" y="864108"/>
            <a:ext cx="7566625" cy="5120640"/>
          </a:xfrm>
        </p:spPr>
        <p:txBody>
          <a:bodyPr>
            <a:normAutofit/>
          </a:bodyPr>
          <a:lstStyle/>
          <a:p>
            <a:pPr marL="0" indent="0">
              <a:lnSpc>
                <a:spcPct val="150000"/>
              </a:lnSpc>
              <a:buNone/>
            </a:pPr>
            <a:r>
              <a:rPr lang="en-GB" sz="3200" b="1" dirty="0"/>
              <a:t>Arthur Samuel (1959)</a:t>
            </a:r>
          </a:p>
          <a:p>
            <a:pPr marL="502920" lvl="1" indent="0">
              <a:lnSpc>
                <a:spcPct val="150000"/>
              </a:lnSpc>
              <a:buNone/>
            </a:pPr>
            <a:endParaRPr lang="en-GB" sz="2400" dirty="0"/>
          </a:p>
          <a:p>
            <a:pPr marL="502920" lvl="1" indent="0">
              <a:lnSpc>
                <a:spcPct val="150000"/>
              </a:lnSpc>
              <a:buNone/>
            </a:pPr>
            <a:r>
              <a:rPr lang="en-US" sz="2800" dirty="0"/>
              <a:t>"Field of study that gives computers the ability to learn without being explicitly programmed</a:t>
            </a:r>
            <a:r>
              <a:rPr lang="en-US" sz="2400" b="1" dirty="0"/>
              <a:t>"</a:t>
            </a:r>
            <a:endParaRPr lang="en-GB" sz="2400" dirty="0"/>
          </a:p>
          <a:p>
            <a:pPr marL="502920" lvl="1" indent="0">
              <a:lnSpc>
                <a:spcPct val="150000"/>
              </a:lnSpc>
              <a:buNone/>
            </a:pPr>
            <a:endParaRPr lang="en-GB" sz="2400" dirty="0"/>
          </a:p>
        </p:txBody>
      </p:sp>
    </p:spTree>
    <p:extLst>
      <p:ext uri="{BB962C8B-B14F-4D97-AF65-F5344CB8AC3E}">
        <p14:creationId xmlns:p14="http://schemas.microsoft.com/office/powerpoint/2010/main" val="386015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48D1-69D8-44FB-AE32-711E9FCE8A23}"/>
              </a:ext>
            </a:extLst>
          </p:cNvPr>
          <p:cNvSpPr>
            <a:spLocks noGrp="1"/>
          </p:cNvSpPr>
          <p:nvPr>
            <p:ph type="title"/>
          </p:nvPr>
        </p:nvSpPr>
        <p:spPr/>
        <p:txBody>
          <a:bodyPr/>
          <a:lstStyle/>
          <a:p>
            <a:r>
              <a:rPr lang="en-GB" dirty="0"/>
              <a:t>Anaconda</a:t>
            </a:r>
          </a:p>
        </p:txBody>
      </p:sp>
      <p:sp>
        <p:nvSpPr>
          <p:cNvPr id="3" name="Content Placeholder 2">
            <a:extLst>
              <a:ext uri="{FF2B5EF4-FFF2-40B4-BE49-F238E27FC236}">
                <a16:creationId xmlns:a16="http://schemas.microsoft.com/office/drawing/2014/main" id="{39035526-ED41-4DBB-89B7-FA41EC2B395C}"/>
              </a:ext>
            </a:extLst>
          </p:cNvPr>
          <p:cNvSpPr>
            <a:spLocks noGrp="1"/>
          </p:cNvSpPr>
          <p:nvPr>
            <p:ph idx="1"/>
          </p:nvPr>
        </p:nvSpPr>
        <p:spPr/>
        <p:txBody>
          <a:bodyPr/>
          <a:lstStyle/>
          <a:p>
            <a:r>
              <a:rPr lang="en-US" b="1" dirty="0"/>
              <a:t>Anaconda</a:t>
            </a:r>
            <a:r>
              <a:rPr lang="en-US" dirty="0"/>
              <a:t> is the standard platform for Python data science, leading in open source innovation for machine learning.</a:t>
            </a:r>
          </a:p>
          <a:p>
            <a:r>
              <a:rPr lang="en-US" dirty="0"/>
              <a:t>It is a free and open-source distribution of the Python and R programming languages for scientific computing (data science, machine learning applications, large-scale data processing, predictive analytics, etc.), that aims to simplify package management and deployment.</a:t>
            </a:r>
            <a:endParaRPr lang="en-GB" dirty="0"/>
          </a:p>
        </p:txBody>
      </p:sp>
      <p:pic>
        <p:nvPicPr>
          <p:cNvPr id="5" name="Picture 4">
            <a:extLst>
              <a:ext uri="{FF2B5EF4-FFF2-40B4-BE49-F238E27FC236}">
                <a16:creationId xmlns:a16="http://schemas.microsoft.com/office/drawing/2014/main" id="{5A50922D-80C7-44FA-B676-39656C78E869}"/>
              </a:ext>
            </a:extLst>
          </p:cNvPr>
          <p:cNvPicPr>
            <a:picLocks noChangeAspect="1"/>
          </p:cNvPicPr>
          <p:nvPr/>
        </p:nvPicPr>
        <p:blipFill>
          <a:blip r:embed="rId2"/>
          <a:stretch>
            <a:fillRect/>
          </a:stretch>
        </p:blipFill>
        <p:spPr>
          <a:xfrm>
            <a:off x="252919" y="1746803"/>
            <a:ext cx="1905000" cy="952500"/>
          </a:xfrm>
          <a:prstGeom prst="rect">
            <a:avLst/>
          </a:prstGeom>
        </p:spPr>
      </p:pic>
    </p:spTree>
    <p:extLst>
      <p:ext uri="{BB962C8B-B14F-4D97-AF65-F5344CB8AC3E}">
        <p14:creationId xmlns:p14="http://schemas.microsoft.com/office/powerpoint/2010/main" val="419293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7771-94A9-464C-837F-1BE6EE4EA3C7}"/>
              </a:ext>
            </a:extLst>
          </p:cNvPr>
          <p:cNvSpPr>
            <a:spLocks noGrp="1"/>
          </p:cNvSpPr>
          <p:nvPr>
            <p:ph type="title"/>
          </p:nvPr>
        </p:nvSpPr>
        <p:spPr/>
        <p:txBody>
          <a:bodyPr/>
          <a:lstStyle/>
          <a:p>
            <a:r>
              <a:rPr lang="en-GB" dirty="0"/>
              <a:t>Octave</a:t>
            </a:r>
          </a:p>
        </p:txBody>
      </p:sp>
      <p:sp>
        <p:nvSpPr>
          <p:cNvPr id="3" name="Content Placeholder 2">
            <a:extLst>
              <a:ext uri="{FF2B5EF4-FFF2-40B4-BE49-F238E27FC236}">
                <a16:creationId xmlns:a16="http://schemas.microsoft.com/office/drawing/2014/main" id="{C213BE1B-0BB3-4FFF-BF71-E89F51F078B7}"/>
              </a:ext>
            </a:extLst>
          </p:cNvPr>
          <p:cNvSpPr>
            <a:spLocks noGrp="1"/>
          </p:cNvSpPr>
          <p:nvPr>
            <p:ph idx="1"/>
          </p:nvPr>
        </p:nvSpPr>
        <p:spPr/>
        <p:txBody>
          <a:bodyPr/>
          <a:lstStyle/>
          <a:p>
            <a:r>
              <a:rPr lang="en-US" dirty="0"/>
              <a:t>GNU </a:t>
            </a:r>
            <a:r>
              <a:rPr lang="en-US" b="1" dirty="0"/>
              <a:t>Octave</a:t>
            </a:r>
            <a:r>
              <a:rPr lang="en-US" dirty="0"/>
              <a:t> is </a:t>
            </a:r>
            <a:r>
              <a:rPr lang="en-US" b="1" dirty="0"/>
              <a:t>software</a:t>
            </a:r>
            <a:r>
              <a:rPr lang="en-US" dirty="0"/>
              <a:t> featuring a high-level programming language, primarily intended for numerical computations. </a:t>
            </a:r>
          </a:p>
          <a:p>
            <a:r>
              <a:rPr lang="en-US" b="1" dirty="0"/>
              <a:t>Octave</a:t>
            </a:r>
            <a:r>
              <a:rPr lang="en-US" dirty="0"/>
              <a:t> helps in solving linear and nonlinear problems numerically, and for performing other numerical experiments using a language that is mostly compatible with MATLAB.</a:t>
            </a:r>
            <a:endParaRPr lang="en-GB" dirty="0"/>
          </a:p>
        </p:txBody>
      </p:sp>
      <p:pic>
        <p:nvPicPr>
          <p:cNvPr id="5" name="Picture 4">
            <a:extLst>
              <a:ext uri="{FF2B5EF4-FFF2-40B4-BE49-F238E27FC236}">
                <a16:creationId xmlns:a16="http://schemas.microsoft.com/office/drawing/2014/main" id="{3A1464A8-230D-4A34-B1F9-278B5D8A2E86}"/>
              </a:ext>
            </a:extLst>
          </p:cNvPr>
          <p:cNvPicPr>
            <a:picLocks noChangeAspect="1"/>
          </p:cNvPicPr>
          <p:nvPr/>
        </p:nvPicPr>
        <p:blipFill>
          <a:blip r:embed="rId2"/>
          <a:stretch>
            <a:fillRect/>
          </a:stretch>
        </p:blipFill>
        <p:spPr>
          <a:xfrm>
            <a:off x="93122" y="1388881"/>
            <a:ext cx="3267075" cy="1400175"/>
          </a:xfrm>
          <a:prstGeom prst="rect">
            <a:avLst/>
          </a:prstGeom>
        </p:spPr>
      </p:pic>
    </p:spTree>
    <p:extLst>
      <p:ext uri="{BB962C8B-B14F-4D97-AF65-F5344CB8AC3E}">
        <p14:creationId xmlns:p14="http://schemas.microsoft.com/office/powerpoint/2010/main" val="2996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A39C-6000-4304-B73F-3D372662507B}"/>
              </a:ext>
            </a:extLst>
          </p:cNvPr>
          <p:cNvSpPr>
            <a:spLocks noGrp="1"/>
          </p:cNvSpPr>
          <p:nvPr>
            <p:ph type="title"/>
          </p:nvPr>
        </p:nvSpPr>
        <p:spPr/>
        <p:txBody>
          <a:bodyPr/>
          <a:lstStyle/>
          <a:p>
            <a:r>
              <a:rPr lang="en-GB" dirty="0"/>
              <a:t>Definition</a:t>
            </a:r>
          </a:p>
        </p:txBody>
      </p:sp>
      <p:sp>
        <p:nvSpPr>
          <p:cNvPr id="3" name="Content Placeholder 2">
            <a:extLst>
              <a:ext uri="{FF2B5EF4-FFF2-40B4-BE49-F238E27FC236}">
                <a16:creationId xmlns:a16="http://schemas.microsoft.com/office/drawing/2014/main" id="{C82105EE-A063-4C7B-92AB-49434C45EB08}"/>
              </a:ext>
            </a:extLst>
          </p:cNvPr>
          <p:cNvSpPr>
            <a:spLocks noGrp="1"/>
          </p:cNvSpPr>
          <p:nvPr>
            <p:ph idx="1"/>
          </p:nvPr>
        </p:nvSpPr>
        <p:spPr/>
        <p:txBody>
          <a:bodyPr>
            <a:normAutofit/>
          </a:bodyPr>
          <a:lstStyle/>
          <a:p>
            <a:pPr>
              <a:lnSpc>
                <a:spcPct val="150000"/>
              </a:lnSpc>
            </a:pPr>
            <a:r>
              <a:rPr lang="en-US" sz="2800" dirty="0"/>
              <a:t>1952 saw the first computer program which could learn as it ran. It was a game which played checkers, created by Arthur Samuel.</a:t>
            </a:r>
          </a:p>
          <a:p>
            <a:pPr lvl="1">
              <a:lnSpc>
                <a:spcPct val="150000"/>
              </a:lnSpc>
            </a:pPr>
            <a:r>
              <a:rPr lang="en-US" sz="2400" dirty="0"/>
              <a:t>Had the program play 10000 games against itself</a:t>
            </a:r>
          </a:p>
          <a:p>
            <a:pPr lvl="1">
              <a:lnSpc>
                <a:spcPct val="150000"/>
              </a:lnSpc>
            </a:pPr>
            <a:r>
              <a:rPr lang="en-US" sz="2400" dirty="0"/>
              <a:t>Work out which board positions were good and bad depending on wins/losses</a:t>
            </a:r>
          </a:p>
        </p:txBody>
      </p:sp>
    </p:spTree>
    <p:extLst>
      <p:ext uri="{BB962C8B-B14F-4D97-AF65-F5344CB8AC3E}">
        <p14:creationId xmlns:p14="http://schemas.microsoft.com/office/powerpoint/2010/main" val="262939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E24A-4A5C-4ABC-9391-08866E321822}"/>
              </a:ext>
            </a:extLst>
          </p:cNvPr>
          <p:cNvSpPr>
            <a:spLocks noGrp="1"/>
          </p:cNvSpPr>
          <p:nvPr>
            <p:ph type="title"/>
          </p:nvPr>
        </p:nvSpPr>
        <p:spPr>
          <a:xfrm>
            <a:off x="252918" y="1123837"/>
            <a:ext cx="2821585" cy="4601183"/>
          </a:xfrm>
        </p:spPr>
        <p:txBody>
          <a:bodyPr/>
          <a:lstStyle/>
          <a:p>
            <a:r>
              <a:rPr lang="en-GB" dirty="0"/>
              <a:t>Definition	</a:t>
            </a:r>
          </a:p>
        </p:txBody>
      </p:sp>
      <p:sp>
        <p:nvSpPr>
          <p:cNvPr id="3" name="Content Placeholder 2">
            <a:extLst>
              <a:ext uri="{FF2B5EF4-FFF2-40B4-BE49-F238E27FC236}">
                <a16:creationId xmlns:a16="http://schemas.microsoft.com/office/drawing/2014/main" id="{A8BD0567-324B-49B2-A7D9-71ADF9C5C6AD}"/>
              </a:ext>
            </a:extLst>
          </p:cNvPr>
          <p:cNvSpPr>
            <a:spLocks noGrp="1"/>
          </p:cNvSpPr>
          <p:nvPr>
            <p:ph idx="1"/>
          </p:nvPr>
        </p:nvSpPr>
        <p:spPr>
          <a:xfrm>
            <a:off x="3074503" y="864108"/>
            <a:ext cx="8666923" cy="5120640"/>
          </a:xfrm>
        </p:spPr>
        <p:txBody>
          <a:bodyPr>
            <a:normAutofit/>
          </a:bodyPr>
          <a:lstStyle/>
          <a:p>
            <a:pPr marL="0" indent="0">
              <a:lnSpc>
                <a:spcPct val="150000"/>
              </a:lnSpc>
              <a:buNone/>
            </a:pPr>
            <a:r>
              <a:rPr lang="en-GB" sz="3200" b="1" dirty="0"/>
              <a:t>	Tom Michel (1998)</a:t>
            </a:r>
          </a:p>
          <a:p>
            <a:pPr marL="0" indent="0">
              <a:lnSpc>
                <a:spcPct val="150000"/>
              </a:lnSpc>
              <a:buNone/>
            </a:pPr>
            <a:endParaRPr lang="en-GB" sz="2400" dirty="0"/>
          </a:p>
          <a:p>
            <a:pPr marL="502920" lvl="1" indent="0">
              <a:lnSpc>
                <a:spcPct val="150000"/>
              </a:lnSpc>
              <a:buNone/>
            </a:pPr>
            <a:r>
              <a:rPr lang="en-US" sz="2800" dirty="0"/>
              <a:t>"A computer program is said to learn from </a:t>
            </a:r>
            <a:r>
              <a:rPr lang="en-US" sz="2800" b="1" dirty="0"/>
              <a:t>experience</a:t>
            </a:r>
            <a:r>
              <a:rPr lang="en-US" sz="2800" dirty="0"/>
              <a:t> </a:t>
            </a:r>
            <a:r>
              <a:rPr lang="en-US" sz="2800" b="1" dirty="0"/>
              <a:t>E</a:t>
            </a:r>
            <a:r>
              <a:rPr lang="en-US" sz="2800" dirty="0"/>
              <a:t> with respect to some class of </a:t>
            </a:r>
            <a:r>
              <a:rPr lang="en-US" sz="2800" b="1" dirty="0"/>
              <a:t>tasks</a:t>
            </a:r>
            <a:r>
              <a:rPr lang="en-US" sz="2800" dirty="0"/>
              <a:t> </a:t>
            </a:r>
            <a:r>
              <a:rPr lang="en-US" sz="2800" b="1" dirty="0"/>
              <a:t>T</a:t>
            </a:r>
            <a:r>
              <a:rPr lang="en-US" sz="2800" dirty="0"/>
              <a:t> and </a:t>
            </a:r>
            <a:r>
              <a:rPr lang="en-US" sz="2800" b="1" dirty="0"/>
              <a:t>performance</a:t>
            </a:r>
            <a:r>
              <a:rPr lang="en-US" sz="2800" dirty="0"/>
              <a:t> measure </a:t>
            </a:r>
            <a:r>
              <a:rPr lang="en-US" sz="2800" b="1" dirty="0"/>
              <a:t>P</a:t>
            </a:r>
            <a:r>
              <a:rPr lang="en-US" sz="2800" dirty="0"/>
              <a:t>, if its performance at tasks in T, as measured by P, </a:t>
            </a:r>
            <a:r>
              <a:rPr lang="en-US" sz="2800" u="sng" dirty="0"/>
              <a:t>improves with experience</a:t>
            </a:r>
            <a:r>
              <a:rPr lang="en-US" sz="2800" dirty="0"/>
              <a:t> E</a:t>
            </a:r>
            <a:r>
              <a:rPr lang="en-US" sz="2400" b="1" dirty="0"/>
              <a:t>”</a:t>
            </a:r>
            <a:r>
              <a:rPr lang="en-US" sz="2400" dirty="0"/>
              <a:t>.</a:t>
            </a:r>
            <a:endParaRPr lang="en-GB" sz="2400" dirty="0"/>
          </a:p>
          <a:p>
            <a:pPr marL="502920" lvl="1" indent="0">
              <a:lnSpc>
                <a:spcPct val="150000"/>
              </a:lnSpc>
              <a:buNone/>
            </a:pPr>
            <a:endParaRPr lang="en-GB" sz="2400" dirty="0"/>
          </a:p>
        </p:txBody>
      </p:sp>
    </p:spTree>
    <p:extLst>
      <p:ext uri="{BB962C8B-B14F-4D97-AF65-F5344CB8AC3E}">
        <p14:creationId xmlns:p14="http://schemas.microsoft.com/office/powerpoint/2010/main" val="110983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D5D3-45F7-4FCF-8580-65389E595D71}"/>
              </a:ext>
            </a:extLst>
          </p:cNvPr>
          <p:cNvSpPr>
            <a:spLocks noGrp="1"/>
          </p:cNvSpPr>
          <p:nvPr>
            <p:ph type="title"/>
          </p:nvPr>
        </p:nvSpPr>
        <p:spPr/>
        <p:txBody>
          <a:bodyPr/>
          <a:lstStyle/>
          <a:p>
            <a:r>
              <a:rPr lang="en-GB" dirty="0"/>
              <a:t>Definition</a:t>
            </a:r>
          </a:p>
        </p:txBody>
      </p:sp>
      <p:sp>
        <p:nvSpPr>
          <p:cNvPr id="3" name="Content Placeholder 2">
            <a:extLst>
              <a:ext uri="{FF2B5EF4-FFF2-40B4-BE49-F238E27FC236}">
                <a16:creationId xmlns:a16="http://schemas.microsoft.com/office/drawing/2014/main" id="{4E06E211-2D9B-4701-BF40-97C9883A3518}"/>
              </a:ext>
            </a:extLst>
          </p:cNvPr>
          <p:cNvSpPr>
            <a:spLocks noGrp="1"/>
          </p:cNvSpPr>
          <p:nvPr>
            <p:ph idx="1"/>
          </p:nvPr>
        </p:nvSpPr>
        <p:spPr>
          <a:xfrm>
            <a:off x="3723494" y="864108"/>
            <a:ext cx="7315200" cy="5120640"/>
          </a:xfrm>
        </p:spPr>
        <p:txBody>
          <a:bodyPr>
            <a:normAutofit/>
          </a:bodyPr>
          <a:lstStyle/>
          <a:p>
            <a:pPr>
              <a:lnSpc>
                <a:spcPct val="150000"/>
              </a:lnSpc>
            </a:pPr>
            <a:r>
              <a:rPr lang="en-GB" sz="3200" dirty="0"/>
              <a:t>E = experience gained by the machine</a:t>
            </a:r>
          </a:p>
          <a:p>
            <a:pPr>
              <a:lnSpc>
                <a:spcPct val="150000"/>
              </a:lnSpc>
            </a:pPr>
            <a:r>
              <a:rPr lang="en-GB" sz="3200" dirty="0"/>
              <a:t>P = Probability of next success</a:t>
            </a:r>
          </a:p>
          <a:p>
            <a:pPr>
              <a:lnSpc>
                <a:spcPct val="150000"/>
              </a:lnSpc>
            </a:pPr>
            <a:r>
              <a:rPr lang="en-GB" sz="3200" dirty="0"/>
              <a:t>T=task to be performed</a:t>
            </a:r>
          </a:p>
          <a:p>
            <a:pPr marL="0" indent="0">
              <a:lnSpc>
                <a:spcPct val="150000"/>
              </a:lnSpc>
              <a:buNone/>
            </a:pPr>
            <a:r>
              <a:rPr lang="en-GB" sz="1800" dirty="0"/>
              <a:t>E.g. Email spam filtering </a:t>
            </a:r>
          </a:p>
        </p:txBody>
      </p:sp>
    </p:spTree>
    <p:extLst>
      <p:ext uri="{BB962C8B-B14F-4D97-AF65-F5344CB8AC3E}">
        <p14:creationId xmlns:p14="http://schemas.microsoft.com/office/powerpoint/2010/main" val="162810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C75B-6E2C-46CF-9CA7-D6936F4AB2B4}"/>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0329E39E-29CE-4381-A5B2-BD65F4B897B6}"/>
              </a:ext>
            </a:extLst>
          </p:cNvPr>
          <p:cNvSpPr>
            <a:spLocks noGrp="1"/>
          </p:cNvSpPr>
          <p:nvPr>
            <p:ph idx="1"/>
          </p:nvPr>
        </p:nvSpPr>
        <p:spPr/>
        <p:txBody>
          <a:bodyPr>
            <a:normAutofit/>
          </a:bodyPr>
          <a:lstStyle/>
          <a:p>
            <a:pPr marL="0" indent="0">
              <a:buNone/>
            </a:pPr>
            <a:r>
              <a:rPr lang="en-GB" sz="2800" dirty="0"/>
              <a:t>Email spam filtering </a:t>
            </a:r>
          </a:p>
          <a:p>
            <a:pPr marL="0" indent="0">
              <a:buNone/>
            </a:pPr>
            <a:endParaRPr lang="en-GB" sz="2800" dirty="0"/>
          </a:p>
          <a:p>
            <a:pPr marL="0" indent="0">
              <a:buNone/>
            </a:pPr>
            <a:r>
              <a:rPr lang="en-GB" sz="2800" dirty="0"/>
              <a:t>T= mark email as spam</a:t>
            </a:r>
          </a:p>
          <a:p>
            <a:pPr marL="0" indent="0">
              <a:buNone/>
            </a:pPr>
            <a:r>
              <a:rPr lang="en-GB" sz="2800" dirty="0"/>
              <a:t>P = No of emails correctly marked spam</a:t>
            </a:r>
          </a:p>
          <a:p>
            <a:pPr marL="0" indent="0">
              <a:buNone/>
            </a:pPr>
            <a:r>
              <a:rPr lang="en-GB" sz="2800" dirty="0"/>
              <a:t>E = Watching user label email/not.</a:t>
            </a:r>
          </a:p>
        </p:txBody>
      </p:sp>
    </p:spTree>
    <p:extLst>
      <p:ext uri="{BB962C8B-B14F-4D97-AF65-F5344CB8AC3E}">
        <p14:creationId xmlns:p14="http://schemas.microsoft.com/office/powerpoint/2010/main" val="4191261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A633-5D00-4346-BB3F-C5C0E0F01515}"/>
              </a:ext>
            </a:extLst>
          </p:cNvPr>
          <p:cNvSpPr>
            <a:spLocks noGrp="1"/>
          </p:cNvSpPr>
          <p:nvPr>
            <p:ph type="title"/>
          </p:nvPr>
        </p:nvSpPr>
        <p:spPr/>
        <p:txBody>
          <a:bodyPr/>
          <a:lstStyle/>
          <a:p>
            <a:r>
              <a:rPr lang="en-GB" dirty="0"/>
              <a:t>Applications	</a:t>
            </a:r>
          </a:p>
        </p:txBody>
      </p:sp>
      <p:sp>
        <p:nvSpPr>
          <p:cNvPr id="3" name="Content Placeholder 2">
            <a:extLst>
              <a:ext uri="{FF2B5EF4-FFF2-40B4-BE49-F238E27FC236}">
                <a16:creationId xmlns:a16="http://schemas.microsoft.com/office/drawing/2014/main" id="{F446A21D-3A23-41F4-8DD0-F286F070D109}"/>
              </a:ext>
            </a:extLst>
          </p:cNvPr>
          <p:cNvSpPr>
            <a:spLocks noGrp="1"/>
          </p:cNvSpPr>
          <p:nvPr>
            <p:ph idx="1"/>
          </p:nvPr>
        </p:nvSpPr>
        <p:spPr>
          <a:xfrm>
            <a:off x="3869268" y="265043"/>
            <a:ext cx="7315200" cy="6241774"/>
          </a:xfrm>
        </p:spPr>
        <p:txBody>
          <a:bodyPr>
            <a:noAutofit/>
          </a:bodyPr>
          <a:lstStyle/>
          <a:p>
            <a:pPr>
              <a:buFont typeface="Wingdings" panose="05000000000000000000" pitchFamily="2" charset="2"/>
              <a:buChar char="Ø"/>
            </a:pPr>
            <a:r>
              <a:rPr lang="en-US" sz="2800" b="1" dirty="0"/>
              <a:t>Database mining</a:t>
            </a:r>
            <a:r>
              <a:rPr lang="en-US" sz="2800" dirty="0"/>
              <a:t>:  </a:t>
            </a:r>
          </a:p>
          <a:p>
            <a:pPr marL="502920" lvl="1" indent="0">
              <a:buNone/>
            </a:pPr>
            <a:r>
              <a:rPr lang="en-US" sz="2600" dirty="0"/>
              <a:t>Machine learning has recently become so big party because of the huge amount of data being generated</a:t>
            </a:r>
          </a:p>
          <a:p>
            <a:pPr lvl="2"/>
            <a:r>
              <a:rPr lang="en-US" sz="2600" b="1" dirty="0"/>
              <a:t>Web data: </a:t>
            </a:r>
            <a:r>
              <a:rPr lang="en-US" sz="2600" dirty="0"/>
              <a:t>(click-stream or click through data)</a:t>
            </a:r>
          </a:p>
          <a:p>
            <a:pPr lvl="2"/>
            <a:r>
              <a:rPr lang="en-US" sz="2600" b="1" dirty="0"/>
              <a:t>Medical records: </a:t>
            </a:r>
            <a:r>
              <a:rPr lang="en-US" sz="2600" dirty="0"/>
              <a:t>Electronic records -&gt; turn records in knowledges</a:t>
            </a:r>
          </a:p>
          <a:p>
            <a:pPr lvl="2"/>
            <a:r>
              <a:rPr lang="en-US" sz="2600" b="1" dirty="0"/>
              <a:t>Biological data: </a:t>
            </a:r>
            <a:r>
              <a:rPr lang="en-US" sz="2600" dirty="0"/>
              <a:t> Gene sequences, ML algorithms give a better understanding of human genome</a:t>
            </a:r>
          </a:p>
          <a:p>
            <a:pPr lvl="2"/>
            <a:r>
              <a:rPr lang="en-US" sz="2600" b="1" dirty="0"/>
              <a:t>Engineering info</a:t>
            </a:r>
            <a:r>
              <a:rPr lang="en-US" sz="2600" dirty="0"/>
              <a:t>:   Data from sensors, log reports, photos etc.</a:t>
            </a:r>
          </a:p>
        </p:txBody>
      </p:sp>
    </p:spTree>
    <p:extLst>
      <p:ext uri="{BB962C8B-B14F-4D97-AF65-F5344CB8AC3E}">
        <p14:creationId xmlns:p14="http://schemas.microsoft.com/office/powerpoint/2010/main" val="139900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500E-596E-48E0-A134-E145D2F05AD6}"/>
              </a:ext>
            </a:extLst>
          </p:cNvPr>
          <p:cNvSpPr>
            <a:spLocks noGrp="1"/>
          </p:cNvSpPr>
          <p:nvPr>
            <p:ph type="title"/>
          </p:nvPr>
        </p:nvSpPr>
        <p:spPr/>
        <p:txBody>
          <a:bodyPr/>
          <a:lstStyle/>
          <a:p>
            <a:r>
              <a:rPr lang="en-GB" dirty="0"/>
              <a:t>Applications	</a:t>
            </a:r>
          </a:p>
        </p:txBody>
      </p:sp>
      <p:sp>
        <p:nvSpPr>
          <p:cNvPr id="3" name="Content Placeholder 2">
            <a:extLst>
              <a:ext uri="{FF2B5EF4-FFF2-40B4-BE49-F238E27FC236}">
                <a16:creationId xmlns:a16="http://schemas.microsoft.com/office/drawing/2014/main" id="{BDA10033-1F72-42B2-9535-A8F04F6C57C4}"/>
              </a:ext>
            </a:extLst>
          </p:cNvPr>
          <p:cNvSpPr>
            <a:spLocks noGrp="1"/>
          </p:cNvSpPr>
          <p:nvPr>
            <p:ph idx="1"/>
          </p:nvPr>
        </p:nvSpPr>
        <p:spPr>
          <a:xfrm>
            <a:off x="3869268" y="437321"/>
            <a:ext cx="7315200" cy="6188765"/>
          </a:xfrm>
        </p:spPr>
        <p:txBody>
          <a:bodyPr>
            <a:normAutofit/>
          </a:bodyPr>
          <a:lstStyle/>
          <a:p>
            <a:pPr>
              <a:buFont typeface="Wingdings" panose="05000000000000000000" pitchFamily="2" charset="2"/>
              <a:buChar char="Ø"/>
            </a:pPr>
            <a:r>
              <a:rPr lang="en-US" sz="2800" dirty="0"/>
              <a:t>Applications that we cannot program by hand</a:t>
            </a:r>
          </a:p>
          <a:p>
            <a:pPr lvl="2"/>
            <a:r>
              <a:rPr lang="en-US" sz="2600" dirty="0"/>
              <a:t>Autonomous helicopter</a:t>
            </a:r>
          </a:p>
          <a:p>
            <a:pPr lvl="2"/>
            <a:r>
              <a:rPr lang="en-US" sz="2600" dirty="0"/>
              <a:t>Handwriting recognition</a:t>
            </a:r>
          </a:p>
          <a:p>
            <a:pPr lvl="3"/>
            <a:r>
              <a:rPr lang="en-US" sz="2600" dirty="0"/>
              <a:t>This is very inexpensive because when you write an envelope, algorithms can automatically route envelopes through the post</a:t>
            </a:r>
          </a:p>
          <a:p>
            <a:pPr lvl="2"/>
            <a:r>
              <a:rPr lang="en-US" sz="2600" dirty="0"/>
              <a:t>Natural language processing (NLP)</a:t>
            </a:r>
          </a:p>
          <a:p>
            <a:pPr lvl="3"/>
            <a:r>
              <a:rPr lang="en-US" sz="2600" dirty="0"/>
              <a:t>AI pertaining to language</a:t>
            </a:r>
          </a:p>
          <a:p>
            <a:pPr lvl="2"/>
            <a:r>
              <a:rPr lang="en-US" sz="2600" dirty="0"/>
              <a:t>Computer vision</a:t>
            </a:r>
          </a:p>
          <a:p>
            <a:pPr lvl="3"/>
            <a:r>
              <a:rPr lang="en-US" sz="2600" dirty="0"/>
              <a:t>AI pertaining vision</a:t>
            </a:r>
            <a:endParaRPr lang="en-GB" sz="2600" dirty="0"/>
          </a:p>
          <a:p>
            <a:endParaRPr lang="en-GB" dirty="0"/>
          </a:p>
        </p:txBody>
      </p:sp>
    </p:spTree>
    <p:extLst>
      <p:ext uri="{BB962C8B-B14F-4D97-AF65-F5344CB8AC3E}">
        <p14:creationId xmlns:p14="http://schemas.microsoft.com/office/powerpoint/2010/main" val="339077631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234</TotalTime>
  <Words>1289</Words>
  <Application>Microsoft Office PowerPoint</Application>
  <PresentationFormat>Widescreen</PresentationFormat>
  <Paragraphs>125</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Corbel</vt:lpstr>
      <vt:lpstr>Wingdings</vt:lpstr>
      <vt:lpstr>Wingdings 2</vt:lpstr>
      <vt:lpstr>Frame</vt:lpstr>
      <vt:lpstr>Introduction to Machine Learning</vt:lpstr>
      <vt:lpstr>Origin</vt:lpstr>
      <vt:lpstr>Definition </vt:lpstr>
      <vt:lpstr>Definition</vt:lpstr>
      <vt:lpstr>Definition </vt:lpstr>
      <vt:lpstr>Definition</vt:lpstr>
      <vt:lpstr>Example</vt:lpstr>
      <vt:lpstr>Applications </vt:lpstr>
      <vt:lpstr>Applications </vt:lpstr>
      <vt:lpstr>Applications </vt:lpstr>
      <vt:lpstr>BIG DATA</vt:lpstr>
      <vt:lpstr>DATA MINING</vt:lpstr>
      <vt:lpstr>DATA SCIENTIST</vt:lpstr>
      <vt:lpstr>AI</vt:lpstr>
      <vt:lpstr>PowerPoint Presentation</vt:lpstr>
      <vt:lpstr>AI ?? ML ??</vt:lpstr>
      <vt:lpstr>PowerPoint Presentation</vt:lpstr>
      <vt:lpstr>Supervised Learning</vt:lpstr>
      <vt:lpstr>Unsupervised Learning </vt:lpstr>
      <vt:lpstr>Difference </vt:lpstr>
      <vt:lpstr>Reinforcement learning</vt:lpstr>
      <vt:lpstr>PowerPoint Presentation</vt:lpstr>
      <vt:lpstr>Example </vt:lpstr>
      <vt:lpstr>Neural networks and Deep learning </vt:lpstr>
      <vt:lpstr>PowerPoint Presentation</vt:lpstr>
      <vt:lpstr>NLP</vt:lpstr>
      <vt:lpstr>Kaggle </vt:lpstr>
      <vt:lpstr>    Jupyter Notebook </vt:lpstr>
      <vt:lpstr>    Google Colaboratory (Google Colabs) </vt:lpstr>
      <vt:lpstr>Anaconda</vt:lpstr>
      <vt:lpstr>Octave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pinga</dc:creator>
  <cp:lastModifiedBy> </cp:lastModifiedBy>
  <cp:revision>17</cp:revision>
  <dcterms:created xsi:type="dcterms:W3CDTF">2020-01-26T15:46:50Z</dcterms:created>
  <dcterms:modified xsi:type="dcterms:W3CDTF">2020-01-27T06:18:59Z</dcterms:modified>
</cp:coreProperties>
</file>