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264" r:id="rId3"/>
    <p:sldId id="257" r:id="rId4"/>
    <p:sldId id="265" r:id="rId5"/>
    <p:sldId id="267" r:id="rId6"/>
    <p:sldId id="256" r:id="rId7"/>
    <p:sldId id="258" r:id="rId8"/>
    <p:sldId id="259" r:id="rId9"/>
    <p:sldId id="260" r:id="rId10"/>
    <p:sldId id="261" r:id="rId11"/>
    <p:sldId id="270" r:id="rId12"/>
    <p:sldId id="275" r:id="rId13"/>
    <p:sldId id="266" r:id="rId14"/>
    <p:sldId id="268" r:id="rId15"/>
    <p:sldId id="269" r:id="rId16"/>
    <p:sldId id="262" r:id="rId17"/>
    <p:sldId id="276" r:id="rId18"/>
    <p:sldId id="277" r:id="rId19"/>
    <p:sldId id="272" r:id="rId20"/>
    <p:sldId id="274" r:id="rId21"/>
    <p:sldId id="273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54:01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24575,'4'3'0,"-1"-1"0,1 1 0,-1 0 0,1 0 0,-1 0 0,0 0 0,-1 1 0,1-1 0,0 1 0,3 7 0,3 1 0,571 663-1785,35-29-515,-467-493 2484,452 460-184,11 12-1214,-509-522 1033,-18-21 2775,100 129 0,-168-188-3851,-3-2-5569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54:0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54:0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54:0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54:0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54:0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54:0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54:0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2828 24575,'8'0'0,"1"-1"0,0-1 0,0 1 0,-1-2 0,1 1 0,-1-1 0,16-7 0,58-37 0,-52 29 0,377-257-2001,-138 87 504,479-341-424,-12-75 1921,-316 183-43,-321 318-148,355-435-132,-415 488 685,-13 18-2939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04:04:44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3274 1731 24575,'-63'4'0,"1"2"0,-121 30 0,105-19 0,-71 14 0,-1-7 0,-191 5 0,319-28 0,-650-6 0,524-11 0,0-6 0,2-6 0,1-7 0,-239-90 0,343 109 0,0-2 0,-74-44 0,94 48 0,1-1 0,0-1 0,1-1 0,1-1 0,1 0 0,-25-34 0,14 14 0,2-1 0,2-1 0,1-2 0,3 0 0,1-1 0,2-1 0,2 0 0,2-1 0,2-1 0,-6-54 0,12 50 0,-1 2 0,2 0 0,3-55 0,3 85 0,0 0 0,1 1 0,1-1 0,0 1 0,2 0 0,0 0 0,0 1 0,2-1 0,13-21 0,9-4 0,2 0 0,1 2 0,51-46 0,-64 69 0,0 1 0,0 1 0,1 1 0,1 1 0,1 1 0,0 0 0,0 2 0,1 1 0,27-7 0,17-1 0,0 3 0,75-6 0,590-21 0,0 45 0,-476 9 0,-215-8 0,0 2 0,-1 2 0,0 1 0,43 17 0,54 18 0,14 5 0,-116-35 0,0 2 0,-1 1 0,-1 2 0,0 2 0,43 36 0,-64-46 0,0 0 0,-1 0 0,-1 1 0,0 1 0,0 0 0,-2 0 0,0 1 0,0 1 0,-1-1 0,-1 1 0,-1 0 0,0 1 0,-1 0 0,4 28 0,4 61 0,-1 139 0,-11-189 0,0-18 0,-5 52 0,3-79 0,-1-1 0,0 1 0,0-1 0,-1 0 0,-1 0 0,0 0 0,0 0 0,-1-1 0,-10 16 0,-6 7 0,-20 40 0,3-5 0,17-33 0,-60 92 0,48-67 47,29-49-224,0-1 1,-1 0-1,0 0 1,0-1-1,-1 1 1,0-1-1,-15 14 1,9-13-6650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08:41:4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7604 1779 24575,'-43'3'0,"1"2"0,-71 18 0,-19 3 0,-54-10 0,-303-11 0,258-8 0,-14 2 0,-1140 16 0,-7-3 0,856-14 0,267 3 0,-304-3 0,-38-62 0,444 40 0,28 6 0,-178-27 0,237 29 0,-147-48 0,199 53 0,0-1 0,1-1 0,0-1 0,2-1 0,-1-2 0,2 0 0,0-2 0,2 0 0,-38-41 0,45 41 0,1 0 0,0 0 0,2-1 0,0-1 0,1 0 0,2-1 0,0 0 0,1 0 0,1-1 0,1 0 0,1 0 0,-3-45 0,4 3 0,3-1 0,3 1 0,14-89 0,-11 133 0,1 1 0,1 0 0,0 1 0,2 0 0,0 0 0,23-34 0,-5 15 0,2 2 0,33-35 0,-45 55 0,1 0 0,0 2 0,1 0 0,0 1 0,1 1 0,0 1 0,24-10 0,159-48 0,-125 45 0,160-43 0,3 10 0,1 11 0,378-23 0,301 57 0,-540 15 0,391 17 0,-259 1 0,321 4 0,-171 32 0,-287-9 0,114 19 0,-284-42 0,-16-3 0,-103-2 0,0 4 0,113 48 0,-45-16 0,-147-53 0,0-1 0,0 1 0,0 1 0,-1-1 0,1 2 0,-1-1 0,0 1 0,0 0 0,0 0 0,-1 0 0,1 1 0,-2 0 0,1 1 0,0-1 0,-1 1 0,-1 0 0,1 0 0,-1 1 0,0-1 0,4 13 0,-3-7 0,28 64 0,41 145 0,-64-159 0,-2 0 0,-4 0 0,-2 1 0,-7 65 0,1 11 0,4-120 0,-1 1 0,-1-1 0,0 0 0,-2 0 0,0 0 0,-1 0 0,-16 36 0,16-44 0,-1-1 0,0-1 0,-1 1 0,-1-1 0,1 0 0,-2-1 0,1 0 0,-1 0 0,0-1 0,-1 0 0,0 0 0,0-1 0,-1-1 0,-13 7 0,-13 5 0,-1-1 0,-1-2 0,-1-2 0,0-1 0,-1-2 0,-41 4 0,-105 9 0,100-12 0,46-5 0,-63 2 0,7-9-1365,76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47:00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2440 1075 24575,'-59'24'0,"-17"-14"0,0-3 0,-1-3 0,-88-7 0,29 1 0,-71 4 0,-174-2 0,279-5 0,-171-31 0,192 21 0,1-4 0,0-3 0,-95-42 0,121 40 0,2-2 0,1-3 0,1-2 0,2-2 0,1-2 0,2-2 0,-48-50 0,90 82 0,-1 1 0,1-1 0,0 0 0,0 0 0,0-1 0,1 1 0,0 0 0,0-1 0,0 0 0,1 1 0,0-1 0,0 0 0,0 0 0,0 0 0,1 1 0,0-1 0,1 0 0,-1 0 0,1 0 0,0 0 0,3-6 0,0-3 0,1 0 0,1 1 0,0-1 0,1 2 0,1-1 0,16-22 0,1 4 0,1 1 0,2 2 0,1 0 0,1 2 0,1 1 0,1 2 0,2 1 0,0 1 0,1 2 0,1 2 0,1 1 0,1 2 0,0 1 0,48-9 0,-2 5 0,1 3 0,134-4 0,177 18 0,-187 4 0,-108 0 0,153 24 0,97 40 0,-312-58 0,84 17 0,140 51 0,-214-59 0,-1 1 0,0 3 0,-2 3 0,-1 1 0,68 51 0,-105-72 0,-1 2 0,0-1 0,0 0 0,-1 1 0,0 1 0,0-1 0,0 1 0,-1 0 0,-1 0 0,1 0 0,-1 1 0,0-1 0,-1 1 0,0 0 0,-1 0 0,0 0 0,0 1 0,-1-1 0,0 0 0,0 1 0,-2 14 0,0-13 0,0 0 0,-1 0 0,0 0 0,-1 0 0,0 0 0,0-1 0,-2 1 0,1-1 0,-7 11 0,-11 15 0,-29 36 0,23-33 0,18-23 0,-1 0 0,-1-2 0,0 1 0,-1-2 0,-1 1 0,0-2 0,0 0 0,-1-1 0,-1 0 0,0-1 0,0-1 0,-1 0 0,0-1 0,-1-1 0,-31 8 0,7-5 0,-1-2 0,0-2 0,-1-2 0,1-1 0,0-3 0,-1-1 0,-82-14 0,73 7-455,-1 3 0,-57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53:5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3597 24575,'1'6'0,"1"0"0,0 0 0,1 0 0,-1-1 0,1 1 0,0 0 0,1-1 0,-1 0 0,1 0 0,7 7 0,2 6 0,231 326 0,-189-268 0,166 217 0,-60-101 0,-121-139 0,-31-40 0,0 0 0,0 0 0,2-1 0,-1-1 0,19 16 0,-27-26 0,0 1 0,1-1 0,-1 0 0,0-1 0,0 1 0,1 0 0,-1-1 0,1 1 0,-1-1 0,1 1 0,-1-1 0,1 0 0,-1 0 0,1-1 0,-1 1 0,0 0 0,1-1 0,-1 1 0,1-1 0,-1 0 0,0 0 0,0 0 0,1 0 0,-1 0 0,0-1 0,0 1 0,0 0 0,0-1 0,0 0 0,-1 1 0,1-1 0,0 0 0,2-4 0,8-9 0,0 0 0,-2 0 0,13-25 0,-13 24 0,235-333-68,-168 248-541,880-1055-6048,-133 191 4432,65-73-426,-466 611 2263,-324 340 2056,5 4 0,173-107 0,-164 127-499,19-12 3700,-49 18-4774,-57 38-6825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54:0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54:0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54:0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4893-FAB0-470C-A077-5F80726CF5C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0A626-0A73-4DA1-9616-CD7609AC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7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773E-40FB-41DC-8CD3-46EF77E84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01E6F-AC6A-4EF8-AA4B-A565DAEC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95AD-8301-4237-860C-E34F2EC9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613-04F1-4B91-B1AC-64DEFBE72C0E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40DB-8686-45D0-9A9A-6391C2C3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1BD5-DF3F-41FB-8A04-D8B69A7E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3AE4-EBA0-44AC-BA7F-208DE8C1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4E545-D717-4579-93E3-75F4F5AC2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C722-C6DB-4595-99BC-AC86BDC3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48EF-CB15-43FD-AD6A-B6430379D10F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FE1E-F440-46B4-9CC5-BB3AD1E4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BDAD-B3F6-4F3D-8109-E87A1ED5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4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34383-1C3A-4323-94D8-853E98BB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C1D28-B0D7-470B-AFB8-EE2A658BC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191C9-51DC-47AD-AEBD-9BDED7D2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4702-E327-43CB-BFA1-6132AF3C0867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0729-F7CA-4093-986D-7CEFCE5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6362-971F-47B1-A2A8-AD368348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3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EFE4-741A-4F89-B895-DCDC581A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BA9F-C39A-43AB-901F-16D6E04C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E98E-9984-443F-B37C-A101FB6C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44C-21C7-4DE5-A91F-872CFED4E1C4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DDED-C344-4D4C-A214-985A5C88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A32A-2C37-47AC-B7B0-C62B4345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6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0340-35A4-453C-A85D-5340E51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E38EE-F87A-4EAE-B11E-4FD7E0A4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BBD4-B316-438E-BD2A-CEE82055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6E07-A656-4579-82A4-16383748D606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2FCB-08F3-493B-BD40-054A0402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B4A2-E64C-4382-99CD-6E6FBBA0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8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D2D6-D10D-4D7E-83CA-B091BEAB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2DA5-4B49-4BBB-8DB3-90C3F37E9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26A4-73E9-490C-804F-F279EC7F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15058-1AFA-4773-9B11-B70671CC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A6A0-D877-47C3-BB94-3E699DF30AFD}" type="datetime1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F7411-5F17-47E1-8893-4B15BCBC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5A65F-3B06-4C11-A912-D10D8AE8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56E6-99A5-4D56-AAE8-D7632E27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2F194-4E61-4909-BDC1-35389620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4E616-7007-4EDD-B92E-B751E055E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1FB59-2861-4203-BB71-591FC6F4F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BE47A-9960-4241-AB94-B0188CFB9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98C01-D593-47E7-8597-CB797D3A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B1AC-C4C4-4963-B250-3FA9DD158C40}" type="datetime1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6E031-146F-4706-94AA-69874D69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997A4-A8A6-4434-B8E7-739E0970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7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70D3-2925-4DC1-A93C-55933603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C9F9D-E26D-4FCE-B18C-45FF058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089B-D1E2-4987-906A-C74F9AEF9D1B}" type="datetime1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9FE69-C42F-43E2-B3DB-15187FF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00580-CCD9-4E67-A2F9-87ED3F49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0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0E4EF-46F3-4169-A902-EB8A3D45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0392-8FEA-4156-B25E-E1987A658969}" type="datetime1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62AA3-269C-4F2D-9653-B0B75268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8152A-788B-49D2-A849-C9A78BA6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8723-1901-4FE0-A160-49F42E13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E696-4809-46DC-AD51-F089085C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17EE0-796B-41F6-9028-0A02B801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70597-3BE3-4B72-B4D1-2F454475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A467-8578-4E7F-A886-18C681318F51}" type="datetime1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1D449-2668-47A0-8F3A-C7F1FFFD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04D3-6B63-4EE3-9E6E-5719777A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DF49-19A3-4D04-AC65-F2489B43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CC1EC-A26F-43D2-B6BF-85876782E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29559-30C9-4ADD-853C-561A5B6E0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6700C-647C-44E9-B74E-981B3827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4992-7BC3-4D17-8C42-9915E757A0E4}" type="datetime1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DDDD0-3779-4AE3-AC19-C7312826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2DC9-893C-4700-9F90-91FE517A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109AE-E5ED-4A84-86A3-7F058BC2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59A6-E6B1-4F25-94F9-D63F8723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C30C-FB58-45BE-BABA-79405DFC2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C1E6-5176-4D2F-8F9E-5FF311D2FFFC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5B9B-1124-44B4-90A9-DED53CE9B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Proposed by Tanapol Wong-asa (2022)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8BAB-146D-43B9-9E58-5B3488F54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hyperlink" Target="https://www.glennstovall.com/how-to-use-useeffect-and-other-hooks-in-class-compon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hyperlink" Target="https://github.com/TanapolWong-asa/abstract-factory-form/blob/master/src/pages/EditPartner/Form/reusableForm.t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C8B5-F400-411A-BED3-20BE7462E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99" y="1743800"/>
            <a:ext cx="10203402" cy="2387600"/>
          </a:xfrm>
        </p:spPr>
        <p:txBody>
          <a:bodyPr/>
          <a:lstStyle/>
          <a:p>
            <a:r>
              <a:rPr lang="en-US" dirty="0" err="1">
                <a:latin typeface="PT Sans" panose="020B0503020203020204" pitchFamily="34" charset="0"/>
              </a:rPr>
              <a:t>EditIntegration</a:t>
            </a:r>
            <a:r>
              <a:rPr lang="en-US" dirty="0">
                <a:latin typeface="PT Sans" panose="020B0503020203020204" pitchFamily="34" charset="0"/>
              </a:rPr>
              <a:t> refactor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68532-3CA3-49A2-95AF-111CD665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36C23-59CC-41D8-AA18-01719DA4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4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F2AA7F6-7922-4E2A-93C9-9942BA155AB2}"/>
              </a:ext>
            </a:extLst>
          </p:cNvPr>
          <p:cNvSpPr txBox="1"/>
          <p:nvPr/>
        </p:nvSpPr>
        <p:spPr>
          <a:xfrm>
            <a:off x="0" y="88777"/>
            <a:ext cx="1219791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@startuml</a:t>
            </a:r>
          </a:p>
          <a:p>
            <a:r>
              <a:rPr lang="en-US" sz="600" dirty="0"/>
              <a:t>!theme vibrant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ReactNode</a:t>
            </a:r>
            <a:r>
              <a:rPr lang="en-US" sz="600" dirty="0"/>
              <a:t>{</a:t>
            </a:r>
          </a:p>
          <a:p>
            <a:r>
              <a:rPr lang="en-US" sz="600" dirty="0"/>
              <a:t>  + render()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EditIntegration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{</a:t>
            </a:r>
          </a:p>
          <a:p>
            <a:r>
              <a:rPr lang="en-US" sz="600" dirty="0"/>
              <a:t>  - </a:t>
            </a:r>
            <a:r>
              <a:rPr lang="en-US" sz="600" dirty="0" err="1"/>
              <a:t>formFactory</a:t>
            </a:r>
            <a:r>
              <a:rPr lang="en-US" sz="600" dirty="0"/>
              <a:t>: </a:t>
            </a:r>
            <a:r>
              <a:rPr lang="en-US" sz="600" dirty="0" err="1"/>
              <a:t>FormFactory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  + </a:t>
            </a:r>
            <a:r>
              <a:rPr lang="en-US" sz="600" dirty="0" err="1"/>
              <a:t>EditIntegration</a:t>
            </a:r>
            <a:r>
              <a:rPr lang="en-US" sz="600" dirty="0"/>
              <a:t>(factory: </a:t>
            </a:r>
            <a:r>
              <a:rPr lang="en-US" sz="600" dirty="0" err="1"/>
              <a:t>FormFactory</a:t>
            </a:r>
            <a:r>
              <a:rPr lang="en-US" sz="600" dirty="0"/>
              <a:t>)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interface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 </a:t>
            </a:r>
          </a:p>
          <a:p>
            <a:r>
              <a:rPr lang="en-US" sz="600" dirty="0"/>
              <a:t>abstract class </a:t>
            </a:r>
            <a:r>
              <a:rPr lang="en-US" sz="600" dirty="0" err="1"/>
              <a:t>DraftableForm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 {</a:t>
            </a:r>
          </a:p>
          <a:p>
            <a:r>
              <a:rPr lang="en-US" sz="600" dirty="0"/>
              <a:t>  + </a:t>
            </a:r>
            <a:r>
              <a:rPr lang="en-US" sz="600" dirty="0" err="1"/>
              <a:t>saveDraft</a:t>
            </a:r>
            <a:r>
              <a:rPr lang="en-US" sz="600" dirty="0"/>
              <a:t>()</a:t>
            </a:r>
          </a:p>
          <a:p>
            <a:r>
              <a:rPr lang="en-US" sz="600" dirty="0"/>
              <a:t>  + </a:t>
            </a:r>
            <a:r>
              <a:rPr lang="en-US" sz="600" dirty="0" err="1"/>
              <a:t>readDraft</a:t>
            </a:r>
            <a:r>
              <a:rPr lang="en-US" sz="600" dirty="0"/>
              <a:t>()</a:t>
            </a:r>
          </a:p>
          <a:p>
            <a:r>
              <a:rPr lang="en-US" sz="600" dirty="0"/>
              <a:t>  + {abstract} </a:t>
            </a:r>
            <a:r>
              <a:rPr lang="en-US" sz="600" dirty="0" err="1"/>
              <a:t>generateDraftKey</a:t>
            </a:r>
            <a:r>
              <a:rPr lang="en-US" sz="600" dirty="0"/>
              <a:t>()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IntegrationForm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</a:t>
            </a:r>
          </a:p>
          <a:p>
            <a:r>
              <a:rPr lang="en-US" sz="600" dirty="0"/>
              <a:t>    + {abstract} </a:t>
            </a:r>
            <a:r>
              <a:rPr lang="en-US" sz="600" dirty="0" err="1"/>
              <a:t>preprocessIntegrationInfoFormData</a:t>
            </a:r>
            <a:r>
              <a:rPr lang="en-US" sz="600" dirty="0"/>
              <a:t>(</a:t>
            </a:r>
            <a:r>
              <a:rPr lang="en-US" sz="600" dirty="0" err="1"/>
              <a:t>selectedIntegration</a:t>
            </a:r>
            <a:r>
              <a:rPr lang="en-US" sz="600" dirty="0"/>
              <a:t>: </a:t>
            </a:r>
            <a:r>
              <a:rPr lang="en-US" sz="600" dirty="0" err="1"/>
              <a:t>IntegrationDataType</a:t>
            </a:r>
            <a:r>
              <a:rPr lang="en-US" sz="600" dirty="0"/>
              <a:t> | null,): </a:t>
            </a:r>
            <a:r>
              <a:rPr lang="en-US" sz="600" dirty="0" err="1"/>
              <a:t>IIntegrationFormData</a:t>
            </a:r>
            <a:endParaRPr lang="en-US" sz="600" dirty="0"/>
          </a:p>
          <a:p>
            <a:r>
              <a:rPr lang="en-US" sz="600" dirty="0"/>
              <a:t>	+ {abstract} </a:t>
            </a:r>
            <a:r>
              <a:rPr lang="en-US" sz="600" dirty="0" err="1"/>
              <a:t>generateFormList</a:t>
            </a:r>
            <a:r>
              <a:rPr lang="en-US" sz="600" dirty="0"/>
              <a:t>(): </a:t>
            </a:r>
            <a:r>
              <a:rPr lang="en-US" sz="600" dirty="0" err="1"/>
              <a:t>FormItem</a:t>
            </a:r>
            <a:r>
              <a:rPr lang="en-US" sz="600" dirty="0"/>
              <a:t>[]</a:t>
            </a:r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InterfaceForm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</a:t>
            </a:r>
          </a:p>
          <a:p>
            <a:r>
              <a:rPr lang="en-US" sz="600" dirty="0"/>
              <a:t>	+ {abstract} </a:t>
            </a:r>
            <a:r>
              <a:rPr lang="en-US" sz="600" dirty="0" err="1"/>
              <a:t>preprocessInterfaceInfoFormData</a:t>
            </a:r>
            <a:r>
              <a:rPr lang="en-US" sz="600" dirty="0"/>
              <a:t>(</a:t>
            </a:r>
            <a:r>
              <a:rPr lang="en-US" sz="600" dirty="0" err="1"/>
              <a:t>selectedInterface</a:t>
            </a:r>
            <a:r>
              <a:rPr lang="en-US" sz="600" dirty="0"/>
              <a:t>: </a:t>
            </a:r>
            <a:r>
              <a:rPr lang="en-US" sz="600" dirty="0" err="1"/>
              <a:t>InterfaceDataType</a:t>
            </a:r>
            <a:r>
              <a:rPr lang="en-US" sz="600" dirty="0"/>
              <a:t> | null): </a:t>
            </a:r>
            <a:r>
              <a:rPr lang="en-US" sz="600" dirty="0" err="1"/>
              <a:t>InterfaceFormType</a:t>
            </a:r>
            <a:endParaRPr lang="en-US" sz="600" dirty="0"/>
          </a:p>
          <a:p>
            <a:r>
              <a:rPr lang="en-US" sz="600" dirty="0"/>
              <a:t>	+ {abstract} </a:t>
            </a:r>
            <a:r>
              <a:rPr lang="en-US" sz="600" dirty="0" err="1"/>
              <a:t>generateFormList</a:t>
            </a:r>
            <a:r>
              <a:rPr lang="en-US" sz="600" dirty="0"/>
              <a:t>(): </a:t>
            </a:r>
            <a:r>
              <a:rPr lang="en-US" sz="600" dirty="0" err="1"/>
              <a:t>FormItem</a:t>
            </a:r>
            <a:r>
              <a:rPr lang="en-US" sz="600" dirty="0"/>
              <a:t>[]</a:t>
            </a:r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ConnectionForm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</a:t>
            </a:r>
          </a:p>
          <a:p>
            <a:r>
              <a:rPr lang="en-US" sz="600" dirty="0"/>
              <a:t>	+ {abstract} </a:t>
            </a:r>
            <a:r>
              <a:rPr lang="en-US" sz="600" dirty="0" err="1"/>
              <a:t>generateFormList</a:t>
            </a:r>
            <a:r>
              <a:rPr lang="en-US" sz="600" dirty="0"/>
              <a:t>(): </a:t>
            </a:r>
            <a:r>
              <a:rPr lang="en-US" sz="600" dirty="0" err="1"/>
              <a:t>FormItem</a:t>
            </a:r>
            <a:r>
              <a:rPr lang="en-US" sz="600" dirty="0"/>
              <a:t>[]</a:t>
            </a:r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 err="1"/>
              <a:t>EditIntegration</a:t>
            </a:r>
            <a:r>
              <a:rPr lang="en-US" sz="600" dirty="0"/>
              <a:t> .Right.&gt; </a:t>
            </a:r>
            <a:r>
              <a:rPr lang="en-US" sz="600" dirty="0" err="1"/>
              <a:t>FormFactory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SAPConnectionForm</a:t>
            </a:r>
            <a:r>
              <a:rPr lang="en-US" sz="600" dirty="0"/>
              <a:t>: &lt;&lt;use&gt;&gt;</a:t>
            </a:r>
          </a:p>
          <a:p>
            <a:r>
              <a:rPr lang="en-US" sz="600" dirty="0"/>
              <a:t>@enduml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AF32-2A8C-4D6E-B45A-ED13EAF6630C}"/>
              </a:ext>
            </a:extLst>
          </p:cNvPr>
          <p:cNvSpPr txBox="1"/>
          <p:nvPr/>
        </p:nvSpPr>
        <p:spPr>
          <a:xfrm>
            <a:off x="7139078" y="630315"/>
            <a:ext cx="487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Diagram</a:t>
            </a:r>
          </a:p>
          <a:p>
            <a:r>
              <a:rPr lang="en-US" dirty="0"/>
              <a:t>- </a:t>
            </a:r>
            <a:r>
              <a:rPr lang="en-US" dirty="0" err="1"/>
              <a:t>ConnectionForm</a:t>
            </a:r>
            <a:r>
              <a:rPr lang="en-US" dirty="0"/>
              <a:t> will be implemented differently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E7B758D-1DBE-4B3A-BACD-A6C5440F6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06" y="2057400"/>
            <a:ext cx="10394693" cy="16155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053FB9-6F89-4063-90C0-9B705099213B}"/>
                  </a:ext>
                </a:extLst>
              </p14:cNvPr>
              <p14:cNvContentPartPr/>
              <p14:nvPr/>
            </p14:nvContentPartPr>
            <p14:xfrm>
              <a:off x="3243353" y="2382341"/>
              <a:ext cx="1140840" cy="40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053FB9-6F89-4063-90C0-9B70509921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4353" y="2373701"/>
                <a:ext cx="1158480" cy="4208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53C3A2-8B60-4AFB-811D-BEDB65AEE8AA}"/>
              </a:ext>
            </a:extLst>
          </p:cNvPr>
          <p:cNvSpPr txBox="1"/>
          <p:nvPr/>
        </p:nvSpPr>
        <p:spPr>
          <a:xfrm>
            <a:off x="2747963" y="1804372"/>
            <a:ext cx="163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Renamed to </a:t>
            </a:r>
            <a:r>
              <a:rPr lang="en-US" sz="1600" dirty="0" err="1"/>
              <a:t>EditIntegration</a:t>
            </a:r>
            <a:endParaRPr lang="en-US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59EC04-5306-4E2C-A279-B09A7FAD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2EAB03-2D97-4213-A171-B2DC805F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4EA0A2-BA94-44C1-91A9-685712ACBD7C}"/>
                  </a:ext>
                </a:extLst>
              </p14:cNvPr>
              <p14:cNvContentPartPr/>
              <p14:nvPr/>
            </p14:nvContentPartPr>
            <p14:xfrm>
              <a:off x="9969263" y="4422030"/>
              <a:ext cx="1887840" cy="1706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4EA0A2-BA94-44C1-91A9-685712ACBD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0623" y="4413390"/>
                <a:ext cx="1905480" cy="17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73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C2E27-A9DE-4D12-B752-534CBEBC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6CA85-80E7-42B7-AA07-8DB3364E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11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80A4115-1643-4CB1-AAF3-C22E15C0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51055"/>
            <a:ext cx="12192000" cy="18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3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1DF4-B5D8-42BF-B0B7-9D5EB98F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F109-51BC-44E4-868F-D83E7E6D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PT Sans" panose="020B0503020203020204" pitchFamily="34" charset="0"/>
              </a:rPr>
              <a:t>XXFormFactory</a:t>
            </a:r>
            <a:r>
              <a:rPr lang="en-US" dirty="0">
                <a:latin typeface="PT Sans" panose="020B0503020203020204" pitchFamily="34" charset="0"/>
              </a:rPr>
              <a:t> abstract class implemented </a:t>
            </a:r>
            <a:r>
              <a:rPr lang="en-US" dirty="0" err="1">
                <a:latin typeface="PT Sans" panose="020B0503020203020204" pitchFamily="34" charset="0"/>
              </a:rPr>
              <a:t>FormFactory</a:t>
            </a:r>
            <a:r>
              <a:rPr lang="en-US" dirty="0">
                <a:latin typeface="PT Sans" panose="020B0503020203020204" pitchFamily="34" charset="0"/>
              </a:rPr>
              <a:t> interface</a:t>
            </a:r>
          </a:p>
          <a:p>
            <a:r>
              <a:rPr lang="en-US" dirty="0" err="1">
                <a:latin typeface="PT Sans" panose="020B0503020203020204" pitchFamily="34" charset="0"/>
              </a:rPr>
              <a:t>XXForm</a:t>
            </a:r>
            <a:r>
              <a:rPr lang="en-US" dirty="0">
                <a:latin typeface="PT Sans" panose="020B0503020203020204" pitchFamily="34" charset="0"/>
              </a:rPr>
              <a:t> class extends </a:t>
            </a:r>
            <a:r>
              <a:rPr lang="en-US" dirty="0" err="1">
                <a:latin typeface="PT Sans" panose="020B0503020203020204" pitchFamily="34" charset="0"/>
              </a:rPr>
              <a:t>DraftableForm</a:t>
            </a:r>
            <a:r>
              <a:rPr lang="en-US" dirty="0">
                <a:latin typeface="PT Sans" panose="020B0503020203020204" pitchFamily="34" charset="0"/>
              </a:rPr>
              <a:t> abstract class</a:t>
            </a:r>
          </a:p>
          <a:p>
            <a:r>
              <a:rPr lang="en-US" dirty="0" err="1">
                <a:latin typeface="PT Sans" panose="020B0503020203020204" pitchFamily="34" charset="0"/>
              </a:rPr>
              <a:t>DraftableForm</a:t>
            </a:r>
            <a:r>
              <a:rPr lang="en-US" dirty="0">
                <a:latin typeface="PT Sans" panose="020B0503020203020204" pitchFamily="34" charset="0"/>
              </a:rPr>
              <a:t> is generic class with 2 params &lt;P extends </a:t>
            </a:r>
            <a:r>
              <a:rPr lang="en-US" dirty="0" err="1">
                <a:latin typeface="PT Sans" panose="020B0503020203020204" pitchFamily="34" charset="0"/>
              </a:rPr>
              <a:t>DraftableFormProps</a:t>
            </a:r>
            <a:r>
              <a:rPr lang="en-US" dirty="0">
                <a:latin typeface="PT Sans" panose="020B0503020203020204" pitchFamily="34" charset="0"/>
              </a:rPr>
              <a:t>, S extends </a:t>
            </a:r>
            <a:r>
              <a:rPr lang="en-US" dirty="0" err="1">
                <a:latin typeface="PT Sans" panose="020B0503020203020204" pitchFamily="34" charset="0"/>
              </a:rPr>
              <a:t>DraftableFormState</a:t>
            </a:r>
            <a:r>
              <a:rPr lang="en-US" dirty="0">
                <a:latin typeface="PT Sans" panose="020B0503020203020204" pitchFamily="34" charset="0"/>
              </a:rPr>
              <a:t>&gt;</a:t>
            </a:r>
          </a:p>
          <a:p>
            <a:pPr lvl="1"/>
            <a:r>
              <a:rPr lang="en-US" dirty="0">
                <a:latin typeface="PT Sans" panose="020B0503020203020204" pitchFamily="34" charset="0"/>
              </a:rPr>
              <a:t>Implemented this way to enable ability to add more prop/state to sub-class</a:t>
            </a:r>
          </a:p>
          <a:p>
            <a:r>
              <a:rPr lang="en-US" dirty="0">
                <a:latin typeface="PT Sans" panose="020B0503020203020204" pitchFamily="34" charset="0"/>
              </a:rPr>
              <a:t>Usually, </a:t>
            </a:r>
            <a:r>
              <a:rPr lang="en-US" dirty="0" err="1">
                <a:latin typeface="PT Sans" panose="020B0503020203020204" pitchFamily="34" charset="0"/>
              </a:rPr>
              <a:t>XXForm</a:t>
            </a:r>
            <a:r>
              <a:rPr lang="en-US" dirty="0">
                <a:latin typeface="PT Sans" panose="020B0503020203020204" pitchFamily="34" charset="0"/>
              </a:rPr>
              <a:t> will render </a:t>
            </a:r>
            <a:r>
              <a:rPr lang="en-US" dirty="0" err="1">
                <a:latin typeface="PT Sans" panose="020B0503020203020204" pitchFamily="34" charset="0"/>
              </a:rPr>
              <a:t>ReusableForm</a:t>
            </a:r>
            <a:r>
              <a:rPr lang="en-US" dirty="0">
                <a:latin typeface="PT Sans" panose="020B0503020203020204" pitchFamily="34" charset="0"/>
              </a:rPr>
              <a:t> (more about this in the next section)</a:t>
            </a:r>
          </a:p>
          <a:p>
            <a:r>
              <a:rPr lang="en-US" dirty="0" err="1">
                <a:latin typeface="PT Sans" panose="020B0503020203020204" pitchFamily="34" charset="0"/>
              </a:rPr>
              <a:t>XXForm</a:t>
            </a:r>
            <a:r>
              <a:rPr lang="en-US" dirty="0">
                <a:latin typeface="PT Sans" panose="020B0503020203020204" pitchFamily="34" charset="0"/>
              </a:rPr>
              <a:t> will </a:t>
            </a:r>
            <a:r>
              <a:rPr lang="en-US" dirty="0">
                <a:solidFill>
                  <a:srgbClr val="FF0000"/>
                </a:solidFill>
                <a:latin typeface="PT Sans" panose="020B0503020203020204" pitchFamily="34" charset="0"/>
              </a:rPr>
              <a:t>implemented all abstract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9C4E-EF50-4DC1-A4D3-467AAE69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26A8-ADEA-4143-AA80-F4FDA60F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14:cNvPr>
              <p14:cNvContentPartPr/>
              <p14:nvPr/>
            </p14:nvContentPartPr>
            <p14:xfrm>
              <a:off x="967463" y="9586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463" y="9496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30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B387E3-56FD-4887-8080-77D5644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Notes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9F382-35B5-43DC-A5D6-F6843520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FAF59-8F96-4C7B-8B33-D0195A3F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1DF4-B5D8-42BF-B0B7-9D5EB98F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Regarding </a:t>
            </a:r>
            <a:r>
              <a:rPr lang="en-US" dirty="0" err="1">
                <a:latin typeface="PT Sans" panose="020B0503020203020204" pitchFamily="34" charset="0"/>
              </a:rPr>
              <a:t>useEffect</a:t>
            </a:r>
            <a:r>
              <a:rPr lang="en-US" dirty="0">
                <a:latin typeface="PT Sans" panose="020B0503020203020204" pitchFamily="34" charset="0"/>
              </a:rPr>
              <a:t>, </a:t>
            </a:r>
            <a:r>
              <a:rPr lang="en-US" dirty="0" err="1">
                <a:latin typeface="PT Sans" panose="020B0503020203020204" pitchFamily="34" charset="0"/>
              </a:rPr>
              <a:t>useState</a:t>
            </a:r>
            <a:r>
              <a:rPr lang="en-US" dirty="0">
                <a:latin typeface="PT Sans" panose="020B0503020203020204" pitchFamily="34" charset="0"/>
              </a:rPr>
              <a:t>, </a:t>
            </a:r>
            <a:r>
              <a:rPr lang="en-US" dirty="0" err="1">
                <a:latin typeface="PT Sans" panose="020B0503020203020204" pitchFamily="34" charset="0"/>
              </a:rPr>
              <a:t>useContext</a:t>
            </a:r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F109-51BC-44E4-868F-D83E7E6D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Class component can’t use React Hook</a:t>
            </a:r>
          </a:p>
          <a:p>
            <a:r>
              <a:rPr lang="en-US" dirty="0">
                <a:latin typeface="PT Sans" panose="020B0503020203020204" pitchFamily="34" charset="0"/>
              </a:rPr>
              <a:t>For </a:t>
            </a:r>
            <a:r>
              <a:rPr lang="en-US" dirty="0" err="1">
                <a:solidFill>
                  <a:srgbClr val="FF0000"/>
                </a:solidFill>
                <a:latin typeface="PT Sans" panose="020B0503020203020204" pitchFamily="34" charset="0"/>
              </a:rPr>
              <a:t>useEffect</a:t>
            </a:r>
            <a:r>
              <a:rPr lang="en-US" dirty="0">
                <a:latin typeface="PT Sans" panose="020B0503020203020204" pitchFamily="34" charset="0"/>
              </a:rPr>
              <a:t> hook, use </a:t>
            </a:r>
            <a:r>
              <a:rPr lang="en-US" dirty="0">
                <a:solidFill>
                  <a:srgbClr val="FF0000"/>
                </a:solidFill>
                <a:latin typeface="PT Sans" panose="020B0503020203020204" pitchFamily="34" charset="0"/>
              </a:rPr>
              <a:t>component lifecycle method</a:t>
            </a:r>
            <a:r>
              <a:rPr lang="en-US" dirty="0">
                <a:latin typeface="PT Sans" panose="020B0503020203020204" pitchFamily="34" charset="0"/>
              </a:rPr>
              <a:t> to update the data</a:t>
            </a:r>
          </a:p>
          <a:p>
            <a:r>
              <a:rPr lang="en-US" dirty="0">
                <a:latin typeface="PT Sans" panose="020B0503020203020204" pitchFamily="34" charset="0"/>
              </a:rPr>
              <a:t>For </a:t>
            </a:r>
            <a:r>
              <a:rPr lang="en-US" dirty="0" err="1">
                <a:solidFill>
                  <a:srgbClr val="FF0000"/>
                </a:solidFill>
                <a:latin typeface="PT Sans" panose="020B0503020203020204" pitchFamily="34" charset="0"/>
              </a:rPr>
              <a:t>useState</a:t>
            </a:r>
            <a:r>
              <a:rPr lang="en-US" dirty="0">
                <a:latin typeface="PT Sans" panose="020B0503020203020204" pitchFamily="34" charset="0"/>
              </a:rPr>
              <a:t> hook, use </a:t>
            </a:r>
            <a:r>
              <a:rPr lang="en-US" dirty="0" err="1">
                <a:solidFill>
                  <a:srgbClr val="FF0000"/>
                </a:solidFill>
                <a:latin typeface="PT Sans" panose="020B0503020203020204" pitchFamily="34" charset="0"/>
              </a:rPr>
              <a:t>this.state</a:t>
            </a:r>
            <a:r>
              <a:rPr lang="en-US" dirty="0">
                <a:latin typeface="PT Sans" panose="020B0503020203020204" pitchFamily="34" charset="0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PT Sans" panose="020B0503020203020204" pitchFamily="34" charset="0"/>
              </a:rPr>
              <a:t>setState</a:t>
            </a:r>
            <a:r>
              <a:rPr lang="en-US" dirty="0">
                <a:solidFill>
                  <a:srgbClr val="FF0000"/>
                </a:solidFill>
                <a:latin typeface="PT Sans" panose="020B0503020203020204" pitchFamily="34" charset="0"/>
              </a:rPr>
              <a:t>()</a:t>
            </a:r>
            <a:r>
              <a:rPr lang="en-US" dirty="0">
                <a:latin typeface="PT Sans" panose="020B0503020203020204" pitchFamily="34" charset="0"/>
              </a:rPr>
              <a:t> to update state value</a:t>
            </a:r>
          </a:p>
          <a:p>
            <a:r>
              <a:rPr lang="en-US" dirty="0">
                <a:latin typeface="PT Sans" panose="020B0503020203020204" pitchFamily="34" charset="0"/>
              </a:rPr>
              <a:t>For </a:t>
            </a:r>
            <a:r>
              <a:rPr lang="en-US" dirty="0" err="1">
                <a:solidFill>
                  <a:srgbClr val="FF0000"/>
                </a:solidFill>
                <a:latin typeface="PT Sans" panose="020B0503020203020204" pitchFamily="34" charset="0"/>
              </a:rPr>
              <a:t>useContext</a:t>
            </a:r>
            <a:r>
              <a:rPr lang="en-US" dirty="0">
                <a:latin typeface="PT Sans" panose="020B0503020203020204" pitchFamily="34" charset="0"/>
              </a:rPr>
              <a:t> hook, </a:t>
            </a:r>
            <a:r>
              <a:rPr lang="en-US" dirty="0">
                <a:solidFill>
                  <a:srgbClr val="FF0000"/>
                </a:solidFill>
                <a:latin typeface="PT Sans" panose="020B0503020203020204" pitchFamily="34" charset="0"/>
              </a:rPr>
              <a:t>specified </a:t>
            </a:r>
            <a:r>
              <a:rPr lang="en-US" dirty="0" err="1">
                <a:solidFill>
                  <a:srgbClr val="FF0000"/>
                </a:solidFill>
                <a:latin typeface="PT Sans" panose="020B0503020203020204" pitchFamily="34" charset="0"/>
              </a:rPr>
              <a:t>contextType</a:t>
            </a:r>
            <a:r>
              <a:rPr lang="en-US" dirty="0">
                <a:solidFill>
                  <a:srgbClr val="FF0000"/>
                </a:solidFill>
                <a:latin typeface="PT Sans" panose="020B0503020203020204" pitchFamily="34" charset="0"/>
              </a:rPr>
              <a:t> </a:t>
            </a:r>
            <a:r>
              <a:rPr lang="en-US" dirty="0">
                <a:latin typeface="PT Sans" panose="020B0503020203020204" pitchFamily="34" charset="0"/>
              </a:rPr>
              <a:t>and use with </a:t>
            </a:r>
            <a:r>
              <a:rPr lang="en-US" dirty="0" err="1">
                <a:solidFill>
                  <a:srgbClr val="FF0000"/>
                </a:solidFill>
                <a:latin typeface="PT Sans" panose="020B0503020203020204" pitchFamily="34" charset="0"/>
              </a:rPr>
              <a:t>this.context</a:t>
            </a:r>
            <a:endParaRPr lang="en-US" dirty="0">
              <a:solidFill>
                <a:srgbClr val="FF0000"/>
              </a:solidFill>
              <a:latin typeface="PT Sans" panose="020B050302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9C4E-EF50-4DC1-A4D3-467AAE69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26A8-ADEA-4143-AA80-F4FDA60F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14:cNvPr>
              <p14:cNvContentPartPr/>
              <p14:nvPr/>
            </p14:nvContentPartPr>
            <p14:xfrm>
              <a:off x="967463" y="9586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463" y="9496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17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1DF4-B5D8-42BF-B0B7-9D5EB98F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Regarding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F109-51BC-44E4-868F-D83E7E6D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Class component can only use </a:t>
            </a:r>
            <a:r>
              <a:rPr lang="en-US" dirty="0">
                <a:solidFill>
                  <a:srgbClr val="FF0000"/>
                </a:solidFill>
                <a:latin typeface="PT Sans" panose="020B0503020203020204" pitchFamily="34" charset="0"/>
              </a:rPr>
              <a:t>one context</a:t>
            </a:r>
          </a:p>
          <a:p>
            <a:r>
              <a:rPr lang="en-US" dirty="0">
                <a:latin typeface="PT Sans" panose="020B0503020203020204" pitchFamily="34" charset="0"/>
              </a:rPr>
              <a:t>To use multiple context in class component, </a:t>
            </a:r>
          </a:p>
          <a:p>
            <a:pPr lvl="1"/>
            <a:r>
              <a:rPr lang="en-US" dirty="0">
                <a:latin typeface="PT Sans" panose="020B0503020203020204" pitchFamily="34" charset="0"/>
              </a:rPr>
              <a:t>create a provider that combined multiple contexts together.</a:t>
            </a:r>
          </a:p>
          <a:p>
            <a:pPr lvl="1"/>
            <a:r>
              <a:rPr lang="en-US" dirty="0">
                <a:latin typeface="PT Sans" panose="020B0503020203020204" pitchFamily="34" charset="0"/>
              </a:rPr>
              <a:t>Wrapped the component that will make use of combined context with the provider</a:t>
            </a:r>
          </a:p>
          <a:p>
            <a:pPr lvl="1"/>
            <a:r>
              <a:rPr lang="en-US" dirty="0">
                <a:latin typeface="PT Sans" panose="020B0503020203020204" pitchFamily="34" charset="0"/>
              </a:rPr>
              <a:t>Set </a:t>
            </a:r>
            <a:r>
              <a:rPr lang="en-US" dirty="0" err="1">
                <a:latin typeface="PT Sans" panose="020B0503020203020204" pitchFamily="34" charset="0"/>
              </a:rPr>
              <a:t>contextType</a:t>
            </a:r>
            <a:r>
              <a:rPr lang="en-US" dirty="0">
                <a:latin typeface="PT Sans" panose="020B0503020203020204" pitchFamily="34" charset="0"/>
              </a:rPr>
              <a:t> to be the created provider</a:t>
            </a:r>
          </a:p>
          <a:p>
            <a:pPr lvl="1"/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9C4E-EF50-4DC1-A4D3-467AAE69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26A8-ADEA-4143-AA80-F4FDA60F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14:cNvPr>
              <p14:cNvContentPartPr/>
              <p14:nvPr/>
            </p14:nvContentPartPr>
            <p14:xfrm>
              <a:off x="967463" y="9586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463" y="9496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B3851CA-3F81-46F5-B9D5-F2FB74C67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149" y="4406634"/>
            <a:ext cx="707806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9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1DF4-B5D8-42BF-B0B7-9D5EB98F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Other hooks in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F109-51BC-44E4-868F-D83E7E6D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PT Sans" panose="020B0503020203020204" pitchFamily="34" charset="0"/>
              </a:rPr>
              <a:t>Design pattern is based on Object-Oriented concept</a:t>
            </a:r>
          </a:p>
          <a:p>
            <a:pPr marL="457200" lvl="1">
              <a:spcBef>
                <a:spcPts val="0"/>
              </a:spcBef>
            </a:pPr>
            <a:r>
              <a:rPr lang="en-US" dirty="0">
                <a:latin typeface="PT Sans" panose="020B0503020203020204" pitchFamily="34" charset="0"/>
              </a:rPr>
              <a:t>Must use class component to achieved</a:t>
            </a:r>
            <a:endParaRPr lang="en-US" dirty="0">
              <a:effectLst/>
              <a:latin typeface="PT Sans" panose="020B050302020302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PT Sans" panose="020B0503020203020204" pitchFamily="34" charset="0"/>
              </a:rPr>
              <a:t>Old components are functional component which utilized heavy usage of React Hook</a:t>
            </a:r>
          </a:p>
          <a:p>
            <a:pPr marL="457200" lvl="1">
              <a:spcBef>
                <a:spcPts val="0"/>
              </a:spcBef>
            </a:pPr>
            <a:r>
              <a:rPr lang="en-US" dirty="0">
                <a:latin typeface="PT Sans" panose="020B0503020203020204" pitchFamily="34" charset="0"/>
              </a:rPr>
              <a:t>Class component can’t use hook</a:t>
            </a:r>
            <a:endParaRPr lang="en-US" dirty="0">
              <a:effectLst/>
              <a:latin typeface="PT Sans" panose="020B050302020302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PT Sans" panose="020B0503020203020204" pitchFamily="34" charset="0"/>
              </a:rPr>
              <a:t>This link could be useful to make use of the hook in class component.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PT Sans" panose="020B0503020203020204" pitchFamily="34" charset="0"/>
                <a:hlinkClick r:id="rId2"/>
              </a:rPr>
              <a:t>https://www.glennstovall.com/how-to-use-useeffect-and-other-hooks-in-class-components/</a:t>
            </a:r>
            <a:endParaRPr lang="en-US" dirty="0">
              <a:effectLst/>
              <a:latin typeface="PT Sans" panose="020B0503020203020204" pitchFamily="34" charset="0"/>
            </a:endParaRPr>
          </a:p>
          <a:p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9C4E-EF50-4DC1-A4D3-467AAE69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26A8-ADEA-4143-AA80-F4FDA60F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14:cNvPr>
              <p14:cNvContentPartPr/>
              <p14:nvPr/>
            </p14:nvContentPartPr>
            <p14:xfrm>
              <a:off x="967463" y="9586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463" y="9496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80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1DF4-B5D8-42BF-B0B7-9D5EB98F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Draft key generation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25039-0050-474A-A394-210315A2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Draft key generated from </a:t>
            </a:r>
            <a:r>
              <a:rPr lang="en-US" dirty="0" err="1"/>
              <a:t>generateDraftKey</a:t>
            </a:r>
            <a:r>
              <a:rPr lang="en-US" dirty="0"/>
              <a:t>() will be consumed by </a:t>
            </a:r>
            <a:r>
              <a:rPr lang="en-US" dirty="0" err="1"/>
              <a:t>saveDraft</a:t>
            </a:r>
            <a:r>
              <a:rPr lang="en-US" dirty="0"/>
              <a:t>() and </a:t>
            </a:r>
            <a:r>
              <a:rPr lang="en-US" dirty="0" err="1"/>
              <a:t>readDraft</a:t>
            </a:r>
            <a:r>
              <a:rPr lang="en-US" dirty="0"/>
              <a:t>()</a:t>
            </a:r>
          </a:p>
          <a:p>
            <a:r>
              <a:rPr lang="en-US" dirty="0"/>
              <a:t>Suggested key pattern is the following</a:t>
            </a:r>
          </a:p>
          <a:p>
            <a:pPr lvl="1"/>
            <a:r>
              <a:rPr lang="en-US" dirty="0"/>
              <a:t>Prefix with </a:t>
            </a:r>
            <a:r>
              <a:rPr lang="en-US" dirty="0" err="1"/>
              <a:t>partnerId</a:t>
            </a:r>
            <a:endParaRPr lang="en-US" dirty="0"/>
          </a:p>
          <a:p>
            <a:pPr lvl="1"/>
            <a:r>
              <a:rPr lang="en-US" dirty="0"/>
              <a:t>Each stage have more ID according to how it’s nested</a:t>
            </a:r>
          </a:p>
          <a:p>
            <a:pPr lvl="2"/>
            <a:r>
              <a:rPr lang="en-US" dirty="0"/>
              <a:t>Integration stage -&gt; </a:t>
            </a:r>
            <a:r>
              <a:rPr lang="en-US" dirty="0" err="1"/>
              <a:t>integrationId</a:t>
            </a:r>
            <a:endParaRPr lang="en-US" dirty="0"/>
          </a:p>
          <a:p>
            <a:pPr lvl="2"/>
            <a:r>
              <a:rPr lang="en-US" dirty="0"/>
              <a:t>Interface stage -&gt; </a:t>
            </a:r>
            <a:r>
              <a:rPr lang="en-US" dirty="0" err="1"/>
              <a:t>integrationId</a:t>
            </a:r>
            <a:r>
              <a:rPr lang="en-US" dirty="0"/>
              <a:t>, </a:t>
            </a:r>
            <a:r>
              <a:rPr lang="en-US" dirty="0" err="1"/>
              <a:t>interfaceId</a:t>
            </a:r>
            <a:endParaRPr lang="en-US" dirty="0"/>
          </a:p>
          <a:p>
            <a:pPr lvl="2"/>
            <a:r>
              <a:rPr lang="en-US" dirty="0"/>
              <a:t>Start with the </a:t>
            </a:r>
            <a:r>
              <a:rPr lang="en-US" dirty="0" err="1"/>
              <a:t>the</a:t>
            </a:r>
            <a:r>
              <a:rPr lang="en-US" dirty="0"/>
              <a:t> most general item’s ID and follow with more specific item’s ID</a:t>
            </a:r>
          </a:p>
          <a:p>
            <a:pPr lvl="3"/>
            <a:r>
              <a:rPr lang="en-US" dirty="0"/>
              <a:t>GOOD: </a:t>
            </a:r>
            <a:r>
              <a:rPr lang="en-US" dirty="0" err="1"/>
              <a:t>integrationId</a:t>
            </a:r>
            <a:r>
              <a:rPr lang="en-US" dirty="0"/>
              <a:t> -&gt; </a:t>
            </a:r>
            <a:r>
              <a:rPr lang="en-US" dirty="0" err="1"/>
              <a:t>interfaceId</a:t>
            </a:r>
            <a:endParaRPr lang="en-US" dirty="0"/>
          </a:p>
          <a:p>
            <a:pPr lvl="3"/>
            <a:r>
              <a:rPr lang="en-US" dirty="0"/>
              <a:t>BAD: </a:t>
            </a:r>
            <a:r>
              <a:rPr lang="en-US" dirty="0" err="1"/>
              <a:t>interfaceId</a:t>
            </a:r>
            <a:r>
              <a:rPr lang="en-US" dirty="0"/>
              <a:t> -&gt; </a:t>
            </a:r>
            <a:r>
              <a:rPr lang="en-US" dirty="0" err="1"/>
              <a:t>integrationId</a:t>
            </a:r>
            <a:endParaRPr lang="en-US" dirty="0"/>
          </a:p>
          <a:p>
            <a:pPr lvl="1"/>
            <a:r>
              <a:rPr lang="en-US" dirty="0"/>
              <a:t>Suffix with &lt;Technology&gt;&lt;Stage&gt;Draft</a:t>
            </a:r>
          </a:p>
          <a:p>
            <a:pPr lvl="2"/>
            <a:r>
              <a:rPr lang="en-US" dirty="0" err="1"/>
              <a:t>WMInterfaceDraft</a:t>
            </a:r>
            <a:endParaRPr lang="en-US" dirty="0"/>
          </a:p>
          <a:p>
            <a:pPr lvl="2"/>
            <a:r>
              <a:rPr lang="en-US" dirty="0" err="1"/>
              <a:t>ATIntegrationDraft</a:t>
            </a:r>
            <a:endParaRPr lang="en-US" dirty="0"/>
          </a:p>
          <a:p>
            <a:pPr lvl="1"/>
            <a:r>
              <a:rPr lang="en-US" dirty="0"/>
              <a:t>Join each part with “-”</a:t>
            </a:r>
          </a:p>
          <a:p>
            <a:pPr lvl="1"/>
            <a:r>
              <a:rPr lang="en-US" dirty="0"/>
              <a:t>Ex: (at </a:t>
            </a:r>
            <a:r>
              <a:rPr lang="en-US" dirty="0" err="1"/>
              <a:t>webMethod</a:t>
            </a:r>
            <a:r>
              <a:rPr lang="en-US" dirty="0"/>
              <a:t> interface stage) 1234-43-25-WMInterfaceDraft</a:t>
            </a:r>
          </a:p>
          <a:p>
            <a:pPr lvl="2"/>
            <a:r>
              <a:rPr lang="en-US" dirty="0"/>
              <a:t>1234 = </a:t>
            </a:r>
            <a:r>
              <a:rPr lang="en-US" dirty="0" err="1"/>
              <a:t>partnerId</a:t>
            </a:r>
            <a:endParaRPr lang="en-US" dirty="0"/>
          </a:p>
          <a:p>
            <a:pPr lvl="2"/>
            <a:r>
              <a:rPr lang="en-US" dirty="0"/>
              <a:t>43 = </a:t>
            </a:r>
            <a:r>
              <a:rPr lang="en-US" dirty="0" err="1"/>
              <a:t>integrationId</a:t>
            </a:r>
            <a:endParaRPr lang="en-US" dirty="0"/>
          </a:p>
          <a:p>
            <a:pPr lvl="2"/>
            <a:r>
              <a:rPr lang="en-US" dirty="0"/>
              <a:t>25 = </a:t>
            </a:r>
            <a:r>
              <a:rPr lang="en-US" dirty="0" err="1"/>
              <a:t>interfaceId</a:t>
            </a:r>
            <a:endParaRPr lang="en-US" dirty="0"/>
          </a:p>
          <a:p>
            <a:r>
              <a:rPr lang="en-US" dirty="0"/>
              <a:t>Normally, the data to use with draft (from PoC), comes from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9C4E-EF50-4DC1-A4D3-467AAE69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26A8-ADEA-4143-AA80-F4FDA60F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14:cNvPr>
              <p14:cNvContentPartPr/>
              <p14:nvPr/>
            </p14:nvContentPartPr>
            <p14:xfrm>
              <a:off x="967463" y="9586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463" y="9496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83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1DF4-B5D8-42BF-B0B7-9D5EB98F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Interacting with “unrelated draft”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25039-0050-474A-A394-210315A2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“Unrelated draft” = information that </a:t>
            </a:r>
            <a:r>
              <a:rPr lang="en-US" dirty="0">
                <a:solidFill>
                  <a:srgbClr val="FF0000"/>
                </a:solidFill>
              </a:rPr>
              <a:t>don’t directly belong</a:t>
            </a:r>
            <a:r>
              <a:rPr lang="en-US" dirty="0"/>
              <a:t> to the form stage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selectedIntegration</a:t>
            </a:r>
            <a:r>
              <a:rPr lang="en-US" dirty="0"/>
              <a:t> in Interface form stage</a:t>
            </a:r>
          </a:p>
          <a:p>
            <a:r>
              <a:rPr lang="en-US" dirty="0"/>
              <a:t>The “unrelated draft” </a:t>
            </a:r>
            <a:r>
              <a:rPr lang="en-US" dirty="0" err="1"/>
              <a:t>saveDraft</a:t>
            </a:r>
            <a:r>
              <a:rPr lang="en-US" dirty="0"/>
              <a:t>(), </a:t>
            </a:r>
            <a:r>
              <a:rPr lang="en-US" dirty="0" err="1"/>
              <a:t>readDraft</a:t>
            </a:r>
            <a:r>
              <a:rPr lang="en-US" dirty="0"/>
              <a:t>(), </a:t>
            </a:r>
            <a:r>
              <a:rPr lang="en-US" dirty="0" err="1"/>
              <a:t>generateDraftKey</a:t>
            </a:r>
            <a:r>
              <a:rPr lang="en-US" dirty="0"/>
              <a:t>() function must be </a:t>
            </a:r>
            <a:r>
              <a:rPr lang="en-US" dirty="0">
                <a:solidFill>
                  <a:srgbClr val="FF0000"/>
                </a:solidFill>
              </a:rPr>
              <a:t>implemented on-demand</a:t>
            </a:r>
            <a:r>
              <a:rPr lang="en-US" dirty="0"/>
              <a:t> and the implementation pattern (for these functions) is not enforced</a:t>
            </a:r>
          </a:p>
          <a:p>
            <a:pPr lvl="1"/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try to keep the pattern </a:t>
            </a:r>
            <a:r>
              <a:rPr lang="en-US" dirty="0"/>
              <a:t>for easier maintenance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9C4E-EF50-4DC1-A4D3-467AAE69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26A8-ADEA-4143-AA80-F4FDA60F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14:cNvPr>
              <p14:cNvContentPartPr/>
              <p14:nvPr/>
            </p14:nvContentPartPr>
            <p14:xfrm>
              <a:off x="967463" y="9586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463" y="9496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067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1DF4-B5D8-42BF-B0B7-9D5EB98F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T Sans" panose="020B0503020203020204" pitchFamily="34" charset="0"/>
              </a:rPr>
              <a:t>ReusableForm</a:t>
            </a:r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F109-51BC-44E4-868F-D83E7E6D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PT Sans" panose="020B0503020203020204" pitchFamily="34" charset="0"/>
              </a:rPr>
              <a:t>For ease of development and higher </a:t>
            </a:r>
            <a:r>
              <a:rPr lang="en-US" dirty="0" err="1">
                <a:latin typeface="PT Sans" panose="020B0503020203020204" pitchFamily="34" charset="0"/>
              </a:rPr>
              <a:t>reusablity</a:t>
            </a:r>
            <a:r>
              <a:rPr lang="en-US" dirty="0">
                <a:latin typeface="PT Sans" panose="020B0503020203020204" pitchFamily="34" charset="0"/>
              </a:rPr>
              <a:t>, create </a:t>
            </a:r>
            <a:r>
              <a:rPr lang="en-US" dirty="0" err="1">
                <a:latin typeface="PT Sans" panose="020B0503020203020204" pitchFamily="34" charset="0"/>
              </a:rPr>
              <a:t>ReusableForm</a:t>
            </a:r>
            <a:r>
              <a:rPr lang="en-US" dirty="0">
                <a:latin typeface="PT Sans" panose="020B0503020203020204" pitchFamily="34" charset="0"/>
              </a:rPr>
              <a:t> component for each stage of editing</a:t>
            </a:r>
          </a:p>
          <a:p>
            <a:pPr lvl="1"/>
            <a:r>
              <a:rPr lang="en-US" dirty="0" err="1">
                <a:latin typeface="PT Sans" panose="020B0503020203020204" pitchFamily="34" charset="0"/>
              </a:rPr>
              <a:t>ReusableIntegrationForm</a:t>
            </a:r>
            <a:endParaRPr lang="en-US" dirty="0">
              <a:latin typeface="PT Sans" panose="020B0503020203020204" pitchFamily="34" charset="0"/>
            </a:endParaRPr>
          </a:p>
          <a:p>
            <a:pPr lvl="1"/>
            <a:r>
              <a:rPr lang="en-US" dirty="0" err="1">
                <a:latin typeface="PT Sans" panose="020B0503020203020204" pitchFamily="34" charset="0"/>
              </a:rPr>
              <a:t>ReusableInterfaceForm</a:t>
            </a:r>
            <a:endParaRPr lang="en-US" dirty="0">
              <a:latin typeface="PT Sans" panose="020B0503020203020204" pitchFamily="34" charset="0"/>
            </a:endParaRPr>
          </a:p>
          <a:p>
            <a:pPr lvl="1"/>
            <a:r>
              <a:rPr lang="en-US" dirty="0" err="1">
                <a:latin typeface="PT Sans" panose="020B0503020203020204" pitchFamily="34" charset="0"/>
              </a:rPr>
              <a:t>ReusableConnectionForm</a:t>
            </a:r>
            <a:endParaRPr lang="en-US" dirty="0">
              <a:latin typeface="PT Sans" panose="020B0503020203020204" pitchFamily="34" charset="0"/>
            </a:endParaRPr>
          </a:p>
          <a:p>
            <a:r>
              <a:rPr lang="en-US" dirty="0" err="1">
                <a:latin typeface="PT Sans" panose="020B0503020203020204" pitchFamily="34" charset="0"/>
              </a:rPr>
              <a:t>ReusableForm</a:t>
            </a:r>
            <a:r>
              <a:rPr lang="en-US" dirty="0">
                <a:latin typeface="PT Sans" panose="020B0503020203020204" pitchFamily="34" charset="0"/>
              </a:rPr>
              <a:t> will be use for</a:t>
            </a:r>
          </a:p>
          <a:p>
            <a:pPr lvl="1"/>
            <a:r>
              <a:rPr lang="en-US" dirty="0">
                <a:latin typeface="PT Sans" panose="020B0503020203020204" pitchFamily="34" charset="0"/>
              </a:rPr>
              <a:t>Form rendering</a:t>
            </a:r>
          </a:p>
          <a:p>
            <a:pPr lvl="1"/>
            <a:r>
              <a:rPr lang="en-US" dirty="0">
                <a:latin typeface="PT Sans" panose="020B0503020203020204" pitchFamily="34" charset="0"/>
              </a:rPr>
              <a:t>Draft saving</a:t>
            </a:r>
          </a:p>
          <a:p>
            <a:pPr lvl="1"/>
            <a:r>
              <a:rPr lang="en-US" dirty="0">
                <a:latin typeface="PT Sans" panose="020B0503020203020204" pitchFamily="34" charset="0"/>
              </a:rPr>
              <a:t>Update integration and related data</a:t>
            </a:r>
          </a:p>
          <a:p>
            <a:r>
              <a:rPr lang="en-US" dirty="0">
                <a:solidFill>
                  <a:srgbClr val="FF0000"/>
                </a:solidFill>
                <a:latin typeface="PT Sans" panose="020B0503020203020204" pitchFamily="34" charset="0"/>
              </a:rPr>
              <a:t>Should be return </a:t>
            </a:r>
            <a:r>
              <a:rPr lang="en-US" dirty="0">
                <a:latin typeface="PT Sans" panose="020B0503020203020204" pitchFamily="34" charset="0"/>
              </a:rPr>
              <a:t>from render() of </a:t>
            </a:r>
            <a:r>
              <a:rPr lang="en-US" dirty="0" err="1">
                <a:latin typeface="PT Sans" panose="020B0503020203020204" pitchFamily="34" charset="0"/>
              </a:rPr>
              <a:t>IntegrationForm</a:t>
            </a:r>
            <a:r>
              <a:rPr lang="en-US" dirty="0">
                <a:latin typeface="PT Sans" panose="020B0503020203020204" pitchFamily="34" charset="0"/>
              </a:rPr>
              <a:t>, </a:t>
            </a:r>
            <a:r>
              <a:rPr lang="en-US" dirty="0" err="1">
                <a:latin typeface="PT Sans" panose="020B0503020203020204" pitchFamily="34" charset="0"/>
              </a:rPr>
              <a:t>InterfaceForm</a:t>
            </a:r>
            <a:r>
              <a:rPr lang="en-US" dirty="0">
                <a:latin typeface="PT Sans" panose="020B0503020203020204" pitchFamily="34" charset="0"/>
              </a:rPr>
              <a:t>, </a:t>
            </a:r>
            <a:r>
              <a:rPr lang="en-US" dirty="0" err="1">
                <a:latin typeface="PT Sans" panose="020B0503020203020204" pitchFamily="34" charset="0"/>
              </a:rPr>
              <a:t>ConnectionForm</a:t>
            </a:r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9C4E-EF50-4DC1-A4D3-467AAE69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26A8-ADEA-4143-AA80-F4FDA60F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14:cNvPr>
              <p14:cNvContentPartPr/>
              <p14:nvPr/>
            </p14:nvContentPartPr>
            <p14:xfrm>
              <a:off x="967463" y="9586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463" y="9496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0AD388C-1FF6-43DE-9864-32D4707E9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330" y="2701030"/>
            <a:ext cx="564435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195E33-C88A-4F56-A1E9-AAA8F63B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39D6C-D5AD-4286-B758-41B14DC1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FF7F3-D6BE-465B-ABD9-9BB6B1CC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1DF4-B5D8-42BF-B0B7-9D5EB98F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T Sans" panose="020B0503020203020204" pitchFamily="34" charset="0"/>
              </a:rPr>
              <a:t>ReusableForm</a:t>
            </a:r>
            <a:r>
              <a:rPr lang="en-US" dirty="0">
                <a:latin typeface="PT Sans" panose="020B0503020203020204" pitchFamily="34" charset="0"/>
              </a:rPr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F109-51BC-44E4-868F-D83E7E6D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T Sans" panose="020B0503020203020204" pitchFamily="34" charset="0"/>
              </a:rPr>
              <a:t>Since </a:t>
            </a:r>
            <a:r>
              <a:rPr lang="en-US" dirty="0" err="1">
                <a:latin typeface="PT Sans" panose="020B0503020203020204" pitchFamily="34" charset="0"/>
              </a:rPr>
              <a:t>ReusableForm</a:t>
            </a:r>
            <a:r>
              <a:rPr lang="en-US" dirty="0">
                <a:latin typeface="PT Sans" panose="020B0503020203020204" pitchFamily="34" charset="0"/>
              </a:rPr>
              <a:t> use </a:t>
            </a:r>
            <a:r>
              <a:rPr lang="en-US" dirty="0" err="1">
                <a:latin typeface="PT Sans" panose="020B0503020203020204" pitchFamily="34" charset="0"/>
              </a:rPr>
              <a:t>useForm</a:t>
            </a:r>
            <a:r>
              <a:rPr lang="en-US" dirty="0">
                <a:latin typeface="PT Sans" panose="020B0503020203020204" pitchFamily="34" charset="0"/>
              </a:rPr>
              <a:t> hook, it </a:t>
            </a:r>
            <a:r>
              <a:rPr lang="en-US" dirty="0">
                <a:solidFill>
                  <a:srgbClr val="FF0000"/>
                </a:solidFill>
                <a:latin typeface="PT Sans" panose="020B0503020203020204" pitchFamily="34" charset="0"/>
              </a:rPr>
              <a:t>must</a:t>
            </a:r>
            <a:r>
              <a:rPr lang="en-US" dirty="0">
                <a:latin typeface="PT Sans" panose="020B0503020203020204" pitchFamily="34" charset="0"/>
              </a:rPr>
              <a:t> be functional component.</a:t>
            </a:r>
          </a:p>
          <a:p>
            <a:r>
              <a:rPr lang="en-US" dirty="0">
                <a:latin typeface="PT Sans" panose="020B0503020203020204" pitchFamily="34" charset="0"/>
              </a:rPr>
              <a:t>Hence, </a:t>
            </a:r>
            <a:r>
              <a:rPr lang="en-US" dirty="0" err="1">
                <a:latin typeface="PT Sans" panose="020B0503020203020204" pitchFamily="34" charset="0"/>
              </a:rPr>
              <a:t>ReusableForm</a:t>
            </a:r>
            <a:r>
              <a:rPr lang="en-US" dirty="0">
                <a:latin typeface="PT Sans" panose="020B0503020203020204" pitchFamily="34" charset="0"/>
              </a:rPr>
              <a:t> method implementation </a:t>
            </a:r>
            <a:r>
              <a:rPr lang="en-US" dirty="0">
                <a:solidFill>
                  <a:srgbClr val="FF0000"/>
                </a:solidFill>
                <a:latin typeface="PT Sans" panose="020B0503020203020204" pitchFamily="34" charset="0"/>
              </a:rPr>
              <a:t>can’t be enforced</a:t>
            </a:r>
          </a:p>
          <a:p>
            <a:r>
              <a:rPr lang="en-US" dirty="0">
                <a:latin typeface="PT Sans" panose="020B0503020203020204" pitchFamily="34" charset="0"/>
              </a:rPr>
              <a:t>Check implementation example below to understand the intended behavior.</a:t>
            </a:r>
          </a:p>
          <a:p>
            <a:r>
              <a:rPr lang="en-US" dirty="0">
                <a:latin typeface="PT Sans" panose="020B0503020203020204" pitchFamily="34" charset="0"/>
              </a:rPr>
              <a:t>Implementation: </a:t>
            </a:r>
            <a:r>
              <a:rPr lang="en-US" dirty="0">
                <a:latin typeface="PT Sans" panose="020B0503020203020204" pitchFamily="34" charset="0"/>
                <a:hlinkClick r:id="rId2"/>
              </a:rPr>
              <a:t>https://github.com/TanapolWong-asa/abstract-factory-form/blob/master/src/pages/EditPartner/Form/reusableForm.tsx</a:t>
            </a:r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9C4E-EF50-4DC1-A4D3-467AAE69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26A8-ADEA-4143-AA80-F4FDA60F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14:cNvPr>
              <p14:cNvContentPartPr/>
              <p14:nvPr/>
            </p14:nvContentPartPr>
            <p14:xfrm>
              <a:off x="967463" y="9586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463" y="9496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76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1DF4-B5D8-42BF-B0B7-9D5EB98F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Additional Form for each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F109-51BC-44E4-868F-D83E7E6D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T Sans" panose="020B0503020203020204" pitchFamily="34" charset="0"/>
              </a:rPr>
              <a:t>In case of any stage required additional form,</a:t>
            </a:r>
          </a:p>
          <a:p>
            <a:pPr lvl="1"/>
            <a:r>
              <a:rPr lang="en-US" dirty="0">
                <a:latin typeface="PT Sans" panose="020B0503020203020204" pitchFamily="34" charset="0"/>
              </a:rPr>
              <a:t>Render it in class component along side with </a:t>
            </a:r>
            <a:r>
              <a:rPr lang="en-US" dirty="0" err="1">
                <a:latin typeface="PT Sans" panose="020B0503020203020204" pitchFamily="34" charset="0"/>
              </a:rPr>
              <a:t>ReusableForm</a:t>
            </a:r>
            <a:endParaRPr lang="en-US" dirty="0">
              <a:latin typeface="PT Sans" panose="020B0503020203020204" pitchFamily="34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PT Sans" panose="020B0503020203020204" pitchFamily="34" charset="0"/>
              </a:rPr>
              <a:t>Keep in mind </a:t>
            </a:r>
            <a:r>
              <a:rPr lang="en-US" dirty="0">
                <a:latin typeface="PT Sans" panose="020B0503020203020204" pitchFamily="34" charset="0"/>
              </a:rPr>
              <a:t>the following functionalities</a:t>
            </a:r>
          </a:p>
          <a:p>
            <a:pPr lvl="2"/>
            <a:r>
              <a:rPr lang="en-US" dirty="0">
                <a:latin typeface="PT Sans" panose="020B0503020203020204" pitchFamily="34" charset="0"/>
              </a:rPr>
              <a:t>Form rendering</a:t>
            </a:r>
          </a:p>
          <a:p>
            <a:pPr lvl="2"/>
            <a:r>
              <a:rPr lang="en-US" dirty="0">
                <a:latin typeface="PT Sans" panose="020B0503020203020204" pitchFamily="34" charset="0"/>
              </a:rPr>
              <a:t>Draft saving</a:t>
            </a:r>
          </a:p>
          <a:p>
            <a:pPr lvl="2"/>
            <a:r>
              <a:rPr lang="en-US" dirty="0">
                <a:latin typeface="PT Sans" panose="020B0503020203020204" pitchFamily="34" charset="0"/>
              </a:rPr>
              <a:t>Update related data***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9C4E-EF50-4DC1-A4D3-467AAE69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26A8-ADEA-4143-AA80-F4FDA60F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14:cNvPr>
              <p14:cNvContentPartPr/>
              <p14:nvPr/>
            </p14:nvContentPartPr>
            <p14:xfrm>
              <a:off x="967463" y="9586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7DF0CD-4CB4-4352-B891-2F2359A70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463" y="9496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9FD47F0-5D6F-467A-BD38-954710698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461" y="3140061"/>
            <a:ext cx="445832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04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E4DF-C8BF-4940-987D-4F2ADFF1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9D04-8C91-4459-9BBB-0E13F94E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component might need a specific implementation</a:t>
            </a:r>
          </a:p>
          <a:p>
            <a:r>
              <a:rPr lang="en-US" dirty="0"/>
              <a:t>First, try to follow the pattern.</a:t>
            </a:r>
          </a:p>
          <a:p>
            <a:r>
              <a:rPr lang="en-US" dirty="0"/>
              <a:t>If couldn’t be done, </a:t>
            </a:r>
            <a:r>
              <a:rPr lang="en-US" dirty="0">
                <a:solidFill>
                  <a:srgbClr val="FF0000"/>
                </a:solidFill>
              </a:rPr>
              <a:t>ignore</a:t>
            </a:r>
            <a:r>
              <a:rPr lang="en-US" dirty="0"/>
              <a:t> the pattern then…</a:t>
            </a:r>
          </a:p>
          <a:p>
            <a:pPr lvl="1"/>
            <a:r>
              <a:rPr lang="en-US" dirty="0"/>
              <a:t>Document </a:t>
            </a:r>
            <a:r>
              <a:rPr lang="en-US" dirty="0">
                <a:solidFill>
                  <a:srgbClr val="FF0000"/>
                </a:solidFill>
              </a:rPr>
              <a:t>what break </a:t>
            </a:r>
            <a:r>
              <a:rPr lang="en-US" dirty="0"/>
              <a:t>the pattern</a:t>
            </a:r>
          </a:p>
          <a:p>
            <a:pPr lvl="1"/>
            <a:r>
              <a:rPr lang="en-US" dirty="0"/>
              <a:t>Document </a:t>
            </a:r>
            <a:r>
              <a:rPr lang="en-US" dirty="0">
                <a:solidFill>
                  <a:srgbClr val="FF0000"/>
                </a:solidFill>
              </a:rPr>
              <a:t>why you need to break </a:t>
            </a:r>
            <a:r>
              <a:rPr lang="en-US" dirty="0"/>
              <a:t>the pattern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C128E-5D25-4C70-8B70-0D5B7B09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2296A-39E3-460A-9DBE-5FA53BC4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005D6-5A17-4F38-B0D3-5ADC723C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0" y="4252326"/>
            <a:ext cx="1152685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CF4-57E4-474A-BD17-E1D049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Utilizing “Abstract Factory”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772B-9BFF-44E3-9546-345A4E03C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PT Sans" panose="020B0503020203020204" pitchFamily="34" charset="0"/>
              </a:rPr>
              <a:t>EditIntegration</a:t>
            </a:r>
            <a:r>
              <a:rPr lang="en-US" dirty="0">
                <a:latin typeface="PT Sans" panose="020B0503020203020204" pitchFamily="34" charset="0"/>
              </a:rPr>
              <a:t> form has multiple variants</a:t>
            </a:r>
          </a:p>
          <a:p>
            <a:pPr lvl="1"/>
            <a:r>
              <a:rPr lang="en-US" dirty="0">
                <a:latin typeface="PT Sans" panose="020B0503020203020204" pitchFamily="34" charset="0"/>
              </a:rPr>
              <a:t>Integration</a:t>
            </a:r>
          </a:p>
          <a:p>
            <a:pPr lvl="1"/>
            <a:r>
              <a:rPr lang="en-US" dirty="0">
                <a:latin typeface="PT Sans" panose="020B0503020203020204" pitchFamily="34" charset="0"/>
              </a:rPr>
              <a:t>Interface</a:t>
            </a:r>
          </a:p>
          <a:p>
            <a:pPr lvl="1"/>
            <a:r>
              <a:rPr lang="en-US" dirty="0">
                <a:latin typeface="PT Sans" panose="020B0503020203020204" pitchFamily="34" charset="0"/>
              </a:rPr>
              <a:t>Connection</a:t>
            </a:r>
          </a:p>
          <a:p>
            <a:r>
              <a:rPr lang="en-US" dirty="0">
                <a:latin typeface="PT Sans" panose="020B0503020203020204" pitchFamily="34" charset="0"/>
              </a:rPr>
              <a:t>Each variant has multiple sub-variants for each service type</a:t>
            </a:r>
          </a:p>
          <a:p>
            <a:pPr lvl="1"/>
            <a:r>
              <a:rPr lang="en-US" dirty="0" err="1">
                <a:latin typeface="PT Sans" panose="020B0503020203020204" pitchFamily="34" charset="0"/>
              </a:rPr>
              <a:t>webMethods</a:t>
            </a:r>
            <a:endParaRPr lang="en-US" dirty="0">
              <a:latin typeface="PT Sans" panose="020B0503020203020204" pitchFamily="34" charset="0"/>
            </a:endParaRPr>
          </a:p>
          <a:p>
            <a:pPr lvl="1"/>
            <a:r>
              <a:rPr lang="en-US" dirty="0" err="1">
                <a:latin typeface="PT Sans" panose="020B0503020203020204" pitchFamily="34" charset="0"/>
              </a:rPr>
              <a:t>ActiveTransfer</a:t>
            </a:r>
            <a:endParaRPr lang="en-US" dirty="0">
              <a:latin typeface="PT Sans" panose="020B0503020203020204" pitchFamily="34" charset="0"/>
            </a:endParaRPr>
          </a:p>
          <a:p>
            <a:pPr lvl="1"/>
            <a:r>
              <a:rPr lang="en-US" dirty="0">
                <a:latin typeface="PT Sans" panose="020B0503020203020204" pitchFamily="34" charset="0"/>
              </a:rPr>
              <a:t>SAP PO</a:t>
            </a:r>
          </a:p>
          <a:p>
            <a:pPr lvl="1"/>
            <a:r>
              <a:rPr lang="en-US" dirty="0" err="1">
                <a:latin typeface="PT Sans" panose="020B0503020203020204" pitchFamily="34" charset="0"/>
              </a:rPr>
              <a:t>webMethods</a:t>
            </a:r>
            <a:r>
              <a:rPr lang="en-US" dirty="0">
                <a:latin typeface="PT Sans" panose="020B0503020203020204" pitchFamily="34" charset="0"/>
              </a:rPr>
              <a:t> IO</a:t>
            </a:r>
          </a:p>
          <a:p>
            <a:pPr lvl="1"/>
            <a:r>
              <a:rPr lang="en-US" dirty="0">
                <a:latin typeface="PT Sans" panose="020B0503020203020204" pitchFamily="34" charset="0"/>
              </a:rPr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67EC3-7B90-46A9-BA2C-A7AB66BC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F0C2-F16E-4535-B432-919D085A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8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D69F-AEE8-4CF3-B784-0492DD8C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What is 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2B4B-559F-46A1-96C3-96715C98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latin typeface="PT Sans" panose="020B0604020202020204" pitchFamily="34" charset="0"/>
              </a:rPr>
              <a:t>Creational Design pattern</a:t>
            </a:r>
          </a:p>
          <a:p>
            <a:r>
              <a:rPr lang="en-US" dirty="0">
                <a:solidFill>
                  <a:srgbClr val="444444"/>
                </a:solidFill>
                <a:latin typeface="PT Sans" panose="020B0604020202020204" pitchFamily="34" charset="0"/>
              </a:rPr>
              <a:t>Create “Group of Related object” without specifying concrete class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PT Sans" panose="020B0604020202020204" pitchFamily="34" charset="0"/>
              </a:rPr>
              <a:t>Related object =&gt; Integration stage form for each platform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C37A7-47C2-45D5-9BFF-769FABD3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C5F4A-48C0-4B88-B619-6BEAD52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544A7-2DDA-4C9C-A271-330E7F2F1681}"/>
              </a:ext>
            </a:extLst>
          </p:cNvPr>
          <p:cNvSpPr txBox="1"/>
          <p:nvPr/>
        </p:nvSpPr>
        <p:spPr>
          <a:xfrm>
            <a:off x="59185" y="6081991"/>
            <a:ext cx="7501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https://refactoring.guru/design-patterns/abstract-factory</a:t>
            </a:r>
          </a:p>
        </p:txBody>
      </p:sp>
      <p:pic>
        <p:nvPicPr>
          <p:cNvPr id="1026" name="Picture 2" descr="Abstract Factory design pattern">
            <a:extLst>
              <a:ext uri="{FF2B5EF4-FFF2-40B4-BE49-F238E27FC236}">
                <a16:creationId xmlns:a16="http://schemas.microsoft.com/office/drawing/2014/main" id="{91B9A00A-2694-4757-B196-FC3E37942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68" y="3204556"/>
            <a:ext cx="4476010" cy="28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228744-4BE2-412C-B333-37C9C3ED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0"/>
              </a:rPr>
              <a:t>Design progress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B76924-F615-4D1F-88E6-4B954A46D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PlantUML</a:t>
            </a:r>
            <a:r>
              <a:rPr lang="en-US" dirty="0"/>
              <a:t> script are provided.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F01E6-B516-4EE8-88EE-D0AE97BA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E64B-2DBC-4348-9CB1-CE50E813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F2AA7F6-7922-4E2A-93C9-9942BA155AB2}"/>
              </a:ext>
            </a:extLst>
          </p:cNvPr>
          <p:cNvSpPr txBox="1"/>
          <p:nvPr/>
        </p:nvSpPr>
        <p:spPr>
          <a:xfrm>
            <a:off x="0" y="88777"/>
            <a:ext cx="1219791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@startuml</a:t>
            </a:r>
          </a:p>
          <a:p>
            <a:r>
              <a:rPr lang="en-US" sz="1000" dirty="0"/>
              <a:t>interface </a:t>
            </a:r>
            <a:r>
              <a:rPr lang="en-US" sz="1000" dirty="0" err="1"/>
              <a:t>StageForm</a:t>
            </a:r>
            <a:r>
              <a:rPr lang="en-US" sz="1000" dirty="0"/>
              <a:t>{</a:t>
            </a:r>
          </a:p>
          <a:p>
            <a:r>
              <a:rPr lang="en-US" sz="1000" dirty="0"/>
              <a:t>    + </a:t>
            </a:r>
            <a:r>
              <a:rPr lang="en-US" sz="1000" dirty="0" err="1"/>
              <a:t>changeStage</a:t>
            </a:r>
            <a:r>
              <a:rPr lang="en-US" sz="1000" dirty="0"/>
              <a:t>()</a:t>
            </a:r>
          </a:p>
          <a:p>
            <a:r>
              <a:rPr lang="en-US" sz="1000" dirty="0"/>
              <a:t>    + </a:t>
            </a:r>
            <a:r>
              <a:rPr lang="en-US" sz="1000" dirty="0" err="1"/>
              <a:t>renderForm</a:t>
            </a:r>
            <a:r>
              <a:rPr lang="en-US" sz="1000" dirty="0"/>
              <a:t>(): </a:t>
            </a:r>
            <a:r>
              <a:rPr lang="en-US" sz="1000" dirty="0" err="1"/>
              <a:t>ReactNode</a:t>
            </a:r>
            <a:endParaRPr lang="en-US" sz="1000" dirty="0"/>
          </a:p>
          <a:p>
            <a:r>
              <a:rPr lang="en-US" sz="1000" dirty="0"/>
              <a:t>    + </a:t>
            </a:r>
            <a:r>
              <a:rPr lang="en-US" sz="1000" dirty="0" err="1"/>
              <a:t>handleSubmit</a:t>
            </a:r>
            <a:r>
              <a:rPr lang="en-US" sz="1000" dirty="0"/>
              <a:t>(): void</a:t>
            </a:r>
          </a:p>
          <a:p>
            <a:r>
              <a:rPr lang="en-US" sz="1000" dirty="0"/>
              <a:t>    - </a:t>
            </a:r>
            <a:r>
              <a:rPr lang="en-US" sz="1000" dirty="0" err="1"/>
              <a:t>preprocessFormData</a:t>
            </a:r>
            <a:r>
              <a:rPr lang="en-US" sz="1000" dirty="0"/>
              <a:t>(): void</a:t>
            </a:r>
          </a:p>
          <a:p>
            <a:r>
              <a:rPr lang="en-US" sz="1000" dirty="0"/>
              <a:t>    - </a:t>
            </a:r>
            <a:r>
              <a:rPr lang="en-US" sz="1000" dirty="0" err="1"/>
              <a:t>handleOnChange</a:t>
            </a:r>
            <a:r>
              <a:rPr lang="en-US" sz="1000" dirty="0"/>
              <a:t>(): void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abstract class </a:t>
            </a:r>
            <a:r>
              <a:rPr lang="en-US" sz="1000" dirty="0" err="1"/>
              <a:t>IntegrationStageForm</a:t>
            </a:r>
            <a:r>
              <a:rPr lang="en-US" sz="1000" dirty="0"/>
              <a:t> implements </a:t>
            </a:r>
            <a:r>
              <a:rPr lang="en-US" sz="1000" dirty="0" err="1"/>
              <a:t>StageForm</a:t>
            </a:r>
            <a:r>
              <a:rPr lang="en-US" sz="1000" dirty="0"/>
              <a:t>{</a:t>
            </a:r>
          </a:p>
          <a:p>
            <a:r>
              <a:rPr lang="en-US" sz="1000" dirty="0"/>
              <a:t>    + {abstract} </a:t>
            </a:r>
            <a:r>
              <a:rPr lang="en-US" sz="1000" dirty="0" err="1"/>
              <a:t>validateIntegrationForm</a:t>
            </a:r>
            <a:r>
              <a:rPr lang="en-US" sz="1000" dirty="0"/>
              <a:t>():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abstract class </a:t>
            </a:r>
            <a:r>
              <a:rPr lang="en-US" sz="1000" dirty="0" err="1"/>
              <a:t>InterfaceStageForm</a:t>
            </a:r>
            <a:r>
              <a:rPr lang="en-US" sz="1000" dirty="0"/>
              <a:t> implements </a:t>
            </a:r>
            <a:r>
              <a:rPr lang="en-US" sz="1000" dirty="0" err="1"/>
              <a:t>StageForm</a:t>
            </a:r>
            <a:r>
              <a:rPr lang="en-US" sz="1000" dirty="0"/>
              <a:t>{</a:t>
            </a:r>
          </a:p>
          <a:p>
            <a:r>
              <a:rPr lang="en-US" sz="1000" dirty="0"/>
              <a:t>    + {abstract} </a:t>
            </a:r>
            <a:r>
              <a:rPr lang="en-US" sz="1000" dirty="0" err="1"/>
              <a:t>validateInterfaceForm</a:t>
            </a:r>
            <a:r>
              <a:rPr lang="en-US" sz="1000" dirty="0"/>
              <a:t>():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abstract class </a:t>
            </a:r>
            <a:r>
              <a:rPr lang="en-US" sz="1000" dirty="0" err="1"/>
              <a:t>ConnectionStageForm</a:t>
            </a:r>
            <a:r>
              <a:rPr lang="en-US" sz="1000" dirty="0"/>
              <a:t> implements </a:t>
            </a:r>
            <a:r>
              <a:rPr lang="en-US" sz="1000" dirty="0" err="1"/>
              <a:t>StageForm</a:t>
            </a:r>
            <a:r>
              <a:rPr lang="en-US" sz="1000" dirty="0"/>
              <a:t>{</a:t>
            </a:r>
          </a:p>
          <a:p>
            <a:r>
              <a:rPr lang="en-US" sz="1000" dirty="0"/>
              <a:t>     + {abstract} </a:t>
            </a:r>
            <a:r>
              <a:rPr lang="en-US" sz="1000" dirty="0" err="1"/>
              <a:t>validateConnetionForm</a:t>
            </a:r>
            <a:r>
              <a:rPr lang="en-US" sz="1000" dirty="0"/>
              <a:t>():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class </a:t>
            </a:r>
            <a:r>
              <a:rPr lang="en-US" sz="1000" dirty="0" err="1"/>
              <a:t>WMIntegrationStageForm</a:t>
            </a:r>
            <a:r>
              <a:rPr lang="en-US" sz="1000" dirty="0"/>
              <a:t> extends </a:t>
            </a:r>
            <a:r>
              <a:rPr lang="en-US" sz="1000" dirty="0" err="1"/>
              <a:t>IntegrationStageForm</a:t>
            </a:r>
            <a:r>
              <a:rPr lang="en-US" sz="1000" dirty="0"/>
              <a:t> {</a:t>
            </a:r>
          </a:p>
          <a:p>
            <a:r>
              <a:rPr lang="en-US" sz="1000" dirty="0"/>
              <a:t>    - </a:t>
            </a:r>
            <a:r>
              <a:rPr lang="en-US" sz="1000" dirty="0" err="1"/>
              <a:t>formList</a:t>
            </a:r>
            <a:r>
              <a:rPr lang="en-US" sz="1000" dirty="0"/>
              <a:t>: Object[]</a:t>
            </a:r>
          </a:p>
          <a:p>
            <a:r>
              <a:rPr lang="en-US" sz="1000" dirty="0"/>
              <a:t>    - helperFunc1(): any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class </a:t>
            </a:r>
            <a:r>
              <a:rPr lang="en-US" sz="1000" dirty="0" err="1"/>
              <a:t>ATIntegrationStageForm</a:t>
            </a:r>
            <a:r>
              <a:rPr lang="en-US" sz="1000" dirty="0"/>
              <a:t> extends </a:t>
            </a:r>
            <a:r>
              <a:rPr lang="en-US" sz="1000" dirty="0" err="1"/>
              <a:t>IntegrationStageForm</a:t>
            </a:r>
            <a:r>
              <a:rPr lang="en-US" sz="1000" dirty="0"/>
              <a:t> {</a:t>
            </a:r>
          </a:p>
          <a:p>
            <a:r>
              <a:rPr lang="en-US" sz="1000" dirty="0"/>
              <a:t>    - </a:t>
            </a:r>
            <a:r>
              <a:rPr lang="en-US" sz="1000" dirty="0" err="1"/>
              <a:t>formList</a:t>
            </a:r>
            <a:r>
              <a:rPr lang="en-US" sz="1000" dirty="0"/>
              <a:t>: Object[]</a:t>
            </a:r>
          </a:p>
          <a:p>
            <a:r>
              <a:rPr lang="en-US" sz="1000" dirty="0"/>
              <a:t>    - helperFunc2(): any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class </a:t>
            </a:r>
            <a:r>
              <a:rPr lang="en-US" sz="1000" dirty="0" err="1"/>
              <a:t>SAPIntegrationStageForm</a:t>
            </a:r>
            <a:r>
              <a:rPr lang="en-US" sz="1000" dirty="0"/>
              <a:t> extends </a:t>
            </a:r>
            <a:r>
              <a:rPr lang="en-US" sz="1000" dirty="0" err="1"/>
              <a:t>IntegrationStageForm</a:t>
            </a:r>
            <a:r>
              <a:rPr lang="en-US" sz="1000" dirty="0"/>
              <a:t> {</a:t>
            </a:r>
          </a:p>
          <a:p>
            <a:r>
              <a:rPr lang="en-US" sz="1000" dirty="0"/>
              <a:t>    - </a:t>
            </a:r>
            <a:r>
              <a:rPr lang="en-US" sz="1000" dirty="0" err="1"/>
              <a:t>formList</a:t>
            </a:r>
            <a:r>
              <a:rPr lang="en-US" sz="1000" dirty="0"/>
              <a:t>: Object[]</a:t>
            </a:r>
          </a:p>
          <a:p>
            <a:r>
              <a:rPr lang="en-US" sz="1000" dirty="0"/>
              <a:t>    - helperFunc3(): any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abstract class </a:t>
            </a:r>
            <a:r>
              <a:rPr lang="en-US" sz="1000" dirty="0" err="1"/>
              <a:t>FormCreator</a:t>
            </a:r>
            <a:r>
              <a:rPr lang="en-US" sz="1000" dirty="0"/>
              <a:t>{</a:t>
            </a:r>
          </a:p>
          <a:p>
            <a:r>
              <a:rPr lang="en-US" sz="1000" dirty="0"/>
              <a:t>    + render(): </a:t>
            </a:r>
            <a:r>
              <a:rPr lang="en-US" sz="1000" dirty="0" err="1"/>
              <a:t>ReactNode</a:t>
            </a:r>
            <a:endParaRPr lang="en-US" sz="1000" dirty="0"/>
          </a:p>
          <a:p>
            <a:r>
              <a:rPr lang="en-US" sz="1000" dirty="0"/>
              <a:t>    + {abstract} </a:t>
            </a:r>
            <a:r>
              <a:rPr lang="en-US" sz="1000" dirty="0" err="1"/>
              <a:t>createForm</a:t>
            </a:r>
            <a:r>
              <a:rPr lang="en-US" sz="1000" dirty="0"/>
              <a:t>(): </a:t>
            </a:r>
            <a:r>
              <a:rPr lang="en-US" sz="1000" dirty="0" err="1"/>
              <a:t>StageForm</a:t>
            </a:r>
            <a:endParaRPr lang="en-US" sz="1000" dirty="0"/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class </a:t>
            </a:r>
            <a:r>
              <a:rPr lang="en-US" sz="1000" dirty="0" err="1"/>
              <a:t>IntegrationFormCreator</a:t>
            </a:r>
            <a:r>
              <a:rPr lang="en-US" sz="1000" dirty="0"/>
              <a:t> extends </a:t>
            </a:r>
            <a:r>
              <a:rPr lang="en-US" sz="1000" dirty="0" err="1"/>
              <a:t>FormCreator</a:t>
            </a:r>
            <a:r>
              <a:rPr lang="en-US" sz="1000" dirty="0"/>
              <a:t>{}</a:t>
            </a:r>
          </a:p>
          <a:p>
            <a:r>
              <a:rPr lang="en-US" sz="1000" dirty="0"/>
              <a:t>class </a:t>
            </a:r>
            <a:r>
              <a:rPr lang="en-US" sz="1000" dirty="0" err="1"/>
              <a:t>InterfaceFormCreator</a:t>
            </a:r>
            <a:r>
              <a:rPr lang="en-US" sz="1000" dirty="0"/>
              <a:t> extends </a:t>
            </a:r>
            <a:r>
              <a:rPr lang="en-US" sz="1000" dirty="0" err="1"/>
              <a:t>FormCreator</a:t>
            </a:r>
            <a:r>
              <a:rPr lang="en-US" sz="1000" dirty="0"/>
              <a:t>{}</a:t>
            </a:r>
          </a:p>
          <a:p>
            <a:r>
              <a:rPr lang="en-US" sz="1000" dirty="0"/>
              <a:t>class </a:t>
            </a:r>
            <a:r>
              <a:rPr lang="en-US" sz="1000" dirty="0" err="1"/>
              <a:t>ConnectionFormCreator</a:t>
            </a:r>
            <a:r>
              <a:rPr lang="en-US" sz="1000" dirty="0"/>
              <a:t> extends </a:t>
            </a:r>
            <a:r>
              <a:rPr lang="en-US" sz="1000" dirty="0" err="1"/>
              <a:t>FormCreator</a:t>
            </a:r>
            <a:r>
              <a:rPr lang="en-US" sz="1000" dirty="0"/>
              <a:t>{}</a:t>
            </a:r>
          </a:p>
          <a:p>
            <a:endParaRPr lang="en-US" sz="1000" dirty="0"/>
          </a:p>
          <a:p>
            <a:r>
              <a:rPr lang="en-US" sz="1000" dirty="0" err="1"/>
              <a:t>FormCreator</a:t>
            </a:r>
            <a:r>
              <a:rPr lang="en-US" sz="1000" dirty="0"/>
              <a:t> ...&gt; </a:t>
            </a:r>
            <a:r>
              <a:rPr lang="en-US" sz="1000" dirty="0" err="1"/>
              <a:t>StageForm</a:t>
            </a:r>
            <a:endParaRPr lang="en-US" sz="1000" dirty="0"/>
          </a:p>
          <a:p>
            <a:r>
              <a:rPr lang="en-US" sz="1000" dirty="0"/>
              <a:t>@enduml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66DF458-FEB8-4E62-959D-B81943EA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80" y="1760831"/>
            <a:ext cx="7169031" cy="3336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F3AF32-2A8C-4D6E-B45A-ED13EAF6630C}"/>
              </a:ext>
            </a:extLst>
          </p:cNvPr>
          <p:cNvSpPr txBox="1"/>
          <p:nvPr/>
        </p:nvSpPr>
        <p:spPr>
          <a:xfrm>
            <a:off x="6995604" y="555472"/>
            <a:ext cx="455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 (Friday idea) =&gt; Don’t suit the use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F1795-D201-42CB-9A3E-10A63AAF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82DB7-BFCE-47AF-A0C2-868512D8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17DFCE-BE9E-4328-9B45-E82B0E4DD3E0}"/>
              </a:ext>
            </a:extLst>
          </p:cNvPr>
          <p:cNvGrpSpPr/>
          <p:nvPr/>
        </p:nvGrpSpPr>
        <p:grpSpPr>
          <a:xfrm>
            <a:off x="9827063" y="5293720"/>
            <a:ext cx="1284840" cy="1213560"/>
            <a:chOff x="9827063" y="5293720"/>
            <a:chExt cx="1284840" cy="12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1F3965-A612-49C6-AC37-5A3A4E5DA8B9}"/>
                    </a:ext>
                  </a:extLst>
                </p14:cNvPr>
                <p14:cNvContentPartPr/>
                <p14:nvPr/>
              </p14:nvContentPartPr>
              <p14:xfrm>
                <a:off x="10031543" y="5352760"/>
                <a:ext cx="1080360" cy="1154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1F3965-A612-49C6-AC37-5A3A4E5DA8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22543" y="5343760"/>
                  <a:ext cx="1098000" cy="11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55A955-53CF-4212-A18D-44152F5CA013}"/>
                    </a:ext>
                  </a:extLst>
                </p14:cNvPr>
                <p14:cNvContentPartPr/>
                <p14:nvPr/>
              </p14:nvContentPartPr>
              <p14:xfrm>
                <a:off x="9827063" y="5293720"/>
                <a:ext cx="1222560" cy="1018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55A955-53CF-4212-A18D-44152F5CA0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18423" y="5285080"/>
                  <a:ext cx="1240200" cy="103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126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F2AA7F6-7922-4E2A-93C9-9942BA155AB2}"/>
              </a:ext>
            </a:extLst>
          </p:cNvPr>
          <p:cNvSpPr txBox="1"/>
          <p:nvPr/>
        </p:nvSpPr>
        <p:spPr>
          <a:xfrm>
            <a:off x="0" y="88777"/>
            <a:ext cx="1219791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@startuml</a:t>
            </a:r>
          </a:p>
          <a:p>
            <a:r>
              <a:rPr lang="en-US" sz="600" dirty="0"/>
              <a:t>!theme vibrant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ReactNode</a:t>
            </a:r>
            <a:r>
              <a:rPr lang="en-US" sz="600" dirty="0"/>
              <a:t>{}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EditPartner</a:t>
            </a:r>
            <a:r>
              <a:rPr lang="en-US" sz="600" dirty="0"/>
              <a:t>{</a:t>
            </a:r>
          </a:p>
          <a:p>
            <a:r>
              <a:rPr lang="en-US" sz="600" dirty="0"/>
              <a:t>  - </a:t>
            </a:r>
            <a:r>
              <a:rPr lang="en-US" sz="600" dirty="0" err="1"/>
              <a:t>formFactory</a:t>
            </a:r>
            <a:r>
              <a:rPr lang="en-US" sz="600" dirty="0"/>
              <a:t>: </a:t>
            </a:r>
            <a:r>
              <a:rPr lang="en-US" sz="600" dirty="0" err="1"/>
              <a:t>FormFactory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  + </a:t>
            </a:r>
            <a:r>
              <a:rPr lang="en-US" sz="600" dirty="0" err="1"/>
              <a:t>EditPartner</a:t>
            </a:r>
            <a:r>
              <a:rPr lang="en-US" sz="600" dirty="0"/>
              <a:t>(factory: </a:t>
            </a:r>
            <a:r>
              <a:rPr lang="en-US" sz="600" dirty="0" err="1"/>
              <a:t>FormFactory</a:t>
            </a:r>
            <a:r>
              <a:rPr lang="en-US" sz="600" dirty="0"/>
              <a:t>)</a:t>
            </a:r>
          </a:p>
          <a:p>
            <a:r>
              <a:rPr lang="en-US" sz="600" dirty="0"/>
              <a:t>  + render()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interface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  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IntegrationForm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InterfaceForm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ConnectionForm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 err="1"/>
              <a:t>EditPartner</a:t>
            </a:r>
            <a:r>
              <a:rPr lang="en-US" sz="600" dirty="0"/>
              <a:t> .Right.&gt; </a:t>
            </a:r>
            <a:r>
              <a:rPr lang="en-US" sz="600" dirty="0" err="1"/>
              <a:t>FormFactory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SAPConnectionForm</a:t>
            </a:r>
            <a:r>
              <a:rPr lang="en-US" sz="600" dirty="0"/>
              <a:t>: &lt;&lt;use&gt;&gt;</a:t>
            </a:r>
          </a:p>
          <a:p>
            <a:r>
              <a:rPr lang="en-US" sz="600" dirty="0"/>
              <a:t>@enduml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AF32-2A8C-4D6E-B45A-ED13EAF6630C}"/>
              </a:ext>
            </a:extLst>
          </p:cNvPr>
          <p:cNvSpPr txBox="1"/>
          <p:nvPr/>
        </p:nvSpPr>
        <p:spPr>
          <a:xfrm>
            <a:off x="7865616" y="541538"/>
            <a:ext cx="31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Factory (Monday idea)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308691-FF31-4DB9-B082-2D4A7B9A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4209" y="2565500"/>
            <a:ext cx="10005906" cy="132519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F2F03-C271-4944-8065-A0358DD5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23BFD-A865-471D-913A-D3827856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F2AA7F6-7922-4E2A-93C9-9942BA155AB2}"/>
              </a:ext>
            </a:extLst>
          </p:cNvPr>
          <p:cNvSpPr txBox="1"/>
          <p:nvPr/>
        </p:nvSpPr>
        <p:spPr>
          <a:xfrm>
            <a:off x="0" y="88777"/>
            <a:ext cx="1219791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@startuml</a:t>
            </a:r>
          </a:p>
          <a:p>
            <a:r>
              <a:rPr lang="en-US" sz="600" dirty="0"/>
              <a:t>!theme vibrant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ReactNode</a:t>
            </a:r>
            <a:r>
              <a:rPr lang="en-US" sz="600" dirty="0"/>
              <a:t>{</a:t>
            </a:r>
          </a:p>
          <a:p>
            <a:r>
              <a:rPr lang="en-US" sz="600" dirty="0"/>
              <a:t>  + render()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EditPartner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{</a:t>
            </a:r>
          </a:p>
          <a:p>
            <a:r>
              <a:rPr lang="en-US" sz="600" dirty="0"/>
              <a:t>  - </a:t>
            </a:r>
            <a:r>
              <a:rPr lang="en-US" sz="600" dirty="0" err="1"/>
              <a:t>formFactory</a:t>
            </a:r>
            <a:r>
              <a:rPr lang="en-US" sz="600" dirty="0"/>
              <a:t>: </a:t>
            </a:r>
            <a:r>
              <a:rPr lang="en-US" sz="600" dirty="0" err="1"/>
              <a:t>FormFactory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  + </a:t>
            </a:r>
            <a:r>
              <a:rPr lang="en-US" sz="600" dirty="0" err="1"/>
              <a:t>EditPartner</a:t>
            </a:r>
            <a:r>
              <a:rPr lang="en-US" sz="600" dirty="0"/>
              <a:t>(factory: </a:t>
            </a:r>
            <a:r>
              <a:rPr lang="en-US" sz="600" dirty="0" err="1"/>
              <a:t>FormFactory</a:t>
            </a:r>
            <a:r>
              <a:rPr lang="en-US" sz="600" dirty="0"/>
              <a:t>)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interface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 </a:t>
            </a:r>
          </a:p>
          <a:p>
            <a:r>
              <a:rPr lang="en-US" sz="600" dirty="0"/>
              <a:t>abstract class </a:t>
            </a:r>
            <a:r>
              <a:rPr lang="en-US" sz="600" dirty="0" err="1"/>
              <a:t>DraftableForm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 {</a:t>
            </a:r>
          </a:p>
          <a:p>
            <a:r>
              <a:rPr lang="en-US" sz="600" dirty="0"/>
              <a:t>  + </a:t>
            </a:r>
            <a:r>
              <a:rPr lang="en-US" sz="600" dirty="0" err="1"/>
              <a:t>saveDraft</a:t>
            </a:r>
            <a:r>
              <a:rPr lang="en-US" sz="600" dirty="0"/>
              <a:t>()</a:t>
            </a:r>
          </a:p>
          <a:p>
            <a:r>
              <a:rPr lang="en-US" sz="600" dirty="0"/>
              <a:t>  + </a:t>
            </a:r>
            <a:r>
              <a:rPr lang="en-US" sz="600" dirty="0" err="1"/>
              <a:t>readDraft</a:t>
            </a:r>
            <a:r>
              <a:rPr lang="en-US" sz="600" dirty="0"/>
              <a:t>()</a:t>
            </a:r>
          </a:p>
          <a:p>
            <a:r>
              <a:rPr lang="en-US" sz="600" dirty="0"/>
              <a:t>  + {abstract} </a:t>
            </a:r>
            <a:r>
              <a:rPr lang="en-US" sz="600" dirty="0" err="1"/>
              <a:t>generateDraftKey</a:t>
            </a:r>
            <a:r>
              <a:rPr lang="en-US" sz="600" dirty="0"/>
              <a:t>()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IntegrationForm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InterfaceForm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ConnectionForm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 err="1"/>
              <a:t>EditPartner</a:t>
            </a:r>
            <a:r>
              <a:rPr lang="en-US" sz="600" dirty="0"/>
              <a:t> .Right.&gt; </a:t>
            </a:r>
            <a:r>
              <a:rPr lang="en-US" sz="600" dirty="0" err="1"/>
              <a:t>FormFactory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SAPConnectionForm</a:t>
            </a:r>
            <a:r>
              <a:rPr lang="en-US" sz="600" dirty="0"/>
              <a:t>: &lt;&lt;use&gt;&gt;</a:t>
            </a:r>
          </a:p>
          <a:p>
            <a:r>
              <a:rPr lang="en-US" sz="600" dirty="0"/>
              <a:t>@enduml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AF32-2A8C-4D6E-B45A-ED13EAF6630C}"/>
              </a:ext>
            </a:extLst>
          </p:cNvPr>
          <p:cNvSpPr txBox="1"/>
          <p:nvPr/>
        </p:nvSpPr>
        <p:spPr>
          <a:xfrm>
            <a:off x="7139078" y="630315"/>
            <a:ext cx="505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 Morning Class Diagram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</a:t>
            </a:r>
            <a:r>
              <a:rPr lang="en-US" dirty="0" err="1"/>
              <a:t>DraftableForm</a:t>
            </a:r>
            <a:r>
              <a:rPr lang="en-US" dirty="0"/>
              <a:t> abstract class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saveDraft</a:t>
            </a:r>
            <a:r>
              <a:rPr lang="en-US" dirty="0"/>
              <a:t>(),</a:t>
            </a:r>
            <a:r>
              <a:rPr lang="en-US" dirty="0" err="1"/>
              <a:t>readDraft</a:t>
            </a:r>
            <a:r>
              <a:rPr lang="en-US" dirty="0"/>
              <a:t>() is implemented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6FCBF5-E328-4D61-A109-F2BDA4A9E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5742" y="2556770"/>
            <a:ext cx="10144523" cy="17744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C27055-CE88-473B-B417-3A1B2E91ABBD}"/>
                  </a:ext>
                </a:extLst>
              </p14:cNvPr>
              <p14:cNvContentPartPr/>
              <p14:nvPr/>
            </p14:nvContentPartPr>
            <p14:xfrm>
              <a:off x="7645823" y="2750190"/>
              <a:ext cx="1241640" cy="67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C27055-CE88-473B-B417-3A1B2E91AB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6823" y="2741550"/>
                <a:ext cx="1259280" cy="694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491D2-FA8D-4AC1-87B1-94E7BFB9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6928-348C-4B80-AA7E-E426AABE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6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F2AA7F6-7922-4E2A-93C9-9942BA155AB2}"/>
              </a:ext>
            </a:extLst>
          </p:cNvPr>
          <p:cNvSpPr txBox="1"/>
          <p:nvPr/>
        </p:nvSpPr>
        <p:spPr>
          <a:xfrm>
            <a:off x="0" y="88777"/>
            <a:ext cx="1219791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@startuml</a:t>
            </a:r>
          </a:p>
          <a:p>
            <a:r>
              <a:rPr lang="en-US" sz="600" dirty="0"/>
              <a:t>!theme vibrant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ReactNode</a:t>
            </a:r>
            <a:r>
              <a:rPr lang="en-US" sz="600" dirty="0"/>
              <a:t>{</a:t>
            </a:r>
          </a:p>
          <a:p>
            <a:r>
              <a:rPr lang="en-US" sz="600" dirty="0"/>
              <a:t>  + render()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EditPartner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{</a:t>
            </a:r>
          </a:p>
          <a:p>
            <a:r>
              <a:rPr lang="en-US" sz="600" dirty="0"/>
              <a:t>  - </a:t>
            </a:r>
            <a:r>
              <a:rPr lang="en-US" sz="600" dirty="0" err="1"/>
              <a:t>formFactory</a:t>
            </a:r>
            <a:r>
              <a:rPr lang="en-US" sz="600" dirty="0"/>
              <a:t>: </a:t>
            </a:r>
            <a:r>
              <a:rPr lang="en-US" sz="600" dirty="0" err="1"/>
              <a:t>FormFactory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  + </a:t>
            </a:r>
            <a:r>
              <a:rPr lang="en-US" sz="600" dirty="0" err="1"/>
              <a:t>EditPartner</a:t>
            </a:r>
            <a:r>
              <a:rPr lang="en-US" sz="600" dirty="0"/>
              <a:t>(factory: </a:t>
            </a:r>
            <a:r>
              <a:rPr lang="en-US" sz="600" dirty="0" err="1"/>
              <a:t>FormFactory</a:t>
            </a:r>
            <a:r>
              <a:rPr lang="en-US" sz="600" dirty="0"/>
              <a:t>)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interface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 </a:t>
            </a:r>
          </a:p>
          <a:p>
            <a:r>
              <a:rPr lang="en-US" sz="600" dirty="0"/>
              <a:t>abstract class </a:t>
            </a:r>
            <a:r>
              <a:rPr lang="en-US" sz="600" dirty="0" err="1"/>
              <a:t>DraftableForm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 {</a:t>
            </a:r>
          </a:p>
          <a:p>
            <a:r>
              <a:rPr lang="en-US" sz="600" dirty="0"/>
              <a:t>  + </a:t>
            </a:r>
            <a:r>
              <a:rPr lang="en-US" sz="600" dirty="0" err="1"/>
              <a:t>saveDraft</a:t>
            </a:r>
            <a:r>
              <a:rPr lang="en-US" sz="600" dirty="0"/>
              <a:t>()</a:t>
            </a:r>
          </a:p>
          <a:p>
            <a:r>
              <a:rPr lang="en-US" sz="600" dirty="0"/>
              <a:t>  + </a:t>
            </a:r>
            <a:r>
              <a:rPr lang="en-US" sz="600" dirty="0" err="1"/>
              <a:t>readDraft</a:t>
            </a:r>
            <a:r>
              <a:rPr lang="en-US" sz="600" dirty="0"/>
              <a:t>()</a:t>
            </a:r>
          </a:p>
          <a:p>
            <a:r>
              <a:rPr lang="en-US" sz="600" dirty="0"/>
              <a:t>  + {abstract} </a:t>
            </a:r>
            <a:r>
              <a:rPr lang="en-US" sz="600" dirty="0" err="1"/>
              <a:t>generateDraftKey</a:t>
            </a:r>
            <a:r>
              <a:rPr lang="en-US" sz="600" dirty="0"/>
              <a:t>()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IntegrationForm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</a:t>
            </a:r>
          </a:p>
          <a:p>
            <a:r>
              <a:rPr lang="en-US" sz="600" dirty="0"/>
              <a:t>    # {abstract} </a:t>
            </a:r>
            <a:r>
              <a:rPr lang="en-US" sz="600" dirty="0" err="1"/>
              <a:t>preprocessIntegrationInfoFormData</a:t>
            </a:r>
            <a:r>
              <a:rPr lang="en-US" sz="600" dirty="0"/>
              <a:t>(</a:t>
            </a:r>
            <a:r>
              <a:rPr lang="en-US" sz="600" dirty="0" err="1"/>
              <a:t>selectedIntegration</a:t>
            </a:r>
            <a:r>
              <a:rPr lang="en-US" sz="600" dirty="0"/>
              <a:t>: </a:t>
            </a:r>
            <a:r>
              <a:rPr lang="en-US" sz="600" dirty="0" err="1"/>
              <a:t>IntegrationDataType</a:t>
            </a:r>
            <a:r>
              <a:rPr lang="en-US" sz="600" dirty="0"/>
              <a:t>): </a:t>
            </a:r>
            <a:r>
              <a:rPr lang="en-US" sz="600" dirty="0" err="1"/>
              <a:t>IIntegrationFormData</a:t>
            </a:r>
            <a:endParaRPr lang="en-US" sz="600" dirty="0"/>
          </a:p>
          <a:p>
            <a:r>
              <a:rPr lang="en-US" sz="600" dirty="0"/>
              <a:t>    # {abstract} </a:t>
            </a:r>
            <a:r>
              <a:rPr lang="en-US" sz="600" dirty="0" err="1"/>
              <a:t>generateFormList</a:t>
            </a:r>
            <a:r>
              <a:rPr lang="en-US" sz="600" dirty="0"/>
              <a:t>(): </a:t>
            </a:r>
            <a:r>
              <a:rPr lang="en-US" sz="600" dirty="0" err="1"/>
              <a:t>FormItem</a:t>
            </a:r>
            <a:r>
              <a:rPr lang="en-US" sz="600" dirty="0"/>
              <a:t>[]</a:t>
            </a:r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InterfaceForm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ConnectionForm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 err="1"/>
              <a:t>EditPartner</a:t>
            </a:r>
            <a:r>
              <a:rPr lang="en-US" sz="600" dirty="0"/>
              <a:t> .Right.&gt; </a:t>
            </a:r>
            <a:r>
              <a:rPr lang="en-US" sz="600" dirty="0" err="1"/>
              <a:t>FormFactory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SAPConnectionForm</a:t>
            </a:r>
            <a:r>
              <a:rPr lang="en-US" sz="600" dirty="0"/>
              <a:t>: &lt;&lt;use&gt;&gt;</a:t>
            </a:r>
          </a:p>
          <a:p>
            <a:r>
              <a:rPr lang="en-US" sz="600" dirty="0"/>
              <a:t>@enduml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AF32-2A8C-4D6E-B45A-ED13EAF6630C}"/>
              </a:ext>
            </a:extLst>
          </p:cNvPr>
          <p:cNvSpPr txBox="1"/>
          <p:nvPr/>
        </p:nvSpPr>
        <p:spPr>
          <a:xfrm>
            <a:off x="7139078" y="630315"/>
            <a:ext cx="4515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 Afternoon Class Diagram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abstract method to </a:t>
            </a:r>
            <a:r>
              <a:rPr lang="en-US" dirty="0" err="1"/>
              <a:t>IntegrationForm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generateFormList</a:t>
            </a:r>
            <a:r>
              <a:rPr lang="en-US" dirty="0"/>
              <a:t>()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preprocessIntegrationInfoFormData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50AA8A-46C3-4BD8-A4DE-D822E3A21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1309" y="2087523"/>
            <a:ext cx="10298905" cy="17121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5A5951-0E42-49A5-B9E6-0CCABED76840}"/>
                  </a:ext>
                </a:extLst>
              </p14:cNvPr>
              <p14:cNvContentPartPr/>
              <p14:nvPr/>
            </p14:nvContentPartPr>
            <p14:xfrm>
              <a:off x="1372823" y="2830470"/>
              <a:ext cx="2935800" cy="685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5A5951-0E42-49A5-B9E6-0CCABED768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4183" y="2821470"/>
                <a:ext cx="2953440" cy="703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3C99D-A58F-40C9-8530-9E552794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by Tanapol Wong-asa (2022)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44F1-F992-4189-800F-7032C3A9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0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422</TotalTime>
  <Words>2422</Words>
  <Application>Microsoft Office PowerPoint</Application>
  <PresentationFormat>Widescreen</PresentationFormat>
  <Paragraphs>494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PT Sans</vt:lpstr>
      <vt:lpstr>Office Theme</vt:lpstr>
      <vt:lpstr>EditIntegration refactor plan</vt:lpstr>
      <vt:lpstr>Introduction</vt:lpstr>
      <vt:lpstr>Utilizing “Abstract Factory”</vt:lpstr>
      <vt:lpstr>What is Abstract Factory</vt:lpstr>
      <vt:lpstr>Design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Notes</vt:lpstr>
      <vt:lpstr>Regarding useEffect, useState, useContext</vt:lpstr>
      <vt:lpstr>Regarding context</vt:lpstr>
      <vt:lpstr>Other hooks in class component</vt:lpstr>
      <vt:lpstr>Draft key generation</vt:lpstr>
      <vt:lpstr>Interacting with “unrelated draft”</vt:lpstr>
      <vt:lpstr>ReusableForm</vt:lpstr>
      <vt:lpstr>ReusableForm (cont’d)</vt:lpstr>
      <vt:lpstr>Additional Form for each stage</vt:lpstr>
      <vt:lpstr>Breaking the pattern</vt:lpstr>
    </vt:vector>
  </TitlesOfParts>
  <Company>ExxonMobil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Wong-asa, Tanapol</dc:creator>
  <cp:lastModifiedBy>Wong-asa, Tanapol</cp:lastModifiedBy>
  <cp:revision>151</cp:revision>
  <dcterms:created xsi:type="dcterms:W3CDTF">2022-08-10T08:45:14Z</dcterms:created>
  <dcterms:modified xsi:type="dcterms:W3CDTF">2022-08-26T04:46:52Z</dcterms:modified>
</cp:coreProperties>
</file>