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7" r:id="rId8"/>
    <p:sldId id="268" r:id="rId9"/>
    <p:sldId id="269" r:id="rId10"/>
    <p:sldId id="272" r:id="rId11"/>
    <p:sldId id="270" r:id="rId12"/>
    <p:sldId id="271" r:id="rId13"/>
    <p:sldId id="260" r:id="rId1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E85D"/>
    <a:srgbClr val="BE85F2"/>
    <a:srgbClr val="D12A2D"/>
    <a:srgbClr val="FA9B9D"/>
    <a:srgbClr val="590404"/>
    <a:srgbClr val="140138"/>
    <a:srgbClr val="006118"/>
    <a:srgbClr val="95F5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5D35B5-3E02-15EE-45A6-B4A0BED6D58F}" v="636" dt="2025-05-13T17:04:32.334"/>
    <p1510:client id="{5E17B66B-D6CF-5CCA-2236-DE6CAF47B316}" v="5" dt="2025-05-13T15:29:14.756"/>
    <p1510:client id="{B801A6C4-6E76-9572-7922-23EA8D10EB48}" v="769" dt="2025-05-14T03:28:39.1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zərbaycan Texniki Universiteti - AzTU (@aztueduaz) / X">
            <a:extLst>
              <a:ext uri="{FF2B5EF4-FFF2-40B4-BE49-F238E27FC236}">
                <a16:creationId xmlns:a16="http://schemas.microsoft.com/office/drawing/2014/main" id="{0F3C61FF-3184-007A-1D67-7D1CAD871A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971" r="1" b="25710"/>
          <a:stretch/>
        </p:blipFill>
        <p:spPr>
          <a:xfrm>
            <a:off x="7277898" y="4074175"/>
            <a:ext cx="4918739" cy="2543996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C801F228-78E2-7E73-1375-22D260F040A7}"/>
              </a:ext>
            </a:extLst>
          </p:cNvPr>
          <p:cNvSpPr txBox="1"/>
          <p:nvPr/>
        </p:nvSpPr>
        <p:spPr>
          <a:xfrm>
            <a:off x="1803011" y="559000"/>
            <a:ext cx="8595783" cy="193899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4000" dirty="0">
                <a:solidFill>
                  <a:schemeClr val="accent1">
                    <a:lumMod val="76000"/>
                  </a:schemeClr>
                </a:solidFill>
                <a:ea typeface="+mn-lt"/>
                <a:cs typeface="+mn-lt"/>
              </a:rPr>
              <a:t>İnventory management system-Store product details in a binary search tree (BST) for fast lookup</a:t>
            </a:r>
            <a:endParaRPr lang="en-GB" sz="4000" dirty="0">
              <a:solidFill>
                <a:schemeClr val="accent1">
                  <a:lumMod val="76000"/>
                </a:schemeClr>
              </a:solidFill>
            </a:endParaRPr>
          </a:p>
        </p:txBody>
      </p:sp>
      <p:pic>
        <p:nvPicPr>
          <p:cNvPr id="7" name="Picture 6" descr="Azərbaycan Texniki Universiteti - AzTU (@aztueduaz) / X">
            <a:extLst>
              <a:ext uri="{FF2B5EF4-FFF2-40B4-BE49-F238E27FC236}">
                <a16:creationId xmlns:a16="http://schemas.microsoft.com/office/drawing/2014/main" id="{407E6606-DED1-3647-6DD9-8810A86278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971" r="1" b="25710"/>
          <a:stretch/>
        </p:blipFill>
        <p:spPr>
          <a:xfrm>
            <a:off x="7277898" y="4074175"/>
            <a:ext cx="4918739" cy="2543996"/>
          </a:xfrm>
          <a:prstGeom prst="rect">
            <a:avLst/>
          </a:prstGeom>
        </p:spPr>
      </p:pic>
      <p:sp>
        <p:nvSpPr>
          <p:cNvPr id="228" name="TextBox 5">
            <a:extLst>
              <a:ext uri="{FF2B5EF4-FFF2-40B4-BE49-F238E27FC236}">
                <a16:creationId xmlns:a16="http://schemas.microsoft.com/office/drawing/2014/main" id="{3549AE36-B6B6-DF3F-CDAF-7D2603656CBB}"/>
              </a:ext>
            </a:extLst>
          </p:cNvPr>
          <p:cNvSpPr txBox="1"/>
          <p:nvPr/>
        </p:nvSpPr>
        <p:spPr>
          <a:xfrm>
            <a:off x="309230" y="3744342"/>
            <a:ext cx="6971090" cy="35394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/>
              <a:buChar char="v"/>
            </a:pPr>
            <a:r>
              <a:rPr lang="en-GB" sz="2800" dirty="0">
                <a:solidFill>
                  <a:schemeClr val="accent2">
                    <a:lumMod val="49000"/>
                  </a:schemeClr>
                </a:solidFill>
              </a:rPr>
              <a:t>Teacher: Quluzade Dilare</a:t>
            </a:r>
            <a:endParaRPr lang="en-GB" sz="1100" dirty="0">
              <a:solidFill>
                <a:schemeClr val="accent2">
                  <a:lumMod val="49000"/>
                </a:schemeClr>
              </a:solidFill>
            </a:endParaRPr>
          </a:p>
          <a:p>
            <a:pPr marL="285750" indent="-285750">
              <a:buFont typeface="Wingdings"/>
              <a:buChar char="v"/>
            </a:pPr>
            <a:r>
              <a:rPr lang="en-GB" sz="2800" dirty="0">
                <a:solidFill>
                  <a:schemeClr val="accent2">
                    <a:lumMod val="49000"/>
                  </a:schemeClr>
                </a:solidFill>
              </a:rPr>
              <a:t>Student: Tanat </a:t>
            </a:r>
            <a:r>
              <a:rPr lang="en-GB" sz="2800" dirty="0" err="1">
                <a:solidFill>
                  <a:schemeClr val="accent2">
                    <a:lumMod val="49000"/>
                  </a:schemeClr>
                </a:solidFill>
              </a:rPr>
              <a:t>Imanli</a:t>
            </a:r>
            <a:endParaRPr lang="en-GB" sz="2800" dirty="0">
              <a:solidFill>
                <a:schemeClr val="accent2">
                  <a:lumMod val="49000"/>
                </a:schemeClr>
              </a:solidFill>
            </a:endParaRPr>
          </a:p>
          <a:p>
            <a:pPr marL="285750" indent="-285750">
              <a:buFont typeface="Wingdings"/>
              <a:buChar char="v"/>
            </a:pPr>
            <a:r>
              <a:rPr lang="en-GB" sz="2800" dirty="0">
                <a:solidFill>
                  <a:schemeClr val="accent2">
                    <a:lumMod val="49000"/>
                  </a:schemeClr>
                </a:solidFill>
              </a:rPr>
              <a:t>Faculty: ITT</a:t>
            </a:r>
          </a:p>
          <a:p>
            <a:pPr marL="285750" indent="-285750">
              <a:buFont typeface="Wingdings"/>
              <a:buChar char="v"/>
            </a:pPr>
            <a:r>
              <a:rPr lang="en-GB" sz="2800" dirty="0">
                <a:solidFill>
                  <a:schemeClr val="accent2">
                    <a:lumMod val="49000"/>
                  </a:schemeClr>
                </a:solidFill>
              </a:rPr>
              <a:t>Field of study: Information technology</a:t>
            </a:r>
          </a:p>
          <a:p>
            <a:pPr marL="285750" indent="-285750">
              <a:buFont typeface="Wingdings"/>
              <a:buChar char="v"/>
            </a:pPr>
            <a:r>
              <a:rPr lang="en-GB" sz="2800" dirty="0">
                <a:solidFill>
                  <a:schemeClr val="accent2">
                    <a:lumMod val="49000"/>
                  </a:schemeClr>
                </a:solidFill>
              </a:rPr>
              <a:t>Subject: </a:t>
            </a:r>
            <a:r>
              <a:rPr lang="en-GB" sz="2800" dirty="0">
                <a:solidFill>
                  <a:schemeClr val="accent2">
                    <a:lumMod val="49000"/>
                  </a:schemeClr>
                </a:solidFill>
                <a:ea typeface="+mn-lt"/>
                <a:cs typeface="+mn-lt"/>
              </a:rPr>
              <a:t>Data Structures and Algorithms</a:t>
            </a:r>
          </a:p>
          <a:p>
            <a:pPr marL="285750" indent="-285750">
              <a:buFont typeface="Wingdings"/>
              <a:buChar char="v"/>
            </a:pPr>
            <a:r>
              <a:rPr lang="en-GB" sz="2800" dirty="0">
                <a:solidFill>
                  <a:schemeClr val="accent2">
                    <a:lumMod val="49000"/>
                  </a:schemeClr>
                </a:solidFill>
              </a:rPr>
              <a:t>Course: I</a:t>
            </a:r>
          </a:p>
          <a:p>
            <a:pPr marL="285750" indent="-285750">
              <a:buFont typeface="Wingdings"/>
              <a:buChar char="v"/>
            </a:pPr>
            <a:r>
              <a:rPr lang="en-GB" sz="2800" dirty="0">
                <a:solidFill>
                  <a:schemeClr val="accent2">
                    <a:lumMod val="49000"/>
                  </a:schemeClr>
                </a:solidFill>
              </a:rPr>
              <a:t>Term: Spring term</a:t>
            </a:r>
          </a:p>
          <a:p>
            <a:endParaRPr lang="en-GB" sz="2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7B86D7-F34B-6256-3303-DD867118C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16FEAF-9319-D3D5-D17A-E7F45ED9E08C}"/>
              </a:ext>
            </a:extLst>
          </p:cNvPr>
          <p:cNvSpPr txBox="1"/>
          <p:nvPr/>
        </p:nvSpPr>
        <p:spPr>
          <a:xfrm>
            <a:off x="2492337" y="166570"/>
            <a:ext cx="588779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solidFill>
                  <a:srgbClr val="92D050"/>
                </a:solidFill>
                <a:ea typeface="+mn-lt"/>
                <a:cs typeface="+mn-lt"/>
              </a:rPr>
              <a:t> Updating the Price of a Product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BDA0EC-FEDE-C5F6-E5A2-FF8BD1E39777}"/>
              </a:ext>
            </a:extLst>
          </p:cNvPr>
          <p:cNvSpPr txBox="1"/>
          <p:nvPr/>
        </p:nvSpPr>
        <p:spPr>
          <a:xfrm>
            <a:off x="633454" y="839431"/>
            <a:ext cx="917608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FFFF00"/>
                </a:solidFill>
                <a:ea typeface="+mn-lt"/>
                <a:cs typeface="+mn-lt"/>
              </a:rPr>
              <a:t>This method allows the user to change the price of a product that already exists in the inventory.</a:t>
            </a:r>
            <a:br>
              <a:rPr lang="en-GB" dirty="0">
                <a:solidFill>
                  <a:srgbClr val="FFFF00"/>
                </a:solidFill>
                <a:ea typeface="+mn-lt"/>
                <a:cs typeface="+mn-lt"/>
              </a:rPr>
            </a:br>
            <a:r>
              <a:rPr lang="en-GB" dirty="0">
                <a:solidFill>
                  <a:srgbClr val="FFFF00"/>
                </a:solidFill>
                <a:ea typeface="+mn-lt"/>
                <a:cs typeface="+mn-lt"/>
              </a:rPr>
              <a:t> To do so, the system first </a:t>
            </a:r>
            <a:r>
              <a:rPr lang="en-GB" b="1" dirty="0">
                <a:solidFill>
                  <a:srgbClr val="FFFF00"/>
                </a:solidFill>
                <a:ea typeface="+mn-lt"/>
                <a:cs typeface="+mn-lt"/>
              </a:rPr>
              <a:t>searches the product by its unique ID</a:t>
            </a:r>
            <a:r>
              <a:rPr lang="en-GB" dirty="0">
                <a:solidFill>
                  <a:srgbClr val="FFFF00"/>
                </a:solidFill>
                <a:ea typeface="+mn-lt"/>
                <a:cs typeface="+mn-lt"/>
              </a:rPr>
              <a:t>, and then </a:t>
            </a:r>
            <a:r>
              <a:rPr lang="en-GB" b="1" dirty="0">
                <a:solidFill>
                  <a:srgbClr val="FFFF00"/>
                </a:solidFill>
                <a:ea typeface="+mn-lt"/>
                <a:cs typeface="+mn-lt"/>
              </a:rPr>
              <a:t>updates the </a:t>
            </a:r>
            <a:r>
              <a:rPr lang="en-GB" b="1" dirty="0">
                <a:solidFill>
                  <a:srgbClr val="FFFF00"/>
                </a:solidFill>
                <a:latin typeface="Consolas"/>
                <a:ea typeface="+mn-lt"/>
                <a:cs typeface="+mn-lt"/>
              </a:rPr>
              <a:t>price</a:t>
            </a:r>
            <a:r>
              <a:rPr lang="en-GB" b="1" dirty="0">
                <a:solidFill>
                  <a:srgbClr val="FFFF00"/>
                </a:solidFill>
                <a:ea typeface="+mn-lt"/>
                <a:cs typeface="+mn-lt"/>
              </a:rPr>
              <a:t> field</a:t>
            </a:r>
            <a:r>
              <a:rPr lang="en-GB" dirty="0">
                <a:solidFill>
                  <a:srgbClr val="FFFF00"/>
                </a:solidFill>
                <a:ea typeface="+mn-lt"/>
                <a:cs typeface="+mn-lt"/>
              </a:rPr>
              <a:t> of the corresponding node.</a:t>
            </a:r>
            <a:endParaRPr lang="en-US" dirty="0">
              <a:ea typeface="+mn-lt"/>
              <a:cs typeface="+mn-lt"/>
            </a:endParaRPr>
          </a:p>
          <a:p>
            <a:r>
              <a:rPr lang="en-GB" dirty="0">
                <a:solidFill>
                  <a:srgbClr val="FFFF00"/>
                </a:solidFill>
                <a:ea typeface="+mn-lt"/>
                <a:cs typeface="+mn-lt"/>
              </a:rPr>
              <a:t>If the product with the given ID is not found, an error message is displayed.</a:t>
            </a:r>
            <a:endParaRPr lang="en-GB" dirty="0">
              <a:ea typeface="+mn-lt"/>
              <a:cs typeface="+mn-lt"/>
            </a:endParaRPr>
          </a:p>
          <a:p>
            <a:endParaRPr lang="en-GB" dirty="0">
              <a:solidFill>
                <a:srgbClr val="FFFF00"/>
              </a:solidFill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C37A09-BFBB-7758-4D21-CEDDDBBCD5FA}"/>
              </a:ext>
            </a:extLst>
          </p:cNvPr>
          <p:cNvSpPr txBox="1"/>
          <p:nvPr/>
        </p:nvSpPr>
        <p:spPr>
          <a:xfrm>
            <a:off x="278715" y="2724067"/>
            <a:ext cx="493260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  <a:ea typeface="+mn-lt"/>
                <a:cs typeface="+mn-lt"/>
              </a:rPr>
              <a:t>Why is this needed?:</a:t>
            </a:r>
            <a:endParaRPr lang="en-US" dirty="0"/>
          </a:p>
          <a:p>
            <a:pPr>
              <a:buFont typeface="Arial"/>
              <a:buChar char="•"/>
            </a:pPr>
            <a:r>
              <a:rPr lang="en-GB">
                <a:solidFill>
                  <a:srgbClr val="DFE85D"/>
                </a:solidFill>
                <a:ea typeface="+mn-lt"/>
                <a:cs typeface="+mn-lt"/>
              </a:rPr>
              <a:t>Product prices may change over time due to market conditions.</a:t>
            </a:r>
            <a:endParaRPr lang="en-GB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dirty="0">
                <a:solidFill>
                  <a:srgbClr val="DFE85D"/>
                </a:solidFill>
                <a:ea typeface="+mn-lt"/>
                <a:cs typeface="+mn-lt"/>
              </a:rPr>
              <a:t>Instead of deleting and re-adding the product, we simply update its price.</a:t>
            </a:r>
            <a:endParaRPr lang="en-GB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GB" dirty="0">
              <a:solidFill>
                <a:srgbClr val="DFE85D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GB" dirty="0">
              <a:solidFill>
                <a:srgbClr val="DFE85D"/>
              </a:solidFill>
              <a:ea typeface="+mn-lt"/>
              <a:cs typeface="+mn-lt"/>
            </a:endParaRPr>
          </a:p>
        </p:txBody>
      </p:sp>
      <p:pic>
        <p:nvPicPr>
          <p:cNvPr id="3" name="Picture 2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99621DE9-C70C-93EB-1DD1-E7F935BBA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00" y="4327504"/>
            <a:ext cx="6419850" cy="2181225"/>
          </a:xfrm>
          <a:prstGeom prst="rect">
            <a:avLst/>
          </a:prstGeom>
        </p:spPr>
      </p:pic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B4528B60-2756-4AC3-1739-4DD03906C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6752" y="2207264"/>
            <a:ext cx="4600575" cy="1038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2E7AE3-EF88-3918-B892-CF37837E2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382" y="3832699"/>
            <a:ext cx="3790950" cy="657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6F3E73-B0CA-2821-14A8-38FA00F45559}"/>
              </a:ext>
            </a:extLst>
          </p:cNvPr>
          <p:cNvSpPr txBox="1"/>
          <p:nvPr/>
        </p:nvSpPr>
        <p:spPr>
          <a:xfrm>
            <a:off x="8882858" y="338097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solidFill>
                  <a:srgbClr val="FFC000"/>
                </a:solidFill>
              </a:rPr>
              <a:t>Before:</a:t>
            </a:r>
          </a:p>
        </p:txBody>
      </p:sp>
      <p:pic>
        <p:nvPicPr>
          <p:cNvPr id="10" name="Picture 9" descr="A green text on a black background&#10;&#10;AI-generated content may be incorrect.">
            <a:extLst>
              <a:ext uri="{FF2B5EF4-FFF2-40B4-BE49-F238E27FC236}">
                <a16:creationId xmlns:a16="http://schemas.microsoft.com/office/drawing/2014/main" id="{AB31971C-ABAF-01C1-C84C-68382548EB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5671" y="5286314"/>
            <a:ext cx="3600450" cy="6000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02142B-9A09-A9CA-F89D-222C71220C49}"/>
              </a:ext>
            </a:extLst>
          </p:cNvPr>
          <p:cNvSpPr txBox="1"/>
          <p:nvPr/>
        </p:nvSpPr>
        <p:spPr>
          <a:xfrm>
            <a:off x="8764104" y="492476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GB" dirty="0">
                <a:solidFill>
                  <a:srgbClr val="FFC000"/>
                </a:solidFill>
              </a:rPr>
              <a:t>After:</a:t>
            </a:r>
          </a:p>
        </p:txBody>
      </p:sp>
    </p:spTree>
    <p:extLst>
      <p:ext uri="{BB962C8B-B14F-4D97-AF65-F5344CB8AC3E}">
        <p14:creationId xmlns:p14="http://schemas.microsoft.com/office/powerpoint/2010/main" val="1225995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1FF391-C48F-6311-C2BE-880873841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7EAB499-9F33-E2C8-6DE3-A74DD405BB66}"/>
              </a:ext>
            </a:extLst>
          </p:cNvPr>
          <p:cNvSpPr txBox="1"/>
          <p:nvPr/>
        </p:nvSpPr>
        <p:spPr>
          <a:xfrm>
            <a:off x="1043464" y="102176"/>
            <a:ext cx="101056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solidFill>
                  <a:srgbClr val="92D050"/>
                </a:solidFill>
                <a:ea typeface="+mn-lt"/>
                <a:cs typeface="+mn-lt"/>
              </a:rPr>
              <a:t>Displaying All Products in Order (</a:t>
            </a:r>
            <a:r>
              <a:rPr lang="en-GB" sz="3200" dirty="0" err="1">
                <a:solidFill>
                  <a:srgbClr val="92D050"/>
                </a:solidFill>
                <a:ea typeface="+mn-lt"/>
                <a:cs typeface="+mn-lt"/>
              </a:rPr>
              <a:t>Inorder</a:t>
            </a:r>
            <a:r>
              <a:rPr lang="en-GB" sz="3200" dirty="0">
                <a:solidFill>
                  <a:srgbClr val="92D050"/>
                </a:solidFill>
                <a:ea typeface="+mn-lt"/>
                <a:cs typeface="+mn-lt"/>
              </a:rPr>
              <a:t> Traversal)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598F7-8332-6D76-2988-BE60A54E0B58}"/>
              </a:ext>
            </a:extLst>
          </p:cNvPr>
          <p:cNvSpPr txBox="1"/>
          <p:nvPr/>
        </p:nvSpPr>
        <p:spPr>
          <a:xfrm>
            <a:off x="386051" y="839431"/>
            <a:ext cx="693956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FFFF00"/>
                </a:solidFill>
                <a:ea typeface="+mn-lt"/>
                <a:cs typeface="+mn-lt"/>
              </a:rPr>
              <a:t>The </a:t>
            </a:r>
            <a:r>
              <a:rPr lang="en-GB" dirty="0" err="1">
                <a:solidFill>
                  <a:srgbClr val="FFFF00"/>
                </a:solidFill>
                <a:latin typeface="Consolas"/>
                <a:ea typeface="+mn-lt"/>
                <a:cs typeface="+mn-lt"/>
              </a:rPr>
              <a:t>inorder</a:t>
            </a:r>
            <a:r>
              <a:rPr lang="en-GB" dirty="0">
                <a:solidFill>
                  <a:srgbClr val="FFFF00"/>
                </a:solidFill>
                <a:latin typeface="Consolas"/>
                <a:ea typeface="+mn-lt"/>
                <a:cs typeface="+mn-lt"/>
              </a:rPr>
              <a:t>()</a:t>
            </a:r>
            <a:r>
              <a:rPr lang="en-GB" dirty="0">
                <a:solidFill>
                  <a:srgbClr val="FFFF00"/>
                </a:solidFill>
                <a:ea typeface="+mn-lt"/>
                <a:cs typeface="+mn-lt"/>
              </a:rPr>
              <a:t> method is used to display all products in ascending order of their IDs.</a:t>
            </a:r>
            <a:br>
              <a:rPr lang="en-GB" dirty="0">
                <a:solidFill>
                  <a:srgbClr val="FFFF00"/>
                </a:solidFill>
                <a:ea typeface="+mn-lt"/>
                <a:cs typeface="+mn-lt"/>
              </a:rPr>
            </a:br>
            <a:r>
              <a:rPr lang="en-GB" dirty="0">
                <a:solidFill>
                  <a:srgbClr val="FFFF00"/>
                </a:solidFill>
                <a:ea typeface="+mn-lt"/>
                <a:cs typeface="+mn-lt"/>
              </a:rPr>
              <a:t> This is possible because in a Binary Search Tree (BST), an </a:t>
            </a:r>
            <a:r>
              <a:rPr lang="en-GB" dirty="0" err="1">
                <a:solidFill>
                  <a:srgbClr val="FFFF00"/>
                </a:solidFill>
                <a:ea typeface="+mn-lt"/>
                <a:cs typeface="+mn-lt"/>
              </a:rPr>
              <a:t>inorder</a:t>
            </a:r>
            <a:r>
              <a:rPr lang="en-GB" dirty="0">
                <a:solidFill>
                  <a:srgbClr val="FFFF00"/>
                </a:solidFill>
                <a:ea typeface="+mn-lt"/>
                <a:cs typeface="+mn-lt"/>
              </a:rPr>
              <a:t> traversal naturally visits nodes in sorted order.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A28DAE-8FAC-9E56-8CBA-D6526B4414DE}"/>
              </a:ext>
            </a:extLst>
          </p:cNvPr>
          <p:cNvSpPr txBox="1"/>
          <p:nvPr/>
        </p:nvSpPr>
        <p:spPr>
          <a:xfrm>
            <a:off x="278715" y="2724067"/>
            <a:ext cx="493260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ea typeface="+mn-lt"/>
                <a:cs typeface="+mn-lt"/>
              </a:rPr>
              <a:t>Traversal Rule:</a:t>
            </a:r>
            <a:endParaRPr lang="en-US"/>
          </a:p>
          <a:p>
            <a:pPr>
              <a:buFont typeface="Arial"/>
              <a:buChar char="•"/>
            </a:pPr>
            <a:r>
              <a:rPr lang="en-GB" dirty="0">
                <a:solidFill>
                  <a:srgbClr val="DFE85D"/>
                </a:solidFill>
                <a:ea typeface="+mn-lt"/>
                <a:cs typeface="+mn-lt"/>
              </a:rPr>
              <a:t>   Left → Current Node → Right </a:t>
            </a:r>
            <a:endParaRPr lang="en-GB">
              <a:ea typeface="+mn-lt"/>
              <a:cs typeface="+mn-lt"/>
            </a:endParaRPr>
          </a:p>
          <a:p>
            <a:r>
              <a:rPr lang="en-GB" dirty="0">
                <a:solidFill>
                  <a:srgbClr val="DFE85D"/>
                </a:solidFill>
                <a:ea typeface="+mn-lt"/>
                <a:cs typeface="+mn-lt"/>
              </a:rPr>
              <a:t>   This ensures the smallest ID comes first, and the largest comes last.</a:t>
            </a:r>
          </a:p>
        </p:txBody>
      </p:sp>
      <p:pic>
        <p:nvPicPr>
          <p:cNvPr id="3" name="Picture 2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69DB5395-24D4-834D-CAC5-9247CD2BD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718" y="2725290"/>
            <a:ext cx="637222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653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7A78DF-E2CD-2F1C-6AB6-CE5D058F3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5B98FC-D7FA-75B1-15E1-B79970928993}"/>
              </a:ext>
            </a:extLst>
          </p:cNvPr>
          <p:cNvSpPr txBox="1"/>
          <p:nvPr/>
        </p:nvSpPr>
        <p:spPr>
          <a:xfrm>
            <a:off x="2030844" y="155838"/>
            <a:ext cx="636001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solidFill>
                  <a:srgbClr val="92D050"/>
                </a:solidFill>
                <a:ea typeface="+mn-lt"/>
                <a:cs typeface="+mn-lt"/>
              </a:rPr>
              <a:t>Sample Usage and Execution Flow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501AB2-A46D-CEEA-F4A6-1F4D0B18AED5}"/>
              </a:ext>
            </a:extLst>
          </p:cNvPr>
          <p:cNvSpPr txBox="1"/>
          <p:nvPr/>
        </p:nvSpPr>
        <p:spPr>
          <a:xfrm>
            <a:off x="826067" y="888828"/>
            <a:ext cx="493260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solidFill>
                  <a:srgbClr val="FF0000"/>
                </a:solidFill>
                <a:ea typeface="+mn-lt"/>
                <a:cs typeface="+mn-lt"/>
              </a:rPr>
              <a:t>This example demonstrates how the InventoryBST system works step by step:</a:t>
            </a:r>
            <a:endParaRPr lang="en-US"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en-GB">
                <a:solidFill>
                  <a:srgbClr val="FFFF00"/>
                </a:solidFill>
                <a:ea typeface="+mn-lt"/>
                <a:cs typeface="+mn-lt"/>
              </a:rPr>
              <a:t>Add multiple products using </a:t>
            </a:r>
            <a:r>
              <a:rPr lang="en-GB">
                <a:solidFill>
                  <a:srgbClr val="FFFF00"/>
                </a:solidFill>
                <a:latin typeface="Consolas"/>
                <a:ea typeface="+mn-lt"/>
                <a:cs typeface="+mn-lt"/>
              </a:rPr>
              <a:t>insert()</a:t>
            </a:r>
            <a:endParaRPr lang="en-GB">
              <a:solidFill>
                <a:srgbClr val="FFFF00"/>
              </a:solidFill>
            </a:endParaRPr>
          </a:p>
          <a:p>
            <a:pPr marL="342900" indent="-342900">
              <a:buAutoNum type="arabicPeriod"/>
            </a:pPr>
            <a:r>
              <a:rPr lang="en-GB">
                <a:solidFill>
                  <a:srgbClr val="FFFF00"/>
                </a:solidFill>
                <a:ea typeface="+mn-lt"/>
                <a:cs typeface="+mn-lt"/>
              </a:rPr>
              <a:t>Decrease the quantity of one product using </a:t>
            </a:r>
            <a:r>
              <a:rPr lang="en-GB" err="1">
                <a:solidFill>
                  <a:srgbClr val="FFFF00"/>
                </a:solidFill>
                <a:latin typeface="Consolas"/>
                <a:ea typeface="+mn-lt"/>
                <a:cs typeface="+mn-lt"/>
              </a:rPr>
              <a:t>reduce_quantity</a:t>
            </a:r>
            <a:r>
              <a:rPr lang="en-GB">
                <a:solidFill>
                  <a:srgbClr val="FFFF00"/>
                </a:solidFill>
                <a:latin typeface="Consolas"/>
                <a:ea typeface="+mn-lt"/>
                <a:cs typeface="+mn-lt"/>
              </a:rPr>
              <a:t>()</a:t>
            </a:r>
            <a:endParaRPr lang="en-GB">
              <a:solidFill>
                <a:srgbClr val="FFFF00"/>
              </a:solidFill>
            </a:endParaRPr>
          </a:p>
          <a:p>
            <a:pPr marL="342900" indent="-342900">
              <a:buAutoNum type="arabicPeriod"/>
            </a:pPr>
            <a:r>
              <a:rPr lang="en-GB">
                <a:solidFill>
                  <a:srgbClr val="FFFF00"/>
                </a:solidFill>
                <a:ea typeface="+mn-lt"/>
                <a:cs typeface="+mn-lt"/>
              </a:rPr>
              <a:t>List all products in order using </a:t>
            </a:r>
            <a:r>
              <a:rPr lang="en-GB" err="1">
                <a:solidFill>
                  <a:srgbClr val="FFFF00"/>
                </a:solidFill>
                <a:latin typeface="Consolas"/>
                <a:ea typeface="+mn-lt"/>
                <a:cs typeface="+mn-lt"/>
              </a:rPr>
              <a:t>inorder</a:t>
            </a:r>
            <a:r>
              <a:rPr lang="en-GB">
                <a:solidFill>
                  <a:srgbClr val="FFFF00"/>
                </a:solidFill>
                <a:latin typeface="Consolas"/>
                <a:ea typeface="+mn-lt"/>
                <a:cs typeface="+mn-lt"/>
              </a:rPr>
              <a:t>()</a:t>
            </a:r>
            <a:endParaRPr lang="en-GB">
              <a:solidFill>
                <a:srgbClr val="FFFF00"/>
              </a:solidFill>
            </a:endParaRPr>
          </a:p>
          <a:p>
            <a:pPr marL="342900" indent="-342900">
              <a:buAutoNum type="arabicPeriod"/>
            </a:pPr>
            <a:endParaRPr lang="en-GB" dirty="0">
              <a:solidFill>
                <a:srgbClr val="FFFF00"/>
              </a:solidFill>
              <a:ea typeface="+mn-lt"/>
              <a:cs typeface="+mn-lt"/>
            </a:endParaRPr>
          </a:p>
        </p:txBody>
      </p:sp>
      <p:pic>
        <p:nvPicPr>
          <p:cNvPr id="2" name="Picture 1" descr="A computer screen with text and numbers&#10;&#10;AI-generated content may be incorrect.">
            <a:extLst>
              <a:ext uri="{FF2B5EF4-FFF2-40B4-BE49-F238E27FC236}">
                <a16:creationId xmlns:a16="http://schemas.microsoft.com/office/drawing/2014/main" id="{153DB247-C9F5-3B03-AD1A-0D9073400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019" y="2919614"/>
            <a:ext cx="6486525" cy="2800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E5491F-7C6D-DD65-463F-F6E82B9786D2}"/>
              </a:ext>
            </a:extLst>
          </p:cNvPr>
          <p:cNvSpPr txBox="1"/>
          <p:nvPr/>
        </p:nvSpPr>
        <p:spPr>
          <a:xfrm>
            <a:off x="8520277" y="189826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>
                <a:solidFill>
                  <a:srgbClr val="FFC000"/>
                </a:solidFill>
                <a:ea typeface="+mn-lt"/>
                <a:cs typeface="+mn-lt"/>
              </a:rPr>
              <a:t>Expected Output:</a:t>
            </a:r>
            <a:endParaRPr lang="en-US">
              <a:solidFill>
                <a:srgbClr val="FFC000"/>
              </a:solidFill>
            </a:endParaRPr>
          </a:p>
        </p:txBody>
      </p:sp>
      <p:pic>
        <p:nvPicPr>
          <p:cNvPr id="8" name="Picture 7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CEAFA73C-5D00-DE07-3239-92C576586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379" y="2772455"/>
            <a:ext cx="39814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74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4995E8B-DB3C-4E23-9186-1613402BF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21E7C5-2080-4549-97AA-9A6688257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454601-8C5B-41C4-8012-BF42AE4E1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DC402C5-77D9-4E58-85B2-94FDC43054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D68ED91-A5B1-47B2-93BF-9A7136A89B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E7D0AA1-7663-4AEB-906F-8C1983487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D0B5082-766B-4B9B-95AE-8345369B6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6EA71F2-5221-4164-8741-7AFF97E22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53567A6-853B-47EF-8846-22A1C04687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57957B04-C024-4B5F-B7C3-20FAE3F1D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FBFCE4-B693-49EB-9CE1-442033219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FFC4225-9683-4D55-8686-FCDDB8BCB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3CC42CD-CAE0-4CF0-B118-067FD44AE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53ED46F-B155-4F61-89A2-9811AA0F3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83B7973-20C3-4DB8-B3E0-064793F7A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F30D744-3746-48BB-92A0-20B891DE8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1" descr="A green text on a white background&#10;&#10;AI-generated content may be incorrect.">
            <a:extLst>
              <a:ext uri="{FF2B5EF4-FFF2-40B4-BE49-F238E27FC236}">
                <a16:creationId xmlns:a16="http://schemas.microsoft.com/office/drawing/2014/main" id="{C06666F7-4C8E-E0B6-CF15-F591845234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859" r="1" b="16522"/>
          <a:stretch/>
        </p:blipFill>
        <p:spPr>
          <a:xfrm>
            <a:off x="746190" y="491900"/>
            <a:ext cx="10721907" cy="5663518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2993EE7D-6C2F-43A3-9C60-0C79DB9E52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588843" y="626533"/>
            <a:ext cx="304800" cy="429768"/>
            <a:chOff x="215328" y="-46937"/>
            <a:chExt cx="304800" cy="2773841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F4095D5-6DE8-4CF4-8418-1C6822E16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3CD50F6-3A5C-4547-BD23-ACBD8E391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912E168-78F1-4E05-A8A5-65F2BAF59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315E977-7B29-4DD8-9B9E-C63D97DF3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E5F72-4D29-27DB-039F-A02480C1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936" y="6308832"/>
            <a:ext cx="8320722" cy="548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spcAft>
                <a:spcPts val="600"/>
              </a:spcAft>
            </a:pPr>
            <a:r>
              <a:rPr lang="en-US" sz="105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B2B60-8A0B-021B-E090-84B09CE3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309360"/>
            <a:ext cx="640080" cy="548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Aft>
                <a:spcPts val="600"/>
              </a:spcAft>
            </a:pPr>
            <a:fld id="{CC057153-B650-4DEB-B370-79DDCFDCE934}" type="slidenum">
              <a:rPr lang="en-U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B2F14-4E81-D2FF-9B29-758B78834F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55917" y="6308832"/>
            <a:ext cx="2286000" cy="5486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0996FFE6-1E82-4714-A71B-2732515FBCFC}" type="datetime1">
              <a:rPr lang="en-US" sz="1050">
                <a:solidFill>
                  <a:schemeClr val="bg1"/>
                </a:solidFill>
              </a:rPr>
              <a:pPr algn="r">
                <a:spcAft>
                  <a:spcPts val="600"/>
                </a:spcAft>
              </a:pPr>
              <a:t>5/13/2025</a:t>
            </a:fld>
            <a:endParaRPr lang="en-US" sz="105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69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66E995-E7FA-7A1A-A480-94E492645471}"/>
              </a:ext>
            </a:extLst>
          </p:cNvPr>
          <p:cNvSpPr txBox="1"/>
          <p:nvPr/>
        </p:nvSpPr>
        <p:spPr>
          <a:xfrm>
            <a:off x="1057527" y="129248"/>
            <a:ext cx="392376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solidFill>
                  <a:schemeClr val="accent3">
                    <a:lumMod val="76000"/>
                  </a:schemeClr>
                </a:solidFill>
              </a:rPr>
              <a:t>What is binary tree?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3CD5FF-46AB-52AE-5405-0D915ECD6B52}"/>
              </a:ext>
            </a:extLst>
          </p:cNvPr>
          <p:cNvSpPr txBox="1"/>
          <p:nvPr/>
        </p:nvSpPr>
        <p:spPr>
          <a:xfrm>
            <a:off x="-3336" y="724557"/>
            <a:ext cx="375204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>
                <a:solidFill>
                  <a:srgbClr val="140138"/>
                </a:solidFill>
                <a:ea typeface="+mn-lt"/>
                <a:cs typeface="+mn-lt"/>
              </a:rPr>
              <a:t>Binary tree A hierarchical data structure in which each node has </a:t>
            </a:r>
            <a:r>
              <a:rPr lang="en-GB" b="1" dirty="0">
                <a:solidFill>
                  <a:srgbClr val="140138"/>
                </a:solidFill>
                <a:ea typeface="+mn-lt"/>
                <a:cs typeface="+mn-lt"/>
              </a:rPr>
              <a:t>at most two children</a:t>
            </a:r>
            <a:r>
              <a:rPr lang="en-GB" dirty="0">
                <a:solidFill>
                  <a:srgbClr val="140138"/>
                </a:solidFill>
                <a:ea typeface="+mn-lt"/>
                <a:cs typeface="+mn-lt"/>
              </a:rPr>
              <a:t>, referred to as </a:t>
            </a:r>
            <a:r>
              <a:rPr lang="en-GB" b="1" dirty="0">
                <a:solidFill>
                  <a:srgbClr val="140138"/>
                </a:solidFill>
                <a:ea typeface="+mn-lt"/>
                <a:cs typeface="+mn-lt"/>
              </a:rPr>
              <a:t>left</a:t>
            </a:r>
            <a:r>
              <a:rPr lang="en-GB" dirty="0">
                <a:solidFill>
                  <a:srgbClr val="140138"/>
                </a:solidFill>
                <a:ea typeface="+mn-lt"/>
                <a:cs typeface="+mn-lt"/>
              </a:rPr>
              <a:t> and </a:t>
            </a:r>
            <a:r>
              <a:rPr lang="en-GB" b="1" dirty="0">
                <a:solidFill>
                  <a:srgbClr val="140138"/>
                </a:solidFill>
                <a:ea typeface="+mn-lt"/>
                <a:cs typeface="+mn-lt"/>
              </a:rPr>
              <a:t>right</a:t>
            </a:r>
            <a:r>
              <a:rPr lang="en-GB" dirty="0">
                <a:solidFill>
                  <a:srgbClr val="140138"/>
                </a:solidFill>
                <a:ea typeface="+mn-lt"/>
                <a:cs typeface="+mn-lt"/>
              </a:rPr>
              <a:t>.</a:t>
            </a:r>
            <a:endParaRPr lang="en-US">
              <a:solidFill>
                <a:srgbClr val="14013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3367B-DB02-06B8-9619-280460901FF3}"/>
              </a:ext>
            </a:extLst>
          </p:cNvPr>
          <p:cNvSpPr txBox="1"/>
          <p:nvPr/>
        </p:nvSpPr>
        <p:spPr>
          <a:xfrm>
            <a:off x="1788" y="2243601"/>
            <a:ext cx="447111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000" dirty="0">
                <a:solidFill>
                  <a:srgbClr val="140138"/>
                </a:solidFill>
                <a:ea typeface="+mn-lt"/>
                <a:cs typeface="+mn-lt"/>
              </a:rPr>
              <a:t>In a binary tree, each node can have 0, 1, or 2 children.</a:t>
            </a:r>
            <a:endParaRPr lang="en-US" sz="2000">
              <a:solidFill>
                <a:srgbClr val="140138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670DE0-2B01-60E7-5D35-D4EB64141077}"/>
              </a:ext>
            </a:extLst>
          </p:cNvPr>
          <p:cNvSpPr txBox="1"/>
          <p:nvPr/>
        </p:nvSpPr>
        <p:spPr>
          <a:xfrm>
            <a:off x="2828" y="3096005"/>
            <a:ext cx="394522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GB" dirty="0">
                <a:solidFill>
                  <a:srgbClr val="140138"/>
                </a:solidFill>
                <a:ea typeface="+mn-lt"/>
                <a:cs typeface="+mn-lt"/>
              </a:rPr>
              <a:t>A node with 0 children is called a </a:t>
            </a:r>
            <a:r>
              <a:rPr lang="en-GB" i="1" dirty="0">
                <a:solidFill>
                  <a:srgbClr val="140138"/>
                </a:solidFill>
                <a:ea typeface="+mn-lt"/>
                <a:cs typeface="+mn-lt"/>
              </a:rPr>
              <a:t>leaf</a:t>
            </a:r>
            <a:r>
              <a:rPr lang="en-GB" dirty="0">
                <a:solidFill>
                  <a:srgbClr val="140138"/>
                </a:solidFill>
                <a:ea typeface="+mn-lt"/>
                <a:cs typeface="+mn-lt"/>
              </a:rPr>
              <a:t>.</a:t>
            </a:r>
            <a:br>
              <a:rPr lang="en-GB" dirty="0">
                <a:solidFill>
                  <a:srgbClr val="140138"/>
                </a:solidFill>
                <a:ea typeface="+mn-lt"/>
                <a:cs typeface="+mn-lt"/>
              </a:rPr>
            </a:br>
            <a:endParaRPr lang="en-GB" dirty="0">
              <a:solidFill>
                <a:srgbClr val="FFC000"/>
              </a:solidFill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GB" dirty="0">
                <a:solidFill>
                  <a:srgbClr val="140138"/>
                </a:solidFill>
                <a:ea typeface="+mn-lt"/>
                <a:cs typeface="+mn-lt"/>
              </a:rPr>
              <a:t> </a:t>
            </a:r>
            <a:r>
              <a:rPr lang="en-GB" b="1" dirty="0">
                <a:solidFill>
                  <a:srgbClr val="140138"/>
                </a:solidFill>
                <a:ea typeface="+mn-lt"/>
                <a:cs typeface="+mn-lt"/>
              </a:rPr>
              <a:t>T</a:t>
            </a:r>
            <a:r>
              <a:rPr lang="en-GB" dirty="0">
                <a:solidFill>
                  <a:srgbClr val="140138"/>
                </a:solidFill>
                <a:ea typeface="+mn-lt"/>
                <a:cs typeface="+mn-lt"/>
              </a:rPr>
              <a:t>he topmost node in a binary tree is called the </a:t>
            </a:r>
            <a:r>
              <a:rPr lang="en-GB" i="1" dirty="0">
                <a:solidFill>
                  <a:srgbClr val="140138"/>
                </a:solidFill>
                <a:ea typeface="+mn-lt"/>
                <a:cs typeface="+mn-lt"/>
              </a:rPr>
              <a:t>root</a:t>
            </a:r>
            <a:r>
              <a:rPr lang="en-GB" dirty="0">
                <a:solidFill>
                  <a:srgbClr val="140138"/>
                </a:solidFill>
                <a:ea typeface="+mn-lt"/>
                <a:cs typeface="+mn-lt"/>
              </a:rPr>
              <a:t>.</a:t>
            </a:r>
            <a:endParaRPr lang="en-US">
              <a:solidFill>
                <a:srgbClr val="140138"/>
              </a:solidFill>
            </a:endParaRPr>
          </a:p>
        </p:txBody>
      </p:sp>
      <p:pic>
        <p:nvPicPr>
          <p:cNvPr id="9" name="Picture 8" descr="A diagram of a tree&#10;&#10;AI-generated content may be incorrect.">
            <a:extLst>
              <a:ext uri="{FF2B5EF4-FFF2-40B4-BE49-F238E27FC236}">
                <a16:creationId xmlns:a16="http://schemas.microsoft.com/office/drawing/2014/main" id="{26924099-16CE-5410-F280-B79A9B445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819" y="128788"/>
            <a:ext cx="7905066" cy="493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55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85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network&#10;&#10;AI-generated content may be incorrect.">
            <a:extLst>
              <a:ext uri="{FF2B5EF4-FFF2-40B4-BE49-F238E27FC236}">
                <a16:creationId xmlns:a16="http://schemas.microsoft.com/office/drawing/2014/main" id="{7BD6E7E1-036D-B5D7-3967-6A46E336B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8553" y="2028422"/>
            <a:ext cx="5293022" cy="35524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DAB222-CB6C-78C1-09B7-73AE678D9B55}"/>
              </a:ext>
            </a:extLst>
          </p:cNvPr>
          <p:cNvSpPr txBox="1"/>
          <p:nvPr/>
        </p:nvSpPr>
        <p:spPr>
          <a:xfrm>
            <a:off x="3863322" y="152791"/>
            <a:ext cx="390229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What is binary search tree?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AE672-4D5F-7369-14DB-FA7931E25B91}"/>
              </a:ext>
            </a:extLst>
          </p:cNvPr>
          <p:cNvSpPr txBox="1"/>
          <p:nvPr/>
        </p:nvSpPr>
        <p:spPr>
          <a:xfrm>
            <a:off x="2946960" y="860089"/>
            <a:ext cx="603804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590404"/>
                </a:solidFill>
                <a:ea typeface="+mn-lt"/>
                <a:cs typeface="+mn-lt"/>
              </a:rPr>
              <a:t>A Binary Search Tree is a Binary Tree where every node's left child has a lower value, and every node's right child has a higher value.</a:t>
            </a:r>
            <a:endParaRPr lang="en-US">
              <a:solidFill>
                <a:srgbClr val="590404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EE1C30-C305-A10A-FD88-7AAF6BA9ED69}"/>
              </a:ext>
            </a:extLst>
          </p:cNvPr>
          <p:cNvSpPr txBox="1"/>
          <p:nvPr/>
        </p:nvSpPr>
        <p:spPr>
          <a:xfrm>
            <a:off x="527482" y="5851232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It is binary search tree</a:t>
            </a:r>
          </a:p>
        </p:txBody>
      </p:sp>
      <p:pic>
        <p:nvPicPr>
          <p:cNvPr id="9" name="Picture 8" descr="A diagram of a network&#10;&#10;AI-generated content may be incorrect.">
            <a:extLst>
              <a:ext uri="{FF2B5EF4-FFF2-40B4-BE49-F238E27FC236}">
                <a16:creationId xmlns:a16="http://schemas.microsoft.com/office/drawing/2014/main" id="{335E3E9B-F4AE-AC4F-ACB0-35F046DE3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139" y="1835239"/>
            <a:ext cx="6029242" cy="40139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283A84-9D4B-B6CD-B0DB-83A55BB9451F}"/>
              </a:ext>
            </a:extLst>
          </p:cNvPr>
          <p:cNvSpPr txBox="1"/>
          <p:nvPr/>
        </p:nvSpPr>
        <p:spPr>
          <a:xfrm>
            <a:off x="8190411" y="603368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/>
              <a:t>It is not binary search tree</a:t>
            </a:r>
          </a:p>
        </p:txBody>
      </p:sp>
    </p:spTree>
    <p:extLst>
      <p:ext uri="{BB962C8B-B14F-4D97-AF65-F5344CB8AC3E}">
        <p14:creationId xmlns:p14="http://schemas.microsoft.com/office/powerpoint/2010/main" val="3233261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2062501-2F0F-3E73-2091-D1C0DBE2F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81" y="324676"/>
            <a:ext cx="8343900" cy="4562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C5C4C4-9428-3ECC-8187-21B0E413B28B}"/>
              </a:ext>
            </a:extLst>
          </p:cNvPr>
          <p:cNvSpPr txBox="1"/>
          <p:nvPr/>
        </p:nvSpPr>
        <p:spPr>
          <a:xfrm>
            <a:off x="3257088" y="-12"/>
            <a:ext cx="61561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FFC000"/>
                </a:solidFill>
              </a:rPr>
              <a:t>Binary search is  more quick than Linear Traversal</a:t>
            </a:r>
          </a:p>
          <a:p>
            <a:endParaRPr lang="en-GB" dirty="0">
              <a:solidFill>
                <a:srgbClr val="FFC000"/>
              </a:solidFill>
            </a:endParaRPr>
          </a:p>
        </p:txBody>
      </p:sp>
      <p:pic>
        <p:nvPicPr>
          <p:cNvPr id="5" name="Picture 4" descr="A number on a blue background&#10;&#10;AI-generated content may be incorrect.">
            <a:extLst>
              <a:ext uri="{FF2B5EF4-FFF2-40B4-BE49-F238E27FC236}">
                <a16:creationId xmlns:a16="http://schemas.microsoft.com/office/drawing/2014/main" id="{3BA3142E-1289-B680-E57D-FB7564AEF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95" y="5468835"/>
            <a:ext cx="5562600" cy="571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37E5E8-A14E-DBA0-2979-DD8F07F54496}"/>
              </a:ext>
            </a:extLst>
          </p:cNvPr>
          <p:cNvSpPr txBox="1"/>
          <p:nvPr/>
        </p:nvSpPr>
        <p:spPr>
          <a:xfrm>
            <a:off x="1680541" y="4987245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FA9B9D"/>
                </a:solidFill>
                <a:ea typeface="+mn-lt"/>
                <a:cs typeface="+mn-lt"/>
              </a:rPr>
              <a:t>time complexity is log (n)</a:t>
            </a:r>
            <a:endParaRPr lang="en-US">
              <a:solidFill>
                <a:srgbClr val="FA9B9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A1B979-40A4-90F8-FF84-609DC468F371}"/>
              </a:ext>
            </a:extLst>
          </p:cNvPr>
          <p:cNvSpPr txBox="1"/>
          <p:nvPr/>
        </p:nvSpPr>
        <p:spPr>
          <a:xfrm>
            <a:off x="1798597" y="629659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FA9B9D"/>
                </a:solidFill>
                <a:ea typeface="+mn-lt"/>
                <a:cs typeface="+mn-lt"/>
              </a:rPr>
              <a:t>time complexity is n</a:t>
            </a:r>
            <a:endParaRPr lang="en-US" dirty="0">
              <a:solidFill>
                <a:srgbClr val="FA9B9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728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F4DEAD-5807-AC5B-A62C-966193E80304}"/>
              </a:ext>
            </a:extLst>
          </p:cNvPr>
          <p:cNvSpPr txBox="1"/>
          <p:nvPr/>
        </p:nvSpPr>
        <p:spPr>
          <a:xfrm>
            <a:off x="3436461" y="297003"/>
            <a:ext cx="530824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>
                <a:solidFill>
                  <a:schemeClr val="accent3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Product Node: Node Structure</a:t>
            </a:r>
            <a:endParaRPr lang="en-US" sz="280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36993-D594-2645-9DB6-7DF98FFBA7A1}"/>
              </a:ext>
            </a:extLst>
          </p:cNvPr>
          <p:cNvSpPr txBox="1"/>
          <p:nvPr/>
        </p:nvSpPr>
        <p:spPr>
          <a:xfrm>
            <a:off x="2717442" y="807076"/>
            <a:ext cx="673565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In our Inventory Management System, each product is represented as a node in the Binary Search Tree (BST).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The Product Node class holds all the essential product information and two pointers: left and right, which are used to build the BST structure.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8AFFDB-8624-2720-4AB4-A3371770C4D1}"/>
              </a:ext>
            </a:extLst>
          </p:cNvPr>
          <p:cNvSpPr txBox="1"/>
          <p:nvPr/>
        </p:nvSpPr>
        <p:spPr>
          <a:xfrm>
            <a:off x="482630" y="2895785"/>
            <a:ext cx="4932608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ea typeface="+mn-lt"/>
                <a:cs typeface="+mn-lt"/>
              </a:rPr>
              <a:t>Key Attributes :</a:t>
            </a: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buFont typeface="Wingdings"/>
              <a:buChar char="v"/>
            </a:pPr>
            <a:r>
              <a:rPr lang="en-GB" dirty="0">
                <a:solidFill>
                  <a:srgbClr val="BE85F2"/>
                </a:solidFill>
                <a:latin typeface="Consolas"/>
              </a:rPr>
              <a:t>id</a:t>
            </a:r>
            <a:r>
              <a:rPr lang="en-GB" dirty="0">
                <a:solidFill>
                  <a:srgbClr val="FFFF00"/>
                </a:solidFill>
                <a:ea typeface="+mn-lt"/>
                <a:cs typeface="+mn-lt"/>
              </a:rPr>
              <a:t>: A unique identifier for each product.</a:t>
            </a:r>
          </a:p>
          <a:p>
            <a:pPr marL="285750" indent="-285750">
              <a:buFont typeface="Wingdings"/>
              <a:buChar char="v"/>
            </a:pPr>
            <a:r>
              <a:rPr lang="en-GB" dirty="0">
                <a:solidFill>
                  <a:srgbClr val="BE85F2"/>
                </a:solidFill>
                <a:latin typeface="Consolas"/>
              </a:rPr>
              <a:t>name</a:t>
            </a:r>
            <a:r>
              <a:rPr lang="en-GB" dirty="0">
                <a:solidFill>
                  <a:srgbClr val="BE85F2"/>
                </a:solidFill>
                <a:ea typeface="+mn-lt"/>
                <a:cs typeface="+mn-lt"/>
              </a:rPr>
              <a:t>:</a:t>
            </a:r>
            <a:r>
              <a:rPr lang="en-GB" dirty="0">
                <a:solidFill>
                  <a:srgbClr val="FFFF00"/>
                </a:solidFill>
                <a:ea typeface="+mn-lt"/>
                <a:cs typeface="+mn-lt"/>
              </a:rPr>
              <a:t> The name of the product.</a:t>
            </a:r>
            <a:endParaRPr lang="en-GB" dirty="0">
              <a:solidFill>
                <a:srgbClr val="FFFF00"/>
              </a:solidFill>
              <a:latin typeface="Aptos"/>
            </a:endParaRPr>
          </a:p>
          <a:p>
            <a:pPr marL="285750" indent="-285750">
              <a:buFont typeface="Wingdings"/>
              <a:buChar char="v"/>
            </a:pPr>
            <a:r>
              <a:rPr lang="en-GB" dirty="0">
                <a:solidFill>
                  <a:srgbClr val="BE85F2"/>
                </a:solidFill>
                <a:latin typeface="Consolas"/>
              </a:rPr>
              <a:t>price</a:t>
            </a:r>
            <a:r>
              <a:rPr lang="en-GB" dirty="0">
                <a:solidFill>
                  <a:srgbClr val="BE85F2"/>
                </a:solidFill>
                <a:ea typeface="+mn-lt"/>
                <a:cs typeface="+mn-lt"/>
              </a:rPr>
              <a:t>: </a:t>
            </a:r>
            <a:r>
              <a:rPr lang="en-GB" dirty="0">
                <a:solidFill>
                  <a:srgbClr val="FFFF00"/>
                </a:solidFill>
                <a:ea typeface="+mn-lt"/>
                <a:cs typeface="+mn-lt"/>
              </a:rPr>
              <a:t>The unit price of the product.</a:t>
            </a:r>
            <a:endParaRPr lang="en-GB" dirty="0">
              <a:solidFill>
                <a:srgbClr val="FFFF00"/>
              </a:solidFill>
              <a:latin typeface="Aptos"/>
            </a:endParaRPr>
          </a:p>
          <a:p>
            <a:pPr marL="285750" indent="-285750">
              <a:buFont typeface="Wingdings"/>
              <a:buChar char="v"/>
            </a:pPr>
            <a:r>
              <a:rPr lang="en-GB" dirty="0">
                <a:solidFill>
                  <a:srgbClr val="BE85F2"/>
                </a:solidFill>
                <a:latin typeface="Consolas"/>
              </a:rPr>
              <a:t>quantity</a:t>
            </a:r>
            <a:r>
              <a:rPr lang="en-GB" dirty="0">
                <a:solidFill>
                  <a:srgbClr val="BE85F2"/>
                </a:solidFill>
                <a:ea typeface="+mn-lt"/>
                <a:cs typeface="+mn-lt"/>
              </a:rPr>
              <a:t>:</a:t>
            </a:r>
            <a:r>
              <a:rPr lang="en-GB" dirty="0">
                <a:solidFill>
                  <a:srgbClr val="FFFF00"/>
                </a:solidFill>
                <a:ea typeface="+mn-lt"/>
                <a:cs typeface="+mn-lt"/>
              </a:rPr>
              <a:t> Number of units available in stock.</a:t>
            </a:r>
          </a:p>
          <a:p>
            <a:pPr marL="285750" indent="-285750">
              <a:buFont typeface="Wingdings"/>
              <a:buChar char="v"/>
            </a:pPr>
            <a:r>
              <a:rPr lang="en-GB" dirty="0">
                <a:solidFill>
                  <a:srgbClr val="BE85F2"/>
                </a:solidFill>
                <a:latin typeface="Consolas"/>
              </a:rPr>
              <a:t>left</a:t>
            </a:r>
            <a:r>
              <a:rPr lang="en-GB" dirty="0">
                <a:solidFill>
                  <a:srgbClr val="BE85F2"/>
                </a:solidFill>
                <a:ea typeface="+mn-lt"/>
                <a:cs typeface="+mn-lt"/>
              </a:rPr>
              <a:t>: </a:t>
            </a:r>
            <a:r>
              <a:rPr lang="en-GB" dirty="0">
                <a:solidFill>
                  <a:srgbClr val="FFFF00"/>
                </a:solidFill>
                <a:ea typeface="+mn-lt"/>
                <a:cs typeface="+mn-lt"/>
              </a:rPr>
              <a:t>Reference to the left child (smaller ID).</a:t>
            </a:r>
            <a:endParaRPr lang="en-GB" dirty="0">
              <a:solidFill>
                <a:srgbClr val="000000"/>
              </a:solidFill>
              <a:latin typeface="Aptos" panose="020B0004020202020204"/>
            </a:endParaRPr>
          </a:p>
          <a:p>
            <a:pPr marL="285750" indent="-285750">
              <a:buFont typeface="Wingdings"/>
              <a:buChar char="v"/>
            </a:pPr>
            <a:r>
              <a:rPr lang="en-GB" dirty="0">
                <a:solidFill>
                  <a:srgbClr val="BE85F2"/>
                </a:solidFill>
                <a:latin typeface="Consolas"/>
              </a:rPr>
              <a:t>right</a:t>
            </a:r>
            <a:r>
              <a:rPr lang="en-GB" dirty="0">
                <a:solidFill>
                  <a:srgbClr val="BE85F2"/>
                </a:solidFill>
                <a:ea typeface="+mn-lt"/>
                <a:cs typeface="+mn-lt"/>
              </a:rPr>
              <a:t>:</a:t>
            </a:r>
            <a:r>
              <a:rPr lang="en-GB" dirty="0">
                <a:solidFill>
                  <a:srgbClr val="FFFF00"/>
                </a:solidFill>
                <a:ea typeface="+mn-lt"/>
                <a:cs typeface="+mn-lt"/>
              </a:rPr>
              <a:t> Reference to the right child (greater ID).</a:t>
            </a:r>
            <a:endParaRPr lang="en-GB" dirty="0"/>
          </a:p>
          <a:p>
            <a:pPr marL="285750" indent="-285750">
              <a:buFont typeface="Wingdings"/>
              <a:buChar char="v"/>
            </a:pPr>
            <a:endParaRPr lang="en-GB" dirty="0">
              <a:solidFill>
                <a:srgbClr val="FFFF00"/>
              </a:solidFill>
            </a:endParaRPr>
          </a:p>
        </p:txBody>
      </p:sp>
      <p:pic>
        <p:nvPicPr>
          <p:cNvPr id="2" name="Picture 1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294F4628-A199-0E8F-8E06-4CB360D28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651" y="3016071"/>
            <a:ext cx="52482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15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8E2B75-EC50-FDE1-1B66-3E9B154A670F}"/>
              </a:ext>
            </a:extLst>
          </p:cNvPr>
          <p:cNvSpPr txBox="1"/>
          <p:nvPr/>
        </p:nvSpPr>
        <p:spPr>
          <a:xfrm>
            <a:off x="1644478" y="198769"/>
            <a:ext cx="890359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err="1">
                <a:solidFill>
                  <a:srgbClr val="92D050"/>
                </a:solidFill>
                <a:ea typeface="+mn-lt"/>
                <a:cs typeface="+mn-lt"/>
              </a:rPr>
              <a:t>InventoryBST</a:t>
            </a:r>
            <a:r>
              <a:rPr lang="en-GB" sz="3200" dirty="0">
                <a:solidFill>
                  <a:srgbClr val="92D050"/>
                </a:solidFill>
                <a:ea typeface="+mn-lt"/>
                <a:cs typeface="+mn-lt"/>
              </a:rPr>
              <a:t>: BST Structure and Initialization</a:t>
            </a:r>
            <a:endParaRPr lang="en-US" sz="3200" dirty="0">
              <a:solidFill>
                <a:srgbClr val="92D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466042-64DC-8CA0-FB85-F9928FEA70C2}"/>
              </a:ext>
            </a:extLst>
          </p:cNvPr>
          <p:cNvSpPr txBox="1"/>
          <p:nvPr/>
        </p:nvSpPr>
        <p:spPr>
          <a:xfrm>
            <a:off x="386051" y="839431"/>
            <a:ext cx="6939566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FFFF00"/>
                </a:solidFill>
                <a:ea typeface="+mn-lt"/>
                <a:cs typeface="+mn-lt"/>
              </a:rPr>
              <a:t>The </a:t>
            </a:r>
            <a:r>
              <a:rPr lang="en-GB" err="1">
                <a:solidFill>
                  <a:srgbClr val="FFFF00"/>
                </a:solidFill>
                <a:latin typeface="Consolas"/>
              </a:rPr>
              <a:t>InventoryBST</a:t>
            </a:r>
            <a:r>
              <a:rPr lang="en-GB" dirty="0">
                <a:solidFill>
                  <a:srgbClr val="FFFF00"/>
                </a:solidFill>
                <a:ea typeface="+mn-lt"/>
                <a:cs typeface="+mn-lt"/>
              </a:rPr>
              <a:t> class represents the Binary Search Tree (BST) used to manage all products in the inventory.</a:t>
            </a:r>
            <a:br>
              <a:rPr lang="en-GB" dirty="0">
                <a:solidFill>
                  <a:srgbClr val="FFFF00"/>
                </a:solidFill>
                <a:ea typeface="+mn-lt"/>
                <a:cs typeface="+mn-lt"/>
              </a:rPr>
            </a:br>
            <a:r>
              <a:rPr lang="en-GB" dirty="0">
                <a:solidFill>
                  <a:srgbClr val="FFFF00"/>
                </a:solidFill>
                <a:ea typeface="+mn-lt"/>
                <a:cs typeface="+mn-lt"/>
              </a:rPr>
              <a:t> It contains the </a:t>
            </a:r>
            <a:r>
              <a:rPr lang="en-GB" dirty="0">
                <a:solidFill>
                  <a:srgbClr val="FFFF00"/>
                </a:solidFill>
                <a:latin typeface="Consolas"/>
              </a:rPr>
              <a:t>root</a:t>
            </a:r>
            <a:r>
              <a:rPr lang="en-GB" dirty="0">
                <a:solidFill>
                  <a:srgbClr val="FFFF00"/>
                </a:solidFill>
                <a:ea typeface="+mn-lt"/>
                <a:cs typeface="+mn-lt"/>
              </a:rPr>
              <a:t> node, which serves as the entry point to the entire BST.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GB" dirty="0">
                <a:solidFill>
                  <a:srgbClr val="FFFF00"/>
                </a:solidFill>
                <a:ea typeface="+mn-lt"/>
                <a:cs typeface="+mn-lt"/>
              </a:rPr>
              <a:t>At initialization, the tree is empty — no products are inserted yet.</a:t>
            </a:r>
            <a:endParaRPr lang="en-GB" dirty="0">
              <a:solidFill>
                <a:srgbClr val="FFFF00"/>
              </a:solidFill>
            </a:endParaRPr>
          </a:p>
          <a:p>
            <a:pPr algn="l"/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71EFDE-CE2A-B4F0-1039-1925E0A811EB}"/>
              </a:ext>
            </a:extLst>
          </p:cNvPr>
          <p:cNvSpPr txBox="1"/>
          <p:nvPr/>
        </p:nvSpPr>
        <p:spPr>
          <a:xfrm>
            <a:off x="482630" y="2895785"/>
            <a:ext cx="493260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ea typeface="+mn-lt"/>
                <a:cs typeface="+mn-lt"/>
              </a:rPr>
              <a:t>Key Attributes :</a:t>
            </a: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buFont typeface="Wingdings"/>
              <a:buChar char="v"/>
            </a:pPr>
            <a:r>
              <a:rPr lang="en-GB" err="1">
                <a:solidFill>
                  <a:srgbClr val="BE85F2"/>
                </a:solidFill>
                <a:latin typeface="Consolas"/>
              </a:rPr>
              <a:t>self.root</a:t>
            </a:r>
            <a:r>
              <a:rPr lang="en-GB" dirty="0">
                <a:solidFill>
                  <a:srgbClr val="BE85F2"/>
                </a:solidFill>
                <a:ea typeface="+mn-lt"/>
                <a:cs typeface="+mn-lt"/>
              </a:rPr>
              <a:t>: </a:t>
            </a:r>
            <a:r>
              <a:rPr lang="en-GB" dirty="0">
                <a:solidFill>
                  <a:srgbClr val="DFE85D"/>
                </a:solidFill>
                <a:ea typeface="+mn-lt"/>
                <a:cs typeface="+mn-lt"/>
              </a:rPr>
              <a:t>This variable stores the top node of the tree.</a:t>
            </a:r>
            <a:endParaRPr lang="en-GB" dirty="0">
              <a:solidFill>
                <a:srgbClr val="DFE85D"/>
              </a:solidFill>
              <a:latin typeface="Consola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1438D6-8DFC-3D47-DDD9-FBADBA4306FB}"/>
              </a:ext>
            </a:extLst>
          </p:cNvPr>
          <p:cNvSpPr txBox="1"/>
          <p:nvPr/>
        </p:nvSpPr>
        <p:spPr>
          <a:xfrm>
            <a:off x="381986" y="4257051"/>
            <a:ext cx="493260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Note:</a:t>
            </a:r>
            <a:endParaRPr lang="en-US" dirty="0"/>
          </a:p>
          <a:p>
            <a:pPr algn="ctr"/>
            <a:r>
              <a:rPr lang="en-GB" dirty="0">
                <a:solidFill>
                  <a:srgbClr val="FFFF00"/>
                </a:solidFill>
                <a:ea typeface="+mn-lt"/>
                <a:cs typeface="+mn-lt"/>
              </a:rPr>
              <a:t>After creating </a:t>
            </a:r>
            <a:r>
              <a:rPr lang="en-GB" err="1">
                <a:solidFill>
                  <a:srgbClr val="FFFF00"/>
                </a:solidFill>
                <a:latin typeface="Consolas"/>
              </a:rPr>
              <a:t>inv</a:t>
            </a:r>
            <a:r>
              <a:rPr lang="en-GB" dirty="0">
                <a:solidFill>
                  <a:srgbClr val="FFFF00"/>
                </a:solidFill>
                <a:latin typeface="Consolas"/>
              </a:rPr>
              <a:t> = </a:t>
            </a:r>
            <a:r>
              <a:rPr lang="en-GB" err="1">
                <a:solidFill>
                  <a:srgbClr val="FFFF00"/>
                </a:solidFill>
                <a:latin typeface="Consolas"/>
              </a:rPr>
              <a:t>InventoryBST</a:t>
            </a:r>
            <a:r>
              <a:rPr lang="en-GB" dirty="0">
                <a:solidFill>
                  <a:srgbClr val="FFFF00"/>
                </a:solidFill>
                <a:latin typeface="Consolas"/>
              </a:rPr>
              <a:t>()</a:t>
            </a:r>
            <a:r>
              <a:rPr lang="en-GB" dirty="0">
                <a:solidFill>
                  <a:srgbClr val="FFFF00"/>
                </a:solidFill>
                <a:ea typeface="+mn-lt"/>
                <a:cs typeface="+mn-lt"/>
              </a:rPr>
              <a:t>, the BST is empty.</a:t>
            </a:r>
            <a:endParaRPr lang="en-GB" dirty="0">
              <a:solidFill>
                <a:srgbClr val="FFFF00"/>
              </a:solidFill>
            </a:endParaRPr>
          </a:p>
          <a:p>
            <a:pPr algn="ctr"/>
            <a:r>
              <a:rPr lang="en-GB" dirty="0">
                <a:solidFill>
                  <a:srgbClr val="FFFF00"/>
                </a:solidFill>
                <a:ea typeface="+mn-lt"/>
                <a:cs typeface="+mn-lt"/>
              </a:rPr>
              <a:t>Once you start adding products with </a:t>
            </a:r>
            <a:r>
              <a:rPr lang="en-GB" dirty="0">
                <a:solidFill>
                  <a:srgbClr val="FFFF00"/>
                </a:solidFill>
                <a:latin typeface="Consolas"/>
              </a:rPr>
              <a:t>insert()</a:t>
            </a:r>
            <a:r>
              <a:rPr lang="en-GB" dirty="0">
                <a:solidFill>
                  <a:srgbClr val="FFFF00"/>
                </a:solidFill>
                <a:ea typeface="+mn-lt"/>
                <a:cs typeface="+mn-lt"/>
              </a:rPr>
              <a:t>, </a:t>
            </a:r>
            <a:r>
              <a:rPr lang="en-GB" dirty="0">
                <a:solidFill>
                  <a:srgbClr val="FFFF00"/>
                </a:solidFill>
                <a:latin typeface="Consolas"/>
              </a:rPr>
              <a:t>root</a:t>
            </a:r>
            <a:r>
              <a:rPr lang="en-GB" dirty="0">
                <a:solidFill>
                  <a:srgbClr val="FFFF00"/>
                </a:solidFill>
                <a:ea typeface="+mn-lt"/>
                <a:cs typeface="+mn-lt"/>
              </a:rPr>
              <a:t> will be set to the first product’s node.</a:t>
            </a:r>
            <a:endParaRPr lang="en-GB" dirty="0">
              <a:solidFill>
                <a:srgbClr val="FFFF00"/>
              </a:solidFill>
            </a:endParaRPr>
          </a:p>
          <a:p>
            <a:pPr algn="ctr"/>
            <a:endParaRPr lang="en-GB" dirty="0">
              <a:solidFill>
                <a:srgbClr val="FFFF00"/>
              </a:solidFill>
            </a:endParaRPr>
          </a:p>
          <a:p>
            <a:pPr algn="ctr"/>
            <a:endParaRPr lang="en-GB" dirty="0">
              <a:solidFill>
                <a:srgbClr val="FFFF00"/>
              </a:solidFill>
            </a:endParaRPr>
          </a:p>
        </p:txBody>
      </p:sp>
      <p:pic>
        <p:nvPicPr>
          <p:cNvPr id="9" name="Picture 8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CA312F0A-C08E-8382-D37A-64DFD4A5D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671" y="3124804"/>
            <a:ext cx="286702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6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89019D-D3F6-FDA3-964F-9C4A00A4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900225-480D-BC56-E8A4-F33012A0DABD}"/>
              </a:ext>
            </a:extLst>
          </p:cNvPr>
          <p:cNvSpPr txBox="1"/>
          <p:nvPr/>
        </p:nvSpPr>
        <p:spPr>
          <a:xfrm>
            <a:off x="2352816" y="263162"/>
            <a:ext cx="589852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solidFill>
                  <a:srgbClr val="92D050"/>
                </a:solidFill>
                <a:ea typeface="+mn-lt"/>
                <a:cs typeface="+mn-lt"/>
              </a:rPr>
              <a:t>Inserting a Product into the BST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201E2A-A430-9BD2-2ADF-5765EB1EA070}"/>
              </a:ext>
            </a:extLst>
          </p:cNvPr>
          <p:cNvSpPr txBox="1"/>
          <p:nvPr/>
        </p:nvSpPr>
        <p:spPr>
          <a:xfrm>
            <a:off x="386051" y="839431"/>
            <a:ext cx="693956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FFFF00"/>
                </a:solidFill>
                <a:ea typeface="+mn-lt"/>
                <a:cs typeface="+mn-lt"/>
              </a:rPr>
              <a:t>The </a:t>
            </a:r>
            <a:r>
              <a:rPr lang="en-GB" dirty="0">
                <a:solidFill>
                  <a:srgbClr val="FFFF00"/>
                </a:solidFill>
                <a:latin typeface="Consolas"/>
                <a:ea typeface="+mn-lt"/>
                <a:cs typeface="+mn-lt"/>
              </a:rPr>
              <a:t>insert()</a:t>
            </a:r>
            <a:r>
              <a:rPr lang="en-GB" dirty="0">
                <a:solidFill>
                  <a:srgbClr val="FFFF00"/>
                </a:solidFill>
                <a:ea typeface="+mn-lt"/>
                <a:cs typeface="+mn-lt"/>
              </a:rPr>
              <a:t> method adds a new product to the inventory.</a:t>
            </a:r>
            <a:br>
              <a:rPr lang="en-GB" dirty="0">
                <a:solidFill>
                  <a:srgbClr val="FFFF00"/>
                </a:solidFill>
                <a:ea typeface="+mn-lt"/>
                <a:cs typeface="+mn-lt"/>
              </a:rPr>
            </a:br>
            <a:r>
              <a:rPr lang="en-GB" dirty="0">
                <a:solidFill>
                  <a:srgbClr val="FFFF00"/>
                </a:solidFill>
                <a:ea typeface="+mn-lt"/>
                <a:cs typeface="+mn-lt"/>
              </a:rPr>
              <a:t> Products are placed in the Binary Search Tree according to their </a:t>
            </a:r>
            <a:r>
              <a:rPr lang="en-GB" b="1" dirty="0">
                <a:solidFill>
                  <a:srgbClr val="FFFF00"/>
                </a:solidFill>
                <a:ea typeface="+mn-lt"/>
                <a:cs typeface="+mn-lt"/>
              </a:rPr>
              <a:t>unique </a:t>
            </a:r>
            <a:r>
              <a:rPr lang="en-GB" b="1" dirty="0">
                <a:solidFill>
                  <a:srgbClr val="FFFF00"/>
                </a:solidFill>
                <a:latin typeface="Consolas"/>
                <a:ea typeface="+mn-lt"/>
                <a:cs typeface="+mn-lt"/>
              </a:rPr>
              <a:t>id</a:t>
            </a:r>
            <a:r>
              <a:rPr lang="en-GB" b="1" dirty="0">
                <a:solidFill>
                  <a:srgbClr val="FFFF00"/>
                </a:solidFill>
                <a:ea typeface="+mn-lt"/>
                <a:cs typeface="+mn-lt"/>
              </a:rPr>
              <a:t> values</a:t>
            </a:r>
            <a:r>
              <a:rPr lang="en-GB" dirty="0">
                <a:solidFill>
                  <a:srgbClr val="FFFF00"/>
                </a:solidFill>
                <a:ea typeface="+mn-lt"/>
                <a:cs typeface="+mn-lt"/>
              </a:rPr>
              <a:t>.</a:t>
            </a:r>
            <a:br>
              <a:rPr lang="en-GB" dirty="0">
                <a:solidFill>
                  <a:srgbClr val="FFFF00"/>
                </a:solidFill>
                <a:ea typeface="+mn-lt"/>
                <a:cs typeface="+mn-lt"/>
              </a:rPr>
            </a:br>
            <a:r>
              <a:rPr lang="en-GB" dirty="0">
                <a:solidFill>
                  <a:srgbClr val="FFFF00"/>
                </a:solidFill>
                <a:ea typeface="+mn-lt"/>
                <a:cs typeface="+mn-lt"/>
              </a:rPr>
              <a:t> If a product with the same ID already exists, insertion is denied to ensure data integrity.</a:t>
            </a:r>
            <a:endParaRPr lang="en-US" dirty="0">
              <a:ea typeface="+mn-lt"/>
              <a:cs typeface="+mn-lt"/>
            </a:endParaRPr>
          </a:p>
          <a:p>
            <a:r>
              <a:rPr lang="en-GB" dirty="0">
                <a:solidFill>
                  <a:srgbClr val="FFFF00"/>
                </a:solidFill>
                <a:ea typeface="+mn-lt"/>
                <a:cs typeface="+mn-lt"/>
              </a:rPr>
              <a:t>The insertion process is done recursively.</a:t>
            </a:r>
            <a:endParaRPr lang="en-GB" dirty="0">
              <a:ea typeface="+mn-lt"/>
              <a:cs typeface="+mn-lt"/>
            </a:endParaRPr>
          </a:p>
          <a:p>
            <a:endParaRPr lang="en-GB" dirty="0">
              <a:solidFill>
                <a:srgbClr val="FFFF00"/>
              </a:solidFill>
            </a:endParaRPr>
          </a:p>
          <a:p>
            <a:pPr algn="l"/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0AF3D1-02E3-E6AE-CEB0-CA7717F78FE7}"/>
              </a:ext>
            </a:extLst>
          </p:cNvPr>
          <p:cNvSpPr txBox="1"/>
          <p:nvPr/>
        </p:nvSpPr>
        <p:spPr>
          <a:xfrm>
            <a:off x="7329898" y="1071278"/>
            <a:ext cx="493260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ea typeface="+mn-lt"/>
                <a:cs typeface="+mn-lt"/>
              </a:rPr>
              <a:t>Key Logic :</a:t>
            </a:r>
            <a:endParaRPr lang="en-GB" dirty="0">
              <a:solidFill>
                <a:srgbClr val="FF0000"/>
              </a:solidFill>
            </a:endParaRPr>
          </a:p>
          <a:p>
            <a:pPr marL="285750" indent="-285750">
              <a:buFont typeface="Wingdings"/>
              <a:buChar char="v"/>
            </a:pPr>
            <a:r>
              <a:rPr lang="en-GB" dirty="0">
                <a:solidFill>
                  <a:srgbClr val="DFE85D"/>
                </a:solidFill>
                <a:ea typeface="+mn-lt"/>
                <a:cs typeface="+mn-lt"/>
              </a:rPr>
              <a:t>If </a:t>
            </a:r>
            <a:r>
              <a:rPr lang="en-GB" dirty="0">
                <a:solidFill>
                  <a:srgbClr val="DFE85D"/>
                </a:solidFill>
                <a:latin typeface="Consolas"/>
              </a:rPr>
              <a:t>id&lt;current.id</a:t>
            </a:r>
            <a:r>
              <a:rPr lang="en-GB" dirty="0">
                <a:solidFill>
                  <a:srgbClr val="DFE85D"/>
                </a:solidFill>
                <a:ea typeface="+mn-lt"/>
                <a:cs typeface="+mn-lt"/>
              </a:rPr>
              <a:t> → go left.</a:t>
            </a:r>
          </a:p>
          <a:p>
            <a:pPr marL="285750" indent="-285750">
              <a:buFont typeface="Wingdings"/>
              <a:buChar char="v"/>
            </a:pPr>
            <a:r>
              <a:rPr lang="en-GB" dirty="0">
                <a:solidFill>
                  <a:srgbClr val="DFE85D"/>
                </a:solidFill>
                <a:ea typeface="+mn-lt"/>
                <a:cs typeface="+mn-lt"/>
              </a:rPr>
              <a:t>If </a:t>
            </a:r>
            <a:r>
              <a:rPr lang="en-GB" dirty="0">
                <a:solidFill>
                  <a:srgbClr val="DFE85D"/>
                </a:solidFill>
                <a:latin typeface="Consolas"/>
              </a:rPr>
              <a:t>id &gt;current.id</a:t>
            </a:r>
            <a:r>
              <a:rPr lang="en-GB" dirty="0">
                <a:solidFill>
                  <a:srgbClr val="DFE85D"/>
                </a:solidFill>
                <a:ea typeface="+mn-lt"/>
                <a:cs typeface="+mn-lt"/>
              </a:rPr>
              <a:t> → go right.</a:t>
            </a:r>
            <a:endParaRPr lang="en-GB" dirty="0">
              <a:solidFill>
                <a:srgbClr val="DFE85D"/>
              </a:solidFill>
              <a:latin typeface="Aptos"/>
            </a:endParaRPr>
          </a:p>
        </p:txBody>
      </p:sp>
      <p:pic>
        <p:nvPicPr>
          <p:cNvPr id="2" name="Picture 1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A983FF25-BA72-AD45-82DA-E0272360F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234" y="2786397"/>
            <a:ext cx="84772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685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67CDD4-AF84-48CD-3779-4F5C4CFA7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D9071B-8691-32C4-803B-DCD1278CF421}"/>
              </a:ext>
            </a:extLst>
          </p:cNvPr>
          <p:cNvSpPr txBox="1"/>
          <p:nvPr/>
        </p:nvSpPr>
        <p:spPr>
          <a:xfrm>
            <a:off x="2352816" y="263162"/>
            <a:ext cx="589852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solidFill>
                  <a:srgbClr val="92D050"/>
                </a:solidFill>
                <a:ea typeface="+mn-lt"/>
                <a:cs typeface="+mn-lt"/>
              </a:rPr>
              <a:t>Searching a Product by ID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31CA8C-F1BB-05C5-9DBE-8DE2CA5724AA}"/>
              </a:ext>
            </a:extLst>
          </p:cNvPr>
          <p:cNvSpPr txBox="1"/>
          <p:nvPr/>
        </p:nvSpPr>
        <p:spPr>
          <a:xfrm>
            <a:off x="386051" y="839431"/>
            <a:ext cx="6939566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FFFF00"/>
                </a:solidFill>
                <a:ea typeface="+mn-lt"/>
                <a:cs typeface="+mn-lt"/>
              </a:rPr>
              <a:t>The </a:t>
            </a:r>
            <a:r>
              <a:rPr lang="en-GB" dirty="0">
                <a:solidFill>
                  <a:srgbClr val="FFFF00"/>
                </a:solidFill>
                <a:latin typeface="Consolas"/>
                <a:ea typeface="+mn-lt"/>
                <a:cs typeface="+mn-lt"/>
              </a:rPr>
              <a:t>search()</a:t>
            </a:r>
            <a:r>
              <a:rPr lang="en-GB" dirty="0">
                <a:solidFill>
                  <a:srgbClr val="FFFF00"/>
                </a:solidFill>
                <a:ea typeface="+mn-lt"/>
                <a:cs typeface="+mn-lt"/>
              </a:rPr>
              <a:t> method allows us to locate a product by its unique ID within the Binary Search Tree.</a:t>
            </a:r>
            <a:br>
              <a:rPr lang="en-GB" dirty="0">
                <a:solidFill>
                  <a:srgbClr val="FFFF00"/>
                </a:solidFill>
                <a:ea typeface="+mn-lt"/>
                <a:cs typeface="+mn-lt"/>
              </a:rPr>
            </a:br>
            <a:r>
              <a:rPr lang="en-GB" dirty="0">
                <a:solidFill>
                  <a:srgbClr val="FFFF00"/>
                </a:solidFill>
                <a:ea typeface="+mn-lt"/>
                <a:cs typeface="+mn-lt"/>
              </a:rPr>
              <a:t> It uses recursion to traverse the tree efficiently, based on the properties of a BST.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 algn="l"/>
            <a:endParaRPr lang="en-GB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8EA3A8-EEB2-426D-21D5-CAB0DD341FC6}"/>
              </a:ext>
            </a:extLst>
          </p:cNvPr>
          <p:cNvSpPr txBox="1"/>
          <p:nvPr/>
        </p:nvSpPr>
        <p:spPr>
          <a:xfrm>
            <a:off x="278715" y="2724067"/>
            <a:ext cx="4932608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ea typeface="+mn-lt"/>
                <a:cs typeface="+mn-lt"/>
              </a:rPr>
              <a:t>How it work:</a:t>
            </a:r>
            <a:endParaRPr lang="en-GB" dirty="0">
              <a:solidFill>
                <a:srgbClr val="FF0000"/>
              </a:solidFill>
            </a:endParaRPr>
          </a:p>
          <a:p>
            <a:pPr>
              <a:buFont typeface="Arial"/>
              <a:buChar char="•"/>
            </a:pPr>
            <a:r>
              <a:rPr lang="en-GB" dirty="0">
                <a:solidFill>
                  <a:srgbClr val="DFE85D"/>
                </a:solidFill>
                <a:ea typeface="+mn-lt"/>
                <a:cs typeface="+mn-lt"/>
              </a:rPr>
              <a:t>Start from the </a:t>
            </a:r>
            <a:r>
              <a:rPr lang="en-GB" dirty="0">
                <a:solidFill>
                  <a:srgbClr val="DFE85D"/>
                </a:solidFill>
                <a:latin typeface="Consolas"/>
                <a:ea typeface="+mn-lt"/>
                <a:cs typeface="+mn-lt"/>
              </a:rPr>
              <a:t>root</a:t>
            </a:r>
            <a:r>
              <a:rPr lang="en-GB" dirty="0">
                <a:solidFill>
                  <a:srgbClr val="DFE85D"/>
                </a:solidFill>
                <a:ea typeface="+mn-lt"/>
                <a:cs typeface="+mn-lt"/>
              </a:rPr>
              <a:t>.</a:t>
            </a:r>
          </a:p>
          <a:p>
            <a:pPr>
              <a:buFont typeface="Arial"/>
              <a:buChar char="•"/>
            </a:pPr>
            <a:r>
              <a:rPr lang="en-GB" dirty="0">
                <a:solidFill>
                  <a:srgbClr val="DFE85D"/>
                </a:solidFill>
                <a:ea typeface="+mn-lt"/>
                <a:cs typeface="+mn-lt"/>
              </a:rPr>
              <a:t>If the current node is </a:t>
            </a:r>
            <a:r>
              <a:rPr lang="en-GB" dirty="0">
                <a:solidFill>
                  <a:srgbClr val="DFE85D"/>
                </a:solidFill>
                <a:latin typeface="Consolas"/>
                <a:ea typeface="+mn-lt"/>
                <a:cs typeface="+mn-lt"/>
              </a:rPr>
              <a:t>None</a:t>
            </a:r>
            <a:r>
              <a:rPr lang="en-GB" dirty="0">
                <a:solidFill>
                  <a:srgbClr val="DFE85D"/>
                </a:solidFill>
                <a:ea typeface="+mn-lt"/>
                <a:cs typeface="+mn-lt"/>
              </a:rPr>
              <a:t> → product not found.</a:t>
            </a:r>
            <a:endParaRPr lang="en-GB" dirty="0"/>
          </a:p>
          <a:p>
            <a:pPr>
              <a:buFont typeface="Arial"/>
              <a:buChar char="•"/>
            </a:pPr>
            <a:r>
              <a:rPr lang="en-GB" dirty="0">
                <a:solidFill>
                  <a:srgbClr val="DFE85D"/>
                </a:solidFill>
                <a:ea typeface="+mn-lt"/>
                <a:cs typeface="+mn-lt"/>
              </a:rPr>
              <a:t>If </a:t>
            </a:r>
            <a:r>
              <a:rPr lang="en-GB" dirty="0">
                <a:solidFill>
                  <a:srgbClr val="DFE85D"/>
                </a:solidFill>
                <a:latin typeface="Consolas"/>
                <a:ea typeface="+mn-lt"/>
                <a:cs typeface="+mn-lt"/>
              </a:rPr>
              <a:t>id == current.id</a:t>
            </a:r>
            <a:r>
              <a:rPr lang="en-GB" dirty="0">
                <a:solidFill>
                  <a:srgbClr val="DFE85D"/>
                </a:solidFill>
                <a:ea typeface="+mn-lt"/>
                <a:cs typeface="+mn-lt"/>
              </a:rPr>
              <a:t> → product found!</a:t>
            </a:r>
            <a:endParaRPr lang="en-GB" dirty="0"/>
          </a:p>
          <a:p>
            <a:pPr>
              <a:buFont typeface="Arial"/>
              <a:buChar char="•"/>
            </a:pPr>
            <a:r>
              <a:rPr lang="en-GB" dirty="0">
                <a:solidFill>
                  <a:srgbClr val="DFE85D"/>
                </a:solidFill>
                <a:ea typeface="+mn-lt"/>
                <a:cs typeface="+mn-lt"/>
              </a:rPr>
              <a:t>If </a:t>
            </a:r>
            <a:r>
              <a:rPr lang="en-GB" dirty="0">
                <a:solidFill>
                  <a:srgbClr val="DFE85D"/>
                </a:solidFill>
                <a:latin typeface="Consolas"/>
              </a:rPr>
              <a:t>id &lt; current.id</a:t>
            </a:r>
            <a:r>
              <a:rPr lang="en-GB" dirty="0">
                <a:solidFill>
                  <a:srgbClr val="DFE85D"/>
                </a:solidFill>
                <a:ea typeface="+mn-lt"/>
                <a:cs typeface="+mn-lt"/>
              </a:rPr>
              <a:t> → go left.</a:t>
            </a:r>
            <a:endParaRPr lang="en-GB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dirty="0">
                <a:solidFill>
                  <a:srgbClr val="DFE85D"/>
                </a:solidFill>
                <a:ea typeface="+mn-lt"/>
                <a:cs typeface="+mn-lt"/>
              </a:rPr>
              <a:t>If </a:t>
            </a:r>
            <a:r>
              <a:rPr lang="en-GB" dirty="0">
                <a:solidFill>
                  <a:srgbClr val="DFE85D"/>
                </a:solidFill>
                <a:latin typeface="Consolas"/>
              </a:rPr>
              <a:t>id &gt; current.id</a:t>
            </a:r>
            <a:r>
              <a:rPr lang="en-GB" dirty="0">
                <a:solidFill>
                  <a:srgbClr val="DFE85D"/>
                </a:solidFill>
                <a:ea typeface="+mn-lt"/>
                <a:cs typeface="+mn-lt"/>
              </a:rPr>
              <a:t> → go right.</a:t>
            </a:r>
            <a:endParaRPr lang="en-GB" dirty="0">
              <a:ea typeface="+mn-lt"/>
              <a:cs typeface="+mn-lt"/>
            </a:endParaRPr>
          </a:p>
          <a:p>
            <a:endParaRPr lang="en-GB" dirty="0">
              <a:solidFill>
                <a:srgbClr val="DFE85D"/>
              </a:solidFill>
              <a:latin typeface="Aptos"/>
            </a:endParaRPr>
          </a:p>
        </p:txBody>
      </p:sp>
      <p:pic>
        <p:nvPicPr>
          <p:cNvPr id="3" name="Picture 2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0237567E-10BB-7BD7-0E63-6822620BA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594" y="2622863"/>
            <a:ext cx="642937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953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E04061-8AE8-EE2C-35E7-7C6444EE0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76054A-6A7D-2DFC-C714-D26237047BBC}"/>
              </a:ext>
            </a:extLst>
          </p:cNvPr>
          <p:cNvSpPr txBox="1"/>
          <p:nvPr/>
        </p:nvSpPr>
        <p:spPr>
          <a:xfrm>
            <a:off x="2492337" y="166570"/>
            <a:ext cx="588779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200" dirty="0">
                <a:solidFill>
                  <a:srgbClr val="92D050"/>
                </a:solidFill>
                <a:ea typeface="+mn-lt"/>
                <a:cs typeface="+mn-lt"/>
              </a:rPr>
              <a:t> Reducing Product Quantity by 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F05DF2-1F37-2CDE-6359-D74F82A95C76}"/>
              </a:ext>
            </a:extLst>
          </p:cNvPr>
          <p:cNvSpPr txBox="1"/>
          <p:nvPr/>
        </p:nvSpPr>
        <p:spPr>
          <a:xfrm>
            <a:off x="386051" y="839431"/>
            <a:ext cx="69395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FFFF00"/>
                </a:solidFill>
                <a:ea typeface="+mn-lt"/>
                <a:cs typeface="+mn-lt"/>
              </a:rPr>
              <a:t>This method is used to reduce the quantity of a product by one unit.</a:t>
            </a:r>
            <a:br>
              <a:rPr lang="en-GB" dirty="0">
                <a:solidFill>
                  <a:srgbClr val="FFFF00"/>
                </a:solidFill>
                <a:ea typeface="+mn-lt"/>
                <a:cs typeface="+mn-lt"/>
              </a:rPr>
            </a:br>
            <a:r>
              <a:rPr lang="en-GB" dirty="0">
                <a:solidFill>
                  <a:srgbClr val="FFFF00"/>
                </a:solidFill>
                <a:ea typeface="+mn-lt"/>
                <a:cs typeface="+mn-lt"/>
              </a:rPr>
              <a:t> It first locates the product by its ID using the </a:t>
            </a:r>
            <a:r>
              <a:rPr lang="en-GB" dirty="0">
                <a:solidFill>
                  <a:srgbClr val="FFFF00"/>
                </a:solidFill>
                <a:latin typeface="Consolas"/>
                <a:ea typeface="+mn-lt"/>
                <a:cs typeface="+mn-lt"/>
              </a:rPr>
              <a:t>search()</a:t>
            </a:r>
            <a:r>
              <a:rPr lang="en-GB" dirty="0">
                <a:solidFill>
                  <a:srgbClr val="FFFF00"/>
                </a:solidFill>
                <a:ea typeface="+mn-lt"/>
                <a:cs typeface="+mn-lt"/>
              </a:rPr>
              <a:t> method.</a:t>
            </a:r>
            <a:br>
              <a:rPr lang="en-GB" dirty="0">
                <a:solidFill>
                  <a:srgbClr val="FFFF00"/>
                </a:solidFill>
                <a:ea typeface="+mn-lt"/>
                <a:cs typeface="+mn-lt"/>
              </a:rPr>
            </a:br>
            <a:r>
              <a:rPr lang="en-GB" dirty="0">
                <a:solidFill>
                  <a:srgbClr val="FFFF00"/>
                </a:solidFill>
                <a:ea typeface="+mn-lt"/>
                <a:cs typeface="+mn-lt"/>
              </a:rPr>
              <a:t> If the product is found and quantity &gt; 0, it decrements the quantity.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293573-EE97-0587-753C-3A382A68597A}"/>
              </a:ext>
            </a:extLst>
          </p:cNvPr>
          <p:cNvSpPr txBox="1"/>
          <p:nvPr/>
        </p:nvSpPr>
        <p:spPr>
          <a:xfrm>
            <a:off x="278715" y="2724067"/>
            <a:ext cx="493260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ea typeface="+mn-lt"/>
                <a:cs typeface="+mn-lt"/>
              </a:rPr>
              <a:t>Update Rules::</a:t>
            </a:r>
            <a:endParaRPr lang="en-GB" dirty="0">
              <a:solidFill>
                <a:srgbClr val="FF0000"/>
              </a:solidFill>
            </a:endParaRPr>
          </a:p>
          <a:p>
            <a:pPr>
              <a:buFont typeface="Arial"/>
              <a:buChar char="•"/>
            </a:pPr>
            <a:r>
              <a:rPr lang="en-GB" dirty="0">
                <a:solidFill>
                  <a:srgbClr val="DFE85D"/>
                </a:solidFill>
                <a:ea typeface="+mn-lt"/>
                <a:cs typeface="+mn-lt"/>
              </a:rPr>
              <a:t>If product not found → show error message.</a:t>
            </a:r>
            <a:endParaRPr lang="en-GB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dirty="0">
                <a:solidFill>
                  <a:srgbClr val="DFE85D"/>
                </a:solidFill>
                <a:ea typeface="+mn-lt"/>
                <a:cs typeface="+mn-lt"/>
              </a:rPr>
              <a:t>If quantity already 0 → no reduction.</a:t>
            </a:r>
            <a:endParaRPr lang="en-GB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dirty="0">
                <a:solidFill>
                  <a:srgbClr val="DFE85D"/>
                </a:solidFill>
                <a:ea typeface="+mn-lt"/>
                <a:cs typeface="+mn-lt"/>
              </a:rPr>
              <a:t>Otherwise → subtract 1 from quantity.</a:t>
            </a:r>
            <a:endParaRPr lang="en-GB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GB" dirty="0">
              <a:solidFill>
                <a:srgbClr val="DFE85D"/>
              </a:solidFill>
              <a:ea typeface="+mn-lt"/>
              <a:cs typeface="+mn-lt"/>
            </a:endParaRPr>
          </a:p>
        </p:txBody>
      </p:sp>
      <p:pic>
        <p:nvPicPr>
          <p:cNvPr id="2" name="Picture 1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6C2802A3-365C-BB49-187D-D19306F26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245" y="3091399"/>
            <a:ext cx="6486525" cy="288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42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358</cp:revision>
  <dcterms:created xsi:type="dcterms:W3CDTF">2025-05-13T15:28:28Z</dcterms:created>
  <dcterms:modified xsi:type="dcterms:W3CDTF">2025-05-14T03:28:51Z</dcterms:modified>
</cp:coreProperties>
</file>