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 id="2147483893" r:id="rId2"/>
    <p:sldMasterId id="2147483929" r:id="rId3"/>
    <p:sldMasterId id="2147483954" r:id="rId4"/>
  </p:sldMasterIdLst>
  <p:notesMasterIdLst>
    <p:notesMasterId r:id="rId26"/>
  </p:notesMasterIdLst>
  <p:handoutMasterIdLst>
    <p:handoutMasterId r:id="rId27"/>
  </p:handoutMasterIdLst>
  <p:sldIdLst>
    <p:sldId id="344" r:id="rId5"/>
    <p:sldId id="317" r:id="rId6"/>
    <p:sldId id="409" r:id="rId7"/>
    <p:sldId id="410" r:id="rId8"/>
    <p:sldId id="260" r:id="rId9"/>
    <p:sldId id="412" r:id="rId10"/>
    <p:sldId id="303" r:id="rId11"/>
    <p:sldId id="304" r:id="rId12"/>
    <p:sldId id="306" r:id="rId13"/>
    <p:sldId id="310" r:id="rId14"/>
    <p:sldId id="313" r:id="rId15"/>
    <p:sldId id="312" r:id="rId16"/>
    <p:sldId id="293" r:id="rId17"/>
    <p:sldId id="295" r:id="rId18"/>
    <p:sldId id="294" r:id="rId19"/>
    <p:sldId id="261" r:id="rId20"/>
    <p:sldId id="259" r:id="rId21"/>
    <p:sldId id="316" r:id="rId22"/>
    <p:sldId id="413" r:id="rId23"/>
    <p:sldId id="415" r:id="rId24"/>
    <p:sldId id="414"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89876" autoAdjust="0"/>
  </p:normalViewPr>
  <p:slideViewPr>
    <p:cSldViewPr>
      <p:cViewPr varScale="1">
        <p:scale>
          <a:sx n="71" d="100"/>
          <a:sy n="71" d="100"/>
        </p:scale>
        <p:origin x="1052" y="4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4DBA26-AFB0-410F-BDD3-F9F88DA7EBD9}" type="datetimeFigureOut">
              <a:rPr lang="en-IN" smtClean="0"/>
              <a:pPr/>
              <a:t>15-10-2024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9BE705-4274-4237-980C-123445F9D73D}" type="slidenum">
              <a:rPr lang="en-IN" smtClean="0"/>
              <a:pPr/>
              <a:t>‹#›</a:t>
            </a:fld>
            <a:endParaRPr lang="en-IN"/>
          </a:p>
        </p:txBody>
      </p:sp>
    </p:spTree>
    <p:extLst>
      <p:ext uri="{BB962C8B-B14F-4D97-AF65-F5344CB8AC3E}">
        <p14:creationId xmlns:p14="http://schemas.microsoft.com/office/powerpoint/2010/main" val="8138053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5:53:34.340"/>
    </inkml:context>
    <inkml:brush xml:id="br0">
      <inkml:brushProperty name="width" value="0.1" units="cm"/>
      <inkml:brushProperty name="height" value="0.1" units="cm"/>
    </inkml:brush>
  </inkml:definitions>
  <inkml:trace contextRef="#ctx0" brushRef="#br0">0 11 120 0 0,'0'-10'1187'0'0,"0"10"-1926"0"0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5:54:42.410"/>
    </inkml:context>
    <inkml:brush xml:id="br0">
      <inkml:brushProperty name="width" value="0.1" units="cm"/>
      <inkml:brushProperty name="height" value="0.1" units="cm"/>
    </inkml:brush>
  </inkml:definitions>
  <inkml:trace contextRef="#ctx0" brushRef="#br0">19 14 84 0 0,'-19'-13'467'0'0,"19"13"-782"0"0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5:56:06.305"/>
    </inkml:context>
    <inkml:brush xml:id="br0">
      <inkml:brushProperty name="width" value="0.1" units="cm"/>
      <inkml:brushProperty name="height" value="0.1" units="cm"/>
    </inkml:brush>
  </inkml:definitions>
  <inkml:trace contextRef="#ctx0" brushRef="#br0">1 22 188 0 0,'11'-22'3492'0'0,"-11"23"-3439"0"0,1-1 0 0 0,0 1 1 0 0,-1 0-1 0 0,1 0 0 0 0,-1-1 1 0 0,0 1-1 0 0,1 0 0 0 0,-1 0 1 0 0,0-1-1 0 0,1 1 0 0 0,-1 0 0 0 0,0 0 1 0 0,0 0-1 0 0,0 0 0 0 0,1 0 1 0 0,-1-1-1 0 0,0 1 0 0 0,0 0 1 0 0,0 0-1 0 0,-1 0 0 0 0,1 0 1 0 0,0 0-1 0 0,0 0 0 0 0,0-1 0 0 0,-1 2 1 0 0,-2 93 63 0 0,2 59 7 0 0,2-144-91 0 0,-1 1 0 0 0,0-1 0 0 0,-1 0 0 0 0,0 0 0 0 0,-1 0 0 0 0,-2 10 0 0 0,3-19-8 0 0,3 7 155 0 0,-2-5-3247 0 0,0-3 1559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6:06:13.812"/>
    </inkml:context>
    <inkml:brush xml:id="br0">
      <inkml:brushProperty name="width" value="0.1" units="cm"/>
      <inkml:brushProperty name="height" value="0.1" units="cm"/>
    </inkml:brush>
  </inkml:definitions>
  <inkml:trace contextRef="#ctx0" brushRef="#br0">0 145 20 0 0,'114'3'121'0'0,"117"-10"-1"0"0,111-27 42 0 0,-249 24-84 0 0,345-40 586 0 0,-436 50-569 0 0,0 0 0 0 0,0 0 0 0 0,1-1 0 0 0,-1 1-1 0 0,0-1 1 0 0,0 0 0 0 0,0 1 0 0 0,0-1-1 0 0,0 0 1 0 0,0 0 0 0 0,0 0 0 0 0,0 0-1 0 0,2-2 1 0 0,-4 2-63 0 0,1 0 0 0 0,-1 0 0 0 0,1 0 0 0 0,-1 0 0 0 0,1 0 1 0 0,-1 0-1 0 0,0 0 0 0 0,0 0 0 0 0,1 0 0 0 0,-1 0 0 0 0,0 0 0 0 0,0 0 0 0 0,0 0 0 0 0,0 0 0 0 0,0 0 0 0 0,0 0 0 0 0,0 0 0 0 0,-1 0 0 0 0,1 0 0 0 0,0 0 0 0 0,0 0 0 0 0,-1 0 0 0 0,1 0 0 0 0,-1 0 0 0 0,1 0 0 0 0,-1 0 1 0 0,1 0-1 0 0,-2-1 0 0 0,-12-3-2053 0 0,6 5 1232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6:06:14.482"/>
    </inkml:context>
    <inkml:brush xml:id="br0">
      <inkml:brushProperty name="width" value="0.1" units="cm"/>
      <inkml:brushProperty name="height" value="0.1" units="cm"/>
    </inkml:brush>
  </inkml:definitions>
  <inkml:trace contextRef="#ctx0" brushRef="#br0">0 36 64 0 0,'309'-13'272'0'0,"-2"0"35"0"0,-218 8 376 0 0,-87 5-632 0 0,18-4-630 0 0,-20 4 125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6:06:36.396"/>
    </inkml:context>
    <inkml:brush xml:id="br0">
      <inkml:brushProperty name="width" value="0.1" units="cm"/>
      <inkml:brushProperty name="height" value="0.1" units="cm"/>
    </inkml:brush>
  </inkml:definitions>
  <inkml:trace contextRef="#ctx0" brushRef="#br0">288 126 72 0 0,'-3'-1'25'0'0,"0"0"6"0"0,1 0 13 0 0,0 0 2 0 0,-63-13 504 0 0,47 13-382 0 0,-1 0 0 0 0,0 1 1 0 0,-29 4-1 0 0,47-4-68 0 0,-9 0 63 0 0,6-1 863 0 0,7 0 2364 0 0,819-61-2357 0 0,-720 58-765 0 0,-100 4-233 0 0,-138 1 53 0 0,-75 3-320 0 0,-283 10-213 0 0,439-12 334 0 0,54-2 74 0 0,-12 4-156 0 0,68 0 146 0 0,61-4 0 0 0,48 3 6 0 0,-27 12 192 0 0,-136-15-122 0 0,-1 0-6 0 0,0 0 3 0 0,-3-1-4 0 0,-35-11-8 0 0,0 2 0 0 0,0 2 0 0 0,-1 1 0 0 0,-73-3 0 0 0,20 2 1 0 0,-134-22 39 0 0,277 27-21 0 0,-32 3-250 0 0,1 1 0 0 0,32 5 0 0 0,-46-5-27 0 0,22 8-417 0 0,-27-9 532 0 0,0 0-1 0 0,0 1 0 0 0,0-1 0 0 0,-1 1 1 0 0,1-1-1 0 0,0 0 0 0 0,0 1 0 0 0,0 0 0 0 0,-1-1 1 0 0,1 1-1 0 0,0-1 0 0 0,-1 1 0 0 0,1 0 1 0 0,0-1-1 0 0,-1 1 0 0 0,1 0 0 0 0,-1 0 1 0 0,1 0-1 0 0,-1 0 0 0 0,0-1 0 0 0,1 1 0 0 0,-1 0 1 0 0,0 0-1 0 0,1 1 0 0 0,-1-1-1004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6:06:37.579"/>
    </inkml:context>
    <inkml:brush xml:id="br0">
      <inkml:brushProperty name="width" value="0.1" units="cm"/>
      <inkml:brushProperty name="height" value="0.1" units="cm"/>
    </inkml:brush>
  </inkml:definitions>
  <inkml:trace contextRef="#ctx0" brushRef="#br0">122 57 152 0 0,'-23'-2'378'0'0,"1"1"0"0"0,-1 1 1 0 0,-22 3-1 0 0,43-3-302 0 0,-4 0-9 0 0,6 0-55 0 0,0 0 1 0 0,0 0 0 0 0,0 0 0 0 0,0 0 0 0 0,0 0 0 0 0,0 0-1 0 0,0 0 1 0 0,0 0 0 0 0,0 0 0 0 0,0 0 0 0 0,0 0 0 0 0,0 0-1 0 0,0 0 1 0 0,0 0 0 0 0,0 0 0 0 0,0 1 0 0 0,0-1-1 0 0,0 0 1 0 0,0 0 0 0 0,0 0 0 0 0,0 0 0 0 0,0 0 0 0 0,0 0-1 0 0,0 0 1 0 0,0 0 0 0 0,0 0 0 0 0,0 0 0 0 0,-1 0 0 0 0,30 6 170 0 0,0-1 0 0 0,0-1 1 0 0,0-1-1 0 0,1-2 0 0 0,38-4 1 0 0,-14 3-38 0 0,683-19 1651 0 0,-683 16-1204 0 0,-45 0-28 0 0,-32-2-405 0 0,-63-2 6 0 0,-131 7 1 0 0,98 2-118 0 0,-353-11 165 0 0,461 8-277 0 0,13 1 22 0 0,30-2 11 0 0,61-1 27 0 0,-85 2-4 0 0,428-20 89 0 0,-383 19 8 0 0,-151 16-59 0 0,-100 1-1 0 0,-18 1-5 0 0,180-10-249 0 0,34-3-53 0 0,21 1 208 0 0,66 0 30 0 0,0-4-1 0 0,159-21 0 0 0,-192 15 95 0 0,36-7-555 0 0,-116 23-1531 0 0,-41 24 1 0 0,54-26 874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31T06:06:40.178"/>
    </inkml:context>
    <inkml:brush xml:id="br0">
      <inkml:brushProperty name="width" value="0.1" units="cm"/>
      <inkml:brushProperty name="height" value="0.1" units="cm"/>
    </inkml:brush>
  </inkml:definitions>
  <inkml:trace contextRef="#ctx0" brushRef="#br0">0 30 192 0 0,'0'0'450'0'0,"0"0"-1"0"0,0 0-38 0 0,0 0-35 0 0,0 0-21 0 0,0 0-16 0 0,0 0-15 0 0,0 0-35 0 0,4-1-26 0 0,23-4 54 0 0,0 0-1 0 0,1 2 1 0 0,45 0 0 0 0,92 11 148 0 0,-94-3-308 0 0,698 51 861 0 0,-708-52-975 0 0,-12 0 357 0 0,-107-12-205 0 0,21 3-177 0 0,-86-10 10 0 0,-37-3-134 0 0,-176 3 0 0 0,-88 36-223 0 0,381-15 12 0 0,41-6 265 0 0,2 0 5 0 0,0 0 19 0 0,5 1 2 0 0,37 1 4 0 0,0-1 0 0 0,0-2 0 0 0,77-12 0 0 0,-39 4 39 0 0,428-17 231 0 0,-658 48-179 0 0,-568 15 5 0 0,692-36-274 0 0,35 2 75 0 0,46 0 81 0 0,267-33 237 0 0,-72 5 129 0 0,-209 22-228 0 0,-12 2 420 0 0,49-9 1 0 0,-57 4 511 0 0,-18 5-7059 0 0,-6 12 4563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F9A40A-9D42-4658-A40C-F304AD497684}" type="slidenum">
              <a:rPr lang="en-US"/>
              <a:pPr>
                <a:defRPr/>
              </a:pPr>
              <a:t>‹#›</a:t>
            </a:fld>
            <a:endParaRPr lang="en-US"/>
          </a:p>
        </p:txBody>
      </p:sp>
    </p:spTree>
    <p:extLst>
      <p:ext uri="{BB962C8B-B14F-4D97-AF65-F5344CB8AC3E}">
        <p14:creationId xmlns:p14="http://schemas.microsoft.com/office/powerpoint/2010/main" val="2268534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2</a:t>
            </a:fld>
            <a:endParaRPr lang="en-US"/>
          </a:p>
        </p:txBody>
      </p:sp>
    </p:spTree>
    <p:extLst>
      <p:ext uri="{BB962C8B-B14F-4D97-AF65-F5344CB8AC3E}">
        <p14:creationId xmlns:p14="http://schemas.microsoft.com/office/powerpoint/2010/main" val="3271041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E42367C-D838-4A4F-BD21-DE6A7790BC38}" type="slidenum">
              <a:rPr lang="en-US" smtClean="0"/>
              <a:pPr/>
              <a:t>15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52852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44DF549-C39C-41D9-B539-DBA17C453FED}" type="slidenum">
              <a:rPr lang="en-US" smtClean="0"/>
              <a:pPr/>
              <a:t>16</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51523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DE85AAA-F0A6-4DFC-A315-24B09D546329}" type="slidenum">
              <a:rPr lang="en-US" smtClean="0"/>
              <a:pPr/>
              <a:t>17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1175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1601A8A-B2F6-45D4-8767-344689B1AA63}" type="slidenum">
              <a:rPr lang="en-US" smtClean="0"/>
              <a:pPr/>
              <a:t>19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7367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1601A8A-B2F6-45D4-8767-344689B1AA63}" type="slidenum">
              <a:rPr lang="en-US" smtClean="0"/>
              <a:pPr/>
              <a:t>20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3259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1601A8A-B2F6-45D4-8767-344689B1AA63}" type="slidenum">
              <a:rPr lang="en-US" smtClean="0"/>
              <a:pPr/>
              <a:t>21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1990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8435AFC-05E2-49A6-9367-027F77BF19F4}" type="slidenum">
              <a:rPr lang="en-US" sz="1200" smtClean="0"/>
              <a:pPr eaLnBrk="1" hangingPunct="1"/>
              <a:t>7</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50000"/>
              </a:lnSpc>
              <a:buFontTx/>
              <a:buNone/>
            </a:pPr>
            <a:r>
              <a:rPr lang="en-US" sz="1200" kern="1200" dirty="0">
                <a:solidFill>
                  <a:srgbClr val="002060"/>
                </a:solidFill>
                <a:latin typeface="Arial" charset="0"/>
                <a:ea typeface="+mn-ea"/>
                <a:cs typeface="+mn-cs"/>
              </a:rPr>
              <a:t>For example</a:t>
            </a:r>
          </a:p>
          <a:p>
            <a:pPr algn="just" eaLnBrk="1" hangingPunct="1">
              <a:lnSpc>
                <a:spcPct val="150000"/>
              </a:lnSpc>
              <a:buFont typeface="Wingdings" pitchFamily="2" charset="2"/>
              <a:buChar char="§"/>
            </a:pPr>
            <a:r>
              <a:rPr lang="en-US" sz="1200" kern="1200" dirty="0">
                <a:solidFill>
                  <a:srgbClr val="002060"/>
                </a:solidFill>
                <a:latin typeface="Arial" charset="0"/>
                <a:ea typeface="+mn-ea"/>
                <a:cs typeface="+mn-cs"/>
              </a:rPr>
              <a:t>We define an  array named </a:t>
            </a:r>
            <a:r>
              <a:rPr lang="en-US" sz="1200" b="1" kern="1200" dirty="0">
                <a:solidFill>
                  <a:srgbClr val="002060"/>
                </a:solidFill>
                <a:latin typeface="Arial" charset="0"/>
                <a:ea typeface="+mn-ea"/>
                <a:cs typeface="+mn-cs"/>
              </a:rPr>
              <a:t>salary</a:t>
            </a:r>
            <a:r>
              <a:rPr lang="en-US" sz="1200" kern="1200" dirty="0">
                <a:solidFill>
                  <a:srgbClr val="002060"/>
                </a:solidFill>
                <a:latin typeface="Arial" charset="0"/>
                <a:ea typeface="+mn-ea"/>
                <a:cs typeface="+mn-cs"/>
              </a:rPr>
              <a:t> to represent a set of salaries of a group of employees.</a:t>
            </a:r>
          </a:p>
          <a:p>
            <a:pPr algn="just" eaLnBrk="1" hangingPunct="1">
              <a:lnSpc>
                <a:spcPct val="150000"/>
              </a:lnSpc>
              <a:buFontTx/>
              <a:buNone/>
            </a:pPr>
            <a:r>
              <a:rPr lang="en-US" sz="1200" kern="1200" dirty="0">
                <a:solidFill>
                  <a:srgbClr val="002060"/>
                </a:solidFill>
                <a:latin typeface="Arial" charset="0"/>
                <a:ea typeface="+mn-ea"/>
                <a:cs typeface="+mn-cs"/>
              </a:rPr>
              <a:t>	Now the values or the salaries of employees </a:t>
            </a:r>
          </a:p>
          <a:p>
            <a:pPr algn="just" eaLnBrk="1" hangingPunct="1">
              <a:lnSpc>
                <a:spcPct val="150000"/>
              </a:lnSpc>
              <a:buFontTx/>
              <a:buNone/>
            </a:pPr>
            <a:r>
              <a:rPr lang="en-US" sz="1200" kern="1200" dirty="0">
                <a:solidFill>
                  <a:srgbClr val="002060"/>
                </a:solidFill>
                <a:latin typeface="Arial" charset="0"/>
                <a:ea typeface="+mn-ea"/>
                <a:cs typeface="+mn-cs"/>
              </a:rPr>
              <a:t>	can be stored as  follows. </a:t>
            </a:r>
          </a:p>
          <a:p>
            <a:pPr algn="just" eaLnBrk="1" hangingPunct="1">
              <a:lnSpc>
                <a:spcPct val="150000"/>
              </a:lnSpc>
              <a:buFontTx/>
              <a:buNone/>
            </a:pPr>
            <a:r>
              <a:rPr lang="en-US" sz="1200" kern="1200" dirty="0">
                <a:solidFill>
                  <a:srgbClr val="002060"/>
                </a:solidFill>
                <a:latin typeface="Arial" charset="0"/>
                <a:ea typeface="+mn-ea"/>
                <a:cs typeface="+mn-cs"/>
              </a:rPr>
              <a:t>	</a:t>
            </a:r>
            <a:r>
              <a:rPr lang="en-US" sz="1200" b="1" kern="1200" dirty="0">
                <a:solidFill>
                  <a:srgbClr val="002060"/>
                </a:solidFill>
                <a:latin typeface="Arial" charset="0"/>
                <a:ea typeface="+mn-ea"/>
                <a:cs typeface="+mn-cs"/>
              </a:rPr>
              <a:t>salary[0]=10000, salary[1]=15000,</a:t>
            </a:r>
          </a:p>
          <a:p>
            <a:pPr algn="just" eaLnBrk="1" hangingPunct="1">
              <a:lnSpc>
                <a:spcPct val="150000"/>
              </a:lnSpc>
              <a:buFontTx/>
              <a:buNone/>
            </a:pPr>
            <a:r>
              <a:rPr lang="en-US" sz="1200" b="1" kern="1200" dirty="0">
                <a:solidFill>
                  <a:srgbClr val="002060"/>
                </a:solidFill>
                <a:latin typeface="Arial" charset="0"/>
                <a:ea typeface="+mn-ea"/>
                <a:cs typeface="+mn-cs"/>
              </a:rPr>
              <a:t> 	salary[2]=20000, salary[4]=10000</a:t>
            </a:r>
            <a:r>
              <a:rPr lang="en-US" sz="1200" kern="1200" dirty="0">
                <a:solidFill>
                  <a:srgbClr val="002060"/>
                </a:solidFill>
                <a:latin typeface="Arial" charset="0"/>
                <a:ea typeface="+mn-ea"/>
                <a:cs typeface="+mn-cs"/>
              </a:rPr>
              <a:t>,…..etc.</a:t>
            </a:r>
          </a:p>
          <a:p>
            <a:pPr algn="just" eaLnBrk="1" hangingPunct="1">
              <a:lnSpc>
                <a:spcPct val="150000"/>
              </a:lnSpc>
              <a:buFontTx/>
              <a:buNone/>
            </a:pPr>
            <a:r>
              <a:rPr lang="en-US" sz="1200" kern="1200" dirty="0">
                <a:solidFill>
                  <a:srgbClr val="002060"/>
                </a:solidFill>
                <a:latin typeface="Arial" charset="0"/>
                <a:ea typeface="+mn-ea"/>
                <a:cs typeface="+mn-cs"/>
              </a:rPr>
              <a:t>	where </a:t>
            </a:r>
            <a:r>
              <a:rPr lang="en-US" sz="1200" b="1" kern="1200" dirty="0">
                <a:solidFill>
                  <a:srgbClr val="002060"/>
                </a:solidFill>
                <a:latin typeface="Arial" charset="0"/>
                <a:ea typeface="+mn-ea"/>
                <a:cs typeface="+mn-cs"/>
              </a:rPr>
              <a:t>salary[0], salary[1], salary[2]</a:t>
            </a:r>
            <a:r>
              <a:rPr lang="en-US" sz="1200" kern="1200" dirty="0">
                <a:solidFill>
                  <a:srgbClr val="002060"/>
                </a:solidFill>
                <a:latin typeface="Arial" charset="0"/>
                <a:ea typeface="+mn-ea"/>
                <a:cs typeface="+mn-cs"/>
              </a:rPr>
              <a:t>… etc. respectively represent the  salaries of first, second, third employee</a:t>
            </a:r>
            <a:r>
              <a:rPr lang="en-US" sz="1200" dirty="0">
                <a:solidFill>
                  <a:srgbClr val="002060"/>
                </a:solidFill>
              </a:rPr>
              <a:t>.</a:t>
            </a:r>
          </a:p>
          <a:p>
            <a:pPr marL="0" marR="0" indent="0" algn="just" defTabSz="914400" rtl="0" eaLnBrk="1" fontAlgn="base" latinLnBrk="0" hangingPunct="1">
              <a:lnSpc>
                <a:spcPct val="150000"/>
              </a:lnSpc>
              <a:spcBef>
                <a:spcPct val="30000"/>
              </a:spcBef>
              <a:spcAft>
                <a:spcPct val="0"/>
              </a:spcAft>
              <a:buClrTx/>
              <a:buSzTx/>
              <a:buFontTx/>
              <a:buNone/>
              <a:tabLst/>
              <a:defRPr/>
            </a:pPr>
            <a:r>
              <a:rPr lang="en-IN" sz="1400" dirty="0"/>
              <a:t>After initializing an array, its elements are counted from left to right. Each element of the array, also called a member of the array, has a specific and constant position. The position of an item is also called its index. The first member of the array, the most left, has an index of 0. The second member of the array has an index of 1. Since each array has a number of items which can be specified as n, the last member of the array has an index of n-1</a:t>
            </a:r>
            <a:endParaRPr lang="en-US" sz="1400" dirty="0"/>
          </a:p>
          <a:p>
            <a:pPr algn="just" eaLnBrk="1" hangingPunct="1">
              <a:lnSpc>
                <a:spcPct val="150000"/>
              </a:lnSpc>
              <a:buFontTx/>
              <a:buNone/>
            </a:pPr>
            <a:endParaRPr lang="en-US" sz="1400" dirty="0">
              <a:solidFill>
                <a:srgbClr val="00206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a:t>This is a single-dimension array </a:t>
            </a:r>
            <a:r>
              <a:rPr lang="en-IN" dirty="0" err="1"/>
              <a:t>ie</a:t>
            </a:r>
            <a:r>
              <a:rPr lang="en-IN" dirty="0"/>
              <a:t>. with one subscript. </a:t>
            </a:r>
            <a:r>
              <a:rPr lang="en-IN" dirty="0" err="1"/>
              <a:t>Eg</a:t>
            </a:r>
            <a:r>
              <a:rPr lang="en-IN" dirty="0"/>
              <a:t>. </a:t>
            </a:r>
            <a:r>
              <a:rPr lang="en-US" sz="1200" b="1" dirty="0">
                <a:solidFill>
                  <a:srgbClr val="002060"/>
                </a:solidFill>
                <a:latin typeface="Tempus Sans ITC" pitchFamily="82" charset="0"/>
              </a:rPr>
              <a:t>data-type </a:t>
            </a:r>
            <a:r>
              <a:rPr lang="en-US" sz="1200" b="1" dirty="0">
                <a:solidFill>
                  <a:srgbClr val="FF0000"/>
                </a:solidFill>
                <a:latin typeface="Tempus Sans ITC" pitchFamily="82" charset="0"/>
              </a:rPr>
              <a:t>name</a:t>
            </a:r>
            <a:r>
              <a:rPr lang="en-US" sz="1200" b="1" dirty="0">
                <a:solidFill>
                  <a:srgbClr val="002060"/>
                </a:solidFill>
                <a:latin typeface="Tempus Sans ITC" pitchFamily="82" charset="0"/>
              </a:rPr>
              <a:t> [size].</a:t>
            </a:r>
            <a:r>
              <a:rPr lang="en-US" sz="1200" b="1" baseline="0" dirty="0">
                <a:solidFill>
                  <a:srgbClr val="002060"/>
                </a:solidFill>
                <a:latin typeface="Tempus Sans ITC" pitchFamily="82" charset="0"/>
              </a:rPr>
              <a:t> </a:t>
            </a:r>
            <a:r>
              <a:rPr lang="en-IN" dirty="0"/>
              <a:t>. The </a:t>
            </a:r>
            <a:r>
              <a:rPr lang="en-IN" b="1" dirty="0" err="1"/>
              <a:t>arraySize</a:t>
            </a:r>
            <a:r>
              <a:rPr lang="en-IN" dirty="0"/>
              <a:t> must be an integer constant greater than zero and </a:t>
            </a:r>
            <a:r>
              <a:rPr lang="en-IN" b="1" dirty="0"/>
              <a:t>type</a:t>
            </a:r>
            <a:r>
              <a:rPr lang="en-IN" dirty="0"/>
              <a:t> can be any valid C++ data type. For example, to declare a 10-element array called balance of type </a:t>
            </a:r>
            <a:r>
              <a:rPr lang="en-IN" b="1" dirty="0"/>
              <a:t>integer</a:t>
            </a:r>
            <a:r>
              <a:rPr lang="en-IN" dirty="0"/>
              <a:t>, use this statement: </a:t>
            </a:r>
            <a:r>
              <a:rPr lang="en-IN" b="1" dirty="0" err="1"/>
              <a:t>int</a:t>
            </a:r>
            <a:r>
              <a:rPr lang="en-IN" b="1" dirty="0"/>
              <a:t> </a:t>
            </a:r>
            <a:r>
              <a:rPr lang="en-IN" dirty="0"/>
              <a:t> balance[10];</a:t>
            </a:r>
            <a:endParaRPr lang="en-US" dirty="0"/>
          </a:p>
        </p:txBody>
      </p:sp>
    </p:spTree>
    <p:extLst>
      <p:ext uri="{BB962C8B-B14F-4D97-AF65-F5344CB8AC3E}">
        <p14:creationId xmlns:p14="http://schemas.microsoft.com/office/powerpoint/2010/main" val="114266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996EC72-5AD4-4868-84CF-122FF8C6D4D6}" type="slidenum">
              <a:rPr lang="en-US" sz="1200" smtClean="0"/>
              <a:pPr eaLnBrk="1" hangingPunct="1"/>
              <a:t>8</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sz="1200" dirty="0">
                <a:solidFill>
                  <a:srgbClr val="002060"/>
                </a:solidFill>
              </a:rPr>
              <a:t>A subscript can be integer constants, Integer variables like </a:t>
            </a:r>
            <a:r>
              <a:rPr lang="en-US" sz="1200" dirty="0" err="1">
                <a:solidFill>
                  <a:srgbClr val="002060"/>
                </a:solidFill>
                <a:latin typeface="Arial Rounded MT Bold" pitchFamily="34" charset="0"/>
                <a:cs typeface="Times New Roman" pitchFamily="18" charset="0"/>
              </a:rPr>
              <a:t>i</a:t>
            </a:r>
            <a:r>
              <a:rPr lang="en-US" sz="1200" dirty="0">
                <a:solidFill>
                  <a:srgbClr val="002060"/>
                </a:solidFill>
              </a:rPr>
              <a:t>, or expressions that yield integers.</a:t>
            </a:r>
          </a:p>
          <a:p>
            <a:pPr algn="just" eaLnBrk="1" hangingPunct="1">
              <a:buFontTx/>
              <a:buNone/>
              <a:defRPr/>
            </a:pPr>
            <a:endParaRPr lang="en-US" sz="1200" dirty="0">
              <a:solidFill>
                <a:srgbClr val="002060"/>
              </a:solidFill>
            </a:endParaRPr>
          </a:p>
          <a:p>
            <a:pPr algn="just" eaLnBrk="1" hangingPunct="1">
              <a:defRPr/>
            </a:pPr>
            <a:r>
              <a:rPr lang="en-US" sz="1200" dirty="0">
                <a:solidFill>
                  <a:srgbClr val="002060"/>
                </a:solidFill>
              </a:rPr>
              <a:t> Subscript of subscript is not allowed.</a:t>
            </a:r>
          </a:p>
          <a:p>
            <a:pPr algn="just" eaLnBrk="1" hangingPunct="1">
              <a:buFontTx/>
              <a:buNone/>
              <a:defRPr/>
            </a:pPr>
            <a:endParaRPr lang="en-US" sz="1200" dirty="0">
              <a:solidFill>
                <a:srgbClr val="002060"/>
              </a:solidFill>
            </a:endParaRPr>
          </a:p>
          <a:p>
            <a:pPr algn="just" eaLnBrk="1" hangingPunct="1">
              <a:defRPr/>
            </a:pPr>
            <a:r>
              <a:rPr lang="en-US" sz="1200" dirty="0">
                <a:solidFill>
                  <a:srgbClr val="002060"/>
                </a:solidFill>
              </a:rPr>
              <a:t>The </a:t>
            </a:r>
            <a:r>
              <a:rPr lang="en-US" sz="1200" dirty="0">
                <a:solidFill>
                  <a:srgbClr val="002060"/>
                </a:solidFill>
                <a:latin typeface="Arial Rounded MT Bold" pitchFamily="34" charset="0"/>
              </a:rPr>
              <a:t>Maximum subscript value</a:t>
            </a:r>
            <a:r>
              <a:rPr lang="en-US" sz="1200" dirty="0">
                <a:solidFill>
                  <a:srgbClr val="002060"/>
                </a:solidFill>
              </a:rPr>
              <a:t> appearing in a program for a subscripted variable should </a:t>
            </a:r>
            <a:r>
              <a:rPr lang="en-US" sz="1200" dirty="0">
                <a:solidFill>
                  <a:srgbClr val="002060"/>
                </a:solidFill>
                <a:latin typeface="Arial Rounded MT Bold" pitchFamily="34" charset="0"/>
              </a:rPr>
              <a:t>not exceed</a:t>
            </a:r>
            <a:r>
              <a:rPr lang="en-US" sz="1200" dirty="0">
                <a:solidFill>
                  <a:srgbClr val="002060"/>
                </a:solidFill>
              </a:rPr>
              <a:t> the declared one.</a:t>
            </a:r>
          </a:p>
          <a:p>
            <a:pPr algn="just" eaLnBrk="1" hangingPunct="1">
              <a:buFontTx/>
              <a:buNone/>
              <a:defRPr/>
            </a:pPr>
            <a:endParaRPr lang="en-US" sz="1200" dirty="0">
              <a:solidFill>
                <a:srgbClr val="002060"/>
              </a:solidFill>
            </a:endParaRPr>
          </a:p>
          <a:p>
            <a:pPr algn="just" eaLnBrk="1" hangingPunct="1">
              <a:defRPr/>
            </a:pPr>
            <a:r>
              <a:rPr lang="en-US" sz="1200" dirty="0">
                <a:solidFill>
                  <a:srgbClr val="002060"/>
                </a:solidFill>
              </a:rPr>
              <a:t>The subscript value ranges from 0 to one less than the maximum size. For example, If the array size is 5 , then  the first subscript is 0, the second is 1 and so on the last subscript is 4. In general  </a:t>
            </a:r>
            <a:r>
              <a:rPr lang="en-US" sz="1200" dirty="0" err="1">
                <a:solidFill>
                  <a:srgbClr val="002060"/>
                </a:solidFill>
                <a:latin typeface="Arial Rounded MT Bold" pitchFamily="34" charset="0"/>
              </a:rPr>
              <a:t>i</a:t>
            </a:r>
            <a:r>
              <a:rPr lang="en-US" sz="1200" baseline="30000" dirty="0" err="1">
                <a:solidFill>
                  <a:srgbClr val="002060"/>
                </a:solidFill>
                <a:latin typeface="Arial Rounded MT Bold" pitchFamily="34" charset="0"/>
              </a:rPr>
              <a:t>th</a:t>
            </a:r>
            <a:r>
              <a:rPr lang="en-US" sz="1200" dirty="0">
                <a:solidFill>
                  <a:srgbClr val="002060"/>
                </a:solidFill>
                <a:latin typeface="Arial Rounded MT Bold" pitchFamily="34" charset="0"/>
              </a:rPr>
              <a:t> </a:t>
            </a:r>
            <a:r>
              <a:rPr lang="en-US" sz="1200" dirty="0">
                <a:solidFill>
                  <a:srgbClr val="002060"/>
                </a:solidFill>
              </a:rPr>
              <a:t>element has subscript </a:t>
            </a:r>
            <a:r>
              <a:rPr lang="en-US" sz="1200" dirty="0">
                <a:solidFill>
                  <a:srgbClr val="002060"/>
                </a:solidFill>
                <a:latin typeface="Arial Rounded MT Bold" pitchFamily="34" charset="0"/>
              </a:rPr>
              <a:t>(i-1)</a:t>
            </a:r>
            <a:r>
              <a:rPr lang="en-US" sz="1200" dirty="0">
                <a:solidFill>
                  <a:srgbClr val="002060"/>
                </a:solidFill>
              </a:rPr>
              <a:t>.</a:t>
            </a:r>
          </a:p>
          <a:p>
            <a:pPr eaLnBrk="1" hangingPunct="1"/>
            <a:endParaRPr lang="en-US" dirty="0"/>
          </a:p>
        </p:txBody>
      </p:sp>
    </p:spTree>
    <p:extLst>
      <p:ext uri="{BB962C8B-B14F-4D97-AF65-F5344CB8AC3E}">
        <p14:creationId xmlns:p14="http://schemas.microsoft.com/office/powerpoint/2010/main" val="89931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DED63EF5-CB41-481F-9DA0-CD31996C4254}" type="slidenum">
              <a:rPr lang="en-US" sz="1200" smtClean="0"/>
              <a:pPr eaLnBrk="1" hangingPunct="1"/>
              <a:t>9</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dirty="0">
                <a:effectLst/>
              </a:rPr>
              <a:t>The </a:t>
            </a:r>
            <a:r>
              <a:rPr lang="en-IN" b="1" dirty="0" err="1">
                <a:effectLst/>
              </a:rPr>
              <a:t>sizeof</a:t>
            </a:r>
            <a:r>
              <a:rPr lang="en-IN" dirty="0">
                <a:effectLst/>
              </a:rPr>
              <a:t> operator yields the size of its operand with respect to the size of type . When the </a:t>
            </a:r>
            <a:r>
              <a:rPr lang="en-IN" b="1" dirty="0" err="1">
                <a:effectLst/>
              </a:rPr>
              <a:t>sizeof</a:t>
            </a:r>
            <a:r>
              <a:rPr lang="en-IN" dirty="0">
                <a:effectLst/>
              </a:rPr>
              <a:t> operator is applied to an object of type </a:t>
            </a:r>
            <a:r>
              <a:rPr lang="en-IN" b="1" dirty="0">
                <a:effectLst/>
              </a:rPr>
              <a:t>char</a:t>
            </a:r>
            <a:r>
              <a:rPr lang="en-IN" dirty="0">
                <a:effectLst/>
              </a:rPr>
              <a:t>, it yields 1. When the </a:t>
            </a:r>
            <a:r>
              <a:rPr lang="en-IN" b="1" dirty="0" err="1">
                <a:effectLst/>
              </a:rPr>
              <a:t>sizeof</a:t>
            </a:r>
            <a:r>
              <a:rPr lang="en-IN" dirty="0">
                <a:effectLst/>
              </a:rPr>
              <a:t> operator is applied to an array, it yields the total number of bytes in that array. </a:t>
            </a:r>
            <a:r>
              <a:rPr lang="en-IN" dirty="0"/>
              <a:t>One of the advantages of the </a:t>
            </a:r>
            <a:r>
              <a:rPr lang="en-IN" b="1" dirty="0" err="1"/>
              <a:t>sizeof</a:t>
            </a:r>
            <a:r>
              <a:rPr lang="en-IN" dirty="0"/>
              <a:t> operator used to get the number of members of the array and it can be used on a for loop to scan an array, either to locate the members or to look for a value in the array.</a:t>
            </a:r>
            <a:endParaRPr lang="en-US" dirty="0"/>
          </a:p>
        </p:txBody>
      </p:sp>
    </p:spTree>
    <p:extLst>
      <p:ext uri="{BB962C8B-B14F-4D97-AF65-F5344CB8AC3E}">
        <p14:creationId xmlns:p14="http://schemas.microsoft.com/office/powerpoint/2010/main" val="105650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ABBDB0E-E2B7-4038-85B2-D9E94AEDAAB1}" type="slidenum">
              <a:rPr lang="en-US" sz="1200" smtClean="0"/>
              <a:pPr eaLnBrk="1" hangingPunct="1"/>
              <a:t>10</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38346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A4905295-B723-4476-90FA-B2151C27E5E0}" type="slidenum">
              <a:rPr lang="en-US" sz="1200" smtClean="0"/>
              <a:pPr eaLnBrk="1" hangingPunct="1"/>
              <a:t>11</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2038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EC65463-B9DC-4CA2-8D01-C78A37CE507F}" type="slidenum">
              <a:rPr lang="en-US" sz="1200" smtClean="0"/>
              <a:pPr eaLnBrk="1" hangingPunct="1"/>
              <a:t>12</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4457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3E4072C-59D8-4046-94D8-1F0FCBAD738E}" type="slidenum">
              <a:rPr lang="en-US" smtClean="0"/>
              <a:pPr/>
              <a:t>13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7453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B3BA7E1-39E3-46A5-9219-76B95C50BCD0}" type="slidenum">
              <a:rPr lang="en-US" smtClean="0"/>
              <a:pPr/>
              <a:t>14</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55565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154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0734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48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C1299862-564A-42EF-96D0-7A3E406C7523}" type="datetime1">
              <a:rPr lang="en-US" smtClean="0"/>
              <a:t>10/15/2024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t>Dr. Satpal Singh Kushwaha</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4037711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F564884E-800A-4388-BE7B-8FD1CA6F83BF}" type="datetime1">
              <a:rPr lang="en-US" smtClean="0"/>
              <a:t>10/15/2024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a:t>Dr. Satpal Singh Kushwaha</a:t>
            </a:r>
            <a:endParaRPr lang="en-US" dirty="0"/>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13261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5114CB9E-5608-405B-BDEA-7A8713484EA7}" type="datetime1">
              <a:rPr lang="en-US" smtClean="0"/>
              <a:t>10/15/2024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a:t>Dr. Satpal Singh Kushwaha</a:t>
            </a:r>
            <a:endParaRPr lang="en-US" dirty="0"/>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185585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29C46C33-05BE-4EAA-B92C-FBC8BAF121E0}" type="datetime1">
              <a:rPr lang="en-US" smtClean="0"/>
              <a:t>10/15/2024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a:t>Dr. Satpal Singh Kushwaha</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088677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E3FE6E8C-BA7A-470C-A290-320EA09DBA28}" type="datetime1">
              <a:rPr lang="en-US" smtClean="0"/>
              <a:t>10/15/2024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a:t>Dr. Satpal Singh Kushwaha</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79737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6CAB5F77-A03B-436F-BFCC-62194CD2677C}" type="datetime1">
              <a:rPr lang="en-US" smtClean="0"/>
              <a:t>10/15/2024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a:t>Dr. Satpal Singh Kushwaha</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725737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FCB80291-743A-463B-85B8-16DB9BDA6138}" type="datetime1">
              <a:rPr lang="en-US" smtClean="0"/>
              <a:t>10/15/2024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a:t>Dr. Satpal Singh Kushwaha</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3158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52B969B2-20CB-4C52-B820-1C6A8905EAD8}" type="datetime1">
              <a:rPr lang="en-US" smtClean="0"/>
              <a:t>10/15/2024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a:t>Dr. Satpal Singh Kushwaha</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87961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12570048-530E-4C45-89D0-9F145B92EB99}" type="datetime1">
              <a:rPr lang="en-US" smtClean="0"/>
              <a:t>10/15/2024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a:t>Dr. Satpal Singh Kushwaha</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289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41142222-971A-4BEF-AE42-2C3B9E2BAD98}" type="datetime1">
              <a:rPr lang="en-US" smtClean="0"/>
              <a:t>10/15/2024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a:t>Dr. Satpal Singh Kushwaha</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009204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5735C459-7716-4BB4-B62C-3E546C98DCDF}" type="datetime1">
              <a:rPr lang="en-US" smtClean="0"/>
              <a:t>10/15/2024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a:t>Dr. Satpal Singh Kushwaha</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746433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834C-B1CF-79A5-5788-36CF2B02678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9F0E9B0-6B3E-AB8E-C339-03D7D9DF89D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E48218-9F2D-1354-6A8F-6EADD628C987}"/>
              </a:ext>
            </a:extLst>
          </p:cNvPr>
          <p:cNvSpPr>
            <a:spLocks noGrp="1"/>
          </p:cNvSpPr>
          <p:nvPr>
            <p:ph type="dt" sz="half" idx="10"/>
          </p:nvPr>
        </p:nvSpPr>
        <p:spPr/>
        <p:txBody>
          <a:bodyPr/>
          <a:lstStyle/>
          <a:p>
            <a:fld id="{7B90B1CC-B667-49F7-817B-DCA102EF83EB}" type="datetime1">
              <a:rPr lang="en-US" altLang="en-US" smtClean="0"/>
              <a:t>10/15/2024</a:t>
            </a:fld>
            <a:endParaRPr lang="en-US" altLang="en-US"/>
          </a:p>
        </p:txBody>
      </p:sp>
      <p:sp>
        <p:nvSpPr>
          <p:cNvPr id="5" name="Footer Placeholder 4">
            <a:extLst>
              <a:ext uri="{FF2B5EF4-FFF2-40B4-BE49-F238E27FC236}">
                <a16:creationId xmlns:a16="http://schemas.microsoft.com/office/drawing/2014/main" id="{BB0043B3-579D-0C13-EDDD-BC30430CC404}"/>
              </a:ext>
            </a:extLst>
          </p:cNvPr>
          <p:cNvSpPr>
            <a:spLocks noGrp="1"/>
          </p:cNvSpPr>
          <p:nvPr>
            <p:ph type="ftr" sz="quarter" idx="11"/>
          </p:nvPr>
        </p:nvSpPr>
        <p:spPr/>
        <p:txBody>
          <a:bodyPr/>
          <a:lstStyle/>
          <a:p>
            <a:r>
              <a:rPr lang="en-IN" altLang="en-US"/>
              <a:t>Dr. Satpal Singh Kushwaha</a:t>
            </a:r>
            <a:endParaRPr lang="en-US" altLang="en-US"/>
          </a:p>
        </p:txBody>
      </p:sp>
      <p:sp>
        <p:nvSpPr>
          <p:cNvPr id="6" name="Slide Number Placeholder 5">
            <a:extLst>
              <a:ext uri="{FF2B5EF4-FFF2-40B4-BE49-F238E27FC236}">
                <a16:creationId xmlns:a16="http://schemas.microsoft.com/office/drawing/2014/main" id="{FCFE5B4F-ED43-C936-6E6D-9D951B2B8AF2}"/>
              </a:ext>
            </a:extLst>
          </p:cNvPr>
          <p:cNvSpPr>
            <a:spLocks noGrp="1"/>
          </p:cNvSpPr>
          <p:nvPr>
            <p:ph type="sldNum" sz="quarter" idx="12"/>
          </p:nvPr>
        </p:nvSpPr>
        <p:spPr/>
        <p:txBody>
          <a:bodyPr/>
          <a:lstStyle/>
          <a:p>
            <a:fld id="{1A31DC18-60FD-4034-971C-403AA1143B00}" type="slidenum">
              <a:rPr lang="en-US" altLang="en-US" smtClean="0"/>
              <a:pPr/>
              <a:t>‹#›</a:t>
            </a:fld>
            <a:endParaRPr lang="en-US" altLang="en-US"/>
          </a:p>
        </p:txBody>
      </p:sp>
    </p:spTree>
    <p:extLst>
      <p:ext uri="{BB962C8B-B14F-4D97-AF65-F5344CB8AC3E}">
        <p14:creationId xmlns:p14="http://schemas.microsoft.com/office/powerpoint/2010/main" val="7193304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A2CA-E972-DC79-53EB-B00149301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6E8E78-440A-4A8E-BB7E-2AEA9D835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A4AB6-C11E-8596-9135-0EA2573DCEE7}"/>
              </a:ext>
            </a:extLst>
          </p:cNvPr>
          <p:cNvSpPr>
            <a:spLocks noGrp="1"/>
          </p:cNvSpPr>
          <p:nvPr>
            <p:ph type="dt" sz="half" idx="10"/>
          </p:nvPr>
        </p:nvSpPr>
        <p:spPr/>
        <p:txBody>
          <a:bodyPr/>
          <a:lstStyle/>
          <a:p>
            <a:fld id="{B3BD4464-88CE-4D24-A608-7368715BFF59}" type="datetime1">
              <a:rPr lang="en-US" altLang="en-US" smtClean="0"/>
              <a:t>10/15/2024</a:t>
            </a:fld>
            <a:endParaRPr lang="en-US" altLang="en-US"/>
          </a:p>
        </p:txBody>
      </p:sp>
      <p:sp>
        <p:nvSpPr>
          <p:cNvPr id="5" name="Footer Placeholder 4">
            <a:extLst>
              <a:ext uri="{FF2B5EF4-FFF2-40B4-BE49-F238E27FC236}">
                <a16:creationId xmlns:a16="http://schemas.microsoft.com/office/drawing/2014/main" id="{A0C2A4C0-CDBE-26D1-94EB-339208E5AB77}"/>
              </a:ext>
            </a:extLst>
          </p:cNvPr>
          <p:cNvSpPr>
            <a:spLocks noGrp="1"/>
          </p:cNvSpPr>
          <p:nvPr>
            <p:ph type="ftr" sz="quarter" idx="11"/>
          </p:nvPr>
        </p:nvSpPr>
        <p:spPr/>
        <p:txBody>
          <a:bodyPr/>
          <a:lstStyle/>
          <a:p>
            <a:r>
              <a:rPr lang="en-IN" altLang="en-US"/>
              <a:t>Dr. Satpal Singh Kushwaha</a:t>
            </a:r>
            <a:endParaRPr lang="en-US" altLang="en-US"/>
          </a:p>
        </p:txBody>
      </p:sp>
      <p:sp>
        <p:nvSpPr>
          <p:cNvPr id="6" name="Slide Number Placeholder 5">
            <a:extLst>
              <a:ext uri="{FF2B5EF4-FFF2-40B4-BE49-F238E27FC236}">
                <a16:creationId xmlns:a16="http://schemas.microsoft.com/office/drawing/2014/main" id="{5A252303-28D5-C6EF-C740-3109C658820F}"/>
              </a:ext>
            </a:extLst>
          </p:cNvPr>
          <p:cNvSpPr>
            <a:spLocks noGrp="1"/>
          </p:cNvSpPr>
          <p:nvPr>
            <p:ph type="sldNum" sz="quarter" idx="12"/>
          </p:nvPr>
        </p:nvSpPr>
        <p:spPr/>
        <p:txBody>
          <a:bodyPr/>
          <a:lstStyle/>
          <a:p>
            <a:fld id="{B9D9D09B-5837-4655-A691-61A0D39FD4CF}" type="slidenum">
              <a:rPr lang="en-US" altLang="en-US" smtClean="0"/>
              <a:pPr/>
              <a:t>‹#›</a:t>
            </a:fld>
            <a:endParaRPr lang="en-US" altLang="en-US"/>
          </a:p>
        </p:txBody>
      </p:sp>
    </p:spTree>
    <p:extLst>
      <p:ext uri="{BB962C8B-B14F-4D97-AF65-F5344CB8AC3E}">
        <p14:creationId xmlns:p14="http://schemas.microsoft.com/office/powerpoint/2010/main" val="2837718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85FE-D325-0258-260B-CC2756F59CB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1AC56A-6555-9294-4172-95B65797B00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CF18E-DCAE-5EF3-BB53-E256BC42D5F1}"/>
              </a:ext>
            </a:extLst>
          </p:cNvPr>
          <p:cNvSpPr>
            <a:spLocks noGrp="1"/>
          </p:cNvSpPr>
          <p:nvPr>
            <p:ph type="dt" sz="half" idx="10"/>
          </p:nvPr>
        </p:nvSpPr>
        <p:spPr/>
        <p:txBody>
          <a:bodyPr/>
          <a:lstStyle/>
          <a:p>
            <a:fld id="{ADBF2129-B740-4F72-A3EF-1BD341DBB1E6}" type="datetime1">
              <a:rPr lang="en-US" altLang="en-US" smtClean="0"/>
              <a:t>10/15/2024</a:t>
            </a:fld>
            <a:endParaRPr lang="en-US" altLang="en-US"/>
          </a:p>
        </p:txBody>
      </p:sp>
      <p:sp>
        <p:nvSpPr>
          <p:cNvPr id="5" name="Footer Placeholder 4">
            <a:extLst>
              <a:ext uri="{FF2B5EF4-FFF2-40B4-BE49-F238E27FC236}">
                <a16:creationId xmlns:a16="http://schemas.microsoft.com/office/drawing/2014/main" id="{1DA50C5B-67F2-3CB0-5CD1-4832439B5E85}"/>
              </a:ext>
            </a:extLst>
          </p:cNvPr>
          <p:cNvSpPr>
            <a:spLocks noGrp="1"/>
          </p:cNvSpPr>
          <p:nvPr>
            <p:ph type="ftr" sz="quarter" idx="11"/>
          </p:nvPr>
        </p:nvSpPr>
        <p:spPr/>
        <p:txBody>
          <a:bodyPr/>
          <a:lstStyle/>
          <a:p>
            <a:r>
              <a:rPr lang="en-IN" altLang="en-US"/>
              <a:t>Dr. Satpal Singh Kushwaha</a:t>
            </a:r>
            <a:endParaRPr lang="en-US" altLang="en-US"/>
          </a:p>
        </p:txBody>
      </p:sp>
      <p:sp>
        <p:nvSpPr>
          <p:cNvPr id="6" name="Slide Number Placeholder 5">
            <a:extLst>
              <a:ext uri="{FF2B5EF4-FFF2-40B4-BE49-F238E27FC236}">
                <a16:creationId xmlns:a16="http://schemas.microsoft.com/office/drawing/2014/main" id="{AA7A27EF-DB62-D341-CB0B-D3EFE8C22C60}"/>
              </a:ext>
            </a:extLst>
          </p:cNvPr>
          <p:cNvSpPr>
            <a:spLocks noGrp="1"/>
          </p:cNvSpPr>
          <p:nvPr>
            <p:ph type="sldNum" sz="quarter" idx="12"/>
          </p:nvPr>
        </p:nvSpPr>
        <p:spPr/>
        <p:txBody>
          <a:bodyPr/>
          <a:lstStyle/>
          <a:p>
            <a:fld id="{FA7FF674-E819-4086-A075-3F3873123E9C}" type="slidenum">
              <a:rPr lang="en-US" altLang="en-US" smtClean="0"/>
              <a:pPr/>
              <a:t>‹#›</a:t>
            </a:fld>
            <a:endParaRPr lang="en-US" altLang="en-US"/>
          </a:p>
        </p:txBody>
      </p:sp>
    </p:spTree>
    <p:extLst>
      <p:ext uri="{BB962C8B-B14F-4D97-AF65-F5344CB8AC3E}">
        <p14:creationId xmlns:p14="http://schemas.microsoft.com/office/powerpoint/2010/main" val="27193975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42FF-FFC5-FD13-B26B-59E4AD917E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DCB0A0-0A5E-F2A2-57D1-B6B3855043F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77CD3C-ADE3-A8F5-6BB3-11C983E2649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6C61BA-3D5F-764A-71FD-B7606409C1D1}"/>
              </a:ext>
            </a:extLst>
          </p:cNvPr>
          <p:cNvSpPr>
            <a:spLocks noGrp="1"/>
          </p:cNvSpPr>
          <p:nvPr>
            <p:ph type="dt" sz="half" idx="10"/>
          </p:nvPr>
        </p:nvSpPr>
        <p:spPr/>
        <p:txBody>
          <a:bodyPr/>
          <a:lstStyle/>
          <a:p>
            <a:fld id="{509C8C7F-D581-469F-BDAD-F902BB9B4E21}" type="datetime1">
              <a:rPr lang="en-US" altLang="en-US" smtClean="0"/>
              <a:t>10/15/2024</a:t>
            </a:fld>
            <a:endParaRPr lang="en-US" altLang="en-US"/>
          </a:p>
        </p:txBody>
      </p:sp>
      <p:sp>
        <p:nvSpPr>
          <p:cNvPr id="6" name="Footer Placeholder 5">
            <a:extLst>
              <a:ext uri="{FF2B5EF4-FFF2-40B4-BE49-F238E27FC236}">
                <a16:creationId xmlns:a16="http://schemas.microsoft.com/office/drawing/2014/main" id="{ECABCBAA-29B4-B88D-F0E6-7CCBD68E75AD}"/>
              </a:ext>
            </a:extLst>
          </p:cNvPr>
          <p:cNvSpPr>
            <a:spLocks noGrp="1"/>
          </p:cNvSpPr>
          <p:nvPr>
            <p:ph type="ftr" sz="quarter" idx="11"/>
          </p:nvPr>
        </p:nvSpPr>
        <p:spPr/>
        <p:txBody>
          <a:bodyPr/>
          <a:lstStyle/>
          <a:p>
            <a:r>
              <a:rPr lang="en-IN" altLang="en-US"/>
              <a:t>Dr. Satpal Singh Kushwaha</a:t>
            </a:r>
            <a:endParaRPr lang="en-US" altLang="en-US"/>
          </a:p>
        </p:txBody>
      </p:sp>
      <p:sp>
        <p:nvSpPr>
          <p:cNvPr id="7" name="Slide Number Placeholder 6">
            <a:extLst>
              <a:ext uri="{FF2B5EF4-FFF2-40B4-BE49-F238E27FC236}">
                <a16:creationId xmlns:a16="http://schemas.microsoft.com/office/drawing/2014/main" id="{B4BD0521-B94A-04DF-3463-12BF0BDEF9CD}"/>
              </a:ext>
            </a:extLst>
          </p:cNvPr>
          <p:cNvSpPr>
            <a:spLocks noGrp="1"/>
          </p:cNvSpPr>
          <p:nvPr>
            <p:ph type="sldNum" sz="quarter" idx="12"/>
          </p:nvPr>
        </p:nvSpPr>
        <p:spPr/>
        <p:txBody>
          <a:bodyPr/>
          <a:lstStyle/>
          <a:p>
            <a:fld id="{8692C6AC-F00F-44F0-9681-A687BF4B2E67}" type="slidenum">
              <a:rPr lang="en-US" altLang="en-US" smtClean="0"/>
              <a:pPr/>
              <a:t>‹#›</a:t>
            </a:fld>
            <a:endParaRPr lang="en-US" altLang="en-US"/>
          </a:p>
        </p:txBody>
      </p:sp>
    </p:spTree>
    <p:extLst>
      <p:ext uri="{BB962C8B-B14F-4D97-AF65-F5344CB8AC3E}">
        <p14:creationId xmlns:p14="http://schemas.microsoft.com/office/powerpoint/2010/main" val="15263317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9609-2C27-EF7B-F60D-703F4D79FF1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EAEB5-436B-1028-92FB-6012FE3C530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C8A24-2560-5761-F356-55BCD8ADEC6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E177DB-77FE-5816-EA28-27A8598D4D6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E5059-CBC3-948F-84B9-DFF1B13F65E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A1B0A0-E6D5-2D79-4941-C16BEB4C2B95}"/>
              </a:ext>
            </a:extLst>
          </p:cNvPr>
          <p:cNvSpPr>
            <a:spLocks noGrp="1"/>
          </p:cNvSpPr>
          <p:nvPr>
            <p:ph type="dt" sz="half" idx="10"/>
          </p:nvPr>
        </p:nvSpPr>
        <p:spPr/>
        <p:txBody>
          <a:bodyPr/>
          <a:lstStyle/>
          <a:p>
            <a:fld id="{C4CB8145-F104-4373-B681-7FD1F6E7AAE3}" type="datetime1">
              <a:rPr lang="en-US" altLang="en-US" smtClean="0"/>
              <a:t>10/15/2024</a:t>
            </a:fld>
            <a:endParaRPr lang="en-US" altLang="en-US"/>
          </a:p>
        </p:txBody>
      </p:sp>
      <p:sp>
        <p:nvSpPr>
          <p:cNvPr id="8" name="Footer Placeholder 7">
            <a:extLst>
              <a:ext uri="{FF2B5EF4-FFF2-40B4-BE49-F238E27FC236}">
                <a16:creationId xmlns:a16="http://schemas.microsoft.com/office/drawing/2014/main" id="{45437992-ADB3-1B07-68E7-92438876BFC1}"/>
              </a:ext>
            </a:extLst>
          </p:cNvPr>
          <p:cNvSpPr>
            <a:spLocks noGrp="1"/>
          </p:cNvSpPr>
          <p:nvPr>
            <p:ph type="ftr" sz="quarter" idx="11"/>
          </p:nvPr>
        </p:nvSpPr>
        <p:spPr/>
        <p:txBody>
          <a:bodyPr/>
          <a:lstStyle/>
          <a:p>
            <a:r>
              <a:rPr lang="en-IN" altLang="en-US"/>
              <a:t>Dr. Satpal Singh Kushwaha</a:t>
            </a:r>
            <a:endParaRPr lang="en-US" altLang="en-US"/>
          </a:p>
        </p:txBody>
      </p:sp>
      <p:sp>
        <p:nvSpPr>
          <p:cNvPr id="9" name="Slide Number Placeholder 8">
            <a:extLst>
              <a:ext uri="{FF2B5EF4-FFF2-40B4-BE49-F238E27FC236}">
                <a16:creationId xmlns:a16="http://schemas.microsoft.com/office/drawing/2014/main" id="{E964F8F0-57CD-B2A4-2872-D15E0D195945}"/>
              </a:ext>
            </a:extLst>
          </p:cNvPr>
          <p:cNvSpPr>
            <a:spLocks noGrp="1"/>
          </p:cNvSpPr>
          <p:nvPr>
            <p:ph type="sldNum" sz="quarter" idx="12"/>
          </p:nvPr>
        </p:nvSpPr>
        <p:spPr/>
        <p:txBody>
          <a:bodyPr/>
          <a:lstStyle/>
          <a:p>
            <a:fld id="{1899FD19-55DA-425D-A7B8-5A67EE21B7C6}" type="slidenum">
              <a:rPr lang="en-US" altLang="en-US" smtClean="0"/>
              <a:pPr/>
              <a:t>‹#›</a:t>
            </a:fld>
            <a:endParaRPr lang="en-US" altLang="en-US"/>
          </a:p>
        </p:txBody>
      </p:sp>
    </p:spTree>
    <p:extLst>
      <p:ext uri="{BB962C8B-B14F-4D97-AF65-F5344CB8AC3E}">
        <p14:creationId xmlns:p14="http://schemas.microsoft.com/office/powerpoint/2010/main" val="1314787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489-1F31-96C0-0018-1ACF4DCB0D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0C78BF-4116-CE08-58F9-C4FB5CF4E41D}"/>
              </a:ext>
            </a:extLst>
          </p:cNvPr>
          <p:cNvSpPr>
            <a:spLocks noGrp="1"/>
          </p:cNvSpPr>
          <p:nvPr>
            <p:ph type="dt" sz="half" idx="10"/>
          </p:nvPr>
        </p:nvSpPr>
        <p:spPr/>
        <p:txBody>
          <a:bodyPr/>
          <a:lstStyle/>
          <a:p>
            <a:fld id="{84729083-E39A-4909-B9E3-597D7777DE29}" type="datetime1">
              <a:rPr lang="en-US" altLang="en-US" smtClean="0"/>
              <a:t>10/15/2024</a:t>
            </a:fld>
            <a:endParaRPr lang="en-US" altLang="en-US"/>
          </a:p>
        </p:txBody>
      </p:sp>
      <p:sp>
        <p:nvSpPr>
          <p:cNvPr id="4" name="Footer Placeholder 3">
            <a:extLst>
              <a:ext uri="{FF2B5EF4-FFF2-40B4-BE49-F238E27FC236}">
                <a16:creationId xmlns:a16="http://schemas.microsoft.com/office/drawing/2014/main" id="{F170E2DB-7FB2-A648-C3DF-2322B353427A}"/>
              </a:ext>
            </a:extLst>
          </p:cNvPr>
          <p:cNvSpPr>
            <a:spLocks noGrp="1"/>
          </p:cNvSpPr>
          <p:nvPr>
            <p:ph type="ftr" sz="quarter" idx="11"/>
          </p:nvPr>
        </p:nvSpPr>
        <p:spPr/>
        <p:txBody>
          <a:bodyPr/>
          <a:lstStyle/>
          <a:p>
            <a:r>
              <a:rPr lang="en-IN" altLang="en-US"/>
              <a:t>Dr. Satpal Singh Kushwaha</a:t>
            </a:r>
            <a:endParaRPr lang="en-US" altLang="en-US"/>
          </a:p>
        </p:txBody>
      </p:sp>
      <p:sp>
        <p:nvSpPr>
          <p:cNvPr id="5" name="Slide Number Placeholder 4">
            <a:extLst>
              <a:ext uri="{FF2B5EF4-FFF2-40B4-BE49-F238E27FC236}">
                <a16:creationId xmlns:a16="http://schemas.microsoft.com/office/drawing/2014/main" id="{E97CB612-08F3-653A-865C-461896B75607}"/>
              </a:ext>
            </a:extLst>
          </p:cNvPr>
          <p:cNvSpPr>
            <a:spLocks noGrp="1"/>
          </p:cNvSpPr>
          <p:nvPr>
            <p:ph type="sldNum" sz="quarter" idx="12"/>
          </p:nvPr>
        </p:nvSpPr>
        <p:spPr/>
        <p:txBody>
          <a:bodyPr/>
          <a:lstStyle/>
          <a:p>
            <a:fld id="{BF3D3140-5CF9-4CA5-A5AF-81F928B4709C}" type="slidenum">
              <a:rPr lang="en-US" altLang="en-US" smtClean="0"/>
              <a:pPr/>
              <a:t>‹#›</a:t>
            </a:fld>
            <a:endParaRPr lang="en-US" altLang="en-US"/>
          </a:p>
        </p:txBody>
      </p:sp>
    </p:spTree>
    <p:extLst>
      <p:ext uri="{BB962C8B-B14F-4D97-AF65-F5344CB8AC3E}">
        <p14:creationId xmlns:p14="http://schemas.microsoft.com/office/powerpoint/2010/main" val="232182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54850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F20ED-9626-6F02-549B-3965F9723729}"/>
              </a:ext>
            </a:extLst>
          </p:cNvPr>
          <p:cNvSpPr>
            <a:spLocks noGrp="1"/>
          </p:cNvSpPr>
          <p:nvPr>
            <p:ph type="dt" sz="half" idx="10"/>
          </p:nvPr>
        </p:nvSpPr>
        <p:spPr/>
        <p:txBody>
          <a:bodyPr/>
          <a:lstStyle/>
          <a:p>
            <a:fld id="{DD1F6119-EF0D-4EA2-8EAE-4DC7D758D1BB}" type="datetime1">
              <a:rPr lang="en-US" altLang="en-US" smtClean="0"/>
              <a:t>10/15/2024</a:t>
            </a:fld>
            <a:endParaRPr lang="en-US" altLang="en-US"/>
          </a:p>
        </p:txBody>
      </p:sp>
      <p:sp>
        <p:nvSpPr>
          <p:cNvPr id="3" name="Footer Placeholder 2">
            <a:extLst>
              <a:ext uri="{FF2B5EF4-FFF2-40B4-BE49-F238E27FC236}">
                <a16:creationId xmlns:a16="http://schemas.microsoft.com/office/drawing/2014/main" id="{7B4CB305-4693-006C-468C-37A2468F84C9}"/>
              </a:ext>
            </a:extLst>
          </p:cNvPr>
          <p:cNvSpPr>
            <a:spLocks noGrp="1"/>
          </p:cNvSpPr>
          <p:nvPr>
            <p:ph type="ftr" sz="quarter" idx="11"/>
          </p:nvPr>
        </p:nvSpPr>
        <p:spPr/>
        <p:txBody>
          <a:bodyPr/>
          <a:lstStyle/>
          <a:p>
            <a:r>
              <a:rPr lang="en-IN" altLang="en-US"/>
              <a:t>Dr. Satpal Singh Kushwaha</a:t>
            </a:r>
            <a:endParaRPr lang="en-US" altLang="en-US"/>
          </a:p>
        </p:txBody>
      </p:sp>
      <p:sp>
        <p:nvSpPr>
          <p:cNvPr id="4" name="Slide Number Placeholder 3">
            <a:extLst>
              <a:ext uri="{FF2B5EF4-FFF2-40B4-BE49-F238E27FC236}">
                <a16:creationId xmlns:a16="http://schemas.microsoft.com/office/drawing/2014/main" id="{E0A0D362-B3A3-B913-0DAD-7D2C459A6819}"/>
              </a:ext>
            </a:extLst>
          </p:cNvPr>
          <p:cNvSpPr>
            <a:spLocks noGrp="1"/>
          </p:cNvSpPr>
          <p:nvPr>
            <p:ph type="sldNum" sz="quarter" idx="12"/>
          </p:nvPr>
        </p:nvSpPr>
        <p:spPr/>
        <p:txBody>
          <a:bodyPr/>
          <a:lstStyle/>
          <a:p>
            <a:fld id="{5C500D98-6905-4B25-A086-B889A5785D8A}" type="slidenum">
              <a:rPr lang="en-US" altLang="en-US" smtClean="0"/>
              <a:pPr/>
              <a:t>‹#›</a:t>
            </a:fld>
            <a:endParaRPr lang="en-US" altLang="en-US"/>
          </a:p>
        </p:txBody>
      </p:sp>
    </p:spTree>
    <p:extLst>
      <p:ext uri="{BB962C8B-B14F-4D97-AF65-F5344CB8AC3E}">
        <p14:creationId xmlns:p14="http://schemas.microsoft.com/office/powerpoint/2010/main" val="10399000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929A-62F2-F8B5-8214-DB1DB6DDBF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229778-4DA4-A2E7-3731-E181E23D6D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69D7E5-F8B3-6C27-9E66-9A32FD2950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894D8C-129C-EFCC-DC75-06B090D7CE87}"/>
              </a:ext>
            </a:extLst>
          </p:cNvPr>
          <p:cNvSpPr>
            <a:spLocks noGrp="1"/>
          </p:cNvSpPr>
          <p:nvPr>
            <p:ph type="dt" sz="half" idx="10"/>
          </p:nvPr>
        </p:nvSpPr>
        <p:spPr/>
        <p:txBody>
          <a:bodyPr/>
          <a:lstStyle/>
          <a:p>
            <a:fld id="{99A6C7F5-8F3F-4451-8BC2-9645DE13B3D3}" type="datetime1">
              <a:rPr lang="en-US" altLang="en-US" smtClean="0"/>
              <a:t>10/15/2024</a:t>
            </a:fld>
            <a:endParaRPr lang="en-US" altLang="en-US"/>
          </a:p>
        </p:txBody>
      </p:sp>
      <p:sp>
        <p:nvSpPr>
          <p:cNvPr id="6" name="Footer Placeholder 5">
            <a:extLst>
              <a:ext uri="{FF2B5EF4-FFF2-40B4-BE49-F238E27FC236}">
                <a16:creationId xmlns:a16="http://schemas.microsoft.com/office/drawing/2014/main" id="{B4735637-14F1-C4C8-933E-5329E32876D9}"/>
              </a:ext>
            </a:extLst>
          </p:cNvPr>
          <p:cNvSpPr>
            <a:spLocks noGrp="1"/>
          </p:cNvSpPr>
          <p:nvPr>
            <p:ph type="ftr" sz="quarter" idx="11"/>
          </p:nvPr>
        </p:nvSpPr>
        <p:spPr/>
        <p:txBody>
          <a:bodyPr/>
          <a:lstStyle/>
          <a:p>
            <a:r>
              <a:rPr lang="en-IN" altLang="en-US"/>
              <a:t>Dr. Satpal Singh Kushwaha</a:t>
            </a:r>
            <a:endParaRPr lang="en-US" altLang="en-US"/>
          </a:p>
        </p:txBody>
      </p:sp>
      <p:sp>
        <p:nvSpPr>
          <p:cNvPr id="7" name="Slide Number Placeholder 6">
            <a:extLst>
              <a:ext uri="{FF2B5EF4-FFF2-40B4-BE49-F238E27FC236}">
                <a16:creationId xmlns:a16="http://schemas.microsoft.com/office/drawing/2014/main" id="{B96F6E10-C42E-F5CC-06AA-A347CA6F2FE4}"/>
              </a:ext>
            </a:extLst>
          </p:cNvPr>
          <p:cNvSpPr>
            <a:spLocks noGrp="1"/>
          </p:cNvSpPr>
          <p:nvPr>
            <p:ph type="sldNum" sz="quarter" idx="12"/>
          </p:nvPr>
        </p:nvSpPr>
        <p:spPr/>
        <p:txBody>
          <a:bodyPr/>
          <a:lstStyle/>
          <a:p>
            <a:fld id="{60207DD2-E417-444E-8928-16E8C6194BF2}" type="slidenum">
              <a:rPr lang="en-US" altLang="en-US" smtClean="0"/>
              <a:pPr/>
              <a:t>‹#›</a:t>
            </a:fld>
            <a:endParaRPr lang="en-US" altLang="en-US"/>
          </a:p>
        </p:txBody>
      </p:sp>
    </p:spTree>
    <p:extLst>
      <p:ext uri="{BB962C8B-B14F-4D97-AF65-F5344CB8AC3E}">
        <p14:creationId xmlns:p14="http://schemas.microsoft.com/office/powerpoint/2010/main" val="42946074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6165-A7C2-C5A8-3AD4-EA51531C68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DDE8B1-0025-9397-4799-B312FBBEB3F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E5D935C-D484-2409-109D-7ACC11C551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BE2050-26E5-DD96-7B95-75576D9A458E}"/>
              </a:ext>
            </a:extLst>
          </p:cNvPr>
          <p:cNvSpPr>
            <a:spLocks noGrp="1"/>
          </p:cNvSpPr>
          <p:nvPr>
            <p:ph type="dt" sz="half" idx="10"/>
          </p:nvPr>
        </p:nvSpPr>
        <p:spPr/>
        <p:txBody>
          <a:bodyPr/>
          <a:lstStyle/>
          <a:p>
            <a:fld id="{F59C0926-D9AC-46E6-BBF1-61B45292292C}" type="datetime1">
              <a:rPr lang="en-US" altLang="en-US" smtClean="0"/>
              <a:t>10/15/2024</a:t>
            </a:fld>
            <a:endParaRPr lang="en-US" altLang="en-US"/>
          </a:p>
        </p:txBody>
      </p:sp>
      <p:sp>
        <p:nvSpPr>
          <p:cNvPr id="6" name="Footer Placeholder 5">
            <a:extLst>
              <a:ext uri="{FF2B5EF4-FFF2-40B4-BE49-F238E27FC236}">
                <a16:creationId xmlns:a16="http://schemas.microsoft.com/office/drawing/2014/main" id="{A065DB02-961D-F875-41CD-2B072BFDA351}"/>
              </a:ext>
            </a:extLst>
          </p:cNvPr>
          <p:cNvSpPr>
            <a:spLocks noGrp="1"/>
          </p:cNvSpPr>
          <p:nvPr>
            <p:ph type="ftr" sz="quarter" idx="11"/>
          </p:nvPr>
        </p:nvSpPr>
        <p:spPr/>
        <p:txBody>
          <a:bodyPr/>
          <a:lstStyle/>
          <a:p>
            <a:r>
              <a:rPr lang="en-IN" altLang="en-US"/>
              <a:t>Dr. Satpal Singh Kushwaha</a:t>
            </a:r>
            <a:endParaRPr lang="en-US" altLang="en-US"/>
          </a:p>
        </p:txBody>
      </p:sp>
      <p:sp>
        <p:nvSpPr>
          <p:cNvPr id="7" name="Slide Number Placeholder 6">
            <a:extLst>
              <a:ext uri="{FF2B5EF4-FFF2-40B4-BE49-F238E27FC236}">
                <a16:creationId xmlns:a16="http://schemas.microsoft.com/office/drawing/2014/main" id="{BB3AE989-0ADC-410F-88B5-061348C4D5BC}"/>
              </a:ext>
            </a:extLst>
          </p:cNvPr>
          <p:cNvSpPr>
            <a:spLocks noGrp="1"/>
          </p:cNvSpPr>
          <p:nvPr>
            <p:ph type="sldNum" sz="quarter" idx="12"/>
          </p:nvPr>
        </p:nvSpPr>
        <p:spPr/>
        <p:txBody>
          <a:bodyPr/>
          <a:lstStyle/>
          <a:p>
            <a:fld id="{DF420A28-D42B-482E-B55D-F748D6AAB6EB}" type="slidenum">
              <a:rPr lang="en-US" altLang="en-US" smtClean="0"/>
              <a:pPr/>
              <a:t>‹#›</a:t>
            </a:fld>
            <a:endParaRPr lang="en-US" altLang="en-US"/>
          </a:p>
        </p:txBody>
      </p:sp>
    </p:spTree>
    <p:extLst>
      <p:ext uri="{BB962C8B-B14F-4D97-AF65-F5344CB8AC3E}">
        <p14:creationId xmlns:p14="http://schemas.microsoft.com/office/powerpoint/2010/main" val="1207801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A09C-C407-A987-15D7-6D9F229BEA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AE74C-5B55-7E78-D1C9-8A20A260F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D8D38-4FA7-B3EF-8D58-B825A2265218}"/>
              </a:ext>
            </a:extLst>
          </p:cNvPr>
          <p:cNvSpPr>
            <a:spLocks noGrp="1"/>
          </p:cNvSpPr>
          <p:nvPr>
            <p:ph type="dt" sz="half" idx="10"/>
          </p:nvPr>
        </p:nvSpPr>
        <p:spPr/>
        <p:txBody>
          <a:bodyPr/>
          <a:lstStyle/>
          <a:p>
            <a:fld id="{4D528BF2-D7EF-4D72-BEA5-317EFE70D440}" type="datetime1">
              <a:rPr lang="en-US" altLang="en-US" smtClean="0"/>
              <a:t>10/15/2024</a:t>
            </a:fld>
            <a:endParaRPr lang="en-US" altLang="en-US"/>
          </a:p>
        </p:txBody>
      </p:sp>
      <p:sp>
        <p:nvSpPr>
          <p:cNvPr id="5" name="Footer Placeholder 4">
            <a:extLst>
              <a:ext uri="{FF2B5EF4-FFF2-40B4-BE49-F238E27FC236}">
                <a16:creationId xmlns:a16="http://schemas.microsoft.com/office/drawing/2014/main" id="{20DBBEFC-63B6-57C9-7DD2-A9A4284C245D}"/>
              </a:ext>
            </a:extLst>
          </p:cNvPr>
          <p:cNvSpPr>
            <a:spLocks noGrp="1"/>
          </p:cNvSpPr>
          <p:nvPr>
            <p:ph type="ftr" sz="quarter" idx="11"/>
          </p:nvPr>
        </p:nvSpPr>
        <p:spPr/>
        <p:txBody>
          <a:bodyPr/>
          <a:lstStyle/>
          <a:p>
            <a:r>
              <a:rPr lang="en-IN" altLang="en-US"/>
              <a:t>Dr. Satpal Singh Kushwaha</a:t>
            </a:r>
            <a:endParaRPr lang="en-US" altLang="en-US"/>
          </a:p>
        </p:txBody>
      </p:sp>
      <p:sp>
        <p:nvSpPr>
          <p:cNvPr id="6" name="Slide Number Placeholder 5">
            <a:extLst>
              <a:ext uri="{FF2B5EF4-FFF2-40B4-BE49-F238E27FC236}">
                <a16:creationId xmlns:a16="http://schemas.microsoft.com/office/drawing/2014/main" id="{861D5EFA-1125-8F02-9A8B-7F814FEAA4F1}"/>
              </a:ext>
            </a:extLst>
          </p:cNvPr>
          <p:cNvSpPr>
            <a:spLocks noGrp="1"/>
          </p:cNvSpPr>
          <p:nvPr>
            <p:ph type="sldNum" sz="quarter" idx="12"/>
          </p:nvPr>
        </p:nvSpPr>
        <p:spPr/>
        <p:txBody>
          <a:bodyPr/>
          <a:lstStyle/>
          <a:p>
            <a:fld id="{9D16917A-9E7E-40E6-8C0F-26506D25F0B1}" type="slidenum">
              <a:rPr lang="en-US" altLang="en-US" smtClean="0"/>
              <a:pPr/>
              <a:t>‹#›</a:t>
            </a:fld>
            <a:endParaRPr lang="en-US" altLang="en-US"/>
          </a:p>
        </p:txBody>
      </p:sp>
    </p:spTree>
    <p:extLst>
      <p:ext uri="{BB962C8B-B14F-4D97-AF65-F5344CB8AC3E}">
        <p14:creationId xmlns:p14="http://schemas.microsoft.com/office/powerpoint/2010/main" val="1615198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08BE0-ABEF-A578-0678-C9471D2CFAA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D8CA1C-4CF4-3A4A-054E-8788AA80801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F71A9-FAAA-79AB-4487-39E93080E2FC}"/>
              </a:ext>
            </a:extLst>
          </p:cNvPr>
          <p:cNvSpPr>
            <a:spLocks noGrp="1"/>
          </p:cNvSpPr>
          <p:nvPr>
            <p:ph type="dt" sz="half" idx="10"/>
          </p:nvPr>
        </p:nvSpPr>
        <p:spPr/>
        <p:txBody>
          <a:bodyPr/>
          <a:lstStyle/>
          <a:p>
            <a:fld id="{0414D4A0-D967-4FEE-97A1-5D077D2AC9BA}" type="datetime1">
              <a:rPr lang="en-US" altLang="en-US" smtClean="0"/>
              <a:t>10/15/2024</a:t>
            </a:fld>
            <a:endParaRPr lang="en-US" altLang="en-US"/>
          </a:p>
        </p:txBody>
      </p:sp>
      <p:sp>
        <p:nvSpPr>
          <p:cNvPr id="5" name="Footer Placeholder 4">
            <a:extLst>
              <a:ext uri="{FF2B5EF4-FFF2-40B4-BE49-F238E27FC236}">
                <a16:creationId xmlns:a16="http://schemas.microsoft.com/office/drawing/2014/main" id="{E341236A-2DDE-5F97-4589-C42700EC8474}"/>
              </a:ext>
            </a:extLst>
          </p:cNvPr>
          <p:cNvSpPr>
            <a:spLocks noGrp="1"/>
          </p:cNvSpPr>
          <p:nvPr>
            <p:ph type="ftr" sz="quarter" idx="11"/>
          </p:nvPr>
        </p:nvSpPr>
        <p:spPr/>
        <p:txBody>
          <a:bodyPr/>
          <a:lstStyle/>
          <a:p>
            <a:r>
              <a:rPr lang="en-IN" altLang="en-US"/>
              <a:t>Dr. Satpal Singh Kushwaha</a:t>
            </a:r>
            <a:endParaRPr lang="en-US" altLang="en-US"/>
          </a:p>
        </p:txBody>
      </p:sp>
      <p:sp>
        <p:nvSpPr>
          <p:cNvPr id="6" name="Slide Number Placeholder 5">
            <a:extLst>
              <a:ext uri="{FF2B5EF4-FFF2-40B4-BE49-F238E27FC236}">
                <a16:creationId xmlns:a16="http://schemas.microsoft.com/office/drawing/2014/main" id="{CB9E8844-225D-DAB3-3F74-CF5CD6A6FE9E}"/>
              </a:ext>
            </a:extLst>
          </p:cNvPr>
          <p:cNvSpPr>
            <a:spLocks noGrp="1"/>
          </p:cNvSpPr>
          <p:nvPr>
            <p:ph type="sldNum" sz="quarter" idx="12"/>
          </p:nvPr>
        </p:nvSpPr>
        <p:spPr/>
        <p:txBody>
          <a:bodyPr/>
          <a:lstStyle/>
          <a:p>
            <a:fld id="{AC8CC00F-762E-488D-93AB-DDC162510920}" type="slidenum">
              <a:rPr lang="en-US" altLang="en-US" smtClean="0"/>
              <a:pPr/>
              <a:t>‹#›</a:t>
            </a:fld>
            <a:endParaRPr lang="en-US" altLang="en-US"/>
          </a:p>
        </p:txBody>
      </p:sp>
    </p:spTree>
    <p:extLst>
      <p:ext uri="{BB962C8B-B14F-4D97-AF65-F5344CB8AC3E}">
        <p14:creationId xmlns:p14="http://schemas.microsoft.com/office/powerpoint/2010/main" val="150355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2DE645CD-4C40-4128-AB99-EF1D09E8019F}" type="datetime1">
              <a:rPr lang="en-US" smtClean="0"/>
              <a:t>10/15/2024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t>Dr. Satpal Singh Kushwaha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5782C428-967D-4FDB-B027-D35848F8D97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0493CF99-CAB3-4F99-9F4D-7786EF431DB7}" type="datetime1">
              <a:rPr lang="en-US" smtClean="0"/>
              <a:t>10/15/2024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a:t>Dr. Satpal Singh Kushwaha</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381813730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sldNum="0" hdr="0" dt="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3CABD-88F7-B296-B5E9-71158361F57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36F58-B3D5-E831-789E-F834C3482F3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6EE05-6089-422E-CEA0-F15989CCBD5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C2B2961-ECB8-4820-8C02-86380EB0DAF6}" type="datetime1">
              <a:rPr lang="en-US" smtClean="0"/>
              <a:t>10/15/2024</a:t>
            </a:fld>
            <a:endParaRPr lang="en-IN"/>
          </a:p>
        </p:txBody>
      </p:sp>
      <p:sp>
        <p:nvSpPr>
          <p:cNvPr id="5" name="Footer Placeholder 4">
            <a:extLst>
              <a:ext uri="{FF2B5EF4-FFF2-40B4-BE49-F238E27FC236}">
                <a16:creationId xmlns:a16="http://schemas.microsoft.com/office/drawing/2014/main" id="{0EDFFE00-C89A-B52E-E92C-F9518DADD5B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Dr. Satpal Singh Kushwaha</a:t>
            </a:r>
          </a:p>
        </p:txBody>
      </p:sp>
      <p:sp>
        <p:nvSpPr>
          <p:cNvPr id="6" name="Slide Number Placeholder 5">
            <a:extLst>
              <a:ext uri="{FF2B5EF4-FFF2-40B4-BE49-F238E27FC236}">
                <a16:creationId xmlns:a16="http://schemas.microsoft.com/office/drawing/2014/main" id="{542309F2-04DE-B55B-5420-A7E194D782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C0AFB1-E4A5-440E-9188-E7EE35516BCF}" type="slidenum">
              <a:rPr lang="en-IN" smtClean="0"/>
              <a:t>‹#›</a:t>
            </a:fld>
            <a:endParaRPr lang="en-IN"/>
          </a:p>
        </p:txBody>
      </p:sp>
    </p:spTree>
    <p:extLst>
      <p:ext uri="{BB962C8B-B14F-4D97-AF65-F5344CB8AC3E}">
        <p14:creationId xmlns:p14="http://schemas.microsoft.com/office/powerpoint/2010/main" val="77448645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3.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3" Type="http://schemas.openxmlformats.org/officeDocument/2006/relationships/customXml" Target="../ink/ink5.xml"/><Relationship Id="rId3" Type="http://schemas.openxmlformats.org/officeDocument/2006/relationships/customXml" Target="../ink/ink4.xml"/><Relationship Id="rId68" Type="http://schemas.openxmlformats.org/officeDocument/2006/relationships/image" Target="../media/image541.png"/><Relationship Id="rId12" Type="http://schemas.openxmlformats.org/officeDocument/2006/relationships/image" Target="../media/image513.png"/><Relationship Id="rId67" Type="http://schemas.openxmlformats.org/officeDocument/2006/relationships/customXml" Target="../ink/ink7.xml"/><Relationship Id="rId2" Type="http://schemas.openxmlformats.org/officeDocument/2006/relationships/notesSlide" Target="../notesSlides/notesSlide10.xml"/><Relationship Id="rId70" Type="http://schemas.openxmlformats.org/officeDocument/2006/relationships/image" Target="../media/image542.png"/><Relationship Id="rId1" Type="http://schemas.openxmlformats.org/officeDocument/2006/relationships/slideLayout" Target="../slideLayouts/slideLayout24.xml"/><Relationship Id="rId66" Type="http://schemas.openxmlformats.org/officeDocument/2006/relationships/image" Target="../media/image540.png"/><Relationship Id="rId15" Type="http://schemas.openxmlformats.org/officeDocument/2006/relationships/customXml" Target="../ink/ink6.xml"/><Relationship Id="rId14" Type="http://schemas.openxmlformats.org/officeDocument/2006/relationships/image" Target="../media/image514.png"/><Relationship Id="rId69" Type="http://schemas.openxmlformats.org/officeDocument/2006/relationships/customXml" Target="../ink/ink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4.xml"/><Relationship Id="rId106" Type="http://schemas.openxmlformats.org/officeDocument/2006/relationships/image" Target="../media/image11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83" Type="http://schemas.openxmlformats.org/officeDocument/2006/relationships/image" Target="../media/image189.png"/><Relationship Id="rId1" Type="http://schemas.openxmlformats.org/officeDocument/2006/relationships/slideLayout" Target="../slideLayouts/slideLayout24.xml"/><Relationship Id="rId6" Type="http://schemas.openxmlformats.org/officeDocument/2006/relationships/customXml" Target="../ink/ink3.xml"/><Relationship Id="rId5" Type="http://schemas.openxmlformats.org/officeDocument/2006/relationships/image" Target="../media/image150.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5583501-D02A-4776-A43E-347935E5D1DD}"/>
              </a:ext>
            </a:extLst>
          </p:cNvPr>
          <p:cNvSpPr>
            <a:spLocks noGrp="1" noChangeArrowheads="1"/>
          </p:cNvSpPr>
          <p:nvPr>
            <p:ph type="ctrTitle"/>
          </p:nvPr>
        </p:nvSpPr>
        <p:spPr>
          <a:xfrm>
            <a:off x="405062" y="3648075"/>
            <a:ext cx="8245475" cy="412750"/>
          </a:xfrm>
        </p:spPr>
        <p:txBody>
          <a:bodyPr>
            <a:noAutofit/>
          </a:bodyPr>
          <a:lstStyle/>
          <a:p>
            <a:pPr algn="l"/>
            <a:r>
              <a:rPr lang="en-US" altLang="en-US" sz="2000" dirty="0"/>
              <a:t>Course Name: Data Structure and Algorithm</a:t>
            </a:r>
            <a:br>
              <a:rPr lang="en-US" altLang="en-US" sz="2000" dirty="0"/>
            </a:br>
            <a:br>
              <a:rPr lang="en-US" altLang="en-US" sz="2000" dirty="0"/>
            </a:br>
            <a:r>
              <a:rPr lang="en-US" altLang="en-US" sz="2000" dirty="0"/>
              <a:t>Topic: 1-Dimensional Array</a:t>
            </a:r>
          </a:p>
        </p:txBody>
      </p:sp>
      <p:sp>
        <p:nvSpPr>
          <p:cNvPr id="3" name="Subtitle 2">
            <a:extLst>
              <a:ext uri="{FF2B5EF4-FFF2-40B4-BE49-F238E27FC236}">
                <a16:creationId xmlns:a16="http://schemas.microsoft.com/office/drawing/2014/main" id="{7E0CC4B3-60AF-4293-82B9-2A8B1ED4AB62}"/>
              </a:ext>
            </a:extLst>
          </p:cNvPr>
          <p:cNvSpPr>
            <a:spLocks noGrp="1"/>
          </p:cNvSpPr>
          <p:nvPr>
            <p:ph type="subTitle" idx="1"/>
          </p:nvPr>
        </p:nvSpPr>
        <p:spPr>
          <a:xfrm>
            <a:off x="390525" y="4100513"/>
            <a:ext cx="8469313" cy="2605087"/>
          </a:xfrm>
          <a:solidFill>
            <a:schemeClr val="accent1">
              <a:lumMod val="20000"/>
              <a:lumOff val="80000"/>
            </a:schemeClr>
          </a:solidFill>
          <a:ln>
            <a:solidFill>
              <a:srgbClr val="0070C0"/>
            </a:solidFill>
          </a:ln>
        </p:spPr>
        <p:txBody>
          <a:bodyPr>
            <a:noAutofit/>
          </a:bodyPr>
          <a:lstStyle/>
          <a:p>
            <a:pPr algn="l">
              <a:defRPr/>
            </a:pPr>
            <a:r>
              <a:rPr lang="en-US" sz="2000" b="1" dirty="0">
                <a:latin typeface="Abadi Extra Light" panose="020B0604020202020204" pitchFamily="34" charset="0"/>
              </a:rPr>
              <a:t>Course code          </a:t>
            </a:r>
            <a:r>
              <a:rPr lang="en-US" sz="2000" b="1">
                <a:latin typeface="Abadi Extra Light" panose="020B0604020202020204" pitchFamily="34" charset="0"/>
              </a:rPr>
              <a:t>:   CSE 2101</a:t>
            </a:r>
            <a:endParaRPr lang="en-US" sz="2000" b="1" dirty="0">
              <a:latin typeface="Abadi Extra Light" panose="020B0604020202020204" pitchFamily="34" charset="0"/>
            </a:endParaRPr>
          </a:p>
          <a:p>
            <a:pPr algn="l">
              <a:defRPr/>
            </a:pPr>
            <a:r>
              <a:rPr lang="en-US" sz="2000" b="1" dirty="0">
                <a:latin typeface="Abadi Extra Light" panose="020B0604020202020204" pitchFamily="34" charset="0"/>
              </a:rPr>
              <a:t>Credits                  :   4</a:t>
            </a:r>
          </a:p>
          <a:p>
            <a:pPr algn="l">
              <a:defRPr/>
            </a:pPr>
            <a:r>
              <a:rPr lang="en-US" sz="2000" b="1" dirty="0">
                <a:latin typeface="Abadi Extra Light" panose="020B0604020202020204" pitchFamily="34" charset="0"/>
              </a:rPr>
              <a:t>Mode of delivery    :   </a:t>
            </a:r>
            <a:r>
              <a:rPr lang="en-US" sz="2000" b="1" dirty="0" err="1">
                <a:latin typeface="Abadi Extra Light" panose="020B0604020202020204" pitchFamily="34" charset="0"/>
              </a:rPr>
              <a:t>OFFLine</a:t>
            </a:r>
            <a:r>
              <a:rPr lang="en-US" sz="2000" b="1" dirty="0">
                <a:latin typeface="Abadi Extra Light" panose="020B0604020202020204" pitchFamily="34" charset="0"/>
              </a:rPr>
              <a:t> (Power point presentation)</a:t>
            </a:r>
          </a:p>
          <a:p>
            <a:pPr algn="l">
              <a:defRPr/>
            </a:pPr>
            <a:r>
              <a:rPr lang="en-US" sz="2000" b="1" dirty="0">
                <a:latin typeface="Abadi Extra Light" panose="020B0604020202020204" pitchFamily="34" charset="0"/>
              </a:rPr>
              <a:t>Faculty                  :   Mr. Satpal Singh Kushwaha</a:t>
            </a:r>
          </a:p>
          <a:p>
            <a:pPr algn="l">
              <a:defRPr/>
            </a:pPr>
            <a:r>
              <a:rPr lang="en-US" sz="2000" b="1" dirty="0">
                <a:latin typeface="Abadi Extra Light" panose="020B0604020202020204" pitchFamily="34" charset="0"/>
              </a:rPr>
              <a:t>Email-id                 :   satpal.singh</a:t>
            </a:r>
            <a:r>
              <a:rPr lang="en-US" sz="1800" b="1" dirty="0">
                <a:latin typeface="Abadi Extra Light" panose="020B0604020202020204" pitchFamily="34" charset="0"/>
              </a:rPr>
              <a:t>@jaipur.manipal.edu</a:t>
            </a:r>
            <a:endParaRPr lang="en-US" sz="1800" b="1" dirty="0">
              <a:solidFill>
                <a:schemeClr val="accent3"/>
              </a:solidFill>
              <a:latin typeface="Abadi Extra Light" panose="020B0604020202020204" pitchFamily="34" charset="0"/>
            </a:endParaRPr>
          </a:p>
        </p:txBody>
      </p:sp>
      <p:pic>
        <p:nvPicPr>
          <p:cNvPr id="14340" name="Picture 2">
            <a:extLst>
              <a:ext uri="{FF2B5EF4-FFF2-40B4-BE49-F238E27FC236}">
                <a16:creationId xmlns:a16="http://schemas.microsoft.com/office/drawing/2014/main" id="{31C3E7B6-4D2C-4B42-B64A-78A57D46D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257" r="-2" b="-2"/>
          <a:stretch>
            <a:fillRect/>
          </a:stretch>
        </p:blipFill>
        <p:spPr bwMode="auto">
          <a:xfrm>
            <a:off x="338138" y="796925"/>
            <a:ext cx="84677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8">
            <a:extLst>
              <a:ext uri="{FF2B5EF4-FFF2-40B4-BE49-F238E27FC236}">
                <a16:creationId xmlns:a16="http://schemas.microsoft.com/office/drawing/2014/main" id="{F6B90F24-97DF-4EB4-B3D1-17F5689996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25" y="1331913"/>
            <a:ext cx="2667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3">
            <a:extLst>
              <a:ext uri="{FF2B5EF4-FFF2-40B4-BE49-F238E27FC236}">
                <a16:creationId xmlns:a16="http://schemas.microsoft.com/office/drawing/2014/main" id="{A5790195-90E1-43A1-AAD0-7609BA4816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6213" y="1301750"/>
            <a:ext cx="9572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0">
            <a:extLst>
              <a:ext uri="{FF2B5EF4-FFF2-40B4-BE49-F238E27FC236}">
                <a16:creationId xmlns:a16="http://schemas.microsoft.com/office/drawing/2014/main" id="{4558540B-B8FB-47D9-AB1C-815F26E472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0613" y="4213225"/>
            <a:ext cx="2465387"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D98E7949-EC3A-4C93-9CB3-DB4772691235}"/>
              </a:ext>
            </a:extLst>
          </p:cNvPr>
          <p:cNvSpPr txBox="1">
            <a:spLocks/>
          </p:cNvSpPr>
          <p:nvPr/>
        </p:nvSpPr>
        <p:spPr>
          <a:xfrm>
            <a:off x="473075" y="2139950"/>
            <a:ext cx="3071813" cy="939800"/>
          </a:xfrm>
          <a:prstGeom prst="rect">
            <a:avLst/>
          </a:prstGeom>
          <a:effectLst/>
        </p:spPr>
        <p:txBody>
          <a:bodyPr lIns="68580" tIns="34290" rIns="68580" bIns="34290" anchor="b">
            <a:normAutofit fontScale="675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700" dirty="0"/>
              <a:t>   </a:t>
            </a:r>
            <a:r>
              <a:rPr lang="en-US" sz="3975" dirty="0">
                <a:solidFill>
                  <a:schemeClr val="accent6">
                    <a:lumMod val="75000"/>
                  </a:schemeClr>
                </a:solidFill>
              </a:rPr>
              <a:t>B.TECH III Sem CSE</a:t>
            </a:r>
          </a:p>
          <a:p>
            <a:pPr>
              <a:defRPr/>
            </a:pPr>
            <a:r>
              <a:rPr lang="en-US" sz="3975" dirty="0"/>
              <a:t>    </a:t>
            </a:r>
            <a:r>
              <a:rPr lang="en-US" sz="2250" dirty="0"/>
              <a:t>Academic YEAR: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90599" y="344488"/>
            <a:ext cx="7162801" cy="685800"/>
          </a:xfrm>
        </p:spPr>
        <p:txBody>
          <a:bodyPr>
            <a:noAutofit/>
          </a:bodyPr>
          <a:lstStyle/>
          <a:p>
            <a:pPr algn="ctr" eaLnBrk="1" hangingPunct="1"/>
            <a:r>
              <a:rPr lang="en-US" sz="3600" b="1" dirty="0">
                <a:solidFill>
                  <a:srgbClr val="002060"/>
                </a:solidFill>
              </a:rPr>
              <a:t>Initializing </a:t>
            </a:r>
            <a:r>
              <a:rPr lang="en-US" sz="3600" b="1" dirty="0"/>
              <a:t>one-dimensional</a:t>
            </a:r>
            <a:r>
              <a:rPr lang="en-US" sz="3600" b="1" dirty="0">
                <a:solidFill>
                  <a:srgbClr val="002060"/>
                </a:solidFill>
              </a:rPr>
              <a:t> array </a:t>
            </a:r>
          </a:p>
        </p:txBody>
      </p:sp>
      <p:sp>
        <p:nvSpPr>
          <p:cNvPr id="155651" name="Rectangle 3"/>
          <p:cNvSpPr>
            <a:spLocks noGrp="1" noChangeArrowheads="1"/>
          </p:cNvSpPr>
          <p:nvPr>
            <p:ph idx="1"/>
          </p:nvPr>
        </p:nvSpPr>
        <p:spPr>
          <a:xfrm>
            <a:off x="467544" y="1052736"/>
            <a:ext cx="8352928" cy="4953000"/>
          </a:xfrm>
        </p:spPr>
        <p:txBody>
          <a:bodyPr/>
          <a:lstStyle/>
          <a:p>
            <a:pPr algn="just" eaLnBrk="1" hangingPunct="1">
              <a:buFontTx/>
              <a:buNone/>
              <a:defRPr/>
            </a:pPr>
            <a:endParaRPr lang="en-US" sz="1050" dirty="0">
              <a:solidFill>
                <a:srgbClr val="002060"/>
              </a:solidFill>
              <a:sym typeface="Wingdings" pitchFamily="2" charset="2"/>
            </a:endParaRPr>
          </a:p>
          <a:p>
            <a:pPr algn="just" eaLnBrk="1" hangingPunct="1">
              <a:buFontTx/>
              <a:buNone/>
              <a:defRPr/>
            </a:pPr>
            <a:r>
              <a:rPr lang="en-US" sz="2800" dirty="0">
                <a:solidFill>
                  <a:srgbClr val="FF0000"/>
                </a:solidFill>
                <a:sym typeface="Wingdings" pitchFamily="2" charset="2"/>
              </a:rPr>
              <a:t> </a:t>
            </a:r>
            <a:r>
              <a:rPr lang="en-US" sz="2800" b="1" dirty="0">
                <a:solidFill>
                  <a:srgbClr val="FF0000"/>
                </a:solidFill>
                <a:latin typeface="Courier New" panose="02070309020205020404" pitchFamily="49" charset="0"/>
                <a:cs typeface="Courier New" panose="02070309020205020404" pitchFamily="49" charset="0"/>
                <a:sym typeface="Wingdings" pitchFamily="2" charset="2"/>
              </a:rPr>
              <a:t>int number[3] ={0,0,0}; or {0} ;</a:t>
            </a:r>
          </a:p>
          <a:p>
            <a:pPr algn="just" eaLnBrk="1" hangingPunct="1">
              <a:buFontTx/>
              <a:buNone/>
              <a:defRPr/>
            </a:pPr>
            <a:r>
              <a:rPr lang="en-US" sz="2800" dirty="0">
                <a:sym typeface="Wingdings" pitchFamily="2" charset="2"/>
              </a:rPr>
              <a:t>	 declares the variable number as an array of size 3 and will assign 0 to each element.</a:t>
            </a:r>
            <a:endParaRPr lang="en-US" sz="2800" dirty="0"/>
          </a:p>
        </p:txBody>
      </p:sp>
      <p:sp>
        <p:nvSpPr>
          <p:cNvPr id="8" name="Rectangle 7"/>
          <p:cNvSpPr/>
          <p:nvPr/>
        </p:nvSpPr>
        <p:spPr>
          <a:xfrm>
            <a:off x="467544" y="3501008"/>
            <a:ext cx="8295456" cy="1892826"/>
          </a:xfrm>
          <a:prstGeom prst="rect">
            <a:avLst/>
          </a:prstGeom>
        </p:spPr>
        <p:txBody>
          <a:bodyPr wrap="square">
            <a:spAutoFit/>
          </a:bodyPr>
          <a:lstStyle/>
          <a:p>
            <a:pPr algn="just" eaLnBrk="1" hangingPunct="1">
              <a:lnSpc>
                <a:spcPct val="150000"/>
              </a:lnSpc>
              <a:buFontTx/>
              <a:buNone/>
            </a:pPr>
            <a:r>
              <a:rPr lang="en-US" sz="2600" b="1" dirty="0" err="1">
                <a:solidFill>
                  <a:srgbClr val="FF0000"/>
                </a:solidFill>
                <a:latin typeface="Courier New" panose="02070309020205020404" pitchFamily="49" charset="0"/>
                <a:cs typeface="Courier New" panose="02070309020205020404" pitchFamily="49" charset="0"/>
              </a:rPr>
              <a:t>int</a:t>
            </a:r>
            <a:r>
              <a:rPr lang="en-US" sz="2600" b="1" dirty="0">
                <a:solidFill>
                  <a:srgbClr val="FF0000"/>
                </a:solidFill>
                <a:latin typeface="Courier New" panose="02070309020205020404" pitchFamily="49" charset="0"/>
                <a:cs typeface="Courier New" panose="02070309020205020404" pitchFamily="49" charset="0"/>
              </a:rPr>
              <a:t> age[ ] ={16,25,32,48,52,65}; </a:t>
            </a:r>
          </a:p>
          <a:p>
            <a:pPr algn="just" eaLnBrk="1" hangingPunct="1">
              <a:lnSpc>
                <a:spcPct val="150000"/>
              </a:lnSpc>
              <a:buFontTx/>
              <a:buNone/>
            </a:pPr>
            <a:r>
              <a:rPr lang="en-US" sz="2600" dirty="0"/>
              <a:t> </a:t>
            </a:r>
            <a:r>
              <a:rPr lang="en-US" sz="2600" dirty="0">
                <a:sym typeface="Wingdings" pitchFamily="2" charset="2"/>
              </a:rPr>
              <a:t></a:t>
            </a:r>
            <a:r>
              <a:rPr lang="en-US" sz="2600" dirty="0"/>
              <a:t> declares the age array to contain 6 elements with initial values 16, 25, 32, 48, 52, 65 respectively</a:t>
            </a:r>
          </a:p>
        </p:txBody>
      </p:sp>
      <p:sp>
        <p:nvSpPr>
          <p:cNvPr id="2" name="Footer Placeholder 1">
            <a:extLst>
              <a:ext uri="{FF2B5EF4-FFF2-40B4-BE49-F238E27FC236}">
                <a16:creationId xmlns:a16="http://schemas.microsoft.com/office/drawing/2014/main" id="{B1D00BF7-3D62-58A6-F12D-131E07B22EE2}"/>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56726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1836" y="1180049"/>
            <a:ext cx="6964471" cy="626192"/>
          </a:xfrm>
        </p:spPr>
        <p:txBody>
          <a:bodyPr>
            <a:normAutofit fontScale="90000"/>
          </a:bodyPr>
          <a:lstStyle/>
          <a:p>
            <a:r>
              <a:rPr kumimoji="1" lang="en-US" sz="3100" dirty="0"/>
              <a:t>Initialize all the elements of an integer array ‘values’ to zer</a:t>
            </a:r>
            <a:r>
              <a:rPr kumimoji="1" lang="en-US" dirty="0"/>
              <a:t>o</a:t>
            </a:r>
            <a:endParaRPr lang="en-US" dirty="0"/>
          </a:p>
        </p:txBody>
      </p:sp>
      <p:sp>
        <p:nvSpPr>
          <p:cNvPr id="24579" name="Text Box 3"/>
          <p:cNvSpPr txBox="1">
            <a:spLocks noChangeArrowheads="1"/>
          </p:cNvSpPr>
          <p:nvPr/>
        </p:nvSpPr>
        <p:spPr bwMode="auto">
          <a:xfrm>
            <a:off x="5527779" y="1528147"/>
            <a:ext cx="243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FF0000"/>
                </a:solidFill>
                <a:latin typeface="Tempus Sans ITC" pitchFamily="82" charset="0"/>
              </a:rPr>
              <a:t>int values[20];</a:t>
            </a:r>
          </a:p>
        </p:txBody>
      </p:sp>
      <p:sp>
        <p:nvSpPr>
          <p:cNvPr id="24580" name="Text Box 4"/>
          <p:cNvSpPr txBox="1">
            <a:spLocks noChangeArrowheads="1"/>
          </p:cNvSpPr>
          <p:nvPr/>
        </p:nvSpPr>
        <p:spPr bwMode="auto">
          <a:xfrm>
            <a:off x="1590757" y="2493120"/>
            <a:ext cx="304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a:latin typeface="+mj-lt"/>
              </a:rPr>
              <a:t>Begin for loop</a:t>
            </a:r>
          </a:p>
        </p:txBody>
      </p:sp>
      <p:sp>
        <p:nvSpPr>
          <p:cNvPr id="24581" name="Text Box 5"/>
          <p:cNvSpPr txBox="1">
            <a:spLocks noChangeArrowheads="1"/>
          </p:cNvSpPr>
          <p:nvPr/>
        </p:nvSpPr>
        <p:spPr bwMode="auto">
          <a:xfrm>
            <a:off x="1371600" y="2950491"/>
            <a:ext cx="37692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a:latin typeface="+mj-lt"/>
              </a:rPr>
              <a:t>   Initialize counter</a:t>
            </a:r>
          </a:p>
        </p:txBody>
      </p:sp>
      <p:sp>
        <p:nvSpPr>
          <p:cNvPr id="24582" name="Text Box 6"/>
          <p:cNvSpPr txBox="1">
            <a:spLocks noChangeArrowheads="1"/>
          </p:cNvSpPr>
          <p:nvPr/>
        </p:nvSpPr>
        <p:spPr bwMode="auto">
          <a:xfrm>
            <a:off x="1420892" y="3383306"/>
            <a:ext cx="3733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800" dirty="0">
                <a:latin typeface="+mj-lt"/>
              </a:rPr>
              <a:t>   Set limit for counter</a:t>
            </a:r>
          </a:p>
        </p:txBody>
      </p:sp>
      <p:sp>
        <p:nvSpPr>
          <p:cNvPr id="24583" name="Text Box 7"/>
          <p:cNvSpPr txBox="1">
            <a:spLocks noChangeArrowheads="1"/>
          </p:cNvSpPr>
          <p:nvPr/>
        </p:nvSpPr>
        <p:spPr bwMode="auto">
          <a:xfrm>
            <a:off x="1420892" y="3732237"/>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900" dirty="0">
                <a:latin typeface="+mj-lt"/>
              </a:rPr>
              <a:t>   Increment</a:t>
            </a:r>
            <a:r>
              <a:rPr kumimoji="1" lang="en-US" sz="3200" dirty="0">
                <a:latin typeface="Times New Roman" pitchFamily="18" charset="0"/>
              </a:rPr>
              <a:t> </a:t>
            </a:r>
            <a:r>
              <a:rPr kumimoji="1" lang="en-US" sz="2900" dirty="0">
                <a:latin typeface="+mj-lt"/>
              </a:rPr>
              <a:t>counter</a:t>
            </a:r>
          </a:p>
        </p:txBody>
      </p:sp>
      <p:sp>
        <p:nvSpPr>
          <p:cNvPr id="24584" name="Text Box 8"/>
          <p:cNvSpPr txBox="1">
            <a:spLocks noChangeArrowheads="1"/>
          </p:cNvSpPr>
          <p:nvPr/>
        </p:nvSpPr>
        <p:spPr bwMode="auto">
          <a:xfrm>
            <a:off x="700745" y="5216136"/>
            <a:ext cx="4389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mj-lt"/>
              </a:rPr>
              <a:t>Initialize element in array ‘values</a:t>
            </a:r>
            <a:r>
              <a:rPr kumimoji="1" lang="en-US" sz="2800" b="1" dirty="0">
                <a:latin typeface="Times New Roman" pitchFamily="18" charset="0"/>
              </a:rPr>
              <a:t>’ </a:t>
            </a:r>
          </a:p>
        </p:txBody>
      </p:sp>
      <p:sp>
        <p:nvSpPr>
          <p:cNvPr id="24585" name="Text Box 9"/>
          <p:cNvSpPr txBox="1">
            <a:spLocks noChangeArrowheads="1"/>
          </p:cNvSpPr>
          <p:nvPr/>
        </p:nvSpPr>
        <p:spPr bwMode="auto">
          <a:xfrm>
            <a:off x="4556222" y="2762989"/>
            <a:ext cx="48245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002060"/>
                </a:solidFill>
                <a:latin typeface="Tempus Sans ITC" pitchFamily="82" charset="0"/>
              </a:rPr>
              <a:t>   </a:t>
            </a:r>
            <a:r>
              <a:rPr kumimoji="1" lang="en-US" sz="2400" b="1" dirty="0">
                <a:solidFill>
                  <a:srgbClr val="FF0000"/>
                </a:solidFill>
                <a:latin typeface="Tempus Sans ITC" pitchFamily="82" charset="0"/>
              </a:rPr>
              <a:t>for  (                              )</a:t>
            </a:r>
          </a:p>
        </p:txBody>
      </p:sp>
      <p:sp>
        <p:nvSpPr>
          <p:cNvPr id="24586" name="Text Box 10"/>
          <p:cNvSpPr txBox="1">
            <a:spLocks noChangeArrowheads="1"/>
          </p:cNvSpPr>
          <p:nvPr/>
        </p:nvSpPr>
        <p:spPr bwMode="auto">
          <a:xfrm>
            <a:off x="4862334" y="5246913"/>
            <a:ext cx="3769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solidFill>
                  <a:srgbClr val="002060"/>
                </a:solidFill>
                <a:latin typeface="Tempus Sans ITC" pitchFamily="82" charset="0"/>
              </a:rPr>
              <a:t>      </a:t>
            </a:r>
            <a:r>
              <a:rPr kumimoji="1" lang="en-US" sz="2400" b="1" dirty="0">
                <a:solidFill>
                  <a:srgbClr val="FF0000"/>
                </a:solidFill>
                <a:latin typeface="Tempus Sans ITC" pitchFamily="82" charset="0"/>
              </a:rPr>
              <a:t>values[</a:t>
            </a:r>
            <a:r>
              <a:rPr kumimoji="1" lang="en-US" sz="2400" b="1" dirty="0" err="1">
                <a:solidFill>
                  <a:srgbClr val="FF0000"/>
                </a:solidFill>
                <a:latin typeface="Tempus Sans ITC" pitchFamily="82" charset="0"/>
              </a:rPr>
              <a:t>i</a:t>
            </a:r>
            <a:r>
              <a:rPr kumimoji="1" lang="en-US" sz="2400" b="1" dirty="0">
                <a:solidFill>
                  <a:srgbClr val="FF0000"/>
                </a:solidFill>
                <a:latin typeface="Tempus Sans ITC" pitchFamily="82" charset="0"/>
              </a:rPr>
              <a:t>]=0;</a:t>
            </a:r>
          </a:p>
        </p:txBody>
      </p:sp>
      <p:sp>
        <p:nvSpPr>
          <p:cNvPr id="24587" name="Text Box 11"/>
          <p:cNvSpPr txBox="1">
            <a:spLocks noChangeArrowheads="1"/>
          </p:cNvSpPr>
          <p:nvPr/>
        </p:nvSpPr>
        <p:spPr bwMode="auto">
          <a:xfrm>
            <a:off x="5432024" y="2755488"/>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Tempus Sans ITC" pitchFamily="82" charset="0"/>
              </a:rPr>
              <a:t>int  </a:t>
            </a:r>
            <a:r>
              <a:rPr kumimoji="1" lang="en-US" sz="2400" b="1" dirty="0" err="1">
                <a:latin typeface="Tempus Sans ITC" pitchFamily="82" charset="0"/>
              </a:rPr>
              <a:t>i</a:t>
            </a:r>
            <a:r>
              <a:rPr kumimoji="1" lang="en-US" sz="2400" b="1" dirty="0">
                <a:latin typeface="Tempus Sans ITC" pitchFamily="82" charset="0"/>
              </a:rPr>
              <a:t>=0; </a:t>
            </a:r>
          </a:p>
        </p:txBody>
      </p:sp>
      <p:sp>
        <p:nvSpPr>
          <p:cNvPr id="24588" name="Text Box 12"/>
          <p:cNvSpPr txBox="1">
            <a:spLocks noChangeArrowheads="1"/>
          </p:cNvSpPr>
          <p:nvPr/>
        </p:nvSpPr>
        <p:spPr bwMode="auto">
          <a:xfrm>
            <a:off x="6173680" y="274647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Tempus Sans ITC" pitchFamily="82" charset="0"/>
              </a:rPr>
              <a:t>    </a:t>
            </a:r>
            <a:r>
              <a:rPr kumimoji="1" lang="en-US" sz="2400" b="1" dirty="0" err="1">
                <a:latin typeface="Tempus Sans ITC" pitchFamily="82" charset="0"/>
              </a:rPr>
              <a:t>i</a:t>
            </a:r>
            <a:r>
              <a:rPr kumimoji="1" lang="en-US" sz="2400" b="1" dirty="0">
                <a:latin typeface="Tempus Sans ITC" pitchFamily="82" charset="0"/>
              </a:rPr>
              <a:t>&lt;20; </a:t>
            </a:r>
          </a:p>
        </p:txBody>
      </p:sp>
      <p:sp>
        <p:nvSpPr>
          <p:cNvPr id="24589" name="Text Box 13"/>
          <p:cNvSpPr txBox="1">
            <a:spLocks noChangeArrowheads="1"/>
          </p:cNvSpPr>
          <p:nvPr/>
        </p:nvSpPr>
        <p:spPr bwMode="auto">
          <a:xfrm>
            <a:off x="7018558" y="277049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2400" b="1" dirty="0">
                <a:latin typeface="Tempus Sans ITC" pitchFamily="82" charset="0"/>
              </a:rPr>
              <a:t>   </a:t>
            </a:r>
            <a:r>
              <a:rPr kumimoji="1" lang="en-US" sz="2400" b="1" dirty="0" err="1">
                <a:latin typeface="Tempus Sans ITC" pitchFamily="82" charset="0"/>
              </a:rPr>
              <a:t>i</a:t>
            </a:r>
            <a:r>
              <a:rPr kumimoji="1" lang="en-US" sz="2400" b="1" dirty="0">
                <a:latin typeface="Tempus Sans ITC" pitchFamily="82" charset="0"/>
              </a:rPr>
              <a:t>++</a:t>
            </a:r>
          </a:p>
        </p:txBody>
      </p:sp>
      <p:sp>
        <p:nvSpPr>
          <p:cNvPr id="3" name="Rectangle 2"/>
          <p:cNvSpPr/>
          <p:nvPr/>
        </p:nvSpPr>
        <p:spPr>
          <a:xfrm>
            <a:off x="433324" y="169476"/>
            <a:ext cx="7902746" cy="523220"/>
          </a:xfrm>
          <a:prstGeom prst="rect">
            <a:avLst/>
          </a:prstGeom>
        </p:spPr>
        <p:txBody>
          <a:bodyPr wrap="square">
            <a:spAutoFit/>
          </a:bodyPr>
          <a:lstStyle/>
          <a:p>
            <a:r>
              <a:rPr lang="en-US" sz="2800" b="1" dirty="0">
                <a:highlight>
                  <a:srgbClr val="00FF00"/>
                </a:highlight>
              </a:rPr>
              <a:t>Initializing one-dimensional array  with zeros</a:t>
            </a:r>
          </a:p>
        </p:txBody>
      </p:sp>
      <p:sp>
        <p:nvSpPr>
          <p:cNvPr id="4" name="Footer Placeholder 3">
            <a:extLst>
              <a:ext uri="{FF2B5EF4-FFF2-40B4-BE49-F238E27FC236}">
                <a16:creationId xmlns:a16="http://schemas.microsoft.com/office/drawing/2014/main" id="{115692B1-B799-137B-ACBF-0534FE3D535E}"/>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2543461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2000"/>
                                  </p:stCondLst>
                                  <p:childTnLst>
                                    <p:set>
                                      <p:cBhvr>
                                        <p:cTn id="6" dur="1" fill="hold">
                                          <p:stCondLst>
                                            <p:cond delay="0"/>
                                          </p:stCondLst>
                                        </p:cTn>
                                        <p:tgtEl>
                                          <p:spTgt spid="24579"/>
                                        </p:tgtEl>
                                        <p:attrNameLst>
                                          <p:attrName>style.visibility</p:attrName>
                                        </p:attrNameLst>
                                      </p:cBhvr>
                                      <p:to>
                                        <p:strVal val="visible"/>
                                      </p:to>
                                    </p:set>
                                    <p:animEffect transition="in" filter="slide(fromLeft)">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slide(fromTop)">
                                      <p:cBhvr>
                                        <p:cTn id="12" dur="500"/>
                                        <p:tgtEl>
                                          <p:spTgt spid="2458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585"/>
                                        </p:tgtEl>
                                        <p:attrNameLst>
                                          <p:attrName>style.visibility</p:attrName>
                                        </p:attrNameLst>
                                      </p:cBhvr>
                                      <p:to>
                                        <p:strVal val="visible"/>
                                      </p:to>
                                    </p:set>
                                    <p:animEffect transition="in" filter="dissolve">
                                      <p:cBhvr>
                                        <p:cTn id="16" dur="500"/>
                                        <p:tgtEl>
                                          <p:spTgt spid="245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4581"/>
                                        </p:tgtEl>
                                        <p:attrNameLst>
                                          <p:attrName>style.visibility</p:attrName>
                                        </p:attrNameLst>
                                      </p:cBhvr>
                                      <p:to>
                                        <p:strVal val="visible"/>
                                      </p:to>
                                    </p:set>
                                    <p:animEffect transition="in" filter="slide(fromTop)">
                                      <p:cBhvr>
                                        <p:cTn id="21" dur="500"/>
                                        <p:tgtEl>
                                          <p:spTgt spid="24581"/>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587"/>
                                        </p:tgtEl>
                                        <p:attrNameLst>
                                          <p:attrName>style.visibility</p:attrName>
                                        </p:attrNameLst>
                                      </p:cBhvr>
                                      <p:to>
                                        <p:strVal val="visible"/>
                                      </p:to>
                                    </p:set>
                                    <p:animEffect transition="in" filter="dissolve">
                                      <p:cBhvr>
                                        <p:cTn id="25" dur="500"/>
                                        <p:tgtEl>
                                          <p:spTgt spid="245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24582"/>
                                        </p:tgtEl>
                                        <p:attrNameLst>
                                          <p:attrName>style.visibility</p:attrName>
                                        </p:attrNameLst>
                                      </p:cBhvr>
                                      <p:to>
                                        <p:strVal val="visible"/>
                                      </p:to>
                                    </p:set>
                                    <p:animEffect transition="in" filter="slide(fromTop)">
                                      <p:cBhvr>
                                        <p:cTn id="30" dur="500"/>
                                        <p:tgtEl>
                                          <p:spTgt spid="24582"/>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588"/>
                                        </p:tgtEl>
                                        <p:attrNameLst>
                                          <p:attrName>style.visibility</p:attrName>
                                        </p:attrNameLst>
                                      </p:cBhvr>
                                      <p:to>
                                        <p:strVal val="visible"/>
                                      </p:to>
                                    </p:set>
                                    <p:animEffect transition="in" filter="dissolve">
                                      <p:cBhvr>
                                        <p:cTn id="34" dur="500"/>
                                        <p:tgtEl>
                                          <p:spTgt spid="245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24583"/>
                                        </p:tgtEl>
                                        <p:attrNameLst>
                                          <p:attrName>style.visibility</p:attrName>
                                        </p:attrNameLst>
                                      </p:cBhvr>
                                      <p:to>
                                        <p:strVal val="visible"/>
                                      </p:to>
                                    </p:set>
                                    <p:animEffect transition="in" filter="slide(fromTop)">
                                      <p:cBhvr>
                                        <p:cTn id="39" dur="500"/>
                                        <p:tgtEl>
                                          <p:spTgt spid="24583"/>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4589"/>
                                        </p:tgtEl>
                                        <p:attrNameLst>
                                          <p:attrName>style.visibility</p:attrName>
                                        </p:attrNameLst>
                                      </p:cBhvr>
                                      <p:to>
                                        <p:strVal val="visible"/>
                                      </p:to>
                                    </p:set>
                                    <p:animEffect transition="in" filter="dissolve">
                                      <p:cBhvr>
                                        <p:cTn id="43" dur="500"/>
                                        <p:tgtEl>
                                          <p:spTgt spid="245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24584"/>
                                        </p:tgtEl>
                                        <p:attrNameLst>
                                          <p:attrName>style.visibility</p:attrName>
                                        </p:attrNameLst>
                                      </p:cBhvr>
                                      <p:to>
                                        <p:strVal val="visible"/>
                                      </p:to>
                                    </p:set>
                                    <p:animEffect transition="in" filter="slide(fromTop)">
                                      <p:cBhvr>
                                        <p:cTn id="48" dur="500"/>
                                        <p:tgtEl>
                                          <p:spTgt spid="24584"/>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4586"/>
                                        </p:tgtEl>
                                        <p:attrNameLst>
                                          <p:attrName>style.visibility</p:attrName>
                                        </p:attrNameLst>
                                      </p:cBhvr>
                                      <p:to>
                                        <p:strVal val="visible"/>
                                      </p:to>
                                    </p:set>
                                    <p:animEffect transition="in" filter="dissolve">
                                      <p:cBhvr>
                                        <p:cTn id="52"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1" grpId="0" autoUpdateAnimBg="0"/>
      <p:bldP spid="24582" grpId="0" autoUpdateAnimBg="0"/>
      <p:bldP spid="24583" grpId="0" autoUpdateAnimBg="0"/>
      <p:bldP spid="24584" grpId="0" autoUpdateAnimBg="0"/>
      <p:bldP spid="24585" grpId="0" autoUpdateAnimBg="0"/>
      <p:bldP spid="24586" grpId="0" autoUpdateAnimBg="0"/>
      <p:bldP spid="24587" grpId="0" autoUpdateAnimBg="0"/>
      <p:bldP spid="24588" grpId="0" autoUpdateAnimBg="0"/>
      <p:bldP spid="2458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023"/>
            <a:ext cx="8245807" cy="628310"/>
          </a:xfrm>
        </p:spPr>
        <p:txBody>
          <a:bodyPr>
            <a:normAutofit/>
          </a:bodyPr>
          <a:lstStyle/>
          <a:p>
            <a:r>
              <a:rPr lang="en-US" sz="2900" b="1" i="1" dirty="0">
                <a:highlight>
                  <a:srgbClr val="00FF00"/>
                </a:highlight>
              </a:rPr>
              <a:t>Printing</a:t>
            </a:r>
            <a:r>
              <a:rPr lang="en-US" sz="2900" b="1" i="1" dirty="0">
                <a:solidFill>
                  <a:srgbClr val="002060"/>
                </a:solidFill>
                <a:highlight>
                  <a:srgbClr val="00FF00"/>
                </a:highlight>
              </a:rPr>
              <a:t> one-dimensional array</a:t>
            </a:r>
          </a:p>
        </p:txBody>
      </p:sp>
      <p:sp>
        <p:nvSpPr>
          <p:cNvPr id="11266" name="Text Box 2"/>
          <p:cNvSpPr txBox="1">
            <a:spLocks noChangeArrowheads="1"/>
          </p:cNvSpPr>
          <p:nvPr/>
        </p:nvSpPr>
        <p:spPr bwMode="auto">
          <a:xfrm>
            <a:off x="1331640" y="945422"/>
            <a:ext cx="4343400" cy="367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150000"/>
              </a:lnSpc>
              <a:spcAft>
                <a:spcPts val="600"/>
              </a:spcAft>
            </a:pPr>
            <a:r>
              <a:rPr kumimoji="1" lang="en-US" sz="2400" dirty="0"/>
              <a:t>For example</a:t>
            </a:r>
          </a:p>
          <a:p>
            <a:pPr>
              <a:lnSpc>
                <a:spcPct val="150000"/>
              </a:lnSpc>
              <a:spcAft>
                <a:spcPts val="600"/>
              </a:spcAft>
            </a:pPr>
            <a:r>
              <a:rPr kumimoji="1" lang="en-US" sz="2400" dirty="0"/>
              <a:t>int x[3] = {9,11,13};</a:t>
            </a:r>
          </a:p>
          <a:p>
            <a:pPr>
              <a:lnSpc>
                <a:spcPct val="150000"/>
              </a:lnSpc>
              <a:spcAft>
                <a:spcPts val="600"/>
              </a:spcAft>
            </a:pPr>
            <a:r>
              <a:rPr kumimoji="1" lang="en-US" sz="2400" dirty="0"/>
              <a:t>printf(“%d\</a:t>
            </a:r>
            <a:r>
              <a:rPr kumimoji="1" lang="en-US" sz="2400" dirty="0" err="1"/>
              <a:t>n”,x</a:t>
            </a:r>
            <a:r>
              <a:rPr kumimoji="1" lang="en-US" sz="2400" dirty="0"/>
              <a:t>[0]);</a:t>
            </a:r>
          </a:p>
          <a:p>
            <a:pPr>
              <a:lnSpc>
                <a:spcPct val="150000"/>
              </a:lnSpc>
              <a:spcAft>
                <a:spcPts val="600"/>
              </a:spcAft>
            </a:pPr>
            <a:r>
              <a:rPr kumimoji="1" lang="en-US" sz="2400" dirty="0"/>
              <a:t>printf(“%d\</a:t>
            </a:r>
            <a:r>
              <a:rPr kumimoji="1" lang="en-US" sz="2400" dirty="0" err="1"/>
              <a:t>n”,x</a:t>
            </a:r>
            <a:r>
              <a:rPr kumimoji="1" lang="en-US" sz="2400" dirty="0"/>
              <a:t>[1]); </a:t>
            </a:r>
          </a:p>
          <a:p>
            <a:pPr>
              <a:lnSpc>
                <a:spcPct val="150000"/>
              </a:lnSpc>
              <a:spcAft>
                <a:spcPts val="600"/>
              </a:spcAft>
            </a:pPr>
            <a:r>
              <a:rPr kumimoji="1" lang="en-US" sz="2400" dirty="0"/>
              <a:t>printf(“%d\</a:t>
            </a:r>
            <a:r>
              <a:rPr kumimoji="1" lang="en-US" sz="2400" dirty="0" err="1"/>
              <a:t>n”,x</a:t>
            </a:r>
            <a:r>
              <a:rPr kumimoji="1" lang="en-US" sz="2400" dirty="0"/>
              <a:t>[2]); </a:t>
            </a:r>
          </a:p>
          <a:p>
            <a:pPr>
              <a:spcAft>
                <a:spcPts val="600"/>
              </a:spcAft>
            </a:pPr>
            <a:endParaRPr kumimoji="1" lang="en-US" sz="2800" dirty="0"/>
          </a:p>
        </p:txBody>
      </p:sp>
      <p:sp>
        <p:nvSpPr>
          <p:cNvPr id="11267" name="WordArt 3"/>
          <p:cNvSpPr>
            <a:spLocks noChangeArrowheads="1" noChangeShapeType="1" noTextEdit="1"/>
          </p:cNvSpPr>
          <p:nvPr/>
        </p:nvSpPr>
        <p:spPr bwMode="auto">
          <a:xfrm>
            <a:off x="2267744" y="4083298"/>
            <a:ext cx="792088" cy="540054"/>
          </a:xfrm>
          <a:prstGeom prst="rect">
            <a:avLst/>
          </a:prstGeom>
        </p:spPr>
        <p:txBody>
          <a:bodyPr wrap="none" fromWordArt="1">
            <a:prstTxWarp prst="textDeflate">
              <a:avLst>
                <a:gd name="adj" fmla="val 18750"/>
              </a:avLst>
            </a:prstTxWarp>
          </a:bodyPr>
          <a:lstStyle/>
          <a:p>
            <a:pPr algn="ctr"/>
            <a:r>
              <a:rPr lang="en-US" sz="4000" kern="10" dirty="0">
                <a:ln w="9525">
                  <a:solidFill>
                    <a:schemeClr val="bg1"/>
                  </a:solidFill>
                  <a:round/>
                  <a:headEnd/>
                  <a:tailEnd/>
                </a:ln>
                <a:latin typeface="Arial Black"/>
              </a:rPr>
              <a:t>or</a:t>
            </a:r>
          </a:p>
        </p:txBody>
      </p:sp>
      <p:sp>
        <p:nvSpPr>
          <p:cNvPr id="11268" name="Text Box 4"/>
          <p:cNvSpPr txBox="1">
            <a:spLocks noChangeArrowheads="1"/>
          </p:cNvSpPr>
          <p:nvPr/>
        </p:nvSpPr>
        <p:spPr bwMode="auto">
          <a:xfrm>
            <a:off x="1391068" y="4623352"/>
            <a:ext cx="44958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150000"/>
              </a:lnSpc>
              <a:spcBef>
                <a:spcPts val="600"/>
              </a:spcBef>
            </a:pPr>
            <a:r>
              <a:rPr kumimoji="1" lang="en-US" sz="2400" dirty="0"/>
              <a:t>int x[3] = {9,11,13}; </a:t>
            </a:r>
          </a:p>
          <a:p>
            <a:pPr>
              <a:lnSpc>
                <a:spcPct val="150000"/>
              </a:lnSpc>
              <a:spcBef>
                <a:spcPts val="600"/>
              </a:spcBef>
            </a:pPr>
            <a:r>
              <a:rPr kumimoji="1" lang="en-US" sz="2400" dirty="0"/>
              <a:t>for (int i = 0; i&lt;3; i++)</a:t>
            </a:r>
          </a:p>
          <a:p>
            <a:pPr>
              <a:lnSpc>
                <a:spcPct val="150000"/>
              </a:lnSpc>
              <a:spcBef>
                <a:spcPts val="600"/>
              </a:spcBef>
            </a:pPr>
            <a:r>
              <a:rPr kumimoji="1" lang="en-US" sz="2400" dirty="0"/>
              <a:t>printf(“%d\</a:t>
            </a:r>
            <a:r>
              <a:rPr kumimoji="1" lang="en-US" sz="2400" dirty="0" err="1"/>
              <a:t>n”,x</a:t>
            </a:r>
            <a:r>
              <a:rPr kumimoji="1" lang="en-US" sz="2400" dirty="0"/>
              <a:t>[</a:t>
            </a:r>
            <a:r>
              <a:rPr kumimoji="1" lang="en-US" sz="2400" dirty="0" err="1"/>
              <a:t>i</a:t>
            </a:r>
            <a:r>
              <a:rPr kumimoji="1" lang="en-US" sz="2400" dirty="0"/>
              <a:t>]); </a:t>
            </a:r>
          </a:p>
          <a:p>
            <a:pPr>
              <a:lnSpc>
                <a:spcPct val="95000"/>
              </a:lnSpc>
              <a:spcBef>
                <a:spcPts val="600"/>
              </a:spcBef>
            </a:pPr>
            <a:endParaRPr kumimoji="1" lang="en-US" sz="2800" dirty="0"/>
          </a:p>
        </p:txBody>
      </p:sp>
      <p:sp>
        <p:nvSpPr>
          <p:cNvPr id="10" name="Text Box 4"/>
          <p:cNvSpPr txBox="1">
            <a:spLocks noChangeArrowheads="1"/>
          </p:cNvSpPr>
          <p:nvPr/>
        </p:nvSpPr>
        <p:spPr bwMode="auto">
          <a:xfrm>
            <a:off x="5707089" y="2122761"/>
            <a:ext cx="1914525" cy="19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800" dirty="0">
                <a:solidFill>
                  <a:srgbClr val="FF0000"/>
                </a:solidFill>
              </a:rPr>
              <a:t>Output:</a:t>
            </a:r>
          </a:p>
          <a:p>
            <a:pPr>
              <a:lnSpc>
                <a:spcPct val="95000"/>
              </a:lnSpc>
              <a:spcBef>
                <a:spcPts val="600"/>
              </a:spcBef>
            </a:pPr>
            <a:r>
              <a:rPr kumimoji="1" lang="en-US" sz="2800" dirty="0">
                <a:solidFill>
                  <a:srgbClr val="FF0000"/>
                </a:solidFill>
              </a:rPr>
              <a:t>	</a:t>
            </a:r>
            <a:r>
              <a:rPr kumimoji="1" lang="en-US" sz="2800" b="1" dirty="0">
                <a:solidFill>
                  <a:srgbClr val="FF0000"/>
                </a:solidFill>
              </a:rPr>
              <a:t>    9</a:t>
            </a:r>
          </a:p>
          <a:p>
            <a:pPr>
              <a:lnSpc>
                <a:spcPct val="95000"/>
              </a:lnSpc>
              <a:spcBef>
                <a:spcPts val="600"/>
              </a:spcBef>
            </a:pPr>
            <a:r>
              <a:rPr kumimoji="1" lang="en-US" sz="2800" b="1" dirty="0">
                <a:solidFill>
                  <a:srgbClr val="FF0000"/>
                </a:solidFill>
              </a:rPr>
              <a:t>	   11</a:t>
            </a:r>
          </a:p>
          <a:p>
            <a:pPr>
              <a:lnSpc>
                <a:spcPct val="95000"/>
              </a:lnSpc>
              <a:spcBef>
                <a:spcPts val="600"/>
              </a:spcBef>
            </a:pPr>
            <a:r>
              <a:rPr kumimoji="1" lang="en-US" sz="2800" b="1" dirty="0">
                <a:solidFill>
                  <a:srgbClr val="FF0000"/>
                </a:solidFill>
              </a:rPr>
              <a:t>	   13</a:t>
            </a:r>
          </a:p>
        </p:txBody>
      </p:sp>
      <p:sp>
        <p:nvSpPr>
          <p:cNvPr id="3" name="Footer Placeholder 2">
            <a:extLst>
              <a:ext uri="{FF2B5EF4-FFF2-40B4-BE49-F238E27FC236}">
                <a16:creationId xmlns:a16="http://schemas.microsoft.com/office/drawing/2014/main" id="{0518A4D9-067B-4FCC-1D7C-AFE28EF16708}"/>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1986919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slide(fromTop)">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12" presetClass="entr" presetSubtype="1" fill="hold" grpId="0" nodeType="after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slide(fromTop)">
                                      <p:cBhvr>
                                        <p:cTn id="19" dur="500"/>
                                        <p:tgtEl>
                                          <p:spTgt spid="1126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p:bldP spid="11268" grpId="0" autoUpdateAnimBg="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8020" y="358728"/>
            <a:ext cx="7848600" cy="549992"/>
          </a:xfrm>
        </p:spPr>
        <p:txBody>
          <a:bodyPr>
            <a:noAutofit/>
          </a:bodyPr>
          <a:lstStyle/>
          <a:p>
            <a:r>
              <a:rPr lang="en-US" sz="2900" b="1" i="1" dirty="0">
                <a:solidFill>
                  <a:srgbClr val="002060"/>
                </a:solidFill>
                <a:highlight>
                  <a:srgbClr val="00FF00"/>
                </a:highlight>
              </a:rPr>
              <a:t>Program to read n </a:t>
            </a:r>
            <a:r>
              <a:rPr lang="en-US" sz="2900" b="1" i="1" dirty="0">
                <a:highlight>
                  <a:srgbClr val="00FF00"/>
                </a:highlight>
              </a:rPr>
              <a:t>elements</a:t>
            </a:r>
            <a:r>
              <a:rPr lang="en-US" sz="2900" b="1" i="1" dirty="0">
                <a:solidFill>
                  <a:srgbClr val="002060"/>
                </a:solidFill>
                <a:highlight>
                  <a:srgbClr val="00FF00"/>
                </a:highlight>
              </a:rPr>
              <a:t> into an array and print it</a:t>
            </a:r>
          </a:p>
        </p:txBody>
      </p:sp>
      <p:sp>
        <p:nvSpPr>
          <p:cNvPr id="26626" name="Rectangle 2"/>
          <p:cNvSpPr>
            <a:spLocks noChangeArrowheads="1"/>
          </p:cNvSpPr>
          <p:nvPr/>
        </p:nvSpPr>
        <p:spPr bwMode="auto">
          <a:xfrm>
            <a:off x="755576" y="827899"/>
            <a:ext cx="5616624" cy="5632311"/>
          </a:xfrm>
          <a:prstGeom prst="rect">
            <a:avLst/>
          </a:prstGeom>
          <a:noFill/>
          <a:ln w="9525">
            <a:noFill/>
            <a:miter lim="800000"/>
            <a:headEnd/>
            <a:tailEnd/>
          </a:ln>
        </p:spPr>
        <p:txBody>
          <a:bodyPr wrap="square">
            <a:spAutoFit/>
          </a:bodyPr>
          <a:lstStyle/>
          <a:p>
            <a:pPr>
              <a:lnSpc>
                <a:spcPct val="150000"/>
              </a:lnSpc>
            </a:pPr>
            <a:r>
              <a:rPr lang="en-US" sz="2400" dirty="0">
                <a:latin typeface="+mj-lt"/>
              </a:rPr>
              <a:t>int a[10], </a:t>
            </a:r>
            <a:r>
              <a:rPr lang="en-US" sz="2400" dirty="0" err="1">
                <a:latin typeface="+mj-lt"/>
              </a:rPr>
              <a:t>i</a:t>
            </a:r>
            <a:r>
              <a:rPr lang="en-US" sz="2400" dirty="0">
                <a:latin typeface="+mj-lt"/>
              </a:rPr>
              <a:t>, n;</a:t>
            </a:r>
          </a:p>
          <a:p>
            <a:pPr>
              <a:lnSpc>
                <a:spcPct val="150000"/>
              </a:lnSpc>
            </a:pPr>
            <a:r>
              <a:rPr lang="en-US" sz="2400" b="1" dirty="0">
                <a:latin typeface="+mj-lt"/>
              </a:rPr>
              <a:t>printf(</a:t>
            </a:r>
            <a:r>
              <a:rPr lang="en-US" sz="2400" dirty="0">
                <a:latin typeface="+mj-lt"/>
              </a:rPr>
              <a:t>"enter count of numbers“);</a:t>
            </a:r>
          </a:p>
          <a:p>
            <a:pPr>
              <a:lnSpc>
                <a:spcPct val="150000"/>
              </a:lnSpc>
            </a:pPr>
            <a:r>
              <a:rPr kumimoji="1" lang="en-US" sz="2400" dirty="0" err="1"/>
              <a:t>scanf</a:t>
            </a:r>
            <a:r>
              <a:rPr kumimoji="1" lang="en-US" sz="2400" dirty="0"/>
              <a:t>(“%</a:t>
            </a:r>
            <a:r>
              <a:rPr kumimoji="1" lang="en-US" sz="2400" dirty="0" err="1"/>
              <a:t>d”,&amp;n</a:t>
            </a:r>
            <a:r>
              <a:rPr kumimoji="1" lang="en-US" sz="2400" dirty="0"/>
              <a:t>); </a:t>
            </a:r>
          </a:p>
          <a:p>
            <a:pPr>
              <a:lnSpc>
                <a:spcPct val="150000"/>
              </a:lnSpc>
            </a:pPr>
            <a:r>
              <a:rPr lang="en-US" sz="2400" dirty="0"/>
              <a:t>printf</a:t>
            </a:r>
            <a:r>
              <a:rPr lang="en-US" sz="2400" b="1" dirty="0"/>
              <a:t>(</a:t>
            </a:r>
            <a:r>
              <a:rPr lang="en-US" sz="2400" dirty="0"/>
              <a:t>“enter n numbers  \n”);</a:t>
            </a:r>
          </a:p>
          <a:p>
            <a:pPr>
              <a:lnSpc>
                <a:spcPct val="150000"/>
              </a:lnSpc>
            </a:pPr>
            <a:r>
              <a:rPr lang="en-US" sz="2400" dirty="0"/>
              <a:t>for(</a:t>
            </a:r>
            <a:r>
              <a:rPr lang="en-US" sz="2400" dirty="0" err="1"/>
              <a:t>i</a:t>
            </a:r>
            <a:r>
              <a:rPr lang="en-US" sz="2400" dirty="0"/>
              <a:t>=0;i&lt;</a:t>
            </a:r>
            <a:r>
              <a:rPr lang="en-US" sz="2400" dirty="0" err="1"/>
              <a:t>n;i</a:t>
            </a:r>
            <a:r>
              <a:rPr lang="en-US" sz="2400" dirty="0"/>
              <a:t>++)</a:t>
            </a:r>
          </a:p>
          <a:p>
            <a:pPr>
              <a:lnSpc>
                <a:spcPct val="150000"/>
              </a:lnSpc>
            </a:pPr>
            <a:r>
              <a:rPr kumimoji="1" lang="en-US" sz="2400" dirty="0" err="1"/>
              <a:t>scanf</a:t>
            </a:r>
            <a:r>
              <a:rPr kumimoji="1" lang="en-US" sz="2400" dirty="0"/>
              <a:t>(“%d\</a:t>
            </a:r>
            <a:r>
              <a:rPr kumimoji="1" lang="en-US" sz="2400" dirty="0" err="1"/>
              <a:t>n”,&amp;a</a:t>
            </a:r>
            <a:r>
              <a:rPr kumimoji="1" lang="en-US" sz="2400" dirty="0"/>
              <a:t>[</a:t>
            </a:r>
            <a:r>
              <a:rPr kumimoji="1" lang="en-US" sz="2400" dirty="0" err="1"/>
              <a:t>i</a:t>
            </a:r>
            <a:r>
              <a:rPr kumimoji="1" lang="en-US" sz="2400" dirty="0"/>
              <a:t>]); </a:t>
            </a:r>
          </a:p>
          <a:p>
            <a:pPr>
              <a:lnSpc>
                <a:spcPct val="150000"/>
              </a:lnSpc>
            </a:pPr>
            <a:endParaRPr lang="en-US" sz="2400" dirty="0">
              <a:latin typeface="+mj-lt"/>
            </a:endParaRPr>
          </a:p>
          <a:p>
            <a:pPr>
              <a:lnSpc>
                <a:spcPct val="150000"/>
              </a:lnSpc>
            </a:pPr>
            <a:r>
              <a:rPr lang="en-US" sz="2400" b="1" dirty="0" err="1">
                <a:latin typeface="+mj-lt"/>
              </a:rPr>
              <a:t>printf</a:t>
            </a:r>
            <a:r>
              <a:rPr lang="en-US" sz="2400" b="1" dirty="0">
                <a:latin typeface="+mj-lt"/>
              </a:rPr>
              <a:t>(</a:t>
            </a:r>
            <a:r>
              <a:rPr lang="en-US" sz="2400" dirty="0">
                <a:latin typeface="+mj-lt"/>
              </a:rPr>
              <a:t>“\</a:t>
            </a:r>
            <a:r>
              <a:rPr lang="en-US" sz="2400" dirty="0" err="1">
                <a:latin typeface="+mj-lt"/>
              </a:rPr>
              <a:t>nNumbers</a:t>
            </a:r>
            <a:r>
              <a:rPr lang="en-US" sz="2400" dirty="0">
                <a:latin typeface="+mj-lt"/>
              </a:rPr>
              <a:t> entered are:\n”);</a:t>
            </a:r>
          </a:p>
          <a:p>
            <a:pPr>
              <a:lnSpc>
                <a:spcPct val="150000"/>
              </a:lnSpc>
            </a:pPr>
            <a:r>
              <a:rPr lang="en-US" sz="2400" dirty="0">
                <a:latin typeface="+mj-lt"/>
              </a:rPr>
              <a:t>for(</a:t>
            </a:r>
            <a:r>
              <a:rPr lang="en-US" sz="2400" dirty="0" err="1">
                <a:latin typeface="+mj-lt"/>
              </a:rPr>
              <a:t>i</a:t>
            </a:r>
            <a:r>
              <a:rPr lang="en-US" sz="2400" dirty="0">
                <a:latin typeface="+mj-lt"/>
              </a:rPr>
              <a:t>=0;i&lt;</a:t>
            </a:r>
            <a:r>
              <a:rPr lang="en-US" sz="2400" dirty="0" err="1">
                <a:latin typeface="+mj-lt"/>
              </a:rPr>
              <a:t>n;i</a:t>
            </a:r>
            <a:r>
              <a:rPr lang="en-US" sz="2400" dirty="0">
                <a:latin typeface="+mj-lt"/>
              </a:rPr>
              <a:t>++)</a:t>
            </a:r>
          </a:p>
          <a:p>
            <a:pPr>
              <a:lnSpc>
                <a:spcPct val="150000"/>
              </a:lnSpc>
            </a:pPr>
            <a:r>
              <a:rPr lang="en-US" sz="2400" dirty="0">
                <a:latin typeface="+mj-lt"/>
              </a:rPr>
              <a:t>printf(“%d\</a:t>
            </a:r>
            <a:r>
              <a:rPr lang="en-US" sz="2400" dirty="0" err="1">
                <a:latin typeface="+mj-lt"/>
              </a:rPr>
              <a:t>n”,a</a:t>
            </a:r>
            <a:r>
              <a:rPr lang="en-US" sz="2400" dirty="0">
                <a:latin typeface="+mj-lt"/>
              </a:rPr>
              <a:t>[</a:t>
            </a:r>
            <a:r>
              <a:rPr lang="en-US" sz="2400" dirty="0" err="1">
                <a:latin typeface="+mj-lt"/>
              </a:rPr>
              <a:t>i</a:t>
            </a:r>
            <a:r>
              <a:rPr lang="en-US" sz="2400" dirty="0">
                <a:latin typeface="+mj-lt"/>
              </a:rPr>
              <a:t>]);</a:t>
            </a:r>
          </a:p>
        </p:txBody>
      </p:sp>
      <p:sp>
        <p:nvSpPr>
          <p:cNvPr id="7" name="Text Box 4"/>
          <p:cNvSpPr txBox="1">
            <a:spLocks noChangeArrowheads="1"/>
          </p:cNvSpPr>
          <p:nvPr/>
        </p:nvSpPr>
        <p:spPr bwMode="auto">
          <a:xfrm>
            <a:off x="6260926" y="1524000"/>
            <a:ext cx="2775570" cy="507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400" dirty="0">
                <a:solidFill>
                  <a:srgbClr val="FF0000"/>
                </a:solidFill>
                <a:latin typeface="+mj-lt"/>
              </a:rPr>
              <a:t>Output:</a:t>
            </a:r>
          </a:p>
          <a:p>
            <a:pPr>
              <a:lnSpc>
                <a:spcPct val="95000"/>
              </a:lnSpc>
              <a:spcBef>
                <a:spcPts val="600"/>
              </a:spcBef>
            </a:pPr>
            <a:r>
              <a:rPr kumimoji="1" lang="en-US" sz="2400" dirty="0">
                <a:solidFill>
                  <a:srgbClr val="FF0000"/>
                </a:solidFill>
                <a:latin typeface="+mj-lt"/>
              </a:rPr>
              <a:t>enter no of numbers</a:t>
            </a:r>
          </a:p>
          <a:p>
            <a:pPr>
              <a:lnSpc>
                <a:spcPct val="95000"/>
              </a:lnSpc>
              <a:spcBef>
                <a:spcPts val="600"/>
              </a:spcBef>
            </a:pPr>
            <a:r>
              <a:rPr kumimoji="1" lang="en-US" sz="2400" b="1" dirty="0">
                <a:solidFill>
                  <a:srgbClr val="FF0000"/>
                </a:solidFill>
                <a:latin typeface="+mj-lt"/>
              </a:rPr>
              <a:t>3</a:t>
            </a:r>
          </a:p>
          <a:p>
            <a:pPr>
              <a:lnSpc>
                <a:spcPct val="95000"/>
              </a:lnSpc>
              <a:spcBef>
                <a:spcPts val="600"/>
              </a:spcBef>
            </a:pPr>
            <a:r>
              <a:rPr kumimoji="1" lang="en-US" sz="2400" dirty="0">
                <a:solidFill>
                  <a:srgbClr val="FF0000"/>
                </a:solidFill>
                <a:latin typeface="+mj-lt"/>
              </a:rPr>
              <a:t>enter n numbers</a:t>
            </a:r>
          </a:p>
          <a:p>
            <a:pPr>
              <a:lnSpc>
                <a:spcPct val="95000"/>
              </a:lnSpc>
              <a:spcBef>
                <a:spcPts val="600"/>
              </a:spcBef>
            </a:pPr>
            <a:r>
              <a:rPr kumimoji="1" lang="en-US" sz="2400" b="1" dirty="0">
                <a:solidFill>
                  <a:srgbClr val="FF0000"/>
                </a:solidFill>
                <a:latin typeface="+mj-lt"/>
              </a:rPr>
              <a:t>9 </a:t>
            </a:r>
          </a:p>
          <a:p>
            <a:pPr>
              <a:lnSpc>
                <a:spcPct val="95000"/>
              </a:lnSpc>
              <a:spcBef>
                <a:spcPts val="600"/>
              </a:spcBef>
            </a:pPr>
            <a:r>
              <a:rPr kumimoji="1" lang="en-US" sz="2400" b="1" dirty="0">
                <a:solidFill>
                  <a:srgbClr val="FF0000"/>
                </a:solidFill>
                <a:latin typeface="+mj-lt"/>
              </a:rPr>
              <a:t>11</a:t>
            </a:r>
          </a:p>
          <a:p>
            <a:pPr>
              <a:lnSpc>
                <a:spcPct val="95000"/>
              </a:lnSpc>
              <a:spcBef>
                <a:spcPts val="600"/>
              </a:spcBef>
            </a:pPr>
            <a:r>
              <a:rPr kumimoji="1" lang="en-US" sz="2400" b="1" dirty="0">
                <a:solidFill>
                  <a:srgbClr val="FF0000"/>
                </a:solidFill>
                <a:latin typeface="+mj-lt"/>
              </a:rPr>
              <a:t>13</a:t>
            </a:r>
          </a:p>
          <a:p>
            <a:pPr>
              <a:lnSpc>
                <a:spcPct val="95000"/>
              </a:lnSpc>
              <a:spcBef>
                <a:spcPts val="600"/>
              </a:spcBef>
            </a:pPr>
            <a:r>
              <a:rPr kumimoji="1" lang="en-US" sz="2400" dirty="0">
                <a:solidFill>
                  <a:srgbClr val="FF0000"/>
                </a:solidFill>
                <a:latin typeface="+mj-lt"/>
              </a:rPr>
              <a:t>Numbers entered are:</a:t>
            </a:r>
          </a:p>
          <a:p>
            <a:pPr>
              <a:lnSpc>
                <a:spcPct val="95000"/>
              </a:lnSpc>
              <a:spcBef>
                <a:spcPts val="600"/>
              </a:spcBef>
            </a:pPr>
            <a:r>
              <a:rPr kumimoji="1" lang="en-US" sz="2400" b="1" dirty="0">
                <a:solidFill>
                  <a:srgbClr val="FF0000"/>
                </a:solidFill>
                <a:latin typeface="+mj-lt"/>
              </a:rPr>
              <a:t>9 </a:t>
            </a:r>
          </a:p>
          <a:p>
            <a:pPr>
              <a:lnSpc>
                <a:spcPct val="95000"/>
              </a:lnSpc>
              <a:spcBef>
                <a:spcPts val="600"/>
              </a:spcBef>
            </a:pPr>
            <a:r>
              <a:rPr kumimoji="1" lang="en-US" sz="2400" b="1" dirty="0">
                <a:solidFill>
                  <a:srgbClr val="FF0000"/>
                </a:solidFill>
                <a:latin typeface="+mj-lt"/>
              </a:rPr>
              <a:t>11</a:t>
            </a:r>
          </a:p>
          <a:p>
            <a:pPr>
              <a:lnSpc>
                <a:spcPct val="95000"/>
              </a:lnSpc>
              <a:spcBef>
                <a:spcPts val="600"/>
              </a:spcBef>
            </a:pPr>
            <a:r>
              <a:rPr kumimoji="1" lang="en-US" sz="2400" b="1" dirty="0">
                <a:solidFill>
                  <a:srgbClr val="FF0000"/>
                </a:solidFill>
                <a:latin typeface="+mj-lt"/>
              </a:rPr>
              <a:t>13</a:t>
            </a:r>
          </a:p>
        </p:txBody>
      </p:sp>
      <p:sp>
        <p:nvSpPr>
          <p:cNvPr id="3" name="Rectangle 2"/>
          <p:cNvSpPr/>
          <p:nvPr/>
        </p:nvSpPr>
        <p:spPr>
          <a:xfrm>
            <a:off x="827584" y="980729"/>
            <a:ext cx="5433342" cy="5420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EF5AF4FE-EA04-5879-6641-66D007CF0813}"/>
              </a:ext>
            </a:extLst>
          </p:cNvPr>
          <p:cNvSpPr>
            <a:spLocks noGrp="1"/>
          </p:cNvSpPr>
          <p:nvPr>
            <p:ph type="ftr" sz="quarter" idx="11"/>
          </p:nvPr>
        </p:nvSpPr>
        <p:spPr/>
        <p:txBody>
          <a:bodyPr/>
          <a:lstStyle/>
          <a:p>
            <a:r>
              <a:rPr lang="en-US"/>
              <a:t>Dr. Satpal Singh Kushwaha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136524"/>
            <a:ext cx="7886700" cy="914400"/>
          </a:xfrm>
        </p:spPr>
        <p:txBody>
          <a:bodyPr>
            <a:noAutofit/>
          </a:bodyPr>
          <a:lstStyle/>
          <a:p>
            <a:pPr algn="l" eaLnBrk="1" hangingPunct="1"/>
            <a:r>
              <a:rPr lang="en-US" sz="2700" b="1" dirty="0">
                <a:highlight>
                  <a:srgbClr val="00FF00"/>
                </a:highlight>
              </a:rPr>
              <a:t>Displaying</a:t>
            </a:r>
            <a:r>
              <a:rPr lang="en-US" sz="2900" b="1" dirty="0">
                <a:highlight>
                  <a:srgbClr val="00FF00"/>
                </a:highlight>
              </a:rPr>
              <a:t> elements of an array in reverse order. </a:t>
            </a:r>
          </a:p>
        </p:txBody>
      </p:sp>
      <p:sp>
        <p:nvSpPr>
          <p:cNvPr id="6147" name="Rectangle 3"/>
          <p:cNvSpPr>
            <a:spLocks noGrp="1" noChangeArrowheads="1"/>
          </p:cNvSpPr>
          <p:nvPr>
            <p:ph idx="1"/>
          </p:nvPr>
        </p:nvSpPr>
        <p:spPr>
          <a:xfrm>
            <a:off x="467544" y="1339849"/>
            <a:ext cx="8596275" cy="5105400"/>
          </a:xfrm>
        </p:spPr>
        <p:txBody>
          <a:bodyPr>
            <a:normAutofit lnSpcReduction="10000"/>
          </a:bodyPr>
          <a:lstStyle/>
          <a:p>
            <a:pPr eaLnBrk="1" hangingPunct="1">
              <a:lnSpc>
                <a:spcPct val="150000"/>
              </a:lnSpc>
              <a:buFontTx/>
              <a:buNone/>
            </a:pPr>
            <a:r>
              <a:rPr lang="en-US" sz="2400" b="1" dirty="0">
                <a:latin typeface="Arial" panose="020B0604020202020204" pitchFamily="34" charset="0"/>
                <a:cs typeface="Arial" panose="020B0604020202020204" pitchFamily="34" charset="0"/>
              </a:rPr>
              <a:t>int a[10], n, </a:t>
            </a:r>
            <a:r>
              <a:rPr lang="en-US" sz="2400" b="1" dirty="0" err="1">
                <a:latin typeface="Arial" panose="020B0604020202020204" pitchFamily="34" charset="0"/>
                <a:cs typeface="Arial" panose="020B0604020202020204" pitchFamily="34" charset="0"/>
              </a:rPr>
              <a:t>i</a:t>
            </a:r>
            <a:r>
              <a:rPr lang="en-US" sz="2400" b="1" dirty="0">
                <a:latin typeface="Arial" panose="020B0604020202020204" pitchFamily="34" charset="0"/>
                <a:cs typeface="Arial" panose="020B0604020202020204" pitchFamily="34" charset="0"/>
              </a:rPr>
              <a:t>;</a:t>
            </a:r>
          </a:p>
          <a:p>
            <a:pPr eaLnBrk="1" hangingPunct="1">
              <a:lnSpc>
                <a:spcPct val="150000"/>
              </a:lnSpc>
              <a:buFontTx/>
              <a:buNone/>
            </a:pPr>
            <a:r>
              <a:rPr lang="en-US" sz="2400" b="1" dirty="0">
                <a:latin typeface="Arial" panose="020B0604020202020204" pitchFamily="34" charset="0"/>
                <a:cs typeface="Arial" panose="020B0604020202020204" pitchFamily="34" charset="0"/>
              </a:rPr>
              <a:t>printf(“Enter values\n“);</a:t>
            </a:r>
          </a:p>
          <a:p>
            <a:pPr eaLnBrk="1" hangingPunct="1">
              <a:lnSpc>
                <a:spcPct val="150000"/>
              </a:lnSpc>
              <a:buFontTx/>
              <a:buNone/>
            </a:pPr>
            <a:r>
              <a:rPr lang="en-US" sz="2400" b="1" dirty="0">
                <a:latin typeface="Arial" panose="020B0604020202020204" pitchFamily="34" charset="0"/>
                <a:cs typeface="Arial" panose="020B0604020202020204" pitchFamily="34" charset="0"/>
              </a:rPr>
              <a:t>for(i=0;i&lt;</a:t>
            </a:r>
            <a:r>
              <a:rPr lang="en-US" sz="2400" b="1" dirty="0" err="1">
                <a:latin typeface="Arial" panose="020B0604020202020204" pitchFamily="34" charset="0"/>
                <a:cs typeface="Arial" panose="020B0604020202020204" pitchFamily="34" charset="0"/>
              </a:rPr>
              <a:t>n;i</a:t>
            </a:r>
            <a:r>
              <a:rPr lang="en-US" sz="2400" b="1" dirty="0">
                <a:latin typeface="Arial" panose="020B0604020202020204" pitchFamily="34" charset="0"/>
                <a:cs typeface="Arial" panose="020B0604020202020204" pitchFamily="34" charset="0"/>
              </a:rPr>
              <a:t>++)</a:t>
            </a:r>
          </a:p>
          <a:p>
            <a:pPr>
              <a:lnSpc>
                <a:spcPct val="150000"/>
              </a:lnSpc>
              <a:buNone/>
            </a:pPr>
            <a:r>
              <a:rPr lang="en-US" sz="2400" b="1" dirty="0" err="1">
                <a:latin typeface="Arial" panose="020B0604020202020204" pitchFamily="34" charset="0"/>
                <a:cs typeface="Arial" panose="020B0604020202020204" pitchFamily="34" charset="0"/>
              </a:rPr>
              <a:t>scanf</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d”,&amp;a</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i</a:t>
            </a:r>
            <a:r>
              <a:rPr lang="en-US" sz="2400" b="1" dirty="0">
                <a:latin typeface="Arial" panose="020B0604020202020204" pitchFamily="34" charset="0"/>
                <a:cs typeface="Arial" panose="020B0604020202020204" pitchFamily="34" charset="0"/>
              </a:rPr>
              <a:t>]);</a:t>
            </a:r>
          </a:p>
          <a:p>
            <a:pPr>
              <a:lnSpc>
                <a:spcPct val="150000"/>
              </a:lnSpc>
              <a:buNone/>
            </a:pPr>
            <a:r>
              <a:rPr lang="en-US" sz="2400" b="1" dirty="0">
                <a:latin typeface="Arial" panose="020B0604020202020204" pitchFamily="34" charset="0"/>
                <a:cs typeface="Arial" panose="020B0604020202020204" pitchFamily="34" charset="0"/>
              </a:rPr>
              <a:t>printf(“\</a:t>
            </a:r>
            <a:r>
              <a:rPr lang="en-US" sz="2400" b="1" dirty="0" err="1">
                <a:latin typeface="Arial" panose="020B0604020202020204" pitchFamily="34" charset="0"/>
                <a:cs typeface="Arial" panose="020B0604020202020204" pitchFamily="34" charset="0"/>
              </a:rPr>
              <a:t>nReverse</a:t>
            </a:r>
            <a:r>
              <a:rPr lang="en-US" sz="2400" b="1" dirty="0">
                <a:latin typeface="Arial" panose="020B0604020202020204" pitchFamily="34" charset="0"/>
                <a:cs typeface="Arial" panose="020B0604020202020204" pitchFamily="34" charset="0"/>
              </a:rPr>
              <a:t> order printing</a:t>
            </a:r>
          </a:p>
          <a:p>
            <a:pPr eaLnBrk="1" hangingPunct="1">
              <a:lnSpc>
                <a:spcPct val="150000"/>
              </a:lnSpc>
              <a:buFontTx/>
              <a:buNone/>
            </a:pPr>
            <a:r>
              <a:rPr lang="en-US" sz="2400" b="1" dirty="0">
                <a:latin typeface="Arial" panose="020B0604020202020204" pitchFamily="34" charset="0"/>
                <a:cs typeface="Arial" panose="020B0604020202020204" pitchFamily="34" charset="0"/>
              </a:rPr>
              <a:t> of array\n”);</a:t>
            </a:r>
          </a:p>
          <a:p>
            <a:pPr eaLnBrk="1" hangingPunct="1">
              <a:lnSpc>
                <a:spcPct val="150000"/>
              </a:lnSpc>
              <a:buFontTx/>
              <a:buNone/>
            </a:pPr>
            <a:r>
              <a:rPr lang="en-US" sz="2400" b="1" dirty="0">
                <a:latin typeface="Arial" panose="020B0604020202020204" pitchFamily="34" charset="0"/>
                <a:cs typeface="Arial" panose="020B0604020202020204" pitchFamily="34" charset="0"/>
              </a:rPr>
              <a:t>for(</a:t>
            </a:r>
            <a:r>
              <a:rPr lang="en-US" sz="2400" b="1" dirty="0" err="1">
                <a:latin typeface="Arial" panose="020B0604020202020204" pitchFamily="34" charset="0"/>
                <a:cs typeface="Arial" panose="020B0604020202020204" pitchFamily="34" charset="0"/>
              </a:rPr>
              <a:t>i</a:t>
            </a:r>
            <a:r>
              <a:rPr lang="en-US" sz="2400" b="1" dirty="0">
                <a:latin typeface="Arial" panose="020B0604020202020204" pitchFamily="34" charset="0"/>
                <a:cs typeface="Arial" panose="020B0604020202020204" pitchFamily="34" charset="0"/>
              </a:rPr>
              <a:t>=n-1;i&gt;=0;i--) // reverse loop</a:t>
            </a:r>
          </a:p>
          <a:p>
            <a:pPr eaLnBrk="1" hangingPunct="1">
              <a:lnSpc>
                <a:spcPct val="150000"/>
              </a:lnSpc>
              <a:buFontTx/>
              <a:buNone/>
            </a:pPr>
            <a:r>
              <a:rPr lang="en-US" sz="2400" b="1" dirty="0">
                <a:latin typeface="Arial" panose="020B0604020202020204" pitchFamily="34" charset="0"/>
                <a:cs typeface="Arial" panose="020B0604020202020204" pitchFamily="34" charset="0"/>
              </a:rPr>
              <a:t>printf(“%d\</a:t>
            </a:r>
            <a:r>
              <a:rPr lang="en-US" sz="2400" b="1" dirty="0" err="1">
                <a:latin typeface="Arial" panose="020B0604020202020204" pitchFamily="34" charset="0"/>
                <a:cs typeface="Arial" panose="020B0604020202020204" pitchFamily="34" charset="0"/>
              </a:rPr>
              <a:t>n”,a</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i</a:t>
            </a:r>
            <a:r>
              <a:rPr lang="en-US" sz="2400" b="1" dirty="0">
                <a:latin typeface="Arial" panose="020B0604020202020204" pitchFamily="34" charset="0"/>
                <a:cs typeface="Arial" panose="020B0604020202020204" pitchFamily="34" charset="0"/>
              </a:rPr>
              <a:t>]);</a:t>
            </a:r>
          </a:p>
        </p:txBody>
      </p:sp>
      <p:sp>
        <p:nvSpPr>
          <p:cNvPr id="8" name="TextBox 7"/>
          <p:cNvSpPr txBox="1">
            <a:spLocks noChangeArrowheads="1"/>
          </p:cNvSpPr>
          <p:nvPr/>
        </p:nvSpPr>
        <p:spPr bwMode="auto">
          <a:xfrm>
            <a:off x="5715000" y="1700748"/>
            <a:ext cx="3352800" cy="3785652"/>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Example : a[ ]={1, 2, 3, 4, 5}</a:t>
            </a:r>
          </a:p>
          <a:p>
            <a:r>
              <a:rPr lang="en-US" sz="2000" dirty="0"/>
              <a:t>Enter values</a:t>
            </a:r>
          </a:p>
          <a:p>
            <a:r>
              <a:rPr lang="en-US" sz="2000" dirty="0">
                <a:latin typeface="Calibri" pitchFamily="34" charset="0"/>
              </a:rPr>
              <a:t>    n=5</a:t>
            </a:r>
          </a:p>
          <a:p>
            <a:r>
              <a:rPr lang="en-US" sz="2000" dirty="0">
                <a:latin typeface="Calibri" pitchFamily="34" charset="0"/>
              </a:rPr>
              <a:t>    1 2 3 4 5</a:t>
            </a:r>
            <a:endParaRPr lang="en-US" sz="2000" b="1" dirty="0">
              <a:latin typeface="Calibri" pitchFamily="34" charset="0"/>
            </a:endParaRPr>
          </a:p>
          <a:p>
            <a:r>
              <a:rPr lang="en-US" sz="2000" b="1" dirty="0">
                <a:latin typeface="Calibri" pitchFamily="34" charset="0"/>
              </a:rPr>
              <a:t>    </a:t>
            </a:r>
            <a:r>
              <a:rPr lang="en-US" sz="2000" dirty="0">
                <a:latin typeface="Calibri" pitchFamily="34" charset="0"/>
              </a:rPr>
              <a:t>Reverse printing of array</a:t>
            </a:r>
          </a:p>
          <a:p>
            <a:r>
              <a:rPr lang="en-US" sz="2000" dirty="0">
                <a:latin typeface="Calibri" pitchFamily="34" charset="0"/>
              </a:rPr>
              <a:t>    5   4    3    2    1</a:t>
            </a:r>
            <a:endParaRPr lang="en-US" sz="2000" b="1" dirty="0">
              <a:latin typeface="Calibri" pitchFamily="34" charset="0"/>
            </a:endParaRPr>
          </a:p>
          <a:p>
            <a:r>
              <a:rPr lang="en-US" sz="2000" b="1" dirty="0">
                <a:latin typeface="Calibri" pitchFamily="34" charset="0"/>
              </a:rPr>
              <a:t>Array before 	Array after</a:t>
            </a:r>
          </a:p>
          <a:p>
            <a:r>
              <a:rPr lang="en-US" sz="2000" b="1" dirty="0">
                <a:latin typeface="Calibri" pitchFamily="34" charset="0"/>
              </a:rPr>
              <a:t>a[0]=1	 	a[0]=1</a:t>
            </a:r>
          </a:p>
          <a:p>
            <a:r>
              <a:rPr lang="en-US" sz="2000" b="1" dirty="0">
                <a:latin typeface="Calibri" pitchFamily="34" charset="0"/>
              </a:rPr>
              <a:t>a[1]=2	 	a[1]=2</a:t>
            </a:r>
          </a:p>
          <a:p>
            <a:r>
              <a:rPr lang="en-US" sz="2000" b="1" dirty="0">
                <a:latin typeface="Calibri" pitchFamily="34" charset="0"/>
              </a:rPr>
              <a:t>a[2]=3	 	a[2]=3</a:t>
            </a:r>
          </a:p>
          <a:p>
            <a:r>
              <a:rPr lang="en-US" sz="2000" b="1" dirty="0">
                <a:latin typeface="Calibri" pitchFamily="34" charset="0"/>
              </a:rPr>
              <a:t>a[3]=4	 	a[3]=4</a:t>
            </a:r>
          </a:p>
          <a:p>
            <a:r>
              <a:rPr lang="en-US" sz="2000" b="1" dirty="0">
                <a:latin typeface="Calibri" pitchFamily="34" charset="0"/>
              </a:rPr>
              <a:t>a[4]=5	 	a[4]=5</a:t>
            </a:r>
            <a:endParaRPr lang="en-US" sz="2000" dirty="0">
              <a:latin typeface="Calibri" pitchFamily="34" charset="0"/>
            </a:endParaRPr>
          </a:p>
        </p:txBody>
      </p:sp>
      <p:sp>
        <p:nvSpPr>
          <p:cNvPr id="2" name="Footer Placeholder 1">
            <a:extLst>
              <a:ext uri="{FF2B5EF4-FFF2-40B4-BE49-F238E27FC236}">
                <a16:creationId xmlns:a16="http://schemas.microsoft.com/office/drawing/2014/main" id="{7DCA0AF3-C0E6-A1D4-346A-429E76202F78}"/>
              </a:ext>
            </a:extLst>
          </p:cNvPr>
          <p:cNvSpPr>
            <a:spLocks noGrp="1"/>
          </p:cNvSpPr>
          <p:nvPr>
            <p:ph type="ftr" sz="quarter" idx="11"/>
          </p:nvPr>
        </p:nvSpPr>
        <p:spPr/>
        <p:txBody>
          <a:bodyPr/>
          <a:lstStyle/>
          <a:p>
            <a:r>
              <a:rPr lang="en-US"/>
              <a:t>Dr. Satpal Singh Kushwaha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2471" y="197779"/>
            <a:ext cx="8825989" cy="838200"/>
          </a:xfrm>
        </p:spPr>
        <p:txBody>
          <a:bodyPr>
            <a:noAutofit/>
          </a:bodyPr>
          <a:lstStyle/>
          <a:p>
            <a:r>
              <a:rPr lang="en-US" sz="2700" b="1" dirty="0">
                <a:highlight>
                  <a:srgbClr val="00FF00"/>
                </a:highlight>
              </a:rPr>
              <a:t>Program to add two array elements and store the corresponding elements sum in another array</a:t>
            </a:r>
          </a:p>
        </p:txBody>
      </p:sp>
      <p:sp>
        <p:nvSpPr>
          <p:cNvPr id="27650" name="Rectangle 2"/>
          <p:cNvSpPr>
            <a:spLocks noChangeArrowheads="1"/>
          </p:cNvSpPr>
          <p:nvPr/>
        </p:nvSpPr>
        <p:spPr bwMode="auto">
          <a:xfrm>
            <a:off x="401505" y="1539627"/>
            <a:ext cx="4191000" cy="4939814"/>
          </a:xfrm>
          <a:prstGeom prst="rect">
            <a:avLst/>
          </a:prstGeom>
          <a:noFill/>
          <a:ln w="9525">
            <a:noFill/>
            <a:miter lim="800000"/>
            <a:headEnd/>
            <a:tailEnd/>
          </a:ln>
        </p:spPr>
        <p:txBody>
          <a:bodyPr wrap="square">
            <a:spAutoFit/>
          </a:bodyPr>
          <a:lstStyle/>
          <a:p>
            <a:pPr>
              <a:spcBef>
                <a:spcPts val="600"/>
              </a:spcBef>
              <a:defRPr/>
            </a:pPr>
            <a:r>
              <a:rPr lang="en-US" sz="2000" dirty="0">
                <a:latin typeface="Arial" panose="020B0604020202020204" pitchFamily="34" charset="0"/>
                <a:cs typeface="Arial" panose="020B0604020202020204" pitchFamily="34" charset="0"/>
              </a:rPr>
              <a:t>int a[10], b[10], c[10],n, m,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pPr>
              <a:spcBef>
                <a:spcPts val="600"/>
              </a:spcBef>
              <a:defRPr/>
            </a:pPr>
            <a:r>
              <a:rPr lang="en-US" sz="2000" b="1" dirty="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"enter no. of elements in</a:t>
            </a:r>
          </a:p>
          <a:p>
            <a:pPr>
              <a:spcBef>
                <a:spcPts val="600"/>
              </a:spcBef>
              <a:defRPr/>
            </a:pPr>
            <a:r>
              <a:rPr lang="en-US" sz="2000" dirty="0">
                <a:latin typeface="Arial" panose="020B0604020202020204" pitchFamily="34" charset="0"/>
                <a:cs typeface="Arial" panose="020B0604020202020204" pitchFamily="34" charset="0"/>
              </a:rPr>
              <a:t> first array\n“);</a:t>
            </a:r>
          </a:p>
          <a:p>
            <a:pPr>
              <a:spcBef>
                <a:spcPts val="600"/>
              </a:spcBef>
              <a:defRPr/>
            </a:pP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d”,&amp;n</a:t>
            </a:r>
            <a:r>
              <a:rPr lang="en-US" sz="2000" b="1" dirty="0">
                <a:latin typeface="Arial" panose="020B0604020202020204" pitchFamily="34" charset="0"/>
                <a:cs typeface="Arial" panose="020B0604020202020204" pitchFamily="34" charset="0"/>
              </a:rPr>
              <a:t>);</a:t>
            </a:r>
          </a:p>
          <a:p>
            <a:pPr>
              <a:spcBef>
                <a:spcPts val="600"/>
              </a:spcBef>
              <a:defRPr/>
            </a:pPr>
            <a:r>
              <a:rPr lang="en-US" sz="2000" dirty="0">
                <a:latin typeface="Arial" panose="020B0604020202020204" pitchFamily="34" charset="0"/>
                <a:cs typeface="Arial" panose="020B0604020202020204" pitchFamily="34" charset="0"/>
              </a:rPr>
              <a:t>//first  array</a:t>
            </a:r>
          </a:p>
          <a:p>
            <a:pPr>
              <a:spcBef>
                <a:spcPts val="600"/>
              </a:spcBef>
              <a:defRPr/>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a:spcBef>
                <a:spcPts val="600"/>
              </a:spcBef>
              <a:defRPr/>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d”,&amp;a</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spcBef>
                <a:spcPts val="600"/>
              </a:spcBef>
              <a:defRPr/>
            </a:pPr>
            <a:r>
              <a:rPr lang="en-US" sz="2000" b="1" dirty="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"enter no of elements in second array\n“);</a:t>
            </a:r>
          </a:p>
          <a:p>
            <a:pPr>
              <a:spcBef>
                <a:spcPts val="600"/>
              </a:spcBef>
              <a:defRPr/>
            </a:pPr>
            <a:r>
              <a:rPr lang="en-US" sz="2000" dirty="0" err="1">
                <a:latin typeface="Arial" panose="020B0604020202020204" pitchFamily="34" charset="0"/>
                <a:cs typeface="Arial" panose="020B0604020202020204" pitchFamily="34" charset="0"/>
              </a:rPr>
              <a:t>scanf</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d”,&amp;m</a:t>
            </a:r>
            <a:r>
              <a:rPr lang="en-US" sz="2000" dirty="0">
                <a:latin typeface="Arial" panose="020B0604020202020204" pitchFamily="34" charset="0"/>
                <a:cs typeface="Arial" panose="020B0604020202020204" pitchFamily="34" charset="0"/>
              </a:rPr>
              <a:t>);</a:t>
            </a:r>
          </a:p>
          <a:p>
            <a:pPr>
              <a:spcBef>
                <a:spcPts val="600"/>
              </a:spcBef>
              <a:defRPr/>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m;i</a:t>
            </a:r>
            <a:r>
              <a:rPr lang="en-US" sz="2000" dirty="0">
                <a:latin typeface="Arial" panose="020B0604020202020204" pitchFamily="34" charset="0"/>
                <a:cs typeface="Arial" panose="020B0604020202020204" pitchFamily="34" charset="0"/>
              </a:rPr>
              <a:t>++) //second array</a:t>
            </a:r>
          </a:p>
          <a:p>
            <a:pPr>
              <a:spcBef>
                <a:spcPts val="600"/>
              </a:spcBef>
              <a:defRPr/>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d”,&amp;b</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spcBef>
                <a:spcPts val="600"/>
              </a:spcBef>
              <a:defRPr/>
            </a:pPr>
            <a:endParaRPr lang="en-US" sz="2000" dirty="0">
              <a:latin typeface="+mj-lt"/>
            </a:endParaRPr>
          </a:p>
        </p:txBody>
      </p:sp>
      <p:sp>
        <p:nvSpPr>
          <p:cNvPr id="7" name="Rectangle 2"/>
          <p:cNvSpPr>
            <a:spLocks noChangeArrowheads="1"/>
          </p:cNvSpPr>
          <p:nvPr/>
        </p:nvSpPr>
        <p:spPr bwMode="auto">
          <a:xfrm>
            <a:off x="5135466" y="1932042"/>
            <a:ext cx="3733800" cy="4401205"/>
          </a:xfrm>
          <a:prstGeom prst="rect">
            <a:avLst/>
          </a:prstGeom>
          <a:noFill/>
          <a:ln w="9525">
            <a:noFill/>
            <a:miter lim="800000"/>
            <a:headEnd/>
            <a:tailEnd/>
          </a:ln>
        </p:spPr>
        <p:txBody>
          <a:bodyPr wrap="square">
            <a:spAutoFit/>
          </a:bodyPr>
          <a:lstStyle/>
          <a:p>
            <a:r>
              <a:rPr lang="en-US" sz="2000" dirty="0">
                <a:latin typeface="Arial" panose="020B0604020202020204" pitchFamily="34" charset="0"/>
                <a:cs typeface="Arial" panose="020B0604020202020204" pitchFamily="34" charset="0"/>
              </a:rPr>
              <a:t>if(m==n)</a:t>
            </a:r>
          </a:p>
          <a:p>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m;i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c[i]=a[i]+b[</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printf(“Sum of given array    </a:t>
            </a:r>
          </a:p>
          <a:p>
            <a:r>
              <a:rPr lang="en-US" sz="2000" dirty="0">
                <a:latin typeface="Arial" panose="020B0604020202020204" pitchFamily="34" charset="0"/>
                <a:cs typeface="Arial" panose="020B0604020202020204" pitchFamily="34" charset="0"/>
              </a:rPr>
              <a:t>             elements\n”);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printf(“%d\</a:t>
            </a:r>
            <a:r>
              <a:rPr lang="en-US" sz="2000" dirty="0" err="1">
                <a:latin typeface="Arial" panose="020B0604020202020204" pitchFamily="34" charset="0"/>
                <a:cs typeface="Arial" panose="020B0604020202020204" pitchFamily="34" charset="0"/>
              </a:rPr>
              <a:t>n”,c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else</a:t>
            </a:r>
          </a:p>
          <a:p>
            <a:r>
              <a:rPr lang="en-US" sz="2000" dirty="0">
                <a:latin typeface="Arial" panose="020B0604020202020204" pitchFamily="34" charset="0"/>
                <a:cs typeface="Arial" panose="020B0604020202020204" pitchFamily="34" charset="0"/>
              </a:rPr>
              <a:t>printf("cannot add“);</a:t>
            </a:r>
          </a:p>
          <a:p>
            <a:r>
              <a:rPr lang="en-US" sz="2000" dirty="0">
                <a:latin typeface="Arial" panose="020B0604020202020204" pitchFamily="34" charset="0"/>
                <a:cs typeface="Arial" panose="020B0604020202020204" pitchFamily="34" charset="0"/>
              </a:rPr>
              <a:t>}</a:t>
            </a:r>
          </a:p>
        </p:txBody>
      </p:sp>
      <p:grpSp>
        <p:nvGrpSpPr>
          <p:cNvPr id="14" name="Group 13">
            <a:extLst>
              <a:ext uri="{FF2B5EF4-FFF2-40B4-BE49-F238E27FC236}">
                <a16:creationId xmlns:a16="http://schemas.microsoft.com/office/drawing/2014/main" id="{54673728-6DCA-4211-8693-44DB08FBBD20}"/>
              </a:ext>
            </a:extLst>
          </p:cNvPr>
          <p:cNvGrpSpPr/>
          <p:nvPr/>
        </p:nvGrpSpPr>
        <p:grpSpPr>
          <a:xfrm>
            <a:off x="1063236" y="1906196"/>
            <a:ext cx="982800" cy="53640"/>
            <a:chOff x="1063236" y="1906196"/>
            <a:chExt cx="982800" cy="5364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9F413FA-79E9-44F1-87AF-86E559049F01}"/>
                    </a:ext>
                  </a:extLst>
                </p14:cNvPr>
                <p14:cNvContentPartPr/>
                <p14:nvPr/>
              </p14:nvContentPartPr>
              <p14:xfrm>
                <a:off x="1063236" y="1906196"/>
                <a:ext cx="451440" cy="53640"/>
              </p14:xfrm>
            </p:contentPart>
          </mc:Choice>
          <mc:Fallback xmlns="">
            <p:pic>
              <p:nvPicPr>
                <p:cNvPr id="9" name="Ink 8">
                  <a:extLst>
                    <a:ext uri="{FF2B5EF4-FFF2-40B4-BE49-F238E27FC236}">
                      <a16:creationId xmlns:a16="http://schemas.microsoft.com/office/drawing/2014/main" id="{C9F413FA-79E9-44F1-87AF-86E559049F01}"/>
                    </a:ext>
                  </a:extLst>
                </p:cNvPr>
                <p:cNvPicPr/>
                <p:nvPr/>
              </p:nvPicPr>
              <p:blipFill>
                <a:blip r:embed="rId12"/>
                <a:stretch>
                  <a:fillRect/>
                </a:stretch>
              </p:blipFill>
              <p:spPr>
                <a:xfrm>
                  <a:off x="1045236" y="1888556"/>
                  <a:ext cx="4870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0751F105-1F67-4FA6-821C-6AB51AD7898D}"/>
                    </a:ext>
                  </a:extLst>
                </p14:cNvPr>
                <p14:cNvContentPartPr/>
                <p14:nvPr/>
              </p14:nvContentPartPr>
              <p14:xfrm>
                <a:off x="1783956" y="1914836"/>
                <a:ext cx="262080" cy="12960"/>
              </p14:xfrm>
            </p:contentPart>
          </mc:Choice>
          <mc:Fallback xmlns="">
            <p:pic>
              <p:nvPicPr>
                <p:cNvPr id="10" name="Ink 9">
                  <a:extLst>
                    <a:ext uri="{FF2B5EF4-FFF2-40B4-BE49-F238E27FC236}">
                      <a16:creationId xmlns:a16="http://schemas.microsoft.com/office/drawing/2014/main" id="{0751F105-1F67-4FA6-821C-6AB51AD7898D}"/>
                    </a:ext>
                  </a:extLst>
                </p:cNvPr>
                <p:cNvPicPr/>
                <p:nvPr/>
              </p:nvPicPr>
              <p:blipFill>
                <a:blip r:embed="rId14"/>
                <a:stretch>
                  <a:fillRect/>
                </a:stretch>
              </p:blipFill>
              <p:spPr>
                <a:xfrm>
                  <a:off x="1765956" y="1897196"/>
                  <a:ext cx="297720" cy="48600"/>
                </a:xfrm>
                <a:prstGeom prst="rect">
                  <a:avLst/>
                </a:prstGeom>
              </p:spPr>
            </p:pic>
          </mc:Fallback>
        </mc:AlternateContent>
      </p:grpSp>
      <p:grpSp>
        <p:nvGrpSpPr>
          <p:cNvPr id="44" name="Group 43">
            <a:extLst>
              <a:ext uri="{FF2B5EF4-FFF2-40B4-BE49-F238E27FC236}">
                <a16:creationId xmlns:a16="http://schemas.microsoft.com/office/drawing/2014/main" id="{C8514D33-7E44-43C3-A3F9-DCABD4ACB871}"/>
              </a:ext>
            </a:extLst>
          </p:cNvPr>
          <p:cNvGrpSpPr/>
          <p:nvPr/>
        </p:nvGrpSpPr>
        <p:grpSpPr>
          <a:xfrm>
            <a:off x="6628116" y="3202916"/>
            <a:ext cx="863280" cy="59400"/>
            <a:chOff x="6628116" y="3202916"/>
            <a:chExt cx="863280" cy="59400"/>
          </a:xfrm>
        </p:grpSpPr>
        <mc:AlternateContent xmlns:mc="http://schemas.openxmlformats.org/markup-compatibility/2006" xmlns:p14="http://schemas.microsoft.com/office/powerpoint/2010/main">
          <mc:Choice Requires="p14">
            <p:contentPart p14:bwMode="auto" r:id="rId15">
              <p14:nvContentPartPr>
                <p14:cNvPr id="42" name="Ink 41">
                  <a:extLst>
                    <a:ext uri="{FF2B5EF4-FFF2-40B4-BE49-F238E27FC236}">
                      <a16:creationId xmlns:a16="http://schemas.microsoft.com/office/drawing/2014/main" id="{2B07C216-59B6-406A-9F83-86C7E4EBB01A}"/>
                    </a:ext>
                  </a:extLst>
                </p14:cNvPr>
                <p14:cNvContentPartPr/>
                <p14:nvPr/>
              </p14:nvContentPartPr>
              <p14:xfrm>
                <a:off x="6628116" y="3202916"/>
                <a:ext cx="368640" cy="45720"/>
              </p14:xfrm>
            </p:contentPart>
          </mc:Choice>
          <mc:Fallback xmlns="">
            <p:pic>
              <p:nvPicPr>
                <p:cNvPr id="42" name="Ink 41">
                  <a:extLst>
                    <a:ext uri="{FF2B5EF4-FFF2-40B4-BE49-F238E27FC236}">
                      <a16:creationId xmlns:a16="http://schemas.microsoft.com/office/drawing/2014/main" id="{2B07C216-59B6-406A-9F83-86C7E4EBB01A}"/>
                    </a:ext>
                  </a:extLst>
                </p:cNvPr>
                <p:cNvPicPr/>
                <p:nvPr/>
              </p:nvPicPr>
              <p:blipFill>
                <a:blip r:embed="rId66"/>
                <a:stretch>
                  <a:fillRect/>
                </a:stretch>
              </p:blipFill>
              <p:spPr>
                <a:xfrm>
                  <a:off x="6610116" y="3184916"/>
                  <a:ext cx="4042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 name="Ink 42">
                  <a:extLst>
                    <a:ext uri="{FF2B5EF4-FFF2-40B4-BE49-F238E27FC236}">
                      <a16:creationId xmlns:a16="http://schemas.microsoft.com/office/drawing/2014/main" id="{69951461-EFF4-42C5-85C0-23C7A06DA842}"/>
                    </a:ext>
                  </a:extLst>
                </p14:cNvPr>
                <p14:cNvContentPartPr/>
                <p14:nvPr/>
              </p14:nvContentPartPr>
              <p14:xfrm>
                <a:off x="7106916" y="3234236"/>
                <a:ext cx="384480" cy="28080"/>
              </p14:xfrm>
            </p:contentPart>
          </mc:Choice>
          <mc:Fallback xmlns="">
            <p:pic>
              <p:nvPicPr>
                <p:cNvPr id="43" name="Ink 42">
                  <a:extLst>
                    <a:ext uri="{FF2B5EF4-FFF2-40B4-BE49-F238E27FC236}">
                      <a16:creationId xmlns:a16="http://schemas.microsoft.com/office/drawing/2014/main" id="{69951461-EFF4-42C5-85C0-23C7A06DA842}"/>
                    </a:ext>
                  </a:extLst>
                </p:cNvPr>
                <p:cNvPicPr/>
                <p:nvPr/>
              </p:nvPicPr>
              <p:blipFill>
                <a:blip r:embed="rId68"/>
                <a:stretch>
                  <a:fillRect/>
                </a:stretch>
              </p:blipFill>
              <p:spPr>
                <a:xfrm>
                  <a:off x="7088916" y="3216236"/>
                  <a:ext cx="420120" cy="63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1E924909-C725-4D4E-AD9F-F8A78679612C}"/>
                  </a:ext>
                </a:extLst>
              </p14:cNvPr>
              <p14:cNvContentPartPr/>
              <p14:nvPr/>
            </p14:nvContentPartPr>
            <p14:xfrm>
              <a:off x="6071196" y="3227396"/>
              <a:ext cx="458640" cy="32400"/>
            </p14:xfrm>
          </p:contentPart>
        </mc:Choice>
        <mc:Fallback xmlns="">
          <p:pic>
            <p:nvPicPr>
              <p:cNvPr id="45" name="Ink 44">
                <a:extLst>
                  <a:ext uri="{FF2B5EF4-FFF2-40B4-BE49-F238E27FC236}">
                    <a16:creationId xmlns:a16="http://schemas.microsoft.com/office/drawing/2014/main" id="{1E924909-C725-4D4E-AD9F-F8A78679612C}"/>
                  </a:ext>
                </a:extLst>
              </p:cNvPr>
              <p:cNvPicPr/>
              <p:nvPr/>
            </p:nvPicPr>
            <p:blipFill>
              <a:blip r:embed="rId70"/>
              <a:stretch>
                <a:fillRect/>
              </a:stretch>
            </p:blipFill>
            <p:spPr>
              <a:xfrm>
                <a:off x="6053196" y="3209756"/>
                <a:ext cx="494280" cy="68040"/>
              </a:xfrm>
              <a:prstGeom prst="rect">
                <a:avLst/>
              </a:prstGeom>
            </p:spPr>
          </p:pic>
        </mc:Fallback>
      </mc:AlternateContent>
      <p:sp>
        <p:nvSpPr>
          <p:cNvPr id="3" name="Footer Placeholder 2">
            <a:extLst>
              <a:ext uri="{FF2B5EF4-FFF2-40B4-BE49-F238E27FC236}">
                <a16:creationId xmlns:a16="http://schemas.microsoft.com/office/drawing/2014/main" id="{EBE832B1-39B7-6C43-79AE-19A40C7F6E7A}"/>
              </a:ext>
            </a:extLst>
          </p:cNvPr>
          <p:cNvSpPr>
            <a:spLocks noGrp="1"/>
          </p:cNvSpPr>
          <p:nvPr>
            <p:ph type="ftr" sz="quarter" idx="11"/>
          </p:nvPr>
        </p:nvSpPr>
        <p:spPr/>
        <p:txBody>
          <a:bodyPr/>
          <a:lstStyle/>
          <a:p>
            <a:r>
              <a:rPr lang="en-US"/>
              <a:t>Dr. Satpal Singh Kushwaha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79513" y="862539"/>
            <a:ext cx="7657579" cy="5493812"/>
          </a:xfrm>
          <a:prstGeom prst="rect">
            <a:avLst/>
          </a:prstGeom>
          <a:noFill/>
          <a:ln w="9525">
            <a:noFill/>
            <a:miter lim="800000"/>
            <a:headEnd/>
            <a:tailEnd/>
          </a:ln>
          <a:effectLst/>
        </p:spPr>
        <p:txBody>
          <a:bodyPr wrap="square">
            <a:spAutoFit/>
          </a:bodyPr>
          <a:lstStyle/>
          <a:p>
            <a:pPr>
              <a:lnSpc>
                <a:spcPct val="150000"/>
              </a:lnSpc>
              <a:defRPr/>
            </a:pPr>
            <a:r>
              <a:rPr lang="en-US" dirty="0">
                <a:latin typeface="Arial" panose="020B0604020202020204" pitchFamily="34" charset="0"/>
                <a:cs typeface="Arial" panose="020B0604020202020204" pitchFamily="34" charset="0"/>
              </a:rPr>
              <a:t>int a[100], </a:t>
            </a:r>
            <a:r>
              <a:rPr lang="en-US" dirty="0" err="1">
                <a:latin typeface="Arial" panose="020B0604020202020204" pitchFamily="34" charset="0"/>
                <a:cs typeface="Arial" panose="020B0604020202020204" pitchFamily="34" charset="0"/>
              </a:rPr>
              <a:t>n,i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pos,ele</a:t>
            </a:r>
            <a:r>
              <a:rPr lang="en-US" dirty="0">
                <a:latin typeface="Arial" panose="020B0604020202020204" pitchFamily="34" charset="0"/>
                <a:cs typeface="Arial" panose="020B0604020202020204" pitchFamily="34" charset="0"/>
              </a:rPr>
              <a:t>;</a:t>
            </a:r>
          </a:p>
          <a:p>
            <a:pPr>
              <a:lnSpc>
                <a:spcPct val="150000"/>
              </a:lnSpc>
              <a:defRPr/>
            </a:pP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d”,&amp;n</a:t>
            </a:r>
            <a:r>
              <a:rPr lang="en-US" dirty="0">
                <a:latin typeface="Arial" panose="020B0604020202020204" pitchFamily="34" charset="0"/>
                <a:cs typeface="Arial" panose="020B0604020202020204" pitchFamily="34" charset="0"/>
              </a:rPr>
              <a:t>); // number of elements</a:t>
            </a:r>
          </a:p>
          <a:p>
            <a:pPr>
              <a:lnSpc>
                <a:spcPct val="150000"/>
              </a:lnSpc>
              <a:defRPr/>
            </a:pPr>
            <a:r>
              <a:rPr lang="en-US" dirty="0">
                <a:latin typeface="Arial" panose="020B0604020202020204" pitchFamily="34" charset="0"/>
                <a:cs typeface="Arial" panose="020B0604020202020204" pitchFamily="34" charset="0"/>
              </a:rPr>
              <a:t>printf("\</a:t>
            </a:r>
            <a:r>
              <a:rPr lang="en-US" dirty="0" err="1">
                <a:latin typeface="Arial" panose="020B0604020202020204" pitchFamily="34" charset="0"/>
                <a:cs typeface="Arial" panose="020B0604020202020204" pitchFamily="34" charset="0"/>
              </a:rPr>
              <a:t>nEnter</a:t>
            </a:r>
            <a:r>
              <a:rPr lang="en-US" dirty="0">
                <a:latin typeface="Arial" panose="020B0604020202020204" pitchFamily="34" charset="0"/>
                <a:cs typeface="Arial" panose="020B0604020202020204" pitchFamily="34" charset="0"/>
              </a:rPr>
              <a:t> the elements of array:“);</a:t>
            </a:r>
          </a:p>
          <a:p>
            <a:pPr>
              <a:lnSpc>
                <a:spcPct val="150000"/>
              </a:lnSpc>
              <a:defRPr/>
            </a:pPr>
            <a:r>
              <a:rPr lang="en-US" dirty="0">
                <a:latin typeface="Arial" panose="020B0604020202020204" pitchFamily="34" charset="0"/>
                <a:cs typeface="Arial" panose="020B0604020202020204" pitchFamily="34" charset="0"/>
              </a:rPr>
              <a:t>for(</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=0;i&lt;</a:t>
            </a:r>
            <a:r>
              <a:rPr lang="en-US" dirty="0" err="1">
                <a:latin typeface="Arial" panose="020B0604020202020204" pitchFamily="34" charset="0"/>
                <a:cs typeface="Arial" panose="020B0604020202020204" pitchFamily="34" charset="0"/>
              </a:rPr>
              <a:t>n;i</a:t>
            </a:r>
            <a:r>
              <a:rPr lang="en-US" dirty="0">
                <a:latin typeface="Arial" panose="020B0604020202020204" pitchFamily="34" charset="0"/>
                <a:cs typeface="Arial" panose="020B0604020202020204" pitchFamily="34" charset="0"/>
              </a:rPr>
              <a:t>++)</a:t>
            </a:r>
          </a:p>
          <a:p>
            <a:pPr>
              <a:lnSpc>
                <a:spcPct val="150000"/>
              </a:lnSpc>
              <a:defRPr/>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scanf</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d”,&amp;a</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a:t>
            </a:r>
          </a:p>
          <a:p>
            <a:pPr>
              <a:lnSpc>
                <a:spcPct val="150000"/>
              </a:lnSpc>
              <a:defRPr/>
            </a:pPr>
            <a:r>
              <a:rPr lang="en-US" dirty="0">
                <a:latin typeface="Arial" panose="020B0604020202020204" pitchFamily="34" charset="0"/>
                <a:cs typeface="Arial" panose="020B0604020202020204" pitchFamily="34" charset="0"/>
              </a:rPr>
              <a:t>printf("\</a:t>
            </a:r>
            <a:r>
              <a:rPr lang="en-US" dirty="0" err="1">
                <a:latin typeface="Arial" panose="020B0604020202020204" pitchFamily="34" charset="0"/>
                <a:cs typeface="Arial" panose="020B0604020202020204" pitchFamily="34" charset="0"/>
              </a:rPr>
              <a:t>nEnter</a:t>
            </a:r>
            <a:r>
              <a:rPr lang="en-US" dirty="0">
                <a:latin typeface="Arial" panose="020B0604020202020204" pitchFamily="34" charset="0"/>
                <a:cs typeface="Arial" panose="020B0604020202020204" pitchFamily="34" charset="0"/>
              </a:rPr>
              <a:t> the element and position  of insertion:“);</a:t>
            </a:r>
          </a:p>
          <a:p>
            <a:pPr>
              <a:lnSpc>
                <a:spcPct val="150000"/>
              </a:lnSpc>
              <a:defRPr/>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scanf</a:t>
            </a:r>
            <a:r>
              <a:rPr lang="en-US" b="1" dirty="0">
                <a:latin typeface="Arial" panose="020B0604020202020204" pitchFamily="34" charset="0"/>
                <a:cs typeface="Arial" panose="020B0604020202020204" pitchFamily="34" charset="0"/>
              </a:rPr>
              <a:t>(“%d %d”,&amp;</a:t>
            </a:r>
            <a:r>
              <a:rPr lang="en-US" b="1" dirty="0" err="1">
                <a:latin typeface="Arial" panose="020B0604020202020204" pitchFamily="34" charset="0"/>
                <a:cs typeface="Arial" panose="020B0604020202020204" pitchFamily="34" charset="0"/>
              </a:rPr>
              <a:t>ele</a:t>
            </a:r>
            <a:r>
              <a:rPr lang="en-US" b="1" dirty="0">
                <a:latin typeface="Arial" panose="020B0604020202020204" pitchFamily="34" charset="0"/>
                <a:cs typeface="Arial" panose="020B0604020202020204" pitchFamily="34" charset="0"/>
              </a:rPr>
              <a:t>,&amp;</a:t>
            </a:r>
            <a:r>
              <a:rPr lang="en-US" b="1" dirty="0" err="1">
                <a:latin typeface="Arial" panose="020B0604020202020204" pitchFamily="34" charset="0"/>
                <a:cs typeface="Arial" panose="020B0604020202020204" pitchFamily="34" charset="0"/>
              </a:rPr>
              <a:t>pos</a:t>
            </a:r>
            <a:r>
              <a:rPr lang="en-US"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50000"/>
              </a:lnSpc>
              <a:defRPr/>
            </a:pPr>
            <a:r>
              <a:rPr lang="en-US" b="1" dirty="0">
                <a:latin typeface="Arial" panose="020B0604020202020204" pitchFamily="34" charset="0"/>
                <a:cs typeface="Arial" panose="020B0604020202020204" pitchFamily="34" charset="0"/>
              </a:rPr>
              <a:t>for(</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=n;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&gt;=</a:t>
            </a:r>
            <a:r>
              <a:rPr lang="en-US" b="1" dirty="0" err="1">
                <a:latin typeface="Arial" panose="020B0604020202020204" pitchFamily="34" charset="0"/>
                <a:cs typeface="Arial" panose="020B0604020202020204" pitchFamily="34" charset="0"/>
              </a:rPr>
              <a:t>pos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//shift the elements to right</a:t>
            </a:r>
          </a:p>
          <a:p>
            <a:pPr>
              <a:lnSpc>
                <a:spcPct val="150000"/>
              </a:lnSpc>
              <a:defRPr/>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]=a[i-1];</a:t>
            </a:r>
          </a:p>
          <a:p>
            <a:pPr>
              <a:lnSpc>
                <a:spcPct val="150000"/>
              </a:lnSpc>
              <a:defRPr/>
            </a:pPr>
            <a:r>
              <a:rPr lang="en-US" b="1" dirty="0">
                <a:latin typeface="Arial" panose="020B0604020202020204" pitchFamily="34" charset="0"/>
                <a:cs typeface="Arial" panose="020B0604020202020204" pitchFamily="34" charset="0"/>
              </a:rPr>
              <a:t>a[pos-1] = </a:t>
            </a:r>
            <a:r>
              <a:rPr lang="en-US" b="1" dirty="0" err="1">
                <a:latin typeface="Arial" panose="020B0604020202020204" pitchFamily="34" charset="0"/>
                <a:cs typeface="Arial" panose="020B0604020202020204" pitchFamily="34" charset="0"/>
              </a:rPr>
              <a:t>ele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ele</a:t>
            </a:r>
            <a:r>
              <a:rPr lang="en-US" dirty="0">
                <a:latin typeface="Arial" panose="020B0604020202020204" pitchFamily="34" charset="0"/>
                <a:cs typeface="Arial" panose="020B0604020202020204" pitchFamily="34" charset="0"/>
              </a:rPr>
              <a:t> is inserted at  the specified  pos.</a:t>
            </a:r>
          </a:p>
          <a:p>
            <a:pPr>
              <a:lnSpc>
                <a:spcPct val="150000"/>
              </a:lnSpc>
              <a:defRPr/>
            </a:pPr>
            <a:r>
              <a:rPr lang="en-US" b="1" dirty="0">
                <a:latin typeface="Arial" panose="020B0604020202020204" pitchFamily="34" charset="0"/>
                <a:cs typeface="Arial" panose="020B0604020202020204" pitchFamily="34" charset="0"/>
              </a:rPr>
              <a:t>n = n + 1;   </a:t>
            </a:r>
            <a:r>
              <a:rPr lang="en-US" dirty="0">
                <a:latin typeface="Arial" panose="020B0604020202020204" pitchFamily="34" charset="0"/>
                <a:cs typeface="Arial" panose="020B0604020202020204" pitchFamily="34" charset="0"/>
              </a:rPr>
              <a:t>// increment the count of no of elements</a:t>
            </a:r>
          </a:p>
          <a:p>
            <a:pPr>
              <a:lnSpc>
                <a:spcPct val="150000"/>
              </a:lnSpc>
              <a:defRPr/>
            </a:pPr>
            <a:r>
              <a:rPr lang="en-US" dirty="0">
                <a:latin typeface="Arial" panose="020B0604020202020204" pitchFamily="34" charset="0"/>
                <a:cs typeface="Arial" panose="020B0604020202020204" pitchFamily="34" charset="0"/>
              </a:rPr>
              <a:t>printf("\</a:t>
            </a:r>
            <a:r>
              <a:rPr lang="en-US" dirty="0" err="1">
                <a:latin typeface="Arial" panose="020B0604020202020204" pitchFamily="34" charset="0"/>
                <a:cs typeface="Arial" panose="020B0604020202020204" pitchFamily="34" charset="0"/>
              </a:rPr>
              <a:t>nThe</a:t>
            </a:r>
            <a:r>
              <a:rPr lang="en-US" dirty="0">
                <a:latin typeface="Arial" panose="020B0604020202020204" pitchFamily="34" charset="0"/>
                <a:cs typeface="Arial" panose="020B0604020202020204" pitchFamily="34" charset="0"/>
              </a:rPr>
              <a:t> array after insertion is:“);</a:t>
            </a:r>
          </a:p>
          <a:p>
            <a:pPr>
              <a:lnSpc>
                <a:spcPct val="150000"/>
              </a:lnSpc>
              <a:defRPr/>
            </a:pPr>
            <a:r>
              <a:rPr lang="en-US" dirty="0">
                <a:latin typeface="Arial" panose="020B0604020202020204" pitchFamily="34" charset="0"/>
                <a:cs typeface="Arial" panose="020B0604020202020204" pitchFamily="34" charset="0"/>
              </a:rPr>
              <a:t>for(</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=0;i&lt;n;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printf(“%d\</a:t>
            </a:r>
            <a:r>
              <a:rPr lang="en-US" b="1" dirty="0" err="1">
                <a:latin typeface="Arial" panose="020B0604020202020204" pitchFamily="34" charset="0"/>
                <a:cs typeface="Arial" panose="020B0604020202020204" pitchFamily="34" charset="0"/>
              </a:rPr>
              <a:t>n”,a</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a:t>
            </a:r>
          </a:p>
        </p:txBody>
      </p:sp>
      <p:sp>
        <p:nvSpPr>
          <p:cNvPr id="2" name="Title 1"/>
          <p:cNvSpPr>
            <a:spLocks noGrp="1"/>
          </p:cNvSpPr>
          <p:nvPr>
            <p:ph type="title"/>
          </p:nvPr>
        </p:nvSpPr>
        <p:spPr>
          <a:xfrm>
            <a:off x="207550" y="40214"/>
            <a:ext cx="8934216" cy="914400"/>
          </a:xfrm>
        </p:spPr>
        <p:txBody>
          <a:bodyPr>
            <a:noAutofit/>
          </a:bodyPr>
          <a:lstStyle/>
          <a:p>
            <a:r>
              <a:rPr lang="en-US" sz="2900" b="1" i="1" dirty="0">
                <a:highlight>
                  <a:srgbClr val="00FF00"/>
                </a:highlight>
              </a:rPr>
              <a:t>WAP to insert an element to an array at a given   position</a:t>
            </a:r>
          </a:p>
        </p:txBody>
      </p:sp>
      <p:sp>
        <p:nvSpPr>
          <p:cNvPr id="9223" name="TextBox 6"/>
          <p:cNvSpPr txBox="1">
            <a:spLocks noChangeArrowheads="1"/>
          </p:cNvSpPr>
          <p:nvPr/>
        </p:nvSpPr>
        <p:spPr bwMode="auto">
          <a:xfrm>
            <a:off x="5383342" y="1420810"/>
            <a:ext cx="3733800" cy="708025"/>
          </a:xfrm>
          <a:prstGeom prst="rect">
            <a:avLst/>
          </a:prstGeom>
          <a:noFill/>
          <a:ln w="28575">
            <a:solidFill>
              <a:srgbClr val="FF0000"/>
            </a:solidFill>
            <a:miter lim="800000"/>
            <a:headEnd/>
            <a:tailEnd/>
          </a:ln>
        </p:spPr>
        <p:txBody>
          <a:bodyPr>
            <a:spAutoFit/>
          </a:bodyPr>
          <a:lstStyle/>
          <a:p>
            <a:r>
              <a:rPr lang="en-US" sz="2000" b="1" dirty="0">
                <a:latin typeface="Calibri" pitchFamily="34" charset="0"/>
              </a:rPr>
              <a:t>Example : insert 9 at 2</a:t>
            </a:r>
            <a:r>
              <a:rPr lang="en-US" sz="2000" b="1" baseline="30000" dirty="0">
                <a:latin typeface="Calibri" pitchFamily="34" charset="0"/>
              </a:rPr>
              <a:t>nd</a:t>
            </a:r>
            <a:r>
              <a:rPr lang="en-US" sz="2000" b="1" dirty="0">
                <a:latin typeface="Calibri" pitchFamily="34" charset="0"/>
              </a:rPr>
              <a:t> position</a:t>
            </a:r>
          </a:p>
          <a:p>
            <a:r>
              <a:rPr lang="en-US" sz="2000" b="1" dirty="0">
                <a:latin typeface="Calibri" pitchFamily="34" charset="0"/>
              </a:rPr>
              <a:t>	a[ ]={1, 2, 3, 4, 5}</a:t>
            </a:r>
          </a:p>
        </p:txBody>
      </p:sp>
      <p:sp>
        <p:nvSpPr>
          <p:cNvPr id="8" name="TextBox 7"/>
          <p:cNvSpPr txBox="1">
            <a:spLocks noChangeArrowheads="1"/>
          </p:cNvSpPr>
          <p:nvPr/>
        </p:nvSpPr>
        <p:spPr bwMode="auto">
          <a:xfrm>
            <a:off x="5383342" y="2326217"/>
            <a:ext cx="3733800" cy="708025"/>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New array after inserting 9 :</a:t>
            </a:r>
          </a:p>
          <a:p>
            <a:r>
              <a:rPr lang="en-US" sz="2000" b="1" dirty="0">
                <a:latin typeface="Calibri" pitchFamily="34" charset="0"/>
              </a:rPr>
              <a:t>	a[ ]={1, 9, 2, 3, 4, 5}</a:t>
            </a:r>
          </a:p>
        </p:txBody>
      </p:sp>
      <p:sp>
        <p:nvSpPr>
          <p:cNvPr id="3" name="Footer Placeholder 2">
            <a:extLst>
              <a:ext uri="{FF2B5EF4-FFF2-40B4-BE49-F238E27FC236}">
                <a16:creationId xmlns:a16="http://schemas.microsoft.com/office/drawing/2014/main" id="{E728D32B-46B2-8EBF-2288-2EE6E9D87519}"/>
              </a:ext>
            </a:extLst>
          </p:cNvPr>
          <p:cNvSpPr>
            <a:spLocks noGrp="1"/>
          </p:cNvSpPr>
          <p:nvPr>
            <p:ph type="ftr" sz="quarter" idx="11"/>
          </p:nvPr>
        </p:nvSpPr>
        <p:spPr/>
        <p:txBody>
          <a:bodyPr/>
          <a:lstStyle/>
          <a:p>
            <a:r>
              <a:rPr lang="en-US"/>
              <a:t>Dr. Satpal Singh Kushwaha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67544" y="1143000"/>
            <a:ext cx="8676455" cy="5632311"/>
          </a:xfrm>
          <a:prstGeom prst="rect">
            <a:avLst/>
          </a:prstGeom>
          <a:noFill/>
          <a:ln w="9525">
            <a:noFill/>
            <a:miter lim="800000"/>
            <a:headEnd/>
            <a:tailEnd/>
          </a:ln>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"enter no of elements in array“);</a:t>
            </a:r>
          </a:p>
          <a:p>
            <a:pPr>
              <a:lnSpc>
                <a:spcPct val="150000"/>
              </a:lnSpc>
            </a:pP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d”,&amp;</a:t>
            </a:r>
            <a:r>
              <a:rPr lang="en-US" sz="2000" dirty="0" err="1">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"enter  n elements \n“);</a:t>
            </a:r>
          </a:p>
          <a:p>
            <a:pPr>
              <a:lnSpc>
                <a:spcPct val="150000"/>
              </a:lnSpc>
            </a:pPr>
            <a:r>
              <a:rPr lang="en-US" sz="2000" dirty="0">
                <a:latin typeface="Arial" panose="020B0604020202020204" pitchFamily="34" charset="0"/>
                <a:cs typeface="Arial" panose="020B0604020202020204" pitchFamily="34" charset="0"/>
              </a:rPr>
              <a:t>for(i=0;i&lt;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d”,&amp;a</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printf(</a:t>
            </a:r>
            <a:r>
              <a:rPr lang="en-US" sz="2000" dirty="0">
                <a:latin typeface="Arial" panose="020B0604020202020204" pitchFamily="34" charset="0"/>
                <a:cs typeface="Arial" panose="020B0604020202020204" pitchFamily="34" charset="0"/>
              </a:rPr>
              <a:t>"enter the position at which the element to be deleted“);</a:t>
            </a:r>
          </a:p>
          <a:p>
            <a:pPr>
              <a:lnSpc>
                <a:spcPct val="150000"/>
              </a:lnSpc>
            </a:pP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“%d”,&amp;</a:t>
            </a:r>
            <a:r>
              <a:rPr lang="en-US" sz="2000" dirty="0" err="1">
                <a:latin typeface="Arial" panose="020B0604020202020204" pitchFamily="34" charset="0"/>
                <a:cs typeface="Arial" panose="020B0604020202020204" pitchFamily="34" charset="0"/>
              </a:rPr>
              <a:t>pos</a:t>
            </a:r>
            <a:r>
              <a:rPr lang="en-US" sz="2000"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for(</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=pos-1;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&lt;n-1;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 </a:t>
            </a:r>
          </a:p>
          <a:p>
            <a:pPr>
              <a:lnSpc>
                <a:spcPct val="150000"/>
              </a:lnSpc>
            </a:pPr>
            <a:r>
              <a:rPr lang="en-US" sz="2000" b="1" dirty="0">
                <a:latin typeface="Arial" panose="020B0604020202020204" pitchFamily="34" charset="0"/>
                <a:cs typeface="Arial" panose="020B0604020202020204" pitchFamily="34" charset="0"/>
              </a:rPr>
              <a:t>	a[i] =a[i+1];	</a:t>
            </a:r>
            <a:r>
              <a:rPr lang="en-US" sz="2000" dirty="0">
                <a:latin typeface="Arial" panose="020B0604020202020204" pitchFamily="34" charset="0"/>
                <a:cs typeface="Arial" panose="020B0604020202020204" pitchFamily="34" charset="0"/>
              </a:rPr>
              <a:t>//shift the elements to left</a:t>
            </a:r>
          </a:p>
          <a:p>
            <a:pPr>
              <a:lnSpc>
                <a:spcPct val="150000"/>
              </a:lnSpc>
            </a:pPr>
            <a:r>
              <a:rPr lang="en-US" sz="2000" b="1" dirty="0">
                <a:latin typeface="Arial" panose="020B0604020202020204" pitchFamily="34" charset="0"/>
                <a:cs typeface="Arial" panose="020B0604020202020204" pitchFamily="34" charset="0"/>
              </a:rPr>
              <a:t>n = n-1;</a:t>
            </a:r>
            <a:r>
              <a:rPr lang="en-US" sz="2000" dirty="0">
                <a:latin typeface="Arial" panose="020B0604020202020204" pitchFamily="34" charset="0"/>
                <a:cs typeface="Arial" panose="020B0604020202020204" pitchFamily="34" charset="0"/>
              </a:rPr>
              <a:t>	//decrement the count of no of elements</a:t>
            </a:r>
          </a:p>
          <a:p>
            <a:pPr>
              <a:lnSpc>
                <a:spcPct val="150000"/>
              </a:lnSpc>
            </a:pPr>
            <a:r>
              <a:rPr lang="en-US" sz="2000" dirty="0">
                <a:latin typeface="Arial" panose="020B0604020202020204" pitchFamily="34" charset="0"/>
                <a:cs typeface="Arial" panose="020B0604020202020204" pitchFamily="34" charset="0"/>
              </a:rPr>
              <a:t>for(</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=0;i&lt;</a:t>
            </a:r>
            <a:r>
              <a:rPr lang="en-US" sz="2000" dirty="0" err="1">
                <a:latin typeface="Arial" panose="020B0604020202020204" pitchFamily="34" charset="0"/>
                <a:cs typeface="Arial" panose="020B0604020202020204" pitchFamily="34" charset="0"/>
              </a:rPr>
              <a:t>n;i</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printf(“%</a:t>
            </a:r>
            <a:r>
              <a:rPr lang="en-US" sz="2000" b="1" dirty="0" err="1">
                <a:latin typeface="Arial" panose="020B0604020202020204" pitchFamily="34" charset="0"/>
                <a:cs typeface="Arial" panose="020B0604020202020204" pitchFamily="34" charset="0"/>
              </a:rPr>
              <a:t>d”,a</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p:txBody>
      </p:sp>
      <p:sp>
        <p:nvSpPr>
          <p:cNvPr id="2" name="Title 1"/>
          <p:cNvSpPr>
            <a:spLocks noGrp="1"/>
          </p:cNvSpPr>
          <p:nvPr>
            <p:ph type="title"/>
          </p:nvPr>
        </p:nvSpPr>
        <p:spPr>
          <a:xfrm>
            <a:off x="894213" y="250825"/>
            <a:ext cx="8153400" cy="685800"/>
          </a:xfrm>
        </p:spPr>
        <p:txBody>
          <a:bodyPr>
            <a:noAutofit/>
          </a:bodyPr>
          <a:lstStyle/>
          <a:p>
            <a:r>
              <a:rPr lang="en-US" sz="2900" b="1" i="1" dirty="0">
                <a:highlight>
                  <a:srgbClr val="00FF00"/>
                </a:highlight>
              </a:rPr>
              <a:t>WAP to delete an element from an array</a:t>
            </a:r>
            <a:br>
              <a:rPr lang="en-US" sz="2900" b="1" i="1" dirty="0">
                <a:highlight>
                  <a:srgbClr val="00FF00"/>
                </a:highlight>
              </a:rPr>
            </a:br>
            <a:endParaRPr lang="en-US" sz="2900" b="1" i="1" dirty="0">
              <a:highlight>
                <a:srgbClr val="00FF00"/>
              </a:highlight>
            </a:endParaRPr>
          </a:p>
        </p:txBody>
      </p:sp>
      <p:sp>
        <p:nvSpPr>
          <p:cNvPr id="10247" name="TextBox 6"/>
          <p:cNvSpPr txBox="1">
            <a:spLocks noChangeArrowheads="1"/>
          </p:cNvSpPr>
          <p:nvPr/>
        </p:nvSpPr>
        <p:spPr bwMode="auto">
          <a:xfrm>
            <a:off x="5192560" y="1143000"/>
            <a:ext cx="3886200" cy="708025"/>
          </a:xfrm>
          <a:prstGeom prst="rect">
            <a:avLst/>
          </a:prstGeom>
          <a:noFill/>
          <a:ln w="28575">
            <a:solidFill>
              <a:srgbClr val="FF0000"/>
            </a:solidFill>
            <a:miter lim="800000"/>
            <a:headEnd/>
            <a:tailEnd/>
          </a:ln>
        </p:spPr>
        <p:txBody>
          <a:bodyPr>
            <a:spAutoFit/>
          </a:bodyPr>
          <a:lstStyle/>
          <a:p>
            <a:r>
              <a:rPr lang="en-US" sz="2000" b="1" dirty="0">
                <a:latin typeface="Calibri" pitchFamily="34" charset="0"/>
              </a:rPr>
              <a:t>Example : delete </a:t>
            </a:r>
            <a:r>
              <a:rPr lang="en-US" sz="2000" b="1" dirty="0" err="1">
                <a:latin typeface="Calibri" pitchFamily="34" charset="0"/>
              </a:rPr>
              <a:t>ele</a:t>
            </a:r>
            <a:r>
              <a:rPr lang="en-US" sz="2000" b="1" dirty="0">
                <a:latin typeface="Calibri" pitchFamily="34" charset="0"/>
              </a:rPr>
              <a:t> at 2</a:t>
            </a:r>
            <a:r>
              <a:rPr lang="en-US" sz="2000" b="1" baseline="30000" dirty="0">
                <a:latin typeface="Calibri" pitchFamily="34" charset="0"/>
              </a:rPr>
              <a:t>nd</a:t>
            </a:r>
            <a:r>
              <a:rPr lang="en-US" sz="2000" b="1" dirty="0">
                <a:latin typeface="Calibri" pitchFamily="34" charset="0"/>
              </a:rPr>
              <a:t> position</a:t>
            </a:r>
          </a:p>
          <a:p>
            <a:r>
              <a:rPr lang="en-US" sz="2000" b="1" dirty="0">
                <a:latin typeface="Calibri" pitchFamily="34" charset="0"/>
              </a:rPr>
              <a:t>	a[ ]={1, 2, 3, 4, 5}</a:t>
            </a:r>
          </a:p>
        </p:txBody>
      </p:sp>
      <p:sp>
        <p:nvSpPr>
          <p:cNvPr id="8" name="TextBox 7"/>
          <p:cNvSpPr txBox="1">
            <a:spLocks noChangeArrowheads="1"/>
          </p:cNvSpPr>
          <p:nvPr/>
        </p:nvSpPr>
        <p:spPr bwMode="auto">
          <a:xfrm>
            <a:off x="5230660" y="2057400"/>
            <a:ext cx="3848100" cy="708025"/>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New array after deleting 2:</a:t>
            </a:r>
          </a:p>
          <a:p>
            <a:r>
              <a:rPr lang="en-US" sz="2000" b="1" dirty="0">
                <a:latin typeface="Calibri" pitchFamily="34" charset="0"/>
              </a:rPr>
              <a:t>	a[ ]={1, 3, 4, 5}</a:t>
            </a:r>
          </a:p>
        </p:txBody>
      </p:sp>
      <p:sp>
        <p:nvSpPr>
          <p:cNvPr id="3" name="Footer Placeholder 2">
            <a:extLst>
              <a:ext uri="{FF2B5EF4-FFF2-40B4-BE49-F238E27FC236}">
                <a16:creationId xmlns:a16="http://schemas.microsoft.com/office/drawing/2014/main" id="{46A4469E-E31C-FD34-7778-C40838537D91}"/>
              </a:ext>
            </a:extLst>
          </p:cNvPr>
          <p:cNvSpPr>
            <a:spLocks noGrp="1"/>
          </p:cNvSpPr>
          <p:nvPr>
            <p:ph type="ftr" sz="quarter" idx="11"/>
          </p:nvPr>
        </p:nvSpPr>
        <p:spPr/>
        <p:txBody>
          <a:bodyPr/>
          <a:lstStyle/>
          <a:p>
            <a:r>
              <a:rPr lang="en-US"/>
              <a:t>Dr. Satpal Singh Kushwaha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827" y="91377"/>
            <a:ext cx="7805398" cy="778592"/>
          </a:xfrm>
        </p:spPr>
        <p:txBody>
          <a:bodyPr>
            <a:normAutofit/>
          </a:bodyPr>
          <a:lstStyle/>
          <a:p>
            <a:r>
              <a:rPr lang="en-US" sz="3200" b="1" i="1" spc="200" dirty="0">
                <a:highlight>
                  <a:srgbClr val="00FF00"/>
                </a:highlight>
              </a:rPr>
              <a:t>Insert an element into a sorted array</a:t>
            </a:r>
            <a:endParaRPr lang="en-US" dirty="0">
              <a:highlight>
                <a:srgbClr val="00FF00"/>
              </a:highlight>
            </a:endParaRPr>
          </a:p>
        </p:txBody>
      </p:sp>
      <p:sp>
        <p:nvSpPr>
          <p:cNvPr id="6" name="Rectangle 5"/>
          <p:cNvSpPr/>
          <p:nvPr/>
        </p:nvSpPr>
        <p:spPr>
          <a:xfrm>
            <a:off x="394431" y="1988304"/>
            <a:ext cx="7591816" cy="3631763"/>
          </a:xfrm>
          <a:prstGeom prst="rect">
            <a:avLst/>
          </a:prstGeom>
        </p:spPr>
        <p:txBody>
          <a:bodyPr wrap="square">
            <a:spAutoFit/>
          </a:bodyPr>
          <a:lstStyle/>
          <a:p>
            <a:r>
              <a:rPr lang="pt-BR" sz="2000" b="1" spc="200" dirty="0">
                <a:solidFill>
                  <a:srgbClr val="FF0000"/>
                </a:solidFill>
                <a:latin typeface="Baskerville Old Face" pitchFamily="18" charset="0"/>
                <a:cs typeface="Calibri" pitchFamily="34" charset="0"/>
              </a:rPr>
              <a:t>//finding position</a:t>
            </a:r>
          </a:p>
          <a:p>
            <a:pPr>
              <a:lnSpc>
                <a:spcPct val="150000"/>
              </a:lnSpc>
            </a:pPr>
            <a:r>
              <a:rPr lang="pt-BR" sz="2000" b="1" dirty="0">
                <a:latin typeface="Arial" panose="020B0604020202020204" pitchFamily="34" charset="0"/>
                <a:cs typeface="Arial" panose="020B0604020202020204" pitchFamily="34" charset="0"/>
              </a:rPr>
              <a:t>for(i=0;i&lt;n;i++)</a:t>
            </a:r>
          </a:p>
          <a:p>
            <a:pPr>
              <a:lnSpc>
                <a:spcPct val="150000"/>
              </a:lnSpc>
            </a:pPr>
            <a:r>
              <a:rPr lang="pt-BR" sz="2000" b="1" dirty="0">
                <a:latin typeface="Arial" panose="020B0604020202020204" pitchFamily="34" charset="0"/>
                <a:cs typeface="Arial" panose="020B0604020202020204" pitchFamily="34" charset="0"/>
              </a:rPr>
              <a:t>	if (ele&lt;a[i]) break;</a:t>
            </a:r>
          </a:p>
          <a:p>
            <a:pPr>
              <a:lnSpc>
                <a:spcPct val="150000"/>
              </a:lnSpc>
            </a:pPr>
            <a:r>
              <a:rPr lang="pt-BR" sz="2000"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pos = i+1; //position of insertion</a:t>
            </a:r>
          </a:p>
          <a:p>
            <a:pPr>
              <a:lnSpc>
                <a:spcPct val="150000"/>
              </a:lnSpc>
              <a:defRPr/>
            </a:pPr>
            <a:r>
              <a:rPr lang="en-US" sz="2000" b="1" dirty="0">
                <a:latin typeface="Arial" panose="020B0604020202020204" pitchFamily="34" charset="0"/>
                <a:cs typeface="Arial" panose="020B0604020202020204" pitchFamily="34" charset="0"/>
              </a:rPr>
              <a:t>for(</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=n;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&gt;=pos;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//shift the elements to right</a:t>
            </a:r>
          </a:p>
          <a:p>
            <a:pPr>
              <a:lnSpc>
                <a:spcPct val="150000"/>
              </a:lnSpc>
              <a:defRPr/>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]=a[i-1];</a:t>
            </a:r>
          </a:p>
          <a:p>
            <a:pPr>
              <a:lnSpc>
                <a:spcPct val="150000"/>
              </a:lnSpc>
              <a:defRPr/>
            </a:pPr>
            <a:r>
              <a:rPr lang="en-US" sz="2000" b="1" dirty="0">
                <a:latin typeface="Arial" panose="020B0604020202020204" pitchFamily="34" charset="0"/>
                <a:cs typeface="Arial" panose="020B0604020202020204" pitchFamily="34" charset="0"/>
              </a:rPr>
              <a:t>a[pos-1] = </a:t>
            </a:r>
            <a:r>
              <a:rPr lang="en-US" sz="2000" b="1" dirty="0" err="1">
                <a:latin typeface="Arial" panose="020B0604020202020204" pitchFamily="34" charset="0"/>
                <a:cs typeface="Arial" panose="020B0604020202020204" pitchFamily="34" charset="0"/>
              </a:rPr>
              <a:t>ele</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ele</a:t>
            </a:r>
            <a:r>
              <a:rPr lang="en-US" sz="2000" dirty="0">
                <a:latin typeface="Arial" panose="020B0604020202020204" pitchFamily="34" charset="0"/>
                <a:cs typeface="Arial" panose="020B0604020202020204" pitchFamily="34" charset="0"/>
              </a:rPr>
              <a:t> is inserted at  the specified  pos.</a:t>
            </a:r>
          </a:p>
          <a:p>
            <a:pPr>
              <a:lnSpc>
                <a:spcPct val="150000"/>
              </a:lnSpc>
              <a:defRPr/>
            </a:pPr>
            <a:r>
              <a:rPr lang="en-US" sz="2000" b="1" dirty="0">
                <a:latin typeface="Arial" panose="020B0604020202020204" pitchFamily="34" charset="0"/>
                <a:cs typeface="Arial" panose="020B0604020202020204" pitchFamily="34" charset="0"/>
              </a:rPr>
              <a:t>n = n + 1;   </a:t>
            </a:r>
            <a:r>
              <a:rPr lang="en-US" sz="2000" dirty="0">
                <a:latin typeface="Arial" panose="020B0604020202020204" pitchFamily="34" charset="0"/>
                <a:cs typeface="Arial" panose="020B0604020202020204" pitchFamily="34" charset="0"/>
              </a:rPr>
              <a:t>// increment the count of no of elements</a:t>
            </a:r>
          </a:p>
        </p:txBody>
      </p:sp>
      <p:sp>
        <p:nvSpPr>
          <p:cNvPr id="7" name="TextBox 6"/>
          <p:cNvSpPr txBox="1">
            <a:spLocks noChangeArrowheads="1"/>
          </p:cNvSpPr>
          <p:nvPr/>
        </p:nvSpPr>
        <p:spPr bwMode="auto">
          <a:xfrm>
            <a:off x="4988256" y="1837593"/>
            <a:ext cx="3886200" cy="707886"/>
          </a:xfrm>
          <a:prstGeom prst="rect">
            <a:avLst/>
          </a:prstGeom>
          <a:noFill/>
          <a:ln w="28575">
            <a:solidFill>
              <a:srgbClr val="FF0000"/>
            </a:solidFill>
            <a:miter lim="800000"/>
            <a:headEnd/>
            <a:tailEnd/>
          </a:ln>
        </p:spPr>
        <p:txBody>
          <a:bodyPr wrap="square">
            <a:spAutoFit/>
          </a:bodyPr>
          <a:lstStyle/>
          <a:p>
            <a:r>
              <a:rPr lang="en-US" sz="2000" b="1" dirty="0">
                <a:latin typeface="Calibri" pitchFamily="34" charset="0"/>
              </a:rPr>
              <a:t>Example: insert 3 into the array</a:t>
            </a:r>
          </a:p>
          <a:p>
            <a:r>
              <a:rPr lang="en-US" sz="2000" b="1" dirty="0">
                <a:latin typeface="Calibri" pitchFamily="34" charset="0"/>
              </a:rPr>
              <a:t>	a[ ] = {1, 2, 4, 5,6}</a:t>
            </a:r>
          </a:p>
        </p:txBody>
      </p:sp>
      <p:sp>
        <p:nvSpPr>
          <p:cNvPr id="8" name="TextBox 7"/>
          <p:cNvSpPr txBox="1">
            <a:spLocks noChangeArrowheads="1"/>
          </p:cNvSpPr>
          <p:nvPr/>
        </p:nvSpPr>
        <p:spPr bwMode="auto">
          <a:xfrm>
            <a:off x="4988256" y="3026588"/>
            <a:ext cx="3352800" cy="708025"/>
          </a:xfrm>
          <a:prstGeom prst="rect">
            <a:avLst/>
          </a:prstGeom>
          <a:noFill/>
          <a:ln w="28575">
            <a:solidFill>
              <a:srgbClr val="FF0000"/>
            </a:solidFill>
            <a:miter lim="800000"/>
            <a:headEnd/>
            <a:tailEnd/>
          </a:ln>
        </p:spPr>
        <p:txBody>
          <a:bodyPr>
            <a:spAutoFit/>
          </a:bodyPr>
          <a:lstStyle/>
          <a:p>
            <a:r>
              <a:rPr lang="en-US" sz="2000" b="1" dirty="0">
                <a:latin typeface="Calibri" pitchFamily="34" charset="0"/>
              </a:rPr>
              <a:t>New array after inserting 3 :</a:t>
            </a:r>
          </a:p>
          <a:p>
            <a:r>
              <a:rPr lang="en-US" sz="2000" b="1" dirty="0">
                <a:latin typeface="Calibri" pitchFamily="34" charset="0"/>
              </a:rPr>
              <a:t>	a[ ] = {1, 2, 3, 4, 5,6}</a:t>
            </a:r>
          </a:p>
        </p:txBody>
      </p:sp>
      <p:sp>
        <p:nvSpPr>
          <p:cNvPr id="10" name="Rectangle 9"/>
          <p:cNvSpPr/>
          <p:nvPr/>
        </p:nvSpPr>
        <p:spPr>
          <a:xfrm>
            <a:off x="467544" y="1066800"/>
            <a:ext cx="8447856" cy="892552"/>
          </a:xfrm>
          <a:prstGeom prst="rect">
            <a:avLst/>
          </a:prstGeom>
        </p:spPr>
        <p:txBody>
          <a:bodyPr wrap="square">
            <a:spAutoFit/>
          </a:bodyPr>
          <a:lstStyle/>
          <a:p>
            <a:r>
              <a:rPr lang="pt-BR" sz="2600" dirty="0">
                <a:latin typeface="Calibri" pitchFamily="34" charset="0"/>
                <a:cs typeface="Calibri" pitchFamily="34" charset="0"/>
              </a:rPr>
              <a:t>Read array elements (in sorted order) &amp; element ‘</a:t>
            </a:r>
            <a:r>
              <a:rPr lang="pt-BR" sz="2600" b="1" dirty="0">
                <a:latin typeface="Calibri" pitchFamily="34" charset="0"/>
                <a:cs typeface="Calibri" pitchFamily="34" charset="0"/>
              </a:rPr>
              <a:t>ele</a:t>
            </a:r>
            <a:r>
              <a:rPr lang="pt-BR" sz="2600" dirty="0">
                <a:latin typeface="Calibri" pitchFamily="34" charset="0"/>
                <a:cs typeface="Calibri" pitchFamily="34" charset="0"/>
              </a:rPr>
              <a:t>’ to be inserted</a:t>
            </a:r>
          </a:p>
        </p:txBody>
      </p:sp>
      <p:sp>
        <p:nvSpPr>
          <p:cNvPr id="3" name="Footer Placeholder 2">
            <a:extLst>
              <a:ext uri="{FF2B5EF4-FFF2-40B4-BE49-F238E27FC236}">
                <a16:creationId xmlns:a16="http://schemas.microsoft.com/office/drawing/2014/main" id="{26C9A339-1D96-0CF3-DE95-80222AB547BD}"/>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136583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E0ED3-5D95-802F-06A7-2AB026F2ABB0}"/>
              </a:ext>
            </a:extLst>
          </p:cNvPr>
          <p:cNvSpPr>
            <a:spLocks noGrp="1"/>
          </p:cNvSpPr>
          <p:nvPr>
            <p:ph type="title"/>
          </p:nvPr>
        </p:nvSpPr>
        <p:spPr>
          <a:xfrm>
            <a:off x="628650" y="515254"/>
            <a:ext cx="8245807" cy="628310"/>
          </a:xfrm>
        </p:spPr>
        <p:txBody>
          <a:bodyPr anchor="ctr">
            <a:normAutofit/>
          </a:bodyPr>
          <a:lstStyle/>
          <a:p>
            <a:r>
              <a:rPr lang="en-IN" dirty="0">
                <a:highlight>
                  <a:srgbClr val="00FF00"/>
                </a:highlight>
              </a:rPr>
              <a:t>Address Calculation</a:t>
            </a:r>
            <a:endParaRPr lang="en-IN">
              <a:highlight>
                <a:srgbClr val="00FF00"/>
              </a:highlight>
            </a:endParaRPr>
          </a:p>
        </p:txBody>
      </p:sp>
      <p:pic>
        <p:nvPicPr>
          <p:cNvPr id="6" name="Picture 5">
            <a:extLst>
              <a:ext uri="{FF2B5EF4-FFF2-40B4-BE49-F238E27FC236}">
                <a16:creationId xmlns:a16="http://schemas.microsoft.com/office/drawing/2014/main" id="{17E681FE-E70C-2CA1-0B5F-59332D36431C}"/>
              </a:ext>
            </a:extLst>
          </p:cNvPr>
          <p:cNvPicPr>
            <a:picLocks noChangeAspect="1"/>
          </p:cNvPicPr>
          <p:nvPr/>
        </p:nvPicPr>
        <p:blipFill>
          <a:blip r:embed="rId3"/>
          <a:stretch>
            <a:fillRect/>
          </a:stretch>
        </p:blipFill>
        <p:spPr>
          <a:xfrm>
            <a:off x="678005" y="1269243"/>
            <a:ext cx="8147095" cy="4907721"/>
          </a:xfrm>
          <a:prstGeom prst="rect">
            <a:avLst/>
          </a:prstGeom>
          <a:noFill/>
        </p:spPr>
      </p:pic>
      <p:sp>
        <p:nvSpPr>
          <p:cNvPr id="2" name="Footer Placeholder 1">
            <a:extLst>
              <a:ext uri="{FF2B5EF4-FFF2-40B4-BE49-F238E27FC236}">
                <a16:creationId xmlns:a16="http://schemas.microsoft.com/office/drawing/2014/main" id="{A28AA020-4EBA-DB8C-3BDD-96FBBA2D729B}"/>
              </a:ext>
            </a:extLst>
          </p:cNvPr>
          <p:cNvSpPr>
            <a:spLocks noGrp="1"/>
          </p:cNvSpPr>
          <p:nvPr>
            <p:ph type="ftr" sz="quarter" idx="11"/>
          </p:nvPr>
        </p:nvSpPr>
        <p:spPr>
          <a:xfrm>
            <a:off x="1658203" y="6356351"/>
            <a:ext cx="6581633" cy="365125"/>
          </a:xfrm>
        </p:spPr>
        <p:txBody>
          <a:bodyPr anchor="ctr">
            <a:normAutofit/>
          </a:bodyPr>
          <a:lstStyle/>
          <a:p>
            <a:pPr>
              <a:spcAft>
                <a:spcPts val="600"/>
              </a:spcAft>
            </a:pPr>
            <a:r>
              <a:rPr lang="en-US"/>
              <a:t>Dr. Satpal Singh Kushwaha</a:t>
            </a:r>
          </a:p>
        </p:txBody>
      </p:sp>
    </p:spTree>
    <p:extLst>
      <p:ext uri="{BB962C8B-B14F-4D97-AF65-F5344CB8AC3E}">
        <p14:creationId xmlns:p14="http://schemas.microsoft.com/office/powerpoint/2010/main" val="323014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19200" y="4724400"/>
            <a:ext cx="7275513" cy="1631951"/>
          </a:xfrm>
        </p:spPr>
        <p:txBody>
          <a:bodyPr>
            <a:noAutofit/>
          </a:bodyPr>
          <a:lstStyle/>
          <a:p>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br>
              <a:rPr lang="en-US" sz="3200" spc="1200" dirty="0"/>
            </a:br>
            <a:r>
              <a:rPr lang="en-US" spc="1200" dirty="0"/>
              <a:t> </a:t>
            </a:r>
          </a:p>
        </p:txBody>
      </p:sp>
      <p:pic>
        <p:nvPicPr>
          <p:cNvPr id="5" name="Picture 4"/>
          <p:cNvPicPr>
            <a:picLocks noChangeAspect="1"/>
          </p:cNvPicPr>
          <p:nvPr/>
        </p:nvPicPr>
        <p:blipFill>
          <a:blip r:embed="rId3"/>
          <a:stretch>
            <a:fillRect/>
          </a:stretch>
        </p:blipFill>
        <p:spPr>
          <a:xfrm>
            <a:off x="1223142" y="2136536"/>
            <a:ext cx="6469364" cy="1292464"/>
          </a:xfrm>
          <a:prstGeom prst="rect">
            <a:avLst/>
          </a:prstGeom>
        </p:spPr>
      </p:pic>
      <p:sp>
        <p:nvSpPr>
          <p:cNvPr id="6" name="Footer Placeholder 5">
            <a:extLst>
              <a:ext uri="{FF2B5EF4-FFF2-40B4-BE49-F238E27FC236}">
                <a16:creationId xmlns:a16="http://schemas.microsoft.com/office/drawing/2014/main" id="{B73BC130-A221-B276-F53C-224874CBB51D}"/>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3467170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07258F-16D0-E8CC-56BB-D7DDF5D4319C}"/>
              </a:ext>
            </a:extLst>
          </p:cNvPr>
          <p:cNvPicPr>
            <a:picLocks noChangeAspect="1"/>
          </p:cNvPicPr>
          <p:nvPr/>
        </p:nvPicPr>
        <p:blipFill>
          <a:blip r:embed="rId3"/>
          <a:stretch>
            <a:fillRect/>
          </a:stretch>
        </p:blipFill>
        <p:spPr>
          <a:xfrm>
            <a:off x="17473" y="0"/>
            <a:ext cx="7183710" cy="3591855"/>
          </a:xfrm>
          <a:prstGeom prst="rect">
            <a:avLst/>
          </a:prstGeom>
        </p:spPr>
      </p:pic>
      <p:sp>
        <p:nvSpPr>
          <p:cNvPr id="7" name="TextBox 6">
            <a:extLst>
              <a:ext uri="{FF2B5EF4-FFF2-40B4-BE49-F238E27FC236}">
                <a16:creationId xmlns:a16="http://schemas.microsoft.com/office/drawing/2014/main" id="{9168B7EA-0015-0357-6CC4-915A96589784}"/>
              </a:ext>
            </a:extLst>
          </p:cNvPr>
          <p:cNvSpPr txBox="1"/>
          <p:nvPr/>
        </p:nvSpPr>
        <p:spPr>
          <a:xfrm>
            <a:off x="467544" y="3842767"/>
            <a:ext cx="8352928" cy="2672526"/>
          </a:xfrm>
          <a:prstGeom prst="rect">
            <a:avLst/>
          </a:prstGeom>
          <a:noFill/>
        </p:spPr>
        <p:txBody>
          <a:bodyPr wrap="square">
            <a:spAutoFit/>
          </a:bodyPr>
          <a:lstStyle/>
          <a:p>
            <a:pPr algn="ctr">
              <a:lnSpc>
                <a:spcPct val="150000"/>
              </a:lnSpc>
            </a:pPr>
            <a:r>
              <a:rPr lang="en-US" sz="2400" b="1" dirty="0"/>
              <a:t>Address of A[I] = B + W * (I – LB)</a:t>
            </a:r>
          </a:p>
          <a:p>
            <a:pPr>
              <a:lnSpc>
                <a:spcPct val="150000"/>
              </a:lnSpc>
            </a:pPr>
            <a:endParaRPr lang="en-US" dirty="0"/>
          </a:p>
          <a:p>
            <a:pPr>
              <a:lnSpc>
                <a:spcPct val="150000"/>
              </a:lnSpc>
            </a:pPr>
            <a:r>
              <a:rPr lang="en-US" b="1" dirty="0"/>
              <a:t>I = Index of element whose address to be found, </a:t>
            </a:r>
          </a:p>
          <a:p>
            <a:pPr>
              <a:lnSpc>
                <a:spcPct val="150000"/>
              </a:lnSpc>
            </a:pPr>
            <a:r>
              <a:rPr lang="en-US" b="1" dirty="0"/>
              <a:t>B = Base address, </a:t>
            </a:r>
          </a:p>
          <a:p>
            <a:pPr>
              <a:lnSpc>
                <a:spcPct val="150000"/>
              </a:lnSpc>
            </a:pPr>
            <a:r>
              <a:rPr lang="en-US" b="1" dirty="0"/>
              <a:t>W = Storage size of one element store in any array(in byte), </a:t>
            </a:r>
          </a:p>
          <a:p>
            <a:pPr>
              <a:lnSpc>
                <a:spcPct val="150000"/>
              </a:lnSpc>
            </a:pPr>
            <a:r>
              <a:rPr lang="en-US" b="1" dirty="0"/>
              <a:t>LB = Lower Limit/Lower Bound of subscript(If not specified assume zero).</a:t>
            </a:r>
            <a:endParaRPr lang="en-IN" b="1" dirty="0"/>
          </a:p>
        </p:txBody>
      </p:sp>
      <p:sp>
        <p:nvSpPr>
          <p:cNvPr id="2" name="Footer Placeholder 1">
            <a:extLst>
              <a:ext uri="{FF2B5EF4-FFF2-40B4-BE49-F238E27FC236}">
                <a16:creationId xmlns:a16="http://schemas.microsoft.com/office/drawing/2014/main" id="{A28AA020-4EBA-DB8C-3BDD-96FBBA2D729B}"/>
              </a:ext>
            </a:extLst>
          </p:cNvPr>
          <p:cNvSpPr>
            <a:spLocks noGrp="1"/>
          </p:cNvSpPr>
          <p:nvPr>
            <p:ph type="ftr" sz="quarter" idx="11"/>
          </p:nvPr>
        </p:nvSpPr>
        <p:spPr/>
        <p:txBody>
          <a:bodyPr/>
          <a:lstStyle/>
          <a:p>
            <a:r>
              <a:rPr lang="en-US"/>
              <a:t>Dr. Satpal Singh Kushwaha</a:t>
            </a:r>
            <a:endParaRPr lang="en-US" dirty="0"/>
          </a:p>
        </p:txBody>
      </p:sp>
      <p:sp>
        <p:nvSpPr>
          <p:cNvPr id="4" name="Title 3">
            <a:extLst>
              <a:ext uri="{FF2B5EF4-FFF2-40B4-BE49-F238E27FC236}">
                <a16:creationId xmlns:a16="http://schemas.microsoft.com/office/drawing/2014/main" id="{3E0E0ED3-5D95-802F-06A7-2AB026F2ABB0}"/>
              </a:ext>
            </a:extLst>
          </p:cNvPr>
          <p:cNvSpPr>
            <a:spLocks noGrp="1"/>
          </p:cNvSpPr>
          <p:nvPr>
            <p:ph type="title"/>
          </p:nvPr>
        </p:nvSpPr>
        <p:spPr>
          <a:xfrm>
            <a:off x="1658203" y="91943"/>
            <a:ext cx="5542980" cy="628310"/>
          </a:xfrm>
        </p:spPr>
        <p:txBody>
          <a:bodyPr/>
          <a:lstStyle/>
          <a:p>
            <a:pPr algn="ctr"/>
            <a:r>
              <a:rPr lang="en-IN" dirty="0">
                <a:highlight>
                  <a:srgbClr val="00FF00"/>
                </a:highlight>
              </a:rPr>
              <a:t>Address Calculation</a:t>
            </a:r>
          </a:p>
        </p:txBody>
      </p:sp>
    </p:spTree>
    <p:extLst>
      <p:ext uri="{BB962C8B-B14F-4D97-AF65-F5344CB8AC3E}">
        <p14:creationId xmlns:p14="http://schemas.microsoft.com/office/powerpoint/2010/main" val="62797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E0ED3-5D95-802F-06A7-2AB026F2ABB0}"/>
              </a:ext>
            </a:extLst>
          </p:cNvPr>
          <p:cNvSpPr>
            <a:spLocks noGrp="1"/>
          </p:cNvSpPr>
          <p:nvPr>
            <p:ph type="title"/>
          </p:nvPr>
        </p:nvSpPr>
        <p:spPr>
          <a:xfrm>
            <a:off x="2411760" y="108708"/>
            <a:ext cx="3816424" cy="628310"/>
          </a:xfrm>
        </p:spPr>
        <p:txBody>
          <a:bodyPr/>
          <a:lstStyle/>
          <a:p>
            <a:pPr algn="ctr"/>
            <a:r>
              <a:rPr lang="en-IN" dirty="0">
                <a:highlight>
                  <a:srgbClr val="00FF00"/>
                </a:highlight>
              </a:rPr>
              <a:t>Address Calculation</a:t>
            </a:r>
          </a:p>
        </p:txBody>
      </p:sp>
      <p:sp>
        <p:nvSpPr>
          <p:cNvPr id="3" name="TextBox 2">
            <a:extLst>
              <a:ext uri="{FF2B5EF4-FFF2-40B4-BE49-F238E27FC236}">
                <a16:creationId xmlns:a16="http://schemas.microsoft.com/office/drawing/2014/main" id="{C5F55FB6-7B1E-75BE-02E7-5C072DBA90E4}"/>
              </a:ext>
            </a:extLst>
          </p:cNvPr>
          <p:cNvSpPr txBox="1"/>
          <p:nvPr/>
        </p:nvSpPr>
        <p:spPr>
          <a:xfrm>
            <a:off x="194724" y="675314"/>
            <a:ext cx="8679731" cy="646331"/>
          </a:xfrm>
          <a:prstGeom prst="rect">
            <a:avLst/>
          </a:prstGeom>
          <a:noFill/>
        </p:spPr>
        <p:txBody>
          <a:bodyPr wrap="square">
            <a:spAutoFit/>
          </a:bodyPr>
          <a:lstStyle/>
          <a:p>
            <a:r>
              <a:rPr lang="en-US" b="1" i="0" dirty="0">
                <a:solidFill>
                  <a:srgbClr val="273239"/>
                </a:solidFill>
                <a:effectLst/>
                <a:latin typeface="urw-din"/>
              </a:rPr>
              <a:t>Example:</a:t>
            </a:r>
            <a:r>
              <a:rPr lang="en-US" b="0" i="0" dirty="0">
                <a:solidFill>
                  <a:srgbClr val="273239"/>
                </a:solidFill>
                <a:effectLst/>
                <a:latin typeface="urw-din"/>
              </a:rPr>
              <a:t> Given the base address of an array </a:t>
            </a:r>
            <a:r>
              <a:rPr lang="en-US" b="1" i="0" dirty="0">
                <a:solidFill>
                  <a:srgbClr val="273239"/>
                </a:solidFill>
                <a:effectLst/>
                <a:latin typeface="urw-din"/>
              </a:rPr>
              <a:t>A[1300 ………… 1900]</a:t>
            </a:r>
            <a:r>
              <a:rPr lang="en-US" b="0" i="0" dirty="0">
                <a:solidFill>
                  <a:srgbClr val="273239"/>
                </a:solidFill>
                <a:effectLst/>
                <a:latin typeface="urw-din"/>
              </a:rPr>
              <a:t> as </a:t>
            </a:r>
            <a:r>
              <a:rPr lang="en-US" b="1" i="0" dirty="0">
                <a:solidFill>
                  <a:srgbClr val="273239"/>
                </a:solidFill>
                <a:effectLst/>
                <a:latin typeface="urw-din"/>
              </a:rPr>
              <a:t>1020</a:t>
            </a:r>
            <a:r>
              <a:rPr lang="en-US" b="0" i="0" dirty="0">
                <a:solidFill>
                  <a:srgbClr val="273239"/>
                </a:solidFill>
                <a:effectLst/>
                <a:latin typeface="urw-din"/>
              </a:rPr>
              <a:t> and the size of each element is 2 bytes in the memory, find the address of </a:t>
            </a:r>
            <a:r>
              <a:rPr lang="en-US" b="1" i="0" dirty="0">
                <a:solidFill>
                  <a:srgbClr val="273239"/>
                </a:solidFill>
                <a:effectLst/>
                <a:latin typeface="urw-din"/>
              </a:rPr>
              <a:t>A[1700].</a:t>
            </a:r>
            <a:r>
              <a:rPr lang="en-US" b="0" i="0" dirty="0">
                <a:solidFill>
                  <a:srgbClr val="273239"/>
                </a:solidFill>
                <a:effectLst/>
                <a:latin typeface="urw-din"/>
              </a:rPr>
              <a:t>  </a:t>
            </a:r>
            <a:endParaRPr lang="en-IN" dirty="0"/>
          </a:p>
        </p:txBody>
      </p:sp>
      <p:sp>
        <p:nvSpPr>
          <p:cNvPr id="6" name="Rectangle 1">
            <a:extLst>
              <a:ext uri="{FF2B5EF4-FFF2-40B4-BE49-F238E27FC236}">
                <a16:creationId xmlns:a16="http://schemas.microsoft.com/office/drawing/2014/main" id="{A60F3AF5-F998-28EE-86A7-6B9DC9ED820C}"/>
              </a:ext>
            </a:extLst>
          </p:cNvPr>
          <p:cNvSpPr>
            <a:spLocks noChangeArrowheads="1"/>
          </p:cNvSpPr>
          <p:nvPr/>
        </p:nvSpPr>
        <p:spPr bwMode="auto">
          <a:xfrm>
            <a:off x="300962" y="1348239"/>
            <a:ext cx="7068309" cy="47556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urw-din"/>
              </a:rPr>
              <a:t>Solution: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Given: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Base address B = 1020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Lower Limit/Lower Bound of subscript LB = 1300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Storage size of one element store in any array W = 2 Byte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Index of element whose address to be found I = 1700</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Formula used: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Address of A[I] = B + W * (I – LB)</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Solution: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Address of A[1700] = 1020 + 2 * (1700 – 1300)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 1020 + 2 * (400)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 1020 + 800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Address of A[1700] = 1820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8CBF7222-C918-CA37-C37D-41DCDB1E291F}"/>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41201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Freeform: Shape 41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8" name="Rectangle 2">
            <a:extLst>
              <a:ext uri="{FF2B5EF4-FFF2-40B4-BE49-F238E27FC236}">
                <a16:creationId xmlns:a16="http://schemas.microsoft.com/office/drawing/2014/main" id="{C6DA39DE-7682-43F2-AF97-E3130FD3E4DA}"/>
              </a:ext>
            </a:extLst>
          </p:cNvPr>
          <p:cNvSpPr>
            <a:spLocks noGrp="1" noChangeArrowheads="1"/>
          </p:cNvSpPr>
          <p:nvPr>
            <p:ph type="title"/>
          </p:nvPr>
        </p:nvSpPr>
        <p:spPr>
          <a:xfrm>
            <a:off x="852775" y="609597"/>
            <a:ext cx="7044316" cy="1330841"/>
          </a:xfrm>
        </p:spPr>
        <p:txBody>
          <a:bodyPr>
            <a:normAutofit/>
          </a:bodyPr>
          <a:lstStyle/>
          <a:p>
            <a:r>
              <a:rPr lang="en-US" altLang="en-US" b="1" dirty="0">
                <a:latin typeface="Times New Roman" panose="02020603050405020304" pitchFamily="18" charset="0"/>
              </a:rPr>
              <a:t>Arrays</a:t>
            </a:r>
          </a:p>
        </p:txBody>
      </p:sp>
      <p:sp>
        <p:nvSpPr>
          <p:cNvPr id="4099" name="Rectangle 3">
            <a:extLst>
              <a:ext uri="{FF2B5EF4-FFF2-40B4-BE49-F238E27FC236}">
                <a16:creationId xmlns:a16="http://schemas.microsoft.com/office/drawing/2014/main" id="{F267BE93-76D9-4E75-81B2-3A3FCCA5550A}"/>
              </a:ext>
            </a:extLst>
          </p:cNvPr>
          <p:cNvSpPr>
            <a:spLocks noGrp="1" noChangeArrowheads="1"/>
          </p:cNvSpPr>
          <p:nvPr>
            <p:ph idx="1"/>
          </p:nvPr>
        </p:nvSpPr>
        <p:spPr>
          <a:xfrm>
            <a:off x="395536" y="1940438"/>
            <a:ext cx="3719225" cy="4415911"/>
          </a:xfrm>
        </p:spPr>
        <p:txBody>
          <a:bodyPr>
            <a:normAutofit fontScale="92500" lnSpcReduction="20000"/>
          </a:bodyPr>
          <a:lstStyle/>
          <a:p>
            <a:pPr algn="just">
              <a:lnSpc>
                <a:spcPct val="150000"/>
              </a:lnSpc>
            </a:pPr>
            <a:r>
              <a:rPr lang="en-US" altLang="en-US" sz="1600" b="1" dirty="0">
                <a:latin typeface="Times New Roman" panose="02020603050405020304" pitchFamily="18" charset="0"/>
              </a:rPr>
              <a:t>Array form an important part of almost all programming language.</a:t>
            </a:r>
          </a:p>
          <a:p>
            <a:pPr algn="just">
              <a:lnSpc>
                <a:spcPct val="150000"/>
              </a:lnSpc>
            </a:pPr>
            <a:r>
              <a:rPr lang="en-US" altLang="en-US" sz="1600" b="1" dirty="0">
                <a:latin typeface="Times New Roman" panose="02020603050405020304" pitchFamily="18" charset="0"/>
              </a:rPr>
              <a:t>It provides a powerful feature and can be used as such or can be used to form complex data structures like stack and queue.</a:t>
            </a:r>
          </a:p>
          <a:p>
            <a:pPr algn="just">
              <a:lnSpc>
                <a:spcPct val="150000"/>
              </a:lnSpc>
            </a:pPr>
            <a:r>
              <a:rPr lang="en-US" altLang="en-US" sz="1600" b="1" dirty="0">
                <a:latin typeface="Times New Roman" panose="02020603050405020304" pitchFamily="18" charset="0"/>
              </a:rPr>
              <a:t>An array can be defined as an infinite collection of homogeneous (similar data type) elements.</a:t>
            </a:r>
          </a:p>
          <a:p>
            <a:pPr algn="just">
              <a:lnSpc>
                <a:spcPct val="150000"/>
              </a:lnSpc>
            </a:pPr>
            <a:r>
              <a:rPr lang="en-US" altLang="en-US" sz="1600" b="1" dirty="0">
                <a:latin typeface="Times New Roman" panose="02020603050405020304" pitchFamily="18" charset="0"/>
              </a:rPr>
              <a:t>This means that an array can store either all integer, all floating-point numbers, all characters or any other complex data type but all same type.</a:t>
            </a:r>
          </a:p>
        </p:txBody>
      </p:sp>
      <p:pic>
        <p:nvPicPr>
          <p:cNvPr id="1026" name="Picture 2" descr="Java – Array – CoderMantra">
            <a:extLst>
              <a:ext uri="{FF2B5EF4-FFF2-40B4-BE49-F238E27FC236}">
                <a16:creationId xmlns:a16="http://schemas.microsoft.com/office/drawing/2014/main" id="{48A816A4-AB05-D6BA-B08D-BA3D6311B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75489" y="1107228"/>
            <a:ext cx="5029238" cy="3128409"/>
          </a:xfrm>
          <a:prstGeom prst="rect">
            <a:avLst/>
          </a:prstGeom>
          <a:noFill/>
          <a:extLst>
            <a:ext uri="{909E8E84-426E-40DD-AFC4-6F175D3DCCD1}">
              <a14:hiddenFill xmlns:a14="http://schemas.microsoft.com/office/drawing/2010/main">
                <a:solidFill>
                  <a:srgbClr val="FFFFFF"/>
                </a:solidFill>
              </a14:hiddenFill>
            </a:ext>
          </a:extLst>
        </p:spPr>
      </p:pic>
      <p:sp>
        <p:nvSpPr>
          <p:cNvPr id="4114" name="Freeform: Shape 41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E9528519-690E-56E8-50DD-1A11ACC7511C}"/>
              </a:ext>
            </a:extLst>
          </p:cNvPr>
          <p:cNvSpPr>
            <a:spLocks noGrp="1"/>
          </p:cNvSpPr>
          <p:nvPr>
            <p:ph type="ftr" sz="quarter" idx="11"/>
          </p:nvPr>
        </p:nvSpPr>
        <p:spPr>
          <a:xfrm>
            <a:off x="3028950" y="6356350"/>
            <a:ext cx="3086100" cy="365125"/>
          </a:xfrm>
        </p:spPr>
        <p:txBody>
          <a:bodyPr>
            <a:normAutofit/>
          </a:bodyPr>
          <a:lstStyle/>
          <a:p>
            <a:pPr>
              <a:spcAft>
                <a:spcPts val="600"/>
              </a:spcAft>
            </a:pPr>
            <a:r>
              <a:rPr lang="en-IN" altLang="en-US"/>
              <a:t>Dr. Satpal Singh Kushwaha</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6" name="Rectangle 3277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8" name="Freeform: Shape 3277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770" name="Rectangle 2">
            <a:extLst>
              <a:ext uri="{FF2B5EF4-FFF2-40B4-BE49-F238E27FC236}">
                <a16:creationId xmlns:a16="http://schemas.microsoft.com/office/drawing/2014/main" id="{2E33BAE3-E006-4B98-A910-19512D178EC8}"/>
              </a:ext>
            </a:extLst>
          </p:cNvPr>
          <p:cNvSpPr>
            <a:spLocks noGrp="1" noChangeArrowheads="1"/>
          </p:cNvSpPr>
          <p:nvPr>
            <p:ph type="title"/>
          </p:nvPr>
        </p:nvSpPr>
        <p:spPr>
          <a:xfrm>
            <a:off x="852775" y="609597"/>
            <a:ext cx="7044316" cy="1330841"/>
          </a:xfrm>
        </p:spPr>
        <p:txBody>
          <a:bodyPr>
            <a:normAutofit/>
          </a:bodyPr>
          <a:lstStyle/>
          <a:p>
            <a:r>
              <a:rPr lang="en-US" altLang="en-US" b="1">
                <a:latin typeface="Times New Roman" panose="02020603050405020304" pitchFamily="18" charset="0"/>
              </a:rPr>
              <a:t>Arrays [Cont…)</a:t>
            </a:r>
          </a:p>
        </p:txBody>
      </p:sp>
      <p:sp>
        <p:nvSpPr>
          <p:cNvPr id="32771" name="Rectangle 3">
            <a:extLst>
              <a:ext uri="{FF2B5EF4-FFF2-40B4-BE49-F238E27FC236}">
                <a16:creationId xmlns:a16="http://schemas.microsoft.com/office/drawing/2014/main" id="{D176F849-E790-4F65-8395-431F7AF2DCEE}"/>
              </a:ext>
            </a:extLst>
          </p:cNvPr>
          <p:cNvSpPr>
            <a:spLocks noGrp="1" noChangeArrowheads="1"/>
          </p:cNvSpPr>
          <p:nvPr>
            <p:ph idx="1"/>
          </p:nvPr>
        </p:nvSpPr>
        <p:spPr>
          <a:xfrm>
            <a:off x="319368" y="2034162"/>
            <a:ext cx="3920679" cy="3984031"/>
          </a:xfrm>
        </p:spPr>
        <p:txBody>
          <a:bodyPr>
            <a:normAutofit fontScale="92500" lnSpcReduction="10000"/>
          </a:bodyPr>
          <a:lstStyle/>
          <a:p>
            <a:pPr lvl="1" algn="just">
              <a:lnSpc>
                <a:spcPct val="150000"/>
              </a:lnSpc>
            </a:pPr>
            <a:r>
              <a:rPr lang="en-US" altLang="en-US" sz="1700" b="1" dirty="0">
                <a:latin typeface="Times New Roman" panose="02020603050405020304" pitchFamily="18" charset="0"/>
              </a:rPr>
              <a:t>Arrays are always stored in consecutive memory locations.</a:t>
            </a:r>
          </a:p>
          <a:p>
            <a:pPr lvl="1" algn="just">
              <a:lnSpc>
                <a:spcPct val="150000"/>
              </a:lnSpc>
            </a:pPr>
            <a:r>
              <a:rPr lang="en-US" altLang="en-US" sz="1700" b="1" dirty="0">
                <a:latin typeface="Times New Roman" panose="02020603050405020304" pitchFamily="18" charset="0"/>
              </a:rPr>
              <a:t>An array can store multiple value which can be referenced by a single name unlike a simple variable which store one value at a time. Followed by an index or subscript, specified inside a square bracket.</a:t>
            </a:r>
          </a:p>
          <a:p>
            <a:pPr lvl="1" algn="just">
              <a:lnSpc>
                <a:spcPct val="150000"/>
              </a:lnSpc>
            </a:pPr>
            <a:r>
              <a:rPr lang="en-US" altLang="en-US" sz="1700" b="1" dirty="0">
                <a:latin typeface="Times New Roman" panose="02020603050405020304" pitchFamily="18" charset="0"/>
              </a:rPr>
              <a:t>Array name is a pointer to the first location of the memory block allocation to the name of the array.</a:t>
            </a:r>
          </a:p>
        </p:txBody>
      </p:sp>
      <p:pic>
        <p:nvPicPr>
          <p:cNvPr id="2050" name="Picture 2" descr="Java – Array – CoderMantra">
            <a:extLst>
              <a:ext uri="{FF2B5EF4-FFF2-40B4-BE49-F238E27FC236}">
                <a16:creationId xmlns:a16="http://schemas.microsoft.com/office/drawing/2014/main" id="{BC4620F0-B1BF-9927-1B5B-6E4C68E243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74933" y="2647381"/>
            <a:ext cx="4449699" cy="2410681"/>
          </a:xfrm>
          <a:prstGeom prst="rect">
            <a:avLst/>
          </a:prstGeom>
          <a:noFill/>
          <a:extLst>
            <a:ext uri="{909E8E84-426E-40DD-AFC4-6F175D3DCCD1}">
              <a14:hiddenFill xmlns:a14="http://schemas.microsoft.com/office/drawing/2010/main">
                <a:solidFill>
                  <a:srgbClr val="FFFFFF"/>
                </a:solidFill>
              </a14:hiddenFill>
            </a:ext>
          </a:extLst>
        </p:spPr>
      </p:pic>
      <p:sp>
        <p:nvSpPr>
          <p:cNvPr id="32780" name="Freeform: Shape 3277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4EC865AF-A155-3675-F0B6-3251A7C5AA4F}"/>
              </a:ext>
            </a:extLst>
          </p:cNvPr>
          <p:cNvSpPr>
            <a:spLocks noGrp="1"/>
          </p:cNvSpPr>
          <p:nvPr>
            <p:ph type="ftr" sz="quarter" idx="11"/>
          </p:nvPr>
        </p:nvSpPr>
        <p:spPr>
          <a:xfrm>
            <a:off x="3028950" y="6356350"/>
            <a:ext cx="3086100" cy="365125"/>
          </a:xfrm>
        </p:spPr>
        <p:txBody>
          <a:bodyPr>
            <a:normAutofit/>
          </a:bodyPr>
          <a:lstStyle/>
          <a:p>
            <a:pPr>
              <a:spcAft>
                <a:spcPts val="600"/>
              </a:spcAft>
            </a:pPr>
            <a:r>
              <a:rPr lang="en-IN" altLang="en-US"/>
              <a:t>Dr. Satpal Singh Kushwaha</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F09CD4F-7991-494A-82CF-D3DA5BED906C}"/>
              </a:ext>
            </a:extLst>
          </p:cNvPr>
          <p:cNvSpPr>
            <a:spLocks noGrp="1" noChangeArrowheads="1"/>
          </p:cNvSpPr>
          <p:nvPr>
            <p:ph type="title"/>
          </p:nvPr>
        </p:nvSpPr>
        <p:spPr>
          <a:xfrm>
            <a:off x="2686050" y="136524"/>
            <a:ext cx="3799334" cy="1325563"/>
          </a:xfrm>
        </p:spPr>
        <p:txBody>
          <a:bodyPr>
            <a:normAutofit/>
          </a:bodyPr>
          <a:lstStyle/>
          <a:p>
            <a:r>
              <a:rPr lang="en-US" altLang="en-US" sz="3600" b="1" dirty="0">
                <a:latin typeface="Times New Roman" panose="02020603050405020304" pitchFamily="18" charset="0"/>
              </a:rPr>
              <a:t>Types of Arrays</a:t>
            </a:r>
          </a:p>
        </p:txBody>
      </p:sp>
      <p:sp>
        <p:nvSpPr>
          <p:cNvPr id="41987" name="Rectangle 3">
            <a:extLst>
              <a:ext uri="{FF2B5EF4-FFF2-40B4-BE49-F238E27FC236}">
                <a16:creationId xmlns:a16="http://schemas.microsoft.com/office/drawing/2014/main" id="{2090842F-5F7B-4A00-9EB5-65E820E04AAA}"/>
              </a:ext>
            </a:extLst>
          </p:cNvPr>
          <p:cNvSpPr>
            <a:spLocks noGrp="1" noChangeArrowheads="1"/>
          </p:cNvSpPr>
          <p:nvPr>
            <p:ph idx="1"/>
          </p:nvPr>
        </p:nvSpPr>
        <p:spPr>
          <a:xfrm>
            <a:off x="251520" y="4400640"/>
            <a:ext cx="4505697" cy="958801"/>
          </a:xfrm>
        </p:spPr>
        <p:txBody>
          <a:bodyPr>
            <a:normAutofit/>
          </a:bodyPr>
          <a:lstStyle/>
          <a:p>
            <a:pPr lvl="1">
              <a:lnSpc>
                <a:spcPct val="200000"/>
              </a:lnSpc>
            </a:pPr>
            <a:r>
              <a:rPr lang="en-US" altLang="en-US" sz="2800" dirty="0">
                <a:latin typeface="Times New Roman" panose="02020603050405020304" pitchFamily="18" charset="0"/>
              </a:rPr>
              <a:t>Multi-Dimensional Arrays</a:t>
            </a:r>
            <a:endParaRPr lang="en-US" altLang="en-US" sz="2000"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8EF36220-A7A1-85E2-194B-9C4BBD3C73CB}"/>
              </a:ext>
            </a:extLst>
          </p:cNvPr>
          <p:cNvSpPr>
            <a:spLocks noGrp="1"/>
          </p:cNvSpPr>
          <p:nvPr>
            <p:ph type="ftr" sz="quarter" idx="11"/>
          </p:nvPr>
        </p:nvSpPr>
        <p:spPr/>
        <p:txBody>
          <a:bodyPr/>
          <a:lstStyle/>
          <a:p>
            <a:r>
              <a:rPr lang="en-IN" altLang="en-US"/>
              <a:t>Dr. Satpal Singh Kushwaha</a:t>
            </a:r>
            <a:endParaRPr lang="en-US" altLang="en-US"/>
          </a:p>
        </p:txBody>
      </p:sp>
      <p:sp>
        <p:nvSpPr>
          <p:cNvPr id="3" name="TextBox 2">
            <a:extLst>
              <a:ext uri="{FF2B5EF4-FFF2-40B4-BE49-F238E27FC236}">
                <a16:creationId xmlns:a16="http://schemas.microsoft.com/office/drawing/2014/main" id="{0162484A-87CB-5B4D-3E55-F163C48AEB0A}"/>
              </a:ext>
            </a:extLst>
          </p:cNvPr>
          <p:cNvSpPr txBox="1"/>
          <p:nvPr/>
        </p:nvSpPr>
        <p:spPr>
          <a:xfrm>
            <a:off x="251520" y="1601283"/>
            <a:ext cx="4572000" cy="822789"/>
          </a:xfrm>
          <a:prstGeom prst="rect">
            <a:avLst/>
          </a:prstGeom>
          <a:noFill/>
        </p:spPr>
        <p:txBody>
          <a:bodyPr wrap="square">
            <a:spAutoFit/>
          </a:bodyPr>
          <a:lstStyle/>
          <a:p>
            <a:pPr marL="514350" marR="0" lvl="1" indent="-171450" algn="l" defTabSz="685800" rtl="0" eaLnBrk="1" fontAlgn="auto" latinLnBrk="0" hangingPunct="1">
              <a:lnSpc>
                <a:spcPct val="200000"/>
              </a:lnSpc>
              <a:spcBef>
                <a:spcPts val="375"/>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One-Dimensional Arrays</a:t>
            </a:r>
          </a:p>
        </p:txBody>
      </p:sp>
      <p:pic>
        <p:nvPicPr>
          <p:cNvPr id="5" name="Picture 2" descr="Java – Array – CoderMantra">
            <a:extLst>
              <a:ext uri="{FF2B5EF4-FFF2-40B4-BE49-F238E27FC236}">
                <a16:creationId xmlns:a16="http://schemas.microsoft.com/office/drawing/2014/main" id="{31E7A18C-B535-1BD0-9E36-BD97422D39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0872" y="1163932"/>
            <a:ext cx="4051608" cy="25202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 Array – CoderMantra">
            <a:extLst>
              <a:ext uri="{FF2B5EF4-FFF2-40B4-BE49-F238E27FC236}">
                <a16:creationId xmlns:a16="http://schemas.microsoft.com/office/drawing/2014/main" id="{207DB819-4FAD-1422-3E66-0962E1155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87756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B0D1A56-AAF8-4B3E-8CC9-B40C8E861285}"/>
              </a:ext>
            </a:extLst>
          </p:cNvPr>
          <p:cNvSpPr>
            <a:spLocks noGrp="1" noChangeArrowheads="1"/>
          </p:cNvSpPr>
          <p:nvPr>
            <p:ph type="title"/>
          </p:nvPr>
        </p:nvSpPr>
        <p:spPr/>
        <p:txBody>
          <a:bodyPr/>
          <a:lstStyle/>
          <a:p>
            <a:r>
              <a:rPr lang="en-US" altLang="en-US" sz="4000" b="1">
                <a:latin typeface="Times New Roman" panose="02020603050405020304" pitchFamily="18" charset="0"/>
              </a:rPr>
              <a:t>One-Dimensional Array</a:t>
            </a:r>
          </a:p>
        </p:txBody>
      </p:sp>
      <p:sp>
        <p:nvSpPr>
          <p:cNvPr id="43011" name="Rectangle 3">
            <a:extLst>
              <a:ext uri="{FF2B5EF4-FFF2-40B4-BE49-F238E27FC236}">
                <a16:creationId xmlns:a16="http://schemas.microsoft.com/office/drawing/2014/main" id="{D65212D2-56BD-4A3C-9FF8-8E3C11C602D6}"/>
              </a:ext>
            </a:extLst>
          </p:cNvPr>
          <p:cNvSpPr>
            <a:spLocks noGrp="1" noChangeArrowheads="1"/>
          </p:cNvSpPr>
          <p:nvPr>
            <p:ph idx="1"/>
          </p:nvPr>
        </p:nvSpPr>
        <p:spPr>
          <a:xfrm>
            <a:off x="743744" y="1556792"/>
            <a:ext cx="7656512" cy="4535487"/>
          </a:xfrm>
        </p:spPr>
        <p:txBody>
          <a:bodyPr/>
          <a:lstStyle/>
          <a:p>
            <a:pPr algn="just">
              <a:lnSpc>
                <a:spcPct val="100000"/>
              </a:lnSpc>
            </a:pPr>
            <a:r>
              <a:rPr lang="en-US" altLang="en-US" sz="2800" dirty="0">
                <a:latin typeface="Times New Roman" panose="02020603050405020304" pitchFamily="18" charset="0"/>
              </a:rPr>
              <a:t>A one-dimensional array is one in which only one subscript specification is needed to specify a particular element of the array.</a:t>
            </a:r>
          </a:p>
          <a:p>
            <a:pPr algn="just">
              <a:lnSpc>
                <a:spcPct val="100000"/>
              </a:lnSpc>
            </a:pPr>
            <a:r>
              <a:rPr lang="en-US" altLang="en-US" sz="2800" dirty="0">
                <a:latin typeface="Times New Roman" panose="02020603050405020304" pitchFamily="18" charset="0"/>
              </a:rPr>
              <a:t>One dimensional array can be declared as follows:</a:t>
            </a:r>
          </a:p>
          <a:p>
            <a:pPr algn="just">
              <a:lnSpc>
                <a:spcPct val="100000"/>
              </a:lnSpc>
              <a:buFont typeface="Wingdings" panose="05000000000000000000" pitchFamily="2" charset="2"/>
              <a:buNone/>
            </a:pPr>
            <a:r>
              <a:rPr lang="en-US" altLang="en-US" sz="2800" dirty="0">
                <a:latin typeface="Times New Roman" panose="02020603050405020304" pitchFamily="18" charset="0"/>
              </a:rPr>
              <a:t>		</a:t>
            </a:r>
            <a:r>
              <a:rPr lang="en-US" altLang="en-US" sz="2800" b="1" dirty="0">
                <a:latin typeface="Times New Roman" panose="02020603050405020304" pitchFamily="18" charset="0"/>
              </a:rPr>
              <a:t>Datatype  Array_Name [size];</a:t>
            </a:r>
          </a:p>
          <a:p>
            <a:pPr algn="just">
              <a:lnSpc>
                <a:spcPct val="100000"/>
              </a:lnSpc>
            </a:pPr>
            <a:r>
              <a:rPr lang="en-US" altLang="en-US" sz="2800" dirty="0">
                <a:latin typeface="Times New Roman" panose="02020603050405020304" pitchFamily="18" charset="0"/>
              </a:rPr>
              <a:t>Data type is the type of elements to be stored in the array.</a:t>
            </a:r>
          </a:p>
          <a:p>
            <a:pPr algn="just">
              <a:lnSpc>
                <a:spcPct val="100000"/>
              </a:lnSpc>
            </a:pPr>
            <a:r>
              <a:rPr lang="en-US" altLang="en-US" sz="2800" dirty="0">
                <a:latin typeface="Times New Roman" panose="02020603050405020304" pitchFamily="18" charset="0"/>
              </a:rPr>
              <a:t>Variable name specifies the name of array, it may be given any name like other simple variable.</a:t>
            </a:r>
          </a:p>
          <a:p>
            <a:pPr algn="just">
              <a:buFont typeface="Wingdings" panose="05000000000000000000" pitchFamily="2" charset="2"/>
              <a:buNone/>
            </a:pPr>
            <a:endParaRPr lang="en-US" altLang="en-US" sz="2800"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2C76BA96-F170-9E72-C3DD-787BC507C680}"/>
              </a:ext>
            </a:extLst>
          </p:cNvPr>
          <p:cNvSpPr>
            <a:spLocks noGrp="1"/>
          </p:cNvSpPr>
          <p:nvPr>
            <p:ph type="ftr" sz="quarter" idx="11"/>
          </p:nvPr>
        </p:nvSpPr>
        <p:spPr/>
        <p:txBody>
          <a:bodyPr/>
          <a:lstStyle/>
          <a:p>
            <a:r>
              <a:rPr lang="en-IN" altLang="en-US"/>
              <a:t>Dr. Satpal Singh Kushwaha</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9096" y="195559"/>
            <a:ext cx="8245807" cy="628310"/>
          </a:xfrm>
        </p:spPr>
        <p:txBody>
          <a:bodyPr>
            <a:normAutofit fontScale="90000"/>
          </a:bodyPr>
          <a:lstStyle/>
          <a:p>
            <a:pPr algn="ctr"/>
            <a:r>
              <a:rPr lang="en-US" sz="4000" b="1" i="1" dirty="0"/>
              <a:t>Arrays</a:t>
            </a:r>
            <a:r>
              <a:rPr lang="en-US" sz="3200" dirty="0"/>
              <a:t> </a:t>
            </a:r>
          </a:p>
        </p:txBody>
      </p:sp>
      <p:sp>
        <p:nvSpPr>
          <p:cNvPr id="141315" name="Rectangle 3"/>
          <p:cNvSpPr>
            <a:spLocks noGrp="1" noChangeArrowheads="1"/>
          </p:cNvSpPr>
          <p:nvPr>
            <p:ph idx="1"/>
          </p:nvPr>
        </p:nvSpPr>
        <p:spPr>
          <a:xfrm>
            <a:off x="411707" y="1104172"/>
            <a:ext cx="8245807" cy="5334000"/>
          </a:xfrm>
        </p:spPr>
        <p:txBody>
          <a:bodyPr>
            <a:noAutofit/>
          </a:bodyPr>
          <a:lstStyle/>
          <a:p>
            <a:pPr eaLnBrk="1" hangingPunct="1">
              <a:lnSpc>
                <a:spcPct val="90000"/>
              </a:lnSpc>
              <a:buFontTx/>
              <a:buNone/>
              <a:defRPr/>
            </a:pPr>
            <a:r>
              <a:rPr lang="en-US" sz="2000" b="1" dirty="0">
                <a:latin typeface="Arial" panose="020B0604020202020204" pitchFamily="34" charset="0"/>
                <a:cs typeface="Arial" panose="020B0604020202020204" pitchFamily="34" charset="0"/>
              </a:rPr>
              <a:t>Array Declaration: </a:t>
            </a:r>
          </a:p>
          <a:p>
            <a:pPr eaLnBrk="1" hangingPunct="1">
              <a:lnSpc>
                <a:spcPct val="90000"/>
              </a:lnSpc>
              <a:buFontTx/>
              <a:buNone/>
              <a:defRPr/>
            </a:pPr>
            <a:r>
              <a:rPr lang="en-US" sz="2000" dirty="0">
                <a:latin typeface="Arial" panose="020B0604020202020204" pitchFamily="34" charset="0"/>
                <a:cs typeface="Arial" panose="020B0604020202020204" pitchFamily="34" charset="0"/>
              </a:rPr>
              <a:t>		</a:t>
            </a:r>
          </a:p>
          <a:p>
            <a:pPr eaLnBrk="1" hangingPunct="1">
              <a:lnSpc>
                <a:spcPct val="90000"/>
              </a:lnSpc>
              <a:buFontTx/>
              <a:buNone/>
              <a:defRPr/>
            </a:pPr>
            <a:r>
              <a:rPr lang="en-US" sz="2000" b="1" dirty="0">
                <a:latin typeface="Arial" panose="020B0604020202020204" pitchFamily="34" charset="0"/>
                <a:cs typeface="Arial" panose="020B0604020202020204" pitchFamily="34" charset="0"/>
              </a:rPr>
              <a:t>                         data-type</a:t>
            </a:r>
            <a:r>
              <a:rPr lang="en-US" sz="2000" b="1" dirty="0">
                <a:solidFill>
                  <a:srgbClr val="FF0000"/>
                </a:solidFill>
                <a:latin typeface="Arial" panose="020B0604020202020204" pitchFamily="34" charset="0"/>
                <a:cs typeface="Arial" panose="020B0604020202020204" pitchFamily="34" charset="0"/>
              </a:rPr>
              <a:t> name </a:t>
            </a:r>
            <a:r>
              <a:rPr lang="en-US" sz="2000" b="1" dirty="0">
                <a:latin typeface="Arial" panose="020B0604020202020204" pitchFamily="34" charset="0"/>
                <a:cs typeface="Arial" panose="020B0604020202020204" pitchFamily="34" charset="0"/>
              </a:rPr>
              <a:t>[size];</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eaLnBrk="1" hangingPunct="1">
              <a:lnSpc>
                <a:spcPct val="90000"/>
              </a:lnSpc>
              <a:buFontTx/>
              <a:buNone/>
              <a:defRPr/>
            </a:pPr>
            <a:r>
              <a:rPr lang="en-US" sz="2000" dirty="0">
                <a:latin typeface="Arial" panose="020B0604020202020204" pitchFamily="34" charset="0"/>
                <a:cs typeface="Arial" panose="020B0604020202020204" pitchFamily="34" charset="0"/>
              </a:rPr>
              <a:t>where data-type is a valid data type (like int, float, char...) </a:t>
            </a:r>
          </a:p>
          <a:p>
            <a:pPr eaLnBrk="1" hangingPunct="1">
              <a:lnSpc>
                <a:spcPct val="150000"/>
              </a:lnSpc>
              <a:buFont typeface="Wingdings" pitchFamily="2" charset="2"/>
              <a:buChar char="ü"/>
              <a:defRPr/>
            </a:pPr>
            <a:r>
              <a:rPr lang="en-US" sz="2000" dirty="0">
                <a:latin typeface="Arial" panose="020B0604020202020204" pitchFamily="34" charset="0"/>
                <a:cs typeface="Arial" panose="020B0604020202020204" pitchFamily="34" charset="0"/>
              </a:rPr>
              <a:t>name is a valid identifier </a:t>
            </a:r>
          </a:p>
          <a:p>
            <a:pPr eaLnBrk="1" hangingPunct="1">
              <a:lnSpc>
                <a:spcPct val="150000"/>
              </a:lnSpc>
              <a:buFont typeface="Wingdings" pitchFamily="2" charset="2"/>
              <a:buChar char="ü"/>
              <a:defRPr/>
            </a:pPr>
            <a:r>
              <a:rPr lang="en-US" sz="2000" dirty="0">
                <a:latin typeface="Arial" panose="020B0604020202020204" pitchFamily="34" charset="0"/>
                <a:cs typeface="Arial" panose="020B0604020202020204" pitchFamily="34" charset="0"/>
              </a:rPr>
              <a:t>size specifies how many elements the array has to contain.</a:t>
            </a:r>
          </a:p>
          <a:p>
            <a:pPr lvl="1" eaLnBrk="1" hangingPunct="1">
              <a:lnSpc>
                <a:spcPct val="150000"/>
              </a:lnSpc>
              <a:buFont typeface="Wingdings" pitchFamily="2" charset="2"/>
              <a:buChar char="§"/>
              <a:defRPr/>
            </a:pPr>
            <a:r>
              <a:rPr lang="en-US" sz="2000" dirty="0">
                <a:latin typeface="Arial" panose="020B0604020202020204" pitchFamily="34" charset="0"/>
                <a:cs typeface="Arial" panose="020B0604020202020204" pitchFamily="34" charset="0"/>
              </a:rPr>
              <a:t>size field is always enclosed in square brackets [ ] and takes static values. </a:t>
            </a:r>
          </a:p>
          <a:p>
            <a:pPr>
              <a:lnSpc>
                <a:spcPct val="150000"/>
              </a:lnSpc>
              <a:buFont typeface="Wingdings" pitchFamily="2" charset="2"/>
              <a:buChar char="§"/>
              <a:defRPr/>
            </a:pPr>
            <a:r>
              <a:rPr lang="en-US" sz="2000" dirty="0">
                <a:latin typeface="Arial" panose="020B0604020202020204" pitchFamily="34" charset="0"/>
                <a:cs typeface="Arial" panose="020B0604020202020204" pitchFamily="34" charset="0"/>
              </a:rPr>
              <a:t>For example,  an array salary containing 5 elements is declared as follows                           </a:t>
            </a:r>
            <a:r>
              <a:rPr lang="en-US" sz="2000" b="1" dirty="0">
                <a:latin typeface="Arial" panose="020B0604020202020204" pitchFamily="34" charset="0"/>
                <a:cs typeface="Arial" panose="020B0604020202020204" pitchFamily="34" charset="0"/>
              </a:rPr>
              <a:t>int  salary [5]; </a:t>
            </a:r>
          </a:p>
          <a:p>
            <a:pPr eaLnBrk="1" hangingPunct="1">
              <a:lnSpc>
                <a:spcPct val="150000"/>
              </a:lnSpc>
              <a:buFont typeface="Wingdings" pitchFamily="2" charset="2"/>
              <a:buChar char="§"/>
              <a:defRPr/>
            </a:pPr>
            <a:endParaRPr lang="en-US" sz="2000" dirty="0">
              <a:latin typeface="Arial" panose="020B0604020202020204" pitchFamily="34" charset="0"/>
              <a:cs typeface="Arial" panose="020B0604020202020204" pitchFamily="34" charset="0"/>
            </a:endParaRPr>
          </a:p>
          <a:p>
            <a:pPr eaLnBrk="1" hangingPunct="1">
              <a:lnSpc>
                <a:spcPct val="90000"/>
              </a:lnSpc>
              <a:buFontTx/>
              <a:buNone/>
              <a:defRPr/>
            </a:pPr>
            <a:r>
              <a:rPr lang="en-US" sz="2000" dirty="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1681808" y="1775019"/>
            <a:ext cx="388843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987824" y="5525228"/>
            <a:ext cx="2438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141328" name="Ink 141327">
                <a:extLst>
                  <a:ext uri="{FF2B5EF4-FFF2-40B4-BE49-F238E27FC236}">
                    <a16:creationId xmlns:a16="http://schemas.microsoft.com/office/drawing/2014/main" id="{FCFF3F88-7D66-4538-AD06-3FC6911DDF62}"/>
                  </a:ext>
                </a:extLst>
              </p14:cNvPr>
              <p14:cNvContentPartPr/>
              <p14:nvPr/>
            </p14:nvContentPartPr>
            <p14:xfrm>
              <a:off x="5667996" y="2844356"/>
              <a:ext cx="360" cy="4320"/>
            </p14:xfrm>
          </p:contentPart>
        </mc:Choice>
        <mc:Fallback xmlns="">
          <p:pic>
            <p:nvPicPr>
              <p:cNvPr id="141328" name="Ink 141327">
                <a:extLst>
                  <a:ext uri="{FF2B5EF4-FFF2-40B4-BE49-F238E27FC236}">
                    <a16:creationId xmlns:a16="http://schemas.microsoft.com/office/drawing/2014/main" id="{FCFF3F88-7D66-4538-AD06-3FC6911DDF62}"/>
                  </a:ext>
                </a:extLst>
              </p:cNvPr>
              <p:cNvPicPr/>
              <p:nvPr/>
            </p:nvPicPr>
            <p:blipFill>
              <a:blip r:embed="rId106"/>
              <a:stretch>
                <a:fillRect/>
              </a:stretch>
            </p:blipFill>
            <p:spPr>
              <a:xfrm>
                <a:off x="5649996" y="2826716"/>
                <a:ext cx="36000" cy="39960"/>
              </a:xfrm>
              <a:prstGeom prst="rect">
                <a:avLst/>
              </a:prstGeom>
            </p:spPr>
          </p:pic>
        </mc:Fallback>
      </mc:AlternateContent>
      <p:sp>
        <p:nvSpPr>
          <p:cNvPr id="4" name="Footer Placeholder 3">
            <a:extLst>
              <a:ext uri="{FF2B5EF4-FFF2-40B4-BE49-F238E27FC236}">
                <a16:creationId xmlns:a16="http://schemas.microsoft.com/office/drawing/2014/main" id="{BFF6A7D9-507D-1EE5-83E8-2FF4B23DE0E9}"/>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302262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8245807" cy="924502"/>
          </a:xfrm>
        </p:spPr>
        <p:txBody>
          <a:bodyPr>
            <a:noAutofit/>
          </a:bodyPr>
          <a:lstStyle/>
          <a:p>
            <a:pPr algn="ctr"/>
            <a:r>
              <a:rPr lang="en-US" sz="3600" dirty="0"/>
              <a:t>Arrays - </a:t>
            </a:r>
            <a:r>
              <a:rPr lang="en-US" sz="3600" b="1" i="1" dirty="0"/>
              <a:t>One Dimensional</a:t>
            </a:r>
            <a:br>
              <a:rPr lang="en-US" sz="3600" b="1" i="1" u="sng" dirty="0"/>
            </a:br>
            <a:endParaRPr lang="en-US" sz="3600" dirty="0"/>
          </a:p>
        </p:txBody>
      </p:sp>
      <p:sp>
        <p:nvSpPr>
          <p:cNvPr id="137219" name="Rectangle 3"/>
          <p:cNvSpPr>
            <a:spLocks noGrp="1" noChangeArrowheads="1"/>
          </p:cNvSpPr>
          <p:nvPr>
            <p:ph idx="1"/>
          </p:nvPr>
        </p:nvSpPr>
        <p:spPr>
          <a:xfrm>
            <a:off x="628650" y="854525"/>
            <a:ext cx="8286750" cy="5331296"/>
          </a:xfrm>
        </p:spPr>
        <p:txBody>
          <a:bodyPr>
            <a:normAutofit fontScale="32500" lnSpcReduction="20000"/>
          </a:bodyPr>
          <a:lstStyle/>
          <a:p>
            <a:pPr algn="just" eaLnBrk="1" hangingPunct="1">
              <a:lnSpc>
                <a:spcPct val="150000"/>
              </a:lnSpc>
              <a:buFontTx/>
              <a:buNone/>
              <a:defRPr/>
            </a:pPr>
            <a:endParaRPr lang="en-US" sz="2600" b="1" i="1" u="sng"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sz="2600" dirty="0"/>
          </a:p>
          <a:p>
            <a:pPr algn="just" eaLnBrk="1" hangingPunct="1">
              <a:lnSpc>
                <a:spcPct val="150000"/>
              </a:lnSpc>
              <a:buFont typeface="Wingdings" pitchFamily="2" charset="2"/>
              <a:buChar char="§"/>
              <a:defRPr/>
            </a:pPr>
            <a:endParaRPr lang="en-US" dirty="0"/>
          </a:p>
          <a:p>
            <a:pPr algn="just" eaLnBrk="1" hangingPunct="1">
              <a:lnSpc>
                <a:spcPct val="150000"/>
              </a:lnSpc>
              <a:buFont typeface="Wingdings" pitchFamily="2" charset="2"/>
              <a:buChar char="§"/>
              <a:defRPr/>
            </a:pPr>
            <a:endParaRPr lang="en-US" sz="6200" dirty="0">
              <a:latin typeface="Arial" panose="020B0604020202020204" pitchFamily="34" charset="0"/>
              <a:cs typeface="Arial" panose="020B0604020202020204" pitchFamily="34" charset="0"/>
            </a:endParaRPr>
          </a:p>
          <a:p>
            <a:pPr algn="just" eaLnBrk="1" hangingPunct="1">
              <a:lnSpc>
                <a:spcPct val="170000"/>
              </a:lnSpc>
              <a:buFont typeface="Wingdings" pitchFamily="2" charset="2"/>
              <a:buChar char="§"/>
              <a:defRPr/>
            </a:pPr>
            <a:r>
              <a:rPr lang="en-US" sz="6200" dirty="0">
                <a:latin typeface="Arial" panose="020B0604020202020204" pitchFamily="34" charset="0"/>
                <a:cs typeface="Arial" panose="020B0604020202020204" pitchFamily="34" charset="0"/>
              </a:rPr>
              <a:t>A </a:t>
            </a:r>
            <a:r>
              <a:rPr lang="en-US" sz="6200" b="1" dirty="0">
                <a:latin typeface="Arial" panose="020B0604020202020204" pitchFamily="34" charset="0"/>
                <a:cs typeface="Arial" panose="020B0604020202020204" pitchFamily="34" charset="0"/>
              </a:rPr>
              <a:t>linear list </a:t>
            </a:r>
            <a:r>
              <a:rPr lang="en-US" sz="6200" dirty="0">
                <a:latin typeface="Arial" panose="020B0604020202020204" pitchFamily="34" charset="0"/>
                <a:cs typeface="Arial" panose="020B0604020202020204" pitchFamily="34" charset="0"/>
              </a:rPr>
              <a:t>of fixed number of data items of same type. </a:t>
            </a:r>
          </a:p>
          <a:p>
            <a:pPr algn="just" eaLnBrk="1" hangingPunct="1">
              <a:lnSpc>
                <a:spcPct val="170000"/>
              </a:lnSpc>
              <a:buFont typeface="Wingdings" pitchFamily="2" charset="2"/>
              <a:buChar char="§"/>
              <a:defRPr/>
            </a:pPr>
            <a:r>
              <a:rPr lang="en-US" sz="6200" dirty="0">
                <a:latin typeface="Arial" panose="020B0604020202020204" pitchFamily="34" charset="0"/>
                <a:cs typeface="Arial" panose="020B0604020202020204" pitchFamily="34" charset="0"/>
              </a:rPr>
              <a:t>These items are accessed using the same name using a single subscript. E.g.  </a:t>
            </a:r>
            <a:r>
              <a:rPr lang="en-US" sz="6200" b="1" dirty="0">
                <a:latin typeface="Arial" panose="020B0604020202020204" pitchFamily="34" charset="0"/>
                <a:cs typeface="Arial" panose="020B0604020202020204" pitchFamily="34" charset="0"/>
              </a:rPr>
              <a:t>roll[0], roll[1]…. </a:t>
            </a:r>
            <a:r>
              <a:rPr lang="en-US" sz="6200" dirty="0">
                <a:latin typeface="Arial" panose="020B0604020202020204" pitchFamily="34" charset="0"/>
                <a:cs typeface="Arial" panose="020B0604020202020204" pitchFamily="34" charset="0"/>
              </a:rPr>
              <a:t>or  </a:t>
            </a:r>
            <a:r>
              <a:rPr lang="en-US" sz="6200" b="1" dirty="0">
                <a:latin typeface="Arial" panose="020B0604020202020204" pitchFamily="34" charset="0"/>
                <a:cs typeface="Arial" panose="020B0604020202020204" pitchFamily="34" charset="0"/>
              </a:rPr>
              <a:t>salary [1], salary [4]</a:t>
            </a:r>
          </a:p>
          <a:p>
            <a:pPr algn="just" eaLnBrk="1" hangingPunct="1">
              <a:lnSpc>
                <a:spcPct val="170000"/>
              </a:lnSpc>
              <a:buFont typeface="Wingdings" pitchFamily="2" charset="2"/>
              <a:buChar char="§"/>
              <a:defRPr/>
            </a:pPr>
            <a:r>
              <a:rPr lang="en-US" sz="6200" dirty="0">
                <a:latin typeface="Arial" panose="020B0604020202020204" pitchFamily="34" charset="0"/>
                <a:cs typeface="Arial" panose="020B0604020202020204" pitchFamily="34" charset="0"/>
              </a:rPr>
              <a:t>A list of items can be given one variable name using only one subscript and such a variable is  called a </a:t>
            </a:r>
            <a:r>
              <a:rPr lang="en-US" sz="6200" b="1" dirty="0">
                <a:latin typeface="Arial" panose="020B0604020202020204" pitchFamily="34" charset="0"/>
                <a:cs typeface="Arial" panose="020B0604020202020204" pitchFamily="34" charset="0"/>
              </a:rPr>
              <a:t>single-subscripted variable </a:t>
            </a:r>
            <a:r>
              <a:rPr lang="en-US" sz="6200" dirty="0">
                <a:latin typeface="Arial" panose="020B0604020202020204" pitchFamily="34" charset="0"/>
                <a:cs typeface="Arial" panose="020B0604020202020204" pitchFamily="34" charset="0"/>
              </a:rPr>
              <a:t>or a </a:t>
            </a:r>
            <a:r>
              <a:rPr lang="en-US" sz="6200" b="1" dirty="0">
                <a:latin typeface="Arial" panose="020B0604020202020204" pitchFamily="34" charset="0"/>
                <a:cs typeface="Arial" panose="020B0604020202020204" pitchFamily="34" charset="0"/>
              </a:rPr>
              <a:t>one- dimensional array.</a:t>
            </a:r>
          </a:p>
          <a:p>
            <a:pPr algn="just" eaLnBrk="1" hangingPunct="1">
              <a:buFontTx/>
              <a:buNone/>
              <a:defRPr/>
            </a:pPr>
            <a:r>
              <a:rPr lang="en-US" sz="2800" dirty="0"/>
              <a:t>    </a:t>
            </a:r>
            <a:endParaRPr lang="en-US"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19" y="912539"/>
            <a:ext cx="8003561" cy="180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501BB61-44DB-42DB-8453-66552DB436EB}"/>
                  </a:ext>
                </a:extLst>
              </p14:cNvPr>
              <p14:cNvContentPartPr/>
              <p14:nvPr/>
            </p14:nvContentPartPr>
            <p14:xfrm>
              <a:off x="2585316" y="1488956"/>
              <a:ext cx="7200" cy="5400"/>
            </p14:xfrm>
          </p:contentPart>
        </mc:Choice>
        <mc:Fallback xmlns="">
          <p:pic>
            <p:nvPicPr>
              <p:cNvPr id="3" name="Ink 2">
                <a:extLst>
                  <a:ext uri="{FF2B5EF4-FFF2-40B4-BE49-F238E27FC236}">
                    <a16:creationId xmlns:a16="http://schemas.microsoft.com/office/drawing/2014/main" id="{1501BB61-44DB-42DB-8453-66552DB436EB}"/>
                  </a:ext>
                </a:extLst>
              </p:cNvPr>
              <p:cNvPicPr/>
              <p:nvPr/>
            </p:nvPicPr>
            <p:blipFill>
              <a:blip r:embed="rId5"/>
              <a:stretch>
                <a:fillRect/>
              </a:stretch>
            </p:blipFill>
            <p:spPr>
              <a:xfrm>
                <a:off x="2567316" y="1471316"/>
                <a:ext cx="428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7217" name="Ink 137216">
                <a:extLst>
                  <a:ext uri="{FF2B5EF4-FFF2-40B4-BE49-F238E27FC236}">
                    <a16:creationId xmlns:a16="http://schemas.microsoft.com/office/drawing/2014/main" id="{89E21D20-748A-47CD-8244-899C4B2AEB64}"/>
                  </a:ext>
                </a:extLst>
              </p14:cNvPr>
              <p14:cNvContentPartPr/>
              <p14:nvPr/>
            </p14:nvContentPartPr>
            <p14:xfrm>
              <a:off x="5392236" y="1231556"/>
              <a:ext cx="6480" cy="131400"/>
            </p14:xfrm>
          </p:contentPart>
        </mc:Choice>
        <mc:Fallback xmlns="">
          <p:pic>
            <p:nvPicPr>
              <p:cNvPr id="137217" name="Ink 137216">
                <a:extLst>
                  <a:ext uri="{FF2B5EF4-FFF2-40B4-BE49-F238E27FC236}">
                    <a16:creationId xmlns:a16="http://schemas.microsoft.com/office/drawing/2014/main" id="{89E21D20-748A-47CD-8244-899C4B2AEB64}"/>
                  </a:ext>
                </a:extLst>
              </p:cNvPr>
              <p:cNvPicPr/>
              <p:nvPr/>
            </p:nvPicPr>
            <p:blipFill>
              <a:blip r:embed="rId83"/>
              <a:stretch>
                <a:fillRect/>
              </a:stretch>
            </p:blipFill>
            <p:spPr>
              <a:xfrm>
                <a:off x="5374596" y="1213556"/>
                <a:ext cx="42120" cy="167040"/>
              </a:xfrm>
              <a:prstGeom prst="rect">
                <a:avLst/>
              </a:prstGeom>
            </p:spPr>
          </p:pic>
        </mc:Fallback>
      </mc:AlternateContent>
      <p:sp>
        <p:nvSpPr>
          <p:cNvPr id="4" name="Footer Placeholder 3">
            <a:extLst>
              <a:ext uri="{FF2B5EF4-FFF2-40B4-BE49-F238E27FC236}">
                <a16:creationId xmlns:a16="http://schemas.microsoft.com/office/drawing/2014/main" id="{9C355F0E-D8D2-5823-360B-0BC2850BB0DF}"/>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178883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Arrays - 1D</a:t>
            </a:r>
          </a:p>
        </p:txBody>
      </p:sp>
      <p:sp>
        <p:nvSpPr>
          <p:cNvPr id="153603" name="Rectangle 3"/>
          <p:cNvSpPr>
            <a:spLocks noGrp="1" noChangeArrowheads="1"/>
          </p:cNvSpPr>
          <p:nvPr>
            <p:ph idx="1"/>
          </p:nvPr>
        </p:nvSpPr>
        <p:spPr>
          <a:xfrm>
            <a:off x="433453" y="1143564"/>
            <a:ext cx="8245807" cy="5211763"/>
          </a:xfrm>
        </p:spPr>
        <p:txBody>
          <a:bodyPr>
            <a:normAutofit fontScale="92500" lnSpcReduction="10000"/>
          </a:bodyPr>
          <a:lstStyle/>
          <a:p>
            <a:pPr eaLnBrk="1" hangingPunct="1">
              <a:lnSpc>
                <a:spcPct val="90000"/>
              </a:lnSpc>
              <a:buFontTx/>
              <a:buNone/>
              <a:defRPr/>
            </a:pPr>
            <a:r>
              <a:rPr lang="en-US" sz="2600" b="1" u="sng" dirty="0"/>
              <a:t>Total size:</a:t>
            </a:r>
          </a:p>
          <a:p>
            <a:pPr eaLnBrk="1" hangingPunct="1">
              <a:lnSpc>
                <a:spcPct val="90000"/>
              </a:lnSpc>
              <a:buFontTx/>
              <a:buNone/>
              <a:defRPr/>
            </a:pPr>
            <a:endParaRPr lang="en-US" sz="2400" b="1" dirty="0"/>
          </a:p>
          <a:p>
            <a:pPr eaLnBrk="1" hangingPunct="1">
              <a:lnSpc>
                <a:spcPct val="90000"/>
              </a:lnSpc>
              <a:buFontTx/>
              <a:buNone/>
              <a:defRPr/>
            </a:pPr>
            <a:r>
              <a:rPr lang="en-US" sz="2400" dirty="0"/>
              <a:t>	The Total memory that can be allocated to 1Darray is computed as</a:t>
            </a:r>
          </a:p>
          <a:p>
            <a:pPr eaLnBrk="1" hangingPunct="1">
              <a:lnSpc>
                <a:spcPct val="90000"/>
              </a:lnSpc>
              <a:buFontTx/>
              <a:buNone/>
              <a:defRPr/>
            </a:pPr>
            <a:r>
              <a:rPr lang="en-US" sz="2400" dirty="0"/>
              <a:t> </a:t>
            </a:r>
          </a:p>
          <a:p>
            <a:pPr eaLnBrk="1" hangingPunct="1">
              <a:lnSpc>
                <a:spcPct val="90000"/>
              </a:lnSpc>
              <a:buFontTx/>
              <a:buNone/>
              <a:defRPr/>
            </a:pPr>
            <a:r>
              <a:rPr lang="en-US" sz="2400" dirty="0"/>
              <a:t>		              </a:t>
            </a:r>
            <a:r>
              <a:rPr lang="en-US" sz="2400" b="1" dirty="0">
                <a:latin typeface="Tempus Sans ITC" pitchFamily="82" charset="0"/>
              </a:rPr>
              <a:t>Total size =size </a:t>
            </a:r>
            <a:r>
              <a:rPr lang="en-US" sz="2400" b="1" dirty="0">
                <a:solidFill>
                  <a:srgbClr val="FF0000"/>
                </a:solidFill>
                <a:latin typeface="Tempus Sans ITC" pitchFamily="82" charset="0"/>
              </a:rPr>
              <a:t>*(</a:t>
            </a:r>
            <a:r>
              <a:rPr lang="en-US" sz="2400" b="1" dirty="0" err="1">
                <a:solidFill>
                  <a:srgbClr val="FF0000"/>
                </a:solidFill>
                <a:latin typeface="Tempus Sans ITC" pitchFamily="82" charset="0"/>
              </a:rPr>
              <a:t>sizeof</a:t>
            </a:r>
            <a:r>
              <a:rPr lang="en-US" sz="2400" b="1" dirty="0">
                <a:solidFill>
                  <a:srgbClr val="FF0000"/>
                </a:solidFill>
                <a:latin typeface="Tempus Sans ITC" pitchFamily="82" charset="0"/>
              </a:rPr>
              <a:t> (</a:t>
            </a:r>
            <a:r>
              <a:rPr lang="en-US" sz="2400" b="1" dirty="0" err="1">
                <a:solidFill>
                  <a:srgbClr val="FF0000"/>
                </a:solidFill>
                <a:latin typeface="Tempus Sans ITC" pitchFamily="82" charset="0"/>
              </a:rPr>
              <a:t>data_type</a:t>
            </a:r>
            <a:r>
              <a:rPr lang="en-US" sz="2400" b="1" dirty="0">
                <a:solidFill>
                  <a:srgbClr val="FF0000"/>
                </a:solidFill>
                <a:latin typeface="Tempus Sans ITC" pitchFamily="82" charset="0"/>
              </a:rPr>
              <a:t>) );</a:t>
            </a:r>
          </a:p>
          <a:p>
            <a:pPr eaLnBrk="1" hangingPunct="1">
              <a:lnSpc>
                <a:spcPct val="90000"/>
              </a:lnSpc>
              <a:buFontTx/>
              <a:buNone/>
              <a:defRPr/>
            </a:pPr>
            <a:endParaRPr lang="en-US" sz="2400" b="1" dirty="0">
              <a:latin typeface="Tempus Sans ITC" pitchFamily="82" charset="0"/>
            </a:endParaRPr>
          </a:p>
          <a:p>
            <a:pPr eaLnBrk="1" hangingPunct="1">
              <a:lnSpc>
                <a:spcPct val="160000"/>
              </a:lnSpc>
              <a:buFontTx/>
              <a:buNone/>
              <a:defRPr/>
            </a:pPr>
            <a:r>
              <a:rPr lang="en-US" sz="2400" dirty="0"/>
              <a:t>		where  size</a:t>
            </a:r>
            <a:r>
              <a:rPr lang="en-US" sz="2400" dirty="0">
                <a:sym typeface="Wingdings" pitchFamily="2" charset="2"/>
              </a:rPr>
              <a:t> number of elements in 1-D array</a:t>
            </a:r>
          </a:p>
          <a:p>
            <a:pPr eaLnBrk="1" hangingPunct="1">
              <a:lnSpc>
                <a:spcPct val="160000"/>
              </a:lnSpc>
              <a:buFontTx/>
              <a:buNone/>
              <a:defRPr/>
            </a:pPr>
            <a:r>
              <a:rPr lang="en-US" sz="2400" dirty="0">
                <a:sym typeface="Wingdings" pitchFamily="2" charset="2"/>
              </a:rPr>
              <a:t>		</a:t>
            </a:r>
            <a:r>
              <a:rPr lang="en-US" sz="2400" dirty="0" err="1"/>
              <a:t>data_type</a:t>
            </a:r>
            <a:r>
              <a:rPr lang="en-US" sz="2400" dirty="0">
                <a:sym typeface="Wingdings" pitchFamily="2" charset="2"/>
              </a:rPr>
              <a:t> basic data type.</a:t>
            </a:r>
          </a:p>
          <a:p>
            <a:pPr eaLnBrk="1" hangingPunct="1">
              <a:lnSpc>
                <a:spcPct val="160000"/>
              </a:lnSpc>
              <a:buFontTx/>
              <a:buNone/>
              <a:defRPr/>
            </a:pPr>
            <a:r>
              <a:rPr lang="en-US" sz="2400" b="1" dirty="0">
                <a:latin typeface="Tempus Sans ITC" pitchFamily="82" charset="0"/>
              </a:rPr>
              <a:t>	</a:t>
            </a:r>
            <a:r>
              <a:rPr lang="en-US" sz="2400" b="1" dirty="0" err="1">
                <a:solidFill>
                  <a:srgbClr val="FF0000"/>
                </a:solidFill>
                <a:latin typeface="Tempus Sans ITC" pitchFamily="82" charset="0"/>
              </a:rPr>
              <a:t>sizeof</a:t>
            </a:r>
            <a:r>
              <a:rPr lang="en-US" sz="2400" b="1" dirty="0">
                <a:solidFill>
                  <a:srgbClr val="FF0000"/>
                </a:solidFill>
                <a:latin typeface="Tempus Sans ITC" pitchFamily="82" charset="0"/>
              </a:rPr>
              <a:t>()</a:t>
            </a:r>
            <a:r>
              <a:rPr lang="en-US" sz="2400" dirty="0">
                <a:latin typeface="Arial Rounded MT Bold" pitchFamily="34" charset="0"/>
                <a:sym typeface="Wingdings" pitchFamily="2" charset="2"/>
              </a:rPr>
              <a:t> is an unary operator which returns the size of data type in bytes.</a:t>
            </a:r>
          </a:p>
          <a:p>
            <a:pPr eaLnBrk="1" hangingPunct="1">
              <a:lnSpc>
                <a:spcPct val="160000"/>
              </a:lnSpc>
              <a:buFontTx/>
              <a:buNone/>
              <a:defRPr/>
            </a:pPr>
            <a:r>
              <a:rPr lang="en-US" sz="2600" dirty="0"/>
              <a:t>	</a:t>
            </a:r>
            <a:endParaRPr lang="en-US" sz="2600" b="1" dirty="0">
              <a:latin typeface="Tempus Sans ITC" pitchFamily="82" charset="0"/>
            </a:endParaRPr>
          </a:p>
        </p:txBody>
      </p:sp>
      <p:sp>
        <p:nvSpPr>
          <p:cNvPr id="7" name="Rectangle 6"/>
          <p:cNvSpPr/>
          <p:nvPr/>
        </p:nvSpPr>
        <p:spPr>
          <a:xfrm>
            <a:off x="1835696" y="2564904"/>
            <a:ext cx="518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8EBCC37-DF22-33A9-90B4-2949894E9887}"/>
              </a:ext>
            </a:extLst>
          </p:cNvPr>
          <p:cNvSpPr>
            <a:spLocks noGrp="1"/>
          </p:cNvSpPr>
          <p:nvPr>
            <p:ph type="ftr" sz="quarter" idx="11"/>
          </p:nvPr>
        </p:nvSpPr>
        <p:spPr/>
        <p:txBody>
          <a:bodyPr/>
          <a:lstStyle/>
          <a:p>
            <a:r>
              <a:rPr lang="en-US"/>
              <a:t>Dr. Satpal Singh Kushwaha</a:t>
            </a:r>
            <a:endParaRPr lang="en-US" dirty="0"/>
          </a:p>
        </p:txBody>
      </p:sp>
    </p:spTree>
    <p:extLst>
      <p:ext uri="{BB962C8B-B14F-4D97-AF65-F5344CB8AC3E}">
        <p14:creationId xmlns:p14="http://schemas.microsoft.com/office/powerpoint/2010/main" val="3761618226"/>
      </p:ext>
    </p:extLst>
  </p:cSld>
  <p:clrMapOvr>
    <a:masterClrMapping/>
  </p:clrMapOvr>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 id="{44EDC91F-B373-4350-9E84-BD946E457F29}" vid="{48586631-E945-41AB-ACBF-618D52C3995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19314</TotalTime>
  <Words>2617</Words>
  <Application>Microsoft Office PowerPoint</Application>
  <PresentationFormat>On-screen Show (4:3)</PresentationFormat>
  <Paragraphs>280</Paragraphs>
  <Slides>21</Slides>
  <Notes>15</Notes>
  <HiddenSlides>3</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21</vt:i4>
      </vt:variant>
    </vt:vector>
  </HeadingPairs>
  <TitlesOfParts>
    <vt:vector size="37" baseType="lpstr">
      <vt:lpstr>Abadi Extra Light</vt:lpstr>
      <vt:lpstr>Arial</vt:lpstr>
      <vt:lpstr>Arial Black</vt:lpstr>
      <vt:lpstr>Arial Rounded MT Bold</vt:lpstr>
      <vt:lpstr>Baskerville Old Face</vt:lpstr>
      <vt:lpstr>Calibri</vt:lpstr>
      <vt:lpstr>Calibri Light</vt:lpstr>
      <vt:lpstr>Courier New</vt:lpstr>
      <vt:lpstr>Tempus Sans ITC</vt:lpstr>
      <vt:lpstr>Times New Roman</vt:lpstr>
      <vt:lpstr>urw-din</vt:lpstr>
      <vt:lpstr>Wingdings</vt:lpstr>
      <vt:lpstr>cse-1</vt:lpstr>
      <vt:lpstr>1_Office Theme</vt:lpstr>
      <vt:lpstr>temp</vt:lpstr>
      <vt:lpstr>Office Theme</vt:lpstr>
      <vt:lpstr>Course Name: Data Structure and Algorithm  Topic: 1-Dimensional Array</vt:lpstr>
      <vt:lpstr>                </vt:lpstr>
      <vt:lpstr>Arrays</vt:lpstr>
      <vt:lpstr>Arrays [Cont…)</vt:lpstr>
      <vt:lpstr>Types of Arrays</vt:lpstr>
      <vt:lpstr>One-Dimensional Array</vt:lpstr>
      <vt:lpstr>Arrays </vt:lpstr>
      <vt:lpstr>Arrays - One Dimensional </vt:lpstr>
      <vt:lpstr>Arrays - 1D</vt:lpstr>
      <vt:lpstr>Initializing one-dimensional array </vt:lpstr>
      <vt:lpstr>Initialize all the elements of an integer array ‘values’ to zero</vt:lpstr>
      <vt:lpstr>Printing one-dimensional array</vt:lpstr>
      <vt:lpstr>Program to read n elements into an array and print it</vt:lpstr>
      <vt:lpstr>Displaying elements of an array in reverse order. </vt:lpstr>
      <vt:lpstr>Program to add two array elements and store the corresponding elements sum in another array</vt:lpstr>
      <vt:lpstr>WAP to insert an element to an array at a given   position</vt:lpstr>
      <vt:lpstr>WAP to delete an element from an array </vt:lpstr>
      <vt:lpstr>Insert an element into a sorted array</vt:lpstr>
      <vt:lpstr>Address Calculation</vt:lpstr>
      <vt:lpstr>Address Calculation</vt:lpstr>
      <vt:lpstr>Address Calculation</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RAJ</dc:creator>
  <cp:lastModifiedBy>Dr. Satpal Singh Kushwaha [MU - Jaipur]</cp:lastModifiedBy>
  <cp:revision>412</cp:revision>
  <dcterms:created xsi:type="dcterms:W3CDTF">2008-09-04T13:30:45Z</dcterms:created>
  <dcterms:modified xsi:type="dcterms:W3CDTF">2024-10-15T16:24:29Z</dcterms:modified>
</cp:coreProperties>
</file>