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69" r:id="rId15"/>
    <p:sldId id="270" r:id="rId16"/>
    <p:sldId id="276" r:id="rId17"/>
    <p:sldId id="271" r:id="rId18"/>
    <p:sldId id="272" r:id="rId19"/>
    <p:sldId id="278" r:id="rId20"/>
    <p:sldId id="273" r:id="rId21"/>
    <p:sldId id="274" r:id="rId22"/>
    <p:sldId id="275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73025"/>
            <a:ext cx="11976100" cy="714375"/>
          </a:xfrm>
        </p:spPr>
        <p:txBody>
          <a:bodyPr/>
          <a:lstStyle>
            <a:lvl1pPr algn="ctr">
              <a:defRPr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98524"/>
            <a:ext cx="11976100" cy="5146675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₪"/>
              <a:defRPr b="1"/>
            </a:lvl1pPr>
            <a:lvl2pPr marL="685800" indent="-228600">
              <a:buFont typeface="Wingdings" panose="05000000000000000000" pitchFamily="2" charset="2"/>
              <a:buChar char="§"/>
              <a:defRPr b="1"/>
            </a:lvl2pPr>
            <a:lvl3pPr marL="1143000" indent="-228600">
              <a:buFont typeface="Courier New" panose="02070309020205020404" pitchFamily="49" charset="0"/>
              <a:buChar char="o"/>
              <a:defRPr b="1"/>
            </a:lvl3pPr>
            <a:lvl4pPr marL="1600200" indent="-228600">
              <a:buFont typeface="Wingdings" panose="05000000000000000000" pitchFamily="2" charset="2"/>
              <a:buChar char="v"/>
              <a:defRPr b="1"/>
            </a:lvl4pPr>
            <a:lvl5pPr marL="2057400" indent="-228600">
              <a:buFont typeface="Wingdings" panose="05000000000000000000" pitchFamily="2" charset="2"/>
              <a:buChar char="ü"/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Prof. Ramesh </a:t>
            </a:r>
            <a:r>
              <a:rPr lang="en-US" dirty="0" err="1" smtClean="0"/>
              <a:t>Ragala</a:t>
            </a:r>
            <a:r>
              <a:rPr lang="en-US" dirty="0" smtClean="0"/>
              <a:t>,</a:t>
            </a:r>
            <a:r>
              <a:rPr lang="en-US" baseline="0" dirty="0" smtClean="0"/>
              <a:t> SCSE, VIT University , Chennai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57362"/>
          </a:xfrm>
        </p:spPr>
        <p:txBody>
          <a:bodyPr anchor="b"/>
          <a:lstStyle>
            <a:lvl1pPr>
              <a:defRPr sz="60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7B41-0DB7-4000-AE9C-85DD32FD7DB2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A6430-7B92-4DC1-A045-4FC0684C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Prof. Ramesh </a:t>
            </a:r>
            <a:r>
              <a:rPr lang="en-US" dirty="0" err="1" smtClean="0"/>
              <a:t>Ragala</a:t>
            </a:r>
            <a:endParaRPr lang="en-US" dirty="0" smtClean="0"/>
          </a:p>
          <a:p>
            <a:pPr algn="r"/>
            <a:r>
              <a:rPr lang="en-US" dirty="0" smtClean="0"/>
              <a:t>SCSE, VIT University</a:t>
            </a:r>
          </a:p>
          <a:p>
            <a:pPr algn="r"/>
            <a:r>
              <a:rPr lang="en-US" dirty="0" smtClean="0"/>
              <a:t>Chennai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 BST Operations --  Search :</a:t>
            </a:r>
          </a:p>
          <a:p>
            <a:pPr lvl="1"/>
            <a:r>
              <a:rPr lang="en-US" sz="2800" dirty="0" smtClean="0"/>
              <a:t> </a:t>
            </a:r>
            <a:r>
              <a:rPr lang="en-US" altLang="en-US" sz="2800" dirty="0" smtClean="0"/>
              <a:t>implements </a:t>
            </a:r>
            <a:r>
              <a:rPr lang="en-US" altLang="en-US" sz="2800" dirty="0"/>
              <a:t>the binary search based on comparison of the  </a:t>
            </a:r>
            <a:r>
              <a:rPr lang="en-US" altLang="en-US" sz="2800" dirty="0" smtClean="0"/>
              <a:t>items in the tree.</a:t>
            </a:r>
          </a:p>
          <a:p>
            <a:pPr lvl="1"/>
            <a:r>
              <a:rPr lang="en-US" altLang="en-US" sz="2800" dirty="0"/>
              <a:t>the items in the BST must be comparable (</a:t>
            </a:r>
            <a:r>
              <a:rPr lang="en-US" altLang="en-US" sz="2800" dirty="0" err="1"/>
              <a:t>e.g</a:t>
            </a:r>
            <a:r>
              <a:rPr lang="en-US" altLang="en-US" sz="2800" dirty="0"/>
              <a:t> integers, string, etc</a:t>
            </a:r>
            <a:r>
              <a:rPr lang="en-US" altLang="en-US" sz="2800" dirty="0" smtClean="0"/>
              <a:t>.)</a:t>
            </a:r>
          </a:p>
          <a:p>
            <a:pPr lvl="1"/>
            <a:r>
              <a:rPr lang="en-US" altLang="en-US" sz="2800" dirty="0"/>
              <a:t>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search starts at the root. It probes down, comparing the </a:t>
            </a:r>
            <a:r>
              <a:rPr lang="en-US" altLang="en-US" sz="2800" dirty="0" smtClean="0"/>
              <a:t> values </a:t>
            </a:r>
            <a:r>
              <a:rPr lang="en-US" altLang="en-US" sz="2800" dirty="0"/>
              <a:t>in each node with the target, till it finds the first item equal </a:t>
            </a:r>
            <a:r>
              <a:rPr lang="en-US" altLang="en-US" sz="2800" dirty="0" smtClean="0"/>
              <a:t>to </a:t>
            </a:r>
            <a:r>
              <a:rPr lang="en-US" altLang="en-US" sz="2800" dirty="0"/>
              <a:t>the target. Returns this item or </a:t>
            </a:r>
            <a:r>
              <a:rPr lang="en-US" altLang="en-US" sz="2800" dirty="0">
                <a:latin typeface="Courier New" panose="02070309020205020404" pitchFamily="49" charset="0"/>
              </a:rPr>
              <a:t>null</a:t>
            </a:r>
            <a:r>
              <a:rPr lang="en-US" altLang="en-US" sz="2800" dirty="0"/>
              <a:t> if there is none. </a:t>
            </a:r>
            <a:endParaRPr lang="en-US" altLang="en-US" sz="2800" dirty="0" smtClean="0"/>
          </a:p>
          <a:p>
            <a:pPr lvl="1"/>
            <a:endParaRPr lang="en-US" altLang="en-US" dirty="0"/>
          </a:p>
          <a:p>
            <a:pPr lvl="1"/>
            <a:endParaRPr lang="en-US" altLang="en-US" i="1" dirty="0"/>
          </a:p>
          <a:p>
            <a:pPr lvl="1"/>
            <a:endParaRPr lang="en-US" alt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98524"/>
            <a:ext cx="11976100" cy="542038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BST Operations --  Search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Procedure for the BST Search Operation: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98896" y="1899314"/>
            <a:ext cx="7848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rgbClr val="0000FF"/>
                </a:solidFill>
              </a:rPr>
              <a:t>if</a:t>
            </a:r>
            <a:r>
              <a:rPr lang="en-US" altLang="en-US" sz="2400" b="1" dirty="0"/>
              <a:t> the tree is empty</a:t>
            </a:r>
          </a:p>
          <a:p>
            <a:pPr eaLnBrk="0" hangingPunct="0"/>
            <a:r>
              <a:rPr lang="en-US" altLang="en-US" sz="2400" b="1" dirty="0"/>
              <a:t>   	return </a:t>
            </a:r>
            <a:r>
              <a:rPr lang="en-US" altLang="en-US" sz="2400" b="1" dirty="0">
                <a:latin typeface="Courier New" panose="02070309020205020404" pitchFamily="49" charset="0"/>
              </a:rPr>
              <a:t>NULL</a:t>
            </a:r>
            <a:endParaRPr lang="en-US" altLang="en-US" sz="2400" b="1" dirty="0"/>
          </a:p>
          <a:p>
            <a:pPr eaLnBrk="0" hangingPunct="0"/>
            <a:endParaRPr lang="en-US" altLang="en-US" sz="2400" b="1" dirty="0"/>
          </a:p>
          <a:p>
            <a:pPr eaLnBrk="0" hangingPunct="0"/>
            <a:r>
              <a:rPr lang="en-US" altLang="en-US" sz="2400" b="1" dirty="0">
                <a:solidFill>
                  <a:srgbClr val="0000FF"/>
                </a:solidFill>
              </a:rPr>
              <a:t>else if</a:t>
            </a:r>
            <a:r>
              <a:rPr lang="en-US" altLang="en-US" sz="2400" b="1" dirty="0"/>
              <a:t>  the item in the node equals the target</a:t>
            </a:r>
          </a:p>
          <a:p>
            <a:pPr eaLnBrk="0" hangingPunct="0"/>
            <a:r>
              <a:rPr lang="en-US" altLang="en-US" sz="2400" b="1" dirty="0"/>
              <a:t>	return the node value</a:t>
            </a:r>
          </a:p>
          <a:p>
            <a:pPr eaLnBrk="0" hangingPunct="0"/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2400" b="1" dirty="0">
                <a:solidFill>
                  <a:srgbClr val="0000FF"/>
                </a:solidFill>
              </a:rPr>
              <a:t>else if</a:t>
            </a:r>
            <a:r>
              <a:rPr lang="en-US" altLang="en-US" sz="2400" b="1" dirty="0"/>
              <a:t>  the item in the node is greater than the target</a:t>
            </a:r>
          </a:p>
          <a:p>
            <a:pPr eaLnBrk="0" hangingPunct="0"/>
            <a:r>
              <a:rPr lang="en-US" altLang="en-US" sz="2400" b="1" dirty="0"/>
              <a:t>	return the result of searching the left subtree</a:t>
            </a:r>
          </a:p>
          <a:p>
            <a:pPr eaLnBrk="0" hangingPunct="0"/>
            <a:endParaRPr lang="en-US" altLang="en-US" sz="2400" b="1" dirty="0"/>
          </a:p>
          <a:p>
            <a:pPr eaLnBrk="0" hangingPunct="0"/>
            <a:r>
              <a:rPr lang="en-US" altLang="en-US" sz="2400" b="1" dirty="0">
                <a:solidFill>
                  <a:srgbClr val="0000FF"/>
                </a:solidFill>
              </a:rPr>
              <a:t>else if</a:t>
            </a:r>
            <a:r>
              <a:rPr lang="en-US" altLang="en-US" sz="2400" b="1" dirty="0"/>
              <a:t>  the item in the node is smaller than the target</a:t>
            </a:r>
          </a:p>
          <a:p>
            <a:pPr eaLnBrk="0" hangingPunct="0"/>
            <a:r>
              <a:rPr lang="en-US" altLang="en-US" sz="2400" b="1" dirty="0"/>
              <a:t>	return the result of searching the right subtree</a:t>
            </a:r>
          </a:p>
        </p:txBody>
      </p:sp>
    </p:spTree>
    <p:extLst>
      <p:ext uri="{BB962C8B-B14F-4D97-AF65-F5344CB8AC3E}">
        <p14:creationId xmlns:p14="http://schemas.microsoft.com/office/powerpoint/2010/main" val="39309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98524"/>
            <a:ext cx="11976100" cy="54203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BST Operations --  Search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Procedure for the BST Search Operation: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Running time of TREE_SEARCH() is O(h) </a:t>
            </a:r>
            <a:r>
              <a:rPr lang="en-US" dirty="0" smtClean="0">
                <a:sym typeface="Wingdings" panose="05000000000000000000" pitchFamily="2" charset="2"/>
              </a:rPr>
              <a:t> h is height of the tree.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98896" y="1899314"/>
            <a:ext cx="7848600" cy="37856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 b="1" dirty="0" smtClean="0"/>
              <a:t>TREE_SEARCH(</a:t>
            </a:r>
            <a:r>
              <a:rPr lang="en-US" altLang="en-US" sz="2400" b="1" dirty="0" err="1" smtClean="0"/>
              <a:t>x,k</a:t>
            </a:r>
            <a:r>
              <a:rPr lang="en-US" altLang="en-US" sz="2400" b="1" dirty="0" smtClean="0"/>
              <a:t>) </a:t>
            </a:r>
          </a:p>
          <a:p>
            <a:pPr eaLnBrk="0" hangingPunct="0"/>
            <a:r>
              <a:rPr lang="en-US" altLang="en-US" sz="2400" b="1" dirty="0" smtClean="0"/>
              <a:t>// pointer to the root of the tree and a key k</a:t>
            </a:r>
          </a:p>
          <a:p>
            <a:pPr eaLnBrk="0" hangingPunct="0"/>
            <a:r>
              <a:rPr lang="en-US" altLang="en-US" sz="2400" b="1" dirty="0" smtClean="0"/>
              <a:t>{</a:t>
            </a:r>
          </a:p>
          <a:p>
            <a:pPr eaLnBrk="0" hangingPunct="0"/>
            <a:r>
              <a:rPr lang="en-US" altLang="en-US" sz="2400" b="1" dirty="0" smtClean="0"/>
              <a:t>  if(x == NULL or k = key[x]) then</a:t>
            </a:r>
          </a:p>
          <a:p>
            <a:pPr eaLnBrk="0" hangingPunct="0"/>
            <a:r>
              <a:rPr lang="en-US" altLang="en-US" sz="2400" b="1" dirty="0"/>
              <a:t>	</a:t>
            </a:r>
            <a:r>
              <a:rPr lang="en-US" altLang="en-US" sz="2400" b="1" dirty="0" smtClean="0"/>
              <a:t>return x;</a:t>
            </a:r>
          </a:p>
          <a:p>
            <a:pPr eaLnBrk="0" hangingPunct="0"/>
            <a:r>
              <a:rPr lang="en-US" altLang="en-US" sz="2400" b="1" dirty="0"/>
              <a:t> </a:t>
            </a:r>
            <a:r>
              <a:rPr lang="en-US" altLang="en-US" sz="2400" b="1" dirty="0" smtClean="0"/>
              <a:t> if ( k &lt; key[x] ) then</a:t>
            </a:r>
          </a:p>
          <a:p>
            <a:pPr eaLnBrk="0" hangingPunct="0"/>
            <a:r>
              <a:rPr lang="en-US" altLang="en-US" sz="2400" b="1" dirty="0"/>
              <a:t>	</a:t>
            </a:r>
            <a:r>
              <a:rPr lang="en-US" altLang="en-US" sz="2400" b="1" dirty="0" smtClean="0"/>
              <a:t>return ( TREE_SEARCH(</a:t>
            </a:r>
            <a:r>
              <a:rPr lang="en-US" altLang="en-US" sz="2400" b="1" dirty="0" err="1" smtClean="0"/>
              <a:t>leftchild</a:t>
            </a:r>
            <a:r>
              <a:rPr lang="en-US" altLang="en-US" sz="2400" b="1" dirty="0" smtClean="0"/>
              <a:t>[x],k);</a:t>
            </a:r>
          </a:p>
          <a:p>
            <a:pPr eaLnBrk="0" hangingPunct="0"/>
            <a:r>
              <a:rPr lang="en-US" altLang="en-US" sz="2400" b="1" dirty="0" smtClean="0"/>
              <a:t>  else</a:t>
            </a:r>
          </a:p>
          <a:p>
            <a:pPr eaLnBrk="0" hangingPunct="0"/>
            <a:r>
              <a:rPr lang="en-US" altLang="en-US" sz="2400" b="1" dirty="0"/>
              <a:t>	</a:t>
            </a:r>
            <a:r>
              <a:rPr lang="en-US" altLang="en-US" sz="2400" b="1" dirty="0" smtClean="0"/>
              <a:t>return ( TREE_SEARCH(</a:t>
            </a:r>
            <a:r>
              <a:rPr lang="en-US" altLang="en-US" sz="2400" b="1" dirty="0" err="1" smtClean="0"/>
              <a:t>rightchild</a:t>
            </a:r>
            <a:r>
              <a:rPr lang="en-US" altLang="en-US" sz="2400" b="1" dirty="0" smtClean="0"/>
              <a:t>[x],k);</a:t>
            </a:r>
          </a:p>
          <a:p>
            <a:pPr eaLnBrk="0" hangingPunct="0"/>
            <a:r>
              <a:rPr lang="en-US" alt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3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898524"/>
            <a:ext cx="11621258" cy="5146675"/>
          </a:xfrm>
        </p:spPr>
        <p:txBody>
          <a:bodyPr/>
          <a:lstStyle/>
          <a:p>
            <a:r>
              <a:rPr lang="en-US" dirty="0" smtClean="0"/>
              <a:t> Operation: Searching</a:t>
            </a:r>
          </a:p>
          <a:p>
            <a:r>
              <a:rPr lang="en-US" dirty="0" smtClean="0"/>
              <a:t>Example on Searching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76" y="1976437"/>
            <a:ext cx="7287905" cy="38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98524"/>
            <a:ext cx="11976100" cy="53385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Operation: Finding the minimum key element in the BST.</a:t>
            </a:r>
          </a:p>
          <a:p>
            <a:pPr lvl="1"/>
            <a:r>
              <a:rPr lang="en-US" dirty="0" smtClean="0"/>
              <a:t>According the Binary-Search-Tree Property, the minimum key element is always at the leftmost child in BST.</a:t>
            </a:r>
          </a:p>
          <a:p>
            <a:pPr lvl="1"/>
            <a:r>
              <a:rPr lang="en-US" dirty="0" smtClean="0"/>
              <a:t>Pseudo code to return a pointer to minimum element in the sub tree rooted at a given node –x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 time </a:t>
            </a:r>
            <a:r>
              <a:rPr lang="en-US" dirty="0" smtClean="0">
                <a:sym typeface="Wingdings" panose="05000000000000000000" pitchFamily="2" charset="2"/>
              </a:rPr>
              <a:t> O(h) 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09059" y="2608997"/>
            <a:ext cx="4372875" cy="30469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 dirty="0" smtClean="0"/>
              <a:t>TREE_MINIMUM(x)</a:t>
            </a:r>
          </a:p>
          <a:p>
            <a:pPr eaLnBrk="0" hangingPunct="0"/>
            <a:r>
              <a:rPr lang="en-US" altLang="en-US" sz="2400" b="1" dirty="0" smtClean="0"/>
              <a:t>{</a:t>
            </a:r>
          </a:p>
          <a:p>
            <a:pPr eaLnBrk="0" hangingPunct="0"/>
            <a:r>
              <a:rPr lang="en-US" altLang="en-US" sz="2400" b="1" dirty="0"/>
              <a:t> </a:t>
            </a:r>
            <a:r>
              <a:rPr lang="en-US" altLang="en-US" sz="2400" b="1" dirty="0" smtClean="0"/>
              <a:t> while(</a:t>
            </a:r>
            <a:r>
              <a:rPr lang="en-US" altLang="en-US" sz="2400" b="1" dirty="0" err="1" smtClean="0"/>
              <a:t>leftchild</a:t>
            </a:r>
            <a:r>
              <a:rPr lang="en-US" altLang="en-US" sz="2400" b="1" dirty="0" smtClean="0"/>
              <a:t>[x] != NULL) do</a:t>
            </a:r>
          </a:p>
          <a:p>
            <a:pPr eaLnBrk="0" hangingPunct="0"/>
            <a:r>
              <a:rPr lang="en-US" altLang="en-US" sz="2400" b="1" dirty="0"/>
              <a:t> </a:t>
            </a:r>
            <a:r>
              <a:rPr lang="en-US" altLang="en-US" sz="2400" b="1" dirty="0" smtClean="0"/>
              <a:t>  {</a:t>
            </a:r>
          </a:p>
          <a:p>
            <a:pPr eaLnBrk="0" hangingPunct="0"/>
            <a:r>
              <a:rPr lang="en-US" altLang="en-US" sz="2400" b="1" dirty="0"/>
              <a:t>	</a:t>
            </a:r>
            <a:r>
              <a:rPr lang="en-US" altLang="en-US" sz="2400" b="1" dirty="0" smtClean="0"/>
              <a:t>x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 </a:t>
            </a:r>
            <a:r>
              <a:rPr lang="en-US" altLang="en-US" sz="2400" b="1" dirty="0" err="1" smtClean="0">
                <a:sym typeface="Wingdings" panose="05000000000000000000" pitchFamily="2" charset="2"/>
              </a:rPr>
              <a:t>leftchild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[x];</a:t>
            </a:r>
          </a:p>
          <a:p>
            <a:pPr eaLnBrk="0" hangingPunct="0"/>
            <a:r>
              <a:rPr lang="en-US" altLang="en-US" sz="2400" b="1" dirty="0">
                <a:sym typeface="Wingdings" panose="05000000000000000000" pitchFamily="2" charset="2"/>
              </a:rPr>
              <a:t>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  }</a:t>
            </a:r>
          </a:p>
          <a:p>
            <a:pPr eaLnBrk="0" hangingPunct="0"/>
            <a:r>
              <a:rPr lang="en-US" altLang="en-US" sz="2400" b="1" dirty="0">
                <a:sym typeface="Wingdings" panose="05000000000000000000" pitchFamily="2" charset="2"/>
              </a:rPr>
              <a:t>r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eturn x;</a:t>
            </a:r>
            <a:r>
              <a:rPr lang="en-US" altLang="en-US" sz="2400" b="1" dirty="0" smtClean="0"/>
              <a:t> </a:t>
            </a:r>
          </a:p>
          <a:p>
            <a:pPr eaLnBrk="0" hangingPunct="0"/>
            <a:r>
              <a:rPr lang="en-US" altLang="en-US" sz="2400" b="1" dirty="0"/>
              <a:t>}</a:t>
            </a:r>
            <a:endParaRPr lang="en-US" altLang="en-US" sz="2400" b="1" dirty="0" smtClean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411036" y="2513461"/>
            <a:ext cx="4234218" cy="2536209"/>
            <a:chOff x="0" y="0"/>
            <a:chExt cx="1504" cy="115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95" y="0"/>
              <a:ext cx="166" cy="172"/>
            </a:xfrm>
            <a:prstGeom prst="ellipse">
              <a:avLst/>
            </a:prstGeom>
            <a:solidFill>
              <a:srgbClr val="CCECFF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u="none" dirty="0"/>
                <a:t>56</a:t>
              </a: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35" y="146"/>
              <a:ext cx="862" cy="281"/>
              <a:chOff x="0" y="0"/>
              <a:chExt cx="1683" cy="547"/>
            </a:xfrm>
          </p:grpSpPr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0" y="21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26</a:t>
                </a: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1358" y="21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200</a:t>
                </a:r>
              </a:p>
            </p:txBody>
          </p:sp>
          <p:cxnSp>
            <p:nvCxnSpPr>
              <p:cNvPr id="28" name="AutoShape 10"/>
              <p:cNvCxnSpPr>
                <a:cxnSpLocks noChangeShapeType="1"/>
                <a:stCxn id="6" idx="5"/>
                <a:endCxn id="27" idx="0"/>
              </p:cNvCxnSpPr>
              <p:nvPr/>
            </p:nvCxnSpPr>
            <p:spPr bwMode="auto">
              <a:xfrm>
                <a:off x="980" y="0"/>
                <a:ext cx="541" cy="212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11"/>
              <p:cNvCxnSpPr>
                <a:cxnSpLocks noChangeShapeType="1"/>
                <a:stCxn id="6" idx="3"/>
                <a:endCxn id="26" idx="0"/>
              </p:cNvCxnSpPr>
              <p:nvPr/>
            </p:nvCxnSpPr>
            <p:spPr bwMode="auto">
              <a:xfrm flipH="1">
                <a:off x="163" y="0"/>
                <a:ext cx="588" cy="212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70" y="401"/>
              <a:ext cx="642" cy="379"/>
              <a:chOff x="0" y="0"/>
              <a:chExt cx="1254" cy="740"/>
            </a:xfrm>
          </p:grpSpPr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0" y="40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18</a:t>
                </a:r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929" y="387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28</a:t>
                </a:r>
              </a:p>
            </p:txBody>
          </p:sp>
          <p:cxnSp>
            <p:nvCxnSpPr>
              <p:cNvPr id="24" name="AutoShape 15"/>
              <p:cNvCxnSpPr>
                <a:cxnSpLocks noChangeShapeType="1"/>
                <a:stCxn id="26" idx="3"/>
                <a:endCxn id="22" idx="0"/>
              </p:cNvCxnSpPr>
              <p:nvPr/>
            </p:nvCxnSpPr>
            <p:spPr bwMode="auto">
              <a:xfrm flipH="1">
                <a:off x="163" y="0"/>
                <a:ext cx="402" cy="40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6"/>
              <p:cNvCxnSpPr>
                <a:cxnSpLocks noChangeShapeType="1"/>
                <a:stCxn id="26" idx="5"/>
                <a:endCxn id="23" idx="0"/>
              </p:cNvCxnSpPr>
              <p:nvPr/>
            </p:nvCxnSpPr>
            <p:spPr bwMode="auto">
              <a:xfrm>
                <a:off x="794" y="0"/>
                <a:ext cx="298" cy="387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943" y="401"/>
              <a:ext cx="561" cy="376"/>
              <a:chOff x="0" y="0"/>
              <a:chExt cx="1096" cy="733"/>
            </a:xfrm>
          </p:grpSpPr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0" y="389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190</a:t>
                </a:r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771" y="398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213</a:t>
                </a:r>
              </a:p>
            </p:txBody>
          </p:sp>
          <p:cxnSp>
            <p:nvCxnSpPr>
              <p:cNvPr id="20" name="AutoShape 20"/>
              <p:cNvCxnSpPr>
                <a:cxnSpLocks noChangeShapeType="1"/>
                <a:stCxn id="27" idx="3"/>
                <a:endCxn id="18" idx="0"/>
              </p:cNvCxnSpPr>
              <p:nvPr/>
            </p:nvCxnSpPr>
            <p:spPr bwMode="auto">
              <a:xfrm flipH="1">
                <a:off x="163" y="0"/>
                <a:ext cx="251" cy="389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21"/>
              <p:cNvCxnSpPr>
                <a:cxnSpLocks noChangeShapeType="1"/>
                <a:stCxn id="27" idx="5"/>
                <a:endCxn id="19" idx="0"/>
              </p:cNvCxnSpPr>
              <p:nvPr/>
            </p:nvCxnSpPr>
            <p:spPr bwMode="auto">
              <a:xfrm>
                <a:off x="643" y="0"/>
                <a:ext cx="291" cy="398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0" y="755"/>
              <a:ext cx="473" cy="395"/>
              <a:chOff x="0" y="0"/>
              <a:chExt cx="923" cy="771"/>
            </a:xfrm>
          </p:grpSpPr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0" y="417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12</a:t>
                </a:r>
              </a:p>
            </p:txBody>
          </p:sp>
          <p:sp>
            <p:nvSpPr>
              <p:cNvPr id="15" name="Oval 24"/>
              <p:cNvSpPr>
                <a:spLocks noChangeArrowheads="1"/>
              </p:cNvSpPr>
              <p:nvPr/>
            </p:nvSpPr>
            <p:spPr bwMode="auto">
              <a:xfrm>
                <a:off x="598" y="43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24</a:t>
                </a:r>
              </a:p>
            </p:txBody>
          </p:sp>
          <p:cxnSp>
            <p:nvCxnSpPr>
              <p:cNvPr id="16" name="AutoShape 25"/>
              <p:cNvCxnSpPr>
                <a:cxnSpLocks noChangeShapeType="1"/>
                <a:stCxn id="22" idx="3"/>
                <a:endCxn id="14" idx="0"/>
              </p:cNvCxnSpPr>
              <p:nvPr/>
            </p:nvCxnSpPr>
            <p:spPr bwMode="auto">
              <a:xfrm flipH="1">
                <a:off x="163" y="0"/>
                <a:ext cx="217" cy="417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26"/>
              <p:cNvCxnSpPr>
                <a:cxnSpLocks noChangeShapeType="1"/>
                <a:stCxn id="22" idx="5"/>
                <a:endCxn id="15" idx="0"/>
              </p:cNvCxnSpPr>
              <p:nvPr/>
            </p:nvCxnSpPr>
            <p:spPr bwMode="auto">
              <a:xfrm>
                <a:off x="609" y="0"/>
                <a:ext cx="152" cy="436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522" y="771"/>
              <a:ext cx="207" cy="379"/>
              <a:chOff x="0" y="0"/>
              <a:chExt cx="405" cy="740"/>
            </a:xfrm>
          </p:grpSpPr>
          <p:sp>
            <p:nvSpPr>
              <p:cNvPr id="12" name="Oval 28"/>
              <p:cNvSpPr>
                <a:spLocks noChangeArrowheads="1"/>
              </p:cNvSpPr>
              <p:nvPr/>
            </p:nvSpPr>
            <p:spPr bwMode="auto">
              <a:xfrm>
                <a:off x="0" y="40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27</a:t>
                </a:r>
              </a:p>
            </p:txBody>
          </p:sp>
          <p:cxnSp>
            <p:nvCxnSpPr>
              <p:cNvPr id="13" name="AutoShape 29"/>
              <p:cNvCxnSpPr>
                <a:cxnSpLocks noChangeShapeType="1"/>
                <a:stCxn id="23" idx="4"/>
                <a:endCxn id="12" idx="0"/>
              </p:cNvCxnSpPr>
              <p:nvPr/>
            </p:nvCxnSpPr>
            <p:spPr bwMode="auto">
              <a:xfrm flipH="1">
                <a:off x="163" y="0"/>
                <a:ext cx="242" cy="40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4509998" y="5370191"/>
            <a:ext cx="758040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 dirty="0" smtClean="0"/>
              <a:t>Iterative tree search is more efficient but recursive tree search is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2554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98524"/>
            <a:ext cx="11976100" cy="53385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Operation: Finding the maximum key element in the BST.</a:t>
            </a:r>
          </a:p>
          <a:p>
            <a:pPr lvl="1"/>
            <a:r>
              <a:rPr lang="en-US" dirty="0" smtClean="0"/>
              <a:t>According the Binary-Search-Tree Property, the maximum key element is always at the rightmost child in BST.</a:t>
            </a:r>
          </a:p>
          <a:p>
            <a:pPr lvl="1"/>
            <a:r>
              <a:rPr lang="en-US" dirty="0" smtClean="0"/>
              <a:t>Pseudo code to return a pointer to maximum element in the sub tree rooted at a given node – 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 time </a:t>
            </a:r>
            <a:r>
              <a:rPr lang="en-US" dirty="0" smtClean="0">
                <a:sym typeface="Wingdings" panose="05000000000000000000" pitchFamily="2" charset="2"/>
              </a:rPr>
              <a:t> O(h)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9752" y="2608996"/>
            <a:ext cx="4836899" cy="30469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 dirty="0" smtClean="0"/>
              <a:t>TREE_MAXIMUM(x)</a:t>
            </a:r>
          </a:p>
          <a:p>
            <a:pPr eaLnBrk="0" hangingPunct="0"/>
            <a:r>
              <a:rPr lang="en-US" altLang="en-US" sz="2400" b="1" dirty="0" smtClean="0"/>
              <a:t>{</a:t>
            </a:r>
          </a:p>
          <a:p>
            <a:pPr eaLnBrk="0" hangingPunct="0"/>
            <a:r>
              <a:rPr lang="en-US" altLang="en-US" sz="2400" b="1" dirty="0"/>
              <a:t> </a:t>
            </a:r>
            <a:r>
              <a:rPr lang="en-US" altLang="en-US" sz="2400" b="1" dirty="0" smtClean="0"/>
              <a:t> while(</a:t>
            </a:r>
            <a:r>
              <a:rPr lang="en-US" altLang="en-US" sz="2400" b="1" dirty="0" err="1" smtClean="0"/>
              <a:t>rightchild</a:t>
            </a:r>
            <a:r>
              <a:rPr lang="en-US" altLang="en-US" sz="2400" b="1" dirty="0" smtClean="0"/>
              <a:t>[x] != NULL) do</a:t>
            </a:r>
          </a:p>
          <a:p>
            <a:pPr eaLnBrk="0" hangingPunct="0"/>
            <a:r>
              <a:rPr lang="en-US" altLang="en-US" sz="2400" b="1" dirty="0"/>
              <a:t> </a:t>
            </a:r>
            <a:r>
              <a:rPr lang="en-US" altLang="en-US" sz="2400" b="1" dirty="0" smtClean="0"/>
              <a:t>  {</a:t>
            </a:r>
          </a:p>
          <a:p>
            <a:pPr eaLnBrk="0" hangingPunct="0"/>
            <a:r>
              <a:rPr lang="en-US" altLang="en-US" sz="2400" b="1" dirty="0"/>
              <a:t>	</a:t>
            </a:r>
            <a:r>
              <a:rPr lang="en-US" altLang="en-US" sz="2400" b="1" dirty="0" smtClean="0"/>
              <a:t>x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 </a:t>
            </a:r>
            <a:r>
              <a:rPr lang="en-US" altLang="en-US" sz="2400" b="1" dirty="0" err="1" smtClean="0">
                <a:sym typeface="Wingdings" panose="05000000000000000000" pitchFamily="2" charset="2"/>
              </a:rPr>
              <a:t>rightchild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[x];</a:t>
            </a:r>
          </a:p>
          <a:p>
            <a:pPr eaLnBrk="0" hangingPunct="0"/>
            <a:r>
              <a:rPr lang="en-US" altLang="en-US" sz="2400" b="1" dirty="0">
                <a:sym typeface="Wingdings" panose="05000000000000000000" pitchFamily="2" charset="2"/>
              </a:rPr>
              <a:t>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  }</a:t>
            </a:r>
          </a:p>
          <a:p>
            <a:pPr eaLnBrk="0" hangingPunct="0"/>
            <a:r>
              <a:rPr lang="en-US" altLang="en-US" sz="2400" b="1" dirty="0">
                <a:sym typeface="Wingdings" panose="05000000000000000000" pitchFamily="2" charset="2"/>
              </a:rPr>
              <a:t>r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eturn x;</a:t>
            </a:r>
            <a:r>
              <a:rPr lang="en-US" altLang="en-US" sz="2400" b="1" dirty="0" smtClean="0"/>
              <a:t> </a:t>
            </a:r>
          </a:p>
          <a:p>
            <a:pPr eaLnBrk="0" hangingPunct="0"/>
            <a:r>
              <a:rPr lang="en-US" altLang="en-US" sz="2400" b="1" dirty="0"/>
              <a:t>}</a:t>
            </a:r>
            <a:endParaRPr lang="en-US" altLang="en-US" sz="2400" b="1" dirty="0" smtClean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765878" y="2454322"/>
            <a:ext cx="3852080" cy="3201661"/>
            <a:chOff x="0" y="0"/>
            <a:chExt cx="1504" cy="115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95" y="0"/>
              <a:ext cx="166" cy="172"/>
            </a:xfrm>
            <a:prstGeom prst="ellipse">
              <a:avLst/>
            </a:prstGeom>
            <a:solidFill>
              <a:srgbClr val="CCECFF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u="none" dirty="0"/>
                <a:t>56</a:t>
              </a: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35" y="146"/>
              <a:ext cx="862" cy="281"/>
              <a:chOff x="0" y="0"/>
              <a:chExt cx="1683" cy="547"/>
            </a:xfrm>
          </p:grpSpPr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0" y="21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26</a:t>
                </a: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1358" y="21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200</a:t>
                </a:r>
              </a:p>
            </p:txBody>
          </p:sp>
          <p:cxnSp>
            <p:nvCxnSpPr>
              <p:cNvPr id="28" name="AutoShape 10"/>
              <p:cNvCxnSpPr>
                <a:cxnSpLocks noChangeShapeType="1"/>
                <a:stCxn id="6" idx="5"/>
                <a:endCxn id="27" idx="0"/>
              </p:cNvCxnSpPr>
              <p:nvPr/>
            </p:nvCxnSpPr>
            <p:spPr bwMode="auto">
              <a:xfrm>
                <a:off x="980" y="0"/>
                <a:ext cx="541" cy="212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11"/>
              <p:cNvCxnSpPr>
                <a:cxnSpLocks noChangeShapeType="1"/>
                <a:stCxn id="6" idx="3"/>
                <a:endCxn id="26" idx="0"/>
              </p:cNvCxnSpPr>
              <p:nvPr/>
            </p:nvCxnSpPr>
            <p:spPr bwMode="auto">
              <a:xfrm flipH="1">
                <a:off x="163" y="0"/>
                <a:ext cx="588" cy="212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70" y="401"/>
              <a:ext cx="642" cy="379"/>
              <a:chOff x="0" y="0"/>
              <a:chExt cx="1254" cy="740"/>
            </a:xfrm>
          </p:grpSpPr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0" y="40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18</a:t>
                </a:r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929" y="387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28</a:t>
                </a:r>
              </a:p>
            </p:txBody>
          </p:sp>
          <p:cxnSp>
            <p:nvCxnSpPr>
              <p:cNvPr id="24" name="AutoShape 15"/>
              <p:cNvCxnSpPr>
                <a:cxnSpLocks noChangeShapeType="1"/>
                <a:stCxn id="26" idx="3"/>
                <a:endCxn id="22" idx="0"/>
              </p:cNvCxnSpPr>
              <p:nvPr/>
            </p:nvCxnSpPr>
            <p:spPr bwMode="auto">
              <a:xfrm flipH="1">
                <a:off x="163" y="0"/>
                <a:ext cx="402" cy="40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6"/>
              <p:cNvCxnSpPr>
                <a:cxnSpLocks noChangeShapeType="1"/>
                <a:stCxn id="26" idx="5"/>
                <a:endCxn id="23" idx="0"/>
              </p:cNvCxnSpPr>
              <p:nvPr/>
            </p:nvCxnSpPr>
            <p:spPr bwMode="auto">
              <a:xfrm>
                <a:off x="794" y="0"/>
                <a:ext cx="298" cy="387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943" y="401"/>
              <a:ext cx="561" cy="376"/>
              <a:chOff x="0" y="0"/>
              <a:chExt cx="1096" cy="733"/>
            </a:xfrm>
          </p:grpSpPr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0" y="389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190</a:t>
                </a:r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771" y="398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213</a:t>
                </a:r>
              </a:p>
            </p:txBody>
          </p:sp>
          <p:cxnSp>
            <p:nvCxnSpPr>
              <p:cNvPr id="20" name="AutoShape 20"/>
              <p:cNvCxnSpPr>
                <a:cxnSpLocks noChangeShapeType="1"/>
                <a:stCxn id="27" idx="3"/>
                <a:endCxn id="18" idx="0"/>
              </p:cNvCxnSpPr>
              <p:nvPr/>
            </p:nvCxnSpPr>
            <p:spPr bwMode="auto">
              <a:xfrm flipH="1">
                <a:off x="163" y="0"/>
                <a:ext cx="251" cy="389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21"/>
              <p:cNvCxnSpPr>
                <a:cxnSpLocks noChangeShapeType="1"/>
                <a:stCxn id="27" idx="5"/>
                <a:endCxn id="19" idx="0"/>
              </p:cNvCxnSpPr>
              <p:nvPr/>
            </p:nvCxnSpPr>
            <p:spPr bwMode="auto">
              <a:xfrm>
                <a:off x="643" y="0"/>
                <a:ext cx="291" cy="398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0" y="755"/>
              <a:ext cx="473" cy="395"/>
              <a:chOff x="0" y="0"/>
              <a:chExt cx="923" cy="771"/>
            </a:xfrm>
          </p:grpSpPr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0" y="417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12</a:t>
                </a:r>
              </a:p>
            </p:txBody>
          </p:sp>
          <p:sp>
            <p:nvSpPr>
              <p:cNvPr id="15" name="Oval 24"/>
              <p:cNvSpPr>
                <a:spLocks noChangeArrowheads="1"/>
              </p:cNvSpPr>
              <p:nvPr/>
            </p:nvSpPr>
            <p:spPr bwMode="auto">
              <a:xfrm>
                <a:off x="598" y="43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24</a:t>
                </a:r>
              </a:p>
            </p:txBody>
          </p:sp>
          <p:cxnSp>
            <p:nvCxnSpPr>
              <p:cNvPr id="16" name="AutoShape 25"/>
              <p:cNvCxnSpPr>
                <a:cxnSpLocks noChangeShapeType="1"/>
                <a:stCxn id="22" idx="3"/>
                <a:endCxn id="14" idx="0"/>
              </p:cNvCxnSpPr>
              <p:nvPr/>
            </p:nvCxnSpPr>
            <p:spPr bwMode="auto">
              <a:xfrm flipH="1">
                <a:off x="163" y="0"/>
                <a:ext cx="217" cy="417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26"/>
              <p:cNvCxnSpPr>
                <a:cxnSpLocks noChangeShapeType="1"/>
                <a:stCxn id="22" idx="5"/>
                <a:endCxn id="15" idx="0"/>
              </p:cNvCxnSpPr>
              <p:nvPr/>
            </p:nvCxnSpPr>
            <p:spPr bwMode="auto">
              <a:xfrm>
                <a:off x="609" y="0"/>
                <a:ext cx="152" cy="436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522" y="771"/>
              <a:ext cx="207" cy="379"/>
              <a:chOff x="0" y="0"/>
              <a:chExt cx="405" cy="740"/>
            </a:xfrm>
          </p:grpSpPr>
          <p:sp>
            <p:nvSpPr>
              <p:cNvPr id="12" name="Oval 28"/>
              <p:cNvSpPr>
                <a:spLocks noChangeArrowheads="1"/>
              </p:cNvSpPr>
              <p:nvPr/>
            </p:nvSpPr>
            <p:spPr bwMode="auto">
              <a:xfrm>
                <a:off x="0" y="40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27</a:t>
                </a:r>
              </a:p>
            </p:txBody>
          </p:sp>
          <p:cxnSp>
            <p:nvCxnSpPr>
              <p:cNvPr id="13" name="AutoShape 29"/>
              <p:cNvCxnSpPr>
                <a:cxnSpLocks noChangeShapeType="1"/>
                <a:stCxn id="23" idx="4"/>
                <a:endCxn id="12" idx="0"/>
              </p:cNvCxnSpPr>
              <p:nvPr/>
            </p:nvCxnSpPr>
            <p:spPr bwMode="auto">
              <a:xfrm flipH="1">
                <a:off x="163" y="0"/>
                <a:ext cx="242" cy="40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6841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Example on Finding Maximum and Minimum in BST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21" y="1828800"/>
            <a:ext cx="805217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98524"/>
            <a:ext cx="11976100" cy="54178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Operations: Predecessor and Successor (</a:t>
            </a:r>
            <a:r>
              <a:rPr lang="en-US" sz="3200" dirty="0" err="1" smtClean="0"/>
              <a:t>InOrder</a:t>
            </a:r>
            <a:r>
              <a:rPr lang="en-US" sz="3200" dirty="0" smtClean="0"/>
              <a:t> Tree Walk)</a:t>
            </a:r>
          </a:p>
          <a:p>
            <a:pPr lvl="1"/>
            <a:r>
              <a:rPr lang="en-US" altLang="en-US" sz="2800" dirty="0"/>
              <a:t>Successor of node </a:t>
            </a:r>
            <a:r>
              <a:rPr lang="en-US" altLang="en-US" sz="2800" i="1" dirty="0"/>
              <a:t>x</a:t>
            </a:r>
            <a:r>
              <a:rPr lang="en-US" altLang="en-US" sz="2800" dirty="0"/>
              <a:t> is the </a:t>
            </a:r>
            <a:r>
              <a:rPr lang="en-US" altLang="en-US" sz="2800" dirty="0">
                <a:solidFill>
                  <a:srgbClr val="CC3300"/>
                </a:solidFill>
              </a:rPr>
              <a:t>node </a:t>
            </a:r>
            <a:r>
              <a:rPr lang="en-US" altLang="en-US" sz="2800" i="1" dirty="0">
                <a:solidFill>
                  <a:srgbClr val="CC3300"/>
                </a:solidFill>
              </a:rPr>
              <a:t>y</a:t>
            </a:r>
            <a:r>
              <a:rPr lang="en-US" altLang="en-US" sz="2800" dirty="0">
                <a:solidFill>
                  <a:srgbClr val="CC3300"/>
                </a:solidFill>
              </a:rPr>
              <a:t> such that </a:t>
            </a:r>
            <a:r>
              <a:rPr lang="en-US" altLang="en-US" sz="2800" i="1" dirty="0">
                <a:solidFill>
                  <a:srgbClr val="CC3300"/>
                </a:solidFill>
              </a:rPr>
              <a:t>key</a:t>
            </a:r>
            <a:r>
              <a:rPr lang="en-US" altLang="en-US" sz="2800" dirty="0">
                <a:solidFill>
                  <a:srgbClr val="CC3300"/>
                </a:solidFill>
              </a:rPr>
              <a:t>[</a:t>
            </a:r>
            <a:r>
              <a:rPr lang="en-US" altLang="en-US" sz="2800" i="1" dirty="0">
                <a:solidFill>
                  <a:srgbClr val="CC3300"/>
                </a:solidFill>
              </a:rPr>
              <a:t>y</a:t>
            </a:r>
            <a:r>
              <a:rPr lang="en-US" altLang="en-US" sz="2800" dirty="0">
                <a:solidFill>
                  <a:srgbClr val="CC3300"/>
                </a:solidFill>
              </a:rPr>
              <a:t>] is the smallest key greater than </a:t>
            </a:r>
            <a:r>
              <a:rPr lang="en-US" altLang="en-US" sz="2800" i="1" dirty="0">
                <a:solidFill>
                  <a:srgbClr val="CC3300"/>
                </a:solidFill>
              </a:rPr>
              <a:t>key</a:t>
            </a:r>
            <a:r>
              <a:rPr lang="en-US" altLang="en-US" sz="2800" dirty="0">
                <a:solidFill>
                  <a:srgbClr val="CC3300"/>
                </a:solidFill>
              </a:rPr>
              <a:t>[</a:t>
            </a:r>
            <a:r>
              <a:rPr lang="en-US" altLang="en-US" sz="2800" i="1" dirty="0">
                <a:solidFill>
                  <a:srgbClr val="CC3300"/>
                </a:solidFill>
              </a:rPr>
              <a:t>x</a:t>
            </a:r>
            <a:r>
              <a:rPr lang="en-US" altLang="en-US" sz="2800" dirty="0">
                <a:solidFill>
                  <a:srgbClr val="CC3300"/>
                </a:solidFill>
              </a:rPr>
              <a:t>]</a:t>
            </a:r>
            <a:r>
              <a:rPr lang="en-US" altLang="en-US" sz="2800" dirty="0"/>
              <a:t>.</a:t>
            </a:r>
          </a:p>
          <a:p>
            <a:pPr lvl="1"/>
            <a:r>
              <a:rPr lang="en-US" altLang="en-US" sz="2800" dirty="0"/>
              <a:t>The successor of the largest key is NIL.</a:t>
            </a:r>
          </a:p>
          <a:p>
            <a:pPr lvl="1"/>
            <a:r>
              <a:rPr lang="en-US" altLang="en-US" sz="2800" dirty="0"/>
              <a:t>Search consists of two cases</a:t>
            </a:r>
            <a:r>
              <a:rPr lang="en-US" altLang="en-US" sz="2800" dirty="0" smtClean="0"/>
              <a:t>. (To find the successor – y of a node – x )</a:t>
            </a:r>
            <a:endParaRPr lang="en-US" altLang="en-US" sz="2800" dirty="0"/>
          </a:p>
          <a:p>
            <a:pPr lvl="2"/>
            <a:r>
              <a:rPr lang="en-US" altLang="en-US" sz="2400" dirty="0">
                <a:solidFill>
                  <a:srgbClr val="CC3300"/>
                </a:solidFill>
              </a:rPr>
              <a:t>If node </a:t>
            </a:r>
            <a:r>
              <a:rPr lang="en-US" altLang="en-US" sz="2400" i="1" dirty="0">
                <a:solidFill>
                  <a:srgbClr val="CC3300"/>
                </a:solidFill>
              </a:rPr>
              <a:t>x</a:t>
            </a:r>
            <a:r>
              <a:rPr lang="en-US" altLang="en-US" sz="2400" dirty="0">
                <a:solidFill>
                  <a:srgbClr val="CC3300"/>
                </a:solidFill>
              </a:rPr>
              <a:t> has a non-empty right subtree</a:t>
            </a:r>
            <a:r>
              <a:rPr lang="en-US" altLang="en-US" sz="2400" dirty="0"/>
              <a:t>, then </a:t>
            </a:r>
            <a:r>
              <a:rPr lang="en-US" altLang="en-US" sz="2400" i="1" dirty="0"/>
              <a:t>x</a:t>
            </a:r>
            <a:r>
              <a:rPr lang="en-US" altLang="en-US" sz="2400" dirty="0"/>
              <a:t>’s successor is the minimum in the right subtree of </a:t>
            </a:r>
            <a:r>
              <a:rPr lang="en-US" altLang="en-US" sz="2400" i="1" dirty="0"/>
              <a:t>x</a:t>
            </a:r>
            <a:r>
              <a:rPr lang="en-US" altLang="en-US" sz="2400" dirty="0"/>
              <a:t>.</a:t>
            </a:r>
          </a:p>
          <a:p>
            <a:pPr lvl="2"/>
            <a:r>
              <a:rPr lang="en-US" altLang="en-US" sz="2400" dirty="0">
                <a:solidFill>
                  <a:srgbClr val="CC3300"/>
                </a:solidFill>
              </a:rPr>
              <a:t>If node </a:t>
            </a:r>
            <a:r>
              <a:rPr lang="en-US" altLang="en-US" sz="2400" i="1" dirty="0">
                <a:solidFill>
                  <a:srgbClr val="CC3300"/>
                </a:solidFill>
              </a:rPr>
              <a:t>x</a:t>
            </a:r>
            <a:r>
              <a:rPr lang="en-US" altLang="en-US" sz="2400" dirty="0">
                <a:solidFill>
                  <a:srgbClr val="CC3300"/>
                </a:solidFill>
              </a:rPr>
              <a:t> has an empty right subtree</a:t>
            </a:r>
            <a:r>
              <a:rPr lang="en-US" altLang="en-US" sz="2400" dirty="0"/>
              <a:t>, then:</a:t>
            </a:r>
          </a:p>
          <a:p>
            <a:pPr lvl="3"/>
            <a:r>
              <a:rPr lang="en-US" altLang="en-US" sz="2000" dirty="0"/>
              <a:t>As long as we move to the left up the tree (move up through right children), we are visiting smaller keys.</a:t>
            </a:r>
          </a:p>
          <a:p>
            <a:pPr lvl="3"/>
            <a:r>
              <a:rPr lang="en-US" altLang="en-US" sz="2000" i="1" dirty="0"/>
              <a:t>x</a:t>
            </a:r>
            <a:r>
              <a:rPr lang="en-US" altLang="en-US" sz="2000" dirty="0"/>
              <a:t>’s successor </a:t>
            </a:r>
            <a:r>
              <a:rPr lang="en-US" altLang="en-US" sz="2000" i="1" dirty="0"/>
              <a:t>y</a:t>
            </a:r>
            <a:r>
              <a:rPr lang="en-US" altLang="en-US" sz="2000" dirty="0"/>
              <a:t> is the node that </a:t>
            </a:r>
            <a:r>
              <a:rPr lang="en-US" altLang="en-US" sz="2000" i="1" dirty="0"/>
              <a:t>x</a:t>
            </a:r>
            <a:r>
              <a:rPr lang="en-US" altLang="en-US" sz="2000" dirty="0"/>
              <a:t> is the predecessor of (</a:t>
            </a:r>
            <a:r>
              <a:rPr lang="en-US" altLang="en-US" sz="2000" i="1" dirty="0"/>
              <a:t>x</a:t>
            </a:r>
            <a:r>
              <a:rPr lang="en-US" altLang="en-US" sz="2000" dirty="0"/>
              <a:t> is the maximum in </a:t>
            </a:r>
            <a:r>
              <a:rPr lang="en-US" altLang="en-US" sz="2000" i="1" dirty="0"/>
              <a:t>y</a:t>
            </a:r>
            <a:r>
              <a:rPr lang="en-US" altLang="en-US" sz="2000" dirty="0"/>
              <a:t>’s left subtree).</a:t>
            </a:r>
          </a:p>
          <a:p>
            <a:pPr lvl="3"/>
            <a:r>
              <a:rPr lang="en-US" altLang="en-US" sz="2000" dirty="0"/>
              <a:t>In other words, </a:t>
            </a:r>
            <a:r>
              <a:rPr lang="en-US" altLang="en-US" sz="2000" i="1" dirty="0"/>
              <a:t>x</a:t>
            </a:r>
            <a:r>
              <a:rPr lang="en-US" altLang="en-US" sz="2000" dirty="0"/>
              <a:t>’s successor </a:t>
            </a:r>
            <a:r>
              <a:rPr lang="en-US" altLang="en-US" sz="2000" i="1" dirty="0"/>
              <a:t>y</a:t>
            </a:r>
            <a:r>
              <a:rPr lang="en-US" altLang="en-US" sz="2000" dirty="0"/>
              <a:t>, is the lowest ancestor of </a:t>
            </a:r>
            <a:r>
              <a:rPr lang="en-US" altLang="en-US" sz="2000" i="1" dirty="0"/>
              <a:t>x</a:t>
            </a:r>
            <a:r>
              <a:rPr lang="en-US" altLang="en-US" sz="2000" dirty="0"/>
              <a:t> whose left child is also an ancestor of 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98524"/>
            <a:ext cx="11976100" cy="53385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Operation:  </a:t>
            </a:r>
            <a:r>
              <a:rPr lang="en-US" dirty="0"/>
              <a:t>Predecessor and Successor (</a:t>
            </a:r>
            <a:r>
              <a:rPr lang="en-US" dirty="0" err="1"/>
              <a:t>InOrder</a:t>
            </a:r>
            <a:r>
              <a:rPr lang="en-US" dirty="0"/>
              <a:t> Tree Walk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successor of the node </a:t>
            </a:r>
            <a:r>
              <a:rPr lang="en-US" dirty="0" smtClean="0"/>
              <a:t>with key 28 </a:t>
            </a:r>
            <a:r>
              <a:rPr lang="en-US" dirty="0"/>
              <a:t>is the node with key </a:t>
            </a:r>
            <a:r>
              <a:rPr lang="en-US" dirty="0" smtClean="0"/>
              <a:t>56.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3323" y="1340699"/>
            <a:ext cx="6621211" cy="41549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 dirty="0" smtClean="0"/>
              <a:t>TREE_SUCCESSOR(x)</a:t>
            </a:r>
          </a:p>
          <a:p>
            <a:pPr eaLnBrk="0" hangingPunct="0"/>
            <a:r>
              <a:rPr lang="en-US" altLang="en-US" sz="2400" b="1" dirty="0" smtClean="0"/>
              <a:t>{</a:t>
            </a:r>
          </a:p>
          <a:p>
            <a:pPr eaLnBrk="0" hangingPunct="0"/>
            <a:r>
              <a:rPr lang="en-US" altLang="en-US" sz="2400" b="1" dirty="0"/>
              <a:t> </a:t>
            </a:r>
            <a:r>
              <a:rPr lang="en-US" altLang="en-US" sz="2400" b="1" dirty="0" smtClean="0"/>
              <a:t> if(</a:t>
            </a:r>
            <a:r>
              <a:rPr lang="en-US" altLang="en-US" sz="2400" b="1" dirty="0" err="1" smtClean="0"/>
              <a:t>rightchild</a:t>
            </a:r>
            <a:r>
              <a:rPr lang="en-US" altLang="en-US" sz="2400" b="1" dirty="0" smtClean="0"/>
              <a:t> [x] != NULL) then</a:t>
            </a:r>
          </a:p>
          <a:p>
            <a:pPr eaLnBrk="0" hangingPunct="0"/>
            <a:r>
              <a:rPr lang="en-US" altLang="en-US" sz="2400" b="1" dirty="0"/>
              <a:t>	</a:t>
            </a:r>
            <a:r>
              <a:rPr lang="en-US" altLang="en-US" sz="2400" b="1" dirty="0" smtClean="0"/>
              <a:t>return( TREE_MINIMUM(</a:t>
            </a:r>
            <a:r>
              <a:rPr lang="en-US" altLang="en-US" sz="2400" b="1" dirty="0" err="1" smtClean="0"/>
              <a:t>rightchild</a:t>
            </a:r>
            <a:r>
              <a:rPr lang="en-US" altLang="en-US" sz="2400" b="1" dirty="0" smtClean="0"/>
              <a:t>[x]);</a:t>
            </a:r>
          </a:p>
          <a:p>
            <a:pPr eaLnBrk="0" hangingPunct="0"/>
            <a:r>
              <a:rPr lang="en-US" altLang="en-US" sz="2400" b="1" dirty="0">
                <a:sym typeface="Wingdings" panose="05000000000000000000" pitchFamily="2" charset="2"/>
              </a:rPr>
              <a:t>y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 p[x];</a:t>
            </a:r>
          </a:p>
          <a:p>
            <a:pPr eaLnBrk="0" hangingPunct="0"/>
            <a:r>
              <a:rPr lang="en-US" altLang="en-US" sz="2400" b="1" dirty="0">
                <a:sym typeface="Wingdings" panose="05000000000000000000" pitchFamily="2" charset="2"/>
              </a:rPr>
              <a:t>w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hile(y!=NULL and x = right[y])do</a:t>
            </a:r>
          </a:p>
          <a:p>
            <a:pPr eaLnBrk="0" hangingPunct="0"/>
            <a:r>
              <a:rPr lang="en-US" altLang="en-US" sz="2400" b="1" dirty="0" smtClean="0">
                <a:sym typeface="Wingdings" panose="05000000000000000000" pitchFamily="2" charset="2"/>
              </a:rPr>
              <a:t>{</a:t>
            </a:r>
          </a:p>
          <a:p>
            <a:pPr eaLnBrk="0" hangingPunct="0"/>
            <a:r>
              <a:rPr lang="en-US" altLang="en-US" sz="2400" b="1" dirty="0">
                <a:sym typeface="Wingdings" panose="05000000000000000000" pitchFamily="2" charset="2"/>
              </a:rPr>
              <a:t>	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x  y;</a:t>
            </a:r>
          </a:p>
          <a:p>
            <a:pPr eaLnBrk="0" hangingPunct="0"/>
            <a:r>
              <a:rPr lang="en-US" altLang="en-US" sz="2400" b="1" dirty="0">
                <a:sym typeface="Wingdings" panose="05000000000000000000" pitchFamily="2" charset="2"/>
              </a:rPr>
              <a:t>	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y  p[y];</a:t>
            </a:r>
          </a:p>
          <a:p>
            <a:pPr eaLnBrk="0" hangingPunct="0"/>
            <a:r>
              <a:rPr lang="en-US" altLang="en-US" sz="2400" b="1" dirty="0" smtClean="0"/>
              <a:t>}</a:t>
            </a:r>
          </a:p>
          <a:p>
            <a:pPr eaLnBrk="0" hangingPunct="0"/>
            <a:r>
              <a:rPr lang="en-US" altLang="en-US" sz="2400" b="1" dirty="0"/>
              <a:t>r</a:t>
            </a:r>
            <a:r>
              <a:rPr lang="en-US" altLang="en-US" sz="2400" b="1" dirty="0" smtClean="0"/>
              <a:t>eturn y;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584744" y="1867468"/>
            <a:ext cx="3852080" cy="3201661"/>
            <a:chOff x="0" y="0"/>
            <a:chExt cx="1504" cy="115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95" y="0"/>
              <a:ext cx="166" cy="172"/>
            </a:xfrm>
            <a:prstGeom prst="ellipse">
              <a:avLst/>
            </a:prstGeom>
            <a:solidFill>
              <a:srgbClr val="CCECFF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u="none" dirty="0"/>
                <a:t>56</a:t>
              </a: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35" y="146"/>
              <a:ext cx="862" cy="281"/>
              <a:chOff x="0" y="0"/>
              <a:chExt cx="1683" cy="547"/>
            </a:xfrm>
          </p:grpSpPr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0" y="21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26</a:t>
                </a: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1358" y="21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200</a:t>
                </a:r>
              </a:p>
            </p:txBody>
          </p:sp>
          <p:cxnSp>
            <p:nvCxnSpPr>
              <p:cNvPr id="28" name="AutoShape 10"/>
              <p:cNvCxnSpPr>
                <a:cxnSpLocks noChangeShapeType="1"/>
                <a:stCxn id="6" idx="5"/>
                <a:endCxn id="27" idx="0"/>
              </p:cNvCxnSpPr>
              <p:nvPr/>
            </p:nvCxnSpPr>
            <p:spPr bwMode="auto">
              <a:xfrm>
                <a:off x="980" y="0"/>
                <a:ext cx="541" cy="212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11"/>
              <p:cNvCxnSpPr>
                <a:cxnSpLocks noChangeShapeType="1"/>
                <a:stCxn id="6" idx="3"/>
                <a:endCxn id="26" idx="0"/>
              </p:cNvCxnSpPr>
              <p:nvPr/>
            </p:nvCxnSpPr>
            <p:spPr bwMode="auto">
              <a:xfrm flipH="1">
                <a:off x="163" y="0"/>
                <a:ext cx="588" cy="212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70" y="401"/>
              <a:ext cx="642" cy="379"/>
              <a:chOff x="0" y="0"/>
              <a:chExt cx="1254" cy="740"/>
            </a:xfrm>
          </p:grpSpPr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0" y="40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18</a:t>
                </a:r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929" y="387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 dirty="0"/>
                  <a:t>28</a:t>
                </a:r>
              </a:p>
            </p:txBody>
          </p:sp>
          <p:cxnSp>
            <p:nvCxnSpPr>
              <p:cNvPr id="24" name="AutoShape 15"/>
              <p:cNvCxnSpPr>
                <a:cxnSpLocks noChangeShapeType="1"/>
                <a:stCxn id="26" idx="3"/>
                <a:endCxn id="22" idx="0"/>
              </p:cNvCxnSpPr>
              <p:nvPr/>
            </p:nvCxnSpPr>
            <p:spPr bwMode="auto">
              <a:xfrm flipH="1">
                <a:off x="163" y="0"/>
                <a:ext cx="402" cy="40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6"/>
              <p:cNvCxnSpPr>
                <a:cxnSpLocks noChangeShapeType="1"/>
                <a:stCxn id="26" idx="5"/>
                <a:endCxn id="23" idx="0"/>
              </p:cNvCxnSpPr>
              <p:nvPr/>
            </p:nvCxnSpPr>
            <p:spPr bwMode="auto">
              <a:xfrm>
                <a:off x="794" y="0"/>
                <a:ext cx="298" cy="387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943" y="401"/>
              <a:ext cx="561" cy="376"/>
              <a:chOff x="0" y="0"/>
              <a:chExt cx="1096" cy="733"/>
            </a:xfrm>
          </p:grpSpPr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0" y="389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190</a:t>
                </a:r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771" y="398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213</a:t>
                </a:r>
              </a:p>
            </p:txBody>
          </p:sp>
          <p:cxnSp>
            <p:nvCxnSpPr>
              <p:cNvPr id="20" name="AutoShape 20"/>
              <p:cNvCxnSpPr>
                <a:cxnSpLocks noChangeShapeType="1"/>
                <a:stCxn id="27" idx="3"/>
                <a:endCxn id="18" idx="0"/>
              </p:cNvCxnSpPr>
              <p:nvPr/>
            </p:nvCxnSpPr>
            <p:spPr bwMode="auto">
              <a:xfrm flipH="1">
                <a:off x="163" y="0"/>
                <a:ext cx="251" cy="389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21"/>
              <p:cNvCxnSpPr>
                <a:cxnSpLocks noChangeShapeType="1"/>
                <a:stCxn id="27" idx="5"/>
                <a:endCxn id="19" idx="0"/>
              </p:cNvCxnSpPr>
              <p:nvPr/>
            </p:nvCxnSpPr>
            <p:spPr bwMode="auto">
              <a:xfrm>
                <a:off x="643" y="0"/>
                <a:ext cx="291" cy="398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0" y="755"/>
              <a:ext cx="473" cy="395"/>
              <a:chOff x="0" y="0"/>
              <a:chExt cx="923" cy="771"/>
            </a:xfrm>
          </p:grpSpPr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0" y="417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12</a:t>
                </a:r>
              </a:p>
            </p:txBody>
          </p:sp>
          <p:sp>
            <p:nvSpPr>
              <p:cNvPr id="15" name="Oval 24"/>
              <p:cNvSpPr>
                <a:spLocks noChangeArrowheads="1"/>
              </p:cNvSpPr>
              <p:nvPr/>
            </p:nvSpPr>
            <p:spPr bwMode="auto">
              <a:xfrm>
                <a:off x="598" y="43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24</a:t>
                </a:r>
              </a:p>
            </p:txBody>
          </p:sp>
          <p:cxnSp>
            <p:nvCxnSpPr>
              <p:cNvPr id="16" name="AutoShape 25"/>
              <p:cNvCxnSpPr>
                <a:cxnSpLocks noChangeShapeType="1"/>
                <a:stCxn id="22" idx="3"/>
                <a:endCxn id="14" idx="0"/>
              </p:cNvCxnSpPr>
              <p:nvPr/>
            </p:nvCxnSpPr>
            <p:spPr bwMode="auto">
              <a:xfrm flipH="1">
                <a:off x="163" y="0"/>
                <a:ext cx="217" cy="417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26"/>
              <p:cNvCxnSpPr>
                <a:cxnSpLocks noChangeShapeType="1"/>
                <a:stCxn id="22" idx="5"/>
                <a:endCxn id="15" idx="0"/>
              </p:cNvCxnSpPr>
              <p:nvPr/>
            </p:nvCxnSpPr>
            <p:spPr bwMode="auto">
              <a:xfrm>
                <a:off x="609" y="0"/>
                <a:ext cx="152" cy="436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522" y="771"/>
              <a:ext cx="207" cy="379"/>
              <a:chOff x="0" y="0"/>
              <a:chExt cx="405" cy="740"/>
            </a:xfrm>
          </p:grpSpPr>
          <p:sp>
            <p:nvSpPr>
              <p:cNvPr id="12" name="Oval 28"/>
              <p:cNvSpPr>
                <a:spLocks noChangeArrowheads="1"/>
              </p:cNvSpPr>
              <p:nvPr/>
            </p:nvSpPr>
            <p:spPr bwMode="auto">
              <a:xfrm>
                <a:off x="0" y="40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400" u="none"/>
                  <a:t>27</a:t>
                </a:r>
              </a:p>
            </p:txBody>
          </p:sp>
          <p:cxnSp>
            <p:nvCxnSpPr>
              <p:cNvPr id="13" name="AutoShape 29"/>
              <p:cNvCxnSpPr>
                <a:cxnSpLocks noChangeShapeType="1"/>
                <a:stCxn id="23" idx="4"/>
                <a:endCxn id="12" idx="0"/>
              </p:cNvCxnSpPr>
              <p:nvPr/>
            </p:nvCxnSpPr>
            <p:spPr bwMode="auto">
              <a:xfrm flipH="1">
                <a:off x="163" y="0"/>
                <a:ext cx="242" cy="40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0694138" y="5042029"/>
            <a:ext cx="84732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 dirty="0" smtClean="0"/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val="9864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Operation: Successor</a:t>
            </a:r>
          </a:p>
          <a:p>
            <a:r>
              <a:rPr lang="en-US" dirty="0"/>
              <a:t> </a:t>
            </a:r>
            <a:r>
              <a:rPr lang="en-US" dirty="0" smtClean="0"/>
              <a:t>Example on Successor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8" y="1999326"/>
            <a:ext cx="5262634" cy="3500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70" y="1851688"/>
            <a:ext cx="5772720" cy="388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41265"/>
            <a:ext cx="11976100" cy="800432"/>
          </a:xfrm>
        </p:spPr>
        <p:txBody>
          <a:bodyPr/>
          <a:lstStyle/>
          <a:p>
            <a:r>
              <a:rPr lang="en-US" dirty="0" smtClean="0"/>
              <a:t>Introduction to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19367"/>
            <a:ext cx="11976100" cy="4858603"/>
          </a:xfrm>
        </p:spPr>
        <p:txBody>
          <a:bodyPr>
            <a:normAutofit/>
          </a:bodyPr>
          <a:lstStyle/>
          <a:p>
            <a:r>
              <a:rPr lang="en-US" dirty="0" smtClean="0"/>
              <a:t> Search Trees are data structure that support many dynamic set operations. </a:t>
            </a:r>
          </a:p>
          <a:p>
            <a:r>
              <a:rPr lang="en-US" dirty="0" smtClean="0"/>
              <a:t> Dynamic Set Operations:</a:t>
            </a:r>
          </a:p>
          <a:p>
            <a:pPr lvl="1"/>
            <a:r>
              <a:rPr lang="en-US" dirty="0" smtClean="0"/>
              <a:t>Search, Minimum, Maximum, Predecessor, Successor, Insert and Delete.</a:t>
            </a:r>
          </a:p>
          <a:p>
            <a:r>
              <a:rPr lang="en-US" dirty="0" smtClean="0"/>
              <a:t> Search Tree can be used as </a:t>
            </a:r>
          </a:p>
          <a:p>
            <a:pPr lvl="1"/>
            <a:r>
              <a:rPr lang="en-US" dirty="0" smtClean="0"/>
              <a:t>Dictionary  </a:t>
            </a:r>
          </a:p>
          <a:p>
            <a:pPr lvl="1"/>
            <a:r>
              <a:rPr lang="en-US" dirty="0" smtClean="0"/>
              <a:t>Priority Queue</a:t>
            </a:r>
          </a:p>
          <a:p>
            <a:r>
              <a:rPr lang="en-US" dirty="0" smtClean="0"/>
              <a:t> The time taken by basic Operations on Binary Search Tree is proportional to the height of the tree.</a:t>
            </a:r>
          </a:p>
          <a:p>
            <a:pPr lvl="1"/>
            <a:r>
              <a:rPr lang="en-US" dirty="0" smtClean="0"/>
              <a:t> Complete Binary Tree with n-nodes </a:t>
            </a:r>
            <a:r>
              <a:rPr lang="en-US" dirty="0" smtClean="0">
                <a:sym typeface="Wingdings" panose="05000000000000000000" pitchFamily="2" charset="2"/>
              </a:rPr>
              <a:t> O(log n)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Linear chain of n-nodes 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dirty="0" smtClean="0"/>
              <a:t>Operation: Inserting new element in BST</a:t>
            </a:r>
          </a:p>
          <a:p>
            <a:pPr lvl="1"/>
            <a:r>
              <a:rPr lang="en-US" altLang="en-US" sz="3200" dirty="0"/>
              <a:t>places a new item near the frontier of the BST while retaining its organization of data</a:t>
            </a:r>
            <a:r>
              <a:rPr lang="en-US" altLang="en-US" sz="3200" dirty="0" smtClean="0"/>
              <a:t>:</a:t>
            </a:r>
          </a:p>
          <a:p>
            <a:pPr lvl="2"/>
            <a:r>
              <a:rPr lang="en-US" altLang="en-US" sz="2800" dirty="0"/>
              <a:t>starting at the root it probes down the tree till it finds a node whose left or right pointer is empty and is a logical place for the new value</a:t>
            </a:r>
          </a:p>
          <a:p>
            <a:pPr lvl="2"/>
            <a:r>
              <a:rPr lang="en-US" altLang="en-US" sz="2800" dirty="0"/>
              <a:t>uses a binary search to locate the insertion point</a:t>
            </a:r>
          </a:p>
          <a:p>
            <a:pPr lvl="2"/>
            <a:r>
              <a:rPr lang="en-US" altLang="en-US" sz="2800" dirty="0"/>
              <a:t>is based on comparisons of the new item and values of nodes in the BST </a:t>
            </a:r>
          </a:p>
          <a:p>
            <a:pPr lvl="3"/>
            <a:r>
              <a:rPr lang="en-US" altLang="en-US" sz="2400" dirty="0"/>
              <a:t>Elements in nodes must be comparable!</a:t>
            </a:r>
          </a:p>
          <a:p>
            <a:pPr lvl="2"/>
            <a:endParaRPr lang="en-US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dirty="0" smtClean="0"/>
              <a:t>Operation: Inserting new element in BST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Case – 1</a:t>
            </a:r>
            <a:r>
              <a:rPr lang="en-US" altLang="en-US" dirty="0" smtClean="0"/>
              <a:t>: The Tree is Empty</a:t>
            </a:r>
          </a:p>
          <a:p>
            <a:pPr lvl="2"/>
            <a:r>
              <a:rPr lang="en-US" altLang="en-US" dirty="0" smtClean="0"/>
              <a:t>Set the root to a new node containing the item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Case – 2</a:t>
            </a:r>
            <a:r>
              <a:rPr lang="en-US" altLang="en-US" dirty="0" smtClean="0"/>
              <a:t>: The Tree is not Empty</a:t>
            </a:r>
          </a:p>
          <a:p>
            <a:pPr lvl="2"/>
            <a:r>
              <a:rPr lang="en-US" altLang="en-US" dirty="0" smtClean="0"/>
              <a:t>Calls the recursive helper method to insert the item</a:t>
            </a:r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4636259" y="4160391"/>
            <a:ext cx="686936" cy="387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703122" y="4160391"/>
            <a:ext cx="610610" cy="387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3874511" y="4922391"/>
            <a:ext cx="381632" cy="387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636511" y="4922391"/>
            <a:ext cx="381632" cy="387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5931911" y="4922391"/>
            <a:ext cx="381632" cy="387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312911" y="4541391"/>
            <a:ext cx="381632" cy="387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22311" y="3779391"/>
            <a:ext cx="381632" cy="387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55511" y="4541391"/>
            <a:ext cx="381632" cy="387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dirty="0"/>
              <a:t>5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93511" y="5303391"/>
            <a:ext cx="381632" cy="387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017511" y="5303391"/>
            <a:ext cx="381632" cy="387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50911" y="5303391"/>
            <a:ext cx="381632" cy="387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98711" y="3245991"/>
            <a:ext cx="381632" cy="38762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551227" y="3322853"/>
            <a:ext cx="0" cy="310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541827" y="4084853"/>
            <a:ext cx="0" cy="310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048299" y="2886545"/>
            <a:ext cx="2000382" cy="269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 &gt; 7</a:t>
            </a:r>
          </a:p>
          <a:p>
            <a:pPr eaLnBrk="0" hangingPunct="0">
              <a:spcBef>
                <a:spcPct val="50000"/>
              </a:spcBef>
            </a:pPr>
            <a:endParaRPr lang="en-US" altLang="en-US"/>
          </a:p>
          <a:p>
            <a:pPr eaLnBrk="0" hangingPunct="0">
              <a:spcBef>
                <a:spcPct val="50000"/>
              </a:spcBef>
            </a:pPr>
            <a:endParaRPr lang="en-US" altLang="en-US"/>
          </a:p>
          <a:p>
            <a:pPr eaLnBrk="0" hangingPunct="0">
              <a:spcBef>
                <a:spcPct val="50000"/>
              </a:spcBef>
            </a:pPr>
            <a:r>
              <a:rPr lang="en-US" altLang="en-US"/>
              <a:t>10 &gt; 9</a:t>
            </a:r>
          </a:p>
          <a:p>
            <a:pPr eaLnBrk="0" hangingPunct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151111" y="5303391"/>
            <a:ext cx="381632" cy="38762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693848" y="4922391"/>
            <a:ext cx="457958" cy="38762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Operation: Inserting new item in BST</a:t>
            </a:r>
          </a:p>
          <a:p>
            <a:pPr lvl="1"/>
            <a:r>
              <a:rPr lang="en-US" dirty="0" smtClean="0"/>
              <a:t>Procedure for inserting new item in BST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785" y="1593423"/>
            <a:ext cx="534992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4762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tabLst>
                <a:tab pos="4762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tabLst>
                <a:tab pos="4762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tabLst>
                <a:tab pos="4762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tabLst>
                <a:tab pos="4762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</a:rPr>
              <a:t>  tree is empty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i="1" dirty="0">
                <a:latin typeface="Times New Roman" panose="02020603050405020304" pitchFamily="18" charset="0"/>
              </a:rPr>
              <a:t>create a root</a:t>
            </a:r>
            <a:r>
              <a:rPr lang="en-US" altLang="en-US" sz="2000" dirty="0">
                <a:latin typeface="Times New Roman" panose="02020603050405020304" pitchFamily="18" charset="0"/>
              </a:rPr>
              <a:t> node with the new key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i="1" dirty="0">
                <a:latin typeface="Times New Roman" panose="02020603050405020304" pitchFamily="18" charset="0"/>
              </a:rPr>
              <a:t>compare </a:t>
            </a:r>
            <a:r>
              <a:rPr lang="en-US" altLang="en-US" sz="2000" dirty="0">
                <a:latin typeface="Times New Roman" panose="02020603050405020304" pitchFamily="18" charset="0"/>
              </a:rPr>
              <a:t>key with the top node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key =  node key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	replace the node with the new value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if 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key &gt;  node key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	</a:t>
            </a:r>
            <a:r>
              <a:rPr lang="en-US" altLang="en-US" sz="2000" i="1" dirty="0">
                <a:latin typeface="Times New Roman" panose="02020603050405020304" pitchFamily="18" charset="0"/>
              </a:rPr>
              <a:t>compare</a:t>
            </a:r>
            <a:r>
              <a:rPr lang="en-US" altLang="en-US" sz="2000" dirty="0">
                <a:latin typeface="Times New Roman" panose="02020603050405020304" pitchFamily="18" charset="0"/>
              </a:rPr>
              <a:t> key with the right subtree: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	 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  </a:t>
            </a:r>
            <a:r>
              <a:rPr lang="en-US" altLang="en-US" sz="2000" dirty="0">
                <a:latin typeface="Times New Roman" panose="02020603050405020304" pitchFamily="18" charset="0"/>
              </a:rPr>
              <a:t>subtree is empty create a leaf node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	 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add key  </a:t>
            </a:r>
            <a:r>
              <a:rPr lang="en-US" altLang="en-US" sz="2000" dirty="0">
                <a:latin typeface="Times New Roman" panose="02020603050405020304" pitchFamily="18" charset="0"/>
              </a:rPr>
              <a:t>in right subtree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key &lt;  node key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 	</a:t>
            </a:r>
            <a:r>
              <a:rPr lang="en-US" altLang="en-US" sz="2000" i="1" dirty="0">
                <a:latin typeface="Times New Roman" panose="02020603050405020304" pitchFamily="18" charset="0"/>
              </a:rPr>
              <a:t>compare</a:t>
            </a:r>
            <a:r>
              <a:rPr lang="en-US" altLang="en-US" sz="2000" dirty="0">
                <a:latin typeface="Times New Roman" panose="02020603050405020304" pitchFamily="18" charset="0"/>
              </a:rPr>
              <a:t> key with the left subtree: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	 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 dirty="0">
                <a:latin typeface="Times New Roman" panose="02020603050405020304" pitchFamily="18" charset="0"/>
              </a:rPr>
              <a:t>the subtree is empty create a leaf node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	  else </a:t>
            </a:r>
            <a:r>
              <a:rPr lang="en-US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add key</a:t>
            </a:r>
            <a:r>
              <a:rPr lang="en-US" altLang="en-US" sz="2000" dirty="0">
                <a:latin typeface="Times New Roman" panose="02020603050405020304" pitchFamily="18" charset="0"/>
              </a:rPr>
              <a:t> to the left subtree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22553" y="787400"/>
            <a:ext cx="4464146" cy="55249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₪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u="sng" smtClean="0">
                <a:solidFill>
                  <a:srgbClr val="CC3300"/>
                </a:solidFill>
              </a:rPr>
              <a:t>Tree-Insert(</a:t>
            </a:r>
            <a:r>
              <a:rPr lang="en-US" altLang="en-US" sz="2400" i="1" u="sng" smtClean="0">
                <a:solidFill>
                  <a:srgbClr val="CC3300"/>
                </a:solidFill>
              </a:rPr>
              <a:t>T</a:t>
            </a:r>
            <a:r>
              <a:rPr lang="en-US" altLang="en-US" sz="2400" u="sng" smtClean="0">
                <a:solidFill>
                  <a:srgbClr val="CC3300"/>
                </a:solidFill>
              </a:rPr>
              <a:t>, </a:t>
            </a:r>
            <a:r>
              <a:rPr lang="en-US" altLang="en-US" sz="2400" i="1" u="sng" smtClean="0">
                <a:solidFill>
                  <a:srgbClr val="CC3300"/>
                </a:solidFill>
              </a:rPr>
              <a:t>z</a:t>
            </a:r>
            <a:r>
              <a:rPr lang="en-US" altLang="en-US" sz="2400" u="sng" smtClean="0">
                <a:solidFill>
                  <a:srgbClr val="CC3300"/>
                </a:solidFill>
              </a:rPr>
              <a:t>)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i="1" smtClean="0"/>
              <a:t>y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 NIL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i="1" smtClean="0">
                <a:sym typeface="Symbol" panose="05050102010706020507" pitchFamily="18" charset="2"/>
              </a:rPr>
              <a:t>x </a:t>
            </a:r>
            <a:r>
              <a:rPr lang="en-US" altLang="en-US" sz="2400" smtClean="0">
                <a:sym typeface="Symbol" panose="05050102010706020507" pitchFamily="18" charset="2"/>
              </a:rPr>
              <a:t> </a:t>
            </a:r>
            <a:r>
              <a:rPr lang="en-US" altLang="en-US" sz="2400" i="1" smtClean="0">
                <a:sym typeface="Symbol" panose="05050102010706020507" pitchFamily="18" charset="2"/>
              </a:rPr>
              <a:t>root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T</a:t>
            </a:r>
            <a:r>
              <a:rPr lang="en-US" altLang="en-US" sz="240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while</a:t>
            </a:r>
            <a:r>
              <a:rPr lang="en-US" altLang="en-US" sz="2400" i="1" smtClean="0">
                <a:sym typeface="Symbol" panose="05050102010706020507" pitchFamily="18" charset="2"/>
              </a:rPr>
              <a:t> x</a:t>
            </a:r>
            <a:r>
              <a:rPr lang="en-US" altLang="en-US" sz="2400" smtClean="0">
                <a:sym typeface="Symbol" panose="05050102010706020507" pitchFamily="18" charset="2"/>
              </a:rPr>
              <a:t>  NIL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    do</a:t>
            </a:r>
            <a:r>
              <a:rPr lang="en-US" altLang="en-US" sz="2400" i="1" smtClean="0">
                <a:sym typeface="Symbol" panose="05050102010706020507" pitchFamily="18" charset="2"/>
              </a:rPr>
              <a:t> y </a:t>
            </a:r>
            <a:r>
              <a:rPr lang="en-US" altLang="en-US" sz="2400" smtClean="0">
                <a:sym typeface="Symbol" panose="05050102010706020507" pitchFamily="18" charset="2"/>
              </a:rPr>
              <a:t> </a:t>
            </a:r>
            <a:r>
              <a:rPr lang="en-US" altLang="en-US" sz="2400" i="1" smtClean="0">
                <a:sym typeface="Symbol" panose="05050102010706020507" pitchFamily="18" charset="2"/>
              </a:rPr>
              <a:t>x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         if</a:t>
            </a:r>
            <a:r>
              <a:rPr lang="en-US" altLang="en-US" sz="2400" i="1" smtClean="0">
                <a:sym typeface="Symbol" panose="05050102010706020507" pitchFamily="18" charset="2"/>
              </a:rPr>
              <a:t> key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z</a:t>
            </a:r>
            <a:r>
              <a:rPr lang="en-US" altLang="en-US" sz="2400" smtClean="0">
                <a:sym typeface="Symbol" panose="05050102010706020507" pitchFamily="18" charset="2"/>
              </a:rPr>
              <a:t>] &lt; </a:t>
            </a:r>
            <a:r>
              <a:rPr lang="en-US" altLang="en-US" sz="2400" i="1" smtClean="0">
                <a:sym typeface="Symbol" panose="05050102010706020507" pitchFamily="18" charset="2"/>
              </a:rPr>
              <a:t>key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x</a:t>
            </a:r>
            <a:r>
              <a:rPr lang="en-US" altLang="en-US" sz="240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              then </a:t>
            </a:r>
            <a:r>
              <a:rPr lang="en-US" altLang="en-US" sz="2400" i="1" smtClean="0">
                <a:sym typeface="Symbol" panose="05050102010706020507" pitchFamily="18" charset="2"/>
              </a:rPr>
              <a:t>x </a:t>
            </a:r>
            <a:r>
              <a:rPr lang="en-US" altLang="en-US" sz="2400" smtClean="0">
                <a:sym typeface="Symbol" panose="05050102010706020507" pitchFamily="18" charset="2"/>
              </a:rPr>
              <a:t> </a:t>
            </a:r>
            <a:r>
              <a:rPr lang="en-US" altLang="en-US" sz="2400" i="1" smtClean="0">
                <a:sym typeface="Symbol" panose="05050102010706020507" pitchFamily="18" charset="2"/>
              </a:rPr>
              <a:t>left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x</a:t>
            </a:r>
            <a:r>
              <a:rPr lang="en-US" altLang="en-US" sz="240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              else </a:t>
            </a:r>
            <a:r>
              <a:rPr lang="en-US" altLang="en-US" sz="2400" i="1" smtClean="0">
                <a:sym typeface="Symbol" panose="05050102010706020507" pitchFamily="18" charset="2"/>
              </a:rPr>
              <a:t>x </a:t>
            </a:r>
            <a:r>
              <a:rPr lang="en-US" altLang="en-US" sz="2400" smtClean="0">
                <a:sym typeface="Symbol" panose="05050102010706020507" pitchFamily="18" charset="2"/>
              </a:rPr>
              <a:t> </a:t>
            </a:r>
            <a:r>
              <a:rPr lang="en-US" altLang="en-US" sz="2400" i="1" smtClean="0">
                <a:sym typeface="Symbol" panose="05050102010706020507" pitchFamily="18" charset="2"/>
              </a:rPr>
              <a:t>right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x</a:t>
            </a:r>
            <a:r>
              <a:rPr lang="en-US" altLang="en-US" sz="240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i="1" smtClean="0">
                <a:sym typeface="Symbol" panose="05050102010706020507" pitchFamily="18" charset="2"/>
              </a:rPr>
              <a:t>p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z</a:t>
            </a:r>
            <a:r>
              <a:rPr lang="en-US" altLang="en-US" sz="2400" smtClean="0">
                <a:sym typeface="Symbol" panose="05050102010706020507" pitchFamily="18" charset="2"/>
              </a:rPr>
              <a:t>]  </a:t>
            </a:r>
            <a:r>
              <a:rPr lang="en-US" altLang="en-US" sz="2400" i="1" smtClean="0">
                <a:sym typeface="Symbol" panose="05050102010706020507" pitchFamily="18" charset="2"/>
              </a:rPr>
              <a:t>y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if </a:t>
            </a:r>
            <a:r>
              <a:rPr lang="en-US" altLang="en-US" sz="2400" i="1" smtClean="0">
                <a:sym typeface="Symbol" panose="05050102010706020507" pitchFamily="18" charset="2"/>
              </a:rPr>
              <a:t>y </a:t>
            </a:r>
            <a:r>
              <a:rPr lang="en-US" altLang="en-US" sz="2400" smtClean="0">
                <a:sym typeface="Symbol" panose="05050102010706020507" pitchFamily="18" charset="2"/>
              </a:rPr>
              <a:t>= NIL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    then </a:t>
            </a:r>
            <a:r>
              <a:rPr lang="en-US" altLang="en-US" sz="2400" i="1" smtClean="0">
                <a:sym typeface="Symbol" panose="05050102010706020507" pitchFamily="18" charset="2"/>
              </a:rPr>
              <a:t>root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t</a:t>
            </a:r>
            <a:r>
              <a:rPr lang="en-US" altLang="en-US" sz="2400" smtClean="0">
                <a:sym typeface="Symbol" panose="05050102010706020507" pitchFamily="18" charset="2"/>
              </a:rPr>
              <a:t>]  </a:t>
            </a:r>
            <a:r>
              <a:rPr lang="en-US" altLang="en-US" sz="2400" i="1" smtClean="0">
                <a:sym typeface="Symbol" panose="05050102010706020507" pitchFamily="18" charset="2"/>
              </a:rPr>
              <a:t>z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    else if </a:t>
            </a:r>
            <a:r>
              <a:rPr lang="en-US" altLang="en-US" sz="2400" i="1" smtClean="0">
                <a:sym typeface="Symbol" panose="05050102010706020507" pitchFamily="18" charset="2"/>
              </a:rPr>
              <a:t>key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z</a:t>
            </a:r>
            <a:r>
              <a:rPr lang="en-US" altLang="en-US" sz="2400" smtClean="0">
                <a:sym typeface="Symbol" panose="05050102010706020507" pitchFamily="18" charset="2"/>
              </a:rPr>
              <a:t>] &lt; </a:t>
            </a:r>
            <a:r>
              <a:rPr lang="en-US" altLang="en-US" sz="2400" i="1" smtClean="0">
                <a:sym typeface="Symbol" panose="05050102010706020507" pitchFamily="18" charset="2"/>
              </a:rPr>
              <a:t>key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y</a:t>
            </a:r>
            <a:r>
              <a:rPr lang="en-US" altLang="en-US" sz="240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          then  </a:t>
            </a:r>
            <a:r>
              <a:rPr lang="en-US" altLang="en-US" sz="2400" i="1" smtClean="0">
                <a:sym typeface="Symbol" panose="05050102010706020507" pitchFamily="18" charset="2"/>
              </a:rPr>
              <a:t>left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y</a:t>
            </a:r>
            <a:r>
              <a:rPr lang="en-US" altLang="en-US" sz="2400" smtClean="0">
                <a:sym typeface="Symbol" panose="05050102010706020507" pitchFamily="18" charset="2"/>
              </a:rPr>
              <a:t>]  </a:t>
            </a:r>
            <a:r>
              <a:rPr lang="en-US" altLang="en-US" sz="2400" i="1" smtClean="0">
                <a:sym typeface="Symbol" panose="05050102010706020507" pitchFamily="18" charset="2"/>
              </a:rPr>
              <a:t>z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          else </a:t>
            </a:r>
            <a:r>
              <a:rPr lang="en-US" altLang="en-US" sz="2400" i="1" smtClean="0">
                <a:sym typeface="Symbol" panose="05050102010706020507" pitchFamily="18" charset="2"/>
              </a:rPr>
              <a:t>right</a:t>
            </a:r>
            <a:r>
              <a:rPr lang="en-US" altLang="en-US" sz="2400" smtClean="0">
                <a:sym typeface="Symbol" panose="05050102010706020507" pitchFamily="18" charset="2"/>
              </a:rPr>
              <a:t>[</a:t>
            </a:r>
            <a:r>
              <a:rPr lang="en-US" altLang="en-US" sz="2400" i="1" smtClean="0">
                <a:sym typeface="Symbol" panose="05050102010706020507" pitchFamily="18" charset="2"/>
              </a:rPr>
              <a:t>y</a:t>
            </a:r>
            <a:r>
              <a:rPr lang="en-US" altLang="en-US" sz="2400" smtClean="0">
                <a:sym typeface="Symbol" panose="05050102010706020507" pitchFamily="18" charset="2"/>
              </a:rPr>
              <a:t>]  </a:t>
            </a:r>
            <a:r>
              <a:rPr lang="en-US" altLang="en-US" sz="2400" i="1" smtClean="0">
                <a:sym typeface="Symbol" panose="05050102010706020507" pitchFamily="18" charset="2"/>
              </a:rPr>
              <a:t>z</a:t>
            </a:r>
            <a:endParaRPr lang="en-US" altLang="en-US" sz="24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98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Operation: Inserting an Element in BST</a:t>
            </a:r>
          </a:p>
          <a:p>
            <a:r>
              <a:rPr lang="en-US" dirty="0" smtClean="0"/>
              <a:t> Example on Inserting an element in BST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58" y="1988735"/>
            <a:ext cx="5105400" cy="4056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1988735"/>
            <a:ext cx="5539190" cy="37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000" dirty="0" smtClean="0"/>
              <a:t>Operation: Deleting an element from BST</a:t>
            </a:r>
          </a:p>
          <a:p>
            <a:pPr lvl="1"/>
            <a:r>
              <a:rPr lang="en-US" sz="3600" dirty="0" smtClean="0"/>
              <a:t>It is difficult operation in BST</a:t>
            </a:r>
          </a:p>
          <a:p>
            <a:pPr lvl="1"/>
            <a:r>
              <a:rPr lang="en-US" sz="3600" dirty="0" smtClean="0"/>
              <a:t>There are Three cases:</a:t>
            </a:r>
          </a:p>
          <a:p>
            <a:pPr lvl="2"/>
            <a:r>
              <a:rPr lang="en-US" sz="3200" dirty="0" smtClean="0"/>
              <a:t>If node – x  has no children, just delete it</a:t>
            </a:r>
          </a:p>
          <a:p>
            <a:pPr lvl="2"/>
            <a:r>
              <a:rPr lang="en-US" sz="3200" dirty="0" smtClean="0"/>
              <a:t>If node – x has one child, splice out node – x . That is, link node – x’s parent and child.</a:t>
            </a:r>
          </a:p>
          <a:p>
            <a:pPr lvl="2"/>
            <a:r>
              <a:rPr lang="en-US" sz="3200" dirty="0" smtClean="0"/>
              <a:t>If node – x has two children, splice out node –x successor node – y  and replace the contents of the node –x with the contents of node – y.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58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Operation: Deletion in BST </a:t>
            </a:r>
          </a:p>
          <a:p>
            <a:pPr lvl="1"/>
            <a:r>
              <a:rPr lang="en-US" dirty="0" smtClean="0"/>
              <a:t>Procedure to Delete an element in BST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13764" y="1790131"/>
            <a:ext cx="8096250" cy="454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₪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has no children                  	</a:t>
            </a: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 case 0</a:t>
            </a:r>
            <a:endParaRPr lang="en-US" altLang="en-US" dirty="0" smtClean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  	then remove </a:t>
            </a:r>
            <a:r>
              <a:rPr lang="en-US" altLang="en-US" i="1" dirty="0" smtClean="0"/>
              <a:t>x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has one child			</a:t>
            </a: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 case 1</a:t>
            </a:r>
            <a:endParaRPr lang="en-US" altLang="en-US" dirty="0" smtClean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then make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] point to child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has two children (subtrees) 	</a:t>
            </a: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 case 2</a:t>
            </a:r>
            <a:endParaRPr lang="en-US" altLang="en-US" dirty="0" smtClean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   then swap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with its successor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            perform case 0 or case 1 to delete it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rgbClr val="CC3300"/>
                </a:solidFill>
              </a:rPr>
              <a:t>TOTAL: </a:t>
            </a:r>
            <a:r>
              <a:rPr lang="en-US" altLang="en-US" i="1" dirty="0" smtClean="0">
                <a:solidFill>
                  <a:srgbClr val="CC3300"/>
                </a:solidFill>
              </a:rPr>
              <a:t>O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h</a:t>
            </a:r>
            <a:r>
              <a:rPr lang="en-US" altLang="en-US" dirty="0" smtClean="0">
                <a:solidFill>
                  <a:srgbClr val="CC3300"/>
                </a:solidFill>
              </a:rPr>
              <a:t>) time to delete a node</a:t>
            </a:r>
            <a:endParaRPr lang="en-US" altLang="en-US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Operation: Deletion in BST</a:t>
            </a:r>
          </a:p>
          <a:p>
            <a:pPr lvl="1"/>
            <a:r>
              <a:rPr lang="en-US" dirty="0" smtClean="0"/>
              <a:t>Pseudo code to Splice out: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69571" y="1730730"/>
            <a:ext cx="8305800" cy="4425594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₪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 u="sng" dirty="0" smtClean="0">
                <a:solidFill>
                  <a:srgbClr val="CC3300"/>
                </a:solidFill>
              </a:rPr>
              <a:t>Tree-Delete(</a:t>
            </a:r>
            <a:r>
              <a:rPr lang="en-US" altLang="en-US" sz="2400" i="1" u="sng" dirty="0" smtClean="0">
                <a:solidFill>
                  <a:srgbClr val="CC3300"/>
                </a:solidFill>
              </a:rPr>
              <a:t>T</a:t>
            </a:r>
            <a:r>
              <a:rPr lang="en-US" altLang="en-US" sz="2400" u="sng" dirty="0" smtClean="0">
                <a:solidFill>
                  <a:srgbClr val="CC3300"/>
                </a:solidFill>
              </a:rPr>
              <a:t>, </a:t>
            </a:r>
            <a:r>
              <a:rPr lang="en-US" altLang="en-US" sz="2400" i="1" u="sng" dirty="0" smtClean="0">
                <a:solidFill>
                  <a:srgbClr val="CC3300"/>
                </a:solidFill>
              </a:rPr>
              <a:t>z</a:t>
            </a:r>
            <a:r>
              <a:rPr lang="en-US" altLang="en-US" sz="2400" u="sng" dirty="0" smtClean="0">
                <a:solidFill>
                  <a:srgbClr val="CC3300"/>
                </a:solidFill>
              </a:rPr>
              <a:t>)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 dirty="0" smtClean="0"/>
              <a:t>/* Determine which node to splice out: either </a:t>
            </a:r>
            <a:r>
              <a:rPr lang="en-US" altLang="en-US" sz="2400" i="1" dirty="0" smtClean="0"/>
              <a:t>z</a:t>
            </a:r>
            <a:r>
              <a:rPr lang="en-US" altLang="en-US" sz="2400" dirty="0" smtClean="0"/>
              <a:t> or </a:t>
            </a:r>
            <a:r>
              <a:rPr lang="en-US" altLang="en-US" sz="2400" i="1" dirty="0" smtClean="0"/>
              <a:t>z</a:t>
            </a:r>
            <a:r>
              <a:rPr lang="en-US" altLang="en-US" sz="2400" dirty="0" smtClean="0"/>
              <a:t>’s successor. */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609600" indent="-609600"/>
            <a:r>
              <a:rPr lang="en-US" altLang="en-US" sz="2400" dirty="0" smtClean="0">
                <a:sym typeface="Symbol" panose="05050102010706020507" pitchFamily="18" charset="2"/>
              </a:rPr>
              <a:t> if </a:t>
            </a:r>
            <a:r>
              <a:rPr lang="en-US" altLang="en-US" sz="2400" i="1" dirty="0" smtClean="0">
                <a:sym typeface="Symbol" panose="05050102010706020507" pitchFamily="18" charset="2"/>
              </a:rPr>
              <a:t>left</a:t>
            </a:r>
            <a:r>
              <a:rPr lang="en-US" altLang="en-US" sz="2400" dirty="0" smtClean="0">
                <a:sym typeface="Symbol" panose="05050102010706020507" pitchFamily="18" charset="2"/>
              </a:rPr>
              <a:t>[</a:t>
            </a:r>
            <a:r>
              <a:rPr lang="en-US" altLang="en-US" sz="2400" i="1" dirty="0" smtClean="0">
                <a:sym typeface="Symbol" panose="05050102010706020507" pitchFamily="18" charset="2"/>
              </a:rPr>
              <a:t>z</a:t>
            </a:r>
            <a:r>
              <a:rPr lang="en-US" altLang="en-US" sz="2400" dirty="0" smtClean="0">
                <a:sym typeface="Symbol" panose="05050102010706020507" pitchFamily="18" charset="2"/>
              </a:rPr>
              <a:t>] = NIL or </a:t>
            </a:r>
            <a:r>
              <a:rPr lang="en-US" altLang="en-US" sz="2400" i="1" dirty="0" smtClean="0">
                <a:sym typeface="Symbol" panose="05050102010706020507" pitchFamily="18" charset="2"/>
              </a:rPr>
              <a:t>right</a:t>
            </a:r>
            <a:r>
              <a:rPr lang="en-US" altLang="en-US" sz="2400" dirty="0" smtClean="0">
                <a:sym typeface="Symbol" panose="05050102010706020507" pitchFamily="18" charset="2"/>
              </a:rPr>
              <a:t>[</a:t>
            </a:r>
            <a:r>
              <a:rPr lang="en-US" altLang="en-US" sz="2400" i="1" dirty="0" smtClean="0">
                <a:sym typeface="Symbol" panose="05050102010706020507" pitchFamily="18" charset="2"/>
              </a:rPr>
              <a:t>z</a:t>
            </a:r>
            <a:r>
              <a:rPr lang="en-US" altLang="en-US" sz="2400" dirty="0" smtClean="0">
                <a:sym typeface="Symbol" panose="05050102010706020507" pitchFamily="18" charset="2"/>
              </a:rPr>
              <a:t>] = NIL</a:t>
            </a:r>
          </a:p>
          <a:p>
            <a:pPr marL="609600" indent="-609600"/>
            <a:r>
              <a:rPr lang="en-US" altLang="en-US" sz="2400" dirty="0" smtClean="0">
                <a:sym typeface="Symbol" panose="05050102010706020507" pitchFamily="18" charset="2"/>
              </a:rPr>
              <a:t>     then </a:t>
            </a:r>
            <a:r>
              <a:rPr lang="en-US" altLang="en-US" sz="2400" i="1" dirty="0" smtClean="0">
                <a:sym typeface="Symbol" panose="05050102010706020507" pitchFamily="18" charset="2"/>
              </a:rPr>
              <a:t>y</a:t>
            </a:r>
            <a:r>
              <a:rPr lang="en-US" altLang="en-US" sz="2400" dirty="0" smtClean="0">
                <a:sym typeface="Symbol" panose="05050102010706020507" pitchFamily="18" charset="2"/>
              </a:rPr>
              <a:t>  </a:t>
            </a:r>
            <a:r>
              <a:rPr lang="en-US" altLang="en-US" sz="2400" i="1" dirty="0" smtClean="0">
                <a:sym typeface="Symbol" panose="05050102010706020507" pitchFamily="18" charset="2"/>
              </a:rPr>
              <a:t>z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609600" indent="-609600"/>
            <a:r>
              <a:rPr lang="en-US" altLang="en-US" sz="2400" dirty="0" smtClean="0">
                <a:sym typeface="Symbol" panose="05050102010706020507" pitchFamily="18" charset="2"/>
              </a:rPr>
              <a:t>     else</a:t>
            </a:r>
            <a:r>
              <a:rPr lang="en-US" altLang="en-US" sz="2400" i="1" dirty="0" smtClean="0">
                <a:sym typeface="Symbol" panose="05050102010706020507" pitchFamily="18" charset="2"/>
              </a:rPr>
              <a:t> y </a:t>
            </a:r>
            <a:r>
              <a:rPr lang="en-US" altLang="en-US" sz="2400" dirty="0" smtClean="0">
                <a:sym typeface="Symbol" panose="05050102010706020507" pitchFamily="18" charset="2"/>
              </a:rPr>
              <a:t> Tree-Successor[z]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 dirty="0" smtClean="0"/>
              <a:t>/* Set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to a non-NIL child of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, or to NIL if 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has no children. */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r>
              <a:rPr lang="en-US" altLang="en-US" sz="2400" dirty="0" smtClean="0">
                <a:sym typeface="Symbol" panose="05050102010706020507" pitchFamily="18" charset="2"/>
              </a:rPr>
              <a:t>if  </a:t>
            </a:r>
            <a:r>
              <a:rPr lang="en-US" altLang="en-US" sz="2400" i="1" dirty="0" smtClean="0">
                <a:sym typeface="Symbol" panose="05050102010706020507" pitchFamily="18" charset="2"/>
              </a:rPr>
              <a:t>left</a:t>
            </a:r>
            <a:r>
              <a:rPr lang="en-US" altLang="en-US" sz="2400" dirty="0" smtClean="0">
                <a:sym typeface="Symbol" panose="05050102010706020507" pitchFamily="18" charset="2"/>
              </a:rPr>
              <a:t>[</a:t>
            </a:r>
            <a:r>
              <a:rPr lang="en-US" altLang="en-US" sz="2400" i="1" dirty="0" smtClean="0">
                <a:sym typeface="Symbol" panose="05050102010706020507" pitchFamily="18" charset="2"/>
              </a:rPr>
              <a:t>y</a:t>
            </a:r>
            <a:r>
              <a:rPr lang="en-US" altLang="en-US" sz="2400" dirty="0" smtClean="0">
                <a:sym typeface="Symbol" panose="05050102010706020507" pitchFamily="18" charset="2"/>
              </a:rPr>
              <a:t>]  NIL</a:t>
            </a:r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r>
              <a:rPr lang="en-US" altLang="en-US" sz="2400" dirty="0" smtClean="0">
                <a:sym typeface="Symbol" panose="05050102010706020507" pitchFamily="18" charset="2"/>
              </a:rPr>
              <a:t>      then </a:t>
            </a:r>
            <a:r>
              <a:rPr lang="en-US" altLang="en-US" sz="2400" i="1" dirty="0" smtClean="0">
                <a:sym typeface="Symbol" panose="05050102010706020507" pitchFamily="18" charset="2"/>
              </a:rPr>
              <a:t>x </a:t>
            </a:r>
            <a:r>
              <a:rPr lang="en-US" altLang="en-US" sz="2400" dirty="0" smtClean="0">
                <a:sym typeface="Symbol" panose="05050102010706020507" pitchFamily="18" charset="2"/>
              </a:rPr>
              <a:t> </a:t>
            </a:r>
            <a:r>
              <a:rPr lang="en-US" altLang="en-US" sz="2400" i="1" dirty="0" smtClean="0">
                <a:sym typeface="Symbol" panose="05050102010706020507" pitchFamily="18" charset="2"/>
              </a:rPr>
              <a:t>left</a:t>
            </a:r>
            <a:r>
              <a:rPr lang="en-US" altLang="en-US" sz="2400" dirty="0" smtClean="0">
                <a:sym typeface="Symbol" panose="05050102010706020507" pitchFamily="18" charset="2"/>
              </a:rPr>
              <a:t>[</a:t>
            </a:r>
            <a:r>
              <a:rPr lang="en-US" altLang="en-US" sz="2400" i="1" dirty="0" smtClean="0">
                <a:sym typeface="Symbol" panose="05050102010706020507" pitchFamily="18" charset="2"/>
              </a:rPr>
              <a:t>y</a:t>
            </a:r>
            <a:r>
              <a:rPr lang="en-US" altLang="en-US" sz="2400" dirty="0" smtClean="0">
                <a:sym typeface="Symbol" panose="05050102010706020507" pitchFamily="18" charset="2"/>
              </a:rPr>
              <a:t>] </a:t>
            </a:r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r>
              <a:rPr lang="en-US" altLang="en-US" sz="2400" dirty="0" smtClean="0">
                <a:sym typeface="Symbol" panose="05050102010706020507" pitchFamily="18" charset="2"/>
              </a:rPr>
              <a:t>      else </a:t>
            </a:r>
            <a:r>
              <a:rPr lang="en-US" altLang="en-US" sz="2400" i="1" dirty="0" smtClean="0">
                <a:sym typeface="Symbol" panose="05050102010706020507" pitchFamily="18" charset="2"/>
              </a:rPr>
              <a:t>x </a:t>
            </a:r>
            <a:r>
              <a:rPr lang="en-US" altLang="en-US" sz="2400" dirty="0" smtClean="0">
                <a:sym typeface="Symbol" panose="05050102010706020507" pitchFamily="18" charset="2"/>
              </a:rPr>
              <a:t> </a:t>
            </a:r>
            <a:r>
              <a:rPr lang="en-US" altLang="en-US" sz="2400" i="1" dirty="0" smtClean="0">
                <a:sym typeface="Symbol" panose="05050102010706020507" pitchFamily="18" charset="2"/>
              </a:rPr>
              <a:t>right</a:t>
            </a:r>
            <a:r>
              <a:rPr lang="en-US" altLang="en-US" sz="2400" dirty="0" smtClean="0">
                <a:sym typeface="Symbol" panose="05050102010706020507" pitchFamily="18" charset="2"/>
              </a:rPr>
              <a:t>[</a:t>
            </a:r>
            <a:r>
              <a:rPr lang="en-US" altLang="en-US" sz="2400" i="1" dirty="0" smtClean="0">
                <a:sym typeface="Symbol" panose="05050102010706020507" pitchFamily="18" charset="2"/>
              </a:rPr>
              <a:t>y</a:t>
            </a:r>
            <a:r>
              <a:rPr lang="en-US" altLang="en-US" sz="24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 dirty="0" smtClean="0"/>
              <a:t>/* 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is removed from the tree by manipulating pointers of 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[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] and </a:t>
            </a:r>
            <a:r>
              <a:rPr lang="en-US" altLang="en-US" sz="2400" i="1" dirty="0" smtClean="0"/>
              <a:t>x */</a:t>
            </a:r>
            <a:endParaRPr lang="en-US" altLang="en-US" sz="2400" i="1" dirty="0" smtClean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eriod" startAt="7"/>
            </a:pPr>
            <a:r>
              <a:rPr lang="en-US" altLang="en-US" sz="2400" dirty="0" smtClean="0">
                <a:sym typeface="Symbol" panose="05050102010706020507" pitchFamily="18" charset="2"/>
              </a:rPr>
              <a:t>if </a:t>
            </a:r>
            <a:r>
              <a:rPr lang="en-US" altLang="en-US" sz="2400" i="1" dirty="0" smtClean="0">
                <a:sym typeface="Symbol" panose="05050102010706020507" pitchFamily="18" charset="2"/>
              </a:rPr>
              <a:t>x </a:t>
            </a:r>
            <a:r>
              <a:rPr lang="en-US" altLang="en-US" sz="2400" dirty="0" smtClean="0">
                <a:sym typeface="Symbol" panose="05050102010706020507" pitchFamily="18" charset="2"/>
              </a:rPr>
              <a:t> NIL</a:t>
            </a:r>
          </a:p>
          <a:p>
            <a:pPr marL="609600" indent="-609600">
              <a:buFont typeface="Wingdings" panose="05000000000000000000" pitchFamily="2" charset="2"/>
              <a:buAutoNum type="arabicPeriod" startAt="7"/>
            </a:pPr>
            <a:r>
              <a:rPr lang="en-US" altLang="en-US" sz="2400" dirty="0" smtClean="0">
                <a:sym typeface="Symbol" panose="05050102010706020507" pitchFamily="18" charset="2"/>
              </a:rPr>
              <a:t>    then </a:t>
            </a:r>
            <a:r>
              <a:rPr lang="en-US" altLang="en-US" sz="2400" i="1" dirty="0" smtClean="0">
                <a:sym typeface="Symbol" panose="05050102010706020507" pitchFamily="18" charset="2"/>
              </a:rPr>
              <a:t>p</a:t>
            </a:r>
            <a:r>
              <a:rPr lang="en-US" altLang="en-US" sz="2400" dirty="0" smtClean="0">
                <a:sym typeface="Symbol" panose="05050102010706020507" pitchFamily="18" charset="2"/>
              </a:rPr>
              <a:t>[</a:t>
            </a:r>
            <a:r>
              <a:rPr lang="en-US" altLang="en-US" sz="2400" i="1" dirty="0" smtClean="0">
                <a:sym typeface="Symbol" panose="05050102010706020507" pitchFamily="18" charset="2"/>
              </a:rPr>
              <a:t>x</a:t>
            </a:r>
            <a:r>
              <a:rPr lang="en-US" altLang="en-US" sz="2400" dirty="0" smtClean="0">
                <a:sym typeface="Symbol" panose="05050102010706020507" pitchFamily="18" charset="2"/>
              </a:rPr>
              <a:t>]  </a:t>
            </a:r>
            <a:r>
              <a:rPr lang="en-US" altLang="en-US" sz="2400" i="1" dirty="0" smtClean="0">
                <a:sym typeface="Symbol" panose="05050102010706020507" pitchFamily="18" charset="2"/>
              </a:rPr>
              <a:t>p</a:t>
            </a:r>
            <a:r>
              <a:rPr lang="en-US" altLang="en-US" sz="2400" dirty="0" smtClean="0">
                <a:sym typeface="Symbol" panose="05050102010706020507" pitchFamily="18" charset="2"/>
              </a:rPr>
              <a:t>[</a:t>
            </a:r>
            <a:r>
              <a:rPr lang="en-US" altLang="en-US" sz="2400" i="1" dirty="0" smtClean="0">
                <a:sym typeface="Symbol" panose="05050102010706020507" pitchFamily="18" charset="2"/>
              </a:rPr>
              <a:t>y</a:t>
            </a:r>
            <a:r>
              <a:rPr lang="en-US" altLang="en-US" sz="2400" dirty="0" smtClean="0">
                <a:sym typeface="Symbol" panose="05050102010706020507" pitchFamily="18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957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Operation: Deletion in BST</a:t>
            </a:r>
          </a:p>
          <a:p>
            <a:pPr lvl="1"/>
            <a:r>
              <a:rPr lang="en-US" dirty="0" smtClean="0"/>
              <a:t>Examples in Splice Out: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80" y="1867047"/>
            <a:ext cx="5846372" cy="3380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9" y="787400"/>
            <a:ext cx="5257800" cy="354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031" y="3882683"/>
            <a:ext cx="5032205" cy="22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Operation: Deletion in BST</a:t>
            </a:r>
          </a:p>
          <a:p>
            <a:pPr lvl="1"/>
            <a:r>
              <a:rPr lang="en-US" dirty="0" smtClean="0"/>
              <a:t>Pseudo code to Deletion: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69571" y="1730730"/>
            <a:ext cx="8305800" cy="4425594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₪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 u="sng" dirty="0" smtClean="0">
                <a:solidFill>
                  <a:srgbClr val="CC3300"/>
                </a:solidFill>
              </a:rPr>
              <a:t>Tree-Delete(</a:t>
            </a:r>
            <a:r>
              <a:rPr lang="en-US" altLang="en-US" sz="2400" i="1" u="sng" dirty="0" smtClean="0">
                <a:solidFill>
                  <a:srgbClr val="CC3300"/>
                </a:solidFill>
              </a:rPr>
              <a:t>T</a:t>
            </a:r>
            <a:r>
              <a:rPr lang="en-US" altLang="en-US" sz="2400" u="sng" dirty="0" smtClean="0">
                <a:solidFill>
                  <a:srgbClr val="CC3300"/>
                </a:solidFill>
              </a:rPr>
              <a:t>, </a:t>
            </a:r>
            <a:r>
              <a:rPr lang="en-US" altLang="en-US" sz="2400" i="1" u="sng" dirty="0" smtClean="0">
                <a:solidFill>
                  <a:srgbClr val="CC3300"/>
                </a:solidFill>
              </a:rPr>
              <a:t>z</a:t>
            </a:r>
            <a:r>
              <a:rPr lang="en-US" altLang="en-US" sz="2400" u="sng" dirty="0" smtClean="0">
                <a:solidFill>
                  <a:srgbClr val="CC3300"/>
                </a:solidFill>
              </a:rPr>
              <a:t>)</a:t>
            </a:r>
          </a:p>
          <a:p>
            <a:pPr marL="609600" indent="-609600">
              <a:buFont typeface="Wingdings" panose="05000000000000000000" pitchFamily="2" charset="2"/>
              <a:buAutoNum type="arabicPeriod" startAt="9"/>
            </a:pPr>
            <a:r>
              <a:rPr lang="en-US" altLang="en-US" sz="2400" dirty="0">
                <a:sym typeface="Symbol" panose="05050102010706020507" pitchFamily="18" charset="2"/>
              </a:rPr>
              <a:t> if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sym typeface="Symbol" panose="05050102010706020507" pitchFamily="18" charset="2"/>
              </a:rPr>
              <a:t>y</a:t>
            </a:r>
            <a:r>
              <a:rPr lang="en-US" altLang="en-US" sz="2400" dirty="0">
                <a:sym typeface="Symbol" panose="05050102010706020507" pitchFamily="18" charset="2"/>
              </a:rPr>
              <a:t>] = NIL</a:t>
            </a:r>
          </a:p>
          <a:p>
            <a:pPr marL="609600" indent="-609600">
              <a:buFont typeface="Wingdings" panose="05000000000000000000" pitchFamily="2" charset="2"/>
              <a:buAutoNum type="arabicPeriod" startAt="9"/>
            </a:pPr>
            <a:r>
              <a:rPr lang="en-US" altLang="en-US" sz="2400" dirty="0">
                <a:sym typeface="Symbol" panose="05050102010706020507" pitchFamily="18" charset="2"/>
              </a:rPr>
              <a:t>     then </a:t>
            </a:r>
            <a:r>
              <a:rPr lang="en-US" altLang="en-US" sz="2400" i="1" dirty="0">
                <a:sym typeface="Symbol" panose="05050102010706020507" pitchFamily="18" charset="2"/>
              </a:rPr>
              <a:t>root</a:t>
            </a:r>
            <a:r>
              <a:rPr lang="en-US" altLang="en-US" sz="2400" dirty="0"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sym typeface="Symbol" panose="05050102010706020507" pitchFamily="18" charset="2"/>
              </a:rPr>
              <a:t>] 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eriod" startAt="9"/>
            </a:pPr>
            <a:r>
              <a:rPr lang="en-US" altLang="en-US" sz="2400" dirty="0">
                <a:sym typeface="Symbol" panose="05050102010706020507" pitchFamily="18" charset="2"/>
              </a:rPr>
              <a:t>     else if </a:t>
            </a:r>
            <a:r>
              <a:rPr lang="en-US" altLang="en-US" sz="2400" i="1" dirty="0">
                <a:sym typeface="Symbol" panose="05050102010706020507" pitchFamily="18" charset="2"/>
              </a:rPr>
              <a:t> y </a:t>
            </a:r>
            <a:r>
              <a:rPr lang="en-US" altLang="en-US" sz="2400" dirty="0">
                <a:sym typeface="Symbol" panose="05050102010706020507" pitchFamily="18" charset="2"/>
              </a:rPr>
              <a:t> </a:t>
            </a:r>
            <a:r>
              <a:rPr lang="en-US" altLang="en-US" sz="2400" i="1" dirty="0">
                <a:sym typeface="Symbol" panose="05050102010706020507" pitchFamily="18" charset="2"/>
              </a:rPr>
              <a:t>left</a:t>
            </a:r>
            <a:r>
              <a:rPr lang="en-US" altLang="en-US" sz="2400" dirty="0"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[</a:t>
            </a:r>
            <a:r>
              <a:rPr lang="en-US" altLang="en-US" sz="2400" i="1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]]</a:t>
            </a:r>
          </a:p>
          <a:p>
            <a:pPr marL="609600" indent="-609600">
              <a:buFont typeface="Wingdings" panose="05000000000000000000" pitchFamily="2" charset="2"/>
              <a:buAutoNum type="arabicPeriod" startAt="9"/>
            </a:pPr>
            <a:r>
              <a:rPr lang="en-US" altLang="en-US" sz="2400" dirty="0"/>
              <a:t>            then </a:t>
            </a:r>
            <a:r>
              <a:rPr lang="en-US" altLang="en-US" sz="2400" i="1" dirty="0"/>
              <a:t>left</a:t>
            </a:r>
            <a:r>
              <a:rPr lang="en-US" altLang="en-US" sz="2400" dirty="0"/>
              <a:t>[</a:t>
            </a:r>
            <a:r>
              <a:rPr lang="en-US" altLang="en-US" sz="2400" i="1" dirty="0"/>
              <a:t>p</a:t>
            </a:r>
            <a:r>
              <a:rPr lang="en-US" altLang="en-US" sz="2400" dirty="0"/>
              <a:t>[</a:t>
            </a:r>
            <a:r>
              <a:rPr lang="en-US" altLang="en-US" sz="2400" i="1" dirty="0"/>
              <a:t>y</a:t>
            </a:r>
            <a:r>
              <a:rPr lang="en-US" altLang="en-US" sz="2400" dirty="0"/>
              <a:t>]] </a:t>
            </a:r>
            <a:r>
              <a:rPr lang="en-US" altLang="en-US" sz="2400" dirty="0">
                <a:sym typeface="Symbol" panose="05050102010706020507" pitchFamily="18" charset="2"/>
              </a:rPr>
              <a:t>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eriod" startAt="9"/>
            </a:pPr>
            <a:r>
              <a:rPr lang="en-US" altLang="en-US" sz="2400" dirty="0">
                <a:sym typeface="Symbol" panose="05050102010706020507" pitchFamily="18" charset="2"/>
              </a:rPr>
              <a:t>            else </a:t>
            </a:r>
            <a:r>
              <a:rPr lang="en-US" altLang="en-US" sz="2400" i="1" dirty="0"/>
              <a:t>right</a:t>
            </a:r>
            <a:r>
              <a:rPr lang="en-US" altLang="en-US" sz="2400" dirty="0"/>
              <a:t>[</a:t>
            </a:r>
            <a:r>
              <a:rPr lang="en-US" altLang="en-US" sz="2400" i="1" dirty="0"/>
              <a:t>p</a:t>
            </a:r>
            <a:r>
              <a:rPr lang="en-US" altLang="en-US" sz="2400" dirty="0"/>
              <a:t>[</a:t>
            </a:r>
            <a:r>
              <a:rPr lang="en-US" altLang="en-US" sz="2400" i="1" dirty="0"/>
              <a:t>y</a:t>
            </a:r>
            <a:r>
              <a:rPr lang="en-US" altLang="en-US" sz="2400" dirty="0"/>
              <a:t>]] </a:t>
            </a:r>
            <a:r>
              <a:rPr lang="en-US" altLang="en-US" sz="2400" dirty="0">
                <a:sym typeface="Symbol" panose="05050102010706020507" pitchFamily="18" charset="2"/>
              </a:rPr>
              <a:t>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/* If </a:t>
            </a:r>
            <a:r>
              <a:rPr lang="en-US" altLang="en-US" sz="2400" i="1" dirty="0">
                <a:sym typeface="Symbol" panose="05050102010706020507" pitchFamily="18" charset="2"/>
              </a:rPr>
              <a:t>z</a:t>
            </a:r>
            <a:r>
              <a:rPr lang="en-US" altLang="en-US" sz="2400" dirty="0">
                <a:sym typeface="Symbol" panose="05050102010706020507" pitchFamily="18" charset="2"/>
              </a:rPr>
              <a:t>’s successor was spliced out, copy its data into </a:t>
            </a:r>
            <a:r>
              <a:rPr lang="en-US" altLang="en-US" sz="2400" i="1" dirty="0">
                <a:sym typeface="Symbol" panose="05050102010706020507" pitchFamily="18" charset="2"/>
              </a:rPr>
              <a:t>z </a:t>
            </a:r>
            <a:r>
              <a:rPr lang="en-US" altLang="en-US" sz="2400" dirty="0">
                <a:sym typeface="Symbol" panose="05050102010706020507" pitchFamily="18" charset="2"/>
              </a:rPr>
              <a:t>*/</a:t>
            </a:r>
          </a:p>
          <a:p>
            <a:pPr marL="609600" indent="-609600">
              <a:buFont typeface="Wingdings" panose="05000000000000000000" pitchFamily="2" charset="2"/>
              <a:buAutoNum type="arabicPeriod" startAt="14"/>
            </a:pP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i="1" dirty="0">
                <a:sym typeface="Symbol" panose="05050102010706020507" pitchFamily="18" charset="2"/>
              </a:rPr>
              <a:t>y</a:t>
            </a:r>
            <a:r>
              <a:rPr lang="en-US" altLang="en-US" sz="2400" dirty="0">
                <a:sym typeface="Symbol" panose="05050102010706020507" pitchFamily="18" charset="2"/>
              </a:rPr>
              <a:t>  </a:t>
            </a:r>
            <a:r>
              <a:rPr lang="en-US" altLang="en-US" sz="2400" i="1" dirty="0">
                <a:sym typeface="Symbol" panose="05050102010706020507" pitchFamily="18" charset="2"/>
              </a:rPr>
              <a:t>z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marL="609600" indent="-609600">
              <a:buFont typeface="Wingdings" panose="05000000000000000000" pitchFamily="2" charset="2"/>
              <a:buAutoNum type="arabicPeriod" startAt="14"/>
            </a:pPr>
            <a:r>
              <a:rPr lang="en-US" altLang="en-US" sz="2400" dirty="0"/>
              <a:t>     then  </a:t>
            </a:r>
            <a:r>
              <a:rPr lang="en-US" altLang="en-US" sz="2400" i="1" dirty="0"/>
              <a:t>key</a:t>
            </a:r>
            <a:r>
              <a:rPr lang="en-US" altLang="en-US" sz="2400" dirty="0"/>
              <a:t>[</a:t>
            </a:r>
            <a:r>
              <a:rPr lang="en-US" altLang="en-US" sz="2400" i="1" dirty="0"/>
              <a:t>z</a:t>
            </a:r>
            <a:r>
              <a:rPr lang="en-US" altLang="en-US" sz="2400" dirty="0"/>
              <a:t>] </a:t>
            </a:r>
            <a:r>
              <a:rPr lang="en-US" altLang="en-US" sz="2400" dirty="0">
                <a:sym typeface="Symbol" panose="05050102010706020507" pitchFamily="18" charset="2"/>
              </a:rPr>
              <a:t> </a:t>
            </a:r>
            <a:r>
              <a:rPr lang="en-US" altLang="en-US" sz="2400" i="1" dirty="0">
                <a:sym typeface="Symbol" panose="05050102010706020507" pitchFamily="18" charset="2"/>
              </a:rPr>
              <a:t>key</a:t>
            </a:r>
            <a:r>
              <a:rPr lang="en-US" altLang="en-US" sz="2400" dirty="0"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sym typeface="Symbol" panose="05050102010706020507" pitchFamily="18" charset="2"/>
              </a:rPr>
              <a:t>y</a:t>
            </a:r>
            <a:r>
              <a:rPr lang="en-US" altLang="en-US" sz="2400" dirty="0">
                <a:sym typeface="Symbol" panose="05050102010706020507" pitchFamily="18" charset="2"/>
              </a:rPr>
              <a:t>]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eriod" startAt="14"/>
            </a:pPr>
            <a:r>
              <a:rPr lang="en-US" altLang="en-US" sz="2400" dirty="0">
                <a:sym typeface="Symbol" panose="05050102010706020507" pitchFamily="18" charset="2"/>
              </a:rPr>
              <a:t>               copy </a:t>
            </a:r>
            <a:r>
              <a:rPr lang="en-US" altLang="en-US" sz="2400" i="1" dirty="0">
                <a:sym typeface="Symbol" panose="05050102010706020507" pitchFamily="18" charset="2"/>
              </a:rPr>
              <a:t>y</a:t>
            </a:r>
            <a:r>
              <a:rPr lang="en-US" altLang="en-US" sz="2400" dirty="0">
                <a:sym typeface="Symbol" panose="05050102010706020507" pitchFamily="18" charset="2"/>
              </a:rPr>
              <a:t>’s satellite data into </a:t>
            </a:r>
            <a:r>
              <a:rPr lang="en-US" altLang="en-US" sz="2400" i="1" dirty="0">
                <a:sym typeface="Symbol" panose="05050102010706020507" pitchFamily="18" charset="2"/>
              </a:rPr>
              <a:t>z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 startAt="14"/>
            </a:pPr>
            <a:r>
              <a:rPr lang="en-US" altLang="en-US" sz="2400" dirty="0">
                <a:sym typeface="Symbol" panose="05050102010706020507" pitchFamily="18" charset="2"/>
              </a:rPr>
              <a:t>return </a:t>
            </a:r>
            <a:r>
              <a:rPr lang="en-US" altLang="en-US" sz="2400" i="1" dirty="0">
                <a:sym typeface="Symbol" panose="05050102010706020507" pitchFamily="18" charset="2"/>
              </a:rPr>
              <a:t>y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73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22" y="1471464"/>
            <a:ext cx="5238750" cy="3170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690" y="886265"/>
            <a:ext cx="5143500" cy="2869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535" y="3545058"/>
            <a:ext cx="5950634" cy="25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Each node associated with key along with data in binary search tree.</a:t>
            </a:r>
          </a:p>
          <a:p>
            <a:r>
              <a:rPr lang="en-US" dirty="0"/>
              <a:t> </a:t>
            </a:r>
            <a:r>
              <a:rPr lang="en-US" dirty="0" smtClean="0"/>
              <a:t>BST stores the keys in the nodes in way to so that searching, insertion and deletion can be done efficiently.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Binary Search Tree Property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Let x be a node in binary search tree. If y is a node in the</a:t>
            </a:r>
          </a:p>
          <a:p>
            <a:pPr marL="457200" lvl="1" indent="0">
              <a:buNone/>
            </a:pPr>
            <a:r>
              <a:rPr lang="en-US" dirty="0" smtClean="0"/>
              <a:t> left subtree of x, then key[y]≤key[x]. If y is a node in the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right subtree of x, then key[x]≤key[y]. </a:t>
            </a:r>
          </a:p>
          <a:p>
            <a:pPr lvl="2"/>
            <a:r>
              <a:rPr lang="en-US" dirty="0" smtClean="0"/>
              <a:t>Simply, </a:t>
            </a:r>
            <a:r>
              <a:rPr lang="en-US" altLang="en-US" dirty="0"/>
              <a:t>A binary search tree is a binary tree in which all </a:t>
            </a:r>
          </a:p>
          <a:p>
            <a:pPr marL="914400" lvl="2" indent="0">
              <a:buNone/>
            </a:pPr>
            <a:r>
              <a:rPr lang="en-US" altLang="en-US" dirty="0" smtClean="0"/>
              <a:t>nodes </a:t>
            </a:r>
            <a:r>
              <a:rPr lang="en-US" altLang="en-US" dirty="0"/>
              <a:t>in the left subtree of a node have lower values than the node. </a:t>
            </a:r>
            <a:endParaRPr lang="en-US" altLang="en-US" dirty="0" smtClean="0"/>
          </a:p>
          <a:p>
            <a:pPr marL="914400" lvl="2" indent="0">
              <a:buNone/>
            </a:pPr>
            <a:r>
              <a:rPr lang="en-US" altLang="en-US" dirty="0" smtClean="0"/>
              <a:t>All </a:t>
            </a:r>
            <a:r>
              <a:rPr lang="en-US" altLang="en-US" dirty="0"/>
              <a:t>nodes in the right subtree of a node have higher value than the node</a:t>
            </a:r>
            <a:r>
              <a:rPr lang="en-US" altLang="en-US" dirty="0" smtClean="0"/>
              <a:t>.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Most Probably, each node in BST contains left, right and p that points</a:t>
            </a:r>
          </a:p>
          <a:p>
            <a:pPr marL="914400" lvl="2" indent="0">
              <a:buNone/>
            </a:pPr>
            <a:r>
              <a:rPr lang="en-US" altLang="en-US" dirty="0" smtClean="0"/>
              <a:t>to the nodes corresponding to its left child, its right child and parent </a:t>
            </a:r>
          </a:p>
          <a:p>
            <a:pPr marL="914400" lvl="2" indent="0">
              <a:buNone/>
            </a:pPr>
            <a:r>
              <a:rPr lang="en-US" altLang="en-US" dirty="0" smtClean="0"/>
              <a:t>(key is also included)</a:t>
            </a:r>
            <a:endParaRPr lang="en-US" altLang="en-US" dirty="0"/>
          </a:p>
          <a:p>
            <a:pPr lvl="2"/>
            <a:endParaRPr lang="en-US" dirty="0"/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216421"/>
              </p:ext>
            </p:extLst>
          </p:nvPr>
        </p:nvGraphicFramePr>
        <p:xfrm>
          <a:off x="8816454" y="1872349"/>
          <a:ext cx="3102589" cy="398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3" imgW="3304762" imgH="2476190" progId="">
                  <p:embed/>
                </p:oleObj>
              </mc:Choice>
              <mc:Fallback>
                <p:oleObj r:id="rId3" imgW="3304762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454" y="1872349"/>
                        <a:ext cx="3102589" cy="3982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7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2135306" y="4010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5069006" y="3121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4002206" y="3121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1868606" y="3121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4535606" y="2232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2402006" y="2232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3468806" y="1343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cxnSp>
        <p:nvCxnSpPr>
          <p:cNvPr id="11" name="AutoShape 10"/>
          <p:cNvCxnSpPr>
            <a:cxnSpLocks noChangeShapeType="1"/>
            <a:stCxn id="10" idx="3"/>
            <a:endCxn id="9" idx="0"/>
          </p:cNvCxnSpPr>
          <p:nvPr/>
        </p:nvCxnSpPr>
        <p:spPr bwMode="auto">
          <a:xfrm flipH="1">
            <a:off x="2680648" y="1818838"/>
            <a:ext cx="8697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944478" y="1818838"/>
            <a:ext cx="8697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stCxn id="8" idx="3"/>
            <a:endCxn id="6" idx="0"/>
          </p:cNvCxnSpPr>
          <p:nvPr/>
        </p:nvCxnSpPr>
        <p:spPr bwMode="auto">
          <a:xfrm flipH="1">
            <a:off x="4280848" y="2707838"/>
            <a:ext cx="3363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3"/>
          <p:cNvCxnSpPr>
            <a:cxnSpLocks noChangeShapeType="1"/>
            <a:stCxn id="8" idx="5"/>
            <a:endCxn id="5" idx="0"/>
          </p:cNvCxnSpPr>
          <p:nvPr/>
        </p:nvCxnSpPr>
        <p:spPr bwMode="auto">
          <a:xfrm>
            <a:off x="5011278" y="2707838"/>
            <a:ext cx="3363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  <a:stCxn id="9" idx="3"/>
            <a:endCxn id="7" idx="0"/>
          </p:cNvCxnSpPr>
          <p:nvPr/>
        </p:nvCxnSpPr>
        <p:spPr bwMode="auto">
          <a:xfrm flipH="1">
            <a:off x="2147248" y="2707838"/>
            <a:ext cx="3363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7" idx="5"/>
            <a:endCxn id="4" idx="0"/>
          </p:cNvCxnSpPr>
          <p:nvPr/>
        </p:nvCxnSpPr>
        <p:spPr bwMode="auto">
          <a:xfrm>
            <a:off x="2344278" y="3596838"/>
            <a:ext cx="696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6634281" y="3705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9567981" y="2816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9" name="Oval 18"/>
          <p:cNvSpPr>
            <a:spLocks noChangeAspect="1" noChangeArrowheads="1"/>
          </p:cNvSpPr>
          <p:nvPr/>
        </p:nvSpPr>
        <p:spPr bwMode="auto">
          <a:xfrm>
            <a:off x="8501181" y="2816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0" name="Oval 19"/>
          <p:cNvSpPr>
            <a:spLocks noChangeAspect="1" noChangeArrowheads="1"/>
          </p:cNvSpPr>
          <p:nvPr/>
        </p:nvSpPr>
        <p:spPr bwMode="auto">
          <a:xfrm>
            <a:off x="7434381" y="2816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1" name="Oval 20"/>
          <p:cNvSpPr>
            <a:spLocks noChangeAspect="1" noChangeArrowheads="1"/>
          </p:cNvSpPr>
          <p:nvPr/>
        </p:nvSpPr>
        <p:spPr bwMode="auto">
          <a:xfrm>
            <a:off x="6367581" y="2816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" name="Oval 21"/>
          <p:cNvSpPr>
            <a:spLocks noChangeAspect="1" noChangeArrowheads="1"/>
          </p:cNvSpPr>
          <p:nvPr/>
        </p:nvSpPr>
        <p:spPr bwMode="auto">
          <a:xfrm>
            <a:off x="9034581" y="1927366"/>
            <a:ext cx="557284" cy="55728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3" name="Oval 22"/>
          <p:cNvSpPr>
            <a:spLocks noChangeAspect="1" noChangeArrowheads="1"/>
          </p:cNvSpPr>
          <p:nvPr/>
        </p:nvSpPr>
        <p:spPr bwMode="auto">
          <a:xfrm>
            <a:off x="6900981" y="1927366"/>
            <a:ext cx="557284" cy="55728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7967781" y="1038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cxnSp>
        <p:nvCxnSpPr>
          <p:cNvPr id="25" name="AutoShape 24"/>
          <p:cNvCxnSpPr>
            <a:cxnSpLocks noChangeShapeType="1"/>
            <a:stCxn id="24" idx="3"/>
            <a:endCxn id="23" idx="0"/>
          </p:cNvCxnSpPr>
          <p:nvPr/>
        </p:nvCxnSpPr>
        <p:spPr bwMode="auto">
          <a:xfrm flipH="1">
            <a:off x="7179623" y="1514038"/>
            <a:ext cx="8697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24" idx="5"/>
            <a:endCxn id="22" idx="0"/>
          </p:cNvCxnSpPr>
          <p:nvPr/>
        </p:nvCxnSpPr>
        <p:spPr bwMode="auto">
          <a:xfrm>
            <a:off x="8443453" y="1514038"/>
            <a:ext cx="8697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22" idx="3"/>
            <a:endCxn id="19" idx="0"/>
          </p:cNvCxnSpPr>
          <p:nvPr/>
        </p:nvCxnSpPr>
        <p:spPr bwMode="auto">
          <a:xfrm flipH="1">
            <a:off x="8779823" y="2403038"/>
            <a:ext cx="3363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22" idx="5"/>
            <a:endCxn id="18" idx="0"/>
          </p:cNvCxnSpPr>
          <p:nvPr/>
        </p:nvCxnSpPr>
        <p:spPr bwMode="auto">
          <a:xfrm>
            <a:off x="9510253" y="2403038"/>
            <a:ext cx="3363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8"/>
          <p:cNvCxnSpPr>
            <a:cxnSpLocks noChangeShapeType="1"/>
            <a:stCxn id="23" idx="3"/>
            <a:endCxn id="21" idx="0"/>
          </p:cNvCxnSpPr>
          <p:nvPr/>
        </p:nvCxnSpPr>
        <p:spPr bwMode="auto">
          <a:xfrm flipH="1">
            <a:off x="6646223" y="2403038"/>
            <a:ext cx="3363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9"/>
          <p:cNvCxnSpPr>
            <a:cxnSpLocks noChangeShapeType="1"/>
            <a:stCxn id="23" idx="5"/>
            <a:endCxn id="20" idx="0"/>
          </p:cNvCxnSpPr>
          <p:nvPr/>
        </p:nvCxnSpPr>
        <p:spPr bwMode="auto">
          <a:xfrm>
            <a:off x="7376653" y="2403038"/>
            <a:ext cx="3363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0"/>
          <p:cNvCxnSpPr>
            <a:cxnSpLocks noChangeShapeType="1"/>
            <a:stCxn id="21" idx="5"/>
            <a:endCxn id="17" idx="0"/>
          </p:cNvCxnSpPr>
          <p:nvPr/>
        </p:nvCxnSpPr>
        <p:spPr bwMode="auto">
          <a:xfrm>
            <a:off x="6843253" y="3292038"/>
            <a:ext cx="696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/>
          <p:cNvSpPr>
            <a:spLocks noChangeAspect="1" noChangeArrowheads="1"/>
          </p:cNvSpPr>
          <p:nvPr/>
        </p:nvSpPr>
        <p:spPr bwMode="auto">
          <a:xfrm>
            <a:off x="9834681" y="3705366"/>
            <a:ext cx="557284" cy="55728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3" name="Oval 32"/>
          <p:cNvSpPr>
            <a:spLocks noChangeAspect="1" noChangeArrowheads="1"/>
          </p:cNvSpPr>
          <p:nvPr/>
        </p:nvSpPr>
        <p:spPr bwMode="auto">
          <a:xfrm>
            <a:off x="9758481" y="45435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21</a:t>
            </a:r>
          </a:p>
        </p:txBody>
      </p:sp>
      <p:cxnSp>
        <p:nvCxnSpPr>
          <p:cNvPr id="34" name="AutoShape 33"/>
          <p:cNvCxnSpPr>
            <a:cxnSpLocks noChangeShapeType="1"/>
            <a:stCxn id="32" idx="4"/>
            <a:endCxn id="33" idx="0"/>
          </p:cNvCxnSpPr>
          <p:nvPr/>
        </p:nvCxnSpPr>
        <p:spPr bwMode="auto">
          <a:xfrm flipH="1">
            <a:off x="10037123" y="4262650"/>
            <a:ext cx="76200" cy="280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4"/>
          <p:cNvCxnSpPr>
            <a:cxnSpLocks noChangeShapeType="1"/>
            <a:stCxn id="18" idx="5"/>
            <a:endCxn id="32" idx="0"/>
          </p:cNvCxnSpPr>
          <p:nvPr/>
        </p:nvCxnSpPr>
        <p:spPr bwMode="auto">
          <a:xfrm>
            <a:off x="10043653" y="3292038"/>
            <a:ext cx="696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021006" y="5085382"/>
            <a:ext cx="50759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BINARY SEARCH TREE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6059606" y="5087846"/>
            <a:ext cx="5075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NOT A</a:t>
            </a:r>
          </a:p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BINARY SEARCH TREE</a:t>
            </a:r>
          </a:p>
        </p:txBody>
      </p:sp>
      <p:sp>
        <p:nvSpPr>
          <p:cNvPr id="38" name="Oval 37"/>
          <p:cNvSpPr>
            <a:spLocks noChangeAspect="1" noChangeArrowheads="1"/>
          </p:cNvSpPr>
          <p:nvPr/>
        </p:nvSpPr>
        <p:spPr bwMode="auto">
          <a:xfrm>
            <a:off x="6899394" y="2817954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39" name="AutoShape 38"/>
          <p:cNvCxnSpPr>
            <a:cxnSpLocks noChangeShapeType="1"/>
            <a:stCxn id="23" idx="4"/>
            <a:endCxn id="38" idx="0"/>
          </p:cNvCxnSpPr>
          <p:nvPr/>
        </p:nvCxnSpPr>
        <p:spPr bwMode="auto">
          <a:xfrm flipH="1">
            <a:off x="7178036" y="2484650"/>
            <a:ext cx="1587" cy="3333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39"/>
          <p:cNvSpPr>
            <a:spLocks noChangeAspect="1" noChangeArrowheads="1"/>
          </p:cNvSpPr>
          <p:nvPr/>
        </p:nvSpPr>
        <p:spPr bwMode="auto">
          <a:xfrm>
            <a:off x="8767881" y="3705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cxnSp>
        <p:nvCxnSpPr>
          <p:cNvPr id="41" name="AutoShape 40"/>
          <p:cNvCxnSpPr>
            <a:cxnSpLocks noChangeShapeType="1"/>
            <a:stCxn id="19" idx="5"/>
            <a:endCxn id="40" idx="0"/>
          </p:cNvCxnSpPr>
          <p:nvPr/>
        </p:nvCxnSpPr>
        <p:spPr bwMode="auto">
          <a:xfrm>
            <a:off x="8976853" y="3292038"/>
            <a:ext cx="696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45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Given Set is {13, 3, 4, 12, 14, 10, 5, 1, 8, 2, 7, 9, 11, 6, 18}</a:t>
            </a:r>
          </a:p>
          <a:p>
            <a:r>
              <a:rPr lang="en-US" dirty="0"/>
              <a:t> </a:t>
            </a:r>
            <a:r>
              <a:rPr lang="en-US" dirty="0" smtClean="0"/>
              <a:t>Inserting the values from the given set in that order, starting from an empty tree.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78" y="2279176"/>
            <a:ext cx="5691115" cy="38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2957703" y="314699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 smtClean="0">
                <a:latin typeface="Times New Roman" panose="02020603050405020304" pitchFamily="18" charset="0"/>
              </a:rPr>
              <a:t>4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5069006" y="3121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Times New Roman" panose="02020603050405020304" pitchFamily="18" charset="0"/>
              </a:rPr>
              <a:t>8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1868606" y="3121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4535606" y="2232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 smtClean="0">
                <a:latin typeface="Times New Roman" panose="02020603050405020304" pitchFamily="18" charset="0"/>
              </a:rPr>
              <a:t>7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2402006" y="2232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 smtClean="0">
                <a:latin typeface="Times New Roman" panose="02020603050405020304" pitchFamily="18" charset="0"/>
              </a:rPr>
              <a:t>3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3468806" y="13431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cxnSp>
        <p:nvCxnSpPr>
          <p:cNvPr id="11" name="AutoShape 10"/>
          <p:cNvCxnSpPr>
            <a:cxnSpLocks noChangeShapeType="1"/>
            <a:stCxn id="10" idx="3"/>
            <a:endCxn id="9" idx="0"/>
          </p:cNvCxnSpPr>
          <p:nvPr/>
        </p:nvCxnSpPr>
        <p:spPr bwMode="auto">
          <a:xfrm flipH="1">
            <a:off x="2680648" y="1818838"/>
            <a:ext cx="8697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944478" y="1818838"/>
            <a:ext cx="8697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3"/>
          <p:cNvCxnSpPr>
            <a:cxnSpLocks noChangeShapeType="1"/>
            <a:stCxn id="8" idx="5"/>
            <a:endCxn id="5" idx="0"/>
          </p:cNvCxnSpPr>
          <p:nvPr/>
        </p:nvCxnSpPr>
        <p:spPr bwMode="auto">
          <a:xfrm>
            <a:off x="5011278" y="2707838"/>
            <a:ext cx="3363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  <a:stCxn id="9" idx="3"/>
            <a:endCxn id="7" idx="0"/>
          </p:cNvCxnSpPr>
          <p:nvPr/>
        </p:nvCxnSpPr>
        <p:spPr bwMode="auto">
          <a:xfrm flipH="1">
            <a:off x="2147248" y="2707838"/>
            <a:ext cx="3363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9" idx="5"/>
            <a:endCxn id="4" idx="0"/>
          </p:cNvCxnSpPr>
          <p:nvPr/>
        </p:nvCxnSpPr>
        <p:spPr bwMode="auto">
          <a:xfrm>
            <a:off x="2877678" y="2707838"/>
            <a:ext cx="358667" cy="4391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9567981" y="2816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Times New Roman" panose="02020603050405020304" pitchFamily="18" charset="0"/>
              </a:rPr>
              <a:t>7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Oval 21"/>
          <p:cNvSpPr>
            <a:spLocks noChangeAspect="1" noChangeArrowheads="1"/>
          </p:cNvSpPr>
          <p:nvPr/>
        </p:nvSpPr>
        <p:spPr bwMode="auto">
          <a:xfrm>
            <a:off x="9034581" y="1927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7967781" y="1038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 smtClean="0">
                <a:latin typeface="Times New Roman" panose="02020603050405020304" pitchFamily="18" charset="0"/>
              </a:rPr>
              <a:t>2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" name="AutoShape 25"/>
          <p:cNvCxnSpPr>
            <a:cxnSpLocks noChangeShapeType="1"/>
            <a:stCxn id="24" idx="5"/>
            <a:endCxn id="22" idx="0"/>
          </p:cNvCxnSpPr>
          <p:nvPr/>
        </p:nvCxnSpPr>
        <p:spPr bwMode="auto">
          <a:xfrm>
            <a:off x="8443453" y="1514038"/>
            <a:ext cx="8697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22" idx="5"/>
            <a:endCxn id="18" idx="0"/>
          </p:cNvCxnSpPr>
          <p:nvPr/>
        </p:nvCxnSpPr>
        <p:spPr bwMode="auto">
          <a:xfrm>
            <a:off x="9510253" y="2403038"/>
            <a:ext cx="3363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/>
          <p:cNvSpPr>
            <a:spLocks noChangeAspect="1" noChangeArrowheads="1"/>
          </p:cNvSpPr>
          <p:nvPr/>
        </p:nvSpPr>
        <p:spPr bwMode="auto">
          <a:xfrm>
            <a:off x="9834681" y="3705366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3" name="Oval 32"/>
          <p:cNvSpPr>
            <a:spLocks noChangeAspect="1" noChangeArrowheads="1"/>
          </p:cNvSpPr>
          <p:nvPr/>
        </p:nvSpPr>
        <p:spPr bwMode="auto">
          <a:xfrm>
            <a:off x="8094783" y="4528098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Times New Roman" panose="02020603050405020304" pitchFamily="18" charset="0"/>
              </a:rPr>
              <a:t>4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4" name="AutoShape 33"/>
          <p:cNvCxnSpPr>
            <a:cxnSpLocks noChangeShapeType="1"/>
            <a:endCxn id="33" idx="0"/>
          </p:cNvCxnSpPr>
          <p:nvPr/>
        </p:nvCxnSpPr>
        <p:spPr bwMode="auto">
          <a:xfrm flipH="1">
            <a:off x="8373425" y="4136071"/>
            <a:ext cx="518625" cy="3920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4"/>
          <p:cNvCxnSpPr>
            <a:cxnSpLocks noChangeShapeType="1"/>
            <a:stCxn id="18" idx="5"/>
            <a:endCxn id="32" idx="0"/>
          </p:cNvCxnSpPr>
          <p:nvPr/>
        </p:nvCxnSpPr>
        <p:spPr bwMode="auto">
          <a:xfrm>
            <a:off x="10043653" y="3292038"/>
            <a:ext cx="69670" cy="413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021006" y="5085382"/>
            <a:ext cx="50759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 dirty="0" smtClean="0">
                <a:latin typeface="Times New Roman" panose="02020603050405020304" pitchFamily="18" charset="0"/>
              </a:rPr>
              <a:t>Two BST representing the same set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Oval 39"/>
          <p:cNvSpPr>
            <a:spLocks noChangeAspect="1" noChangeArrowheads="1"/>
          </p:cNvSpPr>
          <p:nvPr/>
        </p:nvSpPr>
        <p:spPr bwMode="auto">
          <a:xfrm>
            <a:off x="8755939" y="3639974"/>
            <a:ext cx="557284" cy="5572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Times New Roman" panose="02020603050405020304" pitchFamily="18" charset="0"/>
              </a:rPr>
              <a:t>5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1" name="AutoShape 40"/>
          <p:cNvCxnSpPr>
            <a:cxnSpLocks noChangeShapeType="1"/>
            <a:stCxn id="18" idx="3"/>
            <a:endCxn id="40" idx="7"/>
          </p:cNvCxnSpPr>
          <p:nvPr/>
        </p:nvCxnSpPr>
        <p:spPr bwMode="auto">
          <a:xfrm flipH="1">
            <a:off x="9231611" y="3292038"/>
            <a:ext cx="417982" cy="429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08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Binary Search Tree code </a:t>
            </a:r>
            <a:r>
              <a:rPr lang="en-US" dirty="0" smtClean="0">
                <a:sym typeface="Wingdings" panose="05000000000000000000" pitchFamily="2" charset="2"/>
              </a:rPr>
              <a:t> node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7540" y="1499759"/>
            <a:ext cx="5227093" cy="3944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typedef</a:t>
            </a:r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BST</a:t>
            </a:r>
          </a:p>
          <a:p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short </a:t>
            </a:r>
            <a:r>
              <a:rPr lang="en-US" sz="3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key;</a:t>
            </a:r>
          </a:p>
          <a:p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node *</a:t>
            </a:r>
            <a:r>
              <a:rPr lang="en-US" sz="3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leftchild</a:t>
            </a:r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node *</a:t>
            </a:r>
            <a:r>
              <a:rPr lang="en-US" sz="3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RightChild</a:t>
            </a:r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node *parent;</a:t>
            </a:r>
          </a:p>
          <a:p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node;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26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InOrder</a:t>
            </a:r>
            <a:r>
              <a:rPr lang="en-US" sz="3200" dirty="0" smtClean="0">
                <a:solidFill>
                  <a:srgbClr val="FF0000"/>
                </a:solidFill>
              </a:rPr>
              <a:t> Tree Walk</a:t>
            </a:r>
            <a:r>
              <a:rPr lang="en-US" sz="3200" dirty="0" smtClean="0"/>
              <a:t>: </a:t>
            </a:r>
          </a:p>
          <a:p>
            <a:pPr lvl="1"/>
            <a:r>
              <a:rPr lang="en-US" sz="2800" dirty="0" smtClean="0"/>
              <a:t>The Binary-Search-tree property allows to print all keys in BST in sorted order using simple recursive algorithm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InOrder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Tree walk</a:t>
            </a:r>
            <a:r>
              <a:rPr lang="en-US" sz="2800" dirty="0" smtClean="0">
                <a:sym typeface="Wingdings" panose="05000000000000000000" pitchFamily="2" charset="2"/>
              </a:rPr>
              <a:t>. (Monotonically increasing order)</a:t>
            </a: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The key of the root of subtree is printed between the values in its left subtree and those in its right subtree.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PreOrder</a:t>
            </a:r>
            <a:r>
              <a:rPr lang="en-US" sz="3200" dirty="0" smtClean="0">
                <a:solidFill>
                  <a:srgbClr val="FF0000"/>
                </a:solidFill>
              </a:rPr>
              <a:t> Tree Walk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It prints the root before the values in either subtree.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PostOrder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TreeWalk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It prints the root after the values in its subtree.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Procedure to print all elements in BST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InOrder_Tree_Walk</a:t>
            </a:r>
            <a:r>
              <a:rPr lang="en-US" dirty="0" smtClean="0">
                <a:sym typeface="Wingdings" panose="05000000000000000000" pitchFamily="2" charset="2"/>
              </a:rPr>
              <a:t>(root[T])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It will take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O(n)</a:t>
            </a:r>
            <a:r>
              <a:rPr lang="en-US" dirty="0" smtClean="0">
                <a:sym typeface="Wingdings" panose="05000000000000000000" pitchFamily="2" charset="2"/>
              </a:rPr>
              <a:t> time to walk an n-node binary search tree.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9051" y="1528549"/>
            <a:ext cx="8898340" cy="3780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InOrder_Tree_Walk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(root)</a:t>
            </a:r>
          </a:p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If ( root != NULL) then</a:t>
            </a:r>
          </a:p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{</a:t>
            </a:r>
          </a:p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InOrder_Tree_Walk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leftchild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[root]);</a:t>
            </a:r>
          </a:p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Print(key[root])</a:t>
            </a:r>
          </a:p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InOrder_Tree_Walk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rightchild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[root]);</a:t>
            </a:r>
          </a:p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3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485</TotalTime>
  <Words>1706</Words>
  <Application>Microsoft Office PowerPoint</Application>
  <PresentationFormat>Widescreen</PresentationFormat>
  <Paragraphs>389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New Microsoft PowerPoint Presentation</vt:lpstr>
      <vt:lpstr>Binary Search Tree</vt:lpstr>
      <vt:lpstr>Introduction to Binary Search Tree</vt:lpstr>
      <vt:lpstr>Introduction to Binary Search Tree</vt:lpstr>
      <vt:lpstr>Introduction to Binary Search Tree</vt:lpstr>
      <vt:lpstr>Introduction to Binary Search Tree</vt:lpstr>
      <vt:lpstr>Introduction to Binary Search Tree</vt:lpstr>
      <vt:lpstr>Introduction to Binary Search Tree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  <vt:lpstr>Introduction to BST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ITA412-Computer Network</dc:title>
  <dc:creator>RameshRagala</dc:creator>
  <cp:lastModifiedBy>RameshRagala</cp:lastModifiedBy>
  <cp:revision>96</cp:revision>
  <dcterms:created xsi:type="dcterms:W3CDTF">2015-02-17T09:40:11Z</dcterms:created>
  <dcterms:modified xsi:type="dcterms:W3CDTF">2015-09-21T11:28:36Z</dcterms:modified>
</cp:coreProperties>
</file>