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0D2A9-8269-43A7-BC11-EDAF8CFD87EE}" type="datetimeFigureOut">
              <a:rPr lang="en-IN" smtClean="0"/>
              <a:t>20-02-2023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4E5FA-9BB2-45ED-A6B5-B2A845A4CEFD}" type="slidenum">
              <a:rPr lang="en-IN" smtClean="0"/>
              <a:t>‹#›</a:t>
            </a:fld>
            <a:endParaRPr lang="en-IN"/>
          </a:p>
        </p:txBody>
      </p:sp>
    </p:spTree>
    <p:extLst>
      <p:ext uri="{BB962C8B-B14F-4D97-AF65-F5344CB8AC3E}">
        <p14:creationId xmlns:p14="http://schemas.microsoft.com/office/powerpoint/2010/main" val="734007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8B2965-279C-440D-B20A-14A5B29A5FA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8E2F-0505-411B-88D0-6FFE168AF889}"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901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858B2965-279C-440D-B20A-14A5B29A5FAA}"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373759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B2965-279C-440D-B20A-14A5B29A5FA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2128151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B2965-279C-440D-B20A-14A5B29A5FA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8E2F-0505-411B-88D0-6FFE168AF889}"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11045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B2965-279C-440D-B20A-14A5B29A5FA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25947953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B2965-279C-440D-B20A-14A5B29A5FA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8E2F-0505-411B-88D0-6FFE168AF889}"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393921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B2965-279C-440D-B20A-14A5B29A5FA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2316159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B2965-279C-440D-B20A-14A5B29A5FA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4080686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B2965-279C-440D-B20A-14A5B29A5FA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1513123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B2965-279C-440D-B20A-14A5B29A5FA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2626965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8B2965-279C-440D-B20A-14A5B29A5FAA}" type="datetimeFigureOut">
              <a:rPr lang="en-IN" smtClean="0"/>
              <a:t>20-02-2023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216636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8B2965-279C-440D-B20A-14A5B29A5FAA}"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436111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8B2965-279C-440D-B20A-14A5B29A5FAA}" type="datetimeFigureOut">
              <a:rPr lang="en-IN" smtClean="0"/>
              <a:t>20-02-2023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150837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8B2965-279C-440D-B20A-14A5B29A5FAA}" type="datetimeFigureOut">
              <a:rPr lang="en-IN" smtClean="0"/>
              <a:t>20-02-2023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1189877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8B2965-279C-440D-B20A-14A5B29A5FAA}" type="datetimeFigureOut">
              <a:rPr lang="en-IN" smtClean="0"/>
              <a:t>20-02-2023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102548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B2965-279C-440D-B20A-14A5B29A5FAA}"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342235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8B2965-279C-440D-B20A-14A5B29A5FAA}" type="datetimeFigureOut">
              <a:rPr lang="en-IN" smtClean="0"/>
              <a:t>20-02-2023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FC8E2F-0505-411B-88D0-6FFE168AF889}" type="slidenum">
              <a:rPr lang="en-IN" smtClean="0"/>
              <a:t>‹#›</a:t>
            </a:fld>
            <a:endParaRPr lang="en-IN"/>
          </a:p>
        </p:txBody>
      </p:sp>
    </p:spTree>
    <p:extLst>
      <p:ext uri="{BB962C8B-B14F-4D97-AF65-F5344CB8AC3E}">
        <p14:creationId xmlns:p14="http://schemas.microsoft.com/office/powerpoint/2010/main" val="3409762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858B2965-279C-440D-B20A-14A5B29A5FAA}" type="datetimeFigureOut">
              <a:rPr lang="en-IN" smtClean="0"/>
              <a:t>20-02-2023</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46FC8E2F-0505-411B-88D0-6FFE168AF889}" type="slidenum">
              <a:rPr lang="en-IN" smtClean="0"/>
              <a:t>‹#›</a:t>
            </a:fld>
            <a:endParaRPr lang="en-IN"/>
          </a:p>
        </p:txBody>
      </p:sp>
    </p:spTree>
    <p:extLst>
      <p:ext uri="{BB962C8B-B14F-4D97-AF65-F5344CB8AC3E}">
        <p14:creationId xmlns:p14="http://schemas.microsoft.com/office/powerpoint/2010/main" val="27439256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91CB-D8B7-68D3-15C2-9B0881EFD94A}"/>
              </a:ext>
            </a:extLst>
          </p:cNvPr>
          <p:cNvSpPr>
            <a:spLocks noGrp="1"/>
          </p:cNvSpPr>
          <p:nvPr>
            <p:ph type="ctrTitle"/>
          </p:nvPr>
        </p:nvSpPr>
        <p:spPr/>
        <p:txBody>
          <a:bodyPr/>
          <a:lstStyle/>
          <a:p>
            <a:r>
              <a:rPr lang="en-IN" dirty="0">
                <a:latin typeface="Algerian" panose="04020705040A02060702" pitchFamily="82" charset="0"/>
              </a:rPr>
              <a:t>Dry bean clustering and classifications</a:t>
            </a:r>
          </a:p>
        </p:txBody>
      </p:sp>
      <p:sp>
        <p:nvSpPr>
          <p:cNvPr id="3" name="Subtitle 2">
            <a:extLst>
              <a:ext uri="{FF2B5EF4-FFF2-40B4-BE49-F238E27FC236}">
                <a16:creationId xmlns:a16="http://schemas.microsoft.com/office/drawing/2014/main" id="{7595CDA9-5B68-4082-B876-0F9EFCD14869}"/>
              </a:ext>
            </a:extLst>
          </p:cNvPr>
          <p:cNvSpPr>
            <a:spLocks noGrp="1"/>
          </p:cNvSpPr>
          <p:nvPr>
            <p:ph type="subTitle" idx="1"/>
          </p:nvPr>
        </p:nvSpPr>
        <p:spPr>
          <a:xfrm>
            <a:off x="684212" y="4796118"/>
            <a:ext cx="6400800" cy="1882588"/>
          </a:xfrm>
        </p:spPr>
        <p:txBody>
          <a:bodyPr>
            <a:normAutofit fontScale="92500" lnSpcReduction="20000"/>
          </a:bodyPr>
          <a:lstStyle/>
          <a:p>
            <a:r>
              <a:rPr lang="en-IN" b="1" dirty="0"/>
              <a:t>Made by </a:t>
            </a:r>
          </a:p>
          <a:p>
            <a:r>
              <a:rPr lang="en-IN" b="1" dirty="0" err="1"/>
              <a:t>Tanay</a:t>
            </a:r>
            <a:r>
              <a:rPr lang="en-IN" b="1" dirty="0"/>
              <a:t> </a:t>
            </a:r>
            <a:r>
              <a:rPr lang="en-IN" b="1" dirty="0" err="1"/>
              <a:t>Bobade</a:t>
            </a:r>
            <a:endParaRPr lang="en-IN" b="1" dirty="0"/>
          </a:p>
          <a:p>
            <a:r>
              <a:rPr lang="en-IN" b="1" dirty="0"/>
              <a:t>Sunil Rathod</a:t>
            </a:r>
          </a:p>
          <a:p>
            <a:r>
              <a:rPr lang="en-IN" b="1" dirty="0"/>
              <a:t>Tushar ingle</a:t>
            </a:r>
          </a:p>
          <a:p>
            <a:r>
              <a:rPr lang="en-IN" b="1" dirty="0"/>
              <a:t>Kashyap Nath</a:t>
            </a:r>
          </a:p>
          <a:p>
            <a:endParaRPr lang="en-IN" dirty="0"/>
          </a:p>
          <a:p>
            <a:endParaRPr lang="en-IN" dirty="0"/>
          </a:p>
        </p:txBody>
      </p:sp>
    </p:spTree>
    <p:extLst>
      <p:ext uri="{BB962C8B-B14F-4D97-AF65-F5344CB8AC3E}">
        <p14:creationId xmlns:p14="http://schemas.microsoft.com/office/powerpoint/2010/main" val="3586827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287D1-72B8-E5E1-C3EB-7D0EA70B52C6}"/>
              </a:ext>
            </a:extLst>
          </p:cNvPr>
          <p:cNvSpPr txBox="1"/>
          <p:nvPr/>
        </p:nvSpPr>
        <p:spPr>
          <a:xfrm>
            <a:off x="0" y="0"/>
            <a:ext cx="12192000" cy="1015663"/>
          </a:xfrm>
          <a:prstGeom prst="rect">
            <a:avLst/>
          </a:prstGeom>
          <a:solidFill>
            <a:schemeClr val="bg2">
              <a:lumMod val="75000"/>
            </a:schemeClr>
          </a:solidFill>
        </p:spPr>
        <p:txBody>
          <a:bodyPr wrap="square" rtlCol="0">
            <a:spAutoFit/>
          </a:bodyPr>
          <a:lstStyle/>
          <a:p>
            <a:endParaRPr lang="en-IN" dirty="0"/>
          </a:p>
          <a:p>
            <a:endParaRPr lang="en-IN" dirty="0"/>
          </a:p>
          <a:p>
            <a:r>
              <a:rPr lang="en-IN" dirty="0"/>
              <a:t>      </a:t>
            </a:r>
            <a:r>
              <a:rPr lang="en-IN" sz="2400" dirty="0"/>
              <a:t>Conclusion</a:t>
            </a:r>
          </a:p>
        </p:txBody>
      </p:sp>
      <p:sp>
        <p:nvSpPr>
          <p:cNvPr id="4" name="TextBox 3">
            <a:extLst>
              <a:ext uri="{FF2B5EF4-FFF2-40B4-BE49-F238E27FC236}">
                <a16:creationId xmlns:a16="http://schemas.microsoft.com/office/drawing/2014/main" id="{284E1AAE-D736-1345-E326-0B1EFFFBE4DE}"/>
              </a:ext>
            </a:extLst>
          </p:cNvPr>
          <p:cNvSpPr txBox="1"/>
          <p:nvPr/>
        </p:nvSpPr>
        <p:spPr>
          <a:xfrm>
            <a:off x="707011" y="1789705"/>
            <a:ext cx="9634194" cy="3278590"/>
          </a:xfrm>
          <a:prstGeom prst="rect">
            <a:avLst/>
          </a:prstGeom>
          <a:noFill/>
        </p:spPr>
        <p:txBody>
          <a:bodyPr wrap="square" rtlCol="0">
            <a:spAutoFit/>
          </a:bodyPr>
          <a:lstStyle/>
          <a:p>
            <a:pPr marL="285750" indent="-285750">
              <a:lnSpc>
                <a:spcPct val="107000"/>
              </a:lnSpc>
              <a:spcBef>
                <a:spcPts val="1500"/>
              </a:spcBef>
              <a:spcAft>
                <a:spcPts val="1500"/>
              </a:spcAft>
              <a:buFont typeface="Wingdings" panose="05000000000000000000" pitchFamily="2" charset="2"/>
              <a:buChar char="Ø"/>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The benefits of automating the bean sorting process using this model include increased efficiency, accuracy, and consistency. By reducing the need for manual labour, the cost of bean sorting can also be reduced. </a:t>
            </a:r>
          </a:p>
          <a:p>
            <a:pPr marL="285750" indent="-285750">
              <a:lnSpc>
                <a:spcPct val="107000"/>
              </a:lnSpc>
              <a:spcBef>
                <a:spcPts val="1500"/>
              </a:spcBef>
              <a:spcAft>
                <a:spcPts val="1500"/>
              </a:spcAft>
              <a:buFont typeface="Wingdings" panose="05000000000000000000" pitchFamily="2" charset="2"/>
              <a:buChar char="Ø"/>
            </a:pPr>
            <a:r>
              <a:rPr lang="en-IN" sz="1800" kern="0" dirty="0">
                <a:effectLst/>
                <a:latin typeface="Segoe UI" panose="020B0502040204020203" pitchFamily="34" charset="0"/>
                <a:ea typeface="Times New Roman" panose="02020603050405020304" pitchFamily="18" charset="0"/>
                <a:cs typeface="Times New Roman" panose="02020603050405020304" pitchFamily="18" charset="0"/>
              </a:rPr>
              <a:t>Furthermore, the model can be used to sort beans at a much faster rate than manual labour, which can be especially important during peak seasons when large volumes of beans need to be processed quickly.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800" kern="0" dirty="0">
                <a:effectLst/>
                <a:latin typeface="Segoe UI" panose="020B0502040204020203" pitchFamily="34" charset="0"/>
                <a:ea typeface="Times New Roman" panose="02020603050405020304" pitchFamily="18" charset="0"/>
              </a:rPr>
              <a:t>Overall, the model developed in this project has potential applications in the agriculture industry and can contribute to improving the efficiency and cost-effectiveness of bean sorting</a:t>
            </a:r>
            <a:endParaRPr lang="en-IN" dirty="0"/>
          </a:p>
        </p:txBody>
      </p:sp>
    </p:spTree>
    <p:extLst>
      <p:ext uri="{BB962C8B-B14F-4D97-AF65-F5344CB8AC3E}">
        <p14:creationId xmlns:p14="http://schemas.microsoft.com/office/powerpoint/2010/main" val="352532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CFDFE-BC57-F2D3-5959-1D4FC79DB5AE}"/>
              </a:ext>
            </a:extLst>
          </p:cNvPr>
          <p:cNvSpPr txBox="1"/>
          <p:nvPr/>
        </p:nvSpPr>
        <p:spPr>
          <a:xfrm>
            <a:off x="0" y="0"/>
            <a:ext cx="12192000" cy="1015663"/>
          </a:xfrm>
          <a:prstGeom prst="rect">
            <a:avLst/>
          </a:prstGeom>
          <a:solidFill>
            <a:schemeClr val="bg2">
              <a:lumMod val="75000"/>
            </a:schemeClr>
          </a:solidFill>
        </p:spPr>
        <p:txBody>
          <a:bodyPr wrap="square" rtlCol="0">
            <a:spAutoFit/>
          </a:bodyPr>
          <a:lstStyle/>
          <a:p>
            <a:endParaRPr lang="en-IN" dirty="0"/>
          </a:p>
          <a:p>
            <a:endParaRPr lang="en-IN" dirty="0"/>
          </a:p>
          <a:p>
            <a:r>
              <a:rPr lang="en-IN" dirty="0"/>
              <a:t>      </a:t>
            </a:r>
            <a:r>
              <a:rPr lang="en-IN" sz="2400" dirty="0"/>
              <a:t>INTRODUCTION</a:t>
            </a:r>
          </a:p>
        </p:txBody>
      </p:sp>
      <p:sp>
        <p:nvSpPr>
          <p:cNvPr id="3" name="TextBox 2">
            <a:extLst>
              <a:ext uri="{FF2B5EF4-FFF2-40B4-BE49-F238E27FC236}">
                <a16:creationId xmlns:a16="http://schemas.microsoft.com/office/drawing/2014/main" id="{AE6F3883-5FC6-C5BE-A772-A58DB7187FD3}"/>
              </a:ext>
            </a:extLst>
          </p:cNvPr>
          <p:cNvSpPr txBox="1"/>
          <p:nvPr/>
        </p:nvSpPr>
        <p:spPr>
          <a:xfrm>
            <a:off x="484094" y="1649506"/>
            <a:ext cx="10587318" cy="3693319"/>
          </a:xfrm>
          <a:prstGeom prst="rect">
            <a:avLst/>
          </a:prstGeom>
          <a:noFill/>
        </p:spPr>
        <p:txBody>
          <a:bodyPr wrap="square" rtlCol="0">
            <a:spAutoFit/>
          </a:bodyPr>
          <a:lstStyle/>
          <a:p>
            <a:r>
              <a:rPr lang="en-IN" sz="1800" kern="0" dirty="0">
                <a:effectLst/>
                <a:latin typeface="Segoe UI" panose="020B0502040204020203" pitchFamily="34" charset="0"/>
                <a:ea typeface="Times New Roman" panose="02020603050405020304" pitchFamily="18" charset="0"/>
              </a:rPr>
              <a:t>This project involved building a classification model to identify different varieties of dry beans using computer vision and machine learning techniques. The goal was to obtain uniform seed classification and improve the efficiency of bean sorting in the agriculture industry.</a:t>
            </a:r>
          </a:p>
          <a:p>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The model can be used in various applications, such as in the food industry, specifically in the processing and packaging of dry beans. </a:t>
            </a:r>
          </a:p>
          <a:p>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The model can help in the accurate classification of the different types of dry beans, leading to improved product quality control and better sorting of beans according to their types. </a:t>
            </a:r>
          </a:p>
          <a:p>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Additionally, the model can be used in agricultural research to study and classify different varieties of dry beans. </a:t>
            </a:r>
          </a:p>
          <a:p>
            <a:r>
              <a:rPr lang="en-IN" sz="1800" kern="100" dirty="0">
                <a:effectLst/>
                <a:latin typeface="Segoe UI" panose="020B0502040204020203" pitchFamily="34" charset="0"/>
                <a:ea typeface="Calibri" panose="020F0502020204030204" pitchFamily="34" charset="0"/>
                <a:cs typeface="Times New Roman" panose="02020603050405020304" pitchFamily="18" charset="0"/>
              </a:rPr>
              <a:t>The results from the analysis can also be used to develop new products from the different types of beans. Overall, the model can help in improving the efficiency and accuracy of dry bean classification and processing, leading to better product quality and increased profitability in the food industry.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62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467FB7-6BBA-04BA-1C59-25C73A2BE4BC}"/>
              </a:ext>
            </a:extLst>
          </p:cNvPr>
          <p:cNvSpPr txBox="1"/>
          <p:nvPr/>
        </p:nvSpPr>
        <p:spPr>
          <a:xfrm>
            <a:off x="0" y="-28280"/>
            <a:ext cx="12192000" cy="1015663"/>
          </a:xfrm>
          <a:prstGeom prst="rect">
            <a:avLst/>
          </a:prstGeom>
          <a:solidFill>
            <a:schemeClr val="bg2">
              <a:lumMod val="75000"/>
            </a:schemeClr>
          </a:solidFill>
        </p:spPr>
        <p:txBody>
          <a:bodyPr wrap="square" rtlCol="0">
            <a:spAutoFit/>
          </a:bodyPr>
          <a:lstStyle/>
          <a:p>
            <a:endParaRPr lang="en-IN" dirty="0"/>
          </a:p>
          <a:p>
            <a:endParaRPr lang="en-IN" dirty="0"/>
          </a:p>
          <a:p>
            <a:r>
              <a:rPr lang="en-IN" dirty="0"/>
              <a:t>      </a:t>
            </a:r>
            <a:r>
              <a:rPr lang="en-IN" sz="2400" dirty="0"/>
              <a:t>DATA EXPLORATION</a:t>
            </a:r>
          </a:p>
        </p:txBody>
      </p:sp>
      <p:sp>
        <p:nvSpPr>
          <p:cNvPr id="3" name="TextBox 2">
            <a:extLst>
              <a:ext uri="{FF2B5EF4-FFF2-40B4-BE49-F238E27FC236}">
                <a16:creationId xmlns:a16="http://schemas.microsoft.com/office/drawing/2014/main" id="{CF79B3FD-FF6B-81D0-8B5D-A655ADA037A0}"/>
              </a:ext>
            </a:extLst>
          </p:cNvPr>
          <p:cNvSpPr txBox="1"/>
          <p:nvPr/>
        </p:nvSpPr>
        <p:spPr>
          <a:xfrm>
            <a:off x="576606" y="1443841"/>
            <a:ext cx="11038788"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t>First, we import the data and check its size.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find that there some missing values in the dataset.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Then we have replaced the null values to there mean values of that column</a:t>
            </a:r>
          </a:p>
          <a:p>
            <a:r>
              <a:rPr lang="en-US" dirty="0"/>
              <a:t>     and also we have checked for </a:t>
            </a:r>
            <a:r>
              <a:rPr lang="en-US" dirty="0" err="1"/>
              <a:t>droping</a:t>
            </a:r>
            <a:r>
              <a:rPr lang="en-US" dirty="0"/>
              <a:t> those null values by comparing both experiment </a:t>
            </a:r>
          </a:p>
          <a:p>
            <a:r>
              <a:rPr lang="en-US" dirty="0"/>
              <a:t>     we have found that when we drop the null values we were getting high accuracy by </a:t>
            </a:r>
            <a:r>
              <a:rPr lang="en-US" dirty="0" err="1"/>
              <a:t>droping</a:t>
            </a:r>
            <a:endParaRPr lang="en-US" dirty="0"/>
          </a:p>
          <a:p>
            <a:r>
              <a:rPr lang="en-US" dirty="0"/>
              <a:t>     null values        </a:t>
            </a:r>
          </a:p>
          <a:p>
            <a:r>
              <a:rPr lang="en-US" dirty="0"/>
              <a:t>  </a:t>
            </a:r>
          </a:p>
          <a:p>
            <a:pPr marL="285750" indent="-285750">
              <a:buFont typeface="Wingdings" panose="05000000000000000000" pitchFamily="2" charset="2"/>
              <a:buChar char="Ø"/>
            </a:pPr>
            <a:r>
              <a:rPr lang="en-US" dirty="0"/>
              <a:t> We observe that the dataset contains 16 features, out of which 15 are numerical and one is   categorical (Class).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calculate the mean, median, standard deviation, and quartiles of the numerical data to gain insight into the distribution of the data.</a:t>
            </a:r>
            <a:endParaRPr lang="en-IN" dirty="0"/>
          </a:p>
        </p:txBody>
      </p:sp>
    </p:spTree>
    <p:extLst>
      <p:ext uri="{BB962C8B-B14F-4D97-AF65-F5344CB8AC3E}">
        <p14:creationId xmlns:p14="http://schemas.microsoft.com/office/powerpoint/2010/main" val="3730709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4056D1-FA8D-CCAC-8F58-DBC26DFD0C60}"/>
              </a:ext>
            </a:extLst>
          </p:cNvPr>
          <p:cNvPicPr>
            <a:picLocks noChangeAspect="1"/>
          </p:cNvPicPr>
          <p:nvPr/>
        </p:nvPicPr>
        <p:blipFill rotWithShape="1">
          <a:blip r:embed="rId2"/>
          <a:srcRect l="17706" t="28041" r="39151" b="13814"/>
          <a:stretch/>
        </p:blipFill>
        <p:spPr>
          <a:xfrm>
            <a:off x="6463645" y="1725105"/>
            <a:ext cx="5260157" cy="3987538"/>
          </a:xfrm>
          <a:prstGeom prst="rect">
            <a:avLst/>
          </a:prstGeom>
        </p:spPr>
      </p:pic>
      <p:sp>
        <p:nvSpPr>
          <p:cNvPr id="4" name="TextBox 3">
            <a:extLst>
              <a:ext uri="{FF2B5EF4-FFF2-40B4-BE49-F238E27FC236}">
                <a16:creationId xmlns:a16="http://schemas.microsoft.com/office/drawing/2014/main" id="{E7EE2686-1382-24CA-B079-BAC0E25CDE2F}"/>
              </a:ext>
            </a:extLst>
          </p:cNvPr>
          <p:cNvSpPr txBox="1"/>
          <p:nvPr/>
        </p:nvSpPr>
        <p:spPr>
          <a:xfrm>
            <a:off x="0" y="0"/>
            <a:ext cx="12192000" cy="1015663"/>
          </a:xfrm>
          <a:prstGeom prst="rect">
            <a:avLst/>
          </a:prstGeom>
          <a:solidFill>
            <a:schemeClr val="bg2">
              <a:lumMod val="75000"/>
            </a:schemeClr>
          </a:solidFill>
        </p:spPr>
        <p:txBody>
          <a:bodyPr wrap="square" rtlCol="0">
            <a:spAutoFit/>
          </a:bodyPr>
          <a:lstStyle/>
          <a:p>
            <a:endParaRPr lang="en-IN" dirty="0"/>
          </a:p>
          <a:p>
            <a:endParaRPr lang="en-IN" dirty="0"/>
          </a:p>
          <a:p>
            <a:r>
              <a:rPr lang="en-IN" dirty="0"/>
              <a:t>      </a:t>
            </a:r>
            <a:r>
              <a:rPr lang="en-IN" sz="2400" dirty="0"/>
              <a:t>Univariate Analysis</a:t>
            </a:r>
          </a:p>
        </p:txBody>
      </p:sp>
      <p:sp>
        <p:nvSpPr>
          <p:cNvPr id="5" name="TextBox 4">
            <a:extLst>
              <a:ext uri="{FF2B5EF4-FFF2-40B4-BE49-F238E27FC236}">
                <a16:creationId xmlns:a16="http://schemas.microsoft.com/office/drawing/2014/main" id="{B3128FCE-A0A2-EDF0-3A14-FD7DCDF09A67}"/>
              </a:ext>
            </a:extLst>
          </p:cNvPr>
          <p:cNvSpPr txBox="1"/>
          <p:nvPr/>
        </p:nvSpPr>
        <p:spPr>
          <a:xfrm>
            <a:off x="556182" y="2136338"/>
            <a:ext cx="5323002" cy="2585323"/>
          </a:xfrm>
          <a:prstGeom prst="rect">
            <a:avLst/>
          </a:prstGeom>
          <a:noFill/>
        </p:spPr>
        <p:txBody>
          <a:bodyPr wrap="square" rtlCol="0">
            <a:spAutoFit/>
          </a:bodyPr>
          <a:lstStyle/>
          <a:p>
            <a:pPr marL="285750" indent="-285750">
              <a:buFont typeface="Wingdings" panose="05000000000000000000" pitchFamily="2" charset="2"/>
              <a:buChar char="Ø"/>
            </a:pPr>
            <a:r>
              <a:rPr lang="en-US" dirty="0"/>
              <a:t>We plot a histogram of the ‘Class’ feature and observe that the data is not evenly distributed across the seven classes, with some classes having a significantly larger number of observations than others.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check the distribution of numerical variables and find that the features are not normally distributed.</a:t>
            </a:r>
            <a:endParaRPr lang="en-IN" dirty="0"/>
          </a:p>
        </p:txBody>
      </p:sp>
    </p:spTree>
    <p:extLst>
      <p:ext uri="{BB962C8B-B14F-4D97-AF65-F5344CB8AC3E}">
        <p14:creationId xmlns:p14="http://schemas.microsoft.com/office/powerpoint/2010/main" val="232185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E3A558-0BF0-A369-00FF-E1282CAF308C}"/>
              </a:ext>
            </a:extLst>
          </p:cNvPr>
          <p:cNvSpPr txBox="1"/>
          <p:nvPr/>
        </p:nvSpPr>
        <p:spPr>
          <a:xfrm>
            <a:off x="0" y="0"/>
            <a:ext cx="12192000" cy="1015663"/>
          </a:xfrm>
          <a:prstGeom prst="rect">
            <a:avLst/>
          </a:prstGeom>
          <a:solidFill>
            <a:schemeClr val="bg2">
              <a:lumMod val="75000"/>
            </a:schemeClr>
          </a:solidFill>
        </p:spPr>
        <p:txBody>
          <a:bodyPr wrap="square" rtlCol="0">
            <a:spAutoFit/>
          </a:bodyPr>
          <a:lstStyle/>
          <a:p>
            <a:endParaRPr lang="en-IN" dirty="0"/>
          </a:p>
          <a:p>
            <a:endParaRPr lang="en-IN" dirty="0"/>
          </a:p>
          <a:p>
            <a:r>
              <a:rPr lang="en-IN" dirty="0"/>
              <a:t>      </a:t>
            </a:r>
            <a:r>
              <a:rPr lang="en-IN" sz="2400" dirty="0"/>
              <a:t>Bivariate Analysis</a:t>
            </a:r>
          </a:p>
        </p:txBody>
      </p:sp>
      <p:pic>
        <p:nvPicPr>
          <p:cNvPr id="4" name="Picture 3">
            <a:extLst>
              <a:ext uri="{FF2B5EF4-FFF2-40B4-BE49-F238E27FC236}">
                <a16:creationId xmlns:a16="http://schemas.microsoft.com/office/drawing/2014/main" id="{4FC98A1D-9F9C-3199-357B-C4FE98890CA2}"/>
              </a:ext>
            </a:extLst>
          </p:cNvPr>
          <p:cNvPicPr>
            <a:picLocks noChangeAspect="1"/>
          </p:cNvPicPr>
          <p:nvPr/>
        </p:nvPicPr>
        <p:blipFill rotWithShape="1">
          <a:blip r:embed="rId2"/>
          <a:srcRect l="18402" t="27491" r="38763" b="15876"/>
          <a:stretch/>
        </p:blipFill>
        <p:spPr>
          <a:xfrm>
            <a:off x="6504494" y="1732175"/>
            <a:ext cx="5222451" cy="3883844"/>
          </a:xfrm>
          <a:prstGeom prst="rect">
            <a:avLst/>
          </a:prstGeom>
        </p:spPr>
      </p:pic>
      <p:sp>
        <p:nvSpPr>
          <p:cNvPr id="5" name="TextBox 4">
            <a:extLst>
              <a:ext uri="{FF2B5EF4-FFF2-40B4-BE49-F238E27FC236}">
                <a16:creationId xmlns:a16="http://schemas.microsoft.com/office/drawing/2014/main" id="{2A7AAB0E-75DB-9A33-1F24-A9E2C82C52FD}"/>
              </a:ext>
            </a:extLst>
          </p:cNvPr>
          <p:cNvSpPr txBox="1"/>
          <p:nvPr/>
        </p:nvSpPr>
        <p:spPr>
          <a:xfrm>
            <a:off x="612742" y="2017337"/>
            <a:ext cx="5483258"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We plot box plots of ‘Area’ and ‘Perimeter’ segregated by different classes to understand the relationship between the features and the target variable.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observe that there is significant variation in the features across different classes. </a:t>
            </a:r>
            <a:endParaRPr lang="en-IN" dirty="0"/>
          </a:p>
        </p:txBody>
      </p:sp>
    </p:spTree>
    <p:extLst>
      <p:ext uri="{BB962C8B-B14F-4D97-AF65-F5344CB8AC3E}">
        <p14:creationId xmlns:p14="http://schemas.microsoft.com/office/powerpoint/2010/main" val="277552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691CC7-52D1-BA02-77CA-DFF365DE97CD}"/>
              </a:ext>
            </a:extLst>
          </p:cNvPr>
          <p:cNvSpPr txBox="1"/>
          <p:nvPr/>
        </p:nvSpPr>
        <p:spPr>
          <a:xfrm>
            <a:off x="0" y="0"/>
            <a:ext cx="12192000" cy="1015663"/>
          </a:xfrm>
          <a:prstGeom prst="rect">
            <a:avLst/>
          </a:prstGeom>
          <a:solidFill>
            <a:schemeClr val="bg2">
              <a:lumMod val="75000"/>
            </a:schemeClr>
          </a:solidFill>
        </p:spPr>
        <p:txBody>
          <a:bodyPr wrap="square" rtlCol="0">
            <a:spAutoFit/>
          </a:bodyPr>
          <a:lstStyle/>
          <a:p>
            <a:endParaRPr lang="en-IN" dirty="0"/>
          </a:p>
          <a:p>
            <a:endParaRPr lang="en-IN" dirty="0"/>
          </a:p>
          <a:p>
            <a:r>
              <a:rPr lang="en-IN" dirty="0"/>
              <a:t>      </a:t>
            </a:r>
            <a:r>
              <a:rPr lang="en-IN" sz="2400" dirty="0"/>
              <a:t>Bivariate Analysis</a:t>
            </a:r>
          </a:p>
        </p:txBody>
      </p:sp>
      <p:sp>
        <p:nvSpPr>
          <p:cNvPr id="5" name="TextBox 4">
            <a:extLst>
              <a:ext uri="{FF2B5EF4-FFF2-40B4-BE49-F238E27FC236}">
                <a16:creationId xmlns:a16="http://schemas.microsoft.com/office/drawing/2014/main" id="{21B9809A-1AC2-DF5C-2423-F16838EE7937}"/>
              </a:ext>
            </a:extLst>
          </p:cNvPr>
          <p:cNvSpPr txBox="1"/>
          <p:nvPr/>
        </p:nvSpPr>
        <p:spPr>
          <a:xfrm>
            <a:off x="725865" y="1545996"/>
            <a:ext cx="5627802"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a:t>We calculate the Pearson correlation between the features and plot a heatmap to visualize the correlations. </a:t>
            </a:r>
          </a:p>
          <a:p>
            <a:endParaRPr lang="en-US" dirty="0"/>
          </a:p>
          <a:p>
            <a:pPr marL="285750" indent="-285750">
              <a:buFont typeface="Wingdings" panose="05000000000000000000" pitchFamily="2" charset="2"/>
              <a:buChar char="Ø"/>
            </a:pPr>
            <a:r>
              <a:rPr lang="en-US" dirty="0"/>
              <a:t>We observe that some features are highly correlated, and we drop these features to avoid multicollinearity.</a:t>
            </a:r>
            <a:endParaRPr lang="en-IN" dirty="0"/>
          </a:p>
        </p:txBody>
      </p:sp>
      <p:pic>
        <p:nvPicPr>
          <p:cNvPr id="7" name="Picture 6">
            <a:extLst>
              <a:ext uri="{FF2B5EF4-FFF2-40B4-BE49-F238E27FC236}">
                <a16:creationId xmlns:a16="http://schemas.microsoft.com/office/drawing/2014/main" id="{81522241-5A9B-38FE-2622-270920230603}"/>
              </a:ext>
            </a:extLst>
          </p:cNvPr>
          <p:cNvPicPr>
            <a:picLocks noChangeAspect="1"/>
          </p:cNvPicPr>
          <p:nvPr/>
        </p:nvPicPr>
        <p:blipFill rotWithShape="1">
          <a:blip r:embed="rId2"/>
          <a:srcRect l="18634" t="32989" r="39536" b="8591"/>
          <a:stretch/>
        </p:blipFill>
        <p:spPr>
          <a:xfrm>
            <a:off x="6815580" y="1545996"/>
            <a:ext cx="5099901" cy="4006393"/>
          </a:xfrm>
          <a:prstGeom prst="rect">
            <a:avLst/>
          </a:prstGeom>
        </p:spPr>
      </p:pic>
    </p:spTree>
    <p:extLst>
      <p:ext uri="{BB962C8B-B14F-4D97-AF65-F5344CB8AC3E}">
        <p14:creationId xmlns:p14="http://schemas.microsoft.com/office/powerpoint/2010/main" val="2518618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B181F1-BDC3-D40F-B7EB-F9ECB43B1E67}"/>
              </a:ext>
            </a:extLst>
          </p:cNvPr>
          <p:cNvSpPr txBox="1"/>
          <p:nvPr/>
        </p:nvSpPr>
        <p:spPr>
          <a:xfrm>
            <a:off x="0" y="0"/>
            <a:ext cx="12192000" cy="1015663"/>
          </a:xfrm>
          <a:prstGeom prst="rect">
            <a:avLst/>
          </a:prstGeom>
          <a:solidFill>
            <a:schemeClr val="bg2">
              <a:lumMod val="75000"/>
            </a:schemeClr>
          </a:solidFill>
        </p:spPr>
        <p:txBody>
          <a:bodyPr wrap="square" rtlCol="0">
            <a:spAutoFit/>
          </a:bodyPr>
          <a:lstStyle/>
          <a:p>
            <a:endParaRPr lang="en-IN" dirty="0"/>
          </a:p>
          <a:p>
            <a:endParaRPr lang="en-IN" dirty="0"/>
          </a:p>
          <a:p>
            <a:r>
              <a:rPr lang="en-IN" dirty="0"/>
              <a:t>      </a:t>
            </a:r>
            <a:r>
              <a:rPr lang="en-IN" sz="2400" dirty="0"/>
              <a:t>Clustering</a:t>
            </a:r>
          </a:p>
        </p:txBody>
      </p:sp>
      <p:pic>
        <p:nvPicPr>
          <p:cNvPr id="4" name="Picture 3">
            <a:extLst>
              <a:ext uri="{FF2B5EF4-FFF2-40B4-BE49-F238E27FC236}">
                <a16:creationId xmlns:a16="http://schemas.microsoft.com/office/drawing/2014/main" id="{8C4836D9-FE54-5F77-6E7F-54D0B6B080D1}"/>
              </a:ext>
            </a:extLst>
          </p:cNvPr>
          <p:cNvPicPr>
            <a:picLocks noChangeAspect="1"/>
          </p:cNvPicPr>
          <p:nvPr/>
        </p:nvPicPr>
        <p:blipFill rotWithShape="1">
          <a:blip r:embed="rId2"/>
          <a:srcRect l="18557" t="38076" r="38454" b="11615"/>
          <a:stretch/>
        </p:blipFill>
        <p:spPr>
          <a:xfrm>
            <a:off x="6096000" y="1819373"/>
            <a:ext cx="5241303" cy="3450211"/>
          </a:xfrm>
          <a:prstGeom prst="rect">
            <a:avLst/>
          </a:prstGeom>
        </p:spPr>
      </p:pic>
      <p:sp>
        <p:nvSpPr>
          <p:cNvPr id="5" name="TextBox 4">
            <a:extLst>
              <a:ext uri="{FF2B5EF4-FFF2-40B4-BE49-F238E27FC236}">
                <a16:creationId xmlns:a16="http://schemas.microsoft.com/office/drawing/2014/main" id="{4AFF9F71-11AB-2E62-F394-0CA16811C6E8}"/>
              </a:ext>
            </a:extLst>
          </p:cNvPr>
          <p:cNvSpPr txBox="1"/>
          <p:nvPr/>
        </p:nvSpPr>
        <p:spPr>
          <a:xfrm>
            <a:off x="688156" y="1357460"/>
            <a:ext cx="4958499" cy="5355312"/>
          </a:xfrm>
          <a:prstGeom prst="rect">
            <a:avLst/>
          </a:prstGeom>
          <a:noFill/>
        </p:spPr>
        <p:txBody>
          <a:bodyPr wrap="square" rtlCol="0">
            <a:spAutoFit/>
          </a:bodyPr>
          <a:lstStyle/>
          <a:p>
            <a:pPr marL="285750" indent="-285750">
              <a:buFont typeface="Wingdings" panose="05000000000000000000" pitchFamily="2" charset="2"/>
              <a:buChar char="Ø"/>
            </a:pPr>
            <a:r>
              <a:rPr lang="en-US" dirty="0"/>
              <a:t>We split the data into training and testing sets and scale the variables before using the KNN algorithm to predict the ‘Class’ variable. </a:t>
            </a:r>
          </a:p>
          <a:p>
            <a:pPr marL="285750" indent="-285750">
              <a:buFont typeface="Wingdings" panose="05000000000000000000" pitchFamily="2" charset="2"/>
              <a:buChar char="Ø"/>
            </a:pPr>
            <a:r>
              <a:rPr lang="en-US" dirty="0"/>
              <a:t>We use the elbow method to select the best value of K for KNN and find that K = 3 is the optimal value. We then drop the ‘Class’ column and cluster the data using the K means algorithm. </a:t>
            </a:r>
          </a:p>
          <a:p>
            <a:pPr marL="285750" indent="-285750">
              <a:buFont typeface="Wingdings" panose="05000000000000000000" pitchFamily="2" charset="2"/>
              <a:buChar char="Ø"/>
            </a:pPr>
            <a:r>
              <a:rPr lang="en-US" dirty="0"/>
              <a:t>We use the elbow method to find the optimal value of K for K means and find that K = 7 is the optimal value. </a:t>
            </a:r>
          </a:p>
          <a:p>
            <a:pPr marL="285750" indent="-285750">
              <a:buFont typeface="Wingdings" panose="05000000000000000000" pitchFamily="2" charset="2"/>
              <a:buChar char="Ø"/>
            </a:pPr>
            <a:r>
              <a:rPr lang="en-US" dirty="0"/>
              <a:t>We then plot a histogram of different K means clusters segregated by ‘Class’ and observe that the clusters overlap with different classes, suggesting that the features alone may not be sufficient to accurately predict the target variable.</a:t>
            </a:r>
            <a:endParaRPr lang="en-IN" dirty="0"/>
          </a:p>
        </p:txBody>
      </p:sp>
    </p:spTree>
    <p:extLst>
      <p:ext uri="{BB962C8B-B14F-4D97-AF65-F5344CB8AC3E}">
        <p14:creationId xmlns:p14="http://schemas.microsoft.com/office/powerpoint/2010/main" val="256629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DCA41C-B698-50DA-FA3B-A41C4A44AF87}"/>
              </a:ext>
            </a:extLst>
          </p:cNvPr>
          <p:cNvSpPr txBox="1"/>
          <p:nvPr/>
        </p:nvSpPr>
        <p:spPr>
          <a:xfrm>
            <a:off x="0" y="0"/>
            <a:ext cx="12192000" cy="1015663"/>
          </a:xfrm>
          <a:prstGeom prst="rect">
            <a:avLst/>
          </a:prstGeom>
          <a:solidFill>
            <a:schemeClr val="bg2">
              <a:lumMod val="75000"/>
            </a:schemeClr>
          </a:solidFill>
        </p:spPr>
        <p:txBody>
          <a:bodyPr wrap="square" rtlCol="0">
            <a:spAutoFit/>
          </a:bodyPr>
          <a:lstStyle/>
          <a:p>
            <a:endParaRPr lang="en-IN" dirty="0"/>
          </a:p>
          <a:p>
            <a:endParaRPr lang="en-IN" dirty="0"/>
          </a:p>
          <a:p>
            <a:r>
              <a:rPr lang="en-IN" dirty="0"/>
              <a:t>      </a:t>
            </a:r>
            <a:r>
              <a:rPr lang="en-IN" sz="2400" dirty="0"/>
              <a:t>PCA</a:t>
            </a:r>
          </a:p>
        </p:txBody>
      </p:sp>
      <p:pic>
        <p:nvPicPr>
          <p:cNvPr id="4" name="Picture 3">
            <a:extLst>
              <a:ext uri="{FF2B5EF4-FFF2-40B4-BE49-F238E27FC236}">
                <a16:creationId xmlns:a16="http://schemas.microsoft.com/office/drawing/2014/main" id="{219DEE40-4145-3C26-4160-7AEE5CAC5E00}"/>
              </a:ext>
            </a:extLst>
          </p:cNvPr>
          <p:cNvPicPr>
            <a:picLocks noChangeAspect="1"/>
          </p:cNvPicPr>
          <p:nvPr/>
        </p:nvPicPr>
        <p:blipFill rotWithShape="1">
          <a:blip r:embed="rId2"/>
          <a:srcRect l="18247" t="28178" r="39613" b="20412"/>
          <a:stretch/>
        </p:blipFill>
        <p:spPr>
          <a:xfrm>
            <a:off x="6249971" y="1666187"/>
            <a:ext cx="5137608" cy="3525626"/>
          </a:xfrm>
          <a:prstGeom prst="rect">
            <a:avLst/>
          </a:prstGeom>
        </p:spPr>
      </p:pic>
      <p:sp>
        <p:nvSpPr>
          <p:cNvPr id="5" name="TextBox 4">
            <a:extLst>
              <a:ext uri="{FF2B5EF4-FFF2-40B4-BE49-F238E27FC236}">
                <a16:creationId xmlns:a16="http://schemas.microsoft.com/office/drawing/2014/main" id="{12D3E64B-D9CC-5CFE-658E-0FE67496068B}"/>
              </a:ext>
            </a:extLst>
          </p:cNvPr>
          <p:cNvSpPr txBox="1"/>
          <p:nvPr/>
        </p:nvSpPr>
        <p:spPr>
          <a:xfrm>
            <a:off x="707010" y="1666187"/>
            <a:ext cx="5015060"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Finally, we use PCA to decrease the dimensionality of the data to two dimensions and use K means clustering with K = 7 to cluster the data. </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We plot the clusters and observe that the clusters overlap with different classes, indicating that the features alone may not be sufficient to accurately predict the target variable</a:t>
            </a:r>
            <a:endParaRPr lang="en-IN" dirty="0"/>
          </a:p>
        </p:txBody>
      </p:sp>
    </p:spTree>
    <p:extLst>
      <p:ext uri="{BB962C8B-B14F-4D97-AF65-F5344CB8AC3E}">
        <p14:creationId xmlns:p14="http://schemas.microsoft.com/office/powerpoint/2010/main" val="192838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BCEF69-D5A1-EAA2-7A9B-F4CFA397D2F2}"/>
              </a:ext>
            </a:extLst>
          </p:cNvPr>
          <p:cNvSpPr txBox="1"/>
          <p:nvPr/>
        </p:nvSpPr>
        <p:spPr>
          <a:xfrm>
            <a:off x="0" y="0"/>
            <a:ext cx="12192000" cy="1015663"/>
          </a:xfrm>
          <a:prstGeom prst="rect">
            <a:avLst/>
          </a:prstGeom>
          <a:solidFill>
            <a:schemeClr val="bg2">
              <a:lumMod val="75000"/>
            </a:schemeClr>
          </a:solidFill>
        </p:spPr>
        <p:txBody>
          <a:bodyPr wrap="square" rtlCol="0">
            <a:spAutoFit/>
          </a:bodyPr>
          <a:lstStyle/>
          <a:p>
            <a:endParaRPr lang="en-IN" dirty="0"/>
          </a:p>
          <a:p>
            <a:endParaRPr lang="en-IN" dirty="0"/>
          </a:p>
          <a:p>
            <a:r>
              <a:rPr lang="en-IN" dirty="0"/>
              <a:t>      </a:t>
            </a:r>
            <a:r>
              <a:rPr lang="en-IN" sz="2400" dirty="0"/>
              <a:t>Accuracy Report</a:t>
            </a:r>
          </a:p>
        </p:txBody>
      </p:sp>
      <p:pic>
        <p:nvPicPr>
          <p:cNvPr id="4" name="Picture 3">
            <a:extLst>
              <a:ext uri="{FF2B5EF4-FFF2-40B4-BE49-F238E27FC236}">
                <a16:creationId xmlns:a16="http://schemas.microsoft.com/office/drawing/2014/main" id="{4C04B883-9349-3D21-EB9D-D5B18FEA6AB9}"/>
              </a:ext>
            </a:extLst>
          </p:cNvPr>
          <p:cNvPicPr>
            <a:picLocks noChangeAspect="1"/>
          </p:cNvPicPr>
          <p:nvPr/>
        </p:nvPicPr>
        <p:blipFill rotWithShape="1">
          <a:blip r:embed="rId2"/>
          <a:srcRect l="16856" t="43986" r="51288" b="26736"/>
          <a:stretch/>
        </p:blipFill>
        <p:spPr>
          <a:xfrm>
            <a:off x="829559" y="1685039"/>
            <a:ext cx="4468306" cy="4329261"/>
          </a:xfrm>
          <a:prstGeom prst="rect">
            <a:avLst/>
          </a:prstGeom>
        </p:spPr>
      </p:pic>
      <p:pic>
        <p:nvPicPr>
          <p:cNvPr id="6" name="Picture 5">
            <a:extLst>
              <a:ext uri="{FF2B5EF4-FFF2-40B4-BE49-F238E27FC236}">
                <a16:creationId xmlns:a16="http://schemas.microsoft.com/office/drawing/2014/main" id="{C07BF9EF-96B5-013D-AA74-02881C81524C}"/>
              </a:ext>
            </a:extLst>
          </p:cNvPr>
          <p:cNvPicPr>
            <a:picLocks noChangeAspect="1"/>
          </p:cNvPicPr>
          <p:nvPr/>
        </p:nvPicPr>
        <p:blipFill rotWithShape="1">
          <a:blip r:embed="rId3"/>
          <a:srcRect l="17938" t="50000" r="52526" b="19588"/>
          <a:stretch/>
        </p:blipFill>
        <p:spPr>
          <a:xfrm>
            <a:off x="6721313" y="1685038"/>
            <a:ext cx="4273486" cy="4329262"/>
          </a:xfrm>
          <a:prstGeom prst="rect">
            <a:avLst/>
          </a:prstGeom>
        </p:spPr>
      </p:pic>
    </p:spTree>
    <p:extLst>
      <p:ext uri="{BB962C8B-B14F-4D97-AF65-F5344CB8AC3E}">
        <p14:creationId xmlns:p14="http://schemas.microsoft.com/office/powerpoint/2010/main" val="259119196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144</TotalTime>
  <Words>760</Words>
  <Application>Microsoft Office PowerPoint</Application>
  <PresentationFormat>Widescreen</PresentationFormat>
  <Paragraphs>69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Calibri</vt:lpstr>
      <vt:lpstr>Century Gothic</vt:lpstr>
      <vt:lpstr>Segoe UI</vt:lpstr>
      <vt:lpstr>Wingdings</vt:lpstr>
      <vt:lpstr>Wingdings 3</vt:lpstr>
      <vt:lpstr>Slice</vt:lpstr>
      <vt:lpstr>Dry bean clustering and classifications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Dry bean clustering and classifications</dc:title>
  <dc:creator>TANAY BOBADE</dc:creator>
  <cp:lastModifiedBy>TANAY BOBADE</cp:lastModifiedBy>
  <cp:revision>1</cp:revision>
  <dcterms:created xsi:type="dcterms:W3CDTF">2023-02-19T08:20:08Z</dcterms:created>
  <dcterms:modified xsi:type="dcterms:W3CDTF">2023-02-20T07:15:37Z</dcterms:modified>
</cp:coreProperties>
</file>