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F6C9-F14F-4A53-BB22-B3A13C0DE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CB9C53-3E65-41CB-BA4C-DA1F6D7A1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D576F9-927A-486C-8C54-D182F575A1BE}"/>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5" name="Footer Placeholder 4">
            <a:extLst>
              <a:ext uri="{FF2B5EF4-FFF2-40B4-BE49-F238E27FC236}">
                <a16:creationId xmlns:a16="http://schemas.microsoft.com/office/drawing/2014/main" id="{5E09D273-9B9A-47F8-8165-DB081B9F6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01611-1BE2-4C7A-A79A-E2BA9F3B77E5}"/>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167583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C37C-0909-42F4-998A-D14DC4A809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CE65B3-AA1E-4CE7-8587-C4E9F69A10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992FE9-D744-4877-B258-16362EEA502A}"/>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5" name="Footer Placeholder 4">
            <a:extLst>
              <a:ext uri="{FF2B5EF4-FFF2-40B4-BE49-F238E27FC236}">
                <a16:creationId xmlns:a16="http://schemas.microsoft.com/office/drawing/2014/main" id="{283DE2A8-2FF2-4038-AEFE-D90E0B0F1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ADAA33-1518-48E7-89C7-2371456094EA}"/>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67032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CA985-7B3A-49E8-8742-18FCAC6B26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F0DFF6-0F0F-4CBA-9A4E-44D8295135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76DBE-CDB0-4F04-9173-F4B094A6DFA9}"/>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5" name="Footer Placeholder 4">
            <a:extLst>
              <a:ext uri="{FF2B5EF4-FFF2-40B4-BE49-F238E27FC236}">
                <a16:creationId xmlns:a16="http://schemas.microsoft.com/office/drawing/2014/main" id="{B3230F0C-B4B1-4AD1-AE53-A06797F74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A8AAC-1F65-46CC-9E1D-8F7E170E01D4}"/>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39458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6BB7-5E84-48D0-9ECA-F5A6BE6A97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E21CF4-763C-4CE8-89F4-28C204B0F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978E8-2E3E-4C37-BD06-15717286013E}"/>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5" name="Footer Placeholder 4">
            <a:extLst>
              <a:ext uri="{FF2B5EF4-FFF2-40B4-BE49-F238E27FC236}">
                <a16:creationId xmlns:a16="http://schemas.microsoft.com/office/drawing/2014/main" id="{05F492DE-A907-414A-8BD2-0ABAF7435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0279E-A705-4F1A-B9C4-E5BCB67F9B21}"/>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169535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4655-920C-4B13-995B-46AE09266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84BCCB-C51A-4E84-8385-577B6A8FB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98FA57-E534-4B00-AF45-C228610C2DC1}"/>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5" name="Footer Placeholder 4">
            <a:extLst>
              <a:ext uri="{FF2B5EF4-FFF2-40B4-BE49-F238E27FC236}">
                <a16:creationId xmlns:a16="http://schemas.microsoft.com/office/drawing/2014/main" id="{E47F1416-AC6F-4102-86EF-FBC2EDDE76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16787-BF49-4204-90AD-644EE04261A4}"/>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96475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5B87-DFF8-4CF9-8B2A-65CC1D5299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CC61F8-33FC-43FD-9219-A56F4C3B1A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AE4ECD-BD4B-4606-A6EA-6C200F83ED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A5A5B0-7360-426E-BC08-81BFD2CA24F3}"/>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6" name="Footer Placeholder 5">
            <a:extLst>
              <a:ext uri="{FF2B5EF4-FFF2-40B4-BE49-F238E27FC236}">
                <a16:creationId xmlns:a16="http://schemas.microsoft.com/office/drawing/2014/main" id="{D21CEAB3-32EF-4A37-BAE5-092BF52CFD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9C8BD3-F164-4490-A270-DCAEF2F4928C}"/>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404351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5673-EDAC-4DAB-9EDA-CEDA88AF62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A8B279-8D97-43EA-89F6-7D68D5C251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D92BE-B272-4797-A179-18F3E0758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E68225-CD05-4DE7-B293-BC4808B68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99D2E1-5135-40FA-9FE8-263C392B50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7FF70F-D325-4E0E-AFB7-FF8639828AA4}"/>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8" name="Footer Placeholder 7">
            <a:extLst>
              <a:ext uri="{FF2B5EF4-FFF2-40B4-BE49-F238E27FC236}">
                <a16:creationId xmlns:a16="http://schemas.microsoft.com/office/drawing/2014/main" id="{4FAE82B1-D3E1-443F-92D5-E260658A3E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698032-6941-44F7-83B1-A13425B162A5}"/>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155085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236F-C96F-41D1-8EB8-6303ADEA1E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752ACC-5978-44E7-B36B-64CD37AF42EC}"/>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4" name="Footer Placeholder 3">
            <a:extLst>
              <a:ext uri="{FF2B5EF4-FFF2-40B4-BE49-F238E27FC236}">
                <a16:creationId xmlns:a16="http://schemas.microsoft.com/office/drawing/2014/main" id="{A8F30925-507B-450A-B73C-387C97523E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DB54E3-0891-4EEC-B905-EA88D5C377E9}"/>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113528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8418F-C80A-42F8-A5F2-3F15D927A81E}"/>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3" name="Footer Placeholder 2">
            <a:extLst>
              <a:ext uri="{FF2B5EF4-FFF2-40B4-BE49-F238E27FC236}">
                <a16:creationId xmlns:a16="http://schemas.microsoft.com/office/drawing/2014/main" id="{E7DDE2FA-DBD6-4E88-A65A-9FE687CD4A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50B211-1F1C-43BE-B7DD-0B005EA4B617}"/>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94762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8E98-50DA-4081-B74A-810B9C1A5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4922C6-F627-44BD-ACEE-EE58E582A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4CC0BD-3BDC-4150-A98D-54577E5DF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AA4A0-A404-4194-B0C7-CFF989EDA440}"/>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6" name="Footer Placeholder 5">
            <a:extLst>
              <a:ext uri="{FF2B5EF4-FFF2-40B4-BE49-F238E27FC236}">
                <a16:creationId xmlns:a16="http://schemas.microsoft.com/office/drawing/2014/main" id="{17589842-0496-4EED-B055-E1C23A88B6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DD1C64-D189-4573-9A20-36AD31039CEA}"/>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132056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2C22-6702-4D0B-BE0E-8588D7FE3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84454C-7685-4DF4-9B02-D5FFD09A5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460AE5-AF6E-4D9C-97AA-FCA8EC3B8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68C14B-0DC3-458A-850F-5660D09170AE}"/>
              </a:ext>
            </a:extLst>
          </p:cNvPr>
          <p:cNvSpPr>
            <a:spLocks noGrp="1"/>
          </p:cNvSpPr>
          <p:nvPr>
            <p:ph type="dt" sz="half" idx="10"/>
          </p:nvPr>
        </p:nvSpPr>
        <p:spPr/>
        <p:txBody>
          <a:bodyPr/>
          <a:lstStyle/>
          <a:p>
            <a:fld id="{7CE80F65-F64C-4332-B573-17AE0099AE7C}" type="datetimeFigureOut">
              <a:rPr lang="en-IN" smtClean="0"/>
              <a:t>26-04-2022</a:t>
            </a:fld>
            <a:endParaRPr lang="en-IN"/>
          </a:p>
        </p:txBody>
      </p:sp>
      <p:sp>
        <p:nvSpPr>
          <p:cNvPr id="6" name="Footer Placeholder 5">
            <a:extLst>
              <a:ext uri="{FF2B5EF4-FFF2-40B4-BE49-F238E27FC236}">
                <a16:creationId xmlns:a16="http://schemas.microsoft.com/office/drawing/2014/main" id="{945E084F-548C-4212-892F-F9B550516F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E3F114-CF1D-47C0-B41F-DF4938E877C0}"/>
              </a:ext>
            </a:extLst>
          </p:cNvPr>
          <p:cNvSpPr>
            <a:spLocks noGrp="1"/>
          </p:cNvSpPr>
          <p:nvPr>
            <p:ph type="sldNum" sz="quarter" idx="12"/>
          </p:nvPr>
        </p:nvSpPr>
        <p:spPr/>
        <p:txBody>
          <a:bodyPr/>
          <a:lstStyle/>
          <a:p>
            <a:fld id="{23260483-C0CA-43D4-868F-F2B16163D6A2}" type="slidenum">
              <a:rPr lang="en-IN" smtClean="0"/>
              <a:t>‹#›</a:t>
            </a:fld>
            <a:endParaRPr lang="en-IN"/>
          </a:p>
        </p:txBody>
      </p:sp>
    </p:spTree>
    <p:extLst>
      <p:ext uri="{BB962C8B-B14F-4D97-AF65-F5344CB8AC3E}">
        <p14:creationId xmlns:p14="http://schemas.microsoft.com/office/powerpoint/2010/main" val="290859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F5CEF-A662-464B-B486-46249CD12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FBB6D0-67AD-408E-82A9-39FCB516E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F82CC-08A5-4A99-BB0F-A9DBBC320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80F65-F64C-4332-B573-17AE0099AE7C}" type="datetimeFigureOut">
              <a:rPr lang="en-IN" smtClean="0"/>
              <a:t>26-04-2022</a:t>
            </a:fld>
            <a:endParaRPr lang="en-IN"/>
          </a:p>
        </p:txBody>
      </p:sp>
      <p:sp>
        <p:nvSpPr>
          <p:cNvPr id="5" name="Footer Placeholder 4">
            <a:extLst>
              <a:ext uri="{FF2B5EF4-FFF2-40B4-BE49-F238E27FC236}">
                <a16:creationId xmlns:a16="http://schemas.microsoft.com/office/drawing/2014/main" id="{FE629A5B-26BC-4634-B930-AB784AA2C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DFD6CE-8381-4A79-ABE9-E65CA1855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60483-C0CA-43D4-868F-F2B16163D6A2}" type="slidenum">
              <a:rPr lang="en-IN" smtClean="0"/>
              <a:t>‹#›</a:t>
            </a:fld>
            <a:endParaRPr lang="en-IN"/>
          </a:p>
        </p:txBody>
      </p:sp>
    </p:spTree>
    <p:extLst>
      <p:ext uri="{BB962C8B-B14F-4D97-AF65-F5344CB8AC3E}">
        <p14:creationId xmlns:p14="http://schemas.microsoft.com/office/powerpoint/2010/main" val="2560052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convolutional-neural-networks-explained-9cc5188c4939#:~:text=A%20Convolutional%20Neural%20Network%2C%20also,binary%20representation%20of%20visual%20data" TargetMode="External"/><Relationship Id="rId2" Type="http://schemas.openxmlformats.org/officeDocument/2006/relationships/hyperlink" Target="https://www.kaggle.com/datasets/meowmeowmeowmeowmeow/gtsrb-german-traffic-sign" TargetMode="External"/><Relationship Id="rId1" Type="http://schemas.openxmlformats.org/officeDocument/2006/relationships/slideLayout" Target="../slideLayouts/slideLayout2.xml"/><Relationship Id="rId4" Type="http://schemas.openxmlformats.org/officeDocument/2006/relationships/hyperlink" Target="https://cs231n.github.io/convolutional-network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maxpixel.net/Thankful-Thank-You-Teacher-Appreciation-Pencil-5193205"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andriylazorenko/tensorflow-performance-test-cpu-vs-gpu-79fcd39170c"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KStateACM/AI_Workshop/wiki/Computer-Vision-with-Convolution-Network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omputer_vi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anielpradilla.info/blog/classifying-convolutional-neural-network-kera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9173-B638-46D1-80B6-13CE3578A1F6}"/>
              </a:ext>
            </a:extLst>
          </p:cNvPr>
          <p:cNvSpPr>
            <a:spLocks noGrp="1"/>
          </p:cNvSpPr>
          <p:nvPr>
            <p:ph type="ctrTitle"/>
          </p:nvPr>
        </p:nvSpPr>
        <p:spPr/>
        <p:txBody>
          <a:bodyPr/>
          <a:lstStyle/>
          <a:p>
            <a:r>
              <a:rPr lang="en-US" dirty="0"/>
              <a:t>Traffic Signs Recognition System</a:t>
            </a:r>
            <a:endParaRPr lang="en-IN" dirty="0"/>
          </a:p>
        </p:txBody>
      </p:sp>
      <p:sp>
        <p:nvSpPr>
          <p:cNvPr id="3" name="Subtitle 2">
            <a:extLst>
              <a:ext uri="{FF2B5EF4-FFF2-40B4-BE49-F238E27FC236}">
                <a16:creationId xmlns:a16="http://schemas.microsoft.com/office/drawing/2014/main" id="{DB7B57AE-EA97-4772-9D66-287E8BC182F1}"/>
              </a:ext>
            </a:extLst>
          </p:cNvPr>
          <p:cNvSpPr>
            <a:spLocks noGrp="1"/>
          </p:cNvSpPr>
          <p:nvPr>
            <p:ph type="subTitle" idx="1"/>
          </p:nvPr>
        </p:nvSpPr>
        <p:spPr/>
        <p:txBody>
          <a:bodyPr>
            <a:normAutofit lnSpcReduction="10000"/>
          </a:bodyPr>
          <a:lstStyle/>
          <a:p>
            <a:r>
              <a:rPr lang="en-US" dirty="0"/>
              <a:t>By,</a:t>
            </a:r>
          </a:p>
          <a:p>
            <a:r>
              <a:rPr lang="en-US" dirty="0"/>
              <a:t>Tanay Singh – PES2UG20CS364 , Section F</a:t>
            </a:r>
          </a:p>
          <a:p>
            <a:r>
              <a:rPr lang="en-US" dirty="0" err="1"/>
              <a:t>Supreeth</a:t>
            </a:r>
            <a:r>
              <a:rPr lang="en-US" dirty="0"/>
              <a:t> </a:t>
            </a:r>
            <a:r>
              <a:rPr lang="en-US" dirty="0" err="1"/>
              <a:t>Shivakumar</a:t>
            </a:r>
            <a:r>
              <a:rPr lang="en-US" dirty="0"/>
              <a:t> – PES2UG20CS357 , Section F</a:t>
            </a:r>
          </a:p>
          <a:p>
            <a:r>
              <a:rPr lang="en-US" dirty="0" err="1"/>
              <a:t>Shriya</a:t>
            </a:r>
            <a:r>
              <a:rPr lang="en-US" dirty="0"/>
              <a:t> Y S – PES2UG20CS333 , Section F</a:t>
            </a:r>
            <a:endParaRPr lang="en-IN" dirty="0"/>
          </a:p>
        </p:txBody>
      </p:sp>
    </p:spTree>
    <p:extLst>
      <p:ext uri="{BB962C8B-B14F-4D97-AF65-F5344CB8AC3E}">
        <p14:creationId xmlns:p14="http://schemas.microsoft.com/office/powerpoint/2010/main" val="350304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F195-8515-4D4C-9358-CEA3F3CDA00E}"/>
              </a:ext>
            </a:extLst>
          </p:cNvPr>
          <p:cNvSpPr>
            <a:spLocks noGrp="1"/>
          </p:cNvSpPr>
          <p:nvPr>
            <p:ph type="title"/>
          </p:nvPr>
        </p:nvSpPr>
        <p:spPr/>
        <p:txBody>
          <a:bodyPr/>
          <a:lstStyle/>
          <a:p>
            <a:r>
              <a:rPr lang="en-US" dirty="0"/>
              <a:t>Model Training Screenshot</a:t>
            </a:r>
            <a:endParaRPr lang="en-IN" dirty="0"/>
          </a:p>
        </p:txBody>
      </p:sp>
      <p:pic>
        <p:nvPicPr>
          <p:cNvPr id="5" name="Content Placeholder 4">
            <a:extLst>
              <a:ext uri="{FF2B5EF4-FFF2-40B4-BE49-F238E27FC236}">
                <a16:creationId xmlns:a16="http://schemas.microsoft.com/office/drawing/2014/main" id="{E5B8E7BB-AD0F-43D4-A41A-22BC622F4B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205" y="1404301"/>
            <a:ext cx="11623590" cy="5238546"/>
          </a:xfrm>
        </p:spPr>
      </p:pic>
    </p:spTree>
    <p:extLst>
      <p:ext uri="{BB962C8B-B14F-4D97-AF65-F5344CB8AC3E}">
        <p14:creationId xmlns:p14="http://schemas.microsoft.com/office/powerpoint/2010/main" val="2916025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84FD-37DD-44CE-AF6A-7F7DCDAAA53A}"/>
              </a:ext>
            </a:extLst>
          </p:cNvPr>
          <p:cNvSpPr>
            <a:spLocks noGrp="1"/>
          </p:cNvSpPr>
          <p:nvPr>
            <p:ph type="title"/>
          </p:nvPr>
        </p:nvSpPr>
        <p:spPr/>
        <p:txBody>
          <a:bodyPr/>
          <a:lstStyle/>
          <a:p>
            <a:r>
              <a:rPr lang="en-US" dirty="0"/>
              <a:t>Model Training Graphs</a:t>
            </a:r>
            <a:endParaRPr lang="en-IN" dirty="0"/>
          </a:p>
        </p:txBody>
      </p:sp>
      <p:pic>
        <p:nvPicPr>
          <p:cNvPr id="5" name="Content Placeholder 4">
            <a:extLst>
              <a:ext uri="{FF2B5EF4-FFF2-40B4-BE49-F238E27FC236}">
                <a16:creationId xmlns:a16="http://schemas.microsoft.com/office/drawing/2014/main" id="{DAE550EB-88B0-4A84-A39A-E71CEE96D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16" y="1520825"/>
            <a:ext cx="5801784" cy="4351338"/>
          </a:xfrm>
        </p:spPr>
      </p:pic>
      <p:pic>
        <p:nvPicPr>
          <p:cNvPr id="7" name="Picture 6">
            <a:extLst>
              <a:ext uri="{FF2B5EF4-FFF2-40B4-BE49-F238E27FC236}">
                <a16:creationId xmlns:a16="http://schemas.microsoft.com/office/drawing/2014/main" id="{D0A5C18F-E4BC-4781-AC90-D98CA8D56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83034"/>
            <a:ext cx="5852172" cy="4389129"/>
          </a:xfrm>
          <a:prstGeom prst="rect">
            <a:avLst/>
          </a:prstGeom>
        </p:spPr>
      </p:pic>
    </p:spTree>
    <p:extLst>
      <p:ext uri="{BB962C8B-B14F-4D97-AF65-F5344CB8AC3E}">
        <p14:creationId xmlns:p14="http://schemas.microsoft.com/office/powerpoint/2010/main" val="265808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FFBF-66E9-41C3-A9F1-7EADA8C5EDDF}"/>
              </a:ext>
            </a:extLst>
          </p:cNvPr>
          <p:cNvSpPr>
            <a:spLocks noGrp="1"/>
          </p:cNvSpPr>
          <p:nvPr>
            <p:ph type="title"/>
          </p:nvPr>
        </p:nvSpPr>
        <p:spPr/>
        <p:txBody>
          <a:bodyPr/>
          <a:lstStyle/>
          <a:p>
            <a:r>
              <a:rPr lang="en-US" dirty="0"/>
              <a:t>Model Working</a:t>
            </a:r>
            <a:endParaRPr lang="en-IN" dirty="0"/>
          </a:p>
        </p:txBody>
      </p:sp>
      <p:sp>
        <p:nvSpPr>
          <p:cNvPr id="3" name="Content Placeholder 2">
            <a:extLst>
              <a:ext uri="{FF2B5EF4-FFF2-40B4-BE49-F238E27FC236}">
                <a16:creationId xmlns:a16="http://schemas.microsoft.com/office/drawing/2014/main" id="{DBC7375D-A308-402C-9E5A-AE9EA4FC062A}"/>
              </a:ext>
            </a:extLst>
          </p:cNvPr>
          <p:cNvSpPr>
            <a:spLocks noGrp="1"/>
          </p:cNvSpPr>
          <p:nvPr>
            <p:ph idx="1"/>
          </p:nvPr>
        </p:nvSpPr>
        <p:spPr/>
        <p:txBody>
          <a:bodyPr/>
          <a:lstStyle/>
          <a:p>
            <a:r>
              <a:rPr lang="en-US" dirty="0"/>
              <a:t>GUI screenshots:</a:t>
            </a:r>
          </a:p>
          <a:p>
            <a:pPr marL="0" indent="0">
              <a:buNone/>
            </a:pPr>
            <a:endParaRPr lang="en-IN" dirty="0"/>
          </a:p>
        </p:txBody>
      </p:sp>
      <p:pic>
        <p:nvPicPr>
          <p:cNvPr id="5" name="Picture 4">
            <a:extLst>
              <a:ext uri="{FF2B5EF4-FFF2-40B4-BE49-F238E27FC236}">
                <a16:creationId xmlns:a16="http://schemas.microsoft.com/office/drawing/2014/main" id="{DB97FAB5-3C34-4B88-A780-49E4E6EB58F9}"/>
              </a:ext>
            </a:extLst>
          </p:cNvPr>
          <p:cNvPicPr>
            <a:picLocks noChangeAspect="1"/>
          </p:cNvPicPr>
          <p:nvPr/>
        </p:nvPicPr>
        <p:blipFill>
          <a:blip r:embed="rId2"/>
          <a:stretch>
            <a:fillRect/>
          </a:stretch>
        </p:blipFill>
        <p:spPr>
          <a:xfrm>
            <a:off x="0" y="2383126"/>
            <a:ext cx="4132802" cy="3236334"/>
          </a:xfrm>
          <a:prstGeom prst="rect">
            <a:avLst/>
          </a:prstGeom>
        </p:spPr>
      </p:pic>
      <p:pic>
        <p:nvPicPr>
          <p:cNvPr id="7" name="Picture 6">
            <a:extLst>
              <a:ext uri="{FF2B5EF4-FFF2-40B4-BE49-F238E27FC236}">
                <a16:creationId xmlns:a16="http://schemas.microsoft.com/office/drawing/2014/main" id="{041620A6-E753-4D78-81B5-95BF2C8A423E}"/>
              </a:ext>
            </a:extLst>
          </p:cNvPr>
          <p:cNvPicPr>
            <a:picLocks noChangeAspect="1"/>
          </p:cNvPicPr>
          <p:nvPr/>
        </p:nvPicPr>
        <p:blipFill>
          <a:blip r:embed="rId3"/>
          <a:stretch>
            <a:fillRect/>
          </a:stretch>
        </p:blipFill>
        <p:spPr>
          <a:xfrm>
            <a:off x="4224572" y="2383126"/>
            <a:ext cx="5032219" cy="3236335"/>
          </a:xfrm>
          <a:prstGeom prst="rect">
            <a:avLst/>
          </a:prstGeom>
        </p:spPr>
      </p:pic>
      <p:pic>
        <p:nvPicPr>
          <p:cNvPr id="9" name="Picture 8">
            <a:extLst>
              <a:ext uri="{FF2B5EF4-FFF2-40B4-BE49-F238E27FC236}">
                <a16:creationId xmlns:a16="http://schemas.microsoft.com/office/drawing/2014/main" id="{B1D35A73-35BE-4F15-B068-CCD1F7DB9D71}"/>
              </a:ext>
            </a:extLst>
          </p:cNvPr>
          <p:cNvPicPr>
            <a:picLocks noChangeAspect="1"/>
          </p:cNvPicPr>
          <p:nvPr/>
        </p:nvPicPr>
        <p:blipFill>
          <a:blip r:embed="rId4"/>
          <a:stretch>
            <a:fillRect/>
          </a:stretch>
        </p:blipFill>
        <p:spPr>
          <a:xfrm>
            <a:off x="9334704" y="2383127"/>
            <a:ext cx="2857296" cy="3236334"/>
          </a:xfrm>
          <a:prstGeom prst="rect">
            <a:avLst/>
          </a:prstGeom>
        </p:spPr>
      </p:pic>
    </p:spTree>
    <p:extLst>
      <p:ext uri="{BB962C8B-B14F-4D97-AF65-F5344CB8AC3E}">
        <p14:creationId xmlns:p14="http://schemas.microsoft.com/office/powerpoint/2010/main" val="2121226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87B7-8B81-4E15-BEB8-E64AB2DB97B5}"/>
              </a:ext>
            </a:extLst>
          </p:cNvPr>
          <p:cNvSpPr>
            <a:spLocks noGrp="1"/>
          </p:cNvSpPr>
          <p:nvPr>
            <p:ph type="title"/>
          </p:nvPr>
        </p:nvSpPr>
        <p:spPr/>
        <p:txBody>
          <a:bodyPr/>
          <a:lstStyle/>
          <a:p>
            <a:r>
              <a:rPr lang="en-US" dirty="0" err="1"/>
              <a:t>Refrences</a:t>
            </a:r>
            <a:endParaRPr lang="en-IN" dirty="0"/>
          </a:p>
        </p:txBody>
      </p:sp>
      <p:sp>
        <p:nvSpPr>
          <p:cNvPr id="3" name="Content Placeholder 2">
            <a:extLst>
              <a:ext uri="{FF2B5EF4-FFF2-40B4-BE49-F238E27FC236}">
                <a16:creationId xmlns:a16="http://schemas.microsoft.com/office/drawing/2014/main" id="{11E9011C-314C-40A6-84CB-97D1335201E0}"/>
              </a:ext>
            </a:extLst>
          </p:cNvPr>
          <p:cNvSpPr>
            <a:spLocks noGrp="1"/>
          </p:cNvSpPr>
          <p:nvPr>
            <p:ph idx="1"/>
          </p:nvPr>
        </p:nvSpPr>
        <p:spPr>
          <a:xfrm>
            <a:off x="510988" y="1825625"/>
            <a:ext cx="10842812" cy="4667250"/>
          </a:xfrm>
        </p:spPr>
        <p:txBody>
          <a:bodyPr/>
          <a:lstStyle/>
          <a:p>
            <a:r>
              <a:rPr lang="en-US" sz="1800" u="sng" dirty="0">
                <a:solidFill>
                  <a:srgbClr val="0563C1"/>
                </a:solidFill>
                <a:effectLst/>
                <a:latin typeface="Calibri" panose="020F0502020204030204" pitchFamily="34" charset="0"/>
                <a:ea typeface="Yu Mincho" panose="02020400000000000000" pitchFamily="18" charset="-128"/>
                <a:cs typeface="Times New Roman" panose="02020603050405020304" pitchFamily="18" charset="0"/>
                <a:hlinkClick r:id="rId2"/>
              </a:rPr>
              <a:t>https://www.kaggle.com/datasets/meowmeowmeowmeowmeow/gtsrb-german-traffic-sign</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r>
              <a:rPr lang="en-US" sz="1800" u="sng" dirty="0">
                <a:solidFill>
                  <a:srgbClr val="0563C1"/>
                </a:solidFill>
                <a:effectLst/>
                <a:latin typeface="Calibri" panose="020F0502020204030204" pitchFamily="34" charset="0"/>
                <a:ea typeface="Yu Mincho" panose="02020400000000000000" pitchFamily="18" charset="-128"/>
                <a:cs typeface="Times New Roman" panose="02020603050405020304" pitchFamily="18" charset="0"/>
                <a:hlinkClick r:id="rId3"/>
              </a:rPr>
              <a:t>https://towardsdatascience.com/convolutional-neural-networks-explained-9cc5188c4939#:~:text=A%20Convolutional%20Neural%20Network%2C%20also,binary%20representation%20of%20visual%20data</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r>
              <a:rPr lang="en-IN" sz="1800" spc="-5" dirty="0">
                <a:solidFill>
                  <a:srgbClr val="292929"/>
                </a:solidFill>
                <a:effectLst/>
                <a:latin typeface="Calibri" panose="020F0502020204030204" pitchFamily="34" charset="0"/>
                <a:ea typeface="Yu Mincho" panose="02020400000000000000" pitchFamily="18" charset="-128"/>
                <a:cs typeface="Calibri" panose="020F0502020204030204" pitchFamily="34" charset="0"/>
              </a:rPr>
              <a:t>Stanford University’s Course — CS231n: Convolutional Neural Network for Visual Recognition by Prof. Fei-Fei Li, Justin Johnson, Serena Yeung</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r>
              <a:rPr lang="en-US" sz="1800" u="sng" dirty="0">
                <a:solidFill>
                  <a:srgbClr val="0563C1"/>
                </a:solidFill>
                <a:effectLst/>
                <a:latin typeface="Calibri" panose="020F0502020204030204" pitchFamily="34" charset="0"/>
                <a:ea typeface="Yu Mincho" panose="02020400000000000000" pitchFamily="18" charset="-128"/>
                <a:cs typeface="Calibri" panose="020F0502020204030204" pitchFamily="34" charset="0"/>
                <a:hlinkClick r:id="rId4"/>
              </a:rPr>
              <a:t>https://cs231n.github.io/convolutional-networks/</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76753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F5D76E-18C2-4093-9151-9690813876E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65157" y="1253331"/>
            <a:ext cx="7261685" cy="4351338"/>
          </a:xfrm>
        </p:spPr>
      </p:pic>
    </p:spTree>
    <p:extLst>
      <p:ext uri="{BB962C8B-B14F-4D97-AF65-F5344CB8AC3E}">
        <p14:creationId xmlns:p14="http://schemas.microsoft.com/office/powerpoint/2010/main" val="254605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42B8-3500-49F8-83A0-7BD4188D7C68}"/>
              </a:ext>
            </a:extLst>
          </p:cNvPr>
          <p:cNvSpPr>
            <a:spLocks noGrp="1"/>
          </p:cNvSpPr>
          <p:nvPr>
            <p:ph type="title"/>
          </p:nvPr>
        </p:nvSpPr>
        <p:spPr/>
        <p:txBody>
          <a:bodyPr/>
          <a:lstStyle/>
          <a:p>
            <a:r>
              <a:rPr lang="en-US" dirty="0"/>
              <a:t>Objective/Aim</a:t>
            </a:r>
            <a:endParaRPr lang="en-IN" dirty="0"/>
          </a:p>
        </p:txBody>
      </p:sp>
      <p:sp>
        <p:nvSpPr>
          <p:cNvPr id="3" name="Content Placeholder 2">
            <a:extLst>
              <a:ext uri="{FF2B5EF4-FFF2-40B4-BE49-F238E27FC236}">
                <a16:creationId xmlns:a16="http://schemas.microsoft.com/office/drawing/2014/main" id="{540BB11D-ED1A-4FFD-8458-5CD12CE647E9}"/>
              </a:ext>
            </a:extLst>
          </p:cNvPr>
          <p:cNvSpPr>
            <a:spLocks noGrp="1"/>
          </p:cNvSpPr>
          <p:nvPr>
            <p:ph idx="1"/>
          </p:nvPr>
        </p:nvSpPr>
        <p:spPr/>
        <p:txBody>
          <a:bodyPr>
            <a:normAutofit/>
          </a:bodyPr>
          <a:lstStyle/>
          <a:p>
            <a:r>
              <a:rPr lang="en-US" sz="3200" dirty="0">
                <a:effectLst/>
                <a:latin typeface="Calibri" panose="020F0502020204030204" pitchFamily="34" charset="0"/>
                <a:ea typeface="Yu Mincho" panose="02020400000000000000" pitchFamily="18" charset="-128"/>
                <a:cs typeface="Times New Roman" panose="02020603050405020304" pitchFamily="18" charset="0"/>
              </a:rPr>
              <a:t>The project aims at developing a deep neural network model to recognize road signs such as speed limit signs , pedestrian crossing signs , hazard signs etc. This is achieved by using Convolutional Neural Networks to make the machine learn different types of road signs, and then providing the machine with Test data (unseen data) in order to check how well it can recognize different signs.</a:t>
            </a:r>
            <a:endParaRPr lang="en-IN" sz="3200" dirty="0">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9049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944D-87FB-42AC-AB6A-5A25BE788D4F}"/>
              </a:ext>
            </a:extLst>
          </p:cNvPr>
          <p:cNvSpPr>
            <a:spLocks noGrp="1"/>
          </p:cNvSpPr>
          <p:nvPr>
            <p:ph type="title"/>
          </p:nvPr>
        </p:nvSpPr>
        <p:spPr/>
        <p:txBody>
          <a:bodyPr/>
          <a:lstStyle/>
          <a:p>
            <a:r>
              <a:rPr lang="en-US" dirty="0"/>
              <a:t>Technical Details			</a:t>
            </a:r>
            <a:endParaRPr lang="en-IN" dirty="0"/>
          </a:p>
        </p:txBody>
      </p:sp>
      <p:sp>
        <p:nvSpPr>
          <p:cNvPr id="3" name="Content Placeholder 2">
            <a:extLst>
              <a:ext uri="{FF2B5EF4-FFF2-40B4-BE49-F238E27FC236}">
                <a16:creationId xmlns:a16="http://schemas.microsoft.com/office/drawing/2014/main" id="{2D4F9A0D-F4AC-477D-9198-B43D6956D8F2}"/>
              </a:ext>
            </a:extLst>
          </p:cNvPr>
          <p:cNvSpPr>
            <a:spLocks noGrp="1"/>
          </p:cNvSpPr>
          <p:nvPr>
            <p:ph idx="1"/>
          </p:nvPr>
        </p:nvSpPr>
        <p:spPr/>
        <p:txBody>
          <a:bodyPr>
            <a:normAutofit fontScale="92500" lnSpcReduction="20000"/>
          </a:bodyPr>
          <a:lstStyle/>
          <a:p>
            <a:r>
              <a:rPr lang="en-US" dirty="0"/>
              <a:t>This Project is developed using the TensorFlow Library of Python developed by Google.</a:t>
            </a:r>
          </a:p>
          <a:p>
            <a:endParaRPr lang="en-US" dirty="0"/>
          </a:p>
          <a:p>
            <a:r>
              <a:rPr lang="en-US" dirty="0"/>
              <a:t>The Project makes use of Convolutional Neural Networks, in order to train and recognize different Traffic Road Signs.</a:t>
            </a:r>
          </a:p>
          <a:p>
            <a:endParaRPr lang="en-US" dirty="0"/>
          </a:p>
          <a:p>
            <a:r>
              <a:rPr lang="en-US" dirty="0"/>
              <a:t>Libraries used : </a:t>
            </a:r>
          </a:p>
          <a:p>
            <a:pPr marL="342900" marR="0" lvl="0" indent="-342900">
              <a:lnSpc>
                <a:spcPct val="107000"/>
              </a:lnSpc>
              <a:spcBef>
                <a:spcPts val="0"/>
              </a:spcBef>
              <a:spcAft>
                <a:spcPts val="0"/>
              </a:spcAft>
              <a:buFont typeface="+mj-lt"/>
              <a:buAutoNum type="romanLcParen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NumPy</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Font typeface="+mj-lt"/>
              <a:buAutoNum type="romanLcParen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Pandas</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Font typeface="+mj-lt"/>
              <a:buAutoNum type="romanLcParen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Matplotlib</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Font typeface="+mj-lt"/>
              <a:buAutoNum type="romanLcParen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TensorFlow</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Font typeface="+mj-lt"/>
              <a:buAutoNum type="romanLcParen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Pillow (Python Library to handle Images)</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Font typeface="+mj-lt"/>
              <a:buAutoNum type="romanLcParen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Scikit Learn</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800"/>
              </a:spcAft>
              <a:buFont typeface="+mj-lt"/>
              <a:buAutoNum type="romanLcParen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Keras</a:t>
            </a:r>
            <a:endParaRPr lang="en-IN" sz="18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en-US" dirty="0"/>
          </a:p>
          <a:p>
            <a:endParaRPr lang="en-US" dirty="0"/>
          </a:p>
          <a:p>
            <a:endParaRPr lang="en-IN" dirty="0"/>
          </a:p>
        </p:txBody>
      </p:sp>
      <p:pic>
        <p:nvPicPr>
          <p:cNvPr id="8" name="Picture 7">
            <a:extLst>
              <a:ext uri="{FF2B5EF4-FFF2-40B4-BE49-F238E27FC236}">
                <a16:creationId xmlns:a16="http://schemas.microsoft.com/office/drawing/2014/main" id="{0C4D4128-7D82-4BB0-A511-E99BFC63CB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53000" y="3871493"/>
            <a:ext cx="6400800" cy="1250156"/>
          </a:xfrm>
          <a:prstGeom prst="rect">
            <a:avLst/>
          </a:prstGeom>
        </p:spPr>
      </p:pic>
    </p:spTree>
    <p:extLst>
      <p:ext uri="{BB962C8B-B14F-4D97-AF65-F5344CB8AC3E}">
        <p14:creationId xmlns:p14="http://schemas.microsoft.com/office/powerpoint/2010/main" val="240369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C8EF-D649-45E2-9E42-93874F871542}"/>
              </a:ext>
            </a:extLst>
          </p:cNvPr>
          <p:cNvSpPr>
            <a:spLocks noGrp="1"/>
          </p:cNvSpPr>
          <p:nvPr>
            <p:ph type="title"/>
          </p:nvPr>
        </p:nvSpPr>
        <p:spPr/>
        <p:txBody>
          <a:bodyPr/>
          <a:lstStyle/>
          <a:p>
            <a:r>
              <a:rPr lang="en-US" dirty="0"/>
              <a:t>What is Convolution?</a:t>
            </a:r>
            <a:endParaRPr lang="en-IN" dirty="0"/>
          </a:p>
        </p:txBody>
      </p:sp>
      <p:sp>
        <p:nvSpPr>
          <p:cNvPr id="3" name="Content Placeholder 2">
            <a:extLst>
              <a:ext uri="{FF2B5EF4-FFF2-40B4-BE49-F238E27FC236}">
                <a16:creationId xmlns:a16="http://schemas.microsoft.com/office/drawing/2014/main" id="{4049ED1B-BF7B-44D9-B366-B483D77A117E}"/>
              </a:ext>
            </a:extLst>
          </p:cNvPr>
          <p:cNvSpPr>
            <a:spLocks noGrp="1"/>
          </p:cNvSpPr>
          <p:nvPr>
            <p:ph idx="1"/>
          </p:nvPr>
        </p:nvSpPr>
        <p:spPr/>
        <p:txBody>
          <a:bodyPr>
            <a:normAutofit/>
          </a:bodyPr>
          <a:lstStyle/>
          <a:p>
            <a:r>
              <a:rPr lang="en-US" sz="2400" b="0" i="0" dirty="0">
                <a:solidFill>
                  <a:srgbClr val="202122"/>
                </a:solidFill>
                <a:effectLst/>
                <a:latin typeface="Arial" panose="020B0604020202020204" pitchFamily="34" charset="0"/>
              </a:rPr>
              <a:t>Convolution is the process of adding each element of the image to its local neighbors, weighted by the kernel. This is related to a form of </a:t>
            </a:r>
            <a:r>
              <a:rPr lang="en-US" sz="2400" b="0" i="0" u="none" strike="noStrike" dirty="0">
                <a:effectLst/>
                <a:latin typeface="Arial" panose="020B0604020202020204" pitchFamily="34" charset="0"/>
              </a:rPr>
              <a:t>mathematical convolution</a:t>
            </a:r>
            <a:r>
              <a:rPr lang="en-US" sz="2400" b="0" i="0" dirty="0">
                <a:solidFill>
                  <a:srgbClr val="202122"/>
                </a:solidFill>
                <a:effectLst/>
                <a:latin typeface="Arial" panose="020B0604020202020204" pitchFamily="34" charset="0"/>
              </a:rPr>
              <a:t>. </a:t>
            </a:r>
            <a:r>
              <a:rPr lang="en-US" sz="2400" b="0" i="0" u="none" strike="noStrike" dirty="0">
                <a:effectLst/>
                <a:latin typeface="Arial" panose="020B0604020202020204" pitchFamily="34" charset="0"/>
              </a:rPr>
              <a:t>The matrix operation</a:t>
            </a:r>
            <a:r>
              <a:rPr lang="en-US" sz="2400" b="0" i="0" dirty="0">
                <a:effectLst/>
                <a:latin typeface="Arial" panose="020B0604020202020204" pitchFamily="34" charset="0"/>
              </a:rPr>
              <a:t> </a:t>
            </a:r>
            <a:r>
              <a:rPr lang="en-US" sz="2400" b="0" i="0" dirty="0">
                <a:solidFill>
                  <a:srgbClr val="202122"/>
                </a:solidFill>
                <a:effectLst/>
                <a:latin typeface="Arial" panose="020B0604020202020204" pitchFamily="34" charset="0"/>
              </a:rPr>
              <a:t>being performed—convolution—is not traditional matrix multiplication, despite being similarly denoted by *.For example, if we have two three-by-three matrices, the first a kernel, and the second an image piece, convolution is the process of flipping both the rows and columns of the kernel and multiplying locally similar entries and summing</a:t>
            </a:r>
            <a:r>
              <a:rPr lang="en-US" sz="1600" b="0" i="0" dirty="0">
                <a:solidFill>
                  <a:srgbClr val="202122"/>
                </a:solidFill>
                <a:effectLst/>
                <a:latin typeface="Arial" panose="020B0604020202020204" pitchFamily="34" charset="0"/>
              </a:rPr>
              <a:t>.</a:t>
            </a:r>
            <a:endParaRPr lang="en-IN" sz="2400" dirty="0"/>
          </a:p>
        </p:txBody>
      </p:sp>
      <p:pic>
        <p:nvPicPr>
          <p:cNvPr id="5" name="Picture 4">
            <a:extLst>
              <a:ext uri="{FF2B5EF4-FFF2-40B4-BE49-F238E27FC236}">
                <a16:creationId xmlns:a16="http://schemas.microsoft.com/office/drawing/2014/main" id="{A32F52D1-2FB8-4358-898B-ACD3D0E995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87035" y="4321840"/>
            <a:ext cx="6104965" cy="2536160"/>
          </a:xfrm>
          <a:prstGeom prst="rect">
            <a:avLst/>
          </a:prstGeom>
        </p:spPr>
      </p:pic>
    </p:spTree>
    <p:extLst>
      <p:ext uri="{BB962C8B-B14F-4D97-AF65-F5344CB8AC3E}">
        <p14:creationId xmlns:p14="http://schemas.microsoft.com/office/powerpoint/2010/main" val="301473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0CCF-07FF-4EC9-8CAF-78011128C956}"/>
              </a:ext>
            </a:extLst>
          </p:cNvPr>
          <p:cNvSpPr>
            <a:spLocks noGrp="1"/>
          </p:cNvSpPr>
          <p:nvPr>
            <p:ph type="title"/>
          </p:nvPr>
        </p:nvSpPr>
        <p:spPr/>
        <p:txBody>
          <a:bodyPr/>
          <a:lstStyle/>
          <a:p>
            <a:r>
              <a:rPr lang="en-US" dirty="0"/>
              <a:t>What are Convolutional Neural Networks?</a:t>
            </a:r>
            <a:endParaRPr lang="en-IN" dirty="0"/>
          </a:p>
        </p:txBody>
      </p:sp>
      <p:sp>
        <p:nvSpPr>
          <p:cNvPr id="3" name="Content Placeholder 2">
            <a:extLst>
              <a:ext uri="{FF2B5EF4-FFF2-40B4-BE49-F238E27FC236}">
                <a16:creationId xmlns:a16="http://schemas.microsoft.com/office/drawing/2014/main" id="{391E78D0-BD0E-4A54-9565-F2F26FCB0D2D}"/>
              </a:ext>
            </a:extLst>
          </p:cNvPr>
          <p:cNvSpPr>
            <a:spLocks noGrp="1"/>
          </p:cNvSpPr>
          <p:nvPr>
            <p:ph idx="1"/>
          </p:nvPr>
        </p:nvSpPr>
        <p:spPr>
          <a:xfrm>
            <a:off x="838200" y="1825624"/>
            <a:ext cx="10515600" cy="4476563"/>
          </a:xfrm>
        </p:spPr>
        <p:txBody>
          <a:bodyPr>
            <a:normAutofit/>
          </a:bodyPr>
          <a:lstStyle/>
          <a:p>
            <a:r>
              <a:rPr lang="en-US" sz="2000" b="0" i="0" dirty="0">
                <a:solidFill>
                  <a:srgbClr val="202122"/>
                </a:solidFill>
                <a:effectLst/>
                <a:latin typeface="Arial" panose="020B0604020202020204" pitchFamily="34" charset="0"/>
              </a:rPr>
              <a:t>In </a:t>
            </a:r>
            <a:r>
              <a:rPr lang="en-US" sz="2000" b="0" i="0" u="none" strike="noStrike" dirty="0">
                <a:effectLst/>
                <a:latin typeface="Arial" panose="020B0604020202020204" pitchFamily="34" charset="0"/>
              </a:rPr>
              <a:t>deep learning</a:t>
            </a:r>
            <a:r>
              <a:rPr lang="en-US" sz="2000" b="0" i="0" dirty="0">
                <a:solidFill>
                  <a:srgbClr val="202122"/>
                </a:solidFill>
                <a:effectLst/>
                <a:latin typeface="Arial" panose="020B0604020202020204" pitchFamily="34" charset="0"/>
              </a:rPr>
              <a:t>, a </a:t>
            </a:r>
            <a:r>
              <a:rPr lang="en-US" sz="2000" b="1" i="0" dirty="0">
                <a:solidFill>
                  <a:srgbClr val="202122"/>
                </a:solidFill>
                <a:effectLst/>
                <a:latin typeface="Arial" panose="020B0604020202020204" pitchFamily="34" charset="0"/>
              </a:rPr>
              <a:t>convolutional neural network</a:t>
            </a:r>
            <a:r>
              <a:rPr lang="en-US" sz="2000" b="0" i="0" dirty="0">
                <a:solidFill>
                  <a:srgbClr val="202122"/>
                </a:solidFill>
                <a:effectLst/>
                <a:latin typeface="Arial" panose="020B0604020202020204" pitchFamily="34" charset="0"/>
              </a:rPr>
              <a:t> (</a:t>
            </a:r>
            <a:r>
              <a:rPr lang="en-US" sz="2000" b="1" i="0" dirty="0">
                <a:solidFill>
                  <a:srgbClr val="202122"/>
                </a:solidFill>
                <a:effectLst/>
                <a:latin typeface="Arial" panose="020B0604020202020204" pitchFamily="34" charset="0"/>
              </a:rPr>
              <a:t>CNN</a:t>
            </a:r>
            <a:r>
              <a:rPr lang="en-US" sz="2000" b="0" i="0" dirty="0">
                <a:solidFill>
                  <a:srgbClr val="202122"/>
                </a:solidFill>
                <a:effectLst/>
                <a:latin typeface="Arial" panose="020B0604020202020204" pitchFamily="34" charset="0"/>
              </a:rPr>
              <a:t>, or </a:t>
            </a:r>
            <a:r>
              <a:rPr lang="en-US" sz="2000" b="1" i="0" dirty="0" err="1">
                <a:solidFill>
                  <a:srgbClr val="202122"/>
                </a:solidFill>
                <a:effectLst/>
                <a:latin typeface="Arial" panose="020B0604020202020204" pitchFamily="34" charset="0"/>
              </a:rPr>
              <a:t>ConvNet</a:t>
            </a:r>
            <a:r>
              <a:rPr lang="en-US" sz="2000" b="0" i="0" dirty="0">
                <a:solidFill>
                  <a:srgbClr val="202122"/>
                </a:solidFill>
                <a:effectLst/>
                <a:latin typeface="Arial" panose="020B0604020202020204" pitchFamily="34" charset="0"/>
              </a:rPr>
              <a:t>) is a class of </a:t>
            </a:r>
            <a:r>
              <a:rPr lang="en-US" sz="2000" b="0" i="0" u="none" strike="noStrike" dirty="0">
                <a:effectLst/>
                <a:latin typeface="Arial" panose="020B0604020202020204" pitchFamily="34" charset="0"/>
              </a:rPr>
              <a:t>artificial neural network</a:t>
            </a:r>
            <a:r>
              <a:rPr lang="en-US" sz="2000" b="0" i="0" dirty="0">
                <a:effectLst/>
                <a:latin typeface="Arial" panose="020B0604020202020204" pitchFamily="34" charset="0"/>
              </a:rPr>
              <a:t> </a:t>
            </a:r>
            <a:r>
              <a:rPr lang="en-US" sz="2000" b="0" i="0" dirty="0">
                <a:solidFill>
                  <a:srgbClr val="202122"/>
                </a:solidFill>
                <a:effectLst/>
                <a:latin typeface="Arial" panose="020B0604020202020204" pitchFamily="34" charset="0"/>
              </a:rPr>
              <a:t>(</a:t>
            </a:r>
            <a:r>
              <a:rPr lang="en-US" sz="2000" b="1" i="0" dirty="0">
                <a:solidFill>
                  <a:srgbClr val="202122"/>
                </a:solidFill>
                <a:effectLst/>
                <a:latin typeface="Arial" panose="020B0604020202020204" pitchFamily="34" charset="0"/>
              </a:rPr>
              <a:t>ANN</a:t>
            </a:r>
            <a:r>
              <a:rPr lang="en-US" sz="2000" b="0" i="0" dirty="0">
                <a:solidFill>
                  <a:srgbClr val="202122"/>
                </a:solidFill>
                <a:effectLst/>
                <a:latin typeface="Arial" panose="020B0604020202020204" pitchFamily="34" charset="0"/>
              </a:rPr>
              <a:t>), most commonly applied to analyze visual imagery. CNNs are also known as </a:t>
            </a:r>
            <a:r>
              <a:rPr lang="en-US" sz="2000" b="1" i="0" dirty="0">
                <a:solidFill>
                  <a:srgbClr val="202122"/>
                </a:solidFill>
                <a:effectLst/>
                <a:latin typeface="Arial" panose="020B0604020202020204" pitchFamily="34" charset="0"/>
              </a:rPr>
              <a:t>Shift Invariant</a:t>
            </a:r>
            <a:r>
              <a:rPr lang="en-US" sz="2000" b="0" i="0" dirty="0">
                <a:solidFill>
                  <a:srgbClr val="202122"/>
                </a:solidFill>
                <a:effectLst/>
                <a:latin typeface="Arial" panose="020B0604020202020204" pitchFamily="34" charset="0"/>
              </a:rPr>
              <a:t> or </a:t>
            </a:r>
            <a:r>
              <a:rPr lang="en-US" sz="2000" b="1" i="0" dirty="0">
                <a:solidFill>
                  <a:srgbClr val="202122"/>
                </a:solidFill>
                <a:effectLst/>
                <a:latin typeface="Arial" panose="020B0604020202020204" pitchFamily="34" charset="0"/>
              </a:rPr>
              <a:t>Space Invariant Artificial Neural Networks</a:t>
            </a:r>
            <a:r>
              <a:rPr lang="en-US" sz="2000" b="0" i="0" dirty="0">
                <a:solidFill>
                  <a:srgbClr val="202122"/>
                </a:solidFill>
                <a:effectLst/>
                <a:latin typeface="Arial" panose="020B0604020202020204" pitchFamily="34" charset="0"/>
              </a:rPr>
              <a:t> (</a:t>
            </a:r>
            <a:r>
              <a:rPr lang="en-US" sz="2000" b="1" i="0" dirty="0">
                <a:solidFill>
                  <a:srgbClr val="202122"/>
                </a:solidFill>
                <a:effectLst/>
                <a:latin typeface="Arial" panose="020B0604020202020204" pitchFamily="34" charset="0"/>
              </a:rPr>
              <a:t>SIANN</a:t>
            </a:r>
            <a:r>
              <a:rPr lang="en-US" sz="2000" b="0" i="0" dirty="0">
                <a:solidFill>
                  <a:srgbClr val="202122"/>
                </a:solidFill>
                <a:effectLst/>
                <a:latin typeface="Arial" panose="020B0604020202020204" pitchFamily="34" charset="0"/>
              </a:rPr>
              <a:t>), based on the shared-weight architecture of the convolution kernels or filters that slide along input features and provide translation-</a:t>
            </a:r>
            <a:r>
              <a:rPr lang="en-US" sz="2000" b="0" i="0" u="none" strike="noStrike" dirty="0">
                <a:effectLst/>
                <a:latin typeface="Arial" panose="020B0604020202020204" pitchFamily="34" charset="0"/>
              </a:rPr>
              <a:t>equivariant</a:t>
            </a:r>
            <a:r>
              <a:rPr lang="en-US" sz="2000" b="0" i="0" dirty="0">
                <a:solidFill>
                  <a:srgbClr val="202122"/>
                </a:solidFill>
                <a:effectLst/>
                <a:latin typeface="Arial" panose="020B0604020202020204" pitchFamily="34" charset="0"/>
              </a:rPr>
              <a:t> responses known as feature maps. Counter-intuitively, most convolutional neural networks are only </a:t>
            </a:r>
            <a:r>
              <a:rPr lang="en-US" sz="2000" b="0" i="0" u="none" strike="noStrike" dirty="0">
                <a:effectLst/>
                <a:latin typeface="Arial" panose="020B0604020202020204" pitchFamily="34" charset="0"/>
              </a:rPr>
              <a:t>equivariant</a:t>
            </a:r>
            <a:r>
              <a:rPr lang="en-US" sz="2000" b="0" i="0" dirty="0">
                <a:solidFill>
                  <a:srgbClr val="202122"/>
                </a:solidFill>
                <a:effectLst/>
                <a:latin typeface="Arial" panose="020B0604020202020204" pitchFamily="34" charset="0"/>
              </a:rPr>
              <a:t>, as opposed to </a:t>
            </a:r>
            <a:r>
              <a:rPr lang="en-US" sz="2000" b="0" i="0" u="none" strike="noStrike" dirty="0">
                <a:effectLst/>
                <a:latin typeface="Arial" panose="020B0604020202020204" pitchFamily="34" charset="0"/>
              </a:rPr>
              <a:t>invariant</a:t>
            </a:r>
            <a:r>
              <a:rPr lang="en-US" sz="2000" b="0" i="0" dirty="0">
                <a:solidFill>
                  <a:srgbClr val="202122"/>
                </a:solidFill>
                <a:effectLst/>
                <a:latin typeface="Arial" panose="020B0604020202020204" pitchFamily="34" charset="0"/>
              </a:rPr>
              <a:t>, to translation. They have applications in </a:t>
            </a:r>
            <a:r>
              <a:rPr lang="en-US" sz="2000" b="0" i="0" u="none" strike="noStrike" dirty="0">
                <a:effectLst/>
                <a:latin typeface="Arial" panose="020B0604020202020204" pitchFamily="34" charset="0"/>
              </a:rPr>
              <a:t>image</a:t>
            </a:r>
            <a:r>
              <a:rPr lang="en-US" sz="2000" b="0" i="0" u="none" strike="noStrike" dirty="0">
                <a:solidFill>
                  <a:srgbClr val="0645AD"/>
                </a:solidFill>
                <a:effectLst/>
                <a:latin typeface="Arial" panose="020B0604020202020204" pitchFamily="34" charset="0"/>
                <a:hlinkClick r:id="rId2" tooltip="Computer vision"/>
              </a:rPr>
              <a:t> </a:t>
            </a:r>
            <a:r>
              <a:rPr lang="en-US" sz="2000" b="0" i="0" u="none" strike="noStrike" dirty="0">
                <a:effectLst/>
                <a:latin typeface="Arial" panose="020B0604020202020204" pitchFamily="34" charset="0"/>
              </a:rPr>
              <a:t>and video recognition</a:t>
            </a:r>
            <a:r>
              <a:rPr lang="en-US" sz="2000" b="0" i="0" dirty="0">
                <a:effectLst/>
                <a:latin typeface="Arial" panose="020B0604020202020204" pitchFamily="34" charset="0"/>
              </a:rPr>
              <a:t>, </a:t>
            </a:r>
            <a:r>
              <a:rPr lang="en-US" sz="2000" b="0" i="0" u="none" strike="noStrike" dirty="0">
                <a:effectLst/>
                <a:latin typeface="Arial" panose="020B0604020202020204" pitchFamily="34" charset="0"/>
              </a:rPr>
              <a:t>recommender systems</a:t>
            </a:r>
            <a:r>
              <a:rPr lang="en-US" sz="2000" b="0" i="0" dirty="0">
                <a:solidFill>
                  <a:srgbClr val="202122"/>
                </a:solidFill>
                <a:effectLst/>
                <a:latin typeface="Arial" panose="020B0604020202020204" pitchFamily="34" charset="0"/>
              </a:rPr>
              <a:t>, </a:t>
            </a:r>
            <a:r>
              <a:rPr lang="en-US" sz="2000" b="0" i="0" u="none" strike="noStrike" dirty="0">
                <a:effectLst/>
                <a:latin typeface="Arial" panose="020B0604020202020204" pitchFamily="34" charset="0"/>
              </a:rPr>
              <a:t>image classification</a:t>
            </a:r>
            <a:r>
              <a:rPr lang="en-US" sz="2000" b="0" i="0" dirty="0">
                <a:effectLst/>
                <a:latin typeface="Arial" panose="020B0604020202020204" pitchFamily="34" charset="0"/>
              </a:rPr>
              <a:t>, </a:t>
            </a:r>
            <a:r>
              <a:rPr lang="en-US" sz="2000" b="0" i="0" u="none" strike="noStrike" dirty="0">
                <a:effectLst/>
                <a:latin typeface="Arial" panose="020B0604020202020204" pitchFamily="34" charset="0"/>
              </a:rPr>
              <a:t>image segmentation</a:t>
            </a:r>
            <a:r>
              <a:rPr lang="en-US" sz="2000" b="0" i="0" dirty="0">
                <a:solidFill>
                  <a:srgbClr val="202122"/>
                </a:solidFill>
                <a:effectLst/>
                <a:latin typeface="Arial" panose="020B0604020202020204" pitchFamily="34" charset="0"/>
              </a:rPr>
              <a:t>, </a:t>
            </a:r>
            <a:r>
              <a:rPr lang="en-US" sz="2000" b="0" i="0" u="none" strike="noStrike" dirty="0">
                <a:effectLst/>
                <a:latin typeface="Arial" panose="020B0604020202020204" pitchFamily="34" charset="0"/>
              </a:rPr>
              <a:t>medical image analysis</a:t>
            </a:r>
            <a:r>
              <a:rPr lang="en-US" sz="2000" b="0" i="0" dirty="0">
                <a:effectLst/>
                <a:latin typeface="Arial" panose="020B0604020202020204" pitchFamily="34" charset="0"/>
              </a:rPr>
              <a:t>, </a:t>
            </a:r>
            <a:r>
              <a:rPr lang="en-US" sz="2000" b="0" i="0" u="none" strike="noStrike" dirty="0">
                <a:effectLst/>
                <a:latin typeface="Arial" panose="020B0604020202020204" pitchFamily="34" charset="0"/>
              </a:rPr>
              <a:t>natural language processing</a:t>
            </a:r>
            <a:r>
              <a:rPr lang="en-US" sz="2000" b="0" i="0" dirty="0">
                <a:effectLst/>
                <a:latin typeface="Arial" panose="020B0604020202020204" pitchFamily="34" charset="0"/>
              </a:rPr>
              <a:t>, </a:t>
            </a:r>
            <a:r>
              <a:rPr lang="en-US" sz="2000" b="0" i="0" u="none" strike="noStrike" dirty="0">
                <a:effectLst/>
                <a:latin typeface="Arial" panose="020B0604020202020204" pitchFamily="34" charset="0"/>
              </a:rPr>
              <a:t>brain–computer interfaces</a:t>
            </a:r>
            <a:r>
              <a:rPr lang="en-US" sz="2000" b="0" i="0" u="none" strike="noStrike" dirty="0">
                <a:solidFill>
                  <a:srgbClr val="0645AD"/>
                </a:solidFill>
                <a:effectLst/>
                <a:latin typeface="Arial" panose="020B0604020202020204" pitchFamily="34" charset="0"/>
              </a:rPr>
              <a:t>,</a:t>
            </a:r>
            <a:r>
              <a:rPr lang="en-US" sz="2000" b="0" i="0" dirty="0">
                <a:solidFill>
                  <a:srgbClr val="202122"/>
                </a:solidFill>
                <a:effectLst/>
                <a:latin typeface="Arial" panose="020B0604020202020204" pitchFamily="34" charset="0"/>
              </a:rPr>
              <a:t> and financial </a:t>
            </a:r>
            <a:r>
              <a:rPr lang="en-US" sz="2000" b="0" i="0" u="none" strike="noStrike" dirty="0">
                <a:effectLst/>
                <a:latin typeface="Arial" panose="020B0604020202020204" pitchFamily="34" charset="0"/>
              </a:rPr>
              <a:t>time series</a:t>
            </a:r>
            <a:r>
              <a:rPr lang="en-US" sz="2000" b="0" i="0" u="none" strike="noStrike" dirty="0">
                <a:solidFill>
                  <a:srgbClr val="0645AD"/>
                </a:solidFill>
                <a:effectLst/>
                <a:latin typeface="Arial" panose="020B0604020202020204" pitchFamily="34" charset="0"/>
              </a:rPr>
              <a:t>.</a:t>
            </a:r>
          </a:p>
          <a:p>
            <a:r>
              <a:rPr lang="en-US" sz="2000" dirty="0">
                <a:latin typeface="Arial" panose="020B0604020202020204" pitchFamily="34" charset="0"/>
              </a:rPr>
              <a:t>They mainly consist of three layers:</a:t>
            </a:r>
            <a:endParaRPr lang="en-IN" sz="2000" dirty="0">
              <a:latin typeface="Arial" panose="020B0604020202020204" pitchFamily="34" charset="0"/>
            </a:endParaRPr>
          </a:p>
          <a:p>
            <a:pPr marL="457200" indent="-457200">
              <a:buFont typeface="+mj-lt"/>
              <a:buAutoNum type="arabicPeriod"/>
            </a:pPr>
            <a:r>
              <a:rPr lang="en-IN" sz="2000" dirty="0">
                <a:latin typeface="Arial" panose="020B0604020202020204" pitchFamily="34" charset="0"/>
              </a:rPr>
              <a:t>Convolution Layer</a:t>
            </a:r>
          </a:p>
          <a:p>
            <a:pPr marL="457200" indent="-457200">
              <a:buFont typeface="+mj-lt"/>
              <a:buAutoNum type="arabicPeriod"/>
            </a:pPr>
            <a:r>
              <a:rPr lang="en-IN" sz="2000" dirty="0">
                <a:latin typeface="Arial" panose="020B0604020202020204" pitchFamily="34" charset="0"/>
              </a:rPr>
              <a:t>Pooling Layer</a:t>
            </a:r>
          </a:p>
          <a:p>
            <a:pPr marL="457200" indent="-457200">
              <a:buFont typeface="+mj-lt"/>
              <a:buAutoNum type="arabicPeriod"/>
            </a:pPr>
            <a:r>
              <a:rPr lang="en-IN" sz="2000" dirty="0">
                <a:latin typeface="Arial" panose="020B0604020202020204" pitchFamily="34" charset="0"/>
              </a:rPr>
              <a:t>Fully Connected Layer</a:t>
            </a:r>
          </a:p>
        </p:txBody>
      </p:sp>
    </p:spTree>
    <p:extLst>
      <p:ext uri="{BB962C8B-B14F-4D97-AF65-F5344CB8AC3E}">
        <p14:creationId xmlns:p14="http://schemas.microsoft.com/office/powerpoint/2010/main" val="145072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0977-6299-4259-95B8-A172D83D7080}"/>
              </a:ext>
            </a:extLst>
          </p:cNvPr>
          <p:cNvSpPr>
            <a:spLocks noGrp="1"/>
          </p:cNvSpPr>
          <p:nvPr>
            <p:ph type="title"/>
          </p:nvPr>
        </p:nvSpPr>
        <p:spPr/>
        <p:txBody>
          <a:bodyPr/>
          <a:lstStyle/>
          <a:p>
            <a:r>
              <a:rPr lang="en-US" dirty="0"/>
              <a:t>Convolution Layer</a:t>
            </a:r>
            <a:endParaRPr lang="en-IN" dirty="0"/>
          </a:p>
        </p:txBody>
      </p:sp>
      <p:sp>
        <p:nvSpPr>
          <p:cNvPr id="3" name="Content Placeholder 2">
            <a:extLst>
              <a:ext uri="{FF2B5EF4-FFF2-40B4-BE49-F238E27FC236}">
                <a16:creationId xmlns:a16="http://schemas.microsoft.com/office/drawing/2014/main" id="{3D00C36B-DFA5-42D1-83F8-160818F307F2}"/>
              </a:ext>
            </a:extLst>
          </p:cNvPr>
          <p:cNvSpPr>
            <a:spLocks noGrp="1"/>
          </p:cNvSpPr>
          <p:nvPr>
            <p:ph idx="1"/>
          </p:nvPr>
        </p:nvSpPr>
        <p:spPr/>
        <p:txBody>
          <a:bodyPr/>
          <a:lstStyle/>
          <a:p>
            <a:r>
              <a:rPr lang="en-IN" sz="2400" spc="-5" dirty="0">
                <a:solidFill>
                  <a:srgbClr val="292929"/>
                </a:solidFill>
                <a:effectLst/>
                <a:latin typeface="Calibri" panose="020F0502020204030204" pitchFamily="34" charset="0"/>
                <a:ea typeface="Yu Mincho" panose="02020400000000000000" pitchFamily="18" charset="-128"/>
                <a:cs typeface="Calibri" panose="020F0502020204030204" pitchFamily="34" charset="0"/>
              </a:rPr>
              <a:t>In the Convolutional Layer, the layer performs a dot product between two matrices, where one matrix is the set of learnable parameters otherwise known as a </a:t>
            </a:r>
            <a:r>
              <a:rPr lang="en-IN" sz="2400" b="1" spc="-5" dirty="0">
                <a:solidFill>
                  <a:srgbClr val="292929"/>
                </a:solidFill>
                <a:effectLst/>
                <a:latin typeface="Calibri" panose="020F0502020204030204" pitchFamily="34" charset="0"/>
                <a:ea typeface="Yu Mincho" panose="02020400000000000000" pitchFamily="18" charset="-128"/>
                <a:cs typeface="Calibri" panose="020F0502020204030204" pitchFamily="34" charset="0"/>
              </a:rPr>
              <a:t>kernel</a:t>
            </a:r>
            <a:r>
              <a:rPr lang="en-IN" sz="2400" spc="-5" dirty="0">
                <a:solidFill>
                  <a:srgbClr val="292929"/>
                </a:solidFill>
                <a:effectLst/>
                <a:latin typeface="Calibri" panose="020F0502020204030204" pitchFamily="34" charset="0"/>
                <a:ea typeface="Yu Mincho" panose="02020400000000000000" pitchFamily="18" charset="-128"/>
                <a:cs typeface="Calibri" panose="020F0502020204030204" pitchFamily="34" charset="0"/>
              </a:rPr>
              <a:t>, and the other matrix is the restricted portion of the </a:t>
            </a:r>
            <a:r>
              <a:rPr lang="en-IN" sz="2400" b="1" spc="-5" dirty="0">
                <a:solidFill>
                  <a:srgbClr val="292929"/>
                </a:solidFill>
                <a:effectLst/>
                <a:latin typeface="Calibri" panose="020F0502020204030204" pitchFamily="34" charset="0"/>
                <a:ea typeface="Yu Mincho" panose="02020400000000000000" pitchFamily="18" charset="-128"/>
                <a:cs typeface="Calibri" panose="020F0502020204030204" pitchFamily="34" charset="0"/>
              </a:rPr>
              <a:t>receptive field</a:t>
            </a:r>
            <a:r>
              <a:rPr lang="en-IN" sz="2400" spc="-5" dirty="0">
                <a:solidFill>
                  <a:srgbClr val="292929"/>
                </a:solidFill>
                <a:effectLst/>
                <a:latin typeface="Calibri" panose="020F0502020204030204" pitchFamily="34" charset="0"/>
                <a:ea typeface="Yu Mincho" panose="02020400000000000000" pitchFamily="18" charset="-128"/>
                <a:cs typeface="Calibri" panose="020F0502020204030204" pitchFamily="34" charset="0"/>
              </a:rPr>
              <a:t> (a small chunk of the entire image).   The kernel is spatially smaller than an image but is more in-depth. This means that, if the image is composed of three (RGB) channels, the kernel height and width will be spatially small, but the depth extends up to all three channels.</a:t>
            </a:r>
            <a:endParaRPr lang="en-IN" sz="24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A0EB121-2A5A-46B2-9FF9-8465134D30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929" y="3882995"/>
            <a:ext cx="5316071" cy="2975005"/>
          </a:xfrm>
          <a:prstGeom prst="rect">
            <a:avLst/>
          </a:prstGeom>
          <a:noFill/>
          <a:ln>
            <a:noFill/>
          </a:ln>
        </p:spPr>
      </p:pic>
    </p:spTree>
    <p:extLst>
      <p:ext uri="{BB962C8B-B14F-4D97-AF65-F5344CB8AC3E}">
        <p14:creationId xmlns:p14="http://schemas.microsoft.com/office/powerpoint/2010/main" val="392424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0762-47B1-4932-8204-0D031FDAEF1B}"/>
              </a:ext>
            </a:extLst>
          </p:cNvPr>
          <p:cNvSpPr>
            <a:spLocks noGrp="1"/>
          </p:cNvSpPr>
          <p:nvPr>
            <p:ph type="title"/>
          </p:nvPr>
        </p:nvSpPr>
        <p:spPr/>
        <p:txBody>
          <a:bodyPr/>
          <a:lstStyle/>
          <a:p>
            <a:r>
              <a:rPr lang="en-US" dirty="0"/>
              <a:t>Pooling Layer</a:t>
            </a:r>
            <a:endParaRPr lang="en-IN" dirty="0"/>
          </a:p>
        </p:txBody>
      </p:sp>
      <p:sp>
        <p:nvSpPr>
          <p:cNvPr id="3" name="Content Placeholder 2">
            <a:extLst>
              <a:ext uri="{FF2B5EF4-FFF2-40B4-BE49-F238E27FC236}">
                <a16:creationId xmlns:a16="http://schemas.microsoft.com/office/drawing/2014/main" id="{A3BAFA4E-B56E-4BDC-A87F-FF869095F8C5}"/>
              </a:ext>
            </a:extLst>
          </p:cNvPr>
          <p:cNvSpPr>
            <a:spLocks noGrp="1"/>
          </p:cNvSpPr>
          <p:nvPr>
            <p:ph idx="1"/>
          </p:nvPr>
        </p:nvSpPr>
        <p:spPr/>
        <p:txBody>
          <a:bodyPr/>
          <a:lstStyle/>
          <a:p>
            <a:r>
              <a:rPr lang="en-IN" spc="-5" dirty="0">
                <a:solidFill>
                  <a:srgbClr val="292929"/>
                </a:solidFill>
                <a:effectLst/>
                <a:latin typeface="Calibri" panose="020F0502020204030204" pitchFamily="34" charset="0"/>
                <a:ea typeface="Times New Roman" panose="02020603050405020304" pitchFamily="18" charset="0"/>
              </a:rPr>
              <a:t>The pooling layer replaces the output of the network at certain locations by deriving a summary statistic of the nearby outputs. This helps in reducing the spatial size of the representation, which decreases the required amount of computation and weights. The pooling operation is processed on every slice of the representation individually.</a:t>
            </a:r>
            <a:endParaRPr lang="en-IN"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7B4F95B-6046-450E-B3B9-59053B1FF55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9271" y="4019604"/>
            <a:ext cx="5755864" cy="2838396"/>
          </a:xfrm>
          <a:prstGeom prst="rect">
            <a:avLst/>
          </a:prstGeom>
          <a:noFill/>
          <a:ln>
            <a:noFill/>
          </a:ln>
        </p:spPr>
      </p:pic>
    </p:spTree>
    <p:extLst>
      <p:ext uri="{BB962C8B-B14F-4D97-AF65-F5344CB8AC3E}">
        <p14:creationId xmlns:p14="http://schemas.microsoft.com/office/powerpoint/2010/main" val="12013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D894-4AD4-4C37-B09C-225A57C39343}"/>
              </a:ext>
            </a:extLst>
          </p:cNvPr>
          <p:cNvSpPr>
            <a:spLocks noGrp="1"/>
          </p:cNvSpPr>
          <p:nvPr>
            <p:ph type="title"/>
          </p:nvPr>
        </p:nvSpPr>
        <p:spPr/>
        <p:txBody>
          <a:bodyPr/>
          <a:lstStyle/>
          <a:p>
            <a:r>
              <a:rPr lang="en-US" dirty="0"/>
              <a:t>Fully Connected Layer</a:t>
            </a:r>
            <a:endParaRPr lang="en-IN" dirty="0"/>
          </a:p>
        </p:txBody>
      </p:sp>
      <p:sp>
        <p:nvSpPr>
          <p:cNvPr id="3" name="Content Placeholder 2">
            <a:extLst>
              <a:ext uri="{FF2B5EF4-FFF2-40B4-BE49-F238E27FC236}">
                <a16:creationId xmlns:a16="http://schemas.microsoft.com/office/drawing/2014/main" id="{4ABE53F3-9547-4553-A13D-1A92D03F2EAD}"/>
              </a:ext>
            </a:extLst>
          </p:cNvPr>
          <p:cNvSpPr>
            <a:spLocks noGrp="1"/>
          </p:cNvSpPr>
          <p:nvPr>
            <p:ph idx="1"/>
          </p:nvPr>
        </p:nvSpPr>
        <p:spPr/>
        <p:txBody>
          <a:bodyPr>
            <a:normAutofit/>
          </a:bodyPr>
          <a:lstStyle/>
          <a:p>
            <a:pPr marL="0" marR="0">
              <a:lnSpc>
                <a:spcPts val="2400"/>
              </a:lnSpc>
              <a:spcBef>
                <a:spcPts val="1030"/>
              </a:spcBef>
              <a:spcAft>
                <a:spcPts val="0"/>
              </a:spcAft>
            </a:pPr>
            <a:r>
              <a:rPr lang="en-IN" spc="-5" dirty="0">
                <a:solidFill>
                  <a:srgbClr val="292929"/>
                </a:solidFill>
                <a:effectLst/>
                <a:latin typeface="Calibri" panose="020F0502020204030204" pitchFamily="34" charset="0"/>
                <a:ea typeface="Times New Roman" panose="02020603050405020304" pitchFamily="18" charset="0"/>
              </a:rPr>
              <a:t>Neurons in this layer have full connectivity with all neurons in the preceding and succeeding layer as seen in regular Neural Network. This is why it can be computed as usual by a matrix multiplication followed by a bias effect.</a:t>
            </a:r>
            <a:endParaRPr lang="en-IN" dirty="0">
              <a:effectLst/>
              <a:latin typeface="Times New Roman" panose="02020603050405020304" pitchFamily="18" charset="0"/>
              <a:ea typeface="Times New Roman" panose="02020603050405020304" pitchFamily="18" charset="0"/>
            </a:endParaRPr>
          </a:p>
          <a:p>
            <a:r>
              <a:rPr lang="en-IN" spc="-5" dirty="0">
                <a:solidFill>
                  <a:srgbClr val="292929"/>
                </a:solidFill>
                <a:effectLst/>
                <a:latin typeface="Calibri" panose="020F0502020204030204" pitchFamily="34" charset="0"/>
                <a:ea typeface="Yu Mincho" panose="02020400000000000000" pitchFamily="18" charset="-128"/>
              </a:rPr>
              <a:t>The FC layer helps to map the representation between the input and the output.</a:t>
            </a:r>
          </a:p>
          <a:p>
            <a:endParaRPr lang="en-IN" sz="4000" spc="-5" dirty="0">
              <a:solidFill>
                <a:srgbClr val="292929"/>
              </a:solidFill>
              <a:latin typeface="Calibri" panose="020F0502020204030204" pitchFamily="34" charset="0"/>
              <a:ea typeface="Yu Mincho" panose="02020400000000000000" pitchFamily="18" charset="-128"/>
            </a:endParaRPr>
          </a:p>
          <a:p>
            <a:endParaRPr lang="en-IN" sz="4000" dirty="0"/>
          </a:p>
        </p:txBody>
      </p:sp>
      <p:pic>
        <p:nvPicPr>
          <p:cNvPr id="5" name="Picture 4">
            <a:extLst>
              <a:ext uri="{FF2B5EF4-FFF2-40B4-BE49-F238E27FC236}">
                <a16:creationId xmlns:a16="http://schemas.microsoft.com/office/drawing/2014/main" id="{25ECB018-C933-40B2-A54D-6702A9F7F5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9572" y="4018557"/>
            <a:ext cx="5812855" cy="2644647"/>
          </a:xfrm>
          <a:prstGeom prst="rect">
            <a:avLst/>
          </a:prstGeom>
        </p:spPr>
      </p:pic>
    </p:spTree>
    <p:extLst>
      <p:ext uri="{BB962C8B-B14F-4D97-AF65-F5344CB8AC3E}">
        <p14:creationId xmlns:p14="http://schemas.microsoft.com/office/powerpoint/2010/main" val="276686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6C8F-35F7-402A-80A9-78B07CE8FFFA}"/>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ACB33CBF-551D-4C58-A990-B9881E64F638}"/>
              </a:ext>
            </a:extLst>
          </p:cNvPr>
          <p:cNvSpPr>
            <a:spLocks noGrp="1"/>
          </p:cNvSpPr>
          <p:nvPr>
            <p:ph idx="1"/>
          </p:nvPr>
        </p:nvSpPr>
        <p:spPr>
          <a:xfrm>
            <a:off x="838200" y="1825625"/>
            <a:ext cx="10515600" cy="4667250"/>
          </a:xfrm>
        </p:spPr>
        <p:txBody>
          <a:bodyPr>
            <a:normAutofit fontScale="70000" lnSpcReduction="20000"/>
          </a:bodyPr>
          <a:lstStyle/>
          <a:p>
            <a:r>
              <a:rPr lang="en-US" dirty="0"/>
              <a:t>Dataset used for this project is the GTSRB German Traffic Signs Dataset consisting of 39.2k training images and 12.6k testing images.</a:t>
            </a:r>
          </a:p>
          <a:p>
            <a:endParaRPr lang="en-US" dirty="0"/>
          </a:p>
          <a:p>
            <a:r>
              <a:rPr lang="en-US" b="0" i="1" dirty="0">
                <a:effectLst/>
              </a:rPr>
              <a:t>The architecture of our model consists of : </a:t>
            </a:r>
          </a:p>
          <a:p>
            <a:pPr marL="0" indent="0">
              <a:buNone/>
            </a:pPr>
            <a:r>
              <a:rPr lang="en-US" b="0" i="1" dirty="0">
                <a:effectLst/>
              </a:rPr>
              <a:t>1. Two Conv2D layers with a kernel size of 5x5 </a:t>
            </a:r>
          </a:p>
          <a:p>
            <a:pPr marL="0" indent="0">
              <a:buNone/>
            </a:pPr>
            <a:r>
              <a:rPr lang="en-US" b="0" i="1" dirty="0">
                <a:effectLst/>
              </a:rPr>
              <a:t>2. A MaxPool2D layer with a pool size of 2x2</a:t>
            </a:r>
            <a:endParaRPr lang="en-US" b="0" dirty="0">
              <a:effectLst/>
            </a:endParaRPr>
          </a:p>
          <a:p>
            <a:pPr marL="0" indent="0">
              <a:buNone/>
            </a:pPr>
            <a:r>
              <a:rPr lang="en-US" b="0" i="1" dirty="0">
                <a:effectLst/>
              </a:rPr>
              <a:t>3. A Dropout Layer with a dropout rate of 0.25</a:t>
            </a:r>
            <a:endParaRPr lang="en-US" b="0" dirty="0">
              <a:effectLst/>
            </a:endParaRPr>
          </a:p>
          <a:p>
            <a:pPr marL="0" indent="0">
              <a:buNone/>
            </a:pPr>
            <a:r>
              <a:rPr lang="en-US" b="0" i="1" dirty="0">
                <a:effectLst/>
              </a:rPr>
              <a:t>4. Two Conv2D layers with a kernel size of 3x3</a:t>
            </a:r>
            <a:endParaRPr lang="en-US" b="0" dirty="0">
              <a:effectLst/>
            </a:endParaRPr>
          </a:p>
          <a:p>
            <a:pPr marL="0" indent="0">
              <a:buNone/>
            </a:pPr>
            <a:r>
              <a:rPr lang="en-US" b="0" i="1" dirty="0">
                <a:effectLst/>
              </a:rPr>
              <a:t>5. A MaxPool2D layer with a pool size of 2x2</a:t>
            </a:r>
            <a:endParaRPr lang="en-US" b="0" dirty="0">
              <a:effectLst/>
            </a:endParaRPr>
          </a:p>
          <a:p>
            <a:pPr marL="0" indent="0">
              <a:buNone/>
            </a:pPr>
            <a:r>
              <a:rPr lang="en-US" b="0" i="1" dirty="0">
                <a:effectLst/>
              </a:rPr>
              <a:t>6. A Dropout Layer with a dropout rate of 0.25</a:t>
            </a:r>
            <a:endParaRPr lang="en-US" b="0" dirty="0">
              <a:effectLst/>
            </a:endParaRPr>
          </a:p>
          <a:p>
            <a:pPr marL="0" indent="0">
              <a:buNone/>
            </a:pPr>
            <a:r>
              <a:rPr lang="en-US" b="0" i="1" dirty="0">
                <a:effectLst/>
              </a:rPr>
              <a:t>7. A Flatten layer</a:t>
            </a:r>
            <a:endParaRPr lang="en-US" b="0" dirty="0">
              <a:effectLst/>
            </a:endParaRPr>
          </a:p>
          <a:p>
            <a:pPr marL="0" indent="0">
              <a:buNone/>
            </a:pPr>
            <a:r>
              <a:rPr lang="en-US" b="0" i="1" dirty="0">
                <a:effectLst/>
              </a:rPr>
              <a:t>8. A Dense layer with 256 neurons and activation function of </a:t>
            </a:r>
            <a:r>
              <a:rPr lang="en-US" b="0" i="1" dirty="0" err="1">
                <a:effectLst/>
              </a:rPr>
              <a:t>relu</a:t>
            </a:r>
            <a:endParaRPr lang="en-US" dirty="0"/>
          </a:p>
          <a:p>
            <a:pPr marL="0" indent="0">
              <a:buNone/>
            </a:pPr>
            <a:r>
              <a:rPr lang="en-US" b="0" i="1" dirty="0">
                <a:effectLst/>
              </a:rPr>
              <a:t>9. A Dropout layer with a dropout rate of 0.5</a:t>
            </a:r>
            <a:endParaRPr lang="en-US" dirty="0"/>
          </a:p>
          <a:p>
            <a:pPr marL="0" indent="0">
              <a:buNone/>
            </a:pPr>
            <a:r>
              <a:rPr lang="en-US" b="0" i="1" dirty="0">
                <a:effectLst/>
              </a:rPr>
              <a:t>10. A Dense layer with 43 neurons and activation function of </a:t>
            </a:r>
            <a:r>
              <a:rPr lang="en-US" b="0" i="1" dirty="0" err="1">
                <a:effectLst/>
              </a:rPr>
              <a:t>softmax</a:t>
            </a:r>
            <a:endParaRPr lang="en-US" b="0" dirty="0">
              <a:effectLst/>
            </a:endParaRPr>
          </a:p>
          <a:p>
            <a:endParaRPr lang="en-IN" dirty="0"/>
          </a:p>
        </p:txBody>
      </p:sp>
    </p:spTree>
    <p:extLst>
      <p:ext uri="{BB962C8B-B14F-4D97-AF65-F5344CB8AC3E}">
        <p14:creationId xmlns:p14="http://schemas.microsoft.com/office/powerpoint/2010/main" val="689719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855</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Traffic Signs Recognition System</vt:lpstr>
      <vt:lpstr>Objective/Aim</vt:lpstr>
      <vt:lpstr>Technical Details   </vt:lpstr>
      <vt:lpstr>What is Convolution?</vt:lpstr>
      <vt:lpstr>What are Convolutional Neural Networks?</vt:lpstr>
      <vt:lpstr>Convolution Layer</vt:lpstr>
      <vt:lpstr>Pooling Layer</vt:lpstr>
      <vt:lpstr>Fully Connected Layer</vt:lpstr>
      <vt:lpstr>Model Training</vt:lpstr>
      <vt:lpstr>Model Training Screenshot</vt:lpstr>
      <vt:lpstr>Model Training Graphs</vt:lpstr>
      <vt:lpstr>Model Working</vt:lpstr>
      <vt:lpstr>Refrences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Signs Recognition System</dc:title>
  <dc:creator>Tanay Singh</dc:creator>
  <cp:lastModifiedBy>Tanay Singh</cp:lastModifiedBy>
  <cp:revision>1</cp:revision>
  <dcterms:created xsi:type="dcterms:W3CDTF">2022-04-26T15:24:13Z</dcterms:created>
  <dcterms:modified xsi:type="dcterms:W3CDTF">2022-04-26T15:49:15Z</dcterms:modified>
</cp:coreProperties>
</file>