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17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4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0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1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4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9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9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1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71000"/>
              </a:srgbClr>
            </a:gs>
            <a:gs pos="50000">
              <a:schemeClr val="tx1">
                <a:lumMod val="40000"/>
                <a:lumOff val="60000"/>
              </a:schemeClr>
            </a:gs>
            <a:gs pos="100000">
              <a:schemeClr val="tx1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23EB-7585-4D21-A7E2-52F700D6D39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70AB-355E-4C66-8E6A-A99D08829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3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uzzy-logic" TargetMode="External"/><Relationship Id="rId2" Type="http://schemas.openxmlformats.org/officeDocument/2006/relationships/hyperlink" Target="https://in.mathworks.com/help/fuzzy/fuzzy-logic-image-processing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anay44/MATLAB.git" TargetMode="External"/><Relationship Id="rId5" Type="http://schemas.openxmlformats.org/officeDocument/2006/relationships/hyperlink" Target="https://www.tutorialspoint.com/fuzzy_logic/fuzzy_logic_inference_system.htm" TargetMode="External"/><Relationship Id="rId4" Type="http://schemas.openxmlformats.org/officeDocument/2006/relationships/hyperlink" Target="https://www.slideshare.net/DrPurnima/soft-computing-pk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1470025"/>
          </a:xfrm>
        </p:spPr>
        <p:txBody>
          <a:bodyPr>
            <a:normAutofit/>
          </a:bodyPr>
          <a:lstStyle/>
          <a:p>
            <a:r>
              <a:rPr lang="en-US" sz="8000" b="1" u="sng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</a:rPr>
              <a:t>Soft Computing</a:t>
            </a:r>
            <a:endParaRPr lang="en-IN" sz="8000" b="1" u="sng" dirty="0">
              <a:effectLst>
                <a:innerShdw blurRad="63500" dist="50800">
                  <a:prstClr val="black">
                    <a:alpha val="50000"/>
                  </a:prstClr>
                </a:innerShd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6400800" cy="1752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By </a:t>
            </a:r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 smtClean="0">
                <a:solidFill>
                  <a:schemeClr val="tx1"/>
                </a:solidFill>
              </a:rPr>
              <a:t>Tanay Deshmukh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M.Sc. (Data Science &amp; Analytics)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3</a:t>
            </a:r>
            <a:r>
              <a:rPr lang="en-US" sz="2000" baseline="30000" dirty="0" smtClean="0">
                <a:solidFill>
                  <a:schemeClr val="tx1"/>
                </a:solidFill>
              </a:rPr>
              <a:t>rd</a:t>
            </a:r>
            <a:r>
              <a:rPr lang="en-US" sz="2000" dirty="0" smtClean="0">
                <a:solidFill>
                  <a:schemeClr val="tx1"/>
                </a:solidFill>
              </a:rPr>
              <a:t> Semester 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1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84983" cy="116205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Soft Computing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4665"/>
            <a:ext cx="5111750" cy="38164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Principle components</a:t>
            </a:r>
          </a:p>
          <a:p>
            <a:r>
              <a:rPr lang="en-US" dirty="0" smtClean="0">
                <a:latin typeface="+mj-lt"/>
              </a:rPr>
              <a:t>Neural Network (NN)</a:t>
            </a:r>
          </a:p>
          <a:p>
            <a:r>
              <a:rPr lang="en-US" dirty="0" smtClean="0">
                <a:latin typeface="+mj-lt"/>
              </a:rPr>
              <a:t>Fuzzy Logic</a:t>
            </a:r>
          </a:p>
          <a:p>
            <a:r>
              <a:rPr lang="en-US" dirty="0" smtClean="0">
                <a:latin typeface="+mj-lt"/>
              </a:rPr>
              <a:t>Genetic Algorithm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1052736"/>
            <a:ext cx="3008313" cy="5145435"/>
          </a:xfrm>
        </p:spPr>
        <p:txBody>
          <a:bodyPr>
            <a:normAutofit/>
          </a:bodyPr>
          <a:lstStyle/>
          <a:p>
            <a:endParaRPr lang="en-US" sz="1800" b="1" u="sng" dirty="0" smtClean="0">
              <a:latin typeface="+mj-lt"/>
            </a:endParaRPr>
          </a:p>
          <a:p>
            <a:r>
              <a:rPr lang="en-US" sz="1800" b="1" u="sng" dirty="0" smtClean="0">
                <a:latin typeface="+mj-lt"/>
              </a:rPr>
              <a:t>Details -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A paradigm or model which can </a:t>
            </a:r>
            <a:r>
              <a:rPr lang="en-US" sz="1800" dirty="0">
                <a:latin typeface="+mj-lt"/>
              </a:rPr>
              <a:t>resolve issues which are not having proper </a:t>
            </a:r>
            <a:r>
              <a:rPr lang="en-US" sz="1800" dirty="0" smtClean="0">
                <a:latin typeface="+mj-lt"/>
              </a:rPr>
              <a:t>predictions.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It involves </a:t>
            </a:r>
            <a:r>
              <a:rPr lang="en-US" sz="1800" dirty="0">
                <a:latin typeface="+mj-lt"/>
              </a:rPr>
              <a:t>unsure and imprecise solution</a:t>
            </a:r>
            <a:r>
              <a:rPr lang="en-US" sz="1800" dirty="0" smtClean="0">
                <a:latin typeface="+mj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It depends on formal logic and probabilistic reasoning.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It gives </a:t>
            </a:r>
            <a:r>
              <a:rPr lang="en-US" sz="1800" dirty="0">
                <a:latin typeface="+mj-lt"/>
              </a:rPr>
              <a:t>the amazing ability of the human mind. It can map a human </a:t>
            </a:r>
            <a:r>
              <a:rPr lang="en-US" sz="1800" dirty="0" smtClean="0">
                <a:latin typeface="+mj-lt"/>
              </a:rPr>
              <a:t>mind.</a:t>
            </a:r>
            <a:endParaRPr lang="en-IN" sz="1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3995678"/>
            <a:ext cx="39604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 -</a:t>
            </a:r>
          </a:p>
          <a:p>
            <a:endParaRPr lang="en-US" sz="800" b="1" u="sng" dirty="0" smtClean="0"/>
          </a:p>
          <a:p>
            <a:r>
              <a:rPr lang="en-US" dirty="0" smtClean="0"/>
              <a:t>A = “</a:t>
            </a:r>
            <a:r>
              <a:rPr lang="en-US" dirty="0" err="1" smtClean="0"/>
              <a:t>abc</a:t>
            </a:r>
            <a:r>
              <a:rPr lang="en-US" dirty="0" smtClean="0"/>
              <a:t>” &amp; B = “</a:t>
            </a:r>
            <a:r>
              <a:rPr lang="en-US" dirty="0" err="1" smtClean="0"/>
              <a:t>abd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Q.     Are A &amp; B same?</a:t>
            </a:r>
          </a:p>
          <a:p>
            <a:r>
              <a:rPr lang="en-US" dirty="0" smtClean="0"/>
              <a:t>Ans.  No </a:t>
            </a:r>
          </a:p>
          <a:p>
            <a:endParaRPr lang="en-US" dirty="0"/>
          </a:p>
          <a:p>
            <a:pPr marL="342900" indent="-342900">
              <a:buAutoNum type="alphaUcPeriod" startAt="17"/>
            </a:pPr>
            <a:r>
              <a:rPr lang="en-US" dirty="0" smtClean="0"/>
              <a:t>  How much they are same?</a:t>
            </a:r>
          </a:p>
          <a:p>
            <a:r>
              <a:rPr lang="en-US" dirty="0" smtClean="0"/>
              <a:t>Ans.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86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84983" cy="116205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Fuzzy Logic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4665"/>
            <a:ext cx="5111750" cy="38164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 smtClean="0">
              <a:latin typeface="+mj-lt"/>
            </a:endParaRPr>
          </a:p>
          <a:p>
            <a:pPr marL="0" indent="0">
              <a:buNone/>
            </a:pPr>
            <a:r>
              <a:rPr lang="en-IN" b="1" dirty="0"/>
              <a:t>Applications</a:t>
            </a:r>
          </a:p>
          <a:p>
            <a:r>
              <a:rPr lang="en-IN" dirty="0" smtClean="0"/>
              <a:t>Businesses</a:t>
            </a:r>
          </a:p>
          <a:p>
            <a:r>
              <a:rPr lang="en-IN" dirty="0" smtClean="0"/>
              <a:t>Finance</a:t>
            </a:r>
          </a:p>
          <a:p>
            <a:r>
              <a:rPr lang="en-IN" dirty="0" smtClean="0"/>
              <a:t>Manufacturing </a:t>
            </a:r>
            <a:r>
              <a:rPr lang="en-IN" dirty="0"/>
              <a:t>industries </a:t>
            </a:r>
            <a:endParaRPr lang="en-IN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1052736"/>
            <a:ext cx="3008313" cy="5145435"/>
          </a:xfrm>
        </p:spPr>
        <p:txBody>
          <a:bodyPr/>
          <a:lstStyle/>
          <a:p>
            <a:endParaRPr lang="en-US" sz="1800" b="1" u="sng" dirty="0" smtClean="0">
              <a:latin typeface="+mj-lt"/>
            </a:endParaRPr>
          </a:p>
          <a:p>
            <a:r>
              <a:rPr lang="en-US" sz="1800" b="1" u="sng" dirty="0" smtClean="0">
                <a:latin typeface="+mj-lt"/>
              </a:rPr>
              <a:t>Details -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M</a:t>
            </a:r>
            <a:r>
              <a:rPr lang="en-US" sz="1800" dirty="0" smtClean="0">
                <a:latin typeface="+mj-lt"/>
              </a:rPr>
              <a:t>athematical logic.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N</a:t>
            </a:r>
            <a:r>
              <a:rPr lang="en-IN" sz="1800" dirty="0" smtClean="0"/>
              <a:t>ot clear.</a:t>
            </a:r>
            <a:endParaRPr lang="en-US" sz="18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j-lt"/>
              </a:rPr>
              <a:t>Solve </a:t>
            </a:r>
            <a:r>
              <a:rPr lang="en-US" sz="1800" dirty="0">
                <a:latin typeface="+mj-lt"/>
              </a:rPr>
              <a:t>problems with an open and imprecise spectrum of </a:t>
            </a:r>
            <a:r>
              <a:rPr lang="en-US" sz="1800" dirty="0" smtClean="0">
                <a:latin typeface="+mj-lt"/>
              </a:rPr>
              <a:t>data.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</a:t>
            </a:r>
            <a:r>
              <a:rPr lang="en-US" sz="1800" dirty="0" smtClean="0"/>
              <a:t>est </a:t>
            </a:r>
            <a:r>
              <a:rPr lang="en-US" sz="1800" dirty="0"/>
              <a:t>possible solution to complex problems</a:t>
            </a:r>
            <a:endParaRPr lang="en-IN" sz="1800" dirty="0">
              <a:latin typeface="+mj-lt"/>
            </a:endParaRPr>
          </a:p>
        </p:txBody>
      </p:sp>
      <p:pic>
        <p:nvPicPr>
          <p:cNvPr id="1026" name="Picture 2" descr="Fuzzy Logic Tutoria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8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73016"/>
            <a:ext cx="52387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7984" y="4149080"/>
            <a:ext cx="158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 it hot water?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 it hot water?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5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84983" cy="116205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MatLab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4665"/>
            <a:ext cx="5111750" cy="38164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Scatter Linear Graph</a:t>
            </a:r>
          </a:p>
          <a:p>
            <a:pPr marL="0" indent="0">
              <a:buNone/>
            </a:pPr>
            <a:r>
              <a:rPr lang="it-IT" sz="2800" dirty="0">
                <a:latin typeface="+mj-lt"/>
              </a:rPr>
              <a:t>A = 1:100;</a:t>
            </a:r>
          </a:p>
          <a:p>
            <a:pPr marL="0" indent="0">
              <a:buNone/>
            </a:pPr>
            <a:r>
              <a:rPr lang="it-IT" sz="2800" dirty="0">
                <a:latin typeface="+mj-lt"/>
              </a:rPr>
              <a:t>B = find(isprime(A))';</a:t>
            </a:r>
          </a:p>
          <a:p>
            <a:pPr marL="0" indent="0">
              <a:buNone/>
            </a:pPr>
            <a:r>
              <a:rPr lang="it-IT" sz="2800" dirty="0">
                <a:latin typeface="+mj-lt"/>
              </a:rPr>
              <a:t>A = A(isprime(A));</a:t>
            </a:r>
          </a:p>
          <a:p>
            <a:pPr marL="0" indent="0">
              <a:buNone/>
            </a:pPr>
            <a:r>
              <a:rPr lang="it-IT" sz="2800" dirty="0">
                <a:latin typeface="+mj-lt"/>
              </a:rPr>
              <a:t>scatter(B,A);</a:t>
            </a:r>
            <a:endParaRPr lang="en-IN" sz="28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6" y="1052736"/>
            <a:ext cx="3008313" cy="5145435"/>
          </a:xfrm>
        </p:spPr>
        <p:txBody>
          <a:bodyPr>
            <a:normAutofit/>
          </a:bodyPr>
          <a:lstStyle/>
          <a:p>
            <a:endParaRPr lang="en-US" sz="1800" b="1" u="sng" dirty="0" smtClean="0">
              <a:latin typeface="+mj-lt"/>
            </a:endParaRPr>
          </a:p>
          <a:p>
            <a:r>
              <a:rPr lang="en-US" sz="1800" b="1" u="sng" dirty="0" smtClean="0">
                <a:latin typeface="+mj-lt"/>
              </a:rPr>
              <a:t>Details -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</a:t>
            </a:r>
            <a:r>
              <a:rPr lang="en-US" sz="1800" dirty="0" smtClean="0"/>
              <a:t>et </a:t>
            </a:r>
            <a:r>
              <a:rPr lang="en-US" sz="1800" dirty="0"/>
              <a:t>you see how different algorithms work with your data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Makes </a:t>
            </a:r>
            <a:r>
              <a:rPr lang="en-US" sz="1800" dirty="0"/>
              <a:t>data science easy with tools to access and preprocess </a:t>
            </a:r>
            <a:r>
              <a:rPr lang="en-US" sz="1800" dirty="0" smtClean="0"/>
              <a:t>data.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Build </a:t>
            </a:r>
            <a:r>
              <a:rPr lang="en-US" sz="1800" dirty="0"/>
              <a:t>machine learning and predictive models, and deploy models to enterprise IT systems</a:t>
            </a:r>
            <a:endParaRPr lang="en-US" sz="1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14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01008"/>
            <a:ext cx="4932041" cy="3340337"/>
          </a:xfrm>
          <a:prstGeom prst="rect">
            <a:avLst/>
          </a:prstGeom>
          <a:effectLst>
            <a:glow rad="177800">
              <a:schemeClr val="tx1">
                <a:lumMod val="50000"/>
                <a:lumOff val="50000"/>
                <a:alpha val="72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2239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274" y="0"/>
            <a:ext cx="914399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Fuzzy Logic Image Processing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dirty="0"/>
              <a:t>detect edges in an </a:t>
            </a:r>
            <a:r>
              <a:rPr lang="en-US" dirty="0" smtClean="0"/>
              <a:t>image</a:t>
            </a:r>
            <a:r>
              <a:rPr lang="en-US" b="1" dirty="0" smtClean="0"/>
              <a:t>)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Import Image</a:t>
            </a:r>
          </a:p>
          <a:p>
            <a:r>
              <a:rPr lang="en-IN" dirty="0" err="1" smtClean="0"/>
              <a:t>rgb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 smtClean="0"/>
              <a:t>imread</a:t>
            </a:r>
            <a:r>
              <a:rPr lang="en-IN" dirty="0" smtClean="0"/>
              <a:t>(‘pc image test.jpg');</a:t>
            </a:r>
          </a:p>
          <a:p>
            <a:endParaRPr lang="en-IN" dirty="0"/>
          </a:p>
          <a:p>
            <a:r>
              <a:rPr lang="en-US" b="1" dirty="0" smtClean="0"/>
              <a:t>Convert Image to </a:t>
            </a:r>
            <a:r>
              <a:rPr lang="en-US" b="1" dirty="0" err="1" smtClean="0"/>
              <a:t>Grayscale</a:t>
            </a:r>
            <a:endParaRPr lang="en-US" b="1" dirty="0" smtClean="0"/>
          </a:p>
          <a:p>
            <a:r>
              <a:rPr lang="en-IN" dirty="0" err="1" smtClean="0"/>
              <a:t>gray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rgb2gray(</a:t>
            </a:r>
            <a:r>
              <a:rPr lang="en-IN" dirty="0" err="1" smtClean="0"/>
              <a:t>rgb</a:t>
            </a:r>
            <a:r>
              <a:rPr lang="en-IN" dirty="0"/>
              <a:t>);</a:t>
            </a:r>
          </a:p>
          <a:p>
            <a:r>
              <a:rPr lang="en-IN" dirty="0" smtClean="0"/>
              <a:t>figure</a:t>
            </a:r>
            <a:endParaRPr lang="en-IN" dirty="0"/>
          </a:p>
          <a:p>
            <a:r>
              <a:rPr lang="en-IN" dirty="0" smtClean="0"/>
              <a:t>image(</a:t>
            </a:r>
            <a:r>
              <a:rPr lang="en-IN" dirty="0" err="1" smtClean="0"/>
              <a:t>gray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CDataMapping</a:t>
            </a:r>
            <a:r>
              <a:rPr lang="en-IN" dirty="0"/>
              <a:t>'</a:t>
            </a:r>
            <a:r>
              <a:rPr lang="en-IN" dirty="0"/>
              <a:t>,</a:t>
            </a:r>
            <a:r>
              <a:rPr lang="en-IN" dirty="0"/>
              <a:t>'scaled'</a:t>
            </a:r>
            <a:r>
              <a:rPr lang="en-IN" dirty="0"/>
              <a:t>)</a:t>
            </a:r>
          </a:p>
          <a:p>
            <a:r>
              <a:rPr lang="en-IN" dirty="0" err="1"/>
              <a:t>colormap</a:t>
            </a:r>
            <a:r>
              <a:rPr lang="en-IN" dirty="0"/>
              <a:t>(</a:t>
            </a:r>
            <a:r>
              <a:rPr lang="en-IN" dirty="0"/>
              <a:t>'</a:t>
            </a:r>
            <a:r>
              <a:rPr lang="en-IN" dirty="0" err="1"/>
              <a:t>gray</a:t>
            </a:r>
            <a:r>
              <a:rPr lang="en-IN" dirty="0"/>
              <a:t>'</a:t>
            </a:r>
            <a:r>
              <a:rPr lang="en-IN" dirty="0"/>
              <a:t>)</a:t>
            </a:r>
          </a:p>
          <a:p>
            <a:r>
              <a:rPr lang="en-IN" dirty="0"/>
              <a:t>title(</a:t>
            </a:r>
            <a:r>
              <a:rPr lang="en-IN" dirty="0"/>
              <a:t>'Input Image in </a:t>
            </a:r>
            <a:r>
              <a:rPr lang="en-IN" dirty="0" err="1"/>
              <a:t>Grayscale</a:t>
            </a:r>
            <a:r>
              <a:rPr lang="en-IN" dirty="0" smtClean="0"/>
              <a:t>')</a:t>
            </a:r>
          </a:p>
          <a:p>
            <a:endParaRPr lang="en-IN" dirty="0" smtClean="0"/>
          </a:p>
          <a:p>
            <a:r>
              <a:rPr lang="en-IN" b="1" dirty="0"/>
              <a:t>Convert Image to Double-Precision Data</a:t>
            </a:r>
          </a:p>
          <a:p>
            <a:r>
              <a:rPr lang="en-IN" dirty="0"/>
              <a:t>I = </a:t>
            </a:r>
            <a:r>
              <a:rPr lang="en-IN" dirty="0" smtClean="0"/>
              <a:t>im2double(</a:t>
            </a:r>
            <a:r>
              <a:rPr lang="en-IN" dirty="0" err="1" smtClean="0"/>
              <a:t>gray</a:t>
            </a:r>
            <a:r>
              <a:rPr lang="en-IN" dirty="0" smtClean="0"/>
              <a:t>);</a:t>
            </a:r>
          </a:p>
          <a:p>
            <a:endParaRPr lang="en-IN" dirty="0"/>
          </a:p>
          <a:p>
            <a:r>
              <a:rPr lang="en-IN" b="1" dirty="0"/>
              <a:t>Obtain Image Gradient</a:t>
            </a:r>
          </a:p>
          <a:p>
            <a:r>
              <a:rPr lang="en-IN" dirty="0" err="1"/>
              <a:t>Gx</a:t>
            </a:r>
            <a:r>
              <a:rPr lang="en-IN" dirty="0"/>
              <a:t> = [-1 1];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Gy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Gx</a:t>
            </a:r>
            <a:r>
              <a:rPr lang="en-IN" dirty="0"/>
              <a:t>';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Ix </a:t>
            </a:r>
            <a:r>
              <a:rPr lang="en-IN" dirty="0"/>
              <a:t>= conv2(I,</a:t>
            </a:r>
            <a:r>
              <a:rPr lang="en-IN" dirty="0" err="1"/>
              <a:t>Gx</a:t>
            </a:r>
            <a:r>
              <a:rPr lang="en-IN" dirty="0"/>
              <a:t>,</a:t>
            </a:r>
            <a:r>
              <a:rPr lang="en-IN" dirty="0"/>
              <a:t>'same'</a:t>
            </a:r>
            <a:r>
              <a:rPr lang="en-IN" dirty="0"/>
              <a:t>);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Iy</a:t>
            </a:r>
            <a:r>
              <a:rPr lang="en-IN" dirty="0" smtClean="0"/>
              <a:t> </a:t>
            </a:r>
            <a:r>
              <a:rPr lang="en-IN" dirty="0"/>
              <a:t>= conv2(I,</a:t>
            </a:r>
            <a:r>
              <a:rPr lang="en-IN" dirty="0" err="1"/>
              <a:t>Gy</a:t>
            </a:r>
            <a:r>
              <a:rPr lang="en-IN" dirty="0"/>
              <a:t>,</a:t>
            </a:r>
            <a:r>
              <a:rPr lang="en-IN" dirty="0"/>
              <a:t>'same</a:t>
            </a:r>
            <a:r>
              <a:rPr lang="en-IN" dirty="0" smtClean="0"/>
              <a:t>');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427869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2008"/>
            <a:ext cx="4258815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4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55801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the Image Gradients</a:t>
            </a:r>
          </a:p>
          <a:p>
            <a:r>
              <a:rPr lang="en-IN" dirty="0"/>
              <a:t>figure </a:t>
            </a:r>
            <a:br>
              <a:rPr lang="en-IN" dirty="0"/>
            </a:br>
            <a:r>
              <a:rPr lang="en-IN" dirty="0"/>
              <a:t>image(Ix,'</a:t>
            </a:r>
            <a:r>
              <a:rPr lang="en-IN" dirty="0" err="1"/>
              <a:t>CDataMapping</a:t>
            </a:r>
            <a:r>
              <a:rPr lang="en-IN" dirty="0"/>
              <a:t>','scaled') </a:t>
            </a:r>
          </a:p>
          <a:p>
            <a:r>
              <a:rPr lang="en-IN" dirty="0" err="1"/>
              <a:t>colormap</a:t>
            </a:r>
            <a:r>
              <a:rPr lang="en-IN" dirty="0"/>
              <a:t>('</a:t>
            </a:r>
            <a:r>
              <a:rPr lang="en-IN" dirty="0" err="1"/>
              <a:t>gray</a:t>
            </a:r>
            <a:r>
              <a:rPr lang="en-IN" dirty="0"/>
              <a:t>') </a:t>
            </a:r>
          </a:p>
          <a:p>
            <a:r>
              <a:rPr lang="en-IN" dirty="0"/>
              <a:t>title('Ix')</a:t>
            </a:r>
            <a:endParaRPr lang="en-US" b="1" dirty="0"/>
          </a:p>
          <a:p>
            <a:endParaRPr lang="en-IN" dirty="0" smtClean="0"/>
          </a:p>
          <a:p>
            <a:r>
              <a:rPr lang="en-IN" dirty="0" smtClean="0"/>
              <a:t>figure </a:t>
            </a:r>
          </a:p>
          <a:p>
            <a:r>
              <a:rPr lang="en-IN" dirty="0" smtClean="0"/>
              <a:t>image(</a:t>
            </a:r>
            <a:r>
              <a:rPr lang="en-IN" dirty="0" err="1" smtClean="0"/>
              <a:t>Iy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CDataMapping</a:t>
            </a:r>
            <a:r>
              <a:rPr lang="en-IN" dirty="0"/>
              <a:t>'</a:t>
            </a:r>
            <a:r>
              <a:rPr lang="en-IN" dirty="0"/>
              <a:t>,</a:t>
            </a:r>
            <a:r>
              <a:rPr lang="en-IN" dirty="0"/>
              <a:t>'scaled'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err="1" smtClean="0"/>
              <a:t>colormap</a:t>
            </a:r>
            <a:r>
              <a:rPr lang="en-IN" dirty="0"/>
              <a:t>(</a:t>
            </a:r>
            <a:r>
              <a:rPr lang="en-IN" dirty="0"/>
              <a:t>'</a:t>
            </a:r>
            <a:r>
              <a:rPr lang="en-IN" dirty="0" err="1"/>
              <a:t>gray</a:t>
            </a:r>
            <a:r>
              <a:rPr lang="en-IN" dirty="0"/>
              <a:t>'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title</a:t>
            </a:r>
            <a:r>
              <a:rPr lang="en-IN" dirty="0"/>
              <a:t>(</a:t>
            </a:r>
            <a:r>
              <a:rPr lang="en-IN" dirty="0"/>
              <a:t>'</a:t>
            </a:r>
            <a:r>
              <a:rPr lang="en-IN" dirty="0" err="1"/>
              <a:t>Iy</a:t>
            </a:r>
            <a:r>
              <a:rPr lang="en-IN" dirty="0" smtClean="0"/>
              <a:t>')</a:t>
            </a:r>
          </a:p>
          <a:p>
            <a:endParaRPr lang="en-IN" dirty="0" smtClean="0"/>
          </a:p>
          <a:p>
            <a:r>
              <a:rPr lang="en-US" b="1" dirty="0"/>
              <a:t>Define Fuzzy Inference System (FIS) </a:t>
            </a:r>
            <a:endParaRPr lang="en-US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Edge </a:t>
            </a:r>
            <a:r>
              <a:rPr lang="en-US" b="1" dirty="0" smtClean="0"/>
              <a:t>Detection</a:t>
            </a:r>
          </a:p>
          <a:p>
            <a:r>
              <a:rPr lang="en-IN" dirty="0" err="1"/>
              <a:t>edgeFIS</a:t>
            </a:r>
            <a:r>
              <a:rPr lang="en-IN" dirty="0"/>
              <a:t> = </a:t>
            </a:r>
            <a:r>
              <a:rPr lang="en-IN" dirty="0" err="1"/>
              <a:t>mamfis</a:t>
            </a:r>
            <a:r>
              <a:rPr lang="en-IN" dirty="0"/>
              <a:t>(</a:t>
            </a:r>
            <a:r>
              <a:rPr lang="en-IN" dirty="0"/>
              <a:t>'Name'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edgeDetection</a:t>
            </a:r>
            <a:r>
              <a:rPr lang="en-IN" dirty="0" smtClean="0"/>
              <a:t>');</a:t>
            </a:r>
          </a:p>
          <a:p>
            <a:r>
              <a:rPr lang="en-IN" dirty="0" err="1"/>
              <a:t>edgeFIS</a:t>
            </a:r>
            <a:r>
              <a:rPr lang="en-IN" dirty="0"/>
              <a:t> = </a:t>
            </a:r>
            <a:r>
              <a:rPr lang="en-IN" dirty="0" err="1"/>
              <a:t>addInput</a:t>
            </a:r>
            <a:r>
              <a:rPr lang="en-IN" dirty="0"/>
              <a:t>(</a:t>
            </a:r>
            <a:r>
              <a:rPr lang="en-IN" dirty="0" err="1"/>
              <a:t>edgeFIS</a:t>
            </a:r>
            <a:r>
              <a:rPr lang="en-IN" dirty="0"/>
              <a:t>,[-1 1],</a:t>
            </a:r>
            <a:r>
              <a:rPr lang="en-IN" dirty="0"/>
              <a:t>'</a:t>
            </a:r>
            <a:r>
              <a:rPr lang="en-IN" dirty="0" err="1"/>
              <a:t>Name'</a:t>
            </a:r>
            <a:r>
              <a:rPr lang="en-IN" dirty="0" err="1"/>
              <a:t>,</a:t>
            </a:r>
            <a:r>
              <a:rPr lang="en-IN" dirty="0" err="1"/>
              <a:t>'Ix</a:t>
            </a:r>
            <a:r>
              <a:rPr lang="en-IN" dirty="0"/>
              <a:t>'</a:t>
            </a:r>
            <a:r>
              <a:rPr lang="en-IN" dirty="0"/>
              <a:t>); </a:t>
            </a:r>
            <a:endParaRPr lang="en-IN" dirty="0" smtClean="0"/>
          </a:p>
          <a:p>
            <a:r>
              <a:rPr lang="en-IN" dirty="0" err="1" smtClean="0"/>
              <a:t>edgeFIS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addInput</a:t>
            </a:r>
            <a:r>
              <a:rPr lang="en-IN" dirty="0"/>
              <a:t>(</a:t>
            </a:r>
            <a:r>
              <a:rPr lang="en-IN" dirty="0" err="1"/>
              <a:t>edgeFIS</a:t>
            </a:r>
            <a:r>
              <a:rPr lang="en-IN" dirty="0"/>
              <a:t>,[-1 1],</a:t>
            </a:r>
            <a:r>
              <a:rPr lang="en-IN" dirty="0"/>
              <a:t>'Name'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Iy</a:t>
            </a:r>
            <a:r>
              <a:rPr lang="en-IN" dirty="0" smtClean="0"/>
              <a:t>');</a:t>
            </a:r>
          </a:p>
          <a:p>
            <a:r>
              <a:rPr lang="en-IN" dirty="0" err="1" smtClean="0"/>
              <a:t>sx</a:t>
            </a:r>
            <a:r>
              <a:rPr lang="en-IN" dirty="0" smtClean="0"/>
              <a:t> </a:t>
            </a:r>
            <a:r>
              <a:rPr lang="en-IN" dirty="0"/>
              <a:t>= 0.1; </a:t>
            </a:r>
            <a:endParaRPr lang="en-IN" dirty="0" smtClean="0"/>
          </a:p>
          <a:p>
            <a:r>
              <a:rPr lang="en-IN" dirty="0" err="1" smtClean="0"/>
              <a:t>sy</a:t>
            </a:r>
            <a:r>
              <a:rPr lang="en-IN" dirty="0" smtClean="0"/>
              <a:t> </a:t>
            </a:r>
            <a:r>
              <a:rPr lang="en-IN" dirty="0"/>
              <a:t>= 0.1; </a:t>
            </a:r>
            <a:endParaRPr lang="en-IN" dirty="0" smtClean="0"/>
          </a:p>
          <a:p>
            <a:r>
              <a:rPr lang="en-IN" dirty="0" err="1" smtClean="0"/>
              <a:t>edgeFIS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addMF</a:t>
            </a:r>
            <a:r>
              <a:rPr lang="en-IN" dirty="0"/>
              <a:t>(</a:t>
            </a:r>
            <a:r>
              <a:rPr lang="en-IN" dirty="0" err="1"/>
              <a:t>edgeFIS</a:t>
            </a:r>
            <a:r>
              <a:rPr lang="en-IN" dirty="0"/>
              <a:t>,</a:t>
            </a:r>
            <a:r>
              <a:rPr lang="en-IN" dirty="0"/>
              <a:t>'Ix'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gaussmf</a:t>
            </a:r>
            <a:r>
              <a:rPr lang="en-IN" dirty="0"/>
              <a:t>'</a:t>
            </a:r>
            <a:r>
              <a:rPr lang="en-IN" dirty="0"/>
              <a:t>,[</a:t>
            </a:r>
            <a:r>
              <a:rPr lang="en-IN" dirty="0" err="1"/>
              <a:t>sx</a:t>
            </a:r>
            <a:r>
              <a:rPr lang="en-IN" dirty="0"/>
              <a:t> 0],</a:t>
            </a:r>
            <a:r>
              <a:rPr lang="en-IN" dirty="0"/>
              <a:t>'</a:t>
            </a:r>
            <a:r>
              <a:rPr lang="en-IN" dirty="0" err="1"/>
              <a:t>Name'</a:t>
            </a:r>
            <a:r>
              <a:rPr lang="en-IN" dirty="0" err="1"/>
              <a:t>,</a:t>
            </a:r>
            <a:r>
              <a:rPr lang="en-IN" dirty="0" err="1"/>
              <a:t>'zero</a:t>
            </a:r>
            <a:r>
              <a:rPr lang="en-IN" dirty="0"/>
              <a:t>'</a:t>
            </a:r>
            <a:r>
              <a:rPr lang="en-IN" dirty="0"/>
              <a:t>); </a:t>
            </a:r>
            <a:endParaRPr lang="en-IN" dirty="0" smtClean="0"/>
          </a:p>
          <a:p>
            <a:r>
              <a:rPr lang="en-IN" dirty="0" err="1" smtClean="0"/>
              <a:t>edgeFIS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addMF</a:t>
            </a:r>
            <a:r>
              <a:rPr lang="en-IN" dirty="0"/>
              <a:t>(</a:t>
            </a:r>
            <a:r>
              <a:rPr lang="en-IN" dirty="0" err="1"/>
              <a:t>edgeFIS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Iy</a:t>
            </a:r>
            <a:r>
              <a:rPr lang="en-IN" dirty="0"/>
              <a:t>'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gaussmf</a:t>
            </a:r>
            <a:r>
              <a:rPr lang="en-IN" dirty="0"/>
              <a:t>'</a:t>
            </a:r>
            <a:r>
              <a:rPr lang="en-IN" dirty="0"/>
              <a:t>,[</a:t>
            </a:r>
            <a:r>
              <a:rPr lang="en-IN" dirty="0" err="1"/>
              <a:t>sy</a:t>
            </a:r>
            <a:r>
              <a:rPr lang="en-IN" dirty="0"/>
              <a:t> 0],</a:t>
            </a:r>
            <a:r>
              <a:rPr lang="en-IN" dirty="0"/>
              <a:t>'</a:t>
            </a:r>
            <a:r>
              <a:rPr lang="en-IN" dirty="0" err="1"/>
              <a:t>Name'</a:t>
            </a:r>
            <a:r>
              <a:rPr lang="en-IN" dirty="0" err="1"/>
              <a:t>,</a:t>
            </a:r>
            <a:r>
              <a:rPr lang="en-IN" dirty="0" err="1"/>
              <a:t>'zero</a:t>
            </a:r>
            <a:r>
              <a:rPr lang="en-IN" dirty="0" smtClean="0"/>
              <a:t>');</a:t>
            </a:r>
          </a:p>
          <a:p>
            <a:r>
              <a:rPr lang="en-IN" dirty="0" err="1"/>
              <a:t>edgeFIS</a:t>
            </a:r>
            <a:r>
              <a:rPr lang="en-IN" dirty="0"/>
              <a:t> = </a:t>
            </a:r>
            <a:r>
              <a:rPr lang="en-IN" dirty="0" err="1"/>
              <a:t>addOutput</a:t>
            </a:r>
            <a:r>
              <a:rPr lang="en-IN" dirty="0"/>
              <a:t>(</a:t>
            </a:r>
            <a:r>
              <a:rPr lang="en-IN" dirty="0" err="1"/>
              <a:t>edgeFIS</a:t>
            </a:r>
            <a:r>
              <a:rPr lang="en-IN" dirty="0"/>
              <a:t>,[0 1],</a:t>
            </a:r>
            <a:r>
              <a:rPr lang="en-IN" dirty="0"/>
              <a:t>'Name'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Iout</a:t>
            </a:r>
            <a:r>
              <a:rPr lang="en-IN" dirty="0"/>
              <a:t>'</a:t>
            </a:r>
            <a:r>
              <a:rPr lang="en-IN" dirty="0"/>
              <a:t>);</a:t>
            </a:r>
            <a:endParaRPr lang="en-US" b="1" dirty="0"/>
          </a:p>
          <a:p>
            <a:endParaRPr lang="en-IN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55" y="0"/>
            <a:ext cx="4268145" cy="333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54" y="3429000"/>
            <a:ext cx="4268145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6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085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Specify the triangular membership functions, white and black, for </a:t>
            </a:r>
            <a:r>
              <a:rPr lang="en-US" b="1" dirty="0" err="1"/>
              <a:t>Iout</a:t>
            </a:r>
            <a:r>
              <a:rPr lang="en-US" b="1" dirty="0"/>
              <a:t>.</a:t>
            </a:r>
            <a:endParaRPr lang="en-IN" b="1" dirty="0" smtClean="0"/>
          </a:p>
          <a:p>
            <a:r>
              <a:rPr lang="en-IN" dirty="0" err="1" smtClean="0"/>
              <a:t>wa</a:t>
            </a:r>
            <a:r>
              <a:rPr lang="en-IN" dirty="0" smtClean="0"/>
              <a:t> </a:t>
            </a:r>
            <a:r>
              <a:rPr lang="en-IN" dirty="0"/>
              <a:t>= 0.1; </a:t>
            </a:r>
            <a:endParaRPr lang="en-IN" dirty="0" smtClean="0"/>
          </a:p>
          <a:p>
            <a:r>
              <a:rPr lang="en-IN" dirty="0" err="1" smtClean="0"/>
              <a:t>wb</a:t>
            </a:r>
            <a:r>
              <a:rPr lang="en-IN" dirty="0" smtClean="0"/>
              <a:t> </a:t>
            </a:r>
            <a:r>
              <a:rPr lang="en-IN" dirty="0"/>
              <a:t>= 1; </a:t>
            </a:r>
            <a:endParaRPr lang="en-IN" dirty="0" smtClean="0"/>
          </a:p>
          <a:p>
            <a:r>
              <a:rPr lang="en-IN" dirty="0" err="1" smtClean="0"/>
              <a:t>wc</a:t>
            </a:r>
            <a:r>
              <a:rPr lang="en-IN" dirty="0" smtClean="0"/>
              <a:t> </a:t>
            </a:r>
            <a:r>
              <a:rPr lang="en-IN" dirty="0"/>
              <a:t>= 1; </a:t>
            </a:r>
            <a:endParaRPr lang="en-IN" dirty="0" smtClean="0"/>
          </a:p>
          <a:p>
            <a:r>
              <a:rPr lang="en-IN" dirty="0" err="1" smtClean="0"/>
              <a:t>ba</a:t>
            </a:r>
            <a:r>
              <a:rPr lang="en-IN" dirty="0" smtClean="0"/>
              <a:t> </a:t>
            </a:r>
            <a:r>
              <a:rPr lang="en-IN" dirty="0"/>
              <a:t>= 0; </a:t>
            </a:r>
            <a:endParaRPr lang="en-IN" dirty="0" smtClean="0"/>
          </a:p>
          <a:p>
            <a:r>
              <a:rPr lang="en-IN" dirty="0" smtClean="0"/>
              <a:t>bb </a:t>
            </a:r>
            <a:r>
              <a:rPr lang="en-IN" dirty="0"/>
              <a:t>= 0; </a:t>
            </a:r>
            <a:endParaRPr lang="en-IN" dirty="0" smtClean="0"/>
          </a:p>
          <a:p>
            <a:r>
              <a:rPr lang="en-IN" dirty="0" err="1" smtClean="0"/>
              <a:t>bc</a:t>
            </a:r>
            <a:r>
              <a:rPr lang="en-IN" dirty="0" smtClean="0"/>
              <a:t> </a:t>
            </a:r>
            <a:r>
              <a:rPr lang="en-IN" dirty="0"/>
              <a:t>= 0.7; </a:t>
            </a:r>
            <a:endParaRPr lang="en-IN" dirty="0" smtClean="0"/>
          </a:p>
          <a:p>
            <a:r>
              <a:rPr lang="en-IN" dirty="0" err="1" smtClean="0"/>
              <a:t>edgeFIS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addMF</a:t>
            </a:r>
            <a:r>
              <a:rPr lang="en-IN" dirty="0"/>
              <a:t>(</a:t>
            </a:r>
            <a:r>
              <a:rPr lang="en-IN" dirty="0" err="1"/>
              <a:t>edgeFIS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Iout</a:t>
            </a:r>
            <a:r>
              <a:rPr lang="en-IN" dirty="0"/>
              <a:t>'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trimf</a:t>
            </a:r>
            <a:r>
              <a:rPr lang="en-IN" dirty="0"/>
              <a:t>'</a:t>
            </a:r>
            <a:r>
              <a:rPr lang="en-IN" dirty="0"/>
              <a:t>,[</a:t>
            </a:r>
            <a:r>
              <a:rPr lang="en-IN" dirty="0" err="1"/>
              <a:t>wa</a:t>
            </a:r>
            <a:r>
              <a:rPr lang="en-IN" dirty="0"/>
              <a:t> </a:t>
            </a:r>
            <a:r>
              <a:rPr lang="en-IN" dirty="0" err="1"/>
              <a:t>wb</a:t>
            </a:r>
            <a:r>
              <a:rPr lang="en-IN" dirty="0"/>
              <a:t> </a:t>
            </a:r>
            <a:r>
              <a:rPr lang="en-IN" dirty="0" err="1"/>
              <a:t>wc</a:t>
            </a:r>
            <a:r>
              <a:rPr lang="en-IN" dirty="0"/>
              <a:t>],</a:t>
            </a:r>
            <a:r>
              <a:rPr lang="en-IN" dirty="0"/>
              <a:t>'</a:t>
            </a:r>
            <a:r>
              <a:rPr lang="en-IN" dirty="0" err="1"/>
              <a:t>Name'</a:t>
            </a:r>
            <a:r>
              <a:rPr lang="en-IN" dirty="0" err="1"/>
              <a:t>,</a:t>
            </a:r>
            <a:r>
              <a:rPr lang="en-IN" dirty="0" err="1"/>
              <a:t>'white</a:t>
            </a:r>
            <a:r>
              <a:rPr lang="en-IN" dirty="0"/>
              <a:t>'</a:t>
            </a:r>
            <a:r>
              <a:rPr lang="en-IN" dirty="0"/>
              <a:t>); </a:t>
            </a:r>
            <a:endParaRPr lang="en-IN" dirty="0" smtClean="0"/>
          </a:p>
          <a:p>
            <a:r>
              <a:rPr lang="en-IN" dirty="0" err="1" smtClean="0"/>
              <a:t>edgeFIS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addMF</a:t>
            </a:r>
            <a:r>
              <a:rPr lang="en-IN" dirty="0"/>
              <a:t>(</a:t>
            </a:r>
            <a:r>
              <a:rPr lang="en-IN" dirty="0" err="1"/>
              <a:t>edgeFIS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Iout</a:t>
            </a:r>
            <a:r>
              <a:rPr lang="en-IN" dirty="0"/>
              <a:t>'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trimf</a:t>
            </a:r>
            <a:r>
              <a:rPr lang="en-IN" dirty="0"/>
              <a:t>'</a:t>
            </a:r>
            <a:r>
              <a:rPr lang="en-IN" dirty="0"/>
              <a:t>,[</a:t>
            </a:r>
            <a:r>
              <a:rPr lang="en-IN" dirty="0" err="1"/>
              <a:t>ba</a:t>
            </a:r>
            <a:r>
              <a:rPr lang="en-IN" dirty="0"/>
              <a:t> bb </a:t>
            </a:r>
            <a:r>
              <a:rPr lang="en-IN" dirty="0" err="1"/>
              <a:t>bc</a:t>
            </a:r>
            <a:r>
              <a:rPr lang="en-IN" dirty="0"/>
              <a:t>],</a:t>
            </a:r>
            <a:r>
              <a:rPr lang="en-IN" dirty="0"/>
              <a:t>'</a:t>
            </a:r>
            <a:r>
              <a:rPr lang="en-IN" dirty="0" err="1"/>
              <a:t>Name'</a:t>
            </a:r>
            <a:r>
              <a:rPr lang="en-IN" dirty="0" err="1"/>
              <a:t>,</a:t>
            </a:r>
            <a:r>
              <a:rPr lang="en-IN" dirty="0" err="1"/>
              <a:t>'black</a:t>
            </a:r>
            <a:r>
              <a:rPr lang="en-IN" dirty="0" smtClean="0"/>
              <a:t>');</a:t>
            </a:r>
          </a:p>
          <a:p>
            <a:endParaRPr lang="en-IN" dirty="0" smtClean="0"/>
          </a:p>
          <a:p>
            <a:r>
              <a:rPr lang="en-US" b="1" dirty="0"/>
              <a:t>Plot the membership functions of the inputs and outputs of </a:t>
            </a:r>
            <a:r>
              <a:rPr lang="en-US" b="1" dirty="0" err="1"/>
              <a:t>edgeFIS</a:t>
            </a:r>
            <a:r>
              <a:rPr lang="en-US" b="1" dirty="0"/>
              <a:t>.</a:t>
            </a:r>
            <a:endParaRPr lang="en-IN" b="1" dirty="0" smtClean="0"/>
          </a:p>
          <a:p>
            <a:r>
              <a:rPr lang="en-IN" dirty="0"/>
              <a:t>figure </a:t>
            </a:r>
            <a:endParaRPr lang="en-IN" dirty="0" smtClean="0"/>
          </a:p>
          <a:p>
            <a:r>
              <a:rPr lang="en-IN" dirty="0" smtClean="0"/>
              <a:t>subplot(2,2,1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err="1" smtClean="0"/>
              <a:t>plotmf</a:t>
            </a:r>
            <a:r>
              <a:rPr lang="en-IN" dirty="0" smtClean="0"/>
              <a:t>(edgeFIS</a:t>
            </a:r>
            <a:r>
              <a:rPr lang="en-IN" dirty="0"/>
              <a:t>,</a:t>
            </a:r>
            <a:r>
              <a:rPr lang="en-IN" dirty="0"/>
              <a:t>'input'</a:t>
            </a:r>
            <a:r>
              <a:rPr lang="en-IN" dirty="0"/>
              <a:t>,1) </a:t>
            </a:r>
            <a:endParaRPr lang="en-IN" dirty="0" smtClean="0"/>
          </a:p>
          <a:p>
            <a:r>
              <a:rPr lang="en-IN" dirty="0" smtClean="0"/>
              <a:t>title</a:t>
            </a:r>
            <a:r>
              <a:rPr lang="en-IN" dirty="0"/>
              <a:t>(</a:t>
            </a:r>
            <a:r>
              <a:rPr lang="en-IN" dirty="0"/>
              <a:t>'Ix'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subplot(2,2,2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err="1" smtClean="0"/>
              <a:t>plotmf</a:t>
            </a:r>
            <a:r>
              <a:rPr lang="en-IN" dirty="0" smtClean="0"/>
              <a:t>(edgeFIS</a:t>
            </a:r>
            <a:r>
              <a:rPr lang="en-IN" dirty="0"/>
              <a:t>,</a:t>
            </a:r>
            <a:r>
              <a:rPr lang="en-IN" dirty="0"/>
              <a:t>'input'</a:t>
            </a:r>
            <a:r>
              <a:rPr lang="en-IN" dirty="0"/>
              <a:t>,2) </a:t>
            </a:r>
            <a:endParaRPr lang="en-IN" dirty="0" smtClean="0"/>
          </a:p>
          <a:p>
            <a:r>
              <a:rPr lang="en-IN" dirty="0" smtClean="0"/>
              <a:t>title</a:t>
            </a:r>
            <a:r>
              <a:rPr lang="en-IN" dirty="0"/>
              <a:t>(</a:t>
            </a:r>
            <a:r>
              <a:rPr lang="en-IN" dirty="0"/>
              <a:t>'</a:t>
            </a:r>
            <a:r>
              <a:rPr lang="en-IN" dirty="0" err="1"/>
              <a:t>Iy</a:t>
            </a:r>
            <a:r>
              <a:rPr lang="en-IN" dirty="0"/>
              <a:t>'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subplot(2,2</a:t>
            </a:r>
            <a:r>
              <a:rPr lang="en-IN" dirty="0"/>
              <a:t>,[3 4]) </a:t>
            </a:r>
            <a:endParaRPr lang="en-IN" dirty="0" smtClean="0"/>
          </a:p>
          <a:p>
            <a:r>
              <a:rPr lang="en-IN" dirty="0" err="1" smtClean="0"/>
              <a:t>plotmf</a:t>
            </a:r>
            <a:r>
              <a:rPr lang="en-IN" dirty="0" smtClean="0"/>
              <a:t>(edgeFIS</a:t>
            </a:r>
            <a:r>
              <a:rPr lang="en-IN" dirty="0"/>
              <a:t>,</a:t>
            </a:r>
            <a:r>
              <a:rPr lang="en-IN" dirty="0"/>
              <a:t>'output'</a:t>
            </a:r>
            <a:r>
              <a:rPr lang="en-IN" dirty="0"/>
              <a:t>,1) </a:t>
            </a:r>
            <a:endParaRPr lang="en-IN" dirty="0" smtClean="0"/>
          </a:p>
          <a:p>
            <a:r>
              <a:rPr lang="en-IN" dirty="0" smtClean="0"/>
              <a:t>title</a:t>
            </a:r>
            <a:r>
              <a:rPr lang="en-IN" dirty="0"/>
              <a:t>(</a:t>
            </a:r>
            <a:r>
              <a:rPr lang="en-IN" dirty="0"/>
              <a:t>'</a:t>
            </a:r>
            <a:r>
              <a:rPr lang="en-IN" dirty="0" err="1"/>
              <a:t>Iout</a:t>
            </a:r>
            <a:r>
              <a:rPr lang="en-IN" dirty="0" smtClean="0"/>
              <a:t>')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2976"/>
            <a:ext cx="6012160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49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Specify FIS Rules</a:t>
            </a:r>
          </a:p>
          <a:p>
            <a:r>
              <a:rPr lang="en-US" dirty="0"/>
              <a:t>r1 = </a:t>
            </a:r>
            <a:r>
              <a:rPr lang="en-US" dirty="0"/>
              <a:t>"If Ix is zero and </a:t>
            </a:r>
            <a:endParaRPr lang="en-US" dirty="0" smtClean="0"/>
          </a:p>
          <a:p>
            <a:r>
              <a:rPr lang="en-US" dirty="0" err="1" smtClean="0"/>
              <a:t>Iy</a:t>
            </a:r>
            <a:r>
              <a:rPr lang="en-US" dirty="0" smtClean="0"/>
              <a:t> </a:t>
            </a:r>
            <a:r>
              <a:rPr lang="en-US" dirty="0"/>
              <a:t>is zero then </a:t>
            </a:r>
            <a:r>
              <a:rPr lang="en-US" dirty="0" err="1"/>
              <a:t>Iout</a:t>
            </a:r>
            <a:r>
              <a:rPr lang="en-US" dirty="0"/>
              <a:t> is white"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r2 </a:t>
            </a:r>
            <a:r>
              <a:rPr lang="en-US" dirty="0"/>
              <a:t>= </a:t>
            </a:r>
            <a:r>
              <a:rPr lang="en-US" dirty="0"/>
              <a:t>"If Ix is not zero or </a:t>
            </a:r>
            <a:endParaRPr lang="en-US" dirty="0" smtClean="0"/>
          </a:p>
          <a:p>
            <a:r>
              <a:rPr lang="en-US" dirty="0" err="1" smtClean="0"/>
              <a:t>Iy</a:t>
            </a:r>
            <a:r>
              <a:rPr lang="en-US" dirty="0" smtClean="0"/>
              <a:t> </a:t>
            </a:r>
            <a:r>
              <a:rPr lang="en-US" dirty="0"/>
              <a:t>is not zero then </a:t>
            </a:r>
            <a:r>
              <a:rPr lang="en-US" dirty="0" err="1"/>
              <a:t>Iout</a:t>
            </a:r>
            <a:r>
              <a:rPr lang="en-US" dirty="0"/>
              <a:t> is black"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edgeFIS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addRule</a:t>
            </a:r>
            <a:r>
              <a:rPr lang="en-US" dirty="0"/>
              <a:t>(</a:t>
            </a:r>
            <a:r>
              <a:rPr lang="en-US" dirty="0" err="1"/>
              <a:t>edgeFIS</a:t>
            </a:r>
            <a:r>
              <a:rPr lang="en-US" dirty="0"/>
              <a:t>,[r1 r2]); </a:t>
            </a:r>
            <a:endParaRPr lang="en-US" dirty="0" smtClean="0"/>
          </a:p>
          <a:p>
            <a:r>
              <a:rPr lang="en-US" dirty="0" err="1" smtClean="0"/>
              <a:t>edgeFIS.Rules</a:t>
            </a:r>
            <a:endParaRPr lang="en-US" dirty="0" smtClean="0"/>
          </a:p>
          <a:p>
            <a:endParaRPr lang="en-US" dirty="0" smtClean="0"/>
          </a:p>
          <a:p>
            <a:r>
              <a:rPr lang="en-IN" b="1" dirty="0"/>
              <a:t>Evaluate FIS</a:t>
            </a:r>
          </a:p>
          <a:p>
            <a:r>
              <a:rPr lang="en-US" dirty="0" err="1"/>
              <a:t>Ieval</a:t>
            </a:r>
            <a:r>
              <a:rPr lang="en-US" dirty="0"/>
              <a:t> = zeros(size(I));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ii = 1:size(I,1) </a:t>
            </a:r>
          </a:p>
          <a:p>
            <a:r>
              <a:rPr lang="en-US" dirty="0" err="1" smtClean="0"/>
              <a:t>Ieval</a:t>
            </a:r>
            <a:r>
              <a:rPr lang="en-US" dirty="0" smtClean="0"/>
              <a:t>(ii</a:t>
            </a:r>
            <a:r>
              <a:rPr lang="en-US" dirty="0"/>
              <a:t>,:) = </a:t>
            </a:r>
            <a:r>
              <a:rPr lang="en-US" dirty="0" err="1"/>
              <a:t>evalfis</a:t>
            </a:r>
            <a:r>
              <a:rPr lang="en-US" dirty="0"/>
              <a:t>(</a:t>
            </a:r>
            <a:r>
              <a:rPr lang="en-US" dirty="0" err="1"/>
              <a:t>edgeFIS</a:t>
            </a:r>
            <a:r>
              <a:rPr lang="en-US" dirty="0"/>
              <a:t>,[(Ix(ii</a:t>
            </a:r>
            <a:r>
              <a:rPr lang="en-US" dirty="0" smtClean="0"/>
              <a:t>,:));(</a:t>
            </a:r>
            <a:r>
              <a:rPr lang="en-US" dirty="0" err="1" smtClean="0"/>
              <a:t>Iy</a:t>
            </a:r>
            <a:r>
              <a:rPr lang="en-US" dirty="0" smtClean="0"/>
              <a:t>(ii</a:t>
            </a:r>
            <a:r>
              <a:rPr lang="en-US" dirty="0"/>
              <a:t>,:))]'); </a:t>
            </a:r>
            <a:endParaRPr lang="en-US" dirty="0" smtClean="0"/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IN" b="1" dirty="0"/>
              <a:t>Plot Results</a:t>
            </a:r>
          </a:p>
          <a:p>
            <a:r>
              <a:rPr lang="en-IN" dirty="0"/>
              <a:t>figure </a:t>
            </a:r>
            <a:endParaRPr lang="en-IN" dirty="0" smtClean="0"/>
          </a:p>
          <a:p>
            <a:r>
              <a:rPr lang="en-IN" dirty="0" smtClean="0"/>
              <a:t>image(</a:t>
            </a:r>
            <a:r>
              <a:rPr lang="en-IN" dirty="0" err="1" smtClean="0"/>
              <a:t>Ieval</a:t>
            </a:r>
            <a:r>
              <a:rPr lang="en-IN" dirty="0"/>
              <a:t>,</a:t>
            </a:r>
            <a:r>
              <a:rPr lang="en-IN" dirty="0"/>
              <a:t>'</a:t>
            </a:r>
            <a:r>
              <a:rPr lang="en-IN" dirty="0" err="1"/>
              <a:t>CDataMapping</a:t>
            </a:r>
            <a:r>
              <a:rPr lang="en-IN" dirty="0"/>
              <a:t>'</a:t>
            </a:r>
            <a:r>
              <a:rPr lang="en-IN" dirty="0"/>
              <a:t>,</a:t>
            </a:r>
            <a:r>
              <a:rPr lang="en-IN" dirty="0"/>
              <a:t>'scaled'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err="1" smtClean="0"/>
              <a:t>colormap</a:t>
            </a:r>
            <a:r>
              <a:rPr lang="en-IN" dirty="0"/>
              <a:t>(</a:t>
            </a:r>
            <a:r>
              <a:rPr lang="en-IN" dirty="0"/>
              <a:t>'</a:t>
            </a:r>
            <a:r>
              <a:rPr lang="en-IN" dirty="0" err="1"/>
              <a:t>gray</a:t>
            </a:r>
            <a:r>
              <a:rPr lang="en-IN" dirty="0"/>
              <a:t>'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title</a:t>
            </a:r>
            <a:r>
              <a:rPr lang="en-IN" dirty="0"/>
              <a:t>(</a:t>
            </a:r>
            <a:r>
              <a:rPr lang="en-IN" dirty="0"/>
              <a:t>'Edge Detection Using Fuzzy Logic</a:t>
            </a:r>
            <a:r>
              <a:rPr lang="en-IN" dirty="0" smtClean="0"/>
              <a:t>')</a:t>
            </a:r>
          </a:p>
          <a:p>
            <a:r>
              <a:rPr lang="en-US" dirty="0" smtClean="0"/>
              <a:t>----------------------x----x---------------------------------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0"/>
            <a:ext cx="486003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068960"/>
            <a:ext cx="4860032" cy="37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3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Refrences</a:t>
            </a:r>
            <a:r>
              <a:rPr lang="en-US" sz="4000" b="1" dirty="0" smtClean="0"/>
              <a:t> – </a:t>
            </a:r>
          </a:p>
          <a:p>
            <a:endParaRPr lang="en-US" sz="1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Fuzzy Logic Image Processing - MATLAB &amp; Simulink - </a:t>
            </a:r>
            <a:r>
              <a:rPr lang="en-US" dirty="0" err="1">
                <a:hlinkClick r:id="rId2"/>
              </a:rPr>
              <a:t>MathWorks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India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3"/>
              </a:rPr>
              <a:t>Fuzzy Logic Tutorial </a:t>
            </a:r>
            <a:r>
              <a:rPr lang="en-IN" dirty="0" smtClean="0">
                <a:hlinkClick r:id="rId3"/>
              </a:rPr>
              <a:t>– </a:t>
            </a:r>
            <a:r>
              <a:rPr lang="en-IN" dirty="0" err="1" smtClean="0">
                <a:hlinkClick r:id="rId3"/>
              </a:rPr>
              <a:t>Javatpoint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4"/>
              </a:rPr>
              <a:t>Soft computing (ANN and Fuzzy Logic) : </a:t>
            </a:r>
            <a:r>
              <a:rPr lang="en-IN" dirty="0" err="1">
                <a:hlinkClick r:id="rId4"/>
              </a:rPr>
              <a:t>Dr.</a:t>
            </a:r>
            <a:r>
              <a:rPr lang="en-IN" dirty="0">
                <a:hlinkClick r:id="rId4"/>
              </a:rPr>
              <a:t> </a:t>
            </a:r>
            <a:r>
              <a:rPr lang="en-IN" dirty="0" err="1">
                <a:hlinkClick r:id="rId4"/>
              </a:rPr>
              <a:t>Purnima</a:t>
            </a:r>
            <a:r>
              <a:rPr lang="en-IN" dirty="0">
                <a:hlinkClick r:id="rId4"/>
              </a:rPr>
              <a:t> </a:t>
            </a:r>
            <a:r>
              <a:rPr lang="en-IN" dirty="0" err="1">
                <a:hlinkClick r:id="rId4"/>
              </a:rPr>
              <a:t>Pandit</a:t>
            </a:r>
            <a:r>
              <a:rPr lang="en-IN" dirty="0">
                <a:hlinkClick r:id="rId4"/>
              </a:rPr>
              <a:t> (slideshare.net</a:t>
            </a:r>
            <a:r>
              <a:rPr lang="en-IN" dirty="0" smtClean="0">
                <a:hlinkClick r:id="rId4"/>
              </a:rPr>
              <a:t>)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5"/>
              </a:rPr>
              <a:t>Fuzzy Logic - Inference System (tutorialspoint.com</a:t>
            </a:r>
            <a:r>
              <a:rPr lang="en-IN" dirty="0" smtClean="0">
                <a:hlinkClick r:id="rId5"/>
              </a:rPr>
              <a:t>)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https://github.com/Tanay44/MATLAB.git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algn="ctr"/>
            <a:r>
              <a:rPr lang="en-US" sz="3600" b="1" dirty="0" smtClean="0"/>
              <a:t>Thank you </a:t>
            </a:r>
            <a:r>
              <a:rPr lang="en-US" sz="3600" b="1" u="sng" dirty="0" smtClean="0"/>
              <a:t>Dr. Pankaj </a:t>
            </a:r>
            <a:r>
              <a:rPr lang="en-US" sz="3600" b="1" u="sng" dirty="0" err="1" smtClean="0"/>
              <a:t>Dahsore</a:t>
            </a:r>
            <a:endParaRPr lang="en-US" sz="3600" b="1" u="sng" dirty="0" smtClean="0"/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994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374</Words>
  <Application>Microsoft Office PowerPoint</Application>
  <PresentationFormat>On-screen Show (4:3)</PresentationFormat>
  <Paragraphs>157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Soft Computing</vt:lpstr>
      <vt:lpstr>Soft Computing  </vt:lpstr>
      <vt:lpstr>Fuzzy Logic  </vt:lpstr>
      <vt:lpstr>MatLab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Tanay Deshmukh</dc:creator>
  <cp:lastModifiedBy>Tanay Deshmukh</cp:lastModifiedBy>
  <cp:revision>21</cp:revision>
  <dcterms:created xsi:type="dcterms:W3CDTF">2022-01-02T07:23:36Z</dcterms:created>
  <dcterms:modified xsi:type="dcterms:W3CDTF">2022-01-04T19:36:06Z</dcterms:modified>
</cp:coreProperties>
</file>