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
  </p:notesMasterIdLst>
  <p:sldIdLst>
    <p:sldId id="262" r:id="rId2"/>
  </p:sldIdLst>
  <p:sldSz cx="21386800"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0" d="100"/>
          <a:sy n="40" d="100"/>
        </p:scale>
        <p:origin x="750" y="-4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8DE60-B865-4DBE-BF19-8194D42A9881}" type="doc">
      <dgm:prSet loTypeId="urn:microsoft.com/office/officeart/2005/8/layout/funnel1" loCatId="relationship" qsTypeId="urn:microsoft.com/office/officeart/2005/8/quickstyle/simple4" qsCatId="simple" csTypeId="urn:microsoft.com/office/officeart/2005/8/colors/colorful5" csCatId="colorful" phldr="1"/>
      <dgm:spPr/>
      <dgm:t>
        <a:bodyPr/>
        <a:lstStyle/>
        <a:p>
          <a:endParaRPr lang="en-US"/>
        </a:p>
      </dgm:t>
    </dgm:pt>
    <dgm:pt modelId="{5395326A-CBA3-4D6B-8F98-2094690F3F95}">
      <dgm:prSet phldrT="[Text]"/>
      <dgm:spPr>
        <a:xfrm>
          <a:off x="5091064" y="386068"/>
          <a:ext cx="1716709" cy="1716709"/>
        </a:xfrm>
        <a:prstGeom prst="ellipse">
          <a:avLst/>
        </a:prstGeom>
        <a:gradFill rotWithShape="0">
          <a:gsLst>
            <a:gs pos="0">
              <a:srgbClr val="77A2BB">
                <a:hueOff val="8832355"/>
                <a:satOff val="28758"/>
                <a:lumOff val="10000"/>
                <a:alphaOff val="0"/>
                <a:tint val="94000"/>
                <a:satMod val="103000"/>
                <a:lumMod val="102000"/>
              </a:srgbClr>
            </a:gs>
            <a:gs pos="50000">
              <a:srgbClr val="77A2BB">
                <a:hueOff val="8832355"/>
                <a:satOff val="28758"/>
                <a:lumOff val="10000"/>
                <a:alphaOff val="0"/>
                <a:shade val="100000"/>
                <a:satMod val="110000"/>
                <a:lumMod val="100000"/>
              </a:srgbClr>
            </a:gs>
            <a:gs pos="100000">
              <a:srgbClr val="77A2BB">
                <a:hueOff val="8832355"/>
                <a:satOff val="28758"/>
                <a:lumOff val="1000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Group Sales per part for each week</a:t>
          </a:r>
          <a:endParaRPr lang="en-US" dirty="0">
            <a:solidFill>
              <a:sysClr val="window" lastClr="FFFFFF"/>
            </a:solidFill>
            <a:latin typeface="Franklin Gothic Book" panose="020B0503020102020204"/>
            <a:ea typeface="+mn-ea"/>
            <a:cs typeface="+mn-cs"/>
          </a:endParaRPr>
        </a:p>
      </dgm:t>
    </dgm:pt>
    <dgm:pt modelId="{21C19714-42B7-4FE3-8004-ED7DE24471A7}" type="parTrans" cxnId="{B5438758-B1B8-4B7C-984A-6C98B58FC95B}">
      <dgm:prSet/>
      <dgm:spPr/>
      <dgm:t>
        <a:bodyPr/>
        <a:lstStyle/>
        <a:p>
          <a:endParaRPr lang="en-US"/>
        </a:p>
      </dgm:t>
    </dgm:pt>
    <dgm:pt modelId="{B5BBE273-91AB-435D-BD84-B2E5523AD1E6}" type="sibTrans" cxnId="{B5438758-B1B8-4B7C-984A-6C98B58FC95B}">
      <dgm:prSet/>
      <dgm:spPr/>
      <dgm:t>
        <a:bodyPr/>
        <a:lstStyle/>
        <a:p>
          <a:endParaRPr lang="en-US"/>
        </a:p>
      </dgm:t>
    </dgm:pt>
    <dgm:pt modelId="{BC93A41D-111A-474A-8972-27973E6BB7DF}">
      <dgm:prSet phldrT="[Text]"/>
      <dgm:spPr>
        <a:xfrm>
          <a:off x="3336205" y="801131"/>
          <a:ext cx="1716709" cy="1716709"/>
        </a:xfrm>
        <a:prstGeom prst="ellipse">
          <a:avLst/>
        </a:prstGeom>
        <a:gradFill rotWithShape="0">
          <a:gsLst>
            <a:gs pos="0">
              <a:srgbClr val="77A2BB">
                <a:hueOff val="4416178"/>
                <a:satOff val="14379"/>
                <a:lumOff val="5000"/>
                <a:alphaOff val="0"/>
                <a:tint val="94000"/>
                <a:satMod val="103000"/>
                <a:lumMod val="102000"/>
              </a:srgbClr>
            </a:gs>
            <a:gs pos="50000">
              <a:srgbClr val="77A2BB">
                <a:hueOff val="4416178"/>
                <a:satOff val="14379"/>
                <a:lumOff val="5000"/>
                <a:alphaOff val="0"/>
                <a:shade val="100000"/>
                <a:satMod val="110000"/>
                <a:lumMod val="100000"/>
              </a:srgbClr>
            </a:gs>
            <a:gs pos="100000">
              <a:srgbClr val="77A2BB">
                <a:hueOff val="4416178"/>
                <a:satOff val="14379"/>
                <a:lumOff val="500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Master file for all possible part number</a:t>
          </a:r>
          <a:endParaRPr lang="en-US" dirty="0">
            <a:solidFill>
              <a:sysClr val="window" lastClr="FFFFFF"/>
            </a:solidFill>
            <a:latin typeface="Franklin Gothic Book" panose="020B0503020102020204"/>
            <a:ea typeface="+mn-ea"/>
            <a:cs typeface="+mn-cs"/>
          </a:endParaRPr>
        </a:p>
      </dgm:t>
    </dgm:pt>
    <dgm:pt modelId="{9629A775-0265-43EE-A090-11162B5E8635}" type="parTrans" cxnId="{46C20C16-FE4E-4AE2-8A12-011EAF4C2E2B}">
      <dgm:prSet/>
      <dgm:spPr/>
      <dgm:t>
        <a:bodyPr/>
        <a:lstStyle/>
        <a:p>
          <a:endParaRPr lang="en-US"/>
        </a:p>
      </dgm:t>
    </dgm:pt>
    <dgm:pt modelId="{5DDDB4E8-9DB2-4096-B569-DA40043AE6F1}" type="sibTrans" cxnId="{46C20C16-FE4E-4AE2-8A12-011EAF4C2E2B}">
      <dgm:prSet/>
      <dgm:spPr/>
      <dgm:t>
        <a:bodyPr/>
        <a:lstStyle/>
        <a:p>
          <a:endParaRPr lang="en-US"/>
        </a:p>
      </dgm:t>
    </dgm:pt>
    <dgm:pt modelId="{B1D8287E-28C5-4C44-8359-19236BE16A95}">
      <dgm:prSet phldrT="[Text]"/>
      <dgm:spPr>
        <a:xfrm>
          <a:off x="4564606" y="2089044"/>
          <a:ext cx="1716709" cy="1716709"/>
        </a:xfrm>
        <a:prstGeom prst="ellipse">
          <a:avLst/>
        </a:prstGeom>
        <a:gradFill rotWithShape="0">
          <a:gsLst>
            <a:gs pos="0">
              <a:srgbClr val="77A2BB">
                <a:hueOff val="0"/>
                <a:satOff val="0"/>
                <a:lumOff val="0"/>
                <a:alphaOff val="0"/>
                <a:tint val="94000"/>
                <a:satMod val="103000"/>
                <a:lumMod val="102000"/>
              </a:srgbClr>
            </a:gs>
            <a:gs pos="50000">
              <a:srgbClr val="77A2BB">
                <a:hueOff val="0"/>
                <a:satOff val="0"/>
                <a:lumOff val="0"/>
                <a:alphaOff val="0"/>
                <a:shade val="100000"/>
                <a:satMod val="110000"/>
                <a:lumMod val="100000"/>
              </a:srgbClr>
            </a:gs>
            <a:gs pos="100000">
              <a:srgbClr val="77A2BB">
                <a:hueOff val="0"/>
                <a:satOff val="0"/>
                <a:lumOff val="0"/>
                <a:alphaOff val="0"/>
                <a:shade val="78000"/>
                <a:satMod val="120000"/>
                <a:lumMod val="99000"/>
              </a:srgbClr>
            </a:gs>
          </a:gsLst>
          <a:lin ang="5400000" scaled="0"/>
        </a:gradFill>
        <a:ln>
          <a:noFill/>
        </a:ln>
        <a:effectLst/>
      </dgm:spPr>
      <dgm:t>
        <a:bodyPr/>
        <a:lstStyle/>
        <a:p>
          <a:pPr>
            <a:buNone/>
          </a:pPr>
          <a:r>
            <a:rPr lang="en-IN" dirty="0">
              <a:solidFill>
                <a:sysClr val="window" lastClr="FFFFFF"/>
              </a:solidFill>
              <a:latin typeface="Franklin Gothic Book" panose="020B0503020102020204"/>
              <a:ea typeface="+mn-ea"/>
              <a:cs typeface="+mn-cs"/>
            </a:rPr>
            <a:t>Pull weekly sales and forecasts for each part number</a:t>
          </a:r>
          <a:endParaRPr lang="en-US" dirty="0">
            <a:solidFill>
              <a:sysClr val="window" lastClr="FFFFFF"/>
            </a:solidFill>
            <a:latin typeface="Franklin Gothic Book" panose="020B0503020102020204"/>
            <a:ea typeface="+mn-ea"/>
            <a:cs typeface="+mn-cs"/>
          </a:endParaRPr>
        </a:p>
      </dgm:t>
    </dgm:pt>
    <dgm:pt modelId="{732612B0-535C-428A-908F-8C7BF6EE4716}" type="parTrans" cxnId="{AFCAA399-BE79-444C-A71B-27176B7C65FB}">
      <dgm:prSet/>
      <dgm:spPr/>
      <dgm:t>
        <a:bodyPr/>
        <a:lstStyle/>
        <a:p>
          <a:endParaRPr lang="en-US"/>
        </a:p>
      </dgm:t>
    </dgm:pt>
    <dgm:pt modelId="{AEC48B50-9F13-40C5-A3A2-E4795EF4D622}" type="sibTrans" cxnId="{AFCAA399-BE79-444C-A71B-27176B7C65FB}">
      <dgm:prSet/>
      <dgm:spPr/>
      <dgm:t>
        <a:bodyPr/>
        <a:lstStyle/>
        <a:p>
          <a:endParaRPr lang="en-US"/>
        </a:p>
      </dgm:t>
    </dgm:pt>
    <dgm:pt modelId="{F391B663-9EDD-4269-91DC-EC2DF1FFFCAE}">
      <dgm:prSet phldrT="[Text]" custT="1"/>
      <dgm:spPr>
        <a:xfrm>
          <a:off x="2954714" y="4921233"/>
          <a:ext cx="4577892" cy="1144473"/>
        </a:xfrm>
        <a:prstGeom prst="rect">
          <a:avLst/>
        </a:prstGeom>
        <a:noFill/>
        <a:ln>
          <a:noFill/>
        </a:ln>
        <a:effectLst/>
      </dgm:spPr>
      <dgm:t>
        <a:bodyPr/>
        <a:lstStyle/>
        <a:p>
          <a:pPr marL="0" algn="ctr" defTabSz="457200" rtl="0" eaLnBrk="1" latinLnBrk="0" hangingPunct="1">
            <a:buNone/>
          </a:pPr>
          <a:r>
            <a:rPr lang="en-IN" sz="3600" kern="1200" dirty="0">
              <a:solidFill>
                <a:schemeClr val="bg1"/>
              </a:solidFill>
              <a:latin typeface="+mn-lt"/>
              <a:ea typeface="+mn-ea"/>
              <a:cs typeface="+mn-cs"/>
            </a:rPr>
            <a:t>Aggregated Sales and Forecast File</a:t>
          </a:r>
          <a:endParaRPr lang="en-US" sz="3600" kern="1200" dirty="0">
            <a:solidFill>
              <a:schemeClr val="bg1"/>
            </a:solidFill>
            <a:latin typeface="+mn-lt"/>
            <a:ea typeface="+mn-ea"/>
            <a:cs typeface="+mn-cs"/>
          </a:endParaRPr>
        </a:p>
      </dgm:t>
    </dgm:pt>
    <dgm:pt modelId="{230C07B4-9B19-4E73-89F2-1E2076B988F3}" type="parTrans" cxnId="{C1F64B44-B1B8-490A-8C06-4C4C9BFE5451}">
      <dgm:prSet/>
      <dgm:spPr/>
      <dgm:t>
        <a:bodyPr/>
        <a:lstStyle/>
        <a:p>
          <a:endParaRPr lang="en-US"/>
        </a:p>
      </dgm:t>
    </dgm:pt>
    <dgm:pt modelId="{90C1DB3C-67FE-4B94-9CC8-1FE8E5FB0068}" type="sibTrans" cxnId="{C1F64B44-B1B8-490A-8C06-4C4C9BFE5451}">
      <dgm:prSet/>
      <dgm:spPr/>
      <dgm:t>
        <a:bodyPr/>
        <a:lstStyle/>
        <a:p>
          <a:endParaRPr lang="en-US"/>
        </a:p>
      </dgm:t>
    </dgm:pt>
    <dgm:pt modelId="{46B4729B-0E14-42E2-A6A7-9A4600B26D22}" type="pres">
      <dgm:prSet presAssocID="{0988DE60-B865-4DBE-BF19-8194D42A9881}" presName="Name0" presStyleCnt="0">
        <dgm:presLayoutVars>
          <dgm:chMax val="4"/>
          <dgm:resizeHandles val="exact"/>
        </dgm:presLayoutVars>
      </dgm:prSet>
      <dgm:spPr/>
      <dgm:t>
        <a:bodyPr/>
        <a:lstStyle/>
        <a:p>
          <a:endParaRPr lang="en-US"/>
        </a:p>
      </dgm:t>
    </dgm:pt>
    <dgm:pt modelId="{94CE68B1-F5B2-47C0-9775-2B0A499AFDD5}" type="pres">
      <dgm:prSet presAssocID="{0988DE60-B865-4DBE-BF19-8194D42A9881}" presName="ellipse" presStyleLbl="trBgShp" presStyleIdx="0" presStyleCnt="1"/>
      <dgm:spPr>
        <a:xfrm>
          <a:off x="2775413" y="247969"/>
          <a:ext cx="4921233" cy="1709079"/>
        </a:xfrm>
        <a:prstGeom prst="ellipse">
          <a:avLst/>
        </a:prstGeom>
        <a:solidFill>
          <a:srgbClr val="77A2BB">
            <a:tint val="50000"/>
            <a:alpha val="40000"/>
            <a:hueOff val="0"/>
            <a:satOff val="0"/>
            <a:lumOff val="0"/>
            <a:alphaOff val="0"/>
          </a:srgbClr>
        </a:solidFill>
        <a:ln>
          <a:noFill/>
        </a:ln>
        <a:effectLst/>
      </dgm:spPr>
    </dgm:pt>
    <dgm:pt modelId="{ADA2D1ED-C094-495F-8CEF-85F498A6F187}" type="pres">
      <dgm:prSet presAssocID="{0988DE60-B865-4DBE-BF19-8194D42A9881}" presName="arrow1" presStyleLbl="fgShp" presStyleIdx="0" presStyleCnt="1"/>
      <dgm:spPr>
        <a:xfrm>
          <a:off x="4766796" y="4432925"/>
          <a:ext cx="953727" cy="610385"/>
        </a:xfrm>
        <a:prstGeom prst="downArrow">
          <a:avLst/>
        </a:prstGeom>
        <a:solidFill>
          <a:schemeClr val="accent6">
            <a:lumMod val="75000"/>
          </a:schemeClr>
        </a:solidFill>
        <a:ln>
          <a:noFill/>
        </a:ln>
        <a:effectLst/>
      </dgm:spPr>
    </dgm:pt>
    <dgm:pt modelId="{6C4C4692-ADFE-4949-B3C8-953188745631}" type="pres">
      <dgm:prSet presAssocID="{0988DE60-B865-4DBE-BF19-8194D42A9881}" presName="rectangle" presStyleLbl="revTx" presStyleIdx="0" presStyleCnt="1">
        <dgm:presLayoutVars>
          <dgm:bulletEnabled val="1"/>
        </dgm:presLayoutVars>
      </dgm:prSet>
      <dgm:spPr/>
      <dgm:t>
        <a:bodyPr/>
        <a:lstStyle/>
        <a:p>
          <a:endParaRPr lang="en-US"/>
        </a:p>
      </dgm:t>
    </dgm:pt>
    <dgm:pt modelId="{14D73889-02D8-4AA8-999C-336034FA5833}" type="pres">
      <dgm:prSet presAssocID="{BC93A41D-111A-474A-8972-27973E6BB7DF}" presName="item1" presStyleLbl="node1" presStyleIdx="0" presStyleCnt="3">
        <dgm:presLayoutVars>
          <dgm:bulletEnabled val="1"/>
        </dgm:presLayoutVars>
      </dgm:prSet>
      <dgm:spPr/>
      <dgm:t>
        <a:bodyPr/>
        <a:lstStyle/>
        <a:p>
          <a:endParaRPr lang="en-US"/>
        </a:p>
      </dgm:t>
    </dgm:pt>
    <dgm:pt modelId="{ADB9DF9E-EDD9-425C-87C6-0DDA20670820}" type="pres">
      <dgm:prSet presAssocID="{B1D8287E-28C5-4C44-8359-19236BE16A95}" presName="item2" presStyleLbl="node1" presStyleIdx="1" presStyleCnt="3">
        <dgm:presLayoutVars>
          <dgm:bulletEnabled val="1"/>
        </dgm:presLayoutVars>
      </dgm:prSet>
      <dgm:spPr/>
      <dgm:t>
        <a:bodyPr/>
        <a:lstStyle/>
        <a:p>
          <a:endParaRPr lang="en-US"/>
        </a:p>
      </dgm:t>
    </dgm:pt>
    <dgm:pt modelId="{230CB3F7-0ED4-4067-B3BF-677F0815ED37}" type="pres">
      <dgm:prSet presAssocID="{F391B663-9EDD-4269-91DC-EC2DF1FFFCAE}" presName="item3" presStyleLbl="node1" presStyleIdx="2" presStyleCnt="3">
        <dgm:presLayoutVars>
          <dgm:bulletEnabled val="1"/>
        </dgm:presLayoutVars>
      </dgm:prSet>
      <dgm:spPr/>
      <dgm:t>
        <a:bodyPr/>
        <a:lstStyle/>
        <a:p>
          <a:endParaRPr lang="en-US"/>
        </a:p>
      </dgm:t>
    </dgm:pt>
    <dgm:pt modelId="{9C26EAF7-EF8E-4751-810B-57C49E4F1AA5}" type="pres">
      <dgm:prSet presAssocID="{0988DE60-B865-4DBE-BF19-8194D42A9881}" presName="funnel" presStyleLbl="trAlignAcc1" presStyleIdx="0" presStyleCnt="1"/>
      <dgm:spPr>
        <a:xfrm>
          <a:off x="2573223" y="38149"/>
          <a:ext cx="5340874" cy="4272699"/>
        </a:xfrm>
        <a:prstGeom prst="funnel">
          <a:avLst/>
        </a:prstGeom>
        <a:solidFill>
          <a:sysClr val="window" lastClr="FFFFFF">
            <a:alpha val="40000"/>
            <a:hueOff val="0"/>
            <a:satOff val="0"/>
            <a:lumOff val="0"/>
            <a:alphaOff val="0"/>
          </a:sysClr>
        </a:solidFill>
        <a:ln w="6350" cap="flat" cmpd="sng" algn="in">
          <a:solidFill>
            <a:srgbClr val="77A2BB">
              <a:hueOff val="0"/>
              <a:satOff val="0"/>
              <a:lumOff val="0"/>
              <a:alphaOff val="0"/>
            </a:srgbClr>
          </a:solidFill>
          <a:prstDash val="solid"/>
        </a:ln>
        <a:effectLst/>
      </dgm:spPr>
    </dgm:pt>
  </dgm:ptLst>
  <dgm:cxnLst>
    <dgm:cxn modelId="{C1F64B44-B1B8-490A-8C06-4C4C9BFE5451}" srcId="{0988DE60-B865-4DBE-BF19-8194D42A9881}" destId="{F391B663-9EDD-4269-91DC-EC2DF1FFFCAE}" srcOrd="3" destOrd="0" parTransId="{230C07B4-9B19-4E73-89F2-1E2076B988F3}" sibTransId="{90C1DB3C-67FE-4B94-9CC8-1FE8E5FB0068}"/>
    <dgm:cxn modelId="{AFCAA399-BE79-444C-A71B-27176B7C65FB}" srcId="{0988DE60-B865-4DBE-BF19-8194D42A9881}" destId="{B1D8287E-28C5-4C44-8359-19236BE16A95}" srcOrd="2" destOrd="0" parTransId="{732612B0-535C-428A-908F-8C7BF6EE4716}" sibTransId="{AEC48B50-9F13-40C5-A3A2-E4795EF4D622}"/>
    <dgm:cxn modelId="{EE3D699F-DB41-4E60-B240-EF33D228E168}" type="presOf" srcId="{F391B663-9EDD-4269-91DC-EC2DF1FFFCAE}" destId="{6C4C4692-ADFE-4949-B3C8-953188745631}" srcOrd="0" destOrd="0" presId="urn:microsoft.com/office/officeart/2005/8/layout/funnel1"/>
    <dgm:cxn modelId="{B5438758-B1B8-4B7C-984A-6C98B58FC95B}" srcId="{0988DE60-B865-4DBE-BF19-8194D42A9881}" destId="{5395326A-CBA3-4D6B-8F98-2094690F3F95}" srcOrd="0" destOrd="0" parTransId="{21C19714-42B7-4FE3-8004-ED7DE24471A7}" sibTransId="{B5BBE273-91AB-435D-BD84-B2E5523AD1E6}"/>
    <dgm:cxn modelId="{06F05A8F-C4FE-49BA-BD6C-F4A55098F96A}" type="presOf" srcId="{5395326A-CBA3-4D6B-8F98-2094690F3F95}" destId="{230CB3F7-0ED4-4067-B3BF-677F0815ED37}" srcOrd="0" destOrd="0" presId="urn:microsoft.com/office/officeart/2005/8/layout/funnel1"/>
    <dgm:cxn modelId="{395175FC-2D50-41DD-8757-F08C82163D0F}" type="presOf" srcId="{B1D8287E-28C5-4C44-8359-19236BE16A95}" destId="{14D73889-02D8-4AA8-999C-336034FA5833}" srcOrd="0" destOrd="0" presId="urn:microsoft.com/office/officeart/2005/8/layout/funnel1"/>
    <dgm:cxn modelId="{860B2786-7436-4538-999A-C7C39D3F8E81}" type="presOf" srcId="{0988DE60-B865-4DBE-BF19-8194D42A9881}" destId="{46B4729B-0E14-42E2-A6A7-9A4600B26D22}" srcOrd="0" destOrd="0" presId="urn:microsoft.com/office/officeart/2005/8/layout/funnel1"/>
    <dgm:cxn modelId="{ED669A0B-D41B-4C4C-9660-273666379A67}" type="presOf" srcId="{BC93A41D-111A-474A-8972-27973E6BB7DF}" destId="{ADB9DF9E-EDD9-425C-87C6-0DDA20670820}" srcOrd="0" destOrd="0" presId="urn:microsoft.com/office/officeart/2005/8/layout/funnel1"/>
    <dgm:cxn modelId="{46C20C16-FE4E-4AE2-8A12-011EAF4C2E2B}" srcId="{0988DE60-B865-4DBE-BF19-8194D42A9881}" destId="{BC93A41D-111A-474A-8972-27973E6BB7DF}" srcOrd="1" destOrd="0" parTransId="{9629A775-0265-43EE-A090-11162B5E8635}" sibTransId="{5DDDB4E8-9DB2-4096-B569-DA40043AE6F1}"/>
    <dgm:cxn modelId="{18AABC2D-40EE-4062-9929-211CC3BDF814}" type="presParOf" srcId="{46B4729B-0E14-42E2-A6A7-9A4600B26D22}" destId="{94CE68B1-F5B2-47C0-9775-2B0A499AFDD5}" srcOrd="0" destOrd="0" presId="urn:microsoft.com/office/officeart/2005/8/layout/funnel1"/>
    <dgm:cxn modelId="{85E424E0-08C5-44EC-ABE3-EA33EA3491D2}" type="presParOf" srcId="{46B4729B-0E14-42E2-A6A7-9A4600B26D22}" destId="{ADA2D1ED-C094-495F-8CEF-85F498A6F187}" srcOrd="1" destOrd="0" presId="urn:microsoft.com/office/officeart/2005/8/layout/funnel1"/>
    <dgm:cxn modelId="{8061C074-D241-42BE-A42E-64B18BB48A91}" type="presParOf" srcId="{46B4729B-0E14-42E2-A6A7-9A4600B26D22}" destId="{6C4C4692-ADFE-4949-B3C8-953188745631}" srcOrd="2" destOrd="0" presId="urn:microsoft.com/office/officeart/2005/8/layout/funnel1"/>
    <dgm:cxn modelId="{0C576DC1-D75C-4DE3-B3D6-A0E7BC94B986}" type="presParOf" srcId="{46B4729B-0E14-42E2-A6A7-9A4600B26D22}" destId="{14D73889-02D8-4AA8-999C-336034FA5833}" srcOrd="3" destOrd="0" presId="urn:microsoft.com/office/officeart/2005/8/layout/funnel1"/>
    <dgm:cxn modelId="{0D4D6B6E-EF14-4667-8805-7DBFC54B04E0}" type="presParOf" srcId="{46B4729B-0E14-42E2-A6A7-9A4600B26D22}" destId="{ADB9DF9E-EDD9-425C-87C6-0DDA20670820}" srcOrd="4" destOrd="0" presId="urn:microsoft.com/office/officeart/2005/8/layout/funnel1"/>
    <dgm:cxn modelId="{6AF02F7D-279B-46A2-ADA0-88DA03121619}" type="presParOf" srcId="{46B4729B-0E14-42E2-A6A7-9A4600B26D22}" destId="{230CB3F7-0ED4-4067-B3BF-677F0815ED37}" srcOrd="5" destOrd="0" presId="urn:microsoft.com/office/officeart/2005/8/layout/funnel1"/>
    <dgm:cxn modelId="{AC23FCCE-37F6-46D1-9A4D-C25A4F2E5D27}" type="presParOf" srcId="{46B4729B-0E14-42E2-A6A7-9A4600B26D22}" destId="{9C26EAF7-EF8E-4751-810B-57C49E4F1AA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E68B1-F5B2-47C0-9775-2B0A499AFDD5}">
      <dsp:nvSpPr>
        <dsp:cNvPr id="0" name=""/>
        <dsp:cNvSpPr/>
      </dsp:nvSpPr>
      <dsp:spPr>
        <a:xfrm>
          <a:off x="2775413" y="247969"/>
          <a:ext cx="4921233" cy="1709079"/>
        </a:xfrm>
        <a:prstGeom prst="ellipse">
          <a:avLst/>
        </a:prstGeom>
        <a:solidFill>
          <a:srgbClr val="77A2BB">
            <a:tint val="50000"/>
            <a:alpha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ADA2D1ED-C094-495F-8CEF-85F498A6F187}">
      <dsp:nvSpPr>
        <dsp:cNvPr id="0" name=""/>
        <dsp:cNvSpPr/>
      </dsp:nvSpPr>
      <dsp:spPr>
        <a:xfrm>
          <a:off x="4766796" y="4432925"/>
          <a:ext cx="953727" cy="610385"/>
        </a:xfrm>
        <a:prstGeom prst="downArrow">
          <a:avLst/>
        </a:prstGeom>
        <a:solidFill>
          <a:schemeClr val="accent6">
            <a:lumMod val="75000"/>
          </a:schemeClr>
        </a:solidFill>
        <a:ln>
          <a:noFill/>
        </a:ln>
        <a:effectLst/>
      </dsp:spPr>
      <dsp:style>
        <a:lnRef idx="0">
          <a:scrgbClr r="0" g="0" b="0"/>
        </a:lnRef>
        <a:fillRef idx="3">
          <a:scrgbClr r="0" g="0" b="0"/>
        </a:fillRef>
        <a:effectRef idx="2">
          <a:scrgbClr r="0" g="0" b="0"/>
        </a:effectRef>
        <a:fontRef idx="minor"/>
      </dsp:style>
    </dsp:sp>
    <dsp:sp modelId="{6C4C4692-ADFE-4949-B3C8-953188745631}">
      <dsp:nvSpPr>
        <dsp:cNvPr id="0" name=""/>
        <dsp:cNvSpPr/>
      </dsp:nvSpPr>
      <dsp:spPr>
        <a:xfrm>
          <a:off x="2954714" y="4921233"/>
          <a:ext cx="4577892" cy="11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algn="ctr" defTabSz="457200" rtl="0" eaLnBrk="1" latinLnBrk="0" hangingPunct="1">
            <a:lnSpc>
              <a:spcPct val="90000"/>
            </a:lnSpc>
            <a:spcBef>
              <a:spcPct val="0"/>
            </a:spcBef>
            <a:spcAft>
              <a:spcPct val="35000"/>
            </a:spcAft>
            <a:buNone/>
          </a:pPr>
          <a:r>
            <a:rPr lang="en-IN" sz="3600" kern="1200" dirty="0">
              <a:solidFill>
                <a:schemeClr val="bg1"/>
              </a:solidFill>
              <a:latin typeface="+mn-lt"/>
              <a:ea typeface="+mn-ea"/>
              <a:cs typeface="+mn-cs"/>
            </a:rPr>
            <a:t>Aggregated Sales and Forecast File</a:t>
          </a:r>
          <a:endParaRPr lang="en-US" sz="3600" kern="1200" dirty="0">
            <a:solidFill>
              <a:schemeClr val="bg1"/>
            </a:solidFill>
            <a:latin typeface="+mn-lt"/>
            <a:ea typeface="+mn-ea"/>
            <a:cs typeface="+mn-cs"/>
          </a:endParaRPr>
        </a:p>
      </dsp:txBody>
      <dsp:txXfrm>
        <a:off x="2954714" y="4921233"/>
        <a:ext cx="4577892" cy="1144473"/>
      </dsp:txXfrm>
    </dsp:sp>
    <dsp:sp modelId="{14D73889-02D8-4AA8-999C-336034FA5833}">
      <dsp:nvSpPr>
        <dsp:cNvPr id="0" name=""/>
        <dsp:cNvSpPr/>
      </dsp:nvSpPr>
      <dsp:spPr>
        <a:xfrm>
          <a:off x="4564606" y="2089044"/>
          <a:ext cx="1716709" cy="1716709"/>
        </a:xfrm>
        <a:prstGeom prst="ellipse">
          <a:avLst/>
        </a:prstGeom>
        <a:gradFill rotWithShape="0">
          <a:gsLst>
            <a:gs pos="0">
              <a:srgbClr val="77A2BB">
                <a:hueOff val="0"/>
                <a:satOff val="0"/>
                <a:lumOff val="0"/>
                <a:alphaOff val="0"/>
                <a:tint val="94000"/>
                <a:satMod val="103000"/>
                <a:lumMod val="102000"/>
              </a:srgbClr>
            </a:gs>
            <a:gs pos="50000">
              <a:srgbClr val="77A2BB">
                <a:hueOff val="0"/>
                <a:satOff val="0"/>
                <a:lumOff val="0"/>
                <a:alphaOff val="0"/>
                <a:shade val="100000"/>
                <a:satMod val="110000"/>
                <a:lumMod val="100000"/>
              </a:srgbClr>
            </a:gs>
            <a:gs pos="100000">
              <a:srgbClr val="77A2BB">
                <a:hueOff val="0"/>
                <a:satOff val="0"/>
                <a:lumOff val="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Pull weekly sales and forecasts for each part number</a:t>
          </a:r>
          <a:endParaRPr lang="en-US" sz="1700" kern="1200" dirty="0">
            <a:solidFill>
              <a:sysClr val="window" lastClr="FFFFFF"/>
            </a:solidFill>
            <a:latin typeface="Franklin Gothic Book" panose="020B0503020102020204"/>
            <a:ea typeface="+mn-ea"/>
            <a:cs typeface="+mn-cs"/>
          </a:endParaRPr>
        </a:p>
      </dsp:txBody>
      <dsp:txXfrm>
        <a:off x="4816012" y="2340450"/>
        <a:ext cx="1213897" cy="1213897"/>
      </dsp:txXfrm>
    </dsp:sp>
    <dsp:sp modelId="{ADB9DF9E-EDD9-425C-87C6-0DDA20670820}">
      <dsp:nvSpPr>
        <dsp:cNvPr id="0" name=""/>
        <dsp:cNvSpPr/>
      </dsp:nvSpPr>
      <dsp:spPr>
        <a:xfrm>
          <a:off x="3336205" y="801131"/>
          <a:ext cx="1716709" cy="1716709"/>
        </a:xfrm>
        <a:prstGeom prst="ellipse">
          <a:avLst/>
        </a:prstGeom>
        <a:gradFill rotWithShape="0">
          <a:gsLst>
            <a:gs pos="0">
              <a:srgbClr val="77A2BB">
                <a:hueOff val="4416178"/>
                <a:satOff val="14379"/>
                <a:lumOff val="5000"/>
                <a:alphaOff val="0"/>
                <a:tint val="94000"/>
                <a:satMod val="103000"/>
                <a:lumMod val="102000"/>
              </a:srgbClr>
            </a:gs>
            <a:gs pos="50000">
              <a:srgbClr val="77A2BB">
                <a:hueOff val="4416178"/>
                <a:satOff val="14379"/>
                <a:lumOff val="5000"/>
                <a:alphaOff val="0"/>
                <a:shade val="100000"/>
                <a:satMod val="110000"/>
                <a:lumMod val="100000"/>
              </a:srgbClr>
            </a:gs>
            <a:gs pos="100000">
              <a:srgbClr val="77A2BB">
                <a:hueOff val="4416178"/>
                <a:satOff val="14379"/>
                <a:lumOff val="500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Master file for all possible part number</a:t>
          </a:r>
          <a:endParaRPr lang="en-US" sz="1700" kern="1200" dirty="0">
            <a:solidFill>
              <a:sysClr val="window" lastClr="FFFFFF"/>
            </a:solidFill>
            <a:latin typeface="Franklin Gothic Book" panose="020B0503020102020204"/>
            <a:ea typeface="+mn-ea"/>
            <a:cs typeface="+mn-cs"/>
          </a:endParaRPr>
        </a:p>
      </dsp:txBody>
      <dsp:txXfrm>
        <a:off x="3587611" y="1052537"/>
        <a:ext cx="1213897" cy="1213897"/>
      </dsp:txXfrm>
    </dsp:sp>
    <dsp:sp modelId="{230CB3F7-0ED4-4067-B3BF-677F0815ED37}">
      <dsp:nvSpPr>
        <dsp:cNvPr id="0" name=""/>
        <dsp:cNvSpPr/>
      </dsp:nvSpPr>
      <dsp:spPr>
        <a:xfrm>
          <a:off x="5091064" y="386068"/>
          <a:ext cx="1716709" cy="1716709"/>
        </a:xfrm>
        <a:prstGeom prst="ellipse">
          <a:avLst/>
        </a:prstGeom>
        <a:gradFill rotWithShape="0">
          <a:gsLst>
            <a:gs pos="0">
              <a:srgbClr val="77A2BB">
                <a:hueOff val="8832355"/>
                <a:satOff val="28758"/>
                <a:lumOff val="10000"/>
                <a:alphaOff val="0"/>
                <a:tint val="94000"/>
                <a:satMod val="103000"/>
                <a:lumMod val="102000"/>
              </a:srgbClr>
            </a:gs>
            <a:gs pos="50000">
              <a:srgbClr val="77A2BB">
                <a:hueOff val="8832355"/>
                <a:satOff val="28758"/>
                <a:lumOff val="10000"/>
                <a:alphaOff val="0"/>
                <a:shade val="100000"/>
                <a:satMod val="110000"/>
                <a:lumMod val="100000"/>
              </a:srgbClr>
            </a:gs>
            <a:gs pos="100000">
              <a:srgbClr val="77A2BB">
                <a:hueOff val="8832355"/>
                <a:satOff val="28758"/>
                <a:lumOff val="10000"/>
                <a:alphaOff val="0"/>
                <a:shade val="78000"/>
                <a:satMod val="120000"/>
                <a:lumMod val="99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buNone/>
          </a:pPr>
          <a:r>
            <a:rPr lang="en-IN" sz="1700" kern="1200" dirty="0">
              <a:solidFill>
                <a:sysClr val="window" lastClr="FFFFFF"/>
              </a:solidFill>
              <a:latin typeface="Franklin Gothic Book" panose="020B0503020102020204"/>
              <a:ea typeface="+mn-ea"/>
              <a:cs typeface="+mn-cs"/>
            </a:rPr>
            <a:t>Group Sales per part for each week</a:t>
          </a:r>
          <a:endParaRPr lang="en-US" sz="1700" kern="1200" dirty="0">
            <a:solidFill>
              <a:sysClr val="window" lastClr="FFFFFF"/>
            </a:solidFill>
            <a:latin typeface="Franklin Gothic Book" panose="020B0503020102020204"/>
            <a:ea typeface="+mn-ea"/>
            <a:cs typeface="+mn-cs"/>
          </a:endParaRPr>
        </a:p>
      </dsp:txBody>
      <dsp:txXfrm>
        <a:off x="5342470" y="637474"/>
        <a:ext cx="1213897" cy="1213897"/>
      </dsp:txXfrm>
    </dsp:sp>
    <dsp:sp modelId="{9C26EAF7-EF8E-4751-810B-57C49E4F1AA5}">
      <dsp:nvSpPr>
        <dsp:cNvPr id="0" name=""/>
        <dsp:cNvSpPr/>
      </dsp:nvSpPr>
      <dsp:spPr>
        <a:xfrm>
          <a:off x="2573223" y="38149"/>
          <a:ext cx="5340874" cy="4272699"/>
        </a:xfrm>
        <a:prstGeom prst="funnel">
          <a:avLst/>
        </a:prstGeom>
        <a:solidFill>
          <a:sysClr val="window" lastClr="FFFFFF">
            <a:alpha val="40000"/>
            <a:hueOff val="0"/>
            <a:satOff val="0"/>
            <a:lumOff val="0"/>
            <a:alphaOff val="0"/>
          </a:sysClr>
        </a:solidFill>
        <a:ln w="6350" cap="flat" cmpd="sng" algn="in">
          <a:solidFill>
            <a:srgbClr val="77A2BB">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9325" y="685800"/>
            <a:ext cx="24193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3306653" rtl="0" eaLnBrk="1" latinLnBrk="0" hangingPunct="1">
      <a:defRPr sz="4300" kern="1200">
        <a:solidFill>
          <a:schemeClr val="tx1"/>
        </a:solidFill>
        <a:latin typeface="+mn-lt"/>
        <a:ea typeface="+mn-ea"/>
        <a:cs typeface="+mn-cs"/>
      </a:defRPr>
    </a:lvl1pPr>
    <a:lvl2pPr marL="1653327" algn="l" defTabSz="3306653" rtl="0" eaLnBrk="1" latinLnBrk="0" hangingPunct="1">
      <a:defRPr sz="4300" kern="1200">
        <a:solidFill>
          <a:schemeClr val="tx1"/>
        </a:solidFill>
        <a:latin typeface="+mn-lt"/>
        <a:ea typeface="+mn-ea"/>
        <a:cs typeface="+mn-cs"/>
      </a:defRPr>
    </a:lvl2pPr>
    <a:lvl3pPr marL="3306653" algn="l" defTabSz="3306653" rtl="0" eaLnBrk="1" latinLnBrk="0" hangingPunct="1">
      <a:defRPr sz="4300" kern="1200">
        <a:solidFill>
          <a:schemeClr val="tx1"/>
        </a:solidFill>
        <a:latin typeface="+mn-lt"/>
        <a:ea typeface="+mn-ea"/>
        <a:cs typeface="+mn-cs"/>
      </a:defRPr>
    </a:lvl3pPr>
    <a:lvl4pPr marL="4959980" algn="l" defTabSz="3306653" rtl="0" eaLnBrk="1" latinLnBrk="0" hangingPunct="1">
      <a:defRPr sz="4300" kern="1200">
        <a:solidFill>
          <a:schemeClr val="tx1"/>
        </a:solidFill>
        <a:latin typeface="+mn-lt"/>
        <a:ea typeface="+mn-ea"/>
        <a:cs typeface="+mn-cs"/>
      </a:defRPr>
    </a:lvl4pPr>
    <a:lvl5pPr marL="6613307" algn="l" defTabSz="3306653" rtl="0" eaLnBrk="1" latinLnBrk="0" hangingPunct="1">
      <a:defRPr sz="4300" kern="1200">
        <a:solidFill>
          <a:schemeClr val="tx1"/>
        </a:solidFill>
        <a:latin typeface="+mn-lt"/>
        <a:ea typeface="+mn-ea"/>
        <a:cs typeface="+mn-cs"/>
      </a:defRPr>
    </a:lvl5pPr>
    <a:lvl6pPr marL="8266633" algn="l" defTabSz="3306653" rtl="0" eaLnBrk="1" latinLnBrk="0" hangingPunct="1">
      <a:defRPr sz="4300" kern="1200">
        <a:solidFill>
          <a:schemeClr val="tx1"/>
        </a:solidFill>
        <a:latin typeface="+mn-lt"/>
        <a:ea typeface="+mn-ea"/>
        <a:cs typeface="+mn-cs"/>
      </a:defRPr>
    </a:lvl6pPr>
    <a:lvl7pPr marL="9919960" algn="l" defTabSz="3306653" rtl="0" eaLnBrk="1" latinLnBrk="0" hangingPunct="1">
      <a:defRPr sz="4300" kern="1200">
        <a:solidFill>
          <a:schemeClr val="tx1"/>
        </a:solidFill>
        <a:latin typeface="+mn-lt"/>
        <a:ea typeface="+mn-ea"/>
        <a:cs typeface="+mn-cs"/>
      </a:defRPr>
    </a:lvl7pPr>
    <a:lvl8pPr marL="11573286" algn="l" defTabSz="3306653" rtl="0" eaLnBrk="1" latinLnBrk="0" hangingPunct="1">
      <a:defRPr sz="4300" kern="1200">
        <a:solidFill>
          <a:schemeClr val="tx1"/>
        </a:solidFill>
        <a:latin typeface="+mn-lt"/>
        <a:ea typeface="+mn-ea"/>
        <a:cs typeface="+mn-cs"/>
      </a:defRPr>
    </a:lvl8pPr>
    <a:lvl9pPr marL="13226613" algn="l" defTabSz="3306653" rtl="0" eaLnBrk="1" latinLnBrk="0" hangingPunct="1">
      <a:defRPr sz="4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2002" y="9091110"/>
            <a:ext cx="21393234" cy="8074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1601" y="9565106"/>
            <a:ext cx="20123038" cy="7679700"/>
          </a:xfrm>
        </p:spPr>
        <p:txBody>
          <a:bodyPr tIns="45720" bIns="45720" anchor="ctr">
            <a:normAutofit/>
          </a:bodyPr>
          <a:lstStyle>
            <a:lvl1pPr algn="ctr">
              <a:lnSpc>
                <a:spcPct val="80000"/>
              </a:lnSpc>
              <a:defRPr sz="14033" spc="0" baseline="0"/>
            </a:lvl1pPr>
          </a:lstStyle>
          <a:p>
            <a:r>
              <a:rPr lang="en-US"/>
              <a:t>Click to edit Master title style</a:t>
            </a:r>
            <a:endParaRPr lang="en-US" dirty="0"/>
          </a:p>
        </p:txBody>
      </p:sp>
      <p:sp>
        <p:nvSpPr>
          <p:cNvPr id="3" name="Subtitle 2"/>
          <p:cNvSpPr>
            <a:spLocks noGrp="1"/>
          </p:cNvSpPr>
          <p:nvPr>
            <p:ph type="subTitle" idx="1"/>
          </p:nvPr>
        </p:nvSpPr>
        <p:spPr>
          <a:xfrm>
            <a:off x="2673350" y="17530046"/>
            <a:ext cx="16040100" cy="5780725"/>
          </a:xfrm>
        </p:spPr>
        <p:txBody>
          <a:bodyPr>
            <a:normAutofit/>
          </a:bodyPr>
          <a:lstStyle>
            <a:lvl1pPr marL="0" indent="0" algn="ctr">
              <a:buNone/>
              <a:defRPr sz="4678"/>
            </a:lvl1pPr>
            <a:lvl2pPr marL="1069345" indent="0" algn="ctr">
              <a:buNone/>
              <a:defRPr sz="4678"/>
            </a:lvl2pPr>
            <a:lvl3pPr marL="2138690" indent="0" algn="ctr">
              <a:buNone/>
              <a:defRPr sz="4678"/>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1310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4035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821376" y="0"/>
            <a:ext cx="4812030" cy="30279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6069262" y="2691554"/>
            <a:ext cx="4214175" cy="248968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342" y="2691554"/>
            <a:ext cx="13986481" cy="248968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470344" y="28358691"/>
            <a:ext cx="4812023" cy="1612128"/>
          </a:xfrm>
        </p:spPr>
        <p:txBody>
          <a:body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11"/>
          </p:nvPr>
        </p:nvSpPr>
        <p:spPr>
          <a:xfrm>
            <a:off x="6623972" y="28358691"/>
            <a:ext cx="7507253" cy="1612128"/>
          </a:xfrm>
        </p:spPr>
        <p:txBody>
          <a:bodyPr/>
          <a:lstStyle/>
          <a:p>
            <a:endParaRPr lang="en-US" dirty="0"/>
          </a:p>
        </p:txBody>
      </p:sp>
      <p:sp>
        <p:nvSpPr>
          <p:cNvPr id="6" name="Slide Number Placeholder 5"/>
          <p:cNvSpPr>
            <a:spLocks noGrp="1"/>
          </p:cNvSpPr>
          <p:nvPr>
            <p:ph type="sldNum" sz="quarter" idx="12"/>
          </p:nvPr>
        </p:nvSpPr>
        <p:spPr>
          <a:xfrm>
            <a:off x="14161475" y="28358691"/>
            <a:ext cx="1543243" cy="161212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533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327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12002" y="9091110"/>
            <a:ext cx="21393234" cy="80746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61555" y="9752814"/>
            <a:ext cx="18446115" cy="7401772"/>
          </a:xfrm>
        </p:spPr>
        <p:txBody>
          <a:bodyPr anchor="ctr">
            <a:noAutofit/>
          </a:bodyPr>
          <a:lstStyle>
            <a:lvl1pPr algn="ctr">
              <a:lnSpc>
                <a:spcPct val="80000"/>
              </a:lnSpc>
              <a:defRPr sz="14033"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1555" y="17592235"/>
            <a:ext cx="18446115" cy="5186357"/>
          </a:xfrm>
        </p:spPr>
        <p:txBody>
          <a:bodyPr anchor="t">
            <a:normAutofit/>
          </a:bodyPr>
          <a:lstStyle>
            <a:lvl1pPr marL="0" indent="0" algn="ctr">
              <a:buNone/>
              <a:defRPr sz="4678">
                <a:solidFill>
                  <a:schemeClr val="tx2"/>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3763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4003" y="8882126"/>
            <a:ext cx="8554720" cy="18571718"/>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228070" y="8882126"/>
            <a:ext cx="8554720" cy="18571718"/>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4780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04010" y="8448502"/>
            <a:ext cx="8554720" cy="3280966"/>
          </a:xfrm>
        </p:spPr>
        <p:txBody>
          <a:bodyPr anchor="ctr">
            <a:normAutofit/>
          </a:bodyPr>
          <a:lstStyle>
            <a:lvl1pPr marL="0" indent="0">
              <a:buNone/>
              <a:defRPr sz="4678"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en-US"/>
              <a:t>Edit Master text styles</a:t>
            </a:r>
          </a:p>
        </p:txBody>
      </p:sp>
      <p:sp>
        <p:nvSpPr>
          <p:cNvPr id="4" name="Content Placeholder 3"/>
          <p:cNvSpPr>
            <a:spLocks noGrp="1"/>
          </p:cNvSpPr>
          <p:nvPr>
            <p:ph sz="half" idx="2"/>
          </p:nvPr>
        </p:nvSpPr>
        <p:spPr>
          <a:xfrm>
            <a:off x="1604010" y="11729477"/>
            <a:ext cx="8554720" cy="15745587"/>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27668" y="8448502"/>
            <a:ext cx="8554720" cy="3280966"/>
          </a:xfrm>
        </p:spPr>
        <p:txBody>
          <a:bodyPr anchor="ctr">
            <a:normAutofit/>
          </a:bodyPr>
          <a:lstStyle>
            <a:lvl1pPr marL="0" indent="0">
              <a:buNone/>
              <a:defRPr sz="4678"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en-US"/>
              <a:t>Edit Master text styles</a:t>
            </a:r>
          </a:p>
        </p:txBody>
      </p:sp>
      <p:sp>
        <p:nvSpPr>
          <p:cNvPr id="6" name="Content Placeholder 5"/>
          <p:cNvSpPr>
            <a:spLocks noGrp="1"/>
          </p:cNvSpPr>
          <p:nvPr>
            <p:ph sz="quarter" idx="4"/>
          </p:nvPr>
        </p:nvSpPr>
        <p:spPr>
          <a:xfrm>
            <a:off x="11227668" y="11729468"/>
            <a:ext cx="8554720" cy="15745587"/>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04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2312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4665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604010" y="9487726"/>
            <a:ext cx="10693400" cy="16956786"/>
          </a:xfrm>
        </p:spPr>
        <p:txBody>
          <a:bodyPr/>
          <a:lstStyle>
            <a:lvl1pPr>
              <a:defRPr sz="5146"/>
            </a:lvl1pPr>
            <a:lvl2pPr>
              <a:defRPr sz="4678"/>
            </a:lvl2pPr>
            <a:lvl3pPr>
              <a:defRPr sz="4210"/>
            </a:lvl3pPr>
            <a:lvl4pPr>
              <a:defRPr sz="3742"/>
            </a:lvl4pPr>
            <a:lvl5pPr>
              <a:defRPr sz="3742"/>
            </a:lvl5pPr>
            <a:lvl6pPr>
              <a:defRPr sz="3742"/>
            </a:lvl6pPr>
            <a:lvl7pPr>
              <a:defRPr sz="3742"/>
            </a:lvl7pPr>
            <a:lvl8pPr>
              <a:defRPr sz="3742"/>
            </a:lvl8pPr>
            <a:lvl9pPr>
              <a:defRPr sz="374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82062" y="9481754"/>
            <a:ext cx="5988304" cy="15154642"/>
          </a:xfrm>
        </p:spPr>
        <p:txBody>
          <a:bodyPr>
            <a:normAutofit/>
          </a:bodyPr>
          <a:lstStyle>
            <a:lvl1pPr marL="0" indent="0">
              <a:lnSpc>
                <a:spcPct val="95000"/>
              </a:lnSpc>
              <a:buNone/>
              <a:defRPr sz="3976"/>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2368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604010" y="9764360"/>
            <a:ext cx="11121136" cy="16956786"/>
          </a:xfrm>
          <a:solidFill>
            <a:schemeClr val="tx2">
              <a:lumMod val="60000"/>
              <a:lumOff val="40000"/>
            </a:schemeClr>
          </a:solidFill>
        </p:spPr>
        <p:txBody>
          <a:bodyPr tIns="365760" anchor="t"/>
          <a:lstStyle>
            <a:lvl1pPr marL="0" indent="0" algn="ctr">
              <a:buNone/>
              <a:defRPr sz="7484">
                <a:solidFill>
                  <a:schemeClr val="tx1">
                    <a:lumMod val="50000"/>
                  </a:schemeClr>
                </a:solidFill>
              </a:defRPr>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3765182" y="9495589"/>
            <a:ext cx="5988304" cy="15139988"/>
          </a:xfrm>
        </p:spPr>
        <p:txBody>
          <a:bodyPr>
            <a:normAutofit/>
          </a:bodyPr>
          <a:lstStyle>
            <a:lvl1pPr marL="0" indent="0">
              <a:lnSpc>
                <a:spcPct val="95000"/>
              </a:lnSpc>
              <a:buNone/>
              <a:defRPr sz="3976"/>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395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847" y="777572"/>
            <a:ext cx="21381453" cy="7267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02183" y="1254716"/>
            <a:ext cx="18178780" cy="66615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2183" y="8882126"/>
            <a:ext cx="18178780" cy="185717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4087" y="28358691"/>
            <a:ext cx="6069517" cy="1612128"/>
          </a:xfrm>
          <a:prstGeom prst="rect">
            <a:avLst/>
          </a:prstGeom>
        </p:spPr>
        <p:txBody>
          <a:bodyPr vert="horz" lIns="91440" tIns="45720" rIns="45720" bIns="45720" rtlCol="0" anchor="ctr"/>
          <a:lstStyle>
            <a:lvl1pPr algn="l">
              <a:defRPr sz="2456">
                <a:solidFill>
                  <a:schemeClr val="tx1"/>
                </a:solidFill>
              </a:defRPr>
            </a:lvl1pPr>
          </a:lstStyle>
          <a:p>
            <a:fld id="{B61BEF0D-F0BB-DE4B-95CE-6DB70DBA9567}" type="datetimeFigureOut">
              <a:rPr lang="en-US" smtClean="0"/>
              <a:pPr/>
              <a:t>1/22/2020</a:t>
            </a:fld>
            <a:endParaRPr lang="en-US" dirty="0"/>
          </a:p>
        </p:txBody>
      </p:sp>
      <p:sp>
        <p:nvSpPr>
          <p:cNvPr id="5" name="Footer Placeholder 4"/>
          <p:cNvSpPr>
            <a:spLocks noGrp="1"/>
          </p:cNvSpPr>
          <p:nvPr>
            <p:ph type="ftr" sz="quarter" idx="3"/>
          </p:nvPr>
        </p:nvSpPr>
        <p:spPr>
          <a:xfrm>
            <a:off x="9802285" y="28358691"/>
            <a:ext cx="9497355" cy="1612128"/>
          </a:xfrm>
          <a:prstGeom prst="rect">
            <a:avLst/>
          </a:prstGeom>
        </p:spPr>
        <p:txBody>
          <a:bodyPr vert="horz" lIns="91440" tIns="45720" rIns="91440" bIns="45720" rtlCol="0" anchor="ctr"/>
          <a:lstStyle>
            <a:lvl1pPr algn="r">
              <a:defRPr sz="2456">
                <a:solidFill>
                  <a:schemeClr val="tx1"/>
                </a:solidFill>
              </a:defRPr>
            </a:lvl1pPr>
          </a:lstStyle>
          <a:p>
            <a:endParaRPr lang="en-US" dirty="0"/>
          </a:p>
        </p:txBody>
      </p:sp>
      <p:sp>
        <p:nvSpPr>
          <p:cNvPr id="6" name="Slide Number Placeholder 5"/>
          <p:cNvSpPr>
            <a:spLocks noGrp="1"/>
          </p:cNvSpPr>
          <p:nvPr>
            <p:ph type="sldNum" sz="quarter" idx="4"/>
          </p:nvPr>
        </p:nvSpPr>
        <p:spPr>
          <a:xfrm>
            <a:off x="19331242" y="28358691"/>
            <a:ext cx="1659905" cy="1612128"/>
          </a:xfrm>
          <a:prstGeom prst="rect">
            <a:avLst/>
          </a:prstGeom>
        </p:spPr>
        <p:txBody>
          <a:bodyPr vert="horz" lIns="45720" tIns="45720" rIns="91440" bIns="45720" rtlCol="0" anchor="ctr"/>
          <a:lstStyle>
            <a:lvl1pPr algn="l">
              <a:defRPr sz="2807"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97366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2138690" rtl="0" eaLnBrk="1" latinLnBrk="0" hangingPunct="1">
        <a:lnSpc>
          <a:spcPct val="85000"/>
        </a:lnSpc>
        <a:spcBef>
          <a:spcPct val="0"/>
        </a:spcBef>
        <a:buNone/>
        <a:defRPr sz="9356" kern="1200" cap="all" baseline="0">
          <a:solidFill>
            <a:schemeClr val="bg2"/>
          </a:solidFill>
          <a:latin typeface="+mj-lt"/>
          <a:ea typeface="+mj-ea"/>
          <a:cs typeface="+mj-cs"/>
        </a:defRPr>
      </a:lvl1pPr>
    </p:titleStyle>
    <p:bodyStyle>
      <a:lvl1pPr marL="427738" indent="-427738" algn="l" defTabSz="2138690" rtl="0" eaLnBrk="1" latinLnBrk="0" hangingPunct="1">
        <a:lnSpc>
          <a:spcPct val="90000"/>
        </a:lnSpc>
        <a:spcBef>
          <a:spcPts val="2807"/>
        </a:spcBef>
        <a:spcAft>
          <a:spcPts val="468"/>
        </a:spcAft>
        <a:buClr>
          <a:schemeClr val="tx1"/>
        </a:buClr>
        <a:buFont typeface="Wingdings" pitchFamily="2" charset="2"/>
        <a:buChar char=""/>
        <a:defRPr sz="5146" kern="1200">
          <a:solidFill>
            <a:schemeClr val="tx1"/>
          </a:solidFill>
          <a:latin typeface="+mn-lt"/>
          <a:ea typeface="+mn-ea"/>
          <a:cs typeface="+mn-cs"/>
        </a:defRPr>
      </a:lvl1pPr>
      <a:lvl2pPr marL="962411" indent="-427738" algn="l" defTabSz="2138690" rtl="0" eaLnBrk="1" latinLnBrk="0" hangingPunct="1">
        <a:lnSpc>
          <a:spcPct val="90000"/>
        </a:lnSpc>
        <a:spcBef>
          <a:spcPts val="468"/>
        </a:spcBef>
        <a:spcAft>
          <a:spcPts val="936"/>
        </a:spcAft>
        <a:buClr>
          <a:schemeClr val="tx1"/>
        </a:buClr>
        <a:buFont typeface="Wingdings" pitchFamily="2" charset="2"/>
        <a:buChar char=""/>
        <a:defRPr sz="4678" kern="1200">
          <a:solidFill>
            <a:schemeClr val="tx1"/>
          </a:solidFill>
          <a:latin typeface="+mn-lt"/>
          <a:ea typeface="+mn-ea"/>
          <a:cs typeface="+mn-cs"/>
        </a:defRPr>
      </a:lvl2pPr>
      <a:lvl3pPr marL="1497083" indent="-427738" algn="l" defTabSz="2138690" rtl="0" eaLnBrk="1" latinLnBrk="0" hangingPunct="1">
        <a:lnSpc>
          <a:spcPct val="90000"/>
        </a:lnSpc>
        <a:spcBef>
          <a:spcPts val="468"/>
        </a:spcBef>
        <a:spcAft>
          <a:spcPts val="936"/>
        </a:spcAft>
        <a:buClr>
          <a:schemeClr val="tx1"/>
        </a:buClr>
        <a:buFont typeface="Wingdings" pitchFamily="2" charset="2"/>
        <a:buChar char=""/>
        <a:defRPr sz="4210" kern="1200">
          <a:solidFill>
            <a:schemeClr val="tx1"/>
          </a:solidFill>
          <a:latin typeface="+mn-lt"/>
          <a:ea typeface="+mn-ea"/>
          <a:cs typeface="+mn-cs"/>
        </a:defRPr>
      </a:lvl3pPr>
      <a:lvl4pPr marL="2031756" indent="-427738"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4pPr>
      <a:lvl5pPr marL="2566428" indent="-427738"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5pPr>
      <a:lvl6pPr marL="3004551"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6pPr>
      <a:lvl7pPr marL="3442393"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7pPr>
      <a:lvl8pPr marL="3810068"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8pPr>
      <a:lvl9pPr marL="4224521" indent="-534673" algn="l" defTabSz="2138690" rtl="0" eaLnBrk="1" latinLnBrk="0" hangingPunct="1">
        <a:lnSpc>
          <a:spcPct val="90000"/>
        </a:lnSpc>
        <a:spcBef>
          <a:spcPts val="468"/>
        </a:spcBef>
        <a:spcAft>
          <a:spcPts val="936"/>
        </a:spcAft>
        <a:buClr>
          <a:schemeClr val="tx1"/>
        </a:buClr>
        <a:buFont typeface="Wingdings" pitchFamily="2" charset="2"/>
        <a:buChar char=""/>
        <a:defRPr sz="3742" kern="1200">
          <a:solidFill>
            <a:schemeClr val="tx1"/>
          </a:solidFill>
          <a:latin typeface="+mn-lt"/>
          <a:ea typeface="+mn-ea"/>
          <a:cs typeface="+mn-cs"/>
        </a:defRPr>
      </a:lvl9pPr>
    </p:bodyStyle>
    <p:otherStyle>
      <a:defPPr>
        <a:defRPr lang="en-US"/>
      </a:defPPr>
      <a:lvl1pPr marL="0" algn="l" defTabSz="2138690" rtl="0" eaLnBrk="1" latinLnBrk="0" hangingPunct="1">
        <a:defRPr sz="4210" kern="1200">
          <a:solidFill>
            <a:schemeClr val="tx1"/>
          </a:solidFill>
          <a:latin typeface="+mn-lt"/>
          <a:ea typeface="+mn-ea"/>
          <a:cs typeface="+mn-cs"/>
        </a:defRPr>
      </a:lvl1pPr>
      <a:lvl2pPr marL="1069345" algn="l" defTabSz="2138690" rtl="0" eaLnBrk="1" latinLnBrk="0" hangingPunct="1">
        <a:defRPr sz="4210" kern="1200">
          <a:solidFill>
            <a:schemeClr val="tx1"/>
          </a:solidFill>
          <a:latin typeface="+mn-lt"/>
          <a:ea typeface="+mn-ea"/>
          <a:cs typeface="+mn-cs"/>
        </a:defRPr>
      </a:lvl2pPr>
      <a:lvl3pPr marL="2138690" algn="l" defTabSz="2138690" rtl="0" eaLnBrk="1" latinLnBrk="0" hangingPunct="1">
        <a:defRPr sz="4210" kern="1200">
          <a:solidFill>
            <a:schemeClr val="tx1"/>
          </a:solidFill>
          <a:latin typeface="+mn-lt"/>
          <a:ea typeface="+mn-ea"/>
          <a:cs typeface="+mn-cs"/>
        </a:defRPr>
      </a:lvl3pPr>
      <a:lvl4pPr marL="3208035" algn="l" defTabSz="2138690" rtl="0" eaLnBrk="1" latinLnBrk="0" hangingPunct="1">
        <a:defRPr sz="4210" kern="1200">
          <a:solidFill>
            <a:schemeClr val="tx1"/>
          </a:solidFill>
          <a:latin typeface="+mn-lt"/>
          <a:ea typeface="+mn-ea"/>
          <a:cs typeface="+mn-cs"/>
        </a:defRPr>
      </a:lvl4pPr>
      <a:lvl5pPr marL="4277380" algn="l" defTabSz="2138690" rtl="0" eaLnBrk="1" latinLnBrk="0" hangingPunct="1">
        <a:defRPr sz="4210" kern="1200">
          <a:solidFill>
            <a:schemeClr val="tx1"/>
          </a:solidFill>
          <a:latin typeface="+mn-lt"/>
          <a:ea typeface="+mn-ea"/>
          <a:cs typeface="+mn-cs"/>
        </a:defRPr>
      </a:lvl5pPr>
      <a:lvl6pPr marL="5346725" algn="l" defTabSz="2138690" rtl="0" eaLnBrk="1" latinLnBrk="0" hangingPunct="1">
        <a:defRPr sz="4210" kern="1200">
          <a:solidFill>
            <a:schemeClr val="tx1"/>
          </a:solidFill>
          <a:latin typeface="+mn-lt"/>
          <a:ea typeface="+mn-ea"/>
          <a:cs typeface="+mn-cs"/>
        </a:defRPr>
      </a:lvl6pPr>
      <a:lvl7pPr marL="6416070" algn="l" defTabSz="2138690" rtl="0" eaLnBrk="1" latinLnBrk="0" hangingPunct="1">
        <a:defRPr sz="4210" kern="1200">
          <a:solidFill>
            <a:schemeClr val="tx1"/>
          </a:solidFill>
          <a:latin typeface="+mn-lt"/>
          <a:ea typeface="+mn-ea"/>
          <a:cs typeface="+mn-cs"/>
        </a:defRPr>
      </a:lvl7pPr>
      <a:lvl8pPr marL="7485416" algn="l" defTabSz="2138690" rtl="0" eaLnBrk="1" latinLnBrk="0" hangingPunct="1">
        <a:defRPr sz="4210" kern="1200">
          <a:solidFill>
            <a:schemeClr val="tx1"/>
          </a:solidFill>
          <a:latin typeface="+mn-lt"/>
          <a:ea typeface="+mn-ea"/>
          <a:cs typeface="+mn-cs"/>
        </a:defRPr>
      </a:lvl8pPr>
      <a:lvl9pPr marL="8554761" algn="l" defTabSz="213869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diagramLayout" Target="../diagrams/layout1.xml"/><Relationship Id="rId21" Type="http://schemas.openxmlformats.org/officeDocument/2006/relationships/image" Target="../media/image16.png"/><Relationship Id="rId7" Type="http://schemas.openxmlformats.org/officeDocument/2006/relationships/image" Target="../media/image2.jpe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diagramData" Target="../diagrams/data1.xml"/><Relationship Id="rId16" Type="http://schemas.openxmlformats.org/officeDocument/2006/relationships/image" Target="../media/image11.jpeg"/><Relationship Id="rId20"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189">
            <a:extLst>
              <a:ext uri="{FF2B5EF4-FFF2-40B4-BE49-F238E27FC236}">
                <a16:creationId xmlns:a16="http://schemas.microsoft.com/office/drawing/2014/main" id="{F6F4D179-663E-401D-B719-89F9E0F3B245}"/>
              </a:ext>
            </a:extLst>
          </p:cNvPr>
          <p:cNvSpPr txBox="1">
            <a:spLocks/>
          </p:cNvSpPr>
          <p:nvPr/>
        </p:nvSpPr>
        <p:spPr>
          <a:xfrm>
            <a:off x="259773" y="338374"/>
            <a:ext cx="20984078" cy="1970589"/>
          </a:xfrm>
          <a:prstGeom prst="rect">
            <a:avLst/>
          </a:prstGeom>
          <a:solidFill>
            <a:schemeClr val="accent6">
              <a:lumMod val="75000"/>
            </a:schemeClr>
          </a:solidFill>
          <a:ln>
            <a:noFill/>
          </a:ln>
        </p:spPr>
        <p:txBody>
          <a:bodyPr lIns="468087" tIns="468087" rIns="468087" bIns="46808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Hind"/>
              <a:buNone/>
              <a:defRPr sz="3000" b="1" i="0" u="none" strike="noStrike" cap="none">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pPr algn="ctr"/>
            <a:r>
              <a:rPr lang="en-IE" sz="4800" dirty="0">
                <a:ln>
                  <a:solidFill>
                    <a:srgbClr val="FF9933"/>
                  </a:solidFill>
                </a:ln>
                <a:solidFill>
                  <a:schemeClr val="tx1"/>
                </a:solidFill>
              </a:rPr>
              <a:t>How Analytics Can Be Used To Drive Improved Supply Chain And Production Performance</a:t>
            </a:r>
            <a:endParaRPr lang="en" sz="4800" dirty="0">
              <a:ln>
                <a:solidFill>
                  <a:srgbClr val="FF9933"/>
                </a:solidFill>
              </a:ln>
              <a:solidFill>
                <a:schemeClr val="bg1"/>
              </a:solidFill>
            </a:endParaRPr>
          </a:p>
        </p:txBody>
      </p:sp>
      <p:sp>
        <p:nvSpPr>
          <p:cNvPr id="3" name="Rectangle 2">
            <a:extLst>
              <a:ext uri="{FF2B5EF4-FFF2-40B4-BE49-F238E27FC236}">
                <a16:creationId xmlns:a16="http://schemas.microsoft.com/office/drawing/2014/main" id="{0511F8D4-F4FE-4A0A-A6F8-55DF3881AF9A}"/>
              </a:ext>
            </a:extLst>
          </p:cNvPr>
          <p:cNvSpPr/>
          <p:nvPr/>
        </p:nvSpPr>
        <p:spPr>
          <a:xfrm>
            <a:off x="295257" y="2709047"/>
            <a:ext cx="10433627" cy="533379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Project Overview</a:t>
            </a:r>
            <a:endParaRPr lang="en-GB" dirty="0">
              <a:solidFill>
                <a:schemeClr val="accent6">
                  <a:lumMod val="75000"/>
                </a:schemeClr>
              </a:solidFill>
            </a:endParaRPr>
          </a:p>
          <a:p>
            <a:r>
              <a:rPr lang="en-US" sz="2000" dirty="0">
                <a:solidFill>
                  <a:schemeClr val="bg1"/>
                </a:solidFill>
              </a:rPr>
              <a:t>The current sales forecasting model used by Celestica results in several negative outcomes. If sales are over-estimated, products are manufactured that end up outdated and no longer saleable, and obsolete raw materials become unprofitable while still occupying space in the warehouse. If sales are under-estimated, the production operations can be disrupted putting pressure on the operators to manufacture product within a short period of time. </a:t>
            </a:r>
          </a:p>
          <a:p>
            <a:endParaRPr lang="en-US" sz="2000" dirty="0">
              <a:solidFill>
                <a:schemeClr val="bg1"/>
              </a:solidFill>
            </a:endParaRPr>
          </a:p>
          <a:p>
            <a:r>
              <a:rPr lang="en-US" sz="2000" dirty="0">
                <a:solidFill>
                  <a:schemeClr val="bg1"/>
                </a:solidFill>
              </a:rPr>
              <a:t>There is also an opportunity cost meaning the money tied up in the excess inventory could have been invested elsewhere that would make a higher return.</a:t>
            </a:r>
          </a:p>
          <a:p>
            <a:endParaRPr lang="en-US" sz="2000" dirty="0">
              <a:solidFill>
                <a:schemeClr val="bg1"/>
              </a:solidFill>
            </a:endParaRPr>
          </a:p>
          <a:p>
            <a:r>
              <a:rPr lang="en-GB" sz="2000" dirty="0">
                <a:solidFill>
                  <a:schemeClr val="bg1"/>
                </a:solidFill>
              </a:rPr>
              <a:t>Analytics can provide valuable insight to aid the management of complex supply chains and to minimize disruptions on production operations. It can provide greater transparency into the supply chains and enable decision makers to optimize the process.</a:t>
            </a:r>
          </a:p>
          <a:p>
            <a:endParaRPr lang="en-GB" sz="2000" dirty="0">
              <a:solidFill>
                <a:schemeClr val="bg1"/>
              </a:solidFill>
            </a:endParaRPr>
          </a:p>
          <a:p>
            <a:r>
              <a:rPr lang="en-US" sz="2000" dirty="0">
                <a:solidFill>
                  <a:schemeClr val="bg1"/>
                </a:solidFill>
              </a:rPr>
              <a:t>Celestica’s Galway site does not have a strong presence of supply chain analytics, creating an opportunity for us to apply our knowledge and skills to a real-life context. </a:t>
            </a:r>
            <a:endParaRPr lang="en-GB" sz="2000" dirty="0">
              <a:solidFill>
                <a:schemeClr val="bg1"/>
              </a:solidFill>
            </a:endParaRPr>
          </a:p>
          <a:p>
            <a:endParaRPr lang="en-US" dirty="0">
              <a:solidFill>
                <a:schemeClr val="bg1"/>
              </a:solidFill>
            </a:endParaRPr>
          </a:p>
          <a:p>
            <a:endParaRPr lang="en-GB" dirty="0">
              <a:solidFill>
                <a:schemeClr val="bg2">
                  <a:lumMod val="50000"/>
                </a:schemeClr>
              </a:solidFill>
            </a:endParaRPr>
          </a:p>
          <a:p>
            <a:endParaRPr lang="en-IE" sz="3964" dirty="0">
              <a:ln>
                <a:solidFill>
                  <a:schemeClr val="bg1"/>
                </a:solidFill>
              </a:ln>
              <a:solidFill>
                <a:srgbClr val="FF9933"/>
              </a:solidFill>
            </a:endParaRPr>
          </a:p>
          <a:p>
            <a:endParaRPr lang="en-IE" sz="3964" dirty="0">
              <a:ln>
                <a:solidFill>
                  <a:schemeClr val="bg1"/>
                </a:solidFill>
              </a:ln>
              <a:solidFill>
                <a:srgbClr val="FF9933"/>
              </a:solidFill>
            </a:endParaRPr>
          </a:p>
        </p:txBody>
      </p:sp>
      <p:sp>
        <p:nvSpPr>
          <p:cNvPr id="4" name="Rectangle 3">
            <a:extLst>
              <a:ext uri="{FF2B5EF4-FFF2-40B4-BE49-F238E27FC236}">
                <a16:creationId xmlns:a16="http://schemas.microsoft.com/office/drawing/2014/main" id="{3E58F75A-D537-486F-8B2F-D974205DB91C}"/>
              </a:ext>
            </a:extLst>
          </p:cNvPr>
          <p:cNvSpPr/>
          <p:nvPr/>
        </p:nvSpPr>
        <p:spPr>
          <a:xfrm>
            <a:off x="11150947" y="2709047"/>
            <a:ext cx="9976080" cy="533379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Tools &amp; Techniques</a:t>
            </a:r>
          </a:p>
          <a:p>
            <a:endParaRPr lang="en-IE" sz="3964" dirty="0">
              <a:ln>
                <a:solidFill>
                  <a:schemeClr val="bg1"/>
                </a:solidFill>
              </a:ln>
              <a:solidFill>
                <a:srgbClr val="FF9933"/>
              </a:solidFill>
            </a:endParaRPr>
          </a:p>
        </p:txBody>
      </p:sp>
      <p:sp>
        <p:nvSpPr>
          <p:cNvPr id="6" name="Rectangle 5">
            <a:extLst>
              <a:ext uri="{FF2B5EF4-FFF2-40B4-BE49-F238E27FC236}">
                <a16:creationId xmlns:a16="http://schemas.microsoft.com/office/drawing/2014/main" id="{0F819B04-763F-4E25-A129-7EA770619543}"/>
              </a:ext>
            </a:extLst>
          </p:cNvPr>
          <p:cNvSpPr/>
          <p:nvPr/>
        </p:nvSpPr>
        <p:spPr>
          <a:xfrm>
            <a:off x="295257" y="8212156"/>
            <a:ext cx="20867254" cy="1664498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Project Analysis</a:t>
            </a:r>
          </a:p>
          <a:p>
            <a:r>
              <a:rPr lang="en-GB" sz="4000" dirty="0">
                <a:solidFill>
                  <a:schemeClr val="bg1"/>
                </a:solidFill>
              </a:rPr>
              <a:t>					</a:t>
            </a:r>
            <a:r>
              <a:rPr lang="en-GB" sz="3600" dirty="0">
                <a:solidFill>
                  <a:schemeClr val="bg1"/>
                </a:solidFill>
              </a:rPr>
              <a:t>Forecasting Model									Forecast Explanation</a:t>
            </a:r>
          </a:p>
          <a:p>
            <a:endParaRPr lang="en-GB" sz="3600" dirty="0">
              <a:solidFill>
                <a:schemeClr val="bg1"/>
              </a:solidFill>
            </a:endParaRPr>
          </a:p>
          <a:p>
            <a:endParaRPr lang="en-IE" sz="3964" dirty="0">
              <a:ln>
                <a:solidFill>
                  <a:schemeClr val="bg1"/>
                </a:solidFill>
              </a:ln>
              <a:solidFill>
                <a:srgbClr val="FF9933"/>
              </a:solidFill>
            </a:endParaRPr>
          </a:p>
        </p:txBody>
      </p:sp>
      <p:graphicFrame>
        <p:nvGraphicFramePr>
          <p:cNvPr id="7" name="Content Placeholder 3">
            <a:extLst>
              <a:ext uri="{FF2B5EF4-FFF2-40B4-BE49-F238E27FC236}">
                <a16:creationId xmlns:a16="http://schemas.microsoft.com/office/drawing/2014/main" id="{A3E0AF6E-CC0F-46C1-99E9-463AC10DB04A}"/>
              </a:ext>
            </a:extLst>
          </p:cNvPr>
          <p:cNvGraphicFramePr>
            <a:graphicFrameLocks/>
          </p:cNvGraphicFramePr>
          <p:nvPr>
            <p:extLst>
              <p:ext uri="{D42A27DB-BD31-4B8C-83A1-F6EECF244321}">
                <p14:modId xmlns:p14="http://schemas.microsoft.com/office/powerpoint/2010/main" val="3294859646"/>
              </p:ext>
            </p:extLst>
          </p:nvPr>
        </p:nvGraphicFramePr>
        <p:xfrm>
          <a:off x="-1535733" y="14702367"/>
          <a:ext cx="10487321" cy="6103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49317001-E321-456C-B53B-2F6B86CB3E58}"/>
              </a:ext>
            </a:extLst>
          </p:cNvPr>
          <p:cNvPicPr>
            <a:picLocks noChangeAspect="1"/>
          </p:cNvPicPr>
          <p:nvPr/>
        </p:nvPicPr>
        <p:blipFill>
          <a:blip r:embed="rId7"/>
          <a:stretch>
            <a:fillRect/>
          </a:stretch>
        </p:blipFill>
        <p:spPr>
          <a:xfrm>
            <a:off x="13091988" y="21603581"/>
            <a:ext cx="7812739" cy="3112645"/>
          </a:xfrm>
          <a:prstGeom prst="rect">
            <a:avLst/>
          </a:prstGeom>
        </p:spPr>
      </p:pic>
      <p:pic>
        <p:nvPicPr>
          <p:cNvPr id="11" name="Picture 2" descr="https://media.pubble.io/2016/01/21/c16ea8ba2c37bb3067efaf72e0539575.png">
            <a:extLst>
              <a:ext uri="{FF2B5EF4-FFF2-40B4-BE49-F238E27FC236}">
                <a16:creationId xmlns:a16="http://schemas.microsoft.com/office/drawing/2014/main" id="{332B9C7F-7C49-4B3A-985E-34B66785C8AE}"/>
              </a:ext>
            </a:extLst>
          </p:cNvPr>
          <p:cNvPicPr>
            <a:picLocks noChangeAspect="1" noChangeArrowheads="1"/>
          </p:cNvPicPr>
          <p:nvPr/>
        </p:nvPicPr>
        <p:blipFill>
          <a:blip r:embed="rId8"/>
          <a:srcRect/>
          <a:stretch>
            <a:fillRect/>
          </a:stretch>
        </p:blipFill>
        <p:spPr bwMode="auto">
          <a:xfrm>
            <a:off x="265714" y="28624544"/>
            <a:ext cx="4338943" cy="1333647"/>
          </a:xfrm>
          <a:prstGeom prst="rect">
            <a:avLst/>
          </a:prstGeom>
          <a:noFill/>
        </p:spPr>
      </p:pic>
      <p:pic>
        <p:nvPicPr>
          <p:cNvPr id="12" name="Picture 11">
            <a:extLst>
              <a:ext uri="{FF2B5EF4-FFF2-40B4-BE49-F238E27FC236}">
                <a16:creationId xmlns:a16="http://schemas.microsoft.com/office/drawing/2014/main" id="{CC394EE1-77A7-42B6-85C4-FE2E4A6834E9}"/>
              </a:ext>
            </a:extLst>
          </p:cNvPr>
          <p:cNvPicPr>
            <a:picLocks noChangeAspect="1"/>
          </p:cNvPicPr>
          <p:nvPr/>
        </p:nvPicPr>
        <p:blipFill rotWithShape="1">
          <a:blip r:embed="rId9"/>
          <a:srcRect t="19266" b="19266"/>
          <a:stretch/>
        </p:blipFill>
        <p:spPr>
          <a:xfrm>
            <a:off x="4598271" y="28410197"/>
            <a:ext cx="3175492" cy="1865002"/>
          </a:xfrm>
          <a:prstGeom prst="rect">
            <a:avLst/>
          </a:prstGeom>
        </p:spPr>
      </p:pic>
      <p:sp>
        <p:nvSpPr>
          <p:cNvPr id="13" name="Shape 189">
            <a:extLst>
              <a:ext uri="{FF2B5EF4-FFF2-40B4-BE49-F238E27FC236}">
                <a16:creationId xmlns:a16="http://schemas.microsoft.com/office/drawing/2014/main" id="{008F0F05-CC5F-4937-A3D7-01729ED839FE}"/>
              </a:ext>
            </a:extLst>
          </p:cNvPr>
          <p:cNvSpPr txBox="1">
            <a:spLocks/>
          </p:cNvSpPr>
          <p:nvPr/>
        </p:nvSpPr>
        <p:spPr>
          <a:xfrm>
            <a:off x="12450270" y="28786661"/>
            <a:ext cx="9444238" cy="2343060"/>
          </a:xfrm>
          <a:prstGeom prst="rect">
            <a:avLst/>
          </a:prstGeom>
          <a:noFill/>
          <a:ln>
            <a:noFill/>
          </a:ln>
        </p:spPr>
        <p:txBody>
          <a:bodyPr lIns="468087" tIns="468087" rIns="468087" bIns="46808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Hind"/>
              <a:buNone/>
              <a:defRPr sz="3000" b="1" i="0" u="none" strike="noStrike" cap="none">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r>
              <a:rPr lang="en-IE" sz="2400" dirty="0">
                <a:ln>
                  <a:solidFill>
                    <a:srgbClr val="FF9933"/>
                  </a:solidFill>
                </a:ln>
                <a:solidFill>
                  <a:schemeClr val="bg1"/>
                </a:solidFill>
              </a:rPr>
              <a:t>Group Members: 		</a:t>
            </a:r>
            <a:r>
              <a:rPr lang="en-IE" sz="2400" dirty="0">
                <a:solidFill>
                  <a:schemeClr val="bg1"/>
                </a:solidFill>
              </a:rPr>
              <a:t>Sughosh </a:t>
            </a:r>
            <a:r>
              <a:rPr lang="en-IE" sz="2400" dirty="0" err="1">
                <a:solidFill>
                  <a:schemeClr val="bg1"/>
                </a:solidFill>
              </a:rPr>
              <a:t>Harve,</a:t>
            </a:r>
            <a:r>
              <a:rPr lang="en-IE" sz="2400" dirty="0">
                <a:solidFill>
                  <a:schemeClr val="bg1"/>
                </a:solidFill>
              </a:rPr>
              <a:t> Tanay Chowdhury, </a:t>
            </a:r>
          </a:p>
          <a:p>
            <a:r>
              <a:rPr lang="en-IE" sz="2400" dirty="0">
                <a:solidFill>
                  <a:schemeClr val="bg1"/>
                </a:solidFill>
              </a:rPr>
              <a:t>						Sinead Jacobsen, </a:t>
            </a:r>
            <a:r>
              <a:rPr lang="en-IE" sz="2400" dirty="0" err="1">
                <a:solidFill>
                  <a:schemeClr val="bg1"/>
                </a:solidFill>
              </a:rPr>
              <a:t>Sazel</a:t>
            </a:r>
            <a:r>
              <a:rPr lang="en-IE" sz="2400" dirty="0">
                <a:solidFill>
                  <a:schemeClr val="bg1"/>
                </a:solidFill>
              </a:rPr>
              <a:t> </a:t>
            </a:r>
            <a:r>
              <a:rPr lang="en-IE" sz="2400" dirty="0" err="1">
                <a:solidFill>
                  <a:schemeClr val="bg1"/>
                </a:solidFill>
              </a:rPr>
              <a:t>Khokhar</a:t>
            </a:r>
            <a:endParaRPr lang="en-IE" sz="2400" dirty="0">
              <a:solidFill>
                <a:schemeClr val="bg1"/>
              </a:solidFill>
            </a:endParaRPr>
          </a:p>
          <a:p>
            <a:r>
              <a:rPr lang="en-IE" sz="2400" dirty="0">
                <a:ln>
                  <a:solidFill>
                    <a:srgbClr val="FF9933"/>
                  </a:solidFill>
                </a:ln>
                <a:solidFill>
                  <a:schemeClr val="bg1"/>
                </a:solidFill>
              </a:rPr>
              <a:t>Project Supervisor: 	</a:t>
            </a:r>
            <a:r>
              <a:rPr lang="en-IE" sz="2400" dirty="0">
                <a:solidFill>
                  <a:schemeClr val="bg1"/>
                </a:solidFill>
              </a:rPr>
              <a:t>Prof. Willie Golden</a:t>
            </a:r>
            <a:r>
              <a:rPr lang="en-IE" sz="6000" dirty="0">
                <a:ln>
                  <a:solidFill>
                    <a:srgbClr val="FF9933"/>
                  </a:solidFill>
                </a:ln>
                <a:solidFill>
                  <a:schemeClr val="bg1"/>
                </a:solidFill>
              </a:rPr>
              <a:t/>
            </a:r>
            <a:br>
              <a:rPr lang="en-IE" sz="6000" dirty="0">
                <a:ln>
                  <a:solidFill>
                    <a:srgbClr val="FF9933"/>
                  </a:solidFill>
                </a:ln>
                <a:solidFill>
                  <a:schemeClr val="bg1"/>
                </a:solidFill>
              </a:rPr>
            </a:br>
            <a:endParaRPr lang="en" sz="6000" dirty="0">
              <a:ln>
                <a:solidFill>
                  <a:srgbClr val="FF9933"/>
                </a:solidFill>
              </a:ln>
              <a:solidFill>
                <a:schemeClr val="bg1"/>
              </a:solidFill>
            </a:endParaRPr>
          </a:p>
        </p:txBody>
      </p:sp>
      <p:sp>
        <p:nvSpPr>
          <p:cNvPr id="14" name="Rectangle 13">
            <a:extLst>
              <a:ext uri="{FF2B5EF4-FFF2-40B4-BE49-F238E27FC236}">
                <a16:creationId xmlns:a16="http://schemas.microsoft.com/office/drawing/2014/main" id="{7B2AD171-836E-4ECF-B2CC-71D1AE983294}"/>
              </a:ext>
            </a:extLst>
          </p:cNvPr>
          <p:cNvSpPr/>
          <p:nvPr/>
        </p:nvSpPr>
        <p:spPr>
          <a:xfrm>
            <a:off x="259773" y="25161479"/>
            <a:ext cx="20867254" cy="322509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sz="4400" b="1" u="sng" dirty="0">
                <a:ln>
                  <a:solidFill>
                    <a:schemeClr val="tx1"/>
                  </a:solidFill>
                </a:ln>
                <a:solidFill>
                  <a:schemeClr val="accent6">
                    <a:lumMod val="75000"/>
                  </a:schemeClr>
                </a:solidFill>
              </a:rPr>
              <a:t>Recommendations and Conclusion</a:t>
            </a:r>
            <a:endParaRPr lang="en-US" sz="4400" dirty="0">
              <a:solidFill>
                <a:schemeClr val="accent6">
                  <a:lumMod val="75000"/>
                </a:schemeClr>
              </a:solidFill>
            </a:endParaRPr>
          </a:p>
          <a:p>
            <a:r>
              <a:rPr lang="en-IE" sz="2400" dirty="0">
                <a:solidFill>
                  <a:srgbClr val="2C2C2C"/>
                </a:solidFill>
              </a:rPr>
              <a:t>Our initial data cleansing and preparation highlighted the presence of data silos in the company and the need for a more integrated approach for data management. This integration would contribute towards real-time analysis and visibility. Our analysis of the top critical parts brings attention to the component parts that are causing most forecasting problems for Celestica and shows how much the forecasting inaccuracies are costing Celestica.  </a:t>
            </a:r>
          </a:p>
          <a:p>
            <a:r>
              <a:rPr lang="en-IE" sz="2400" dirty="0">
                <a:solidFill>
                  <a:srgbClr val="2C2C2C"/>
                </a:solidFill>
              </a:rPr>
              <a:t>We recommend for Celestica to adjust their current forecasting model to reflect the fluctuations in week numbers 1-6 and to increase the weighting of the percentage breakdown for week number 13 to reflect the increase in end-of-quarter sales. Celestica are loosely meeting their inventory management targets, however the level of obsolete material is exceeding the target by 4%.</a:t>
            </a:r>
          </a:p>
        </p:txBody>
      </p:sp>
      <p:pic>
        <p:nvPicPr>
          <p:cNvPr id="1026" name="Picture 2" descr="Image result for microsoft excel">
            <a:extLst>
              <a:ext uri="{FF2B5EF4-FFF2-40B4-BE49-F238E27FC236}">
                <a16:creationId xmlns:a16="http://schemas.microsoft.com/office/drawing/2014/main" id="{6C73D730-4D83-40FB-9CB3-21BC14A9BA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39529" y="3631410"/>
            <a:ext cx="1920558" cy="1885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soft powerpoint">
            <a:extLst>
              <a:ext uri="{FF2B5EF4-FFF2-40B4-BE49-F238E27FC236}">
                <a16:creationId xmlns:a16="http://schemas.microsoft.com/office/drawing/2014/main" id="{364C6529-20DE-4D9A-9E99-00B766AE1EA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8868" r="18131"/>
          <a:stretch/>
        </p:blipFill>
        <p:spPr bwMode="auto">
          <a:xfrm>
            <a:off x="14101051" y="3855699"/>
            <a:ext cx="1742769" cy="1557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icrosoft onenote">
            <a:extLst>
              <a:ext uri="{FF2B5EF4-FFF2-40B4-BE49-F238E27FC236}">
                <a16:creationId xmlns:a16="http://schemas.microsoft.com/office/drawing/2014/main" id="{1768B799-D539-4DDD-9FD6-3B7E9D21D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56652" y="3703530"/>
            <a:ext cx="1831474" cy="17978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close up of a sign&#10;&#10;Description generated with high confidence">
            <a:extLst>
              <a:ext uri="{FF2B5EF4-FFF2-40B4-BE49-F238E27FC236}">
                <a16:creationId xmlns:a16="http://schemas.microsoft.com/office/drawing/2014/main" id="{FC44DA11-E224-49EB-8CCF-C14C6826B75D}"/>
              </a:ext>
            </a:extLst>
          </p:cNvPr>
          <p:cNvPicPr>
            <a:picLocks noChangeAspect="1" noChangeArrowheads="1"/>
          </p:cNvPicPr>
          <p:nvPr/>
        </p:nvPicPr>
        <p:blipFill>
          <a:blip r:embed="rId13">
            <a:extLst/>
          </a:blip>
          <a:srcRect/>
          <a:stretch>
            <a:fillRect/>
          </a:stretch>
        </p:blipFill>
        <p:spPr bwMode="auto">
          <a:xfrm>
            <a:off x="18399813" y="3642200"/>
            <a:ext cx="1920558" cy="19205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ableau">
            <a:extLst>
              <a:ext uri="{FF2B5EF4-FFF2-40B4-BE49-F238E27FC236}">
                <a16:creationId xmlns:a16="http://schemas.microsoft.com/office/drawing/2014/main" id="{AF1B2983-89BD-490F-B647-7466356D09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39529" y="6090244"/>
            <a:ext cx="2841833" cy="16482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
            <a:extLst>
              <a:ext uri="{FF2B5EF4-FFF2-40B4-BE49-F238E27FC236}">
                <a16:creationId xmlns:a16="http://schemas.microsoft.com/office/drawing/2014/main" id="{2627A0E5-9EC9-47EC-AD44-23922FA1F7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943745" y="5767495"/>
            <a:ext cx="2346245" cy="18183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atlab">
            <a:extLst>
              <a:ext uri="{FF2B5EF4-FFF2-40B4-BE49-F238E27FC236}">
                <a16:creationId xmlns:a16="http://schemas.microsoft.com/office/drawing/2014/main" id="{5AFFE918-F3E5-4088-8076-952E4EC1F9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02169" y="6166862"/>
            <a:ext cx="2630692" cy="1214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A close up of a sign&#10;&#10;Description generated with very high confidence">
            <a:extLst>
              <a:ext uri="{FF2B5EF4-FFF2-40B4-BE49-F238E27FC236}">
                <a16:creationId xmlns:a16="http://schemas.microsoft.com/office/drawing/2014/main" id="{866448A8-F44E-42D2-B10C-EDCC0BF54A69}"/>
              </a:ext>
            </a:extLst>
          </p:cNvPr>
          <p:cNvPicPr>
            <a:picLocks noChangeAspect="1"/>
          </p:cNvPicPr>
          <p:nvPr/>
        </p:nvPicPr>
        <p:blipFill>
          <a:blip r:embed="rId17"/>
          <a:stretch>
            <a:fillRect/>
          </a:stretch>
        </p:blipFill>
        <p:spPr>
          <a:xfrm>
            <a:off x="15973759" y="14742585"/>
            <a:ext cx="4987139" cy="5902603"/>
          </a:xfrm>
          <a:prstGeom prst="rect">
            <a:avLst/>
          </a:prstGeom>
        </p:spPr>
      </p:pic>
      <p:grpSp>
        <p:nvGrpSpPr>
          <p:cNvPr id="29" name="Group 28">
            <a:extLst>
              <a:ext uri="{FF2B5EF4-FFF2-40B4-BE49-F238E27FC236}">
                <a16:creationId xmlns:a16="http://schemas.microsoft.com/office/drawing/2014/main" id="{E2D293E1-FD2C-49AE-B6BE-4794635A1B5A}"/>
              </a:ext>
            </a:extLst>
          </p:cNvPr>
          <p:cNvGrpSpPr/>
          <p:nvPr/>
        </p:nvGrpSpPr>
        <p:grpSpPr>
          <a:xfrm>
            <a:off x="14577350" y="20471991"/>
            <a:ext cx="4577892" cy="1144473"/>
            <a:chOff x="2954714" y="4921233"/>
            <a:chExt cx="4577892" cy="1144473"/>
          </a:xfrm>
          <a:noFill/>
        </p:grpSpPr>
        <p:sp>
          <p:nvSpPr>
            <p:cNvPr id="30" name="Rectangle 29">
              <a:extLst>
                <a:ext uri="{FF2B5EF4-FFF2-40B4-BE49-F238E27FC236}">
                  <a16:creationId xmlns:a16="http://schemas.microsoft.com/office/drawing/2014/main" id="{32AACDDA-EEBC-4129-956B-C6FDA5871412}"/>
                </a:ext>
              </a:extLst>
            </p:cNvPr>
            <p:cNvSpPr/>
            <p:nvPr/>
          </p:nvSpPr>
          <p:spPr>
            <a:xfrm>
              <a:off x="2954714" y="4921233"/>
              <a:ext cx="4577892" cy="1144473"/>
            </a:xfrm>
            <a:prstGeom prst="rect">
              <a:avLst/>
            </a:prstGeom>
            <a:grp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BCCE4550-DD6B-486F-9F19-4BCC92C29C46}"/>
                </a:ext>
              </a:extLst>
            </p:cNvPr>
            <p:cNvSpPr txBox="1"/>
            <p:nvPr/>
          </p:nvSpPr>
          <p:spPr>
            <a:xfrm>
              <a:off x="2954714" y="4921233"/>
              <a:ext cx="4577892" cy="1144473"/>
            </a:xfrm>
            <a:prstGeom prst="rect">
              <a:avLst/>
            </a:prstGeom>
            <a:grp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b="1" kern="1200" dirty="0">
                <a:solidFill>
                  <a:schemeClr val="bg1"/>
                </a:solidFill>
                <a:latin typeface="Franklin Gothic Book" panose="020B0503020102020204"/>
                <a:ea typeface="+mn-ea"/>
                <a:cs typeface="+mn-cs"/>
              </a:endParaRPr>
            </a:p>
          </p:txBody>
        </p:sp>
      </p:grpSp>
      <p:pic>
        <p:nvPicPr>
          <p:cNvPr id="20" name="Picture 19">
            <a:extLst>
              <a:ext uri="{FF2B5EF4-FFF2-40B4-BE49-F238E27FC236}">
                <a16:creationId xmlns:a16="http://schemas.microsoft.com/office/drawing/2014/main" id="{5847CA61-0171-4831-9263-DF820E992897}"/>
              </a:ext>
            </a:extLst>
          </p:cNvPr>
          <p:cNvPicPr>
            <a:picLocks noChangeAspect="1"/>
          </p:cNvPicPr>
          <p:nvPr/>
        </p:nvPicPr>
        <p:blipFill>
          <a:blip r:embed="rId18"/>
          <a:stretch>
            <a:fillRect/>
          </a:stretch>
        </p:blipFill>
        <p:spPr>
          <a:xfrm>
            <a:off x="4135688" y="20831010"/>
            <a:ext cx="7206815" cy="3767447"/>
          </a:xfrm>
          <a:prstGeom prst="rect">
            <a:avLst/>
          </a:prstGeom>
        </p:spPr>
      </p:pic>
      <p:pic>
        <p:nvPicPr>
          <p:cNvPr id="35" name="Picture 34">
            <a:extLst>
              <a:ext uri="{FF2B5EF4-FFF2-40B4-BE49-F238E27FC236}">
                <a16:creationId xmlns:a16="http://schemas.microsoft.com/office/drawing/2014/main" id="{941AEB5F-B745-4804-99BC-75CF878D369A}"/>
              </a:ext>
            </a:extLst>
          </p:cNvPr>
          <p:cNvPicPr>
            <a:picLocks noChangeAspect="1"/>
          </p:cNvPicPr>
          <p:nvPr/>
        </p:nvPicPr>
        <p:blipFill rotWithShape="1">
          <a:blip r:embed="rId19"/>
          <a:srcRect l="27880" t="21146" r="30598" b="15375"/>
          <a:stretch/>
        </p:blipFill>
        <p:spPr>
          <a:xfrm>
            <a:off x="16414810" y="9776185"/>
            <a:ext cx="4546088" cy="3907601"/>
          </a:xfrm>
          <a:prstGeom prst="rect">
            <a:avLst/>
          </a:prstGeom>
        </p:spPr>
      </p:pic>
      <p:pic>
        <p:nvPicPr>
          <p:cNvPr id="22" name="Picture 21" descr="A screenshot of a cell phone&#10;&#10;Description generated with very high confidence">
            <a:extLst>
              <a:ext uri="{FF2B5EF4-FFF2-40B4-BE49-F238E27FC236}">
                <a16:creationId xmlns:a16="http://schemas.microsoft.com/office/drawing/2014/main" id="{7BA32A16-70B2-4F86-8203-2414DDD577D3}"/>
              </a:ext>
            </a:extLst>
          </p:cNvPr>
          <p:cNvPicPr>
            <a:picLocks noChangeAspect="1"/>
          </p:cNvPicPr>
          <p:nvPr/>
        </p:nvPicPr>
        <p:blipFill>
          <a:blip r:embed="rId20"/>
          <a:stretch>
            <a:fillRect/>
          </a:stretch>
        </p:blipFill>
        <p:spPr>
          <a:xfrm>
            <a:off x="937820" y="9776184"/>
            <a:ext cx="7333673" cy="3581400"/>
          </a:xfrm>
          <a:prstGeom prst="rect">
            <a:avLst/>
          </a:prstGeom>
        </p:spPr>
      </p:pic>
      <p:pic>
        <p:nvPicPr>
          <p:cNvPr id="27" name="Picture 26" descr="A screenshot of a social media post&#10;&#10;Description generated with very high confidence">
            <a:extLst>
              <a:ext uri="{FF2B5EF4-FFF2-40B4-BE49-F238E27FC236}">
                <a16:creationId xmlns:a16="http://schemas.microsoft.com/office/drawing/2014/main" id="{AEB48EB0-27DB-4107-9DC9-BAE21C31E32A}"/>
              </a:ext>
            </a:extLst>
          </p:cNvPr>
          <p:cNvPicPr>
            <a:picLocks noChangeAspect="1"/>
          </p:cNvPicPr>
          <p:nvPr/>
        </p:nvPicPr>
        <p:blipFill>
          <a:blip r:embed="rId21"/>
          <a:stretch>
            <a:fillRect/>
          </a:stretch>
        </p:blipFill>
        <p:spPr>
          <a:xfrm>
            <a:off x="8772278" y="9769356"/>
            <a:ext cx="6657975" cy="3581400"/>
          </a:xfrm>
          <a:prstGeom prst="rect">
            <a:avLst/>
          </a:prstGeom>
        </p:spPr>
      </p:pic>
      <p:sp>
        <p:nvSpPr>
          <p:cNvPr id="32" name="Rectangle 31">
            <a:extLst>
              <a:ext uri="{FF2B5EF4-FFF2-40B4-BE49-F238E27FC236}">
                <a16:creationId xmlns:a16="http://schemas.microsoft.com/office/drawing/2014/main" id="{782C54D6-D577-4483-A28A-71E6158CE578}"/>
              </a:ext>
            </a:extLst>
          </p:cNvPr>
          <p:cNvSpPr/>
          <p:nvPr/>
        </p:nvSpPr>
        <p:spPr>
          <a:xfrm>
            <a:off x="16494280" y="8956012"/>
            <a:ext cx="3530710" cy="646331"/>
          </a:xfrm>
          <a:prstGeom prst="rect">
            <a:avLst/>
          </a:prstGeom>
        </p:spPr>
        <p:txBody>
          <a:bodyPr wrap="none">
            <a:spAutoFit/>
          </a:bodyPr>
          <a:lstStyle/>
          <a:p>
            <a:r>
              <a:rPr lang="en-IN" sz="3600" dirty="0">
                <a:solidFill>
                  <a:schemeClr val="bg1"/>
                </a:solidFill>
              </a:rPr>
              <a:t>Stock Breakdown</a:t>
            </a:r>
            <a:endParaRPr lang="en-US" sz="3600" dirty="0">
              <a:solidFill>
                <a:schemeClr val="bg1"/>
              </a:solidFill>
            </a:endParaRPr>
          </a:p>
        </p:txBody>
      </p:sp>
      <p:sp>
        <p:nvSpPr>
          <p:cNvPr id="33" name="Rectangle 32">
            <a:extLst>
              <a:ext uri="{FF2B5EF4-FFF2-40B4-BE49-F238E27FC236}">
                <a16:creationId xmlns:a16="http://schemas.microsoft.com/office/drawing/2014/main" id="{EAEA9E3F-BEA7-4419-9A03-AAB3D453BFD9}"/>
              </a:ext>
            </a:extLst>
          </p:cNvPr>
          <p:cNvSpPr/>
          <p:nvPr/>
        </p:nvSpPr>
        <p:spPr>
          <a:xfrm>
            <a:off x="1522494" y="14010681"/>
            <a:ext cx="4602157" cy="646331"/>
          </a:xfrm>
          <a:prstGeom prst="rect">
            <a:avLst/>
          </a:prstGeom>
        </p:spPr>
        <p:txBody>
          <a:bodyPr wrap="none">
            <a:spAutoFit/>
          </a:bodyPr>
          <a:lstStyle/>
          <a:p>
            <a:r>
              <a:rPr lang="en-GB" sz="3600" dirty="0">
                <a:solidFill>
                  <a:schemeClr val="bg1"/>
                </a:solidFill>
              </a:rPr>
              <a:t>Data Cleansing Process</a:t>
            </a:r>
          </a:p>
        </p:txBody>
      </p:sp>
      <p:sp>
        <p:nvSpPr>
          <p:cNvPr id="34" name="Rectangle 33">
            <a:extLst>
              <a:ext uri="{FF2B5EF4-FFF2-40B4-BE49-F238E27FC236}">
                <a16:creationId xmlns:a16="http://schemas.microsoft.com/office/drawing/2014/main" id="{CD653323-1D34-47D3-98FB-83D1F1936477}"/>
              </a:ext>
            </a:extLst>
          </p:cNvPr>
          <p:cNvSpPr/>
          <p:nvPr/>
        </p:nvSpPr>
        <p:spPr>
          <a:xfrm>
            <a:off x="9643576" y="14010681"/>
            <a:ext cx="3397853" cy="646331"/>
          </a:xfrm>
          <a:prstGeom prst="rect">
            <a:avLst/>
          </a:prstGeom>
        </p:spPr>
        <p:txBody>
          <a:bodyPr wrap="none">
            <a:spAutoFit/>
          </a:bodyPr>
          <a:lstStyle/>
          <a:p>
            <a:r>
              <a:rPr lang="en-GB" sz="3600" dirty="0">
                <a:solidFill>
                  <a:schemeClr val="bg1"/>
                </a:solidFill>
              </a:rPr>
              <a:t>Top Critical Parts</a:t>
            </a:r>
          </a:p>
        </p:txBody>
      </p:sp>
      <p:sp>
        <p:nvSpPr>
          <p:cNvPr id="36" name="Rectangle 35">
            <a:extLst>
              <a:ext uri="{FF2B5EF4-FFF2-40B4-BE49-F238E27FC236}">
                <a16:creationId xmlns:a16="http://schemas.microsoft.com/office/drawing/2014/main" id="{7A5DD806-2B3A-4882-A677-4F0561214616}"/>
              </a:ext>
            </a:extLst>
          </p:cNvPr>
          <p:cNvSpPr/>
          <p:nvPr/>
        </p:nvSpPr>
        <p:spPr>
          <a:xfrm>
            <a:off x="14893453" y="20786106"/>
            <a:ext cx="4209807" cy="646331"/>
          </a:xfrm>
          <a:prstGeom prst="rect">
            <a:avLst/>
          </a:prstGeom>
        </p:spPr>
        <p:txBody>
          <a:bodyPr wrap="none">
            <a:spAutoFit/>
          </a:bodyPr>
          <a:lstStyle/>
          <a:p>
            <a:r>
              <a:rPr lang="en-US" sz="3600" dirty="0">
                <a:solidFill>
                  <a:schemeClr val="bg1"/>
                </a:solidFill>
              </a:rPr>
              <a:t>Predictive Model in R</a:t>
            </a:r>
          </a:p>
        </p:txBody>
      </p:sp>
      <p:sp>
        <p:nvSpPr>
          <p:cNvPr id="45" name="Rectangle 44">
            <a:extLst>
              <a:ext uri="{FF2B5EF4-FFF2-40B4-BE49-F238E27FC236}">
                <a16:creationId xmlns:a16="http://schemas.microsoft.com/office/drawing/2014/main" id="{86319ACD-6700-4ED3-B411-A01B05522C55}"/>
              </a:ext>
            </a:extLst>
          </p:cNvPr>
          <p:cNvSpPr/>
          <p:nvPr/>
        </p:nvSpPr>
        <p:spPr>
          <a:xfrm>
            <a:off x="369976" y="22068402"/>
            <a:ext cx="3507928" cy="1754326"/>
          </a:xfrm>
          <a:prstGeom prst="rect">
            <a:avLst/>
          </a:prstGeom>
        </p:spPr>
        <p:txBody>
          <a:bodyPr wrap="square" anchor="t">
            <a:spAutoFit/>
          </a:bodyPr>
          <a:lstStyle/>
          <a:p>
            <a:pPr algn="ctr"/>
            <a:r>
              <a:rPr lang="en-GB" sz="3600" dirty="0">
                <a:solidFill>
                  <a:schemeClr val="bg1"/>
                </a:solidFill>
              </a:rPr>
              <a:t>Time Series Analysis of Sales per Quarter</a:t>
            </a:r>
            <a:endParaRPr lang="en-US" dirty="0">
              <a:solidFill>
                <a:schemeClr val="bg1"/>
              </a:solidFill>
            </a:endParaRPr>
          </a:p>
        </p:txBody>
      </p:sp>
      <p:sp>
        <p:nvSpPr>
          <p:cNvPr id="37" name="Rectangle 36">
            <a:extLst>
              <a:ext uri="{FF2B5EF4-FFF2-40B4-BE49-F238E27FC236}">
                <a16:creationId xmlns:a16="http://schemas.microsoft.com/office/drawing/2014/main" id="{9E8CA10D-35D0-4222-A4A5-7C15CE9B6FAB}"/>
              </a:ext>
            </a:extLst>
          </p:cNvPr>
          <p:cNvSpPr/>
          <p:nvPr/>
        </p:nvSpPr>
        <p:spPr>
          <a:xfrm>
            <a:off x="16091829" y="14010682"/>
            <a:ext cx="4801314" cy="646331"/>
          </a:xfrm>
          <a:prstGeom prst="rect">
            <a:avLst/>
          </a:prstGeom>
        </p:spPr>
        <p:txBody>
          <a:bodyPr wrap="none">
            <a:spAutoFit/>
          </a:bodyPr>
          <a:lstStyle/>
          <a:p>
            <a:r>
              <a:rPr lang="en-US" sz="3600" dirty="0">
                <a:solidFill>
                  <a:schemeClr val="bg1"/>
                </a:solidFill>
              </a:rPr>
              <a:t>The Forecasting Process</a:t>
            </a:r>
            <a:endParaRPr lang="en-US" sz="3600" dirty="0"/>
          </a:p>
        </p:txBody>
      </p:sp>
      <p:pic>
        <p:nvPicPr>
          <p:cNvPr id="8" name="Picture 8" descr="A screenshot of a cell phone&#10;&#10;Description generated with high confidence">
            <a:extLst>
              <a:ext uri="{FF2B5EF4-FFF2-40B4-BE49-F238E27FC236}">
                <a16:creationId xmlns:a16="http://schemas.microsoft.com/office/drawing/2014/main" id="{18E325EB-047F-4DD4-B5D4-BC020945FB1F}"/>
              </a:ext>
            </a:extLst>
          </p:cNvPr>
          <p:cNvPicPr>
            <a:picLocks noChangeAspect="1"/>
          </p:cNvPicPr>
          <p:nvPr/>
        </p:nvPicPr>
        <p:blipFill>
          <a:blip r:embed="rId22"/>
          <a:stretch>
            <a:fillRect/>
          </a:stretch>
        </p:blipFill>
        <p:spPr>
          <a:xfrm>
            <a:off x="7745833" y="15185181"/>
            <a:ext cx="7696046" cy="49977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1930</TotalTime>
  <Words>312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Corbel</vt:lpstr>
      <vt:lpstr>Franklin Gothic Book</vt:lpstr>
      <vt:lpstr>Hind</vt:lpstr>
      <vt:lpstr>Wingdings</vt:lpstr>
      <vt:lpstr>Banded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khokhar</dc:creator>
  <cp:lastModifiedBy>Tanay Chowdhury</cp:lastModifiedBy>
  <cp:revision>16</cp:revision>
  <dcterms:modified xsi:type="dcterms:W3CDTF">2020-01-22T21:21:24Z</dcterms:modified>
</cp:coreProperties>
</file>