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88" r:id="rId7"/>
    <p:sldId id="290" r:id="rId8"/>
    <p:sldId id="277" r:id="rId9"/>
    <p:sldId id="292" r:id="rId10"/>
    <p:sldId id="293" r:id="rId11"/>
    <p:sldId id="28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42" d="100"/>
          <a:sy n="42" d="100"/>
        </p:scale>
        <p:origin x="72" y="6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3B79-BAD5-2BB3-1AD4-8FD7CA5F38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8AD4-4539-9EA9-CA62-A0ACE94089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ECA0-F68E-1B4A-C9FA-CA412BE663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CB204-4930-8E74-0DFC-5BE23E35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499BE-D4D7-677E-6F9C-977C99583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F7CE-3AA9-0D9A-420A-9E77780C0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F123-1DF1-B8CC-64C7-A7863DC6F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A013-A4A7-0342-EC59-224B6B3C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E8F6-C1E0-FD02-6762-F505D796A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67696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90539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389596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16418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05394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13740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2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%20space%20work/CAPSTONE%20PROJECT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ata%20space%20work/capstoneprojectdataset/CAPSTONE%20PROJECT.pb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472864" cy="33239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Churn  Data analysis By Using Excel, Power Bi and python.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1E1F1D3-F9DC-58A2-2319-04E6B659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19201"/>
            <a:ext cx="2743200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4/1/2025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6016" y="358311"/>
            <a:ext cx="2437932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7964" y="-1460348"/>
            <a:ext cx="2854036" cy="3323987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9ED25E-49D9-713F-3A62-EFC4B8A71B8E}"/>
              </a:ext>
            </a:extLst>
          </p:cNvPr>
          <p:cNvSpPr txBox="1"/>
          <p:nvPr/>
        </p:nvSpPr>
        <p:spPr>
          <a:xfrm>
            <a:off x="240969" y="6031204"/>
            <a:ext cx="6100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Presentation By Tanay 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7C444-D06D-6633-B887-1A0309A4D30E}"/>
              </a:ext>
            </a:extLst>
          </p:cNvPr>
          <p:cNvSpPr txBox="1"/>
          <p:nvPr/>
        </p:nvSpPr>
        <p:spPr>
          <a:xfrm>
            <a:off x="240969" y="5137543"/>
            <a:ext cx="383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Name – Data analytics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Satoshi"/>
              </a:rPr>
              <a:t>Cohort : DAB15</a:t>
            </a:r>
          </a:p>
          <a:p>
            <a:r>
              <a:rPr lang="en-IN" b="0" i="0" cap="all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atoshi"/>
              </a:rPr>
              <a:t>DSS-STDJUN24520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3728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/>
              <a:t>Introduction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C2A367-1535-76C9-5CAC-064B7D58BE3E}"/>
              </a:ext>
            </a:extLst>
          </p:cNvPr>
          <p:cNvSpPr txBox="1"/>
          <p:nvPr/>
        </p:nvSpPr>
        <p:spPr>
          <a:xfrm>
            <a:off x="228600" y="860574"/>
            <a:ext cx="11018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Customer churn is a critical business metric that helps companies understand how many customers are leaving over a given period. Analyzing churn is essential for businesses to identify reasons for customer attrition and develop strategies to retain them.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5FEA68-B045-2793-FE01-91EC611C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1877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2">
                    <a:lumMod val="10000"/>
                  </a:schemeClr>
                </a:solidFill>
              </a:rPr>
              <a:t>Churn Analysis Important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</a:rPr>
              <a:t>Helps businesses understand why customers leave.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2060"/>
                </a:solidFill>
              </a:rPr>
              <a:t>  Enables proactive customer retention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2060"/>
                </a:solidFill>
              </a:rPr>
              <a:t>  Reduces acquisition costs by improving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2060"/>
                </a:solidFill>
              </a:rPr>
              <a:t>  Directly impacts revenue growth and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74D34BC-4FD6-CCAB-3C10-6D3C1D3DA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08C513-7024-774A-3CDC-F1B6A34B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8B8D-30CE-4301-9572-D437DA24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15" y="581731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ED31-ACB8-AD20-3B4E-464E3478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510151"/>
            <a:ext cx="10917382" cy="48461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sz="3000" b="1" dirty="0"/>
              <a:t>Excel for Churn Analysis</a:t>
            </a:r>
          </a:p>
          <a:p>
            <a:pPr>
              <a:lnSpc>
                <a:spcPct val="120000"/>
              </a:lnSpc>
              <a:buNone/>
            </a:pPr>
            <a:r>
              <a:rPr lang="en-IN" sz="3000" dirty="0"/>
              <a:t>🔹 Cleaning and organizing data</a:t>
            </a:r>
            <a:br>
              <a:rPr lang="en-IN" sz="3000" dirty="0"/>
            </a:br>
            <a:r>
              <a:rPr lang="en-IN" sz="3000" dirty="0"/>
              <a:t>🔹 Using formulas (SUMIF, COUNTIF) to calculate churn rates</a:t>
            </a:r>
            <a:br>
              <a:rPr lang="en-IN" sz="3000" dirty="0"/>
            </a:br>
            <a:r>
              <a:rPr lang="en-IN" sz="3000" dirty="0"/>
              <a:t>🔹 Creating pivot tables and charts for trends</a:t>
            </a:r>
          </a:p>
          <a:p>
            <a:pPr>
              <a:lnSpc>
                <a:spcPct val="120000"/>
              </a:lnSpc>
              <a:buNone/>
            </a:pPr>
            <a:r>
              <a:rPr lang="en-IN" sz="3000" b="1" dirty="0"/>
              <a:t>2. Power BI for Churn Analysis</a:t>
            </a:r>
          </a:p>
          <a:p>
            <a:pPr>
              <a:lnSpc>
                <a:spcPct val="120000"/>
              </a:lnSpc>
              <a:buNone/>
            </a:pPr>
            <a:r>
              <a:rPr lang="en-IN" sz="3000" dirty="0"/>
              <a:t>🔹 Importing data and transforming it</a:t>
            </a:r>
            <a:br>
              <a:rPr lang="en-IN" sz="3000" dirty="0"/>
            </a:br>
            <a:r>
              <a:rPr lang="en-IN" sz="3000" dirty="0"/>
              <a:t>🔹 Creating </a:t>
            </a:r>
            <a:r>
              <a:rPr lang="en-IN" sz="3000" b="1" dirty="0"/>
              <a:t>interactive dashboards</a:t>
            </a:r>
            <a:r>
              <a:rPr lang="en-IN" sz="3000" dirty="0"/>
              <a:t> to track churn trends</a:t>
            </a:r>
            <a:br>
              <a:rPr lang="en-IN" sz="3000" dirty="0"/>
            </a:br>
            <a:r>
              <a:rPr lang="en-IN" sz="3000" dirty="0"/>
              <a:t>🔹 Visualizing churn across different customer segments</a:t>
            </a:r>
          </a:p>
          <a:p>
            <a:pPr>
              <a:lnSpc>
                <a:spcPct val="120000"/>
              </a:lnSpc>
              <a:buNone/>
            </a:pPr>
            <a:r>
              <a:rPr lang="en-IN" sz="3000" b="1" dirty="0"/>
              <a:t>3. Python for Churn Prediction</a:t>
            </a:r>
          </a:p>
          <a:p>
            <a:pPr>
              <a:lnSpc>
                <a:spcPct val="120000"/>
              </a:lnSpc>
            </a:pPr>
            <a:r>
              <a:rPr lang="en-IN" sz="3000" dirty="0"/>
              <a:t>🔹 Using </a:t>
            </a:r>
            <a:r>
              <a:rPr lang="en-IN" sz="3000" b="1" dirty="0"/>
              <a:t>Pandas</a:t>
            </a:r>
            <a:r>
              <a:rPr lang="en-IN" sz="3000" dirty="0"/>
              <a:t> for data manipulation</a:t>
            </a:r>
            <a:br>
              <a:rPr lang="en-IN" sz="3000" dirty="0"/>
            </a:br>
            <a:r>
              <a:rPr lang="en-IN" sz="3000" dirty="0"/>
              <a:t>🔹 Exploratory Data Analysis (EDA) with </a:t>
            </a:r>
            <a:r>
              <a:rPr lang="en-IN" sz="3000" b="1" dirty="0"/>
              <a:t>Matplotlib &amp; Seaborn</a:t>
            </a:r>
            <a:br>
              <a:rPr lang="en-IN" sz="3000" dirty="0"/>
            </a:br>
            <a:endParaRPr lang="en-IN" sz="30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E570-3E4C-3CFF-F5C3-F0BEA73E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8484" y="9868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68466" y="9868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7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98E8-0A31-A6CA-0C8C-1BF2CE9A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 for Churn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1A9B-86B1-4478-3D0A-678BD5D7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92" y="2209801"/>
            <a:ext cx="8946541" cy="4195481"/>
          </a:xfrm>
        </p:spPr>
        <p:txBody>
          <a:bodyPr/>
          <a:lstStyle/>
          <a:p>
            <a:r>
              <a:rPr lang="en-US" dirty="0"/>
              <a:t>To perform a </a:t>
            </a:r>
            <a:r>
              <a:rPr lang="en-US" b="1" dirty="0"/>
              <a:t>churn analysis</a:t>
            </a:r>
            <a:r>
              <a:rPr lang="en-US" dirty="0"/>
              <a:t>, we need a dataset that contains information about customers, their behaviors, and whether they have churned. The dataset typically consists of various attributes that help us understand customer retention patterns.</a:t>
            </a:r>
          </a:p>
          <a:p>
            <a:pPr>
              <a:buNone/>
            </a:pPr>
            <a:r>
              <a:rPr lang="en-US" b="1" dirty="0"/>
              <a:t>1. Data Source &amp;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can come from different sources like </a:t>
            </a:r>
            <a:r>
              <a:rPr lang="en-US" b="1" dirty="0"/>
              <a:t> databases (SQL), or CSV files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format is usually </a:t>
            </a:r>
            <a:r>
              <a:rPr lang="en-US" b="1" dirty="0"/>
              <a:t>CSV, Excel, or a database table</a:t>
            </a:r>
            <a:r>
              <a:rPr lang="en-US" dirty="0"/>
              <a:t> with structured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3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5CFEB9-8B1D-4D18-6DF9-36F38A9D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350" y="1089809"/>
            <a:ext cx="10224049" cy="576262"/>
          </a:xfrm>
        </p:spPr>
        <p:txBody>
          <a:bodyPr/>
          <a:lstStyle/>
          <a:p>
            <a:pPr algn="ctr"/>
            <a:r>
              <a:rPr lang="en-US" dirty="0">
                <a:hlinkClick r:id="rId3" action="ppaction://hlinkfile"/>
              </a:rPr>
              <a:t>Excel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C00F5DA-09EB-BFC3-2898-39FE6592314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2947" y="5480060"/>
            <a:ext cx="7949379" cy="576262"/>
          </a:xfrm>
        </p:spPr>
        <p:txBody>
          <a:bodyPr/>
          <a:lstStyle/>
          <a:p>
            <a:r>
              <a:rPr lang="en-US" b="1" dirty="0"/>
              <a:t>Excel</a:t>
            </a:r>
            <a:r>
              <a:rPr lang="en-US" dirty="0"/>
              <a:t>: Pivot charts, conditional formatting for churn trends.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C84B-09AA-F4CF-E60D-2D2D78D82F7B}"/>
              </a:ext>
            </a:extLst>
          </p:cNvPr>
          <p:cNvSpPr txBox="1"/>
          <p:nvPr/>
        </p:nvSpPr>
        <p:spPr>
          <a:xfrm>
            <a:off x="632947" y="251460"/>
            <a:ext cx="942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Creating Charts And Visuals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138EAA-1C62-1F6B-AF4D-C01DE62B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" y="1823884"/>
            <a:ext cx="10014156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89A9-5EB9-6A0C-1FF6-2791ACE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599"/>
          </a:xfrm>
        </p:spPr>
        <p:txBody>
          <a:bodyPr/>
          <a:lstStyle/>
          <a:p>
            <a:pPr algn="ctr"/>
            <a:r>
              <a:rPr lang="en-IN" sz="4400" b="1" dirty="0"/>
              <a:t>Creating Charts And Visuals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E7AD-26C0-C7FB-D6A3-5A7FDAE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5BD1-967B-A675-9A71-B30C702C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818B-75B3-5214-5F81-F5BC456D00EA}"/>
              </a:ext>
            </a:extLst>
          </p:cNvPr>
          <p:cNvSpPr txBox="1">
            <a:spLocks/>
          </p:cNvSpPr>
          <p:nvPr/>
        </p:nvSpPr>
        <p:spPr>
          <a:xfrm>
            <a:off x="3246252" y="1673539"/>
            <a:ext cx="47624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CB8F1-E9EB-B5C9-8359-509F63C7D00D}"/>
              </a:ext>
            </a:extLst>
          </p:cNvPr>
          <p:cNvSpPr txBox="1"/>
          <p:nvPr/>
        </p:nvSpPr>
        <p:spPr>
          <a:xfrm>
            <a:off x="1330016" y="1573768"/>
            <a:ext cx="837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Power Bi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C0055C-A1BF-9947-61CF-A7988EB0C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4" y="2438400"/>
            <a:ext cx="4720848" cy="2651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FD64D-2AD7-168F-616C-C1B7CB4E1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24" y="2453584"/>
            <a:ext cx="4720848" cy="2636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D93E8-5AFF-15FA-1D37-D3AD0FAC495A}"/>
              </a:ext>
            </a:extLst>
          </p:cNvPr>
          <p:cNvSpPr txBox="1"/>
          <p:nvPr/>
        </p:nvSpPr>
        <p:spPr>
          <a:xfrm>
            <a:off x="812800" y="5499100"/>
            <a:ext cx="937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BI</a:t>
            </a:r>
            <a:r>
              <a:rPr lang="en-US" dirty="0"/>
              <a:t>: Churn analysis by Power Bi using KPI cards, stacked bar charts, tree maps, line charts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8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026FB-2A40-5BDC-776B-F0F3ED06F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DAB0-2910-CA47-81CA-11667E85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599"/>
          </a:xfrm>
        </p:spPr>
        <p:txBody>
          <a:bodyPr/>
          <a:lstStyle/>
          <a:p>
            <a:pPr algn="ctr"/>
            <a:r>
              <a:rPr lang="en-IN" sz="4400" b="1" dirty="0"/>
              <a:t>Creating Charts And Visuals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AB47A-1971-36EA-19C8-42E8B8DCD5AF}"/>
              </a:ext>
            </a:extLst>
          </p:cNvPr>
          <p:cNvSpPr txBox="1">
            <a:spLocks/>
          </p:cNvSpPr>
          <p:nvPr/>
        </p:nvSpPr>
        <p:spPr>
          <a:xfrm>
            <a:off x="3246252" y="1673539"/>
            <a:ext cx="47624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1D34F-CBC5-077D-D221-3BBCF45C8430}"/>
              </a:ext>
            </a:extLst>
          </p:cNvPr>
          <p:cNvSpPr txBox="1"/>
          <p:nvPr/>
        </p:nvSpPr>
        <p:spPr>
          <a:xfrm>
            <a:off x="1330016" y="1573768"/>
            <a:ext cx="837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C8D77-A9F8-5373-D032-EE9A8C75A43E}"/>
              </a:ext>
            </a:extLst>
          </p:cNvPr>
          <p:cNvSpPr txBox="1"/>
          <p:nvPr/>
        </p:nvSpPr>
        <p:spPr>
          <a:xfrm>
            <a:off x="876300" y="6082116"/>
            <a:ext cx="937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  <a:r>
              <a:rPr lang="en-US" dirty="0"/>
              <a:t>: Matplotlib and Seaborn for data distribution, feature importance, correlation heatmap.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2015D-0FF7-F187-53C2-8C9ADAC7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2" y="1992373"/>
            <a:ext cx="3281548" cy="2345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59B94-E9B2-9432-170F-66F38D28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98" y="2041343"/>
            <a:ext cx="3408548" cy="2344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DAA2A4-E75F-B17C-BC83-1B5E6A1F2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74" y="2073551"/>
            <a:ext cx="3194368" cy="23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6786-44CC-51E2-58F8-4A6A7E02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67CB2AC9-6727-9B74-ECF7-1DA02675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3831A-E750-5327-2FC8-F57EE7C5E51F}"/>
              </a:ext>
            </a:extLst>
          </p:cNvPr>
          <p:cNvSpPr txBox="1"/>
          <p:nvPr/>
        </p:nvSpPr>
        <p:spPr>
          <a:xfrm>
            <a:off x="3519054" y="568036"/>
            <a:ext cx="507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Conclusion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63A7AE-1F26-47D8-7861-B5BB6C640440}"/>
              </a:ext>
            </a:extLst>
          </p:cNvPr>
          <p:cNvCxnSpPr>
            <a:cxnSpLocks/>
          </p:cNvCxnSpPr>
          <p:nvPr/>
        </p:nvCxnSpPr>
        <p:spPr>
          <a:xfrm>
            <a:off x="1440873" y="900545"/>
            <a:ext cx="318654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5F0663-F572-3DDC-621C-C60E887C306B}"/>
              </a:ext>
            </a:extLst>
          </p:cNvPr>
          <p:cNvCxnSpPr>
            <a:cxnSpLocks/>
          </p:cNvCxnSpPr>
          <p:nvPr/>
        </p:nvCxnSpPr>
        <p:spPr>
          <a:xfrm>
            <a:off x="7356764" y="900545"/>
            <a:ext cx="318654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E8309-8F34-3C4F-11D1-106595414B24}"/>
              </a:ext>
            </a:extLst>
          </p:cNvPr>
          <p:cNvSpPr txBox="1"/>
          <p:nvPr/>
        </p:nvSpPr>
        <p:spPr>
          <a:xfrm>
            <a:off x="1339273" y="1621397"/>
            <a:ext cx="99132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High Churn Rate (26.54%)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More than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one-fourth of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are leaving, which is a significant concern for business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Key Factors Affecting Churn: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Contract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Month-to-month customers have the highest churn rate compared to those on yearly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Payment Method: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Customers paying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electronic check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show higher churn rates, possibly due to dissatisfaction with automated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Tenure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New customers (with tenure &lt;6 months) are more likely to churn, indicating issues with onboarding or early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Higher Monthly Charges: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Customers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higher monthly 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are more likely to churn, suggesting pricing sensitivity.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Recommendations to Reduce Churn: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discounts or loyalty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for long-term contracts to reduce month-to-month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Improve customer onboarding and support within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first 6 months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to increase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Introduce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alternative payment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to reduce reliance on electronic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customized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or incentives for customers with high monthly charges.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1434-097D-E483-0997-5858C62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63" y="5862289"/>
            <a:ext cx="990599" cy="304799"/>
          </a:xfrm>
        </p:spPr>
        <p:txBody>
          <a:bodyPr/>
          <a:lstStyle/>
          <a:p>
            <a:r>
              <a:rPr lang="en-US" dirty="0"/>
              <a:t>4/1/2025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5086-01EB-449D-37F8-8971CAE8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63" y="6167088"/>
            <a:ext cx="3859795" cy="304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528</Words>
  <Application>Microsoft Office PowerPoint</Application>
  <PresentationFormat>Widescreen</PresentationFormat>
  <Paragraphs>59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Satoshi</vt:lpstr>
      <vt:lpstr>Wingdings</vt:lpstr>
      <vt:lpstr>Wingdings 3</vt:lpstr>
      <vt:lpstr>Ion</vt:lpstr>
      <vt:lpstr>Churn  Data analysis By Using Excel, Power Bi and python. </vt:lpstr>
      <vt:lpstr>Project analysis slide 2</vt:lpstr>
      <vt:lpstr>Overview</vt:lpstr>
      <vt:lpstr>Dataset Description for Churn Analysis</vt:lpstr>
      <vt:lpstr>Project analysis slide 3</vt:lpstr>
      <vt:lpstr>Creating Charts And Visuals </vt:lpstr>
      <vt:lpstr>Creating Charts And Visuals 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Tanay karan</dc:creator>
  <cp:lastModifiedBy>Tanay karan</cp:lastModifiedBy>
  <cp:revision>7</cp:revision>
  <dcterms:created xsi:type="dcterms:W3CDTF">2025-04-01T11:40:47Z</dcterms:created>
  <dcterms:modified xsi:type="dcterms:W3CDTF">2025-04-02T05:31:46Z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