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2ED"/>
    <a:srgbClr val="00717D"/>
    <a:srgbClr val="223366"/>
    <a:srgbClr val="E8ECF8"/>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BD007-B1AE-D0AE-06B4-2A82D661463B}" v="24" dt="2024-03-28T04:56:43.450"/>
    <p1510:client id="{06038298-B1BC-5C25-B04F-9F186435E672}" v="1013" dt="2024-03-29T08:43:35.782"/>
    <p1510:client id="{0D5D0DB1-FD79-2B0F-F9AA-8C48EB5CB3D6}" v="42" dt="2024-03-28T18:39:53.619"/>
    <p1510:client id="{140AA545-8CBA-8408-083D-90427F875B21}" v="1" dt="2024-03-29T08:44:35.550"/>
    <p1510:client id="{18F3CFDC-7565-CE9F-5928-242C6A3A7201}" v="5" dt="2024-03-29T07:25:13.112"/>
    <p1510:client id="{219B0548-EC21-1EFB-3EED-BC5054EECFDF}" v="309" dt="2024-03-28T05:11:56.396"/>
    <p1510:client id="{27AD21D8-A90F-200A-0CB1-DB8458D52E66}" v="294" dt="2024-03-28T06:01:43.931"/>
    <p1510:client id="{2D66A951-829B-1B27-14AB-B77C9D5D0D40}" v="113" dt="2024-03-28T06:47:25.284"/>
    <p1510:client id="{31A0D8AC-65E3-A078-7895-9F8781476541}" v="254" dt="2024-03-29T03:49:47.906"/>
    <p1510:client id="{3578A27A-4CFB-8FFE-CC41-FFE112AE2EAD}" v="657" dt="2024-03-28T12:13:32.408"/>
    <p1510:client id="{431F0AFD-453C-A522-A51C-A0C4C96F81A0}" v="278" dt="2024-03-29T00:18:38.409"/>
    <p1510:client id="{535609A0-5A58-7AF3-713F-2968C30541D9}" v="267" dt="2024-03-28T05:10:00.591"/>
    <p1510:client id="{53EB8C62-60EB-71BF-4F83-8D1DC5E55305}" v="7" dt="2024-03-28T04:57:12.709"/>
    <p1510:client id="{5DA3E52E-7317-7E62-B988-A692334BE8EF}" v="1468" dt="2024-03-28T18:28:02.665"/>
    <p1510:client id="{5E645C2F-2818-C4A6-31E4-15BF0ED63443}" v="16" dt="2024-03-27T17:12:14.336"/>
    <p1510:client id="{6F032164-4CA9-97A2-2205-9755425C9AF8}" v="409" dt="2024-03-29T10:25:41.213"/>
    <p1510:client id="{AB15FD2F-3920-B150-1CC4-795C297A1E27}" v="829" dt="2024-03-29T12:15:36.281"/>
    <p1510:client id="{C77FFA3E-FB85-532C-47A1-45DACCBEDD3F}" v="195" dt="2024-03-28T12:24:30.206"/>
    <p1510:client id="{E7D131C8-D474-24AC-EC42-B0CD1C967706}" v="49" dt="2024-03-29T00:07:40.309"/>
    <p1510:client id="{F1B7CE05-8EAC-D39F-7B38-DB596A2B3BEF}" v="10" dt="2024-03-28T08:29:23.802"/>
    <p1510:client id="{F31FF4C8-5CC2-BBAE-F9A9-713D10789A41}" v="83" dt="2024-03-28T05:08:37.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5" name="Freeform: Shape 3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7670BE75-ABC6-B8F8-14C2-4329F082BA10}"/>
              </a:ext>
            </a:extLst>
          </p:cNvPr>
          <p:cNvSpPr/>
          <p:nvPr/>
        </p:nvSpPr>
        <p:spPr>
          <a:xfrm>
            <a:off x="5544040" y="4262133"/>
            <a:ext cx="3117359" cy="122458"/>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5039881" y="383146"/>
            <a:ext cx="3988062" cy="793686"/>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1957325" y="1176792"/>
            <a:ext cx="17741" cy="850186"/>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1958086" y="1121086"/>
            <a:ext cx="2615525" cy="630942"/>
          </a:xfrm>
          <a:prstGeom prst="rect">
            <a:avLst/>
          </a:prstGeom>
          <a:noFill/>
        </p:spPr>
        <p:txBody>
          <a:bodyPr wrap="square" lIns="91440" tIns="45720" rIns="91440" bIns="45720" rtlCol="0" anchor="t">
            <a:spAutoFit/>
          </a:bodyPr>
          <a:lstStyle/>
          <a:p>
            <a:pPr>
              <a:spcAft>
                <a:spcPts val="558"/>
              </a:spcAft>
            </a:pPr>
            <a:r>
              <a:rPr lang="en-US" sz="1750" dirty="0">
                <a:solidFill>
                  <a:srgbClr val="161D23"/>
                </a:solidFill>
              </a:rPr>
              <a:t>CREATING A PPT FOR Music Web Application</a:t>
            </a:r>
          </a:p>
        </p:txBody>
      </p:sp>
      <p:sp>
        <p:nvSpPr>
          <p:cNvPr id="21" name="Rectangle 20">
            <a:extLst>
              <a:ext uri="{FF2B5EF4-FFF2-40B4-BE49-F238E27FC236}">
                <a16:creationId xmlns:a16="http://schemas.microsoft.com/office/drawing/2014/main" id="{3E916418-C932-83FF-F890-E41BEED5285B}"/>
              </a:ext>
            </a:extLst>
          </p:cNvPr>
          <p:cNvSpPr/>
          <p:nvPr/>
        </p:nvSpPr>
        <p:spPr>
          <a:xfrm>
            <a:off x="5925268" y="550263"/>
            <a:ext cx="2890731" cy="4421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3">
            <a:alphaModFix/>
          </a:blip>
          <a:srcRect/>
          <a:stretch/>
        </p:blipFill>
        <p:spPr>
          <a:xfrm>
            <a:off x="6299769" y="652443"/>
            <a:ext cx="2274748" cy="281057"/>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811789" y="2299127"/>
            <a:ext cx="4336670" cy="907941"/>
          </a:xfrm>
          <a:prstGeom prst="rect">
            <a:avLst/>
          </a:prstGeom>
          <a:noFill/>
        </p:spPr>
        <p:txBody>
          <a:bodyPr wrap="square" lIns="91440" tIns="45720" rIns="91440" bIns="45720" rtlCol="0" anchor="ctr">
            <a:spAutoFit/>
          </a:bodyPr>
          <a:lstStyle/>
          <a:p>
            <a:pPr>
              <a:spcAft>
                <a:spcPts val="558"/>
              </a:spcAft>
            </a:pPr>
            <a:r>
              <a:rPr lang="en-US" sz="2400" b="1" i="0" u="none" strike="noStrike" cap="none" dirty="0">
                <a:solidFill>
                  <a:srgbClr val="161D23"/>
                </a:solidFill>
                <a:latin typeface="Arial"/>
                <a:ea typeface="Arial"/>
                <a:cs typeface="Arial"/>
                <a:sym typeface="Arial"/>
              </a:rPr>
              <a:t>Student Name :</a:t>
            </a:r>
            <a:endParaRPr lang="en-US" sz="2400" b="1" i="0" u="none" strike="noStrike" cap="none" dirty="0">
              <a:solidFill>
                <a:srgbClr val="161D23"/>
              </a:solidFill>
              <a:latin typeface="Arial"/>
              <a:ea typeface="Arial"/>
              <a:cs typeface="Arial"/>
            </a:endParaRPr>
          </a:p>
          <a:p>
            <a:pPr>
              <a:spcAft>
                <a:spcPts val="558"/>
              </a:spcAft>
            </a:pPr>
            <a:r>
              <a:rPr lang="en-US" sz="2400" dirty="0">
                <a:solidFill>
                  <a:srgbClr val="161D23"/>
                </a:solidFill>
              </a:rPr>
              <a:t>Tanay Rajendra Tare</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516513" y="2704029"/>
            <a:ext cx="1996152" cy="338554"/>
          </a:xfrm>
          <a:prstGeom prst="rect">
            <a:avLst/>
          </a:prstGeom>
          <a:noFill/>
        </p:spPr>
        <p:txBody>
          <a:bodyPr wrap="square" lIns="91440" tIns="45720" rIns="91440" bIns="45720" rtlCol="0" anchor="ctr">
            <a:spAutoFit/>
          </a:bodyPr>
          <a:lstStyle/>
          <a:p>
            <a:pPr>
              <a:spcAft>
                <a:spcPts val="558"/>
              </a:spcAft>
            </a:pPr>
            <a:r>
              <a:rPr lang="en-US" sz="1600" b="1" i="0" u="none" strike="noStrike" cap="none">
                <a:solidFill>
                  <a:srgbClr val="161D23"/>
                </a:solidFill>
                <a:latin typeface="Arial"/>
                <a:ea typeface="Arial"/>
                <a:cs typeface="Arial"/>
                <a:sym typeface="Arial"/>
              </a:rPr>
              <a:t>College Name :</a:t>
            </a:r>
            <a:endParaRPr lang="en-US" sz="1600" b="1">
              <a:solidFill>
                <a:srgbClr val="161D23"/>
              </a:solidFill>
            </a:endParaRPr>
          </a:p>
        </p:txBody>
      </p:sp>
      <p:sp>
        <p:nvSpPr>
          <p:cNvPr id="26" name="TextBox 25">
            <a:extLst>
              <a:ext uri="{FF2B5EF4-FFF2-40B4-BE49-F238E27FC236}">
                <a16:creationId xmlns:a16="http://schemas.microsoft.com/office/drawing/2014/main" id="{1B3A60C8-4356-D37F-0DDF-A39B87F184C1}"/>
              </a:ext>
            </a:extLst>
          </p:cNvPr>
          <p:cNvSpPr txBox="1"/>
          <p:nvPr/>
        </p:nvSpPr>
        <p:spPr>
          <a:xfrm>
            <a:off x="759828" y="3379542"/>
            <a:ext cx="4720568" cy="907941"/>
          </a:xfrm>
          <a:prstGeom prst="rect">
            <a:avLst/>
          </a:prstGeom>
          <a:noFill/>
        </p:spPr>
        <p:txBody>
          <a:bodyPr wrap="square" lIns="91440" tIns="45720" rIns="91440" bIns="45720" rtlCol="0" anchor="ctr">
            <a:spAutoFit/>
          </a:bodyPr>
          <a:lstStyle/>
          <a:p>
            <a:pPr>
              <a:spcAft>
                <a:spcPts val="558"/>
              </a:spcAft>
            </a:pPr>
            <a:r>
              <a:rPr lang="en-US" sz="2400" b="1" i="0" u="none" strike="noStrike" cap="none" dirty="0">
                <a:solidFill>
                  <a:srgbClr val="161D23"/>
                </a:solidFill>
                <a:latin typeface="Arial"/>
                <a:ea typeface="Arial"/>
                <a:cs typeface="Arial"/>
                <a:sym typeface="Arial"/>
              </a:rPr>
              <a:t>Student ID:</a:t>
            </a:r>
            <a:endParaRPr lang="en-US" sz="2400" b="1" i="0" u="none" strike="noStrike" cap="none" dirty="0">
              <a:solidFill>
                <a:srgbClr val="161D23"/>
              </a:solidFill>
              <a:latin typeface="Arial"/>
              <a:ea typeface="Arial"/>
              <a:cs typeface="Arial"/>
            </a:endParaRPr>
          </a:p>
          <a:p>
            <a:pPr>
              <a:spcAft>
                <a:spcPts val="558"/>
              </a:spcAft>
            </a:pPr>
            <a:r>
              <a:rPr lang="en-US" sz="2400" dirty="0">
                <a:solidFill>
                  <a:srgbClr val="333333"/>
                </a:solidFill>
              </a:rPr>
              <a:t>STU65c607c33c08b1707476931</a:t>
            </a:r>
            <a:endParaRPr lang="en-US" sz="1200" b="1"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94732" y="3148219"/>
            <a:ext cx="3565024" cy="1077218"/>
          </a:xfrm>
          <a:prstGeom prst="rect">
            <a:avLst/>
          </a:prstGeom>
          <a:noFill/>
        </p:spPr>
        <p:txBody>
          <a:bodyPr wrap="square" lIns="91440" tIns="45720" rIns="91440" bIns="45720" rtlCol="0" anchor="ctr">
            <a:spAutoFit/>
          </a:bodyPr>
          <a:lstStyle/>
          <a:p>
            <a:pPr algn="ctr">
              <a:spcAft>
                <a:spcPts val="558"/>
              </a:spcAft>
            </a:pPr>
            <a:r>
              <a:rPr lang="en-IN" sz="1600" b="0" i="0" dirty="0">
                <a:solidFill>
                  <a:srgbClr val="202124"/>
                </a:solidFill>
                <a:effectLst/>
                <a:latin typeface="Arial" panose="020B0604020202020204" pitchFamily="34" charset="0"/>
                <a:cs typeface="Arial" panose="020B0604020202020204" pitchFamily="34" charset="0"/>
              </a:rPr>
              <a:t>Maratha Vidya Prasarak Samaj's Karmaveer Adv. Baburao Ganpatrao Thakare College of Engineering, Nashik, Maharashtra.</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Result(Login &amp; SignUp Page)</a:t>
            </a:r>
          </a:p>
        </p:txBody>
      </p:sp>
      <p:pic>
        <p:nvPicPr>
          <p:cNvPr id="6" name="Picture 5">
            <a:extLst>
              <a:ext uri="{FF2B5EF4-FFF2-40B4-BE49-F238E27FC236}">
                <a16:creationId xmlns:a16="http://schemas.microsoft.com/office/drawing/2014/main" id="{07FE2717-4E89-42ED-A287-2333CC619495}"/>
              </a:ext>
            </a:extLst>
          </p:cNvPr>
          <p:cNvPicPr>
            <a:picLocks noChangeAspect="1"/>
          </p:cNvPicPr>
          <p:nvPr/>
        </p:nvPicPr>
        <p:blipFill>
          <a:blip r:embed="rId3"/>
          <a:stretch>
            <a:fillRect/>
          </a:stretch>
        </p:blipFill>
        <p:spPr>
          <a:xfrm>
            <a:off x="108040" y="1008983"/>
            <a:ext cx="8634712" cy="2092025"/>
          </a:xfrm>
          <a:prstGeom prst="rect">
            <a:avLst/>
          </a:prstGeom>
        </p:spPr>
      </p:pic>
      <p:pic>
        <p:nvPicPr>
          <p:cNvPr id="8" name="Picture 7">
            <a:extLst>
              <a:ext uri="{FF2B5EF4-FFF2-40B4-BE49-F238E27FC236}">
                <a16:creationId xmlns:a16="http://schemas.microsoft.com/office/drawing/2014/main" id="{1E3CC6E1-8F95-4354-A255-36B3811720BF}"/>
              </a:ext>
            </a:extLst>
          </p:cNvPr>
          <p:cNvPicPr>
            <a:picLocks noChangeAspect="1"/>
          </p:cNvPicPr>
          <p:nvPr/>
        </p:nvPicPr>
        <p:blipFill>
          <a:blip r:embed="rId4"/>
          <a:stretch>
            <a:fillRect/>
          </a:stretch>
        </p:blipFill>
        <p:spPr>
          <a:xfrm>
            <a:off x="0" y="3187148"/>
            <a:ext cx="9144000" cy="1914939"/>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Conclusion</a:t>
            </a:r>
            <a:endParaRPr lang="en-IN" sz="16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13260" y="791954"/>
            <a:ext cx="4706673" cy="4154984"/>
          </a:xfrm>
          <a:prstGeom prst="rect">
            <a:avLst/>
          </a:prstGeom>
          <a:noFill/>
        </p:spPr>
        <p:txBody>
          <a:bodyPr wrap="square" lIns="91440" tIns="45720" rIns="91440" bIns="45720" rtlCol="0" anchor="t">
            <a:spAutoFit/>
          </a:bodyPr>
          <a:lstStyle/>
          <a:p>
            <a:endParaRPr lang="en-US" sz="1200" dirty="0">
              <a:solidFill>
                <a:srgbClr val="0D0D0D"/>
              </a:solidFill>
            </a:endParaRPr>
          </a:p>
          <a:p>
            <a:r>
              <a:rPr lang="en-US" sz="1200" dirty="0">
                <a:solidFill>
                  <a:srgbClr val="0D0D0D"/>
                </a:solidFill>
              </a:rPr>
              <a:t>In conclusion, the development of a music web app using the Django framework presents an opportunity to create a feature-rich and user-centric platform for music enthusiasts. Leveraging Django's powerful capabilities for backend development, alongside HTML, CSS, and Bootstrap for frontend design, allows for the creation of an intuitive and visually appealing user interface. Through the integration of authentication, database modeling, and music streaming APIs, the music web app offers essential features such as user registration, login, playlist creation, and music playback.</a:t>
            </a:r>
          </a:p>
          <a:p>
            <a:endParaRPr lang="en-US" sz="1200" dirty="0">
              <a:solidFill>
                <a:srgbClr val="0D0D0D"/>
              </a:solidFill>
            </a:endParaRPr>
          </a:p>
          <a:p>
            <a:r>
              <a:rPr lang="en-US" sz="1200" dirty="0">
                <a:solidFill>
                  <a:srgbClr val="0D0D0D"/>
                </a:solidFill>
              </a:rPr>
              <a:t>Furthermore, the use of Django promotes efficient code writing, modularity, and scalability, making it an ideal choice for developing robust web applications. With its comprehensive documentation, active community support, and extensive ecosystem of libraries and plugins, Django streamlines the development process, enabling interns and developers to build sophisticated web applications with ease. Overall, the music web app developed with Django framework offers a seamless and enjoyable experience for users, while providing interns with valuable hands-on experience in web development and project management.</a:t>
            </a:r>
            <a:endParaRPr lang="en-US" sz="1200" dirty="0"/>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851997" y="1129050"/>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accent2">
                      <a:lumMod val="75000"/>
                    </a:schemeClr>
                  </a:solidFill>
                  <a:latin typeface="+mj-lt"/>
                </a:rPr>
                <a:t>Abstract | Problem Statement | Project Overview |</a:t>
              </a:r>
              <a:r>
                <a:rPr lang="en-US" sz="1600">
                  <a:solidFill>
                    <a:schemeClr val="accent2">
                      <a:lumMod val="75000"/>
                    </a:schemeClr>
                  </a:solidFill>
                  <a:latin typeface="+mj-lt"/>
                  <a:ea typeface="+mn-lt"/>
                  <a:cs typeface="Poppins"/>
                </a:rPr>
                <a:t> Proposed </a:t>
              </a:r>
              <a:r>
                <a:rPr lang="en-US" sz="1600">
                  <a:solidFill>
                    <a:schemeClr val="accent2">
                      <a:lumMod val="75000"/>
                    </a:schemeClr>
                  </a:solidFill>
                  <a:latin typeface="+mj-lt"/>
                  <a:ea typeface="+mn-lt"/>
                  <a:cs typeface="+mn-lt"/>
                </a:rPr>
                <a:t>Solution </a:t>
              </a:r>
              <a:r>
                <a:rPr lang="en-US" sz="1600">
                  <a:solidFill>
                    <a:schemeClr val="accent2">
                      <a:lumMod val="75000"/>
                    </a:schemeClr>
                  </a:solidFill>
                  <a:latin typeface="+mj-lt"/>
                </a:rPr>
                <a:t>| </a:t>
              </a:r>
              <a:r>
                <a:rPr lang="en-US" sz="1600">
                  <a:solidFill>
                    <a:schemeClr val="accent2">
                      <a:lumMod val="75000"/>
                    </a:schemeClr>
                  </a:solidFill>
                  <a:latin typeface="+mj-lt"/>
                  <a:ea typeface="+mn-lt"/>
                  <a:cs typeface="Poppins"/>
                </a:rPr>
                <a:t>Technology Used</a:t>
              </a:r>
              <a:r>
                <a:rPr lang="en-US" sz="1600">
                  <a:solidFill>
                    <a:schemeClr val="accent2">
                      <a:lumMod val="75000"/>
                    </a:schemeClr>
                  </a:solidFill>
                  <a:latin typeface="+mj-lt"/>
                </a:rPr>
                <a:t> | Modelling &amp; Results </a:t>
              </a:r>
              <a:r>
                <a:rPr lang="en-US" sz="1600">
                  <a:solidFill>
                    <a:schemeClr val="accent2">
                      <a:lumMod val="75000"/>
                    </a:schemeClr>
                  </a:solidFill>
                  <a:latin typeface="+mj-lt"/>
                  <a:ea typeface="+mn-lt"/>
                  <a:cs typeface="+mn-lt"/>
                </a:rPr>
                <a:t>| Conclusion | Q&amp;A</a:t>
              </a:r>
              <a:endParaRPr lang="en-US" sz="160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cs typeface="Arial"/>
                </a:rPr>
                <a:t>Music Web-Application </a:t>
              </a:r>
            </a:p>
            <a:p>
              <a:pPr algn="ctr">
                <a:lnSpc>
                  <a:spcPts val="1996"/>
                </a:lnSpc>
                <a:spcBef>
                  <a:spcPct val="0"/>
                </a:spcBef>
              </a:pPr>
              <a:r>
                <a:rPr lang="en-US" sz="1600" b="1" dirty="0">
                  <a:latin typeface="+mj-lt"/>
                  <a:cs typeface="Poppins"/>
                </a:rPr>
                <a:t>Music Web Application with Django Framework</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Abstract</a:t>
            </a:r>
            <a:endParaRPr lang="en-IN" sz="160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417954" y="1067371"/>
            <a:ext cx="8284580" cy="3664663"/>
            <a:chOff x="712031" y="1234880"/>
            <a:chExt cx="813709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8050805" cy="643467"/>
              <a:chOff x="712031" y="1234880"/>
              <a:chExt cx="8050805" cy="643467"/>
            </a:xfrm>
          </p:grpSpPr>
          <p:sp>
            <p:nvSpPr>
              <p:cNvPr id="4" name="Rectangle 3">
                <a:extLst>
                  <a:ext uri="{FF2B5EF4-FFF2-40B4-BE49-F238E27FC236}">
                    <a16:creationId xmlns:a16="http://schemas.microsoft.com/office/drawing/2014/main" id="{5992A4C9-DAB8-80D3-B09E-07655DAEBB65}"/>
                  </a:ext>
                </a:extLst>
              </p:cNvPr>
              <p:cNvSpPr/>
              <p:nvPr/>
            </p:nvSpPr>
            <p:spPr>
              <a:xfrm>
                <a:off x="1512798" y="1234880"/>
                <a:ext cx="72500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dirty="0">
                    <a:solidFill>
                      <a:srgbClr val="0D0D0D"/>
                    </a:solidFill>
                    <a:ea typeface="+mn-lt"/>
                    <a:cs typeface="+mn-lt"/>
                  </a:rPr>
                  <a:t>The purpose of this project of this project is to develop web application using Django framework and using gain hands-on experience in full stack web development while building a functional and user-friendly application .</a:t>
                </a:r>
                <a:endParaRPr lang="en-US" dirty="0"/>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18234"/>
              <a:ext cx="8080884" cy="653493"/>
              <a:chOff x="712031" y="1964879"/>
              <a:chExt cx="8080884" cy="653493"/>
            </a:xfrm>
          </p:grpSpPr>
          <p:sp>
            <p:nvSpPr>
              <p:cNvPr id="17" name="Rectangle 16">
                <a:extLst>
                  <a:ext uri="{FF2B5EF4-FFF2-40B4-BE49-F238E27FC236}">
                    <a16:creationId xmlns:a16="http://schemas.microsoft.com/office/drawing/2014/main" id="{F0874972-970E-AB20-28FF-DE51D45409C5}"/>
                  </a:ext>
                </a:extLst>
              </p:cNvPr>
              <p:cNvSpPr/>
              <p:nvPr/>
            </p:nvSpPr>
            <p:spPr>
              <a:xfrm>
                <a:off x="1532850" y="1964879"/>
                <a:ext cx="7260065"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1200" dirty="0">
                    <a:solidFill>
                      <a:srgbClr val="0D0D0D"/>
                    </a:solidFill>
                    <a:ea typeface="+mn-lt"/>
                    <a:cs typeface="+mn-lt"/>
                  </a:rPr>
                  <a:t>The app leverages python for backend logic and database management, ensuring robust performance and scalability .</a:t>
                </a:r>
                <a:endParaRPr lang="en-US" dirty="0"/>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8080884" cy="643467"/>
              <a:chOff x="712031" y="2737676"/>
              <a:chExt cx="8080884" cy="643467"/>
            </a:xfrm>
          </p:grpSpPr>
          <p:sp>
            <p:nvSpPr>
              <p:cNvPr id="20" name="Rectangle 19">
                <a:extLst>
                  <a:ext uri="{FF2B5EF4-FFF2-40B4-BE49-F238E27FC236}">
                    <a16:creationId xmlns:a16="http://schemas.microsoft.com/office/drawing/2014/main" id="{789435FA-EFC7-1B3A-6F80-B45135BCF4A8}"/>
                  </a:ext>
                </a:extLst>
              </p:cNvPr>
              <p:cNvSpPr/>
              <p:nvPr/>
            </p:nvSpPr>
            <p:spPr>
              <a:xfrm>
                <a:off x="1521207" y="2737676"/>
                <a:ext cx="7271708" cy="643466"/>
              </a:xfrm>
              <a:prstGeom prst="rect">
                <a:avLst/>
              </a:prstGeom>
              <a:solidFill>
                <a:srgbClr val="C9D2ED"/>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1200" dirty="0">
                    <a:solidFill>
                      <a:srgbClr val="0D0D0D"/>
                    </a:solidFill>
                    <a:ea typeface="+mn-lt"/>
                    <a:cs typeface="+mn-lt"/>
                  </a:rPr>
                  <a:t>With a clean and intuitive interface, the app prioritizes user experience, offering smooth navigation and efficient functionalities built using HTML, CSS and Bootstrap.</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8137097" cy="643467"/>
              <a:chOff x="712031" y="3477701"/>
              <a:chExt cx="813709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579037" y="3487070"/>
                <a:ext cx="7270091" cy="59793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sz="1200" dirty="0">
                    <a:solidFill>
                      <a:srgbClr val="0D0D0D"/>
                    </a:solidFill>
                    <a:ea typeface="+mn-lt"/>
                    <a:cs typeface="+mn-lt"/>
                  </a:rPr>
                  <a:t>Login and registration features provide users with secure access to the music web app, allowing new users to create accounts and returning users to sign in, ensuring personalized experiences and access to saved preferences.</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41459" y="1417223"/>
            <a:ext cx="5536336" cy="3293209"/>
          </a:xfrm>
          <a:prstGeom prst="rect">
            <a:avLst/>
          </a:prstGeom>
          <a:noFill/>
        </p:spPr>
        <p:txBody>
          <a:bodyPr wrap="square" lIns="91440" tIns="45720" rIns="91440" bIns="45720" rtlCol="0" anchor="t">
            <a:spAutoFit/>
          </a:bodyPr>
          <a:lstStyle/>
          <a:p>
            <a:r>
              <a:rPr lang="en-US" sz="1600" dirty="0">
                <a:solidFill>
                  <a:srgbClr val="0D0D0D"/>
                </a:solidFill>
              </a:rPr>
              <a:t>The development of a music web app using the Django framework aims to address the need for a centralized platform where users can seamlessly discover, stream their favorite music tracks across various genres and artists. The current landscape lacks a comprehensive solution that integrates robust search functionalities, personalized recommendations, and social features, leading to fragmented user experiences across multiple platforms. This project seeks to fill this gap by delivering a user-friendly and feature-rich music streaming platform that offers a cohesive experience while leveraging the power and flexibility of Django for efficient development and scalability.</a:t>
            </a:r>
            <a:endParaRPr lang="en-US" sz="1600" dirty="0"/>
          </a:p>
        </p:txBody>
      </p:sp>
      <p:sp>
        <p:nvSpPr>
          <p:cNvPr id="2" name="TextBox 1">
            <a:extLst>
              <a:ext uri="{FF2B5EF4-FFF2-40B4-BE49-F238E27FC236}">
                <a16:creationId xmlns:a16="http://schemas.microsoft.com/office/drawing/2014/main" id="{687AFAD5-578C-DC2D-F127-90FF4287354D}"/>
              </a:ext>
            </a:extLst>
          </p:cNvPr>
          <p:cNvSpPr txBox="1"/>
          <p:nvPr/>
        </p:nvSpPr>
        <p:spPr>
          <a:xfrm>
            <a:off x="244196" y="683683"/>
            <a:ext cx="4327805" cy="584775"/>
          </a:xfrm>
          <a:prstGeom prst="rect">
            <a:avLst/>
          </a:prstGeom>
          <a:noFill/>
        </p:spPr>
        <p:txBody>
          <a:bodyPr wrap="square" lIns="91440" tIns="45720" rIns="91440" bIns="45720" anchor="t">
            <a:spAutoFit/>
          </a:bodyPr>
          <a:lstStyle/>
          <a:p>
            <a:r>
              <a:rPr lang="en-IN" sz="3200" b="1">
                <a:solidFill>
                  <a:srgbClr val="213163"/>
                </a:solidFill>
              </a:rPr>
              <a:t>Problem Statement</a:t>
            </a:r>
            <a:endParaRPr lang="en-IN" sz="320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59635" y="586410"/>
            <a:ext cx="5215051" cy="4247317"/>
          </a:xfrm>
          <a:prstGeom prst="rect">
            <a:avLst/>
          </a:prstGeom>
          <a:noFill/>
        </p:spPr>
        <p:txBody>
          <a:bodyPr wrap="square" lIns="91440" tIns="45720" rIns="91440" bIns="45720" anchor="t">
            <a:spAutoFit/>
          </a:bodyPr>
          <a:lstStyle/>
          <a:p>
            <a:r>
              <a:rPr lang="en-IN" sz="1600" b="1" dirty="0">
                <a:solidFill>
                  <a:srgbClr val="213163"/>
                </a:solidFill>
              </a:rPr>
              <a:t>Project Overview</a:t>
            </a:r>
          </a:p>
          <a:p>
            <a:endParaRPr lang="en-US" sz="1000" dirty="0">
              <a:solidFill>
                <a:srgbClr val="0D0D0D"/>
              </a:solidFill>
            </a:endParaRPr>
          </a:p>
          <a:p>
            <a:r>
              <a:rPr lang="en-US" sz="900" b="1" dirty="0">
                <a:solidFill>
                  <a:srgbClr val="0D0D0D"/>
                </a:solidFill>
                <a:latin typeface="+mn-lt"/>
                <a:ea typeface="+mn-lt"/>
                <a:cs typeface="+mn-lt"/>
              </a:rPr>
              <a:t>1. Intuitive User Interface: VibeVault boasts a visually appealing and user-friendly interface designed with HTML, CSS, and Bootstrap. The layout is responsive, ensuring optimal viewing across various devices, including desktops, tablets, and smartphones.</a:t>
            </a:r>
          </a:p>
          <a:p>
            <a:endParaRPr lang="en-US" sz="900" b="1" dirty="0">
              <a:solidFill>
                <a:srgbClr val="0D0D0D"/>
              </a:solidFill>
              <a:latin typeface="+mn-lt"/>
              <a:ea typeface="+mn-lt"/>
              <a:cs typeface="+mn-lt"/>
            </a:endParaRPr>
          </a:p>
          <a:p>
            <a:r>
              <a:rPr lang="en-US" sz="900" b="1" dirty="0">
                <a:solidFill>
                  <a:srgbClr val="0D0D0D"/>
                </a:solidFill>
                <a:latin typeface="+mn-lt"/>
                <a:ea typeface="+mn-lt"/>
                <a:cs typeface="+mn-lt"/>
              </a:rPr>
              <a:t>2. Music Library: The platform provides access to an music library spanning diverse genres, artists, and albums. Users can easily search for specific songs or artists and explore curated playlists tailored to their preferences.</a:t>
            </a:r>
          </a:p>
          <a:p>
            <a:endParaRPr lang="en-US" sz="900" b="1" dirty="0">
              <a:solidFill>
                <a:srgbClr val="0D0D0D"/>
              </a:solidFill>
              <a:latin typeface="+mn-lt"/>
              <a:ea typeface="+mn-lt"/>
              <a:cs typeface="+mn-lt"/>
            </a:endParaRPr>
          </a:p>
          <a:p>
            <a:r>
              <a:rPr lang="en-US" sz="900" b="1" dirty="0">
                <a:solidFill>
                  <a:srgbClr val="0D0D0D"/>
                </a:solidFill>
                <a:latin typeface="+mn-lt"/>
                <a:ea typeface="+mn-lt"/>
                <a:cs typeface="+mn-lt"/>
              </a:rPr>
              <a:t>3. Bootstrap for UI Consistency and Reusability: Bootstrap is leveraged for creating responsive and consistent UI components across the web application. The use of Bootstrap ensures code reusability, simplifies frontend development, and enhances the overall aesthetic appeal of the application.</a:t>
            </a:r>
          </a:p>
          <a:p>
            <a:endParaRPr lang="en-US" sz="900" b="1" dirty="0">
              <a:solidFill>
                <a:srgbClr val="0D0D0D"/>
              </a:solidFill>
              <a:latin typeface="+mn-lt"/>
              <a:ea typeface="+mn-lt"/>
              <a:cs typeface="+mn-lt"/>
            </a:endParaRPr>
          </a:p>
          <a:p>
            <a:r>
              <a:rPr lang="en-US" sz="900" b="1" dirty="0">
                <a:solidFill>
                  <a:srgbClr val="0D0D0D"/>
                </a:solidFill>
                <a:latin typeface="+mn-lt"/>
                <a:ea typeface="+mn-lt"/>
                <a:cs typeface="+mn-lt"/>
              </a:rPr>
              <a:t>4. Login and Signup Features: To access the full suite of VibeVault's features, users can create accounts via a signup process. Returning users can log in securely to access their personalized playlists, saved tracks, and other preferences.</a:t>
            </a:r>
          </a:p>
          <a:p>
            <a:endParaRPr lang="en-US" sz="900" b="1" dirty="0">
              <a:solidFill>
                <a:srgbClr val="0D0D0D"/>
              </a:solidFill>
              <a:latin typeface="+mn-lt"/>
              <a:ea typeface="+mn-lt"/>
              <a:cs typeface="+mn-lt"/>
            </a:endParaRPr>
          </a:p>
          <a:p>
            <a:r>
              <a:rPr lang="en-US" sz="900" b="1" dirty="0">
                <a:solidFill>
                  <a:srgbClr val="0D0D0D"/>
                </a:solidFill>
                <a:latin typeface="+mn-lt"/>
                <a:ea typeface="+mn-lt"/>
                <a:cs typeface="+mn-lt"/>
              </a:rPr>
              <a:t>5. High-Quality Audio Playback: The platform ensures high-quality audio playback, delivering an immersive listening experience for users. Whether streaming music on desktop or mobile devices, VibeVault maintains audio fidelity to enhance user enjoyment.</a:t>
            </a:r>
          </a:p>
          <a:p>
            <a:endParaRPr lang="en-US" sz="900" b="1" dirty="0">
              <a:solidFill>
                <a:srgbClr val="0D0D0D"/>
              </a:solidFill>
              <a:latin typeface="+mn-lt"/>
              <a:ea typeface="+mn-lt"/>
              <a:cs typeface="+mn-lt"/>
            </a:endParaRPr>
          </a:p>
          <a:p>
            <a:r>
              <a:rPr lang="en-US" sz="900" b="1" dirty="0">
                <a:solidFill>
                  <a:srgbClr val="0D0D0D"/>
                </a:solidFill>
                <a:latin typeface="+mn-lt"/>
                <a:ea typeface="+mn-lt"/>
                <a:cs typeface="+mn-lt"/>
              </a:rPr>
              <a:t>6. Backend Powered by Django: Leveraging the Django framework for backend development, VibeVault ensures robust performance, security, and scalability. Django's built-in authentication system facilitates secure user management, while its ORM simplifies database operations.</a:t>
            </a:r>
          </a:p>
          <a:p>
            <a:endParaRPr lang="en-US" sz="900" b="1" dirty="0">
              <a:solidFill>
                <a:srgbClr val="0D0D0D"/>
              </a:solidFill>
              <a:latin typeface="+mn-lt"/>
              <a:ea typeface="+mn-lt"/>
              <a:cs typeface="+mn-lt"/>
            </a:endParaRPr>
          </a:p>
          <a:p>
            <a:endParaRPr lang="en-IN" sz="1000" dirty="0"/>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400110"/>
          </a:xfrm>
          <a:prstGeom prst="rect">
            <a:avLst/>
          </a:prstGeom>
          <a:noFill/>
        </p:spPr>
        <p:txBody>
          <a:bodyPr wrap="square" lIns="91440" tIns="45720" rIns="91440" bIns="45720" anchor="t">
            <a:spAutoFit/>
          </a:bodyPr>
          <a:lstStyle/>
          <a:p>
            <a:r>
              <a:rPr lang="en-IN" sz="2000" b="1">
                <a:solidFill>
                  <a:srgbClr val="213163"/>
                </a:solidFill>
              </a:rPr>
              <a:t>Proposed Solution</a:t>
            </a:r>
            <a:endParaRPr lang="en-IN" sz="200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805" y="1142966"/>
            <a:ext cx="8466813" cy="3046988"/>
          </a:xfrm>
          <a:prstGeom prst="rect">
            <a:avLst/>
          </a:prstGeom>
          <a:noFill/>
        </p:spPr>
        <p:txBody>
          <a:bodyPr wrap="square" lIns="91440" tIns="45720" rIns="91440" bIns="45720" rtlCol="0" anchor="t">
            <a:spAutoFit/>
          </a:bodyPr>
          <a:lstStyle/>
          <a:p>
            <a:r>
              <a:rPr lang="en-US" sz="1200" dirty="0">
                <a:solidFill>
                  <a:schemeClr val="tx1"/>
                </a:solidFill>
              </a:rPr>
              <a:t>1.Setup and Environment: Set up a development environment with Django installed, ensuring compatibility with Python. Initialize a Django project and create necessary app modules.</a:t>
            </a:r>
          </a:p>
          <a:p>
            <a:endParaRPr lang="en-US" sz="1200" dirty="0">
              <a:solidFill>
                <a:schemeClr val="tx1"/>
              </a:solidFill>
            </a:endParaRPr>
          </a:p>
          <a:p>
            <a:r>
              <a:rPr lang="en-US" sz="1200" dirty="0">
                <a:solidFill>
                  <a:schemeClr val="tx1"/>
                </a:solidFill>
              </a:rPr>
              <a:t>2. User Interface Design: Create a clean and responsive UI using HTML, CSS, and Bootstrap, prioritizing simplicity and ease of use.</a:t>
            </a:r>
          </a:p>
          <a:p>
            <a:endParaRPr lang="en-US" sz="1200" dirty="0">
              <a:solidFill>
                <a:schemeClr val="tx1"/>
              </a:solidFill>
            </a:endParaRPr>
          </a:p>
          <a:p>
            <a:r>
              <a:rPr lang="en-US" sz="1200" dirty="0">
                <a:solidFill>
                  <a:schemeClr val="tx1"/>
                </a:solidFill>
              </a:rPr>
              <a:t>3. Authentication: Implement Django's built-in authentication system for user registration, login, and logout functionalities.</a:t>
            </a:r>
          </a:p>
          <a:p>
            <a:endParaRPr lang="en-US" sz="1200" dirty="0">
              <a:solidFill>
                <a:schemeClr val="tx1"/>
              </a:solidFill>
            </a:endParaRPr>
          </a:p>
          <a:p>
            <a:r>
              <a:rPr lang="en-US" sz="1200" dirty="0">
                <a:solidFill>
                  <a:schemeClr val="tx1"/>
                </a:solidFill>
              </a:rPr>
              <a:t>4. Database Modeling: Define Django models for users, music tracks ensuring efficient data storage and retrieval.</a:t>
            </a:r>
          </a:p>
          <a:p>
            <a:endParaRPr lang="en-US" sz="1200" dirty="0">
              <a:solidFill>
                <a:schemeClr val="tx1"/>
              </a:solidFill>
            </a:endParaRPr>
          </a:p>
          <a:p>
            <a:r>
              <a:rPr lang="en-US" sz="1200" dirty="0">
                <a:solidFill>
                  <a:schemeClr val="tx1"/>
                </a:solidFill>
              </a:rPr>
              <a:t>5. Music Library: Creating a pre-defined list of songs exists within the system (due to copyright limitations).</a:t>
            </a:r>
          </a:p>
          <a:p>
            <a:endParaRPr lang="en-US" sz="1200" dirty="0">
              <a:solidFill>
                <a:schemeClr val="tx1"/>
              </a:solidFill>
            </a:endParaRPr>
          </a:p>
          <a:p>
            <a:r>
              <a:rPr lang="en-US" sz="1200" dirty="0">
                <a:solidFill>
                  <a:schemeClr val="tx1"/>
                </a:solidFill>
              </a:rPr>
              <a:t>6. Basic User Interactions: Implement features for creating, editing as well as adding and removing tracks.</a:t>
            </a:r>
          </a:p>
          <a:p>
            <a:endParaRPr lang="en-US" sz="1200" dirty="0">
              <a:solidFill>
                <a:schemeClr val="tx1"/>
              </a:solidFill>
            </a:endParaRPr>
          </a:p>
          <a:p>
            <a:r>
              <a:rPr lang="en-US" sz="1200" dirty="0">
                <a:solidFill>
                  <a:schemeClr val="tx1"/>
                </a:solidFill>
              </a:rPr>
              <a:t>7. Testing and Debugging: Conduct thorough testing to ensure the functionality, performance, and usability of the music web app. Debug any issues and optimize code for efficiency.</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a:solidFill>
                  <a:srgbClr val="213163"/>
                </a:solidFill>
              </a:rPr>
              <a:t>Technology used</a:t>
            </a:r>
            <a:endParaRPr lang="en-IN" sz="160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195205" y="924128"/>
            <a:ext cx="8319436" cy="5016758"/>
          </a:xfrm>
          <a:prstGeom prst="rect">
            <a:avLst/>
          </a:prstGeom>
          <a:noFill/>
        </p:spPr>
        <p:txBody>
          <a:bodyPr wrap="square" lIns="91440" tIns="45720" rIns="91440" bIns="45720" rtlCol="0" anchor="t">
            <a:spAutoFit/>
          </a:bodyPr>
          <a:lstStyle/>
          <a:p>
            <a:endParaRPr lang="en-US" sz="1200" dirty="0">
              <a:solidFill>
                <a:srgbClr val="0D0D0D"/>
              </a:solidFill>
            </a:endParaRPr>
          </a:p>
          <a:p>
            <a:r>
              <a:rPr lang="en-US" sz="1200" dirty="0">
                <a:solidFill>
                  <a:srgbClr val="0D0D0D"/>
                </a:solidFill>
              </a:rPr>
              <a:t>1. </a:t>
            </a:r>
            <a:r>
              <a:rPr lang="en-US" sz="1200" b="1" i="1" dirty="0">
                <a:solidFill>
                  <a:srgbClr val="0D0D0D"/>
                </a:solidFill>
              </a:rPr>
              <a:t>Frontend Technologies:</a:t>
            </a:r>
          </a:p>
          <a:p>
            <a:r>
              <a:rPr lang="en-US" sz="1200" dirty="0">
                <a:solidFill>
                  <a:srgbClr val="0D0D0D"/>
                </a:solidFill>
              </a:rPr>
              <a:t>    </a:t>
            </a:r>
            <a:r>
              <a:rPr lang="en-US" sz="1200" b="1" dirty="0">
                <a:solidFill>
                  <a:srgbClr val="0D0D0D"/>
                </a:solidFill>
              </a:rPr>
              <a:t>HTML (Hypertext Markup Language): </a:t>
            </a:r>
            <a:r>
              <a:rPr lang="en-US" sz="1200" dirty="0">
                <a:solidFill>
                  <a:srgbClr val="0D0D0D"/>
                </a:solidFill>
              </a:rPr>
              <a:t>HTML is the standard markup language used to structure and create web pages. It provides the basic building blocks for organizing content on a web page, including headings, paragraphs, links, and images.</a:t>
            </a:r>
          </a:p>
          <a:p>
            <a:r>
              <a:rPr lang="en-US" sz="1200" dirty="0">
                <a:solidFill>
                  <a:srgbClr val="0D0D0D"/>
                </a:solidFill>
              </a:rPr>
              <a:t>    </a:t>
            </a:r>
            <a:r>
              <a:rPr lang="en-US" sz="1200" b="1" dirty="0">
                <a:solidFill>
                  <a:srgbClr val="0D0D0D"/>
                </a:solidFill>
              </a:rPr>
              <a:t>CSS (Cascading Style Sheets): </a:t>
            </a:r>
            <a:r>
              <a:rPr lang="en-US" sz="1200" dirty="0">
                <a:solidFill>
                  <a:srgbClr val="0D0D0D"/>
                </a:solidFill>
              </a:rPr>
              <a:t>CSS is a stylesheet language used to control the presentation and layout of HTML elements on a web page. It allows developers to apply styles such as colors, fonts, margins, and positioning to enhance the visual appearance of the website.</a:t>
            </a:r>
          </a:p>
          <a:p>
            <a:r>
              <a:rPr lang="en-US" sz="1200" dirty="0">
                <a:solidFill>
                  <a:srgbClr val="0D0D0D"/>
                </a:solidFill>
              </a:rPr>
              <a:t>    </a:t>
            </a:r>
            <a:r>
              <a:rPr lang="en-US" sz="1200" b="1" dirty="0">
                <a:solidFill>
                  <a:srgbClr val="0D0D0D"/>
                </a:solidFill>
              </a:rPr>
              <a:t>Bootstrap:</a:t>
            </a:r>
            <a:r>
              <a:rPr lang="en-US" sz="1200" dirty="0">
                <a:solidFill>
                  <a:srgbClr val="0D0D0D"/>
                </a:solidFill>
              </a:rPr>
              <a:t> Bootstrap is a popular front-end framework that provides pre-designed components, CSS styles, and JavaScript plugins for building responsive and mobile-first web applications. It simplifies frontend development by offering ready-to-use UI components and layout grids.</a:t>
            </a:r>
          </a:p>
          <a:p>
            <a:endParaRPr lang="en-US" sz="1200" dirty="0">
              <a:solidFill>
                <a:srgbClr val="0D0D0D"/>
              </a:solidFill>
            </a:endParaRPr>
          </a:p>
          <a:p>
            <a:r>
              <a:rPr lang="en-US" sz="1200" dirty="0">
                <a:solidFill>
                  <a:srgbClr val="0D0D0D"/>
                </a:solidFill>
              </a:rPr>
              <a:t>2. </a:t>
            </a:r>
            <a:r>
              <a:rPr lang="en-US" sz="1200" b="1" i="1" dirty="0">
                <a:solidFill>
                  <a:srgbClr val="0D0D0D"/>
                </a:solidFill>
              </a:rPr>
              <a:t>Backend Technologies	:</a:t>
            </a:r>
          </a:p>
          <a:p>
            <a:r>
              <a:rPr lang="en-US" sz="1200" dirty="0">
                <a:solidFill>
                  <a:srgbClr val="0D0D0D"/>
                </a:solidFill>
              </a:rPr>
              <a:t>    </a:t>
            </a:r>
            <a:r>
              <a:rPr lang="en-US" sz="1200" b="1" dirty="0">
                <a:solidFill>
                  <a:srgbClr val="0D0D0D"/>
                </a:solidFill>
              </a:rPr>
              <a:t>Django: </a:t>
            </a:r>
            <a:r>
              <a:rPr lang="en-US" sz="1200" dirty="0">
                <a:solidFill>
                  <a:srgbClr val="0D0D0D"/>
                </a:solidFill>
              </a:rPr>
              <a:t>Django is a high-level Python web framework that encourages rapid development and clean, pragmatic design. It provides a set of built-in features and conventions for building web applications, including URL routing, database modeling, form handling, and user authentication. Django follows the Model-View-Controller (MVC) architectural pattern, where models represent data structures, views handle user requests, and templates render HTML output.</a:t>
            </a:r>
          </a:p>
          <a:p>
            <a:r>
              <a:rPr lang="en-US" sz="1200" dirty="0">
                <a:solidFill>
                  <a:srgbClr val="0D0D0D"/>
                </a:solidFill>
              </a:rPr>
              <a:t>    </a:t>
            </a:r>
            <a:r>
              <a:rPr lang="en-US" sz="1200" b="1" dirty="0">
                <a:solidFill>
                  <a:srgbClr val="0D0D0D"/>
                </a:solidFill>
              </a:rPr>
              <a:t>Python: </a:t>
            </a:r>
            <a:r>
              <a:rPr lang="en-US" sz="1200" dirty="0">
                <a:solidFill>
                  <a:srgbClr val="0D0D0D"/>
                </a:solidFill>
              </a:rPr>
              <a:t>Python is a versatile and easy-to-read programming language used for backend development in Django. Python's simplicity and readability make it well-suited for web development tasks such as database interactions, business logic implementation, and API integrations.</a:t>
            </a:r>
          </a:p>
          <a:p>
            <a:endParaRPr lang="en-US" dirty="0">
              <a:solidFill>
                <a:srgbClr val="0D0D0D"/>
              </a:solidFill>
            </a:endParaRPr>
          </a:p>
          <a:p>
            <a:endParaRPr lang="en-US" dirty="0">
              <a:solidFill>
                <a:srgbClr val="0D0D0D"/>
              </a:solidFill>
            </a:endParaRPr>
          </a:p>
          <a:p>
            <a:br>
              <a:rPr lang="en-US" dirty="0"/>
            </a:br>
            <a:endParaRPr lang="en-US" dirty="0"/>
          </a:p>
          <a:p>
            <a:pPr>
              <a:buFont typeface="Arial" panose="020B0604020202020204" pitchFamily="34" charset="0"/>
              <a:buChar char="•"/>
            </a:pPr>
            <a:endParaRPr lang="en-US" sz="1200" b="1" dirty="0">
              <a:solidFill>
                <a:srgbClr val="0D0D0D"/>
              </a:solidFill>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2" y="683683"/>
            <a:ext cx="4428068" cy="338554"/>
          </a:xfrm>
          <a:prstGeom prst="rect">
            <a:avLst/>
          </a:prstGeom>
          <a:noFill/>
        </p:spPr>
        <p:txBody>
          <a:bodyPr wrap="square">
            <a:spAutoFit/>
          </a:bodyPr>
          <a:lstStyle/>
          <a:p>
            <a:r>
              <a:rPr lang="en-IN" sz="1600" b="1" dirty="0">
                <a:solidFill>
                  <a:srgbClr val="213163"/>
                </a:solidFill>
              </a:rPr>
              <a:t>Modelling &amp; Result(Home page)</a:t>
            </a:r>
          </a:p>
        </p:txBody>
      </p:sp>
      <p:pic>
        <p:nvPicPr>
          <p:cNvPr id="12" name="Picture 11">
            <a:extLst>
              <a:ext uri="{FF2B5EF4-FFF2-40B4-BE49-F238E27FC236}">
                <a16:creationId xmlns:a16="http://schemas.microsoft.com/office/drawing/2014/main" id="{29C8EEFC-DCD0-4674-A730-A523476BC5F9}"/>
              </a:ext>
            </a:extLst>
          </p:cNvPr>
          <p:cNvPicPr>
            <a:picLocks noChangeAspect="1"/>
          </p:cNvPicPr>
          <p:nvPr/>
        </p:nvPicPr>
        <p:blipFill>
          <a:blip r:embed="rId3"/>
          <a:stretch>
            <a:fillRect/>
          </a:stretch>
        </p:blipFill>
        <p:spPr>
          <a:xfrm flipV="1">
            <a:off x="0" y="4916557"/>
            <a:ext cx="9144000" cy="99391"/>
          </a:xfrm>
          <a:prstGeom prst="rect">
            <a:avLst/>
          </a:prstGeom>
        </p:spPr>
      </p:pic>
      <p:pic>
        <p:nvPicPr>
          <p:cNvPr id="16" name="Picture 15">
            <a:extLst>
              <a:ext uri="{FF2B5EF4-FFF2-40B4-BE49-F238E27FC236}">
                <a16:creationId xmlns:a16="http://schemas.microsoft.com/office/drawing/2014/main" id="{7F5059FD-4A9A-4A89-95EA-D3B398701D7C}"/>
              </a:ext>
            </a:extLst>
          </p:cNvPr>
          <p:cNvPicPr>
            <a:picLocks noChangeAspect="1"/>
          </p:cNvPicPr>
          <p:nvPr/>
        </p:nvPicPr>
        <p:blipFill>
          <a:blip r:embed="rId4"/>
          <a:stretch>
            <a:fillRect/>
          </a:stretch>
        </p:blipFill>
        <p:spPr>
          <a:xfrm>
            <a:off x="0" y="1022237"/>
            <a:ext cx="9144000" cy="4238876"/>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523220"/>
          </a:xfrm>
          <a:prstGeom prst="rect">
            <a:avLst/>
          </a:prstGeom>
          <a:noFill/>
        </p:spPr>
        <p:txBody>
          <a:bodyPr wrap="square">
            <a:spAutoFit/>
          </a:bodyPr>
          <a:lstStyle/>
          <a:p>
            <a:r>
              <a:rPr lang="en-IN" b="1" dirty="0">
                <a:solidFill>
                  <a:srgbClr val="213163"/>
                </a:solidFill>
              </a:rPr>
              <a:t>Modelling &amp; Result(Song Section  and  Corresponding Basic Musicplayer )</a:t>
            </a:r>
          </a:p>
        </p:txBody>
      </p:sp>
      <p:sp>
        <p:nvSpPr>
          <p:cNvPr id="6" name="Rectangle 5">
            <a:extLst>
              <a:ext uri="{FF2B5EF4-FFF2-40B4-BE49-F238E27FC236}">
                <a16:creationId xmlns:a16="http://schemas.microsoft.com/office/drawing/2014/main" id="{1EB6817C-45F9-AD85-58BC-71A72E68826B}"/>
              </a:ext>
            </a:extLst>
          </p:cNvPr>
          <p:cNvSpPr/>
          <p:nvPr/>
        </p:nvSpPr>
        <p:spPr>
          <a:xfrm>
            <a:off x="0" y="1155417"/>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DA4535B-5593-4C05-AA80-2CEBB8D51FC6}"/>
              </a:ext>
            </a:extLst>
          </p:cNvPr>
          <p:cNvPicPr>
            <a:picLocks noChangeAspect="1"/>
          </p:cNvPicPr>
          <p:nvPr/>
        </p:nvPicPr>
        <p:blipFill>
          <a:blip r:embed="rId3"/>
          <a:stretch>
            <a:fillRect/>
          </a:stretch>
        </p:blipFill>
        <p:spPr>
          <a:xfrm>
            <a:off x="0" y="1442624"/>
            <a:ext cx="4428068" cy="3096245"/>
          </a:xfrm>
          <a:prstGeom prst="rect">
            <a:avLst/>
          </a:prstGeom>
        </p:spPr>
      </p:pic>
      <p:pic>
        <p:nvPicPr>
          <p:cNvPr id="8" name="Picture 7">
            <a:extLst>
              <a:ext uri="{FF2B5EF4-FFF2-40B4-BE49-F238E27FC236}">
                <a16:creationId xmlns:a16="http://schemas.microsoft.com/office/drawing/2014/main" id="{6F62D96F-BD65-4E00-9561-ADCF496D40F4}"/>
              </a:ext>
            </a:extLst>
          </p:cNvPr>
          <p:cNvPicPr>
            <a:picLocks noChangeAspect="1"/>
          </p:cNvPicPr>
          <p:nvPr/>
        </p:nvPicPr>
        <p:blipFill>
          <a:blip r:embed="rId4"/>
          <a:stretch>
            <a:fillRect/>
          </a:stretch>
        </p:blipFill>
        <p:spPr>
          <a:xfrm>
            <a:off x="4572001" y="1442624"/>
            <a:ext cx="4571999" cy="3123065"/>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TotalTime>
  <Words>1213</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Tanay Tare</cp:lastModifiedBy>
  <cp:revision>18</cp:revision>
  <dcterms:modified xsi:type="dcterms:W3CDTF">2024-03-29T18:42:58Z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