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9FDEE-34CB-4CDF-B7DA-E89DA38A460A}" v="2" dt="2024-07-14T17:59:24.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04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4748" y="2297549"/>
            <a:ext cx="4944785" cy="3634502"/>
          </a:xfrm>
          <a:prstGeom prst="rect">
            <a:avLst/>
          </a:prstGeom>
        </p:spPr>
      </p:pic>
      <p:sp>
        <p:nvSpPr>
          <p:cNvPr id="6" name="Text 2"/>
          <p:cNvSpPr/>
          <p:nvPr/>
        </p:nvSpPr>
        <p:spPr>
          <a:xfrm>
            <a:off x="758309" y="1408509"/>
            <a:ext cx="7627382" cy="1967151"/>
          </a:xfrm>
          <a:prstGeom prst="rect">
            <a:avLst/>
          </a:prstGeom>
          <a:noFill/>
          <a:ln/>
        </p:spPr>
        <p:txBody>
          <a:bodyPr wrap="square" rtlCol="0" anchor="t"/>
          <a:lstStyle/>
          <a:p>
            <a:pPr marL="0" indent="0">
              <a:lnSpc>
                <a:spcPts val="7744"/>
              </a:lnSpc>
              <a:buNone/>
            </a:pPr>
            <a:r>
              <a:rPr lang="en-US" sz="6195" b="1" dirty="0">
                <a:solidFill>
                  <a:srgbClr val="60A9FF"/>
                </a:solidFill>
                <a:latin typeface="Barlow" pitchFamily="34" charset="0"/>
                <a:ea typeface="Barlow" pitchFamily="34" charset="-122"/>
                <a:cs typeface="Barlow" pitchFamily="34" charset="-120"/>
              </a:rPr>
              <a:t>GPS Toll-Based System Simulation</a:t>
            </a:r>
            <a:endParaRPr lang="en-US" sz="6195" dirty="0"/>
          </a:p>
        </p:txBody>
      </p:sp>
      <p:sp>
        <p:nvSpPr>
          <p:cNvPr id="7" name="Text 3"/>
          <p:cNvSpPr/>
          <p:nvPr/>
        </p:nvSpPr>
        <p:spPr>
          <a:xfrm>
            <a:off x="758309" y="3700582"/>
            <a:ext cx="7627382" cy="312039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In today's fast-paced world, efficient transportation systems are crucial for both individuals and businesses. Toll collection plays a vital role in financing infrastructure development and maintenance, but traditional toll booths often lead to traffic congestion and delays. To address these challenges, a novel system based on GPS technology has emerged, offering a seamless and user-friendly experience. This presentation will delve into the concept of a GPS Toll-Based System Simulation, exploring its unique features, benefits, and technical aspects.</a:t>
            </a:r>
            <a:endParaRPr lang="en-US" sz="170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495300" y="2617470"/>
            <a:ext cx="4495800" cy="2994660"/>
          </a:xfrm>
          <a:prstGeom prst="rect">
            <a:avLst/>
          </a:prstGeom>
        </p:spPr>
      </p:pic>
      <p:sp>
        <p:nvSpPr>
          <p:cNvPr id="6" name="Text 2"/>
          <p:cNvSpPr/>
          <p:nvPr/>
        </p:nvSpPr>
        <p:spPr>
          <a:xfrm>
            <a:off x="6153864" y="676989"/>
            <a:ext cx="5018484" cy="627221"/>
          </a:xfrm>
          <a:prstGeom prst="rect">
            <a:avLst/>
          </a:prstGeom>
          <a:noFill/>
          <a:ln/>
        </p:spPr>
        <p:txBody>
          <a:bodyPr wrap="none" rtlCol="0" anchor="t"/>
          <a:lstStyle/>
          <a:p>
            <a:pPr marL="0" indent="0">
              <a:lnSpc>
                <a:spcPts val="4940"/>
              </a:lnSpc>
              <a:buNone/>
            </a:pPr>
            <a:r>
              <a:rPr lang="en-US" sz="3952" b="1" dirty="0">
                <a:solidFill>
                  <a:srgbClr val="60A9FF"/>
                </a:solidFill>
                <a:latin typeface="Barlow" pitchFamily="34" charset="0"/>
                <a:ea typeface="Barlow" pitchFamily="34" charset="-122"/>
                <a:cs typeface="Barlow" pitchFamily="34" charset="-120"/>
              </a:rPr>
              <a:t>Problem Statement</a:t>
            </a:r>
            <a:endParaRPr lang="en-US" sz="3952" dirty="0"/>
          </a:p>
        </p:txBody>
      </p:sp>
      <p:sp>
        <p:nvSpPr>
          <p:cNvPr id="7" name="Text 3"/>
          <p:cNvSpPr/>
          <p:nvPr/>
        </p:nvSpPr>
        <p:spPr>
          <a:xfrm>
            <a:off x="6153864" y="1590199"/>
            <a:ext cx="7809071" cy="2136100"/>
          </a:xfrm>
          <a:prstGeom prst="rect">
            <a:avLst/>
          </a:prstGeom>
          <a:noFill/>
          <a:ln/>
        </p:spPr>
        <p:txBody>
          <a:bodyPr wrap="square" rtlCol="0" anchor="t"/>
          <a:lstStyle/>
          <a:p>
            <a:pPr marL="0" indent="0">
              <a:lnSpc>
                <a:spcPts val="2403"/>
              </a:lnSpc>
              <a:buNone/>
            </a:pPr>
            <a:r>
              <a:rPr lang="en-US" sz="1502" dirty="0">
                <a:solidFill>
                  <a:srgbClr val="EEEFF5"/>
                </a:solidFill>
                <a:latin typeface="Montserrat" pitchFamily="34" charset="0"/>
                <a:ea typeface="Montserrat" pitchFamily="34" charset="-122"/>
                <a:cs typeface="Montserrat" pitchFamily="34" charset="-120"/>
              </a:rPr>
              <a:t>The primary challenge addressed in this project is the need for an efficient and automated system to calculate toll charges based on the distance traveled by vehicles on highways, using GPS technology. Traditional toll collection systems often require physical toll booths, leading to traffic congestion, delays, and inefficient toll collection. This project aims to provide a seamless, real-time toll calculation system that improves the user experience and reduces operational costs.</a:t>
            </a:r>
            <a:endParaRPr lang="en-US" sz="1502" dirty="0"/>
          </a:p>
        </p:txBody>
      </p:sp>
      <p:sp>
        <p:nvSpPr>
          <p:cNvPr id="8" name="Shape 4"/>
          <p:cNvSpPr/>
          <p:nvPr/>
        </p:nvSpPr>
        <p:spPr>
          <a:xfrm>
            <a:off x="6153864" y="4155162"/>
            <a:ext cx="428982" cy="428982"/>
          </a:xfrm>
          <a:prstGeom prst="roundRect">
            <a:avLst>
              <a:gd name="adj" fmla="val 40010"/>
            </a:avLst>
          </a:prstGeom>
          <a:solidFill>
            <a:srgbClr val="282C32"/>
          </a:solidFill>
          <a:ln/>
        </p:spPr>
      </p:sp>
      <p:sp>
        <p:nvSpPr>
          <p:cNvPr id="9" name="Text 5"/>
          <p:cNvSpPr/>
          <p:nvPr/>
        </p:nvSpPr>
        <p:spPr>
          <a:xfrm>
            <a:off x="6315075" y="4219099"/>
            <a:ext cx="106561" cy="301109"/>
          </a:xfrm>
          <a:prstGeom prst="rect">
            <a:avLst/>
          </a:prstGeom>
          <a:noFill/>
          <a:ln/>
        </p:spPr>
        <p:txBody>
          <a:bodyPr wrap="none" rtlCol="0" anchor="t"/>
          <a:lstStyle/>
          <a:p>
            <a:pPr marL="0" indent="0" algn="ctr">
              <a:lnSpc>
                <a:spcPts val="2371"/>
              </a:lnSpc>
              <a:buNone/>
            </a:pPr>
            <a:r>
              <a:rPr lang="en-US" sz="2371" b="1" dirty="0">
                <a:solidFill>
                  <a:srgbClr val="EEEFF5"/>
                </a:solidFill>
                <a:latin typeface="Barlow" pitchFamily="34" charset="0"/>
                <a:ea typeface="Barlow" pitchFamily="34" charset="-122"/>
                <a:cs typeface="Barlow" pitchFamily="34" charset="-120"/>
              </a:rPr>
              <a:t>1</a:t>
            </a:r>
            <a:endParaRPr lang="en-US" sz="2371" dirty="0"/>
          </a:p>
        </p:txBody>
      </p:sp>
      <p:sp>
        <p:nvSpPr>
          <p:cNvPr id="10" name="Text 6"/>
          <p:cNvSpPr/>
          <p:nvPr/>
        </p:nvSpPr>
        <p:spPr>
          <a:xfrm>
            <a:off x="6773466" y="4155162"/>
            <a:ext cx="2509242" cy="313730"/>
          </a:xfrm>
          <a:prstGeom prst="rect">
            <a:avLst/>
          </a:prstGeom>
          <a:noFill/>
          <a:ln/>
        </p:spPr>
        <p:txBody>
          <a:bodyPr wrap="none" rtlCol="0" anchor="t"/>
          <a:lstStyle/>
          <a:p>
            <a:pPr marL="0" indent="0">
              <a:lnSpc>
                <a:spcPts val="2470"/>
              </a:lnSpc>
              <a:buNone/>
            </a:pPr>
            <a:r>
              <a:rPr lang="en-US" sz="1976" b="1" dirty="0">
                <a:solidFill>
                  <a:srgbClr val="EEEFF5"/>
                </a:solidFill>
                <a:latin typeface="Barlow" pitchFamily="34" charset="0"/>
                <a:ea typeface="Barlow" pitchFamily="34" charset="-122"/>
                <a:cs typeface="Barlow" pitchFamily="34" charset="-120"/>
              </a:rPr>
              <a:t>Traffic Congestion</a:t>
            </a:r>
            <a:endParaRPr lang="en-US" sz="1976" dirty="0"/>
          </a:p>
        </p:txBody>
      </p:sp>
      <p:sp>
        <p:nvSpPr>
          <p:cNvPr id="11" name="Text 7"/>
          <p:cNvSpPr/>
          <p:nvPr/>
        </p:nvSpPr>
        <p:spPr>
          <a:xfrm>
            <a:off x="6773466" y="4583311"/>
            <a:ext cx="3189684" cy="915472"/>
          </a:xfrm>
          <a:prstGeom prst="rect">
            <a:avLst/>
          </a:prstGeom>
          <a:noFill/>
          <a:ln/>
        </p:spPr>
        <p:txBody>
          <a:bodyPr wrap="square" rtlCol="0" anchor="t"/>
          <a:lstStyle/>
          <a:p>
            <a:pPr marL="0" indent="0">
              <a:lnSpc>
                <a:spcPts val="2403"/>
              </a:lnSpc>
              <a:buNone/>
            </a:pPr>
            <a:r>
              <a:rPr lang="en-US" sz="1502" dirty="0">
                <a:solidFill>
                  <a:srgbClr val="EEEFF5"/>
                </a:solidFill>
                <a:latin typeface="Montserrat" pitchFamily="34" charset="0"/>
                <a:ea typeface="Montserrat" pitchFamily="34" charset="-122"/>
                <a:cs typeface="Montserrat" pitchFamily="34" charset="-120"/>
              </a:rPr>
              <a:t>Traditional toll booths often lead to significant traffic congestion, especially during peak hours.</a:t>
            </a:r>
            <a:endParaRPr lang="en-US" sz="1502" dirty="0"/>
          </a:p>
        </p:txBody>
      </p:sp>
      <p:sp>
        <p:nvSpPr>
          <p:cNvPr id="12" name="Shape 8"/>
          <p:cNvSpPr/>
          <p:nvPr/>
        </p:nvSpPr>
        <p:spPr>
          <a:xfrm>
            <a:off x="10153769" y="4155162"/>
            <a:ext cx="428982" cy="428982"/>
          </a:xfrm>
          <a:prstGeom prst="roundRect">
            <a:avLst>
              <a:gd name="adj" fmla="val 40010"/>
            </a:avLst>
          </a:prstGeom>
          <a:solidFill>
            <a:srgbClr val="282C32"/>
          </a:solidFill>
          <a:ln/>
        </p:spPr>
      </p:sp>
      <p:sp>
        <p:nvSpPr>
          <p:cNvPr id="13" name="Text 9"/>
          <p:cNvSpPr/>
          <p:nvPr/>
        </p:nvSpPr>
        <p:spPr>
          <a:xfrm>
            <a:off x="10283904" y="4219099"/>
            <a:ext cx="168593" cy="301109"/>
          </a:xfrm>
          <a:prstGeom prst="rect">
            <a:avLst/>
          </a:prstGeom>
          <a:noFill/>
          <a:ln/>
        </p:spPr>
        <p:txBody>
          <a:bodyPr wrap="none" rtlCol="0" anchor="t"/>
          <a:lstStyle/>
          <a:p>
            <a:pPr marL="0" indent="0" algn="ctr">
              <a:lnSpc>
                <a:spcPts val="2371"/>
              </a:lnSpc>
              <a:buNone/>
            </a:pPr>
            <a:r>
              <a:rPr lang="en-US" sz="2371" b="1" dirty="0">
                <a:solidFill>
                  <a:srgbClr val="EEEFF5"/>
                </a:solidFill>
                <a:latin typeface="Barlow" pitchFamily="34" charset="0"/>
                <a:ea typeface="Barlow" pitchFamily="34" charset="-122"/>
                <a:cs typeface="Barlow" pitchFamily="34" charset="-120"/>
              </a:rPr>
              <a:t>2</a:t>
            </a:r>
            <a:endParaRPr lang="en-US" sz="2371" dirty="0"/>
          </a:p>
        </p:txBody>
      </p:sp>
      <p:sp>
        <p:nvSpPr>
          <p:cNvPr id="14" name="Text 10"/>
          <p:cNvSpPr/>
          <p:nvPr/>
        </p:nvSpPr>
        <p:spPr>
          <a:xfrm>
            <a:off x="10773370" y="4155162"/>
            <a:ext cx="2509242" cy="313730"/>
          </a:xfrm>
          <a:prstGeom prst="rect">
            <a:avLst/>
          </a:prstGeom>
          <a:noFill/>
          <a:ln/>
        </p:spPr>
        <p:txBody>
          <a:bodyPr wrap="none" rtlCol="0" anchor="t"/>
          <a:lstStyle/>
          <a:p>
            <a:pPr marL="0" indent="0">
              <a:lnSpc>
                <a:spcPts val="2470"/>
              </a:lnSpc>
              <a:buNone/>
            </a:pPr>
            <a:r>
              <a:rPr lang="en-US" sz="1976" b="1" dirty="0">
                <a:solidFill>
                  <a:srgbClr val="EEEFF5"/>
                </a:solidFill>
                <a:latin typeface="Barlow" pitchFamily="34" charset="0"/>
                <a:ea typeface="Barlow" pitchFamily="34" charset="-122"/>
                <a:cs typeface="Barlow" pitchFamily="34" charset="-120"/>
              </a:rPr>
              <a:t>Increased Travel Time</a:t>
            </a:r>
            <a:endParaRPr lang="en-US" sz="1976" dirty="0"/>
          </a:p>
        </p:txBody>
      </p:sp>
      <p:sp>
        <p:nvSpPr>
          <p:cNvPr id="15" name="Text 11"/>
          <p:cNvSpPr/>
          <p:nvPr/>
        </p:nvSpPr>
        <p:spPr>
          <a:xfrm>
            <a:off x="10773370" y="4583311"/>
            <a:ext cx="3189684" cy="915472"/>
          </a:xfrm>
          <a:prstGeom prst="rect">
            <a:avLst/>
          </a:prstGeom>
          <a:noFill/>
          <a:ln/>
        </p:spPr>
        <p:txBody>
          <a:bodyPr wrap="square" rtlCol="0" anchor="t"/>
          <a:lstStyle/>
          <a:p>
            <a:pPr marL="0" indent="0">
              <a:lnSpc>
                <a:spcPts val="2403"/>
              </a:lnSpc>
              <a:buNone/>
            </a:pPr>
            <a:r>
              <a:rPr lang="en-US" sz="1502" dirty="0">
                <a:solidFill>
                  <a:srgbClr val="EEEFF5"/>
                </a:solidFill>
                <a:latin typeface="Montserrat" pitchFamily="34" charset="0"/>
                <a:ea typeface="Montserrat" pitchFamily="34" charset="-122"/>
                <a:cs typeface="Montserrat" pitchFamily="34" charset="-120"/>
              </a:rPr>
              <a:t>Traffic congestion caused by toll booths increases travel times, leading to frustration for drivers.</a:t>
            </a:r>
            <a:endParaRPr lang="en-US" sz="1502" dirty="0"/>
          </a:p>
        </p:txBody>
      </p:sp>
      <p:sp>
        <p:nvSpPr>
          <p:cNvPr id="16" name="Shape 12"/>
          <p:cNvSpPr/>
          <p:nvPr/>
        </p:nvSpPr>
        <p:spPr>
          <a:xfrm>
            <a:off x="6153864" y="5903833"/>
            <a:ext cx="428982" cy="428982"/>
          </a:xfrm>
          <a:prstGeom prst="roundRect">
            <a:avLst>
              <a:gd name="adj" fmla="val 40010"/>
            </a:avLst>
          </a:prstGeom>
          <a:solidFill>
            <a:srgbClr val="282C32"/>
          </a:solidFill>
          <a:ln/>
        </p:spPr>
      </p:sp>
      <p:sp>
        <p:nvSpPr>
          <p:cNvPr id="17" name="Text 13"/>
          <p:cNvSpPr/>
          <p:nvPr/>
        </p:nvSpPr>
        <p:spPr>
          <a:xfrm>
            <a:off x="6286976" y="5967770"/>
            <a:ext cx="162639" cy="301109"/>
          </a:xfrm>
          <a:prstGeom prst="rect">
            <a:avLst/>
          </a:prstGeom>
          <a:noFill/>
          <a:ln/>
        </p:spPr>
        <p:txBody>
          <a:bodyPr wrap="none" rtlCol="0" anchor="t"/>
          <a:lstStyle/>
          <a:p>
            <a:pPr marL="0" indent="0" algn="ctr">
              <a:lnSpc>
                <a:spcPts val="2371"/>
              </a:lnSpc>
              <a:buNone/>
            </a:pPr>
            <a:r>
              <a:rPr lang="en-US" sz="2371" b="1" dirty="0">
                <a:solidFill>
                  <a:srgbClr val="EEEFF5"/>
                </a:solidFill>
                <a:latin typeface="Barlow" pitchFamily="34" charset="0"/>
                <a:ea typeface="Barlow" pitchFamily="34" charset="-122"/>
                <a:cs typeface="Barlow" pitchFamily="34" charset="-120"/>
              </a:rPr>
              <a:t>3</a:t>
            </a:r>
            <a:endParaRPr lang="en-US" sz="2371" dirty="0"/>
          </a:p>
        </p:txBody>
      </p:sp>
      <p:sp>
        <p:nvSpPr>
          <p:cNvPr id="18" name="Text 14"/>
          <p:cNvSpPr/>
          <p:nvPr/>
        </p:nvSpPr>
        <p:spPr>
          <a:xfrm>
            <a:off x="6773466" y="5903833"/>
            <a:ext cx="2509242" cy="313730"/>
          </a:xfrm>
          <a:prstGeom prst="rect">
            <a:avLst/>
          </a:prstGeom>
          <a:noFill/>
          <a:ln/>
        </p:spPr>
        <p:txBody>
          <a:bodyPr wrap="none" rtlCol="0" anchor="t"/>
          <a:lstStyle/>
          <a:p>
            <a:pPr marL="0" indent="0">
              <a:lnSpc>
                <a:spcPts val="2470"/>
              </a:lnSpc>
              <a:buNone/>
            </a:pPr>
            <a:r>
              <a:rPr lang="en-US" sz="1976" b="1" dirty="0">
                <a:solidFill>
                  <a:srgbClr val="EEEFF5"/>
                </a:solidFill>
                <a:latin typeface="Barlow" pitchFamily="34" charset="0"/>
                <a:ea typeface="Barlow" pitchFamily="34" charset="-122"/>
                <a:cs typeface="Barlow" pitchFamily="34" charset="-120"/>
              </a:rPr>
              <a:t>Environmental Impact</a:t>
            </a:r>
            <a:endParaRPr lang="en-US" sz="1976" dirty="0"/>
          </a:p>
        </p:txBody>
      </p:sp>
      <p:sp>
        <p:nvSpPr>
          <p:cNvPr id="19" name="Text 15"/>
          <p:cNvSpPr/>
          <p:nvPr/>
        </p:nvSpPr>
        <p:spPr>
          <a:xfrm>
            <a:off x="6773466" y="6331982"/>
            <a:ext cx="3189684" cy="915472"/>
          </a:xfrm>
          <a:prstGeom prst="rect">
            <a:avLst/>
          </a:prstGeom>
          <a:noFill/>
          <a:ln/>
        </p:spPr>
        <p:txBody>
          <a:bodyPr wrap="square" rtlCol="0" anchor="t"/>
          <a:lstStyle/>
          <a:p>
            <a:pPr marL="0" indent="0">
              <a:lnSpc>
                <a:spcPts val="2403"/>
              </a:lnSpc>
              <a:buNone/>
            </a:pPr>
            <a:r>
              <a:rPr lang="en-US" sz="1502" dirty="0">
                <a:solidFill>
                  <a:srgbClr val="EEEFF5"/>
                </a:solidFill>
                <a:latin typeface="Montserrat" pitchFamily="34" charset="0"/>
                <a:ea typeface="Montserrat" pitchFamily="34" charset="-122"/>
                <a:cs typeface="Montserrat" pitchFamily="34" charset="-120"/>
              </a:rPr>
              <a:t>Congestion and idling vehicles contribute to increased pollution and carbon emissions.</a:t>
            </a:r>
            <a:endParaRPr lang="en-US" sz="1502" dirty="0"/>
          </a:p>
        </p:txBody>
      </p:sp>
      <p:sp>
        <p:nvSpPr>
          <p:cNvPr id="20" name="Shape 16"/>
          <p:cNvSpPr/>
          <p:nvPr/>
        </p:nvSpPr>
        <p:spPr>
          <a:xfrm>
            <a:off x="10153769" y="5903833"/>
            <a:ext cx="428982" cy="428982"/>
          </a:xfrm>
          <a:prstGeom prst="roundRect">
            <a:avLst>
              <a:gd name="adj" fmla="val 40010"/>
            </a:avLst>
          </a:prstGeom>
          <a:solidFill>
            <a:srgbClr val="282C32"/>
          </a:solidFill>
          <a:ln/>
        </p:spPr>
      </p:sp>
      <p:sp>
        <p:nvSpPr>
          <p:cNvPr id="21" name="Text 17"/>
          <p:cNvSpPr/>
          <p:nvPr/>
        </p:nvSpPr>
        <p:spPr>
          <a:xfrm>
            <a:off x="10277118" y="5967770"/>
            <a:ext cx="182166" cy="301109"/>
          </a:xfrm>
          <a:prstGeom prst="rect">
            <a:avLst/>
          </a:prstGeom>
          <a:noFill/>
          <a:ln/>
        </p:spPr>
        <p:txBody>
          <a:bodyPr wrap="none" rtlCol="0" anchor="t"/>
          <a:lstStyle/>
          <a:p>
            <a:pPr marL="0" indent="0" algn="ctr">
              <a:lnSpc>
                <a:spcPts val="2371"/>
              </a:lnSpc>
              <a:buNone/>
            </a:pPr>
            <a:r>
              <a:rPr lang="en-US" sz="2371" b="1" dirty="0">
                <a:solidFill>
                  <a:srgbClr val="EEEFF5"/>
                </a:solidFill>
                <a:latin typeface="Barlow" pitchFamily="34" charset="0"/>
                <a:ea typeface="Barlow" pitchFamily="34" charset="-122"/>
                <a:cs typeface="Barlow" pitchFamily="34" charset="-120"/>
              </a:rPr>
              <a:t>4</a:t>
            </a:r>
            <a:endParaRPr lang="en-US" sz="2371" dirty="0"/>
          </a:p>
        </p:txBody>
      </p:sp>
      <p:sp>
        <p:nvSpPr>
          <p:cNvPr id="22" name="Text 18"/>
          <p:cNvSpPr/>
          <p:nvPr/>
        </p:nvSpPr>
        <p:spPr>
          <a:xfrm>
            <a:off x="10773370" y="5903833"/>
            <a:ext cx="2509242" cy="313730"/>
          </a:xfrm>
          <a:prstGeom prst="rect">
            <a:avLst/>
          </a:prstGeom>
          <a:noFill/>
          <a:ln/>
        </p:spPr>
        <p:txBody>
          <a:bodyPr wrap="none" rtlCol="0" anchor="t"/>
          <a:lstStyle/>
          <a:p>
            <a:pPr marL="0" indent="0">
              <a:lnSpc>
                <a:spcPts val="2470"/>
              </a:lnSpc>
              <a:buNone/>
            </a:pPr>
            <a:r>
              <a:rPr lang="en-US" sz="1976" b="1" dirty="0">
                <a:solidFill>
                  <a:srgbClr val="EEEFF5"/>
                </a:solidFill>
                <a:latin typeface="Barlow" pitchFamily="34" charset="0"/>
                <a:ea typeface="Barlow" pitchFamily="34" charset="-122"/>
                <a:cs typeface="Barlow" pitchFamily="34" charset="-120"/>
              </a:rPr>
              <a:t>Costly Infrastructure</a:t>
            </a:r>
            <a:endParaRPr lang="en-US" sz="1976" dirty="0"/>
          </a:p>
        </p:txBody>
      </p:sp>
      <p:sp>
        <p:nvSpPr>
          <p:cNvPr id="23" name="Text 19"/>
          <p:cNvSpPr/>
          <p:nvPr/>
        </p:nvSpPr>
        <p:spPr>
          <a:xfrm>
            <a:off x="10773370" y="6331982"/>
            <a:ext cx="3189684" cy="1220629"/>
          </a:xfrm>
          <a:prstGeom prst="rect">
            <a:avLst/>
          </a:prstGeom>
          <a:noFill/>
          <a:ln/>
        </p:spPr>
        <p:txBody>
          <a:bodyPr wrap="square" rtlCol="0" anchor="t"/>
          <a:lstStyle/>
          <a:p>
            <a:pPr marL="0" indent="0">
              <a:lnSpc>
                <a:spcPts val="2403"/>
              </a:lnSpc>
              <a:buNone/>
            </a:pPr>
            <a:r>
              <a:rPr lang="en-US" sz="1502" dirty="0">
                <a:solidFill>
                  <a:srgbClr val="EEEFF5"/>
                </a:solidFill>
                <a:latin typeface="Montserrat" pitchFamily="34" charset="0"/>
                <a:ea typeface="Montserrat" pitchFamily="34" charset="-122"/>
                <a:cs typeface="Montserrat" pitchFamily="34" charset="-120"/>
              </a:rPr>
              <a:t>Building and maintaining physical toll booths can be expensive and require significant resources.</a:t>
            </a:r>
            <a:endParaRPr lang="en-US" sz="150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82842" y="693063"/>
            <a:ext cx="5076825" cy="522922"/>
          </a:xfrm>
          <a:prstGeom prst="rect">
            <a:avLst/>
          </a:prstGeom>
          <a:noFill/>
          <a:ln/>
        </p:spPr>
        <p:txBody>
          <a:bodyPr wrap="none" rtlCol="0" anchor="t"/>
          <a:lstStyle/>
          <a:p>
            <a:pPr marL="0" indent="0">
              <a:lnSpc>
                <a:spcPts val="4117"/>
              </a:lnSpc>
              <a:buNone/>
            </a:pPr>
            <a:r>
              <a:rPr lang="en-US" sz="3294" b="1" dirty="0">
                <a:solidFill>
                  <a:srgbClr val="60A9FF"/>
                </a:solidFill>
                <a:latin typeface="Barlow" pitchFamily="34" charset="0"/>
                <a:ea typeface="Barlow" pitchFamily="34" charset="-122"/>
                <a:cs typeface="Barlow" pitchFamily="34" charset="-120"/>
              </a:rPr>
              <a:t>Unique Idea Brief (Solution)</a:t>
            </a:r>
            <a:endParaRPr lang="en-US" sz="3294" dirty="0"/>
          </a:p>
        </p:txBody>
      </p:sp>
      <p:sp>
        <p:nvSpPr>
          <p:cNvPr id="5" name="Text 3"/>
          <p:cNvSpPr/>
          <p:nvPr/>
        </p:nvSpPr>
        <p:spPr>
          <a:xfrm>
            <a:off x="1782842" y="1533882"/>
            <a:ext cx="11064716" cy="1017270"/>
          </a:xfrm>
          <a:prstGeom prst="rect">
            <a:avLst/>
          </a:prstGeom>
          <a:noFill/>
          <a:ln/>
        </p:spPr>
        <p:txBody>
          <a:bodyPr wrap="square" rtlCol="0" anchor="t"/>
          <a:lstStyle/>
          <a:p>
            <a:pPr marL="0" indent="0">
              <a:lnSpc>
                <a:spcPts val="2003"/>
              </a:lnSpc>
              <a:buNone/>
            </a:pPr>
            <a:r>
              <a:rPr lang="en-US" sz="1252" dirty="0">
                <a:solidFill>
                  <a:srgbClr val="EEEFF5"/>
                </a:solidFill>
                <a:latin typeface="Montserrat" pitchFamily="34" charset="0"/>
                <a:ea typeface="Montserrat" pitchFamily="34" charset="-122"/>
                <a:cs typeface="Montserrat" pitchFamily="34" charset="-120"/>
              </a:rPr>
              <a:t>This project presents a simulation-based solution that leverages GPS data to calculate toll charges based on the distance traveled by vehicles. By simulating vehicle movement on major highways, the system can determine the toll costs dynamically, without the need for physical toll booths. This approach ensures smoother traffic flow, reduces congestion, and provides accurate toll charges, thereby enhancing overall efficiency.</a:t>
            </a:r>
            <a:endParaRPr lang="en-US" sz="1252" dirty="0"/>
          </a:p>
        </p:txBody>
      </p:sp>
      <p:sp>
        <p:nvSpPr>
          <p:cNvPr id="6" name="Text 4"/>
          <p:cNvSpPr/>
          <p:nvPr/>
        </p:nvSpPr>
        <p:spPr>
          <a:xfrm>
            <a:off x="1782842" y="2729984"/>
            <a:ext cx="11064716" cy="254317"/>
          </a:xfrm>
          <a:prstGeom prst="rect">
            <a:avLst/>
          </a:prstGeom>
          <a:noFill/>
          <a:ln/>
        </p:spPr>
        <p:txBody>
          <a:bodyPr wrap="none" rtlCol="0" anchor="t"/>
          <a:lstStyle/>
          <a:p>
            <a:pPr marL="0" indent="0">
              <a:lnSpc>
                <a:spcPts val="2003"/>
              </a:lnSpc>
              <a:buNone/>
            </a:pPr>
            <a:r>
              <a:rPr lang="en-US" sz="1252" dirty="0">
                <a:solidFill>
                  <a:srgbClr val="EEEFF5"/>
                </a:solidFill>
                <a:latin typeface="Montserrat" pitchFamily="34" charset="0"/>
                <a:ea typeface="Montserrat" pitchFamily="34" charset="-122"/>
                <a:cs typeface="Montserrat" pitchFamily="34" charset="-120"/>
              </a:rPr>
              <a:t>Key features of this system include:</a:t>
            </a:r>
            <a:endParaRPr lang="en-US" sz="1252" dirty="0"/>
          </a:p>
        </p:txBody>
      </p:sp>
      <p:sp>
        <p:nvSpPr>
          <p:cNvPr id="7" name="Text 5"/>
          <p:cNvSpPr/>
          <p:nvPr/>
        </p:nvSpPr>
        <p:spPr>
          <a:xfrm>
            <a:off x="2037159" y="3163133"/>
            <a:ext cx="10810399" cy="254317"/>
          </a:xfrm>
          <a:prstGeom prst="rect">
            <a:avLst/>
          </a:prstGeom>
          <a:noFill/>
          <a:ln/>
        </p:spPr>
        <p:txBody>
          <a:bodyPr wrap="none" rtlCol="0" anchor="t"/>
          <a:lstStyle/>
          <a:p>
            <a:pPr marL="342900" indent="-342900" algn="l">
              <a:lnSpc>
                <a:spcPts val="2003"/>
              </a:lnSpc>
              <a:buSzPct val="100000"/>
              <a:buChar char="•"/>
            </a:pPr>
            <a:r>
              <a:rPr lang="en-US" sz="1252" dirty="0">
                <a:solidFill>
                  <a:srgbClr val="EEEFF5"/>
                </a:solidFill>
                <a:latin typeface="Montserrat" pitchFamily="34" charset="0"/>
                <a:ea typeface="Montserrat" pitchFamily="34" charset="-122"/>
                <a:cs typeface="Montserrat" pitchFamily="34" charset="-120"/>
              </a:rPr>
              <a:t>Real-time vehicle tracking</a:t>
            </a:r>
            <a:endParaRPr lang="en-US" sz="1252" dirty="0"/>
          </a:p>
        </p:txBody>
      </p:sp>
      <p:sp>
        <p:nvSpPr>
          <p:cNvPr id="8" name="Text 6"/>
          <p:cNvSpPr/>
          <p:nvPr/>
        </p:nvSpPr>
        <p:spPr>
          <a:xfrm>
            <a:off x="2037159" y="3473053"/>
            <a:ext cx="10810399" cy="254317"/>
          </a:xfrm>
          <a:prstGeom prst="rect">
            <a:avLst/>
          </a:prstGeom>
          <a:noFill/>
          <a:ln/>
        </p:spPr>
        <p:txBody>
          <a:bodyPr wrap="none" rtlCol="0" anchor="t"/>
          <a:lstStyle/>
          <a:p>
            <a:pPr marL="342900" indent="-342900" algn="l">
              <a:lnSpc>
                <a:spcPts val="2003"/>
              </a:lnSpc>
              <a:buSzPct val="100000"/>
              <a:buChar char="•"/>
            </a:pPr>
            <a:r>
              <a:rPr lang="en-US" sz="1252" dirty="0">
                <a:solidFill>
                  <a:srgbClr val="EEEFF5"/>
                </a:solidFill>
                <a:latin typeface="Montserrat" pitchFamily="34" charset="0"/>
                <a:ea typeface="Montserrat" pitchFamily="34" charset="-122"/>
                <a:cs typeface="Montserrat" pitchFamily="34" charset="-120"/>
              </a:rPr>
              <a:t>Automatic toll calculation based on distance traveled</a:t>
            </a:r>
            <a:endParaRPr lang="en-US" sz="1252" dirty="0"/>
          </a:p>
        </p:txBody>
      </p:sp>
      <p:sp>
        <p:nvSpPr>
          <p:cNvPr id="9" name="Text 7"/>
          <p:cNvSpPr/>
          <p:nvPr/>
        </p:nvSpPr>
        <p:spPr>
          <a:xfrm>
            <a:off x="2037159" y="3782973"/>
            <a:ext cx="10810399" cy="254317"/>
          </a:xfrm>
          <a:prstGeom prst="rect">
            <a:avLst/>
          </a:prstGeom>
          <a:noFill/>
          <a:ln/>
        </p:spPr>
        <p:txBody>
          <a:bodyPr wrap="none" rtlCol="0" anchor="t"/>
          <a:lstStyle/>
          <a:p>
            <a:pPr marL="342900" indent="-342900" algn="l">
              <a:lnSpc>
                <a:spcPts val="2003"/>
              </a:lnSpc>
              <a:buSzPct val="100000"/>
              <a:buChar char="•"/>
            </a:pPr>
            <a:r>
              <a:rPr lang="en-US" sz="1252" dirty="0">
                <a:solidFill>
                  <a:srgbClr val="EEEFF5"/>
                </a:solidFill>
                <a:latin typeface="Montserrat" pitchFamily="34" charset="0"/>
                <a:ea typeface="Montserrat" pitchFamily="34" charset="-122"/>
                <a:cs typeface="Montserrat" pitchFamily="34" charset="-120"/>
              </a:rPr>
              <a:t>Electronic payment processing</a:t>
            </a:r>
            <a:endParaRPr lang="en-US" sz="1252" dirty="0"/>
          </a:p>
        </p:txBody>
      </p:sp>
      <p:sp>
        <p:nvSpPr>
          <p:cNvPr id="10" name="Text 8"/>
          <p:cNvSpPr/>
          <p:nvPr/>
        </p:nvSpPr>
        <p:spPr>
          <a:xfrm>
            <a:off x="2037159" y="4092893"/>
            <a:ext cx="10810399" cy="254317"/>
          </a:xfrm>
          <a:prstGeom prst="rect">
            <a:avLst/>
          </a:prstGeom>
          <a:noFill/>
          <a:ln/>
        </p:spPr>
        <p:txBody>
          <a:bodyPr wrap="none" rtlCol="0" anchor="t"/>
          <a:lstStyle/>
          <a:p>
            <a:pPr marL="342900" indent="-342900" algn="l">
              <a:lnSpc>
                <a:spcPts val="2003"/>
              </a:lnSpc>
              <a:buSzPct val="100000"/>
              <a:buChar char="•"/>
            </a:pPr>
            <a:r>
              <a:rPr lang="en-US" sz="1252" dirty="0">
                <a:solidFill>
                  <a:srgbClr val="EEEFF5"/>
                </a:solidFill>
                <a:latin typeface="Montserrat" pitchFamily="34" charset="0"/>
                <a:ea typeface="Montserrat" pitchFamily="34" charset="-122"/>
                <a:cs typeface="Montserrat" pitchFamily="34" charset="-120"/>
              </a:rPr>
              <a:t>Seamless integration with existing transportation infrastructure</a:t>
            </a:r>
            <a:endParaRPr lang="en-US" sz="1252" dirty="0"/>
          </a:p>
        </p:txBody>
      </p:sp>
      <p:sp>
        <p:nvSpPr>
          <p:cNvPr id="11" name="Text 9"/>
          <p:cNvSpPr/>
          <p:nvPr/>
        </p:nvSpPr>
        <p:spPr>
          <a:xfrm>
            <a:off x="2037159" y="4402812"/>
            <a:ext cx="10810399" cy="254317"/>
          </a:xfrm>
          <a:prstGeom prst="rect">
            <a:avLst/>
          </a:prstGeom>
          <a:noFill/>
          <a:ln/>
        </p:spPr>
        <p:txBody>
          <a:bodyPr wrap="none" rtlCol="0" anchor="t"/>
          <a:lstStyle/>
          <a:p>
            <a:pPr marL="342900" indent="-342900" algn="l">
              <a:lnSpc>
                <a:spcPts val="2003"/>
              </a:lnSpc>
              <a:buSzPct val="100000"/>
              <a:buChar char="•"/>
            </a:pPr>
            <a:r>
              <a:rPr lang="en-US" sz="1252" dirty="0">
                <a:solidFill>
                  <a:srgbClr val="EEEFF5"/>
                </a:solidFill>
                <a:latin typeface="Montserrat" pitchFamily="34" charset="0"/>
                <a:ea typeface="Montserrat" pitchFamily="34" charset="-122"/>
                <a:cs typeface="Montserrat" pitchFamily="34" charset="-120"/>
              </a:rPr>
              <a:t>Data analytics for traffic management and infrastructure optimization</a:t>
            </a:r>
            <a:endParaRPr lang="en-US" sz="1252" dirty="0"/>
          </a:p>
        </p:txBody>
      </p:sp>
      <p:pic>
        <p:nvPicPr>
          <p:cNvPr id="12" name="Image 0" descr="preencoded.png"/>
          <p:cNvPicPr>
            <a:picLocks noChangeAspect="1"/>
          </p:cNvPicPr>
          <p:nvPr/>
        </p:nvPicPr>
        <p:blipFill>
          <a:blip r:embed="rId3"/>
          <a:stretch>
            <a:fillRect/>
          </a:stretch>
        </p:blipFill>
        <p:spPr>
          <a:xfrm>
            <a:off x="1782842" y="4835962"/>
            <a:ext cx="397312" cy="397312"/>
          </a:xfrm>
          <a:prstGeom prst="rect">
            <a:avLst/>
          </a:prstGeom>
        </p:spPr>
      </p:pic>
      <p:sp>
        <p:nvSpPr>
          <p:cNvPr id="13" name="Text 10"/>
          <p:cNvSpPr/>
          <p:nvPr/>
        </p:nvSpPr>
        <p:spPr>
          <a:xfrm>
            <a:off x="1782842" y="5392222"/>
            <a:ext cx="2091571" cy="261461"/>
          </a:xfrm>
          <a:prstGeom prst="rect">
            <a:avLst/>
          </a:prstGeom>
          <a:noFill/>
          <a:ln/>
        </p:spPr>
        <p:txBody>
          <a:bodyPr wrap="none" rtlCol="0" anchor="t"/>
          <a:lstStyle/>
          <a:p>
            <a:pPr marL="0" indent="0" algn="l">
              <a:lnSpc>
                <a:spcPts val="2059"/>
              </a:lnSpc>
              <a:buNone/>
            </a:pPr>
            <a:r>
              <a:rPr lang="en-US" sz="1647" b="1" dirty="0">
                <a:solidFill>
                  <a:srgbClr val="EEEFF5"/>
                </a:solidFill>
                <a:latin typeface="Barlow" pitchFamily="34" charset="0"/>
                <a:ea typeface="Barlow" pitchFamily="34" charset="-122"/>
                <a:cs typeface="Barlow" pitchFamily="34" charset="-120"/>
              </a:rPr>
              <a:t>Real-time Tracking</a:t>
            </a:r>
            <a:endParaRPr lang="en-US" sz="1647" dirty="0"/>
          </a:p>
        </p:txBody>
      </p:sp>
      <p:sp>
        <p:nvSpPr>
          <p:cNvPr id="14" name="Text 11"/>
          <p:cNvSpPr/>
          <p:nvPr/>
        </p:nvSpPr>
        <p:spPr>
          <a:xfrm>
            <a:off x="1782842" y="5749052"/>
            <a:ext cx="2587347" cy="1271588"/>
          </a:xfrm>
          <a:prstGeom prst="rect">
            <a:avLst/>
          </a:prstGeom>
          <a:noFill/>
          <a:ln/>
        </p:spPr>
        <p:txBody>
          <a:bodyPr wrap="square" rtlCol="0" anchor="t"/>
          <a:lstStyle/>
          <a:p>
            <a:pPr marL="0" indent="0" algn="l">
              <a:lnSpc>
                <a:spcPts val="2003"/>
              </a:lnSpc>
              <a:buNone/>
            </a:pPr>
            <a:r>
              <a:rPr lang="en-US" sz="1252" dirty="0">
                <a:solidFill>
                  <a:srgbClr val="EEEFF5"/>
                </a:solidFill>
                <a:latin typeface="Montserrat" pitchFamily="34" charset="0"/>
                <a:ea typeface="Montserrat" pitchFamily="34" charset="-122"/>
                <a:cs typeface="Montserrat" pitchFamily="34" charset="-120"/>
              </a:rPr>
              <a:t>GPS technology enables the system to track vehicles in real time, providing accurate information about their location and movement.</a:t>
            </a:r>
            <a:endParaRPr lang="en-US" sz="1252" dirty="0"/>
          </a:p>
        </p:txBody>
      </p:sp>
      <p:pic>
        <p:nvPicPr>
          <p:cNvPr id="15" name="Image 1" descr="preencoded.png"/>
          <p:cNvPicPr>
            <a:picLocks noChangeAspect="1"/>
          </p:cNvPicPr>
          <p:nvPr/>
        </p:nvPicPr>
        <p:blipFill>
          <a:blip r:embed="rId4"/>
          <a:stretch>
            <a:fillRect/>
          </a:stretch>
        </p:blipFill>
        <p:spPr>
          <a:xfrm>
            <a:off x="4608552" y="4835962"/>
            <a:ext cx="397312" cy="397312"/>
          </a:xfrm>
          <a:prstGeom prst="rect">
            <a:avLst/>
          </a:prstGeom>
        </p:spPr>
      </p:pic>
      <p:sp>
        <p:nvSpPr>
          <p:cNvPr id="16" name="Text 12"/>
          <p:cNvSpPr/>
          <p:nvPr/>
        </p:nvSpPr>
        <p:spPr>
          <a:xfrm>
            <a:off x="4608552" y="5392222"/>
            <a:ext cx="2420064" cy="261461"/>
          </a:xfrm>
          <a:prstGeom prst="rect">
            <a:avLst/>
          </a:prstGeom>
          <a:noFill/>
          <a:ln/>
        </p:spPr>
        <p:txBody>
          <a:bodyPr wrap="none" rtlCol="0" anchor="t"/>
          <a:lstStyle/>
          <a:p>
            <a:pPr marL="0" indent="0" algn="l">
              <a:lnSpc>
                <a:spcPts val="2059"/>
              </a:lnSpc>
              <a:buNone/>
            </a:pPr>
            <a:r>
              <a:rPr lang="en-US" sz="1647" b="1" dirty="0">
                <a:solidFill>
                  <a:srgbClr val="EEEFF5"/>
                </a:solidFill>
                <a:latin typeface="Barlow" pitchFamily="34" charset="0"/>
                <a:ea typeface="Barlow" pitchFamily="34" charset="-122"/>
                <a:cs typeface="Barlow" pitchFamily="34" charset="-120"/>
              </a:rPr>
              <a:t>Automatic Toll Calculation</a:t>
            </a:r>
            <a:endParaRPr lang="en-US" sz="1647" dirty="0"/>
          </a:p>
        </p:txBody>
      </p:sp>
      <p:sp>
        <p:nvSpPr>
          <p:cNvPr id="17" name="Text 13"/>
          <p:cNvSpPr/>
          <p:nvPr/>
        </p:nvSpPr>
        <p:spPr>
          <a:xfrm>
            <a:off x="4608552" y="5749052"/>
            <a:ext cx="2587466" cy="1271588"/>
          </a:xfrm>
          <a:prstGeom prst="rect">
            <a:avLst/>
          </a:prstGeom>
          <a:noFill/>
          <a:ln/>
        </p:spPr>
        <p:txBody>
          <a:bodyPr wrap="square" rtlCol="0" anchor="t"/>
          <a:lstStyle/>
          <a:p>
            <a:pPr marL="0" indent="0" algn="l">
              <a:lnSpc>
                <a:spcPts val="2003"/>
              </a:lnSpc>
              <a:buNone/>
            </a:pPr>
            <a:r>
              <a:rPr lang="en-US" sz="1252" dirty="0">
                <a:solidFill>
                  <a:srgbClr val="EEEFF5"/>
                </a:solidFill>
                <a:latin typeface="Montserrat" pitchFamily="34" charset="0"/>
                <a:ea typeface="Montserrat" pitchFamily="34" charset="-122"/>
                <a:cs typeface="Montserrat" pitchFamily="34" charset="-120"/>
              </a:rPr>
              <a:t>The system automatically calculates toll fees based on the distance traveled and predefined toll rates for different road sections.</a:t>
            </a:r>
            <a:endParaRPr lang="en-US" sz="1252" dirty="0"/>
          </a:p>
        </p:txBody>
      </p:sp>
      <p:pic>
        <p:nvPicPr>
          <p:cNvPr id="18" name="Image 2" descr="preencoded.png"/>
          <p:cNvPicPr>
            <a:picLocks noChangeAspect="1"/>
          </p:cNvPicPr>
          <p:nvPr/>
        </p:nvPicPr>
        <p:blipFill>
          <a:blip r:embed="rId5"/>
          <a:stretch>
            <a:fillRect/>
          </a:stretch>
        </p:blipFill>
        <p:spPr>
          <a:xfrm>
            <a:off x="7434382" y="4835962"/>
            <a:ext cx="397312" cy="397312"/>
          </a:xfrm>
          <a:prstGeom prst="rect">
            <a:avLst/>
          </a:prstGeom>
        </p:spPr>
      </p:pic>
      <p:sp>
        <p:nvSpPr>
          <p:cNvPr id="19" name="Text 14"/>
          <p:cNvSpPr/>
          <p:nvPr/>
        </p:nvSpPr>
        <p:spPr>
          <a:xfrm>
            <a:off x="7434382" y="5392222"/>
            <a:ext cx="2091571" cy="261461"/>
          </a:xfrm>
          <a:prstGeom prst="rect">
            <a:avLst/>
          </a:prstGeom>
          <a:noFill/>
          <a:ln/>
        </p:spPr>
        <p:txBody>
          <a:bodyPr wrap="none" rtlCol="0" anchor="t"/>
          <a:lstStyle/>
          <a:p>
            <a:pPr marL="0" indent="0" algn="l">
              <a:lnSpc>
                <a:spcPts val="2059"/>
              </a:lnSpc>
              <a:buNone/>
            </a:pPr>
            <a:r>
              <a:rPr lang="en-US" sz="1647" b="1" dirty="0">
                <a:solidFill>
                  <a:srgbClr val="EEEFF5"/>
                </a:solidFill>
                <a:latin typeface="Barlow" pitchFamily="34" charset="0"/>
                <a:ea typeface="Barlow" pitchFamily="34" charset="-122"/>
                <a:cs typeface="Barlow" pitchFamily="34" charset="-120"/>
              </a:rPr>
              <a:t>Electronic Payment</a:t>
            </a:r>
            <a:endParaRPr lang="en-US" sz="1647" dirty="0"/>
          </a:p>
        </p:txBody>
      </p:sp>
      <p:sp>
        <p:nvSpPr>
          <p:cNvPr id="20" name="Text 15"/>
          <p:cNvSpPr/>
          <p:nvPr/>
        </p:nvSpPr>
        <p:spPr>
          <a:xfrm>
            <a:off x="7434382" y="5749052"/>
            <a:ext cx="2587347" cy="1017270"/>
          </a:xfrm>
          <a:prstGeom prst="rect">
            <a:avLst/>
          </a:prstGeom>
          <a:noFill/>
          <a:ln/>
        </p:spPr>
        <p:txBody>
          <a:bodyPr wrap="square" rtlCol="0" anchor="t"/>
          <a:lstStyle/>
          <a:p>
            <a:pPr marL="0" indent="0" algn="l">
              <a:lnSpc>
                <a:spcPts val="2003"/>
              </a:lnSpc>
              <a:buNone/>
            </a:pPr>
            <a:r>
              <a:rPr lang="en-US" sz="1252" dirty="0">
                <a:solidFill>
                  <a:srgbClr val="EEEFF5"/>
                </a:solidFill>
                <a:latin typeface="Montserrat" pitchFamily="34" charset="0"/>
                <a:ea typeface="Montserrat" pitchFamily="34" charset="-122"/>
                <a:cs typeface="Montserrat" pitchFamily="34" charset="-120"/>
              </a:rPr>
              <a:t>Toll payments are processed electronically, eliminating the need for cash transactions and reducing delays at toll booths.</a:t>
            </a:r>
            <a:endParaRPr lang="en-US" sz="1252" dirty="0"/>
          </a:p>
        </p:txBody>
      </p:sp>
      <p:pic>
        <p:nvPicPr>
          <p:cNvPr id="21" name="Image 3" descr="preencoded.png"/>
          <p:cNvPicPr>
            <a:picLocks noChangeAspect="1"/>
          </p:cNvPicPr>
          <p:nvPr/>
        </p:nvPicPr>
        <p:blipFill>
          <a:blip r:embed="rId6"/>
          <a:stretch>
            <a:fillRect/>
          </a:stretch>
        </p:blipFill>
        <p:spPr>
          <a:xfrm>
            <a:off x="10260092" y="4835962"/>
            <a:ext cx="397312" cy="397312"/>
          </a:xfrm>
          <a:prstGeom prst="rect">
            <a:avLst/>
          </a:prstGeom>
        </p:spPr>
      </p:pic>
      <p:sp>
        <p:nvSpPr>
          <p:cNvPr id="22" name="Text 16"/>
          <p:cNvSpPr/>
          <p:nvPr/>
        </p:nvSpPr>
        <p:spPr>
          <a:xfrm>
            <a:off x="10260092" y="5392222"/>
            <a:ext cx="2587466" cy="522922"/>
          </a:xfrm>
          <a:prstGeom prst="rect">
            <a:avLst/>
          </a:prstGeom>
          <a:noFill/>
          <a:ln/>
        </p:spPr>
        <p:txBody>
          <a:bodyPr wrap="square" rtlCol="0" anchor="t"/>
          <a:lstStyle/>
          <a:p>
            <a:pPr marL="0" indent="0" algn="l">
              <a:lnSpc>
                <a:spcPts val="2059"/>
              </a:lnSpc>
              <a:buNone/>
            </a:pPr>
            <a:r>
              <a:rPr lang="en-US" sz="1647" b="1" dirty="0">
                <a:solidFill>
                  <a:srgbClr val="EEEFF5"/>
                </a:solidFill>
                <a:latin typeface="Barlow" pitchFamily="34" charset="0"/>
                <a:ea typeface="Barlow" pitchFamily="34" charset="-122"/>
                <a:cs typeface="Barlow" pitchFamily="34" charset="-120"/>
              </a:rPr>
              <a:t>Integration with Existing Infrastructure</a:t>
            </a:r>
            <a:endParaRPr lang="en-US" sz="1647" dirty="0"/>
          </a:p>
        </p:txBody>
      </p:sp>
      <p:sp>
        <p:nvSpPr>
          <p:cNvPr id="23" name="Text 17"/>
          <p:cNvSpPr/>
          <p:nvPr/>
        </p:nvSpPr>
        <p:spPr>
          <a:xfrm>
            <a:off x="10260092" y="6010513"/>
            <a:ext cx="2587466" cy="1525905"/>
          </a:xfrm>
          <a:prstGeom prst="rect">
            <a:avLst/>
          </a:prstGeom>
          <a:noFill/>
          <a:ln/>
        </p:spPr>
        <p:txBody>
          <a:bodyPr wrap="square" rtlCol="0" anchor="t"/>
          <a:lstStyle/>
          <a:p>
            <a:pPr marL="0" indent="0" algn="l">
              <a:lnSpc>
                <a:spcPts val="2003"/>
              </a:lnSpc>
              <a:buNone/>
            </a:pPr>
            <a:r>
              <a:rPr lang="en-US" sz="1252" dirty="0">
                <a:solidFill>
                  <a:srgbClr val="EEEFF5"/>
                </a:solidFill>
                <a:latin typeface="Montserrat" pitchFamily="34" charset="0"/>
                <a:ea typeface="Montserrat" pitchFamily="34" charset="-122"/>
                <a:cs typeface="Montserrat" pitchFamily="34" charset="-120"/>
              </a:rPr>
              <a:t>The system can be seamlessly integrated with existing transportation infrastructure, such as traffic lights and road signs, to provide real-time traffic information and toll updates.</a:t>
            </a:r>
            <a:endParaRPr lang="en-US" sz="125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2036921" y="532805"/>
            <a:ext cx="3991094" cy="498872"/>
          </a:xfrm>
          <a:prstGeom prst="rect">
            <a:avLst/>
          </a:prstGeom>
          <a:noFill/>
          <a:ln/>
        </p:spPr>
        <p:txBody>
          <a:bodyPr wrap="none" rtlCol="0" anchor="t"/>
          <a:lstStyle/>
          <a:p>
            <a:pPr marL="0" indent="0">
              <a:lnSpc>
                <a:spcPts val="3928"/>
              </a:lnSpc>
              <a:buNone/>
            </a:pPr>
            <a:r>
              <a:rPr lang="en-US" sz="3143" b="1" dirty="0">
                <a:solidFill>
                  <a:srgbClr val="60A9FF"/>
                </a:solidFill>
                <a:latin typeface="Barlow" pitchFamily="34" charset="0"/>
                <a:ea typeface="Barlow" pitchFamily="34" charset="-122"/>
                <a:cs typeface="Barlow" pitchFamily="34" charset="-120"/>
              </a:rPr>
              <a:t>Features Offered</a:t>
            </a:r>
            <a:endParaRPr lang="en-US" sz="3143" dirty="0"/>
          </a:p>
        </p:txBody>
      </p:sp>
      <p:sp>
        <p:nvSpPr>
          <p:cNvPr id="5" name="Text 3"/>
          <p:cNvSpPr/>
          <p:nvPr/>
        </p:nvSpPr>
        <p:spPr>
          <a:xfrm>
            <a:off x="2036921" y="1334929"/>
            <a:ext cx="10556558" cy="485299"/>
          </a:xfrm>
          <a:prstGeom prst="rect">
            <a:avLst/>
          </a:prstGeom>
          <a:noFill/>
          <a:ln/>
        </p:spPr>
        <p:txBody>
          <a:bodyPr wrap="squar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The GPS Toll-Based System Simulation is designed to offer a wide range of features that enhance efficiency, convenience, and user experience. Here are some of the key features that make this system a compelling solution for modern transportation needs:</a:t>
            </a:r>
            <a:endParaRPr lang="en-US" sz="1194" dirty="0"/>
          </a:p>
        </p:txBody>
      </p:sp>
      <p:sp>
        <p:nvSpPr>
          <p:cNvPr id="6" name="Text 4"/>
          <p:cNvSpPr/>
          <p:nvPr/>
        </p:nvSpPr>
        <p:spPr>
          <a:xfrm>
            <a:off x="2279452" y="1990844"/>
            <a:ext cx="10314027" cy="242649"/>
          </a:xfrm>
          <a:prstGeom prst="rect">
            <a:avLst/>
          </a:prstGeom>
          <a:noFill/>
          <a:ln/>
        </p:spPr>
        <p:txBody>
          <a:bodyPr wrap="none" rtlCol="0" anchor="t"/>
          <a:lstStyle/>
          <a:p>
            <a:pPr marL="342900" indent="-342900" algn="l">
              <a:lnSpc>
                <a:spcPts val="1911"/>
              </a:lnSpc>
              <a:buSzPct val="100000"/>
              <a:buChar char="•"/>
            </a:pPr>
            <a:r>
              <a:rPr lang="en-US" sz="1194" dirty="0">
                <a:solidFill>
                  <a:srgbClr val="EEEFF5"/>
                </a:solidFill>
                <a:latin typeface="Montserrat" pitchFamily="34" charset="0"/>
                <a:ea typeface="Montserrat" pitchFamily="34" charset="-122"/>
                <a:cs typeface="Montserrat" pitchFamily="34" charset="-120"/>
              </a:rPr>
              <a:t>GPS-Based Toll calculation calculates toll fees for vehicles  </a:t>
            </a:r>
            <a:endParaRPr lang="en-US" sz="1194" dirty="0"/>
          </a:p>
        </p:txBody>
      </p:sp>
      <p:sp>
        <p:nvSpPr>
          <p:cNvPr id="7" name="Text 5"/>
          <p:cNvSpPr/>
          <p:nvPr/>
        </p:nvSpPr>
        <p:spPr>
          <a:xfrm>
            <a:off x="2279452" y="2286476"/>
            <a:ext cx="10314027" cy="242649"/>
          </a:xfrm>
          <a:prstGeom prst="rect">
            <a:avLst/>
          </a:prstGeom>
          <a:noFill/>
          <a:ln/>
        </p:spPr>
        <p:txBody>
          <a:bodyPr wrap="none" rtlCol="0" anchor="t"/>
          <a:lstStyle/>
          <a:p>
            <a:pPr marL="342900" indent="-342900" algn="l">
              <a:lnSpc>
                <a:spcPts val="1911"/>
              </a:lnSpc>
              <a:buSzPct val="100000"/>
              <a:buChar char="•"/>
            </a:pPr>
            <a:r>
              <a:rPr lang="en-US" sz="1194" dirty="0">
                <a:solidFill>
                  <a:srgbClr val="EEEFF5"/>
                </a:solidFill>
                <a:latin typeface="Montserrat" pitchFamily="34" charset="0"/>
                <a:ea typeface="Montserrat" pitchFamily="34" charset="-122"/>
                <a:cs typeface="Montserrat" pitchFamily="34" charset="-120"/>
              </a:rPr>
              <a:t>Route Simulation simulate the movement of vehicles</a:t>
            </a:r>
            <a:endParaRPr lang="en-US" sz="1194" dirty="0"/>
          </a:p>
        </p:txBody>
      </p:sp>
      <p:sp>
        <p:nvSpPr>
          <p:cNvPr id="8" name="Text 6"/>
          <p:cNvSpPr/>
          <p:nvPr/>
        </p:nvSpPr>
        <p:spPr>
          <a:xfrm>
            <a:off x="2279452" y="2582108"/>
            <a:ext cx="10314027" cy="242649"/>
          </a:xfrm>
          <a:prstGeom prst="rect">
            <a:avLst/>
          </a:prstGeom>
          <a:noFill/>
          <a:ln/>
        </p:spPr>
        <p:txBody>
          <a:bodyPr wrap="none" rtlCol="0" anchor="t"/>
          <a:lstStyle/>
          <a:p>
            <a:pPr marL="342900" indent="-342900" algn="l">
              <a:lnSpc>
                <a:spcPts val="1911"/>
              </a:lnSpc>
              <a:buSzPct val="100000"/>
              <a:buChar char="•"/>
            </a:pPr>
            <a:r>
              <a:rPr lang="en-US" sz="1194" dirty="0">
                <a:solidFill>
                  <a:srgbClr val="EEEFF5"/>
                </a:solidFill>
                <a:latin typeface="Montserrat" pitchFamily="34" charset="0"/>
                <a:ea typeface="Montserrat" pitchFamily="34" charset="-122"/>
                <a:cs typeface="Montserrat" pitchFamily="34" charset="-120"/>
              </a:rPr>
              <a:t>Toll Avoidance is the practice of navigating routes that minimize the need of to pay tolls</a:t>
            </a:r>
            <a:endParaRPr lang="en-US" sz="1194" dirty="0"/>
          </a:p>
        </p:txBody>
      </p:sp>
      <p:sp>
        <p:nvSpPr>
          <p:cNvPr id="9" name="Text 7"/>
          <p:cNvSpPr/>
          <p:nvPr/>
        </p:nvSpPr>
        <p:spPr>
          <a:xfrm>
            <a:off x="2279452" y="2877741"/>
            <a:ext cx="10314027" cy="242649"/>
          </a:xfrm>
          <a:prstGeom prst="rect">
            <a:avLst/>
          </a:prstGeom>
          <a:noFill/>
          <a:ln/>
        </p:spPr>
        <p:txBody>
          <a:bodyPr wrap="none" rtlCol="0" anchor="t"/>
          <a:lstStyle/>
          <a:p>
            <a:pPr marL="342900" indent="-342900" algn="l">
              <a:lnSpc>
                <a:spcPts val="1911"/>
              </a:lnSpc>
              <a:buSzPct val="100000"/>
              <a:buChar char="•"/>
            </a:pPr>
            <a:r>
              <a:rPr lang="en-US" sz="1194" dirty="0">
                <a:solidFill>
                  <a:srgbClr val="EEEFF5"/>
                </a:solidFill>
                <a:latin typeface="Montserrat" pitchFamily="34" charset="0"/>
                <a:ea typeface="Montserrat" pitchFamily="34" charset="-122"/>
                <a:cs typeface="Montserrat" pitchFamily="34" charset="-120"/>
              </a:rPr>
              <a:t>Detailed Reporting is a crucial for transparency , efficiency and continual improvement</a:t>
            </a:r>
            <a:endParaRPr lang="en-US" sz="1194" dirty="0"/>
          </a:p>
        </p:txBody>
      </p:sp>
      <p:sp>
        <p:nvSpPr>
          <p:cNvPr id="10" name="Text 8"/>
          <p:cNvSpPr/>
          <p:nvPr/>
        </p:nvSpPr>
        <p:spPr>
          <a:xfrm>
            <a:off x="2279452" y="3173373"/>
            <a:ext cx="10314027" cy="242649"/>
          </a:xfrm>
          <a:prstGeom prst="rect">
            <a:avLst/>
          </a:prstGeom>
          <a:noFill/>
          <a:ln/>
        </p:spPr>
        <p:txBody>
          <a:bodyPr wrap="none" rtlCol="0" anchor="t"/>
          <a:lstStyle/>
          <a:p>
            <a:pPr marL="342900" indent="-342900" algn="l">
              <a:lnSpc>
                <a:spcPts val="1911"/>
              </a:lnSpc>
              <a:buSzPct val="100000"/>
              <a:buChar char="•"/>
            </a:pPr>
            <a:r>
              <a:rPr lang="en-US" sz="1194" dirty="0">
                <a:solidFill>
                  <a:srgbClr val="EEEFF5"/>
                </a:solidFill>
                <a:latin typeface="Montserrat" pitchFamily="34" charset="0"/>
                <a:ea typeface="Montserrat" pitchFamily="34" charset="-122"/>
                <a:cs typeface="Montserrat" pitchFamily="34" charset="-120"/>
              </a:rPr>
              <a:t>Interactive Map Visualization is creating for GPS-based Toll calculation and avoidance detection </a:t>
            </a:r>
            <a:endParaRPr lang="en-US" sz="1194" dirty="0"/>
          </a:p>
        </p:txBody>
      </p:sp>
      <p:sp>
        <p:nvSpPr>
          <p:cNvPr id="11" name="Shape 9"/>
          <p:cNvSpPr/>
          <p:nvPr/>
        </p:nvSpPr>
        <p:spPr>
          <a:xfrm>
            <a:off x="2036921" y="3586639"/>
            <a:ext cx="10556558" cy="4110038"/>
          </a:xfrm>
          <a:prstGeom prst="roundRect">
            <a:avLst>
              <a:gd name="adj" fmla="val 3321"/>
            </a:avLst>
          </a:prstGeom>
          <a:noFill/>
          <a:ln w="7620">
            <a:solidFill>
              <a:srgbClr val="FFFFFF">
                <a:alpha val="24000"/>
              </a:srgbClr>
            </a:solidFill>
            <a:prstDash val="solid"/>
          </a:ln>
        </p:spPr>
      </p:sp>
      <p:sp>
        <p:nvSpPr>
          <p:cNvPr id="12" name="Shape 10"/>
          <p:cNvSpPr/>
          <p:nvPr/>
        </p:nvSpPr>
        <p:spPr>
          <a:xfrm>
            <a:off x="2044541" y="3594259"/>
            <a:ext cx="10541318" cy="439817"/>
          </a:xfrm>
          <a:prstGeom prst="rect">
            <a:avLst/>
          </a:prstGeom>
          <a:solidFill>
            <a:srgbClr val="FFFFFF">
              <a:alpha val="4000"/>
            </a:srgbClr>
          </a:solidFill>
          <a:ln/>
        </p:spPr>
      </p:sp>
      <p:sp>
        <p:nvSpPr>
          <p:cNvPr id="13" name="Text 11"/>
          <p:cNvSpPr/>
          <p:nvPr/>
        </p:nvSpPr>
        <p:spPr>
          <a:xfrm>
            <a:off x="2196108" y="3692843"/>
            <a:ext cx="4963716" cy="242649"/>
          </a:xfrm>
          <a:prstGeom prst="rect">
            <a:avLst/>
          </a:prstGeom>
          <a:noFill/>
          <a:ln/>
        </p:spPr>
        <p:txBody>
          <a:bodyPr wrap="non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Feature</a:t>
            </a:r>
            <a:endParaRPr lang="en-US" sz="1194" dirty="0"/>
          </a:p>
        </p:txBody>
      </p:sp>
      <p:sp>
        <p:nvSpPr>
          <p:cNvPr id="14" name="Text 12"/>
          <p:cNvSpPr/>
          <p:nvPr/>
        </p:nvSpPr>
        <p:spPr>
          <a:xfrm>
            <a:off x="7470577" y="3692843"/>
            <a:ext cx="4963716" cy="242649"/>
          </a:xfrm>
          <a:prstGeom prst="rect">
            <a:avLst/>
          </a:prstGeom>
          <a:noFill/>
          <a:ln/>
        </p:spPr>
        <p:txBody>
          <a:bodyPr wrap="non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Description</a:t>
            </a:r>
            <a:endParaRPr lang="en-US" sz="1194" dirty="0"/>
          </a:p>
        </p:txBody>
      </p:sp>
      <p:sp>
        <p:nvSpPr>
          <p:cNvPr id="15" name="Shape 13"/>
          <p:cNvSpPr/>
          <p:nvPr/>
        </p:nvSpPr>
        <p:spPr>
          <a:xfrm>
            <a:off x="2044541" y="4034076"/>
            <a:ext cx="10541318" cy="682466"/>
          </a:xfrm>
          <a:prstGeom prst="rect">
            <a:avLst/>
          </a:prstGeom>
          <a:solidFill>
            <a:srgbClr val="000000">
              <a:alpha val="4000"/>
            </a:srgbClr>
          </a:solidFill>
          <a:ln/>
        </p:spPr>
      </p:sp>
      <p:sp>
        <p:nvSpPr>
          <p:cNvPr id="16" name="Text 14"/>
          <p:cNvSpPr/>
          <p:nvPr/>
        </p:nvSpPr>
        <p:spPr>
          <a:xfrm>
            <a:off x="2196108" y="4132659"/>
            <a:ext cx="4963716" cy="242649"/>
          </a:xfrm>
          <a:prstGeom prst="rect">
            <a:avLst/>
          </a:prstGeom>
          <a:noFill/>
          <a:ln/>
        </p:spPr>
        <p:txBody>
          <a:bodyPr wrap="non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GPS-Based Toll Calculation</a:t>
            </a:r>
            <a:endParaRPr lang="en-US" sz="1194" dirty="0"/>
          </a:p>
        </p:txBody>
      </p:sp>
      <p:sp>
        <p:nvSpPr>
          <p:cNvPr id="17" name="Text 15"/>
          <p:cNvSpPr/>
          <p:nvPr/>
        </p:nvSpPr>
        <p:spPr>
          <a:xfrm>
            <a:off x="7470577" y="4132659"/>
            <a:ext cx="4963716" cy="485299"/>
          </a:xfrm>
          <a:prstGeom prst="rect">
            <a:avLst/>
          </a:prstGeom>
          <a:noFill/>
          <a:ln/>
        </p:spPr>
        <p:txBody>
          <a:bodyPr wrap="squar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Calculates toll charges based on the actual distance traveled by vehicles using GPS coordinates.</a:t>
            </a:r>
            <a:endParaRPr lang="en-US" sz="1194" dirty="0"/>
          </a:p>
        </p:txBody>
      </p:sp>
      <p:sp>
        <p:nvSpPr>
          <p:cNvPr id="18" name="Shape 16"/>
          <p:cNvSpPr/>
          <p:nvPr/>
        </p:nvSpPr>
        <p:spPr>
          <a:xfrm>
            <a:off x="2044541" y="4716542"/>
            <a:ext cx="10541318" cy="682466"/>
          </a:xfrm>
          <a:prstGeom prst="rect">
            <a:avLst/>
          </a:prstGeom>
          <a:solidFill>
            <a:srgbClr val="FFFFFF">
              <a:alpha val="4000"/>
            </a:srgbClr>
          </a:solidFill>
          <a:ln/>
        </p:spPr>
      </p:sp>
      <p:sp>
        <p:nvSpPr>
          <p:cNvPr id="19" name="Text 17"/>
          <p:cNvSpPr/>
          <p:nvPr/>
        </p:nvSpPr>
        <p:spPr>
          <a:xfrm>
            <a:off x="2196108" y="4815126"/>
            <a:ext cx="4963716" cy="242649"/>
          </a:xfrm>
          <a:prstGeom prst="rect">
            <a:avLst/>
          </a:prstGeom>
          <a:noFill/>
          <a:ln/>
        </p:spPr>
        <p:txBody>
          <a:bodyPr wrap="non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Route Simulation</a:t>
            </a:r>
            <a:endParaRPr lang="en-US" sz="1194" dirty="0"/>
          </a:p>
        </p:txBody>
      </p:sp>
      <p:sp>
        <p:nvSpPr>
          <p:cNvPr id="20" name="Text 18"/>
          <p:cNvSpPr/>
          <p:nvPr/>
        </p:nvSpPr>
        <p:spPr>
          <a:xfrm>
            <a:off x="7470577" y="4815126"/>
            <a:ext cx="4963716" cy="485299"/>
          </a:xfrm>
          <a:prstGeom prst="rect">
            <a:avLst/>
          </a:prstGeom>
          <a:noFill/>
          <a:ln/>
        </p:spPr>
        <p:txBody>
          <a:bodyPr wrap="squar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Simulates vehicle movement on predefined routes (major highways), tracking the start and end points.</a:t>
            </a:r>
            <a:endParaRPr lang="en-US" sz="1194" dirty="0"/>
          </a:p>
        </p:txBody>
      </p:sp>
      <p:sp>
        <p:nvSpPr>
          <p:cNvPr id="21" name="Shape 19"/>
          <p:cNvSpPr/>
          <p:nvPr/>
        </p:nvSpPr>
        <p:spPr>
          <a:xfrm>
            <a:off x="2044541" y="5399008"/>
            <a:ext cx="10541318" cy="925116"/>
          </a:xfrm>
          <a:prstGeom prst="rect">
            <a:avLst/>
          </a:prstGeom>
          <a:solidFill>
            <a:srgbClr val="000000">
              <a:alpha val="4000"/>
            </a:srgbClr>
          </a:solidFill>
          <a:ln/>
        </p:spPr>
      </p:sp>
      <p:sp>
        <p:nvSpPr>
          <p:cNvPr id="22" name="Text 20"/>
          <p:cNvSpPr/>
          <p:nvPr/>
        </p:nvSpPr>
        <p:spPr>
          <a:xfrm>
            <a:off x="2196108" y="5497592"/>
            <a:ext cx="4963716" cy="242649"/>
          </a:xfrm>
          <a:prstGeom prst="rect">
            <a:avLst/>
          </a:prstGeom>
          <a:noFill/>
          <a:ln/>
        </p:spPr>
        <p:txBody>
          <a:bodyPr wrap="non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Toll Avoidance</a:t>
            </a:r>
            <a:endParaRPr lang="en-US" sz="1194" dirty="0"/>
          </a:p>
        </p:txBody>
      </p:sp>
      <p:sp>
        <p:nvSpPr>
          <p:cNvPr id="23" name="Text 21"/>
          <p:cNvSpPr/>
          <p:nvPr/>
        </p:nvSpPr>
        <p:spPr>
          <a:xfrm>
            <a:off x="7470577" y="5497592"/>
            <a:ext cx="4963716" cy="727948"/>
          </a:xfrm>
          <a:prstGeom prst="rect">
            <a:avLst/>
          </a:prstGeom>
          <a:noFill/>
          <a:ln/>
        </p:spPr>
        <p:txBody>
          <a:bodyPr wrap="squar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Allows vehicles to avoid toll booths if specified, adjusting routes accordingly. Real-Time Balance Tracking: Tracks the toll charges and updates the remaining balance of the driver in real-time.</a:t>
            </a:r>
            <a:endParaRPr lang="en-US" sz="1194" dirty="0"/>
          </a:p>
        </p:txBody>
      </p:sp>
      <p:sp>
        <p:nvSpPr>
          <p:cNvPr id="24" name="Shape 22"/>
          <p:cNvSpPr/>
          <p:nvPr/>
        </p:nvSpPr>
        <p:spPr>
          <a:xfrm>
            <a:off x="2044541" y="6324124"/>
            <a:ext cx="10541318" cy="682466"/>
          </a:xfrm>
          <a:prstGeom prst="rect">
            <a:avLst/>
          </a:prstGeom>
          <a:solidFill>
            <a:srgbClr val="FFFFFF">
              <a:alpha val="4000"/>
            </a:srgbClr>
          </a:solidFill>
          <a:ln/>
        </p:spPr>
      </p:sp>
      <p:sp>
        <p:nvSpPr>
          <p:cNvPr id="25" name="Text 23"/>
          <p:cNvSpPr/>
          <p:nvPr/>
        </p:nvSpPr>
        <p:spPr>
          <a:xfrm>
            <a:off x="2196108" y="6422708"/>
            <a:ext cx="4963716" cy="242649"/>
          </a:xfrm>
          <a:prstGeom prst="rect">
            <a:avLst/>
          </a:prstGeom>
          <a:noFill/>
          <a:ln/>
        </p:spPr>
        <p:txBody>
          <a:bodyPr wrap="non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Detailed Reporting</a:t>
            </a:r>
            <a:endParaRPr lang="en-US" sz="1194" dirty="0"/>
          </a:p>
        </p:txBody>
      </p:sp>
      <p:sp>
        <p:nvSpPr>
          <p:cNvPr id="26" name="Text 24"/>
          <p:cNvSpPr/>
          <p:nvPr/>
        </p:nvSpPr>
        <p:spPr>
          <a:xfrm>
            <a:off x="7470577" y="6422708"/>
            <a:ext cx="4963716" cy="485299"/>
          </a:xfrm>
          <a:prstGeom prst="rect">
            <a:avLst/>
          </a:prstGeom>
          <a:noFill/>
          <a:ln/>
        </p:spPr>
        <p:txBody>
          <a:bodyPr wrap="squar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Generates detailed reports showing total toll paid, kilometers traveled, starting and ending points, and the routes taken.</a:t>
            </a:r>
            <a:endParaRPr lang="en-US" sz="1194" dirty="0"/>
          </a:p>
        </p:txBody>
      </p:sp>
      <p:sp>
        <p:nvSpPr>
          <p:cNvPr id="27" name="Shape 25"/>
          <p:cNvSpPr/>
          <p:nvPr/>
        </p:nvSpPr>
        <p:spPr>
          <a:xfrm>
            <a:off x="2044541" y="7006590"/>
            <a:ext cx="10541318" cy="682466"/>
          </a:xfrm>
          <a:prstGeom prst="rect">
            <a:avLst/>
          </a:prstGeom>
          <a:solidFill>
            <a:srgbClr val="000000">
              <a:alpha val="4000"/>
            </a:srgbClr>
          </a:solidFill>
          <a:ln/>
        </p:spPr>
      </p:sp>
      <p:sp>
        <p:nvSpPr>
          <p:cNvPr id="28" name="Text 26"/>
          <p:cNvSpPr/>
          <p:nvPr/>
        </p:nvSpPr>
        <p:spPr>
          <a:xfrm>
            <a:off x="2196108" y="7105174"/>
            <a:ext cx="4963716" cy="242649"/>
          </a:xfrm>
          <a:prstGeom prst="rect">
            <a:avLst/>
          </a:prstGeom>
          <a:noFill/>
          <a:ln/>
        </p:spPr>
        <p:txBody>
          <a:bodyPr wrap="non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Interactive Map Visualization</a:t>
            </a:r>
            <a:endParaRPr lang="en-US" sz="1194" dirty="0"/>
          </a:p>
        </p:txBody>
      </p:sp>
      <p:sp>
        <p:nvSpPr>
          <p:cNvPr id="29" name="Text 27"/>
          <p:cNvSpPr/>
          <p:nvPr/>
        </p:nvSpPr>
        <p:spPr>
          <a:xfrm>
            <a:off x="7470577" y="7105174"/>
            <a:ext cx="4963716" cy="485299"/>
          </a:xfrm>
          <a:prstGeom prst="rect">
            <a:avLst/>
          </a:prstGeom>
          <a:noFill/>
          <a:ln/>
        </p:spPr>
        <p:txBody>
          <a:bodyPr wrap="square" rtlCol="0" anchor="t"/>
          <a:lstStyle/>
          <a:p>
            <a:pPr marL="0" indent="0">
              <a:lnSpc>
                <a:spcPts val="1911"/>
              </a:lnSpc>
              <a:buNone/>
            </a:pPr>
            <a:r>
              <a:rPr lang="en-US" sz="1194" dirty="0">
                <a:solidFill>
                  <a:srgbClr val="EEEFF5"/>
                </a:solidFill>
                <a:latin typeface="Montserrat" pitchFamily="34" charset="0"/>
                <a:ea typeface="Montserrat" pitchFamily="34" charset="-122"/>
                <a:cs typeface="Montserrat" pitchFamily="34" charset="-120"/>
              </a:rPr>
              <a:t>Provides a visual representation of vehicle routes, toll booths, and travel paths on a map using Folium.</a:t>
            </a:r>
            <a:endParaRPr lang="en-US" sz="119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925598" y="675084"/>
            <a:ext cx="4075271" cy="509349"/>
          </a:xfrm>
          <a:prstGeom prst="rect">
            <a:avLst/>
          </a:prstGeom>
          <a:noFill/>
          <a:ln/>
        </p:spPr>
        <p:txBody>
          <a:bodyPr wrap="none" rtlCol="0" anchor="t"/>
          <a:lstStyle/>
          <a:p>
            <a:pPr marL="0" indent="0">
              <a:lnSpc>
                <a:spcPts val="4011"/>
              </a:lnSpc>
              <a:buNone/>
            </a:pPr>
            <a:r>
              <a:rPr lang="en-US" sz="3209" b="1" dirty="0">
                <a:solidFill>
                  <a:srgbClr val="60A9FF"/>
                </a:solidFill>
                <a:latin typeface="Barlow" pitchFamily="34" charset="0"/>
                <a:ea typeface="Barlow" pitchFamily="34" charset="-122"/>
                <a:cs typeface="Barlow" pitchFamily="34" charset="-120"/>
              </a:rPr>
              <a:t>Process Flow</a:t>
            </a:r>
            <a:endParaRPr lang="en-US" sz="3209" dirty="0"/>
          </a:p>
        </p:txBody>
      </p:sp>
      <p:sp>
        <p:nvSpPr>
          <p:cNvPr id="5" name="Text 3"/>
          <p:cNvSpPr/>
          <p:nvPr/>
        </p:nvSpPr>
        <p:spPr>
          <a:xfrm>
            <a:off x="1925598" y="1494115"/>
            <a:ext cx="10779085" cy="495538"/>
          </a:xfrm>
          <a:prstGeom prst="rect">
            <a:avLst/>
          </a:prstGeom>
          <a:noFill/>
          <a:ln/>
        </p:spPr>
        <p:txBody>
          <a:bodyPr wrap="square" rtlCol="0" anchor="t"/>
          <a:lstStyle/>
          <a:p>
            <a:pPr marL="0" indent="0">
              <a:lnSpc>
                <a:spcPts val="1951"/>
              </a:lnSpc>
              <a:buNone/>
            </a:pPr>
            <a:r>
              <a:rPr lang="en-US" sz="1219" dirty="0">
                <a:solidFill>
                  <a:srgbClr val="EEEFF5"/>
                </a:solidFill>
                <a:latin typeface="Montserrat" pitchFamily="34" charset="0"/>
                <a:ea typeface="Montserrat" pitchFamily="34" charset="-122"/>
                <a:cs typeface="Montserrat" pitchFamily="34" charset="-120"/>
              </a:rPr>
              <a:t>The GPS Toll-Based System Simulation involves a well-defined process flow, ensuring efficient operation and accurate toll collection. Here's a step-by-step breakdown of the process:</a:t>
            </a:r>
            <a:endParaRPr lang="en-US" sz="1219" dirty="0"/>
          </a:p>
        </p:txBody>
      </p:sp>
      <p:sp>
        <p:nvSpPr>
          <p:cNvPr id="6" name="Shape 4"/>
          <p:cNvSpPr/>
          <p:nvPr/>
        </p:nvSpPr>
        <p:spPr>
          <a:xfrm>
            <a:off x="2148245" y="2163842"/>
            <a:ext cx="19288" cy="5390674"/>
          </a:xfrm>
          <a:prstGeom prst="roundRect">
            <a:avLst>
              <a:gd name="adj" fmla="val 722598"/>
            </a:avLst>
          </a:prstGeom>
          <a:solidFill>
            <a:srgbClr val="474B51"/>
          </a:solidFill>
          <a:ln/>
        </p:spPr>
      </p:sp>
      <p:sp>
        <p:nvSpPr>
          <p:cNvPr id="7" name="Shape 5"/>
          <p:cNvSpPr/>
          <p:nvPr/>
        </p:nvSpPr>
        <p:spPr>
          <a:xfrm>
            <a:off x="2332077" y="2502575"/>
            <a:ext cx="541973" cy="19288"/>
          </a:xfrm>
          <a:prstGeom prst="roundRect">
            <a:avLst>
              <a:gd name="adj" fmla="val 722598"/>
            </a:avLst>
          </a:prstGeom>
          <a:solidFill>
            <a:srgbClr val="474B51"/>
          </a:solidFill>
          <a:ln/>
        </p:spPr>
      </p:sp>
      <p:sp>
        <p:nvSpPr>
          <p:cNvPr id="8" name="Shape 6"/>
          <p:cNvSpPr/>
          <p:nvPr/>
        </p:nvSpPr>
        <p:spPr>
          <a:xfrm>
            <a:off x="1983700" y="2338030"/>
            <a:ext cx="348377" cy="348377"/>
          </a:xfrm>
          <a:prstGeom prst="roundRect">
            <a:avLst>
              <a:gd name="adj" fmla="val 40007"/>
            </a:avLst>
          </a:prstGeom>
          <a:solidFill>
            <a:srgbClr val="282C32"/>
          </a:solidFill>
          <a:ln/>
        </p:spPr>
      </p:sp>
      <p:sp>
        <p:nvSpPr>
          <p:cNvPr id="9" name="Text 7"/>
          <p:cNvSpPr/>
          <p:nvPr/>
        </p:nvSpPr>
        <p:spPr>
          <a:xfrm>
            <a:off x="2114550" y="2389942"/>
            <a:ext cx="86558" cy="244554"/>
          </a:xfrm>
          <a:prstGeom prst="rect">
            <a:avLst/>
          </a:prstGeom>
          <a:noFill/>
          <a:ln/>
        </p:spPr>
        <p:txBody>
          <a:bodyPr wrap="none" rtlCol="0" anchor="t"/>
          <a:lstStyle/>
          <a:p>
            <a:pPr marL="0" indent="0" algn="ctr">
              <a:lnSpc>
                <a:spcPts val="1925"/>
              </a:lnSpc>
              <a:buNone/>
            </a:pPr>
            <a:r>
              <a:rPr lang="en-US" sz="1925" b="1" dirty="0">
                <a:solidFill>
                  <a:srgbClr val="EEEFF5"/>
                </a:solidFill>
                <a:latin typeface="Barlow" pitchFamily="34" charset="0"/>
                <a:ea typeface="Barlow" pitchFamily="34" charset="-122"/>
                <a:cs typeface="Barlow" pitchFamily="34" charset="-120"/>
              </a:rPr>
              <a:t>1</a:t>
            </a:r>
            <a:endParaRPr lang="en-US" sz="1925" dirty="0"/>
          </a:p>
        </p:txBody>
      </p:sp>
      <p:sp>
        <p:nvSpPr>
          <p:cNvPr id="10" name="Text 8"/>
          <p:cNvSpPr/>
          <p:nvPr/>
        </p:nvSpPr>
        <p:spPr>
          <a:xfrm>
            <a:off x="3009543" y="2318623"/>
            <a:ext cx="2037636" cy="254556"/>
          </a:xfrm>
          <a:prstGeom prst="rect">
            <a:avLst/>
          </a:prstGeom>
          <a:noFill/>
          <a:ln/>
        </p:spPr>
        <p:txBody>
          <a:bodyPr wrap="none" rtlCol="0" anchor="t"/>
          <a:lstStyle/>
          <a:p>
            <a:pPr marL="0" indent="0" algn="l">
              <a:lnSpc>
                <a:spcPts val="2006"/>
              </a:lnSpc>
              <a:buNone/>
            </a:pPr>
            <a:r>
              <a:rPr lang="en-US" sz="1604" b="1" dirty="0">
                <a:solidFill>
                  <a:srgbClr val="EEEFF5"/>
                </a:solidFill>
                <a:latin typeface="Barlow" pitchFamily="34" charset="0"/>
                <a:ea typeface="Barlow" pitchFamily="34" charset="-122"/>
                <a:cs typeface="Barlow" pitchFamily="34" charset="-120"/>
              </a:rPr>
              <a:t>Initialization</a:t>
            </a:r>
            <a:endParaRPr lang="en-US" sz="1604" dirty="0"/>
          </a:p>
        </p:txBody>
      </p:sp>
      <p:sp>
        <p:nvSpPr>
          <p:cNvPr id="11" name="Text 9"/>
          <p:cNvSpPr/>
          <p:nvPr/>
        </p:nvSpPr>
        <p:spPr>
          <a:xfrm>
            <a:off x="3009543" y="2666048"/>
            <a:ext cx="9695140" cy="247769"/>
          </a:xfrm>
          <a:prstGeom prst="rect">
            <a:avLst/>
          </a:prstGeom>
          <a:noFill/>
          <a:ln/>
        </p:spPr>
        <p:txBody>
          <a:bodyPr wrap="none" rtlCol="0" anchor="t"/>
          <a:lstStyle/>
          <a:p>
            <a:pPr marL="0" indent="0" algn="l">
              <a:lnSpc>
                <a:spcPts val="1951"/>
              </a:lnSpc>
              <a:buNone/>
            </a:pPr>
            <a:r>
              <a:rPr lang="en-US" sz="1219" dirty="0">
                <a:solidFill>
                  <a:srgbClr val="EEEFF5"/>
                </a:solidFill>
                <a:latin typeface="Montserrat" pitchFamily="34" charset="0"/>
                <a:ea typeface="Montserrat" pitchFamily="34" charset="-122"/>
                <a:cs typeface="Montserrat" pitchFamily="34" charset="-120"/>
              </a:rPr>
              <a:t>The simulation environment is initialized, and vehicle objects are created with specific routes and attributes.</a:t>
            </a:r>
            <a:endParaRPr lang="en-US" sz="1219" dirty="0"/>
          </a:p>
        </p:txBody>
      </p:sp>
      <p:sp>
        <p:nvSpPr>
          <p:cNvPr id="12" name="Shape 10"/>
          <p:cNvSpPr/>
          <p:nvPr/>
        </p:nvSpPr>
        <p:spPr>
          <a:xfrm>
            <a:off x="2332077" y="3562112"/>
            <a:ext cx="541973" cy="19288"/>
          </a:xfrm>
          <a:prstGeom prst="roundRect">
            <a:avLst>
              <a:gd name="adj" fmla="val 722598"/>
            </a:avLst>
          </a:prstGeom>
          <a:solidFill>
            <a:srgbClr val="474B51"/>
          </a:solidFill>
          <a:ln/>
        </p:spPr>
      </p:sp>
      <p:sp>
        <p:nvSpPr>
          <p:cNvPr id="13" name="Shape 11"/>
          <p:cNvSpPr/>
          <p:nvPr/>
        </p:nvSpPr>
        <p:spPr>
          <a:xfrm>
            <a:off x="1983700" y="3397568"/>
            <a:ext cx="348377" cy="348377"/>
          </a:xfrm>
          <a:prstGeom prst="roundRect">
            <a:avLst>
              <a:gd name="adj" fmla="val 40007"/>
            </a:avLst>
          </a:prstGeom>
          <a:solidFill>
            <a:srgbClr val="282C32"/>
          </a:solidFill>
          <a:ln/>
        </p:spPr>
      </p:sp>
      <p:sp>
        <p:nvSpPr>
          <p:cNvPr id="14" name="Text 12"/>
          <p:cNvSpPr/>
          <p:nvPr/>
        </p:nvSpPr>
        <p:spPr>
          <a:xfrm>
            <a:off x="2089428" y="3449479"/>
            <a:ext cx="136922" cy="244554"/>
          </a:xfrm>
          <a:prstGeom prst="rect">
            <a:avLst/>
          </a:prstGeom>
          <a:noFill/>
          <a:ln/>
        </p:spPr>
        <p:txBody>
          <a:bodyPr wrap="none" rtlCol="0" anchor="t"/>
          <a:lstStyle/>
          <a:p>
            <a:pPr marL="0" indent="0" algn="ctr">
              <a:lnSpc>
                <a:spcPts val="1925"/>
              </a:lnSpc>
              <a:buNone/>
            </a:pPr>
            <a:r>
              <a:rPr lang="en-US" sz="1925" b="1" dirty="0">
                <a:solidFill>
                  <a:srgbClr val="EEEFF5"/>
                </a:solidFill>
                <a:latin typeface="Barlow" pitchFamily="34" charset="0"/>
                <a:ea typeface="Barlow" pitchFamily="34" charset="-122"/>
                <a:cs typeface="Barlow" pitchFamily="34" charset="-120"/>
              </a:rPr>
              <a:t>2</a:t>
            </a:r>
            <a:endParaRPr lang="en-US" sz="1925" dirty="0"/>
          </a:p>
        </p:txBody>
      </p:sp>
      <p:sp>
        <p:nvSpPr>
          <p:cNvPr id="15" name="Text 13"/>
          <p:cNvSpPr/>
          <p:nvPr/>
        </p:nvSpPr>
        <p:spPr>
          <a:xfrm>
            <a:off x="3009543" y="3378160"/>
            <a:ext cx="2037636" cy="254556"/>
          </a:xfrm>
          <a:prstGeom prst="rect">
            <a:avLst/>
          </a:prstGeom>
          <a:noFill/>
          <a:ln/>
        </p:spPr>
        <p:txBody>
          <a:bodyPr wrap="none" rtlCol="0" anchor="t"/>
          <a:lstStyle/>
          <a:p>
            <a:pPr marL="0" indent="0" algn="l">
              <a:lnSpc>
                <a:spcPts val="2006"/>
              </a:lnSpc>
              <a:buNone/>
            </a:pPr>
            <a:r>
              <a:rPr lang="en-US" sz="1604" b="1" dirty="0">
                <a:solidFill>
                  <a:srgbClr val="EEEFF5"/>
                </a:solidFill>
                <a:latin typeface="Barlow" pitchFamily="34" charset="0"/>
                <a:ea typeface="Barlow" pitchFamily="34" charset="-122"/>
                <a:cs typeface="Barlow" pitchFamily="34" charset="-120"/>
              </a:rPr>
              <a:t>Route Assignment</a:t>
            </a:r>
            <a:endParaRPr lang="en-US" sz="1604" dirty="0"/>
          </a:p>
        </p:txBody>
      </p:sp>
      <p:sp>
        <p:nvSpPr>
          <p:cNvPr id="16" name="Text 14"/>
          <p:cNvSpPr/>
          <p:nvPr/>
        </p:nvSpPr>
        <p:spPr>
          <a:xfrm>
            <a:off x="3009543" y="3725585"/>
            <a:ext cx="9695140" cy="247769"/>
          </a:xfrm>
          <a:prstGeom prst="rect">
            <a:avLst/>
          </a:prstGeom>
          <a:noFill/>
          <a:ln/>
        </p:spPr>
        <p:txBody>
          <a:bodyPr wrap="none" rtlCol="0" anchor="t"/>
          <a:lstStyle/>
          <a:p>
            <a:pPr marL="0" indent="0" algn="l">
              <a:lnSpc>
                <a:spcPts val="1951"/>
              </a:lnSpc>
              <a:buNone/>
            </a:pPr>
            <a:r>
              <a:rPr lang="en-US" sz="1219" dirty="0">
                <a:solidFill>
                  <a:srgbClr val="EEEFF5"/>
                </a:solidFill>
                <a:latin typeface="Montserrat" pitchFamily="34" charset="0"/>
                <a:ea typeface="Montserrat" pitchFamily="34" charset="-122"/>
                <a:cs typeface="Montserrat" pitchFamily="34" charset="-120"/>
              </a:rPr>
              <a:t>Vehicles are assigned routes based on predefined highways and may have toll avoidance features enabled.</a:t>
            </a:r>
            <a:endParaRPr lang="en-US" sz="1219" dirty="0"/>
          </a:p>
        </p:txBody>
      </p:sp>
      <p:sp>
        <p:nvSpPr>
          <p:cNvPr id="17" name="Shape 15"/>
          <p:cNvSpPr/>
          <p:nvPr/>
        </p:nvSpPr>
        <p:spPr>
          <a:xfrm>
            <a:off x="2332077" y="4621649"/>
            <a:ext cx="541973" cy="19288"/>
          </a:xfrm>
          <a:prstGeom prst="roundRect">
            <a:avLst>
              <a:gd name="adj" fmla="val 722598"/>
            </a:avLst>
          </a:prstGeom>
          <a:solidFill>
            <a:srgbClr val="474B51"/>
          </a:solidFill>
          <a:ln/>
        </p:spPr>
      </p:sp>
      <p:sp>
        <p:nvSpPr>
          <p:cNvPr id="18" name="Shape 16"/>
          <p:cNvSpPr/>
          <p:nvPr/>
        </p:nvSpPr>
        <p:spPr>
          <a:xfrm>
            <a:off x="1983700" y="4457105"/>
            <a:ext cx="348377" cy="348377"/>
          </a:xfrm>
          <a:prstGeom prst="roundRect">
            <a:avLst>
              <a:gd name="adj" fmla="val 40007"/>
            </a:avLst>
          </a:prstGeom>
          <a:solidFill>
            <a:srgbClr val="282C32"/>
          </a:solidFill>
          <a:ln/>
        </p:spPr>
      </p:sp>
      <p:sp>
        <p:nvSpPr>
          <p:cNvPr id="19" name="Text 17"/>
          <p:cNvSpPr/>
          <p:nvPr/>
        </p:nvSpPr>
        <p:spPr>
          <a:xfrm>
            <a:off x="2091809" y="4509016"/>
            <a:ext cx="132040" cy="244554"/>
          </a:xfrm>
          <a:prstGeom prst="rect">
            <a:avLst/>
          </a:prstGeom>
          <a:noFill/>
          <a:ln/>
        </p:spPr>
        <p:txBody>
          <a:bodyPr wrap="none" rtlCol="0" anchor="t"/>
          <a:lstStyle/>
          <a:p>
            <a:pPr marL="0" indent="0" algn="ctr">
              <a:lnSpc>
                <a:spcPts val="1925"/>
              </a:lnSpc>
              <a:buNone/>
            </a:pPr>
            <a:r>
              <a:rPr lang="en-US" sz="1925" b="1" dirty="0">
                <a:solidFill>
                  <a:srgbClr val="EEEFF5"/>
                </a:solidFill>
                <a:latin typeface="Barlow" pitchFamily="34" charset="0"/>
                <a:ea typeface="Barlow" pitchFamily="34" charset="-122"/>
                <a:cs typeface="Barlow" pitchFamily="34" charset="-120"/>
              </a:rPr>
              <a:t>3</a:t>
            </a:r>
            <a:endParaRPr lang="en-US" sz="1925" dirty="0"/>
          </a:p>
        </p:txBody>
      </p:sp>
      <p:sp>
        <p:nvSpPr>
          <p:cNvPr id="20" name="Text 18"/>
          <p:cNvSpPr/>
          <p:nvPr/>
        </p:nvSpPr>
        <p:spPr>
          <a:xfrm>
            <a:off x="3009543" y="4437698"/>
            <a:ext cx="2037636" cy="254556"/>
          </a:xfrm>
          <a:prstGeom prst="rect">
            <a:avLst/>
          </a:prstGeom>
          <a:noFill/>
          <a:ln/>
        </p:spPr>
        <p:txBody>
          <a:bodyPr wrap="none" rtlCol="0" anchor="t"/>
          <a:lstStyle/>
          <a:p>
            <a:pPr marL="0" indent="0" algn="l">
              <a:lnSpc>
                <a:spcPts val="2006"/>
              </a:lnSpc>
              <a:buNone/>
            </a:pPr>
            <a:r>
              <a:rPr lang="en-US" sz="1604" b="1" dirty="0">
                <a:solidFill>
                  <a:srgbClr val="EEEFF5"/>
                </a:solidFill>
                <a:latin typeface="Barlow" pitchFamily="34" charset="0"/>
                <a:ea typeface="Barlow" pitchFamily="34" charset="-122"/>
                <a:cs typeface="Barlow" pitchFamily="34" charset="-120"/>
              </a:rPr>
              <a:t>Movement Simulation</a:t>
            </a:r>
            <a:endParaRPr lang="en-US" sz="1604" dirty="0"/>
          </a:p>
        </p:txBody>
      </p:sp>
      <p:sp>
        <p:nvSpPr>
          <p:cNvPr id="21" name="Text 19"/>
          <p:cNvSpPr/>
          <p:nvPr/>
        </p:nvSpPr>
        <p:spPr>
          <a:xfrm>
            <a:off x="3009543" y="4785122"/>
            <a:ext cx="9695140" cy="495538"/>
          </a:xfrm>
          <a:prstGeom prst="rect">
            <a:avLst/>
          </a:prstGeom>
          <a:noFill/>
          <a:ln/>
        </p:spPr>
        <p:txBody>
          <a:bodyPr wrap="square" rtlCol="0" anchor="t"/>
          <a:lstStyle/>
          <a:p>
            <a:pPr marL="0" indent="0" algn="l">
              <a:lnSpc>
                <a:spcPts val="1951"/>
              </a:lnSpc>
              <a:buNone/>
            </a:pPr>
            <a:r>
              <a:rPr lang="en-US" sz="1219" dirty="0">
                <a:solidFill>
                  <a:srgbClr val="EEEFF5"/>
                </a:solidFill>
                <a:latin typeface="Montserrat" pitchFamily="34" charset="0"/>
                <a:ea typeface="Montserrat" pitchFamily="34" charset="-122"/>
                <a:cs typeface="Montserrat" pitchFamily="34" charset="-120"/>
              </a:rPr>
              <a:t>Vehicles move along their routes, calculating the distance traveled between coordinates and accumulating toll charges based on distance.</a:t>
            </a:r>
            <a:endParaRPr lang="en-US" sz="1219" dirty="0"/>
          </a:p>
        </p:txBody>
      </p:sp>
      <p:sp>
        <p:nvSpPr>
          <p:cNvPr id="22" name="Shape 20"/>
          <p:cNvSpPr/>
          <p:nvPr/>
        </p:nvSpPr>
        <p:spPr>
          <a:xfrm>
            <a:off x="2332077" y="5928955"/>
            <a:ext cx="541973" cy="19288"/>
          </a:xfrm>
          <a:prstGeom prst="roundRect">
            <a:avLst>
              <a:gd name="adj" fmla="val 722598"/>
            </a:avLst>
          </a:prstGeom>
          <a:solidFill>
            <a:srgbClr val="474B51"/>
          </a:solidFill>
          <a:ln/>
        </p:spPr>
      </p:sp>
      <p:sp>
        <p:nvSpPr>
          <p:cNvPr id="23" name="Shape 21"/>
          <p:cNvSpPr/>
          <p:nvPr/>
        </p:nvSpPr>
        <p:spPr>
          <a:xfrm>
            <a:off x="1983700" y="5764411"/>
            <a:ext cx="348377" cy="348377"/>
          </a:xfrm>
          <a:prstGeom prst="roundRect">
            <a:avLst>
              <a:gd name="adj" fmla="val 40007"/>
            </a:avLst>
          </a:prstGeom>
          <a:solidFill>
            <a:srgbClr val="282C32"/>
          </a:solidFill>
          <a:ln/>
        </p:spPr>
      </p:sp>
      <p:sp>
        <p:nvSpPr>
          <p:cNvPr id="24" name="Text 22"/>
          <p:cNvSpPr/>
          <p:nvPr/>
        </p:nvSpPr>
        <p:spPr>
          <a:xfrm>
            <a:off x="2083832" y="5816322"/>
            <a:ext cx="147995" cy="244554"/>
          </a:xfrm>
          <a:prstGeom prst="rect">
            <a:avLst/>
          </a:prstGeom>
          <a:noFill/>
          <a:ln/>
        </p:spPr>
        <p:txBody>
          <a:bodyPr wrap="none" rtlCol="0" anchor="t"/>
          <a:lstStyle/>
          <a:p>
            <a:pPr marL="0" indent="0" algn="ctr">
              <a:lnSpc>
                <a:spcPts val="1925"/>
              </a:lnSpc>
              <a:buNone/>
            </a:pPr>
            <a:r>
              <a:rPr lang="en-US" sz="1925" b="1" dirty="0">
                <a:solidFill>
                  <a:srgbClr val="EEEFF5"/>
                </a:solidFill>
                <a:latin typeface="Barlow" pitchFamily="34" charset="0"/>
                <a:ea typeface="Barlow" pitchFamily="34" charset="-122"/>
                <a:cs typeface="Barlow" pitchFamily="34" charset="-120"/>
              </a:rPr>
              <a:t>4</a:t>
            </a:r>
            <a:endParaRPr lang="en-US" sz="1925" dirty="0"/>
          </a:p>
        </p:txBody>
      </p:sp>
      <p:sp>
        <p:nvSpPr>
          <p:cNvPr id="25" name="Text 23"/>
          <p:cNvSpPr/>
          <p:nvPr/>
        </p:nvSpPr>
        <p:spPr>
          <a:xfrm>
            <a:off x="3009543" y="5745004"/>
            <a:ext cx="2037636" cy="254556"/>
          </a:xfrm>
          <a:prstGeom prst="rect">
            <a:avLst/>
          </a:prstGeom>
          <a:noFill/>
          <a:ln/>
        </p:spPr>
        <p:txBody>
          <a:bodyPr wrap="none" rtlCol="0" anchor="t"/>
          <a:lstStyle/>
          <a:p>
            <a:pPr marL="0" indent="0" algn="l">
              <a:lnSpc>
                <a:spcPts val="2006"/>
              </a:lnSpc>
              <a:buNone/>
            </a:pPr>
            <a:r>
              <a:rPr lang="en-US" sz="1604" b="1" dirty="0">
                <a:solidFill>
                  <a:srgbClr val="EEEFF5"/>
                </a:solidFill>
                <a:latin typeface="Barlow" pitchFamily="34" charset="0"/>
                <a:ea typeface="Barlow" pitchFamily="34" charset="-122"/>
                <a:cs typeface="Barlow" pitchFamily="34" charset="-120"/>
              </a:rPr>
              <a:t>Balance Update</a:t>
            </a:r>
            <a:endParaRPr lang="en-US" sz="1604" dirty="0"/>
          </a:p>
        </p:txBody>
      </p:sp>
      <p:sp>
        <p:nvSpPr>
          <p:cNvPr id="26" name="Text 24"/>
          <p:cNvSpPr/>
          <p:nvPr/>
        </p:nvSpPr>
        <p:spPr>
          <a:xfrm>
            <a:off x="3009543" y="6092428"/>
            <a:ext cx="9695140" cy="247769"/>
          </a:xfrm>
          <a:prstGeom prst="rect">
            <a:avLst/>
          </a:prstGeom>
          <a:noFill/>
          <a:ln/>
        </p:spPr>
        <p:txBody>
          <a:bodyPr wrap="none" rtlCol="0" anchor="t"/>
          <a:lstStyle/>
          <a:p>
            <a:pPr marL="0" indent="0" algn="l">
              <a:lnSpc>
                <a:spcPts val="1951"/>
              </a:lnSpc>
              <a:buNone/>
            </a:pPr>
            <a:r>
              <a:rPr lang="en-US" sz="1219" dirty="0">
                <a:solidFill>
                  <a:srgbClr val="EEEFF5"/>
                </a:solidFill>
                <a:latin typeface="Montserrat" pitchFamily="34" charset="0"/>
                <a:ea typeface="Montserrat" pitchFamily="34" charset="-122"/>
                <a:cs typeface="Montserrat" pitchFamily="34" charset="-120"/>
              </a:rPr>
              <a:t>Toll charges are deducted from the driver's initial balance in real-time.</a:t>
            </a:r>
            <a:endParaRPr lang="en-US" sz="1219" dirty="0"/>
          </a:p>
        </p:txBody>
      </p:sp>
      <p:sp>
        <p:nvSpPr>
          <p:cNvPr id="27" name="Shape 25"/>
          <p:cNvSpPr/>
          <p:nvPr/>
        </p:nvSpPr>
        <p:spPr>
          <a:xfrm>
            <a:off x="2332077" y="6988493"/>
            <a:ext cx="541973" cy="19288"/>
          </a:xfrm>
          <a:prstGeom prst="roundRect">
            <a:avLst>
              <a:gd name="adj" fmla="val 722598"/>
            </a:avLst>
          </a:prstGeom>
          <a:solidFill>
            <a:srgbClr val="474B51"/>
          </a:solidFill>
          <a:ln/>
        </p:spPr>
      </p:sp>
      <p:sp>
        <p:nvSpPr>
          <p:cNvPr id="28" name="Shape 26"/>
          <p:cNvSpPr/>
          <p:nvPr/>
        </p:nvSpPr>
        <p:spPr>
          <a:xfrm>
            <a:off x="1983700" y="6823948"/>
            <a:ext cx="348377" cy="348377"/>
          </a:xfrm>
          <a:prstGeom prst="roundRect">
            <a:avLst>
              <a:gd name="adj" fmla="val 40007"/>
            </a:avLst>
          </a:prstGeom>
          <a:solidFill>
            <a:srgbClr val="282C32"/>
          </a:solidFill>
          <a:ln/>
        </p:spPr>
      </p:sp>
      <p:sp>
        <p:nvSpPr>
          <p:cNvPr id="29" name="Text 27"/>
          <p:cNvSpPr/>
          <p:nvPr/>
        </p:nvSpPr>
        <p:spPr>
          <a:xfrm>
            <a:off x="2091928" y="6875859"/>
            <a:ext cx="131802" cy="244554"/>
          </a:xfrm>
          <a:prstGeom prst="rect">
            <a:avLst/>
          </a:prstGeom>
          <a:noFill/>
          <a:ln/>
        </p:spPr>
        <p:txBody>
          <a:bodyPr wrap="none" rtlCol="0" anchor="t"/>
          <a:lstStyle/>
          <a:p>
            <a:pPr marL="0" indent="0" algn="ctr">
              <a:lnSpc>
                <a:spcPts val="1925"/>
              </a:lnSpc>
              <a:buNone/>
            </a:pPr>
            <a:r>
              <a:rPr lang="en-US" sz="1925" b="1" dirty="0">
                <a:solidFill>
                  <a:srgbClr val="EEEFF5"/>
                </a:solidFill>
                <a:latin typeface="Barlow" pitchFamily="34" charset="0"/>
                <a:ea typeface="Barlow" pitchFamily="34" charset="-122"/>
                <a:cs typeface="Barlow" pitchFamily="34" charset="-120"/>
              </a:rPr>
              <a:t>5</a:t>
            </a:r>
            <a:endParaRPr lang="en-US" sz="1925" dirty="0"/>
          </a:p>
        </p:txBody>
      </p:sp>
      <p:sp>
        <p:nvSpPr>
          <p:cNvPr id="30" name="Text 28"/>
          <p:cNvSpPr/>
          <p:nvPr/>
        </p:nvSpPr>
        <p:spPr>
          <a:xfrm>
            <a:off x="3009543" y="6804541"/>
            <a:ext cx="2037636" cy="254556"/>
          </a:xfrm>
          <a:prstGeom prst="rect">
            <a:avLst/>
          </a:prstGeom>
          <a:noFill/>
          <a:ln/>
        </p:spPr>
        <p:txBody>
          <a:bodyPr wrap="none" rtlCol="0" anchor="t"/>
          <a:lstStyle/>
          <a:p>
            <a:pPr marL="0" indent="0" algn="l">
              <a:lnSpc>
                <a:spcPts val="2006"/>
              </a:lnSpc>
              <a:buNone/>
            </a:pPr>
            <a:r>
              <a:rPr lang="en-US" sz="1604" b="1" dirty="0">
                <a:solidFill>
                  <a:srgbClr val="EEEFF5"/>
                </a:solidFill>
                <a:latin typeface="Barlow" pitchFamily="34" charset="0"/>
                <a:ea typeface="Barlow" pitchFamily="34" charset="-122"/>
                <a:cs typeface="Barlow" pitchFamily="34" charset="-120"/>
              </a:rPr>
              <a:t>Data Collection</a:t>
            </a:r>
            <a:endParaRPr lang="en-US" sz="1604" dirty="0"/>
          </a:p>
        </p:txBody>
      </p:sp>
      <p:sp>
        <p:nvSpPr>
          <p:cNvPr id="31" name="Text 29"/>
          <p:cNvSpPr/>
          <p:nvPr/>
        </p:nvSpPr>
        <p:spPr>
          <a:xfrm>
            <a:off x="3009543" y="7151965"/>
            <a:ext cx="9695140" cy="247769"/>
          </a:xfrm>
          <a:prstGeom prst="rect">
            <a:avLst/>
          </a:prstGeom>
          <a:noFill/>
          <a:ln/>
        </p:spPr>
        <p:txBody>
          <a:bodyPr wrap="none" rtlCol="0" anchor="t"/>
          <a:lstStyle/>
          <a:p>
            <a:pPr marL="0" indent="0" algn="l">
              <a:lnSpc>
                <a:spcPts val="1951"/>
              </a:lnSpc>
              <a:buNone/>
            </a:pPr>
            <a:r>
              <a:rPr lang="en-US" sz="1219" dirty="0">
                <a:solidFill>
                  <a:srgbClr val="EEEFF5"/>
                </a:solidFill>
                <a:latin typeface="Montserrat" pitchFamily="34" charset="0"/>
                <a:ea typeface="Montserrat" pitchFamily="34" charset="-122"/>
                <a:cs typeface="Montserrat" pitchFamily="34" charset="-120"/>
              </a:rPr>
              <a:t>During the simulation, data such as total distance traveled, toll charges paid, and remaining balance are recorded.</a:t>
            </a:r>
            <a:endParaRPr lang="en-US" sz="121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21431"/>
            <a:ext cx="14630400" cy="8229600"/>
          </a:xfrm>
          <a:prstGeom prst="rect">
            <a:avLst/>
          </a:prstGeom>
          <a:solidFill>
            <a:srgbClr val="282C32"/>
          </a:solidFill>
          <a:ln/>
        </p:spPr>
        <p:txBody>
          <a:bodyPr/>
          <a:lstStyle/>
          <a:p>
            <a:endParaRPr lang="en-US" dirty="0"/>
          </a:p>
        </p:txBody>
      </p:sp>
      <p:sp>
        <p:nvSpPr>
          <p:cNvPr id="4" name="Text 2"/>
          <p:cNvSpPr/>
          <p:nvPr/>
        </p:nvSpPr>
        <p:spPr>
          <a:xfrm>
            <a:off x="753427" y="592931"/>
            <a:ext cx="5664875" cy="708065"/>
          </a:xfrm>
          <a:prstGeom prst="rect">
            <a:avLst/>
          </a:prstGeom>
          <a:noFill/>
          <a:ln/>
        </p:spPr>
        <p:txBody>
          <a:bodyPr wrap="none" rtlCol="0" anchor="t"/>
          <a:lstStyle/>
          <a:p>
            <a:pPr marL="0" indent="0">
              <a:lnSpc>
                <a:spcPts val="5576"/>
              </a:lnSpc>
              <a:buNone/>
            </a:pPr>
            <a:r>
              <a:rPr lang="en-US" sz="3210" b="1" dirty="0">
                <a:solidFill>
                  <a:srgbClr val="60A9FF"/>
                </a:solidFill>
                <a:latin typeface="Barlow" pitchFamily="34" charset="0"/>
                <a:ea typeface="Barlow" pitchFamily="34" charset="-122"/>
                <a:cs typeface="Barlow" pitchFamily="34" charset="-120"/>
              </a:rPr>
              <a:t>Architecture Diagram</a:t>
            </a:r>
            <a:endParaRPr lang="en-US" sz="3210" dirty="0"/>
          </a:p>
        </p:txBody>
      </p:sp>
      <p:sp>
        <p:nvSpPr>
          <p:cNvPr id="5" name="Text 3"/>
          <p:cNvSpPr/>
          <p:nvPr/>
        </p:nvSpPr>
        <p:spPr>
          <a:xfrm>
            <a:off x="753427" y="1731526"/>
            <a:ext cx="8494482" cy="688658"/>
          </a:xfrm>
          <a:prstGeom prst="rect">
            <a:avLst/>
          </a:prstGeom>
          <a:noFill/>
          <a:ln/>
        </p:spPr>
        <p:txBody>
          <a:bodyPr wrap="square" rtlCol="0" anchor="t"/>
          <a:lstStyle/>
          <a:p>
            <a:pPr marL="0" indent="0">
              <a:lnSpc>
                <a:spcPts val="2712"/>
              </a:lnSpc>
              <a:buNone/>
            </a:pPr>
            <a:endParaRPr lang="en-US" sz="1695" dirty="0"/>
          </a:p>
        </p:txBody>
      </p:sp>
      <p:sp>
        <p:nvSpPr>
          <p:cNvPr id="6" name="Text 4"/>
          <p:cNvSpPr/>
          <p:nvPr/>
        </p:nvSpPr>
        <p:spPr>
          <a:xfrm>
            <a:off x="879545" y="2994869"/>
            <a:ext cx="12779216" cy="344329"/>
          </a:xfrm>
          <a:prstGeom prst="rect">
            <a:avLst/>
          </a:prstGeom>
          <a:noFill/>
          <a:ln/>
        </p:spPr>
        <p:txBody>
          <a:bodyPr wrap="none" rtlCol="0" anchor="t"/>
          <a:lstStyle/>
          <a:p>
            <a:pPr marL="342900" indent="-342900" algn="l">
              <a:lnSpc>
                <a:spcPts val="2712"/>
              </a:lnSpc>
              <a:buSzPct val="100000"/>
              <a:buChar char="•"/>
            </a:pPr>
            <a:endParaRPr lang="en-US" sz="1695" dirty="0"/>
          </a:p>
        </p:txBody>
      </p:sp>
      <p:sp>
        <p:nvSpPr>
          <p:cNvPr id="7" name="Text 5"/>
          <p:cNvSpPr/>
          <p:nvPr/>
        </p:nvSpPr>
        <p:spPr>
          <a:xfrm>
            <a:off x="879545" y="3414445"/>
            <a:ext cx="12779216" cy="344329"/>
          </a:xfrm>
          <a:prstGeom prst="rect">
            <a:avLst/>
          </a:prstGeom>
          <a:noFill/>
          <a:ln/>
        </p:spPr>
        <p:txBody>
          <a:bodyPr wrap="none" rtlCol="0" anchor="t"/>
          <a:lstStyle/>
          <a:p>
            <a:pPr marL="342900" indent="-342900" algn="l">
              <a:lnSpc>
                <a:spcPts val="2712"/>
              </a:lnSpc>
              <a:buSzPct val="100000"/>
              <a:buChar char="•"/>
            </a:pPr>
            <a:endParaRPr lang="en-US" sz="1695" dirty="0"/>
          </a:p>
        </p:txBody>
      </p:sp>
      <p:sp>
        <p:nvSpPr>
          <p:cNvPr id="8" name="Text 6"/>
          <p:cNvSpPr/>
          <p:nvPr/>
        </p:nvSpPr>
        <p:spPr>
          <a:xfrm>
            <a:off x="879545" y="3834021"/>
            <a:ext cx="12779216" cy="344329"/>
          </a:xfrm>
          <a:prstGeom prst="rect">
            <a:avLst/>
          </a:prstGeom>
          <a:noFill/>
          <a:ln/>
        </p:spPr>
        <p:txBody>
          <a:bodyPr wrap="none" rtlCol="0" anchor="t"/>
          <a:lstStyle/>
          <a:p>
            <a:pPr marL="342900" indent="-342900" algn="l">
              <a:lnSpc>
                <a:spcPts val="2712"/>
              </a:lnSpc>
              <a:buSzPct val="100000"/>
              <a:buChar char="•"/>
            </a:pPr>
            <a:endParaRPr lang="en-US" sz="1695" dirty="0"/>
          </a:p>
        </p:txBody>
      </p:sp>
      <p:sp>
        <p:nvSpPr>
          <p:cNvPr id="9" name="Text 7"/>
          <p:cNvSpPr/>
          <p:nvPr/>
        </p:nvSpPr>
        <p:spPr>
          <a:xfrm>
            <a:off x="879545" y="4253597"/>
            <a:ext cx="12779216" cy="344329"/>
          </a:xfrm>
          <a:prstGeom prst="rect">
            <a:avLst/>
          </a:prstGeom>
          <a:noFill/>
          <a:ln/>
        </p:spPr>
        <p:txBody>
          <a:bodyPr wrap="none" rtlCol="0" anchor="t"/>
          <a:lstStyle/>
          <a:p>
            <a:pPr marL="342900" indent="-342900" algn="l">
              <a:lnSpc>
                <a:spcPts val="2712"/>
              </a:lnSpc>
              <a:buSzPct val="100000"/>
              <a:buChar char="•"/>
            </a:pPr>
            <a:endParaRPr lang="en-US" sz="1695" dirty="0"/>
          </a:p>
        </p:txBody>
      </p:sp>
      <p:sp>
        <p:nvSpPr>
          <p:cNvPr id="10" name="Text 8"/>
          <p:cNvSpPr/>
          <p:nvPr/>
        </p:nvSpPr>
        <p:spPr>
          <a:xfrm>
            <a:off x="879545" y="4673174"/>
            <a:ext cx="12779216" cy="344329"/>
          </a:xfrm>
          <a:prstGeom prst="rect">
            <a:avLst/>
          </a:prstGeom>
          <a:noFill/>
          <a:ln/>
        </p:spPr>
        <p:txBody>
          <a:bodyPr wrap="none" rtlCol="0" anchor="t"/>
          <a:lstStyle/>
          <a:p>
            <a:pPr algn="l">
              <a:lnSpc>
                <a:spcPts val="2712"/>
              </a:lnSpc>
              <a:buSzPct val="100000"/>
            </a:pPr>
            <a:endParaRPr lang="en-US" sz="1695" dirty="0"/>
          </a:p>
        </p:txBody>
      </p:sp>
      <p:sp>
        <p:nvSpPr>
          <p:cNvPr id="11" name="Text 9"/>
          <p:cNvSpPr/>
          <p:nvPr/>
        </p:nvSpPr>
        <p:spPr>
          <a:xfrm>
            <a:off x="895290" y="2367892"/>
            <a:ext cx="2832378" cy="353973"/>
          </a:xfrm>
          <a:prstGeom prst="rect">
            <a:avLst/>
          </a:prstGeom>
          <a:noFill/>
          <a:ln/>
        </p:spPr>
        <p:txBody>
          <a:bodyPr wrap="none" rtlCol="0" anchor="t"/>
          <a:lstStyle/>
          <a:p>
            <a:pPr marL="0" indent="0" algn="ctr">
              <a:lnSpc>
                <a:spcPts val="2788"/>
              </a:lnSpc>
              <a:buNone/>
            </a:pPr>
            <a:r>
              <a:rPr lang="en-US" sz="3000" b="1" dirty="0">
                <a:solidFill>
                  <a:srgbClr val="60A9FF"/>
                </a:solidFill>
                <a:latin typeface="Barlow" pitchFamily="34" charset="0"/>
                <a:ea typeface="Barlow" pitchFamily="34" charset="-122"/>
                <a:cs typeface="Barlow" pitchFamily="34" charset="-120"/>
              </a:rPr>
              <a:t>GPS Receivers</a:t>
            </a:r>
            <a:endParaRPr lang="en-US" sz="3000" dirty="0"/>
          </a:p>
        </p:txBody>
      </p:sp>
      <p:sp>
        <p:nvSpPr>
          <p:cNvPr id="12" name="Text 10"/>
          <p:cNvSpPr/>
          <p:nvPr/>
        </p:nvSpPr>
        <p:spPr>
          <a:xfrm>
            <a:off x="879545" y="3911628"/>
            <a:ext cx="4023955" cy="1032986"/>
          </a:xfrm>
          <a:prstGeom prst="rect">
            <a:avLst/>
          </a:prstGeom>
          <a:noFill/>
          <a:ln/>
        </p:spPr>
        <p:txBody>
          <a:bodyPr wrap="square" rtlCol="0" anchor="t"/>
          <a:lstStyle/>
          <a:p>
            <a:pPr marL="0" indent="0">
              <a:lnSpc>
                <a:spcPts val="2712"/>
              </a:lnSpc>
              <a:buNone/>
            </a:pPr>
            <a:r>
              <a:rPr lang="en-US" sz="2200" dirty="0">
                <a:solidFill>
                  <a:srgbClr val="EEEFF5"/>
                </a:solidFill>
                <a:latin typeface="Montserrat" pitchFamily="34" charset="0"/>
                <a:ea typeface="Montserrat" pitchFamily="34" charset="-122"/>
                <a:cs typeface="Montserrat" pitchFamily="34" charset="-120"/>
              </a:rPr>
              <a:t>GPS receivers are deployed strategically along toll zones to detect and track vehicles in real time.</a:t>
            </a:r>
            <a:endParaRPr lang="en-US" sz="2200" dirty="0"/>
          </a:p>
        </p:txBody>
      </p:sp>
      <p:sp>
        <p:nvSpPr>
          <p:cNvPr id="13" name="Text 11"/>
          <p:cNvSpPr/>
          <p:nvPr/>
        </p:nvSpPr>
        <p:spPr>
          <a:xfrm>
            <a:off x="5202566" y="2292470"/>
            <a:ext cx="3713917" cy="353973"/>
          </a:xfrm>
          <a:prstGeom prst="rect">
            <a:avLst/>
          </a:prstGeom>
          <a:noFill/>
          <a:ln/>
        </p:spPr>
        <p:txBody>
          <a:bodyPr wrap="none" rtlCol="0" anchor="t"/>
          <a:lstStyle/>
          <a:p>
            <a:pPr marL="0" indent="0" algn="ctr">
              <a:lnSpc>
                <a:spcPts val="2788"/>
              </a:lnSpc>
              <a:buNone/>
            </a:pPr>
            <a:r>
              <a:rPr lang="en-US" sz="3000" b="1" dirty="0">
                <a:solidFill>
                  <a:srgbClr val="60A9FF"/>
                </a:solidFill>
                <a:latin typeface="Barlow" pitchFamily="34" charset="0"/>
                <a:ea typeface="Barlow" pitchFamily="34" charset="-122"/>
                <a:cs typeface="Barlow" pitchFamily="34" charset="-120"/>
              </a:rPr>
              <a:t>Central Processing Unit </a:t>
            </a:r>
          </a:p>
          <a:p>
            <a:pPr marL="0" indent="0" algn="ctr">
              <a:lnSpc>
                <a:spcPts val="2788"/>
              </a:lnSpc>
              <a:buNone/>
            </a:pPr>
            <a:r>
              <a:rPr lang="en-US" sz="3000" b="1" dirty="0">
                <a:solidFill>
                  <a:srgbClr val="60A9FF"/>
                </a:solidFill>
                <a:latin typeface="Barlow" pitchFamily="34" charset="0"/>
                <a:ea typeface="Barlow" pitchFamily="34" charset="-122"/>
                <a:cs typeface="Barlow" pitchFamily="34" charset="-120"/>
              </a:rPr>
              <a:t>(CPU)</a:t>
            </a:r>
            <a:endParaRPr lang="en-US" sz="3000" dirty="0"/>
          </a:p>
        </p:txBody>
      </p:sp>
      <p:sp>
        <p:nvSpPr>
          <p:cNvPr id="14" name="Text 12"/>
          <p:cNvSpPr/>
          <p:nvPr/>
        </p:nvSpPr>
        <p:spPr>
          <a:xfrm>
            <a:off x="5047548" y="3822859"/>
            <a:ext cx="4023955" cy="1377315"/>
          </a:xfrm>
          <a:prstGeom prst="rect">
            <a:avLst/>
          </a:prstGeom>
          <a:noFill/>
          <a:ln/>
        </p:spPr>
        <p:txBody>
          <a:bodyPr wrap="square" rtlCol="0" anchor="t"/>
          <a:lstStyle/>
          <a:p>
            <a:pPr marL="0" indent="0">
              <a:lnSpc>
                <a:spcPts val="2712"/>
              </a:lnSpc>
              <a:buNone/>
            </a:pPr>
            <a:r>
              <a:rPr lang="en-US" sz="2200" dirty="0">
                <a:solidFill>
                  <a:srgbClr val="EEEFF5"/>
                </a:solidFill>
                <a:latin typeface="Montserrat" pitchFamily="34" charset="0"/>
                <a:ea typeface="Montserrat" pitchFamily="34" charset="-122"/>
                <a:cs typeface="Montserrat" pitchFamily="34" charset="-120"/>
              </a:rPr>
              <a:t>The central processing unit (CPU) is responsible for processing GPS data, calculating toll fees, and managing electronic payments.</a:t>
            </a:r>
            <a:endParaRPr lang="en-US" sz="2200" dirty="0"/>
          </a:p>
        </p:txBody>
      </p:sp>
      <p:sp>
        <p:nvSpPr>
          <p:cNvPr id="15" name="Text 13"/>
          <p:cNvSpPr/>
          <p:nvPr/>
        </p:nvSpPr>
        <p:spPr>
          <a:xfrm>
            <a:off x="9951047" y="2190905"/>
            <a:ext cx="4023955" cy="707946"/>
          </a:xfrm>
          <a:prstGeom prst="rect">
            <a:avLst/>
          </a:prstGeom>
          <a:noFill/>
          <a:ln/>
        </p:spPr>
        <p:txBody>
          <a:bodyPr wrap="square" rtlCol="0" anchor="t"/>
          <a:lstStyle/>
          <a:p>
            <a:pPr marL="0" indent="0" algn="ctr">
              <a:lnSpc>
                <a:spcPts val="2788"/>
              </a:lnSpc>
              <a:buNone/>
            </a:pPr>
            <a:r>
              <a:rPr lang="en-US" sz="3000" b="1" dirty="0">
                <a:solidFill>
                  <a:srgbClr val="60A9FF"/>
                </a:solidFill>
                <a:latin typeface="Barlow" pitchFamily="34" charset="0"/>
                <a:ea typeface="Barlow" pitchFamily="34" charset="-122"/>
                <a:cs typeface="Barlow" pitchFamily="34" charset="-120"/>
              </a:rPr>
              <a:t>Database Management System (DBMS)</a:t>
            </a:r>
            <a:endParaRPr lang="en-US" sz="3000" dirty="0"/>
          </a:p>
        </p:txBody>
      </p:sp>
      <p:sp>
        <p:nvSpPr>
          <p:cNvPr id="16" name="Text 14"/>
          <p:cNvSpPr/>
          <p:nvPr/>
        </p:nvSpPr>
        <p:spPr>
          <a:xfrm>
            <a:off x="9951048" y="3822859"/>
            <a:ext cx="4023955" cy="3014072"/>
          </a:xfrm>
          <a:prstGeom prst="rect">
            <a:avLst/>
          </a:prstGeom>
          <a:noFill/>
          <a:ln/>
        </p:spPr>
        <p:txBody>
          <a:bodyPr wrap="square" rtlCol="0" anchor="t"/>
          <a:lstStyle/>
          <a:p>
            <a:pPr marL="0" indent="0">
              <a:lnSpc>
                <a:spcPts val="2712"/>
              </a:lnSpc>
              <a:buNone/>
            </a:pPr>
            <a:r>
              <a:rPr lang="en-US" sz="2200" dirty="0">
                <a:solidFill>
                  <a:srgbClr val="EEEFF5"/>
                </a:solidFill>
                <a:latin typeface="Montserrat" pitchFamily="34" charset="0"/>
                <a:ea typeface="Montserrat" pitchFamily="34" charset="-122"/>
                <a:cs typeface="Montserrat" pitchFamily="34" charset="-120"/>
              </a:rPr>
              <a:t>The database management system (DBMS) stores vehicle data, toll rates, payment information, and other relevant system data.</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857191" y="704904"/>
            <a:ext cx="4414123" cy="551617"/>
          </a:xfrm>
          <a:prstGeom prst="rect">
            <a:avLst/>
          </a:prstGeom>
          <a:noFill/>
          <a:ln/>
        </p:spPr>
        <p:txBody>
          <a:bodyPr wrap="none" rtlCol="0" anchor="t"/>
          <a:lstStyle/>
          <a:p>
            <a:pPr marL="0" indent="0">
              <a:lnSpc>
                <a:spcPts val="4345"/>
              </a:lnSpc>
              <a:buNone/>
            </a:pPr>
            <a:r>
              <a:rPr lang="en-US" sz="3476" b="1" dirty="0">
                <a:solidFill>
                  <a:srgbClr val="60A9FF"/>
                </a:solidFill>
                <a:latin typeface="Barlow" pitchFamily="34" charset="0"/>
                <a:ea typeface="Barlow" pitchFamily="34" charset="-122"/>
                <a:cs typeface="Barlow" pitchFamily="34" charset="-120"/>
              </a:rPr>
              <a:t>Technologies Used</a:t>
            </a:r>
            <a:endParaRPr lang="en-US" sz="3476" dirty="0"/>
          </a:p>
        </p:txBody>
      </p:sp>
      <p:sp>
        <p:nvSpPr>
          <p:cNvPr id="5" name="Text 3"/>
          <p:cNvSpPr/>
          <p:nvPr/>
        </p:nvSpPr>
        <p:spPr>
          <a:xfrm>
            <a:off x="1477447" y="1483876"/>
            <a:ext cx="11675388" cy="536734"/>
          </a:xfrm>
          <a:prstGeom prst="rect">
            <a:avLst/>
          </a:prstGeom>
          <a:noFill/>
          <a:ln/>
        </p:spPr>
        <p:txBody>
          <a:bodyPr wrap="square" rtlCol="0" anchor="t"/>
          <a:lstStyle/>
          <a:p>
            <a:pPr marL="0" indent="0">
              <a:lnSpc>
                <a:spcPts val="2113"/>
              </a:lnSpc>
              <a:buNone/>
            </a:pPr>
            <a:endParaRPr lang="en-US" sz="1321" dirty="0"/>
          </a:p>
        </p:txBody>
      </p:sp>
      <p:sp>
        <p:nvSpPr>
          <p:cNvPr id="18" name="Shape 16"/>
          <p:cNvSpPr/>
          <p:nvPr/>
        </p:nvSpPr>
        <p:spPr>
          <a:xfrm>
            <a:off x="1477447" y="6115883"/>
            <a:ext cx="5753933" cy="1516856"/>
          </a:xfrm>
          <a:prstGeom prst="roundRect">
            <a:avLst>
              <a:gd name="adj" fmla="val 9952"/>
            </a:avLst>
          </a:prstGeom>
          <a:solidFill>
            <a:srgbClr val="282C32"/>
          </a:solidFill>
          <a:ln/>
        </p:spPr>
      </p:sp>
      <p:sp>
        <p:nvSpPr>
          <p:cNvPr id="24" name="TextBox 23">
            <a:extLst>
              <a:ext uri="{FF2B5EF4-FFF2-40B4-BE49-F238E27FC236}">
                <a16:creationId xmlns:a16="http://schemas.microsoft.com/office/drawing/2014/main" id="{E5948161-9153-A851-9BE8-D0CA46E32157}"/>
              </a:ext>
            </a:extLst>
          </p:cNvPr>
          <p:cNvSpPr txBox="1"/>
          <p:nvPr/>
        </p:nvSpPr>
        <p:spPr>
          <a:xfrm>
            <a:off x="857191" y="1631096"/>
            <a:ext cx="12915899" cy="1246495"/>
          </a:xfrm>
          <a:prstGeom prst="rect">
            <a:avLst/>
          </a:prstGeom>
          <a:noFill/>
        </p:spPr>
        <p:txBody>
          <a:bodyPr wrap="square" rtlCol="0">
            <a:spAutoFit/>
          </a:bodyPr>
          <a:lstStyle/>
          <a:p>
            <a:r>
              <a:rPr lang="en-IN" sz="2500" dirty="0">
                <a:solidFill>
                  <a:schemeClr val="bg1"/>
                </a:solidFill>
                <a:latin typeface="Montserrat" panose="00000500000000000000" pitchFamily="2" charset="0"/>
              </a:rPr>
              <a:t>Python: The primary programming language used for the simulation and data processing.</a:t>
            </a:r>
          </a:p>
          <a:p>
            <a:endParaRPr lang="en-IN" sz="2500" dirty="0">
              <a:solidFill>
                <a:schemeClr val="bg1"/>
              </a:solidFill>
              <a:latin typeface="Montserrat" panose="00000500000000000000" pitchFamily="2" charset="0"/>
            </a:endParaRPr>
          </a:p>
        </p:txBody>
      </p:sp>
      <p:sp>
        <p:nvSpPr>
          <p:cNvPr id="27" name="TextBox 26">
            <a:extLst>
              <a:ext uri="{FF2B5EF4-FFF2-40B4-BE49-F238E27FC236}">
                <a16:creationId xmlns:a16="http://schemas.microsoft.com/office/drawing/2014/main" id="{C54EAB0C-FFFD-CBDC-790D-9F569475FAE9}"/>
              </a:ext>
            </a:extLst>
          </p:cNvPr>
          <p:cNvSpPr txBox="1"/>
          <p:nvPr/>
        </p:nvSpPr>
        <p:spPr>
          <a:xfrm>
            <a:off x="857191" y="6115883"/>
            <a:ext cx="12915899" cy="861774"/>
          </a:xfrm>
          <a:prstGeom prst="rect">
            <a:avLst/>
          </a:prstGeom>
          <a:noFill/>
        </p:spPr>
        <p:txBody>
          <a:bodyPr wrap="square" rtlCol="0">
            <a:spAutoFit/>
          </a:bodyPr>
          <a:lstStyle/>
          <a:p>
            <a:r>
              <a:rPr lang="en-IN" sz="2500" dirty="0">
                <a:solidFill>
                  <a:schemeClr val="bg1"/>
                </a:solidFill>
                <a:latin typeface="Montserrat" panose="00000500000000000000" pitchFamily="2" charset="0"/>
              </a:rPr>
              <a:t>SimPy: A discrete-event simulation library in Python used to model the vehicle movements and toll calculations.</a:t>
            </a:r>
          </a:p>
        </p:txBody>
      </p:sp>
      <p:sp>
        <p:nvSpPr>
          <p:cNvPr id="28" name="TextBox 27">
            <a:extLst>
              <a:ext uri="{FF2B5EF4-FFF2-40B4-BE49-F238E27FC236}">
                <a16:creationId xmlns:a16="http://schemas.microsoft.com/office/drawing/2014/main" id="{F7034DF2-8655-DCBC-85FB-9C3F640AD570}"/>
              </a:ext>
            </a:extLst>
          </p:cNvPr>
          <p:cNvSpPr txBox="1"/>
          <p:nvPr/>
        </p:nvSpPr>
        <p:spPr>
          <a:xfrm>
            <a:off x="857191" y="2670532"/>
            <a:ext cx="12915899" cy="861774"/>
          </a:xfrm>
          <a:prstGeom prst="rect">
            <a:avLst/>
          </a:prstGeom>
          <a:noFill/>
        </p:spPr>
        <p:txBody>
          <a:bodyPr wrap="square" rtlCol="0">
            <a:spAutoFit/>
          </a:bodyPr>
          <a:lstStyle/>
          <a:p>
            <a:r>
              <a:rPr lang="en-IN" sz="2500" dirty="0">
                <a:solidFill>
                  <a:schemeClr val="bg1"/>
                </a:solidFill>
                <a:latin typeface="Montserrat" panose="00000500000000000000" pitchFamily="2" charset="0"/>
              </a:rPr>
              <a:t>Pandas: For data manipulation and analysis, especially for handling route and toll data.</a:t>
            </a:r>
          </a:p>
        </p:txBody>
      </p:sp>
      <p:sp>
        <p:nvSpPr>
          <p:cNvPr id="29" name="TextBox 28">
            <a:extLst>
              <a:ext uri="{FF2B5EF4-FFF2-40B4-BE49-F238E27FC236}">
                <a16:creationId xmlns:a16="http://schemas.microsoft.com/office/drawing/2014/main" id="{CE1DACDA-5945-5BF5-17DB-E10FFE150F3B}"/>
              </a:ext>
            </a:extLst>
          </p:cNvPr>
          <p:cNvSpPr txBox="1"/>
          <p:nvPr/>
        </p:nvSpPr>
        <p:spPr>
          <a:xfrm>
            <a:off x="857191" y="5349795"/>
            <a:ext cx="12915899" cy="477054"/>
          </a:xfrm>
          <a:prstGeom prst="rect">
            <a:avLst/>
          </a:prstGeom>
          <a:noFill/>
        </p:spPr>
        <p:txBody>
          <a:bodyPr wrap="square" rtlCol="0">
            <a:spAutoFit/>
          </a:bodyPr>
          <a:lstStyle/>
          <a:p>
            <a:r>
              <a:rPr lang="en-IN" sz="2500" dirty="0">
                <a:solidFill>
                  <a:schemeClr val="bg1"/>
                </a:solidFill>
                <a:latin typeface="Montserrat" panose="00000500000000000000" pitchFamily="2" charset="0"/>
              </a:rPr>
              <a:t>Folium: For creating interactive maps to visualize vehicle routes and toll booths.</a:t>
            </a:r>
          </a:p>
        </p:txBody>
      </p:sp>
      <p:sp>
        <p:nvSpPr>
          <p:cNvPr id="30" name="TextBox 29">
            <a:extLst>
              <a:ext uri="{FF2B5EF4-FFF2-40B4-BE49-F238E27FC236}">
                <a16:creationId xmlns:a16="http://schemas.microsoft.com/office/drawing/2014/main" id="{46B34F2D-410C-05A4-50FB-91209438C065}"/>
              </a:ext>
            </a:extLst>
          </p:cNvPr>
          <p:cNvSpPr txBox="1"/>
          <p:nvPr/>
        </p:nvSpPr>
        <p:spPr>
          <a:xfrm>
            <a:off x="857191" y="3566452"/>
            <a:ext cx="12915899" cy="861774"/>
          </a:xfrm>
          <a:prstGeom prst="rect">
            <a:avLst/>
          </a:prstGeom>
          <a:noFill/>
        </p:spPr>
        <p:txBody>
          <a:bodyPr wrap="square" rtlCol="0">
            <a:spAutoFit/>
          </a:bodyPr>
          <a:lstStyle/>
          <a:p>
            <a:r>
              <a:rPr lang="en-IN" sz="2500" dirty="0">
                <a:solidFill>
                  <a:schemeClr val="bg1"/>
                </a:solidFill>
                <a:latin typeface="Montserrat" panose="00000500000000000000" pitchFamily="2" charset="0"/>
              </a:rPr>
              <a:t>Jupyter Notebook: For developing and running the simulation code interactively.</a:t>
            </a:r>
          </a:p>
        </p:txBody>
      </p:sp>
      <p:sp>
        <p:nvSpPr>
          <p:cNvPr id="31" name="TextBox 30">
            <a:extLst>
              <a:ext uri="{FF2B5EF4-FFF2-40B4-BE49-F238E27FC236}">
                <a16:creationId xmlns:a16="http://schemas.microsoft.com/office/drawing/2014/main" id="{672638B1-5D53-52E7-724B-27661978D9F3}"/>
              </a:ext>
            </a:extLst>
          </p:cNvPr>
          <p:cNvSpPr txBox="1"/>
          <p:nvPr/>
        </p:nvSpPr>
        <p:spPr>
          <a:xfrm>
            <a:off x="857191" y="4583708"/>
            <a:ext cx="12915899" cy="477054"/>
          </a:xfrm>
          <a:prstGeom prst="rect">
            <a:avLst/>
          </a:prstGeom>
          <a:noFill/>
        </p:spPr>
        <p:txBody>
          <a:bodyPr wrap="square" rtlCol="0">
            <a:spAutoFit/>
          </a:bodyPr>
          <a:lstStyle/>
          <a:p>
            <a:r>
              <a:rPr lang="en-IN" sz="2500" dirty="0">
                <a:solidFill>
                  <a:schemeClr val="bg1"/>
                </a:solidFill>
                <a:latin typeface="Montserrat" panose="00000500000000000000" pitchFamily="2" charset="0"/>
              </a:rPr>
              <a:t>Geopy: For distance calculations between geographical points.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964531" y="424101"/>
            <a:ext cx="4045744" cy="505658"/>
          </a:xfrm>
          <a:prstGeom prst="rect">
            <a:avLst/>
          </a:prstGeom>
          <a:noFill/>
          <a:ln/>
        </p:spPr>
        <p:txBody>
          <a:bodyPr wrap="none" rtlCol="0" anchor="t"/>
          <a:lstStyle/>
          <a:p>
            <a:pPr marL="0" indent="0">
              <a:lnSpc>
                <a:spcPts val="3982"/>
              </a:lnSpc>
              <a:buNone/>
            </a:pPr>
            <a:r>
              <a:rPr lang="en-US" sz="3186" b="1" dirty="0">
                <a:solidFill>
                  <a:srgbClr val="60A9FF"/>
                </a:solidFill>
                <a:latin typeface="Barlow" pitchFamily="34" charset="0"/>
                <a:ea typeface="Barlow" pitchFamily="34" charset="-122"/>
                <a:cs typeface="Barlow" pitchFamily="34" charset="-120"/>
              </a:rPr>
              <a:t>Team Members </a:t>
            </a:r>
            <a:endParaRPr lang="en-US" sz="3186" dirty="0"/>
          </a:p>
        </p:txBody>
      </p:sp>
      <p:sp>
        <p:nvSpPr>
          <p:cNvPr id="5" name="Text 3"/>
          <p:cNvSpPr/>
          <p:nvPr/>
        </p:nvSpPr>
        <p:spPr>
          <a:xfrm>
            <a:off x="1964531" y="1237178"/>
            <a:ext cx="10701218" cy="245864"/>
          </a:xfrm>
          <a:prstGeom prst="rect">
            <a:avLst/>
          </a:prstGeom>
          <a:noFill/>
          <a:ln/>
        </p:spPr>
        <p:txBody>
          <a:bodyPr wrap="none" rtlCol="0" anchor="t"/>
          <a:lstStyle/>
          <a:p>
            <a:pPr marL="0" indent="0">
              <a:lnSpc>
                <a:spcPts val="1937"/>
              </a:lnSpc>
              <a:buNone/>
            </a:pPr>
            <a:endParaRPr lang="en-US" sz="1211" dirty="0"/>
          </a:p>
        </p:txBody>
      </p:sp>
      <p:pic>
        <p:nvPicPr>
          <p:cNvPr id="6" name="Image 0" descr="preencoded.png"/>
          <p:cNvPicPr>
            <a:picLocks noChangeAspect="1"/>
          </p:cNvPicPr>
          <p:nvPr/>
        </p:nvPicPr>
        <p:blipFill>
          <a:blip r:embed="rId3"/>
          <a:stretch>
            <a:fillRect/>
          </a:stretch>
        </p:blipFill>
        <p:spPr>
          <a:xfrm>
            <a:off x="1964531" y="1655921"/>
            <a:ext cx="768668" cy="1229916"/>
          </a:xfrm>
          <a:prstGeom prst="rect">
            <a:avLst/>
          </a:prstGeom>
        </p:spPr>
      </p:pic>
      <p:sp>
        <p:nvSpPr>
          <p:cNvPr id="7" name="Text 4"/>
          <p:cNvSpPr/>
          <p:nvPr/>
        </p:nvSpPr>
        <p:spPr>
          <a:xfrm>
            <a:off x="2963704" y="1809631"/>
            <a:ext cx="2022872" cy="252770"/>
          </a:xfrm>
          <a:prstGeom prst="rect">
            <a:avLst/>
          </a:prstGeom>
          <a:noFill/>
          <a:ln/>
        </p:spPr>
        <p:txBody>
          <a:bodyPr wrap="none" rtlCol="0" anchor="t"/>
          <a:lstStyle/>
          <a:p>
            <a:pPr marL="0" indent="0" algn="l">
              <a:lnSpc>
                <a:spcPts val="1991"/>
              </a:lnSpc>
              <a:buNone/>
            </a:pPr>
            <a:r>
              <a:rPr lang="en-US" sz="1593" b="1" dirty="0">
                <a:solidFill>
                  <a:srgbClr val="EEEFF5"/>
                </a:solidFill>
                <a:latin typeface="Barlow" pitchFamily="34" charset="0"/>
                <a:ea typeface="Barlow" pitchFamily="34" charset="-122"/>
                <a:cs typeface="Barlow" pitchFamily="34" charset="-120"/>
              </a:rPr>
              <a:t>Tanay Bhadade</a:t>
            </a:r>
            <a:endParaRPr lang="en-US" sz="1593" dirty="0"/>
          </a:p>
        </p:txBody>
      </p:sp>
      <p:pic>
        <p:nvPicPr>
          <p:cNvPr id="8" name="Image 1" descr="preencoded.png"/>
          <p:cNvPicPr>
            <a:picLocks noChangeAspect="1"/>
          </p:cNvPicPr>
          <p:nvPr/>
        </p:nvPicPr>
        <p:blipFill>
          <a:blip r:embed="rId4"/>
          <a:stretch>
            <a:fillRect/>
          </a:stretch>
        </p:blipFill>
        <p:spPr>
          <a:xfrm>
            <a:off x="1964531" y="2885837"/>
            <a:ext cx="768668" cy="1229916"/>
          </a:xfrm>
          <a:prstGeom prst="rect">
            <a:avLst/>
          </a:prstGeom>
        </p:spPr>
      </p:pic>
      <p:sp>
        <p:nvSpPr>
          <p:cNvPr id="9" name="Text 5"/>
          <p:cNvSpPr/>
          <p:nvPr/>
        </p:nvSpPr>
        <p:spPr>
          <a:xfrm>
            <a:off x="2963704" y="3039547"/>
            <a:ext cx="2022872" cy="252770"/>
          </a:xfrm>
          <a:prstGeom prst="rect">
            <a:avLst/>
          </a:prstGeom>
          <a:noFill/>
          <a:ln/>
        </p:spPr>
        <p:txBody>
          <a:bodyPr wrap="none" rtlCol="0" anchor="t"/>
          <a:lstStyle/>
          <a:p>
            <a:pPr marL="0" indent="0" algn="l">
              <a:lnSpc>
                <a:spcPts val="1991"/>
              </a:lnSpc>
              <a:buNone/>
            </a:pPr>
            <a:r>
              <a:rPr lang="en-US" sz="1593" b="1" dirty="0">
                <a:solidFill>
                  <a:srgbClr val="EEEFF5"/>
                </a:solidFill>
                <a:latin typeface="Barlow" pitchFamily="34" charset="0"/>
                <a:ea typeface="Barlow" pitchFamily="34" charset="-122"/>
                <a:cs typeface="Barlow" pitchFamily="34" charset="-120"/>
              </a:rPr>
              <a:t>Jelson Joseph </a:t>
            </a:r>
            <a:endParaRPr lang="en-US" sz="1593" dirty="0"/>
          </a:p>
        </p:txBody>
      </p:sp>
      <p:pic>
        <p:nvPicPr>
          <p:cNvPr id="10" name="Image 2" descr="preencoded.png"/>
          <p:cNvPicPr>
            <a:picLocks noChangeAspect="1"/>
          </p:cNvPicPr>
          <p:nvPr/>
        </p:nvPicPr>
        <p:blipFill>
          <a:blip r:embed="rId5"/>
          <a:stretch>
            <a:fillRect/>
          </a:stretch>
        </p:blipFill>
        <p:spPr>
          <a:xfrm>
            <a:off x="1964531" y="4115753"/>
            <a:ext cx="768668" cy="1229916"/>
          </a:xfrm>
          <a:prstGeom prst="rect">
            <a:avLst/>
          </a:prstGeom>
        </p:spPr>
      </p:pic>
      <p:sp>
        <p:nvSpPr>
          <p:cNvPr id="11" name="Text 6"/>
          <p:cNvSpPr/>
          <p:nvPr/>
        </p:nvSpPr>
        <p:spPr>
          <a:xfrm>
            <a:off x="2963704" y="4269462"/>
            <a:ext cx="2022872" cy="252770"/>
          </a:xfrm>
          <a:prstGeom prst="rect">
            <a:avLst/>
          </a:prstGeom>
          <a:noFill/>
          <a:ln/>
        </p:spPr>
        <p:txBody>
          <a:bodyPr wrap="none" rtlCol="0" anchor="t"/>
          <a:lstStyle/>
          <a:p>
            <a:pPr marL="0" indent="0" algn="l">
              <a:lnSpc>
                <a:spcPts val="1991"/>
              </a:lnSpc>
              <a:buNone/>
            </a:pPr>
            <a:r>
              <a:rPr lang="en-US" sz="1593" b="1" dirty="0">
                <a:solidFill>
                  <a:srgbClr val="EEEFF5"/>
                </a:solidFill>
                <a:latin typeface="Barlow" pitchFamily="34" charset="0"/>
                <a:ea typeface="Barlow" pitchFamily="34" charset="-122"/>
                <a:cs typeface="Barlow" pitchFamily="34" charset="-120"/>
              </a:rPr>
              <a:t>Pranali Mule</a:t>
            </a:r>
            <a:endParaRPr lang="en-US" sz="1593" dirty="0"/>
          </a:p>
        </p:txBody>
      </p:sp>
      <p:pic>
        <p:nvPicPr>
          <p:cNvPr id="12" name="Image 3" descr="preencoded.png"/>
          <p:cNvPicPr>
            <a:picLocks noChangeAspect="1"/>
          </p:cNvPicPr>
          <p:nvPr/>
        </p:nvPicPr>
        <p:blipFill>
          <a:blip r:embed="rId6"/>
          <a:stretch>
            <a:fillRect/>
          </a:stretch>
        </p:blipFill>
        <p:spPr>
          <a:xfrm>
            <a:off x="1964531" y="5345668"/>
            <a:ext cx="768668" cy="1229916"/>
          </a:xfrm>
          <a:prstGeom prst="rect">
            <a:avLst/>
          </a:prstGeom>
        </p:spPr>
      </p:pic>
      <p:sp>
        <p:nvSpPr>
          <p:cNvPr id="13" name="Text 7"/>
          <p:cNvSpPr/>
          <p:nvPr/>
        </p:nvSpPr>
        <p:spPr>
          <a:xfrm>
            <a:off x="2963704" y="5499378"/>
            <a:ext cx="2022872" cy="252770"/>
          </a:xfrm>
          <a:prstGeom prst="rect">
            <a:avLst/>
          </a:prstGeom>
          <a:noFill/>
          <a:ln/>
        </p:spPr>
        <p:txBody>
          <a:bodyPr wrap="none" rtlCol="0" anchor="t"/>
          <a:lstStyle/>
          <a:p>
            <a:pPr marL="0" indent="0" algn="l">
              <a:lnSpc>
                <a:spcPts val="1991"/>
              </a:lnSpc>
              <a:buNone/>
            </a:pPr>
            <a:r>
              <a:rPr lang="en-US" sz="1593" b="1" dirty="0">
                <a:solidFill>
                  <a:srgbClr val="EEEFF5"/>
                </a:solidFill>
                <a:latin typeface="Barlow" pitchFamily="34" charset="0"/>
                <a:ea typeface="Barlow" pitchFamily="34" charset="-122"/>
                <a:cs typeface="Barlow" pitchFamily="34" charset="-120"/>
              </a:rPr>
              <a:t>Shreya Talmale</a:t>
            </a:r>
            <a:endParaRPr lang="en-US" sz="1593" dirty="0"/>
          </a:p>
        </p:txBody>
      </p:sp>
      <p:pic>
        <p:nvPicPr>
          <p:cNvPr id="14" name="Image 4" descr="preencoded.png"/>
          <p:cNvPicPr>
            <a:picLocks noChangeAspect="1"/>
          </p:cNvPicPr>
          <p:nvPr/>
        </p:nvPicPr>
        <p:blipFill>
          <a:blip r:embed="rId7"/>
          <a:stretch>
            <a:fillRect/>
          </a:stretch>
        </p:blipFill>
        <p:spPr>
          <a:xfrm>
            <a:off x="1964531" y="6575584"/>
            <a:ext cx="768668" cy="1229916"/>
          </a:xfrm>
          <a:prstGeom prst="rect">
            <a:avLst/>
          </a:prstGeom>
        </p:spPr>
      </p:pic>
      <p:sp>
        <p:nvSpPr>
          <p:cNvPr id="15" name="Text 8"/>
          <p:cNvSpPr/>
          <p:nvPr/>
        </p:nvSpPr>
        <p:spPr>
          <a:xfrm>
            <a:off x="2963704" y="6729293"/>
            <a:ext cx="2022872" cy="252770"/>
          </a:xfrm>
          <a:prstGeom prst="rect">
            <a:avLst/>
          </a:prstGeom>
          <a:noFill/>
          <a:ln/>
        </p:spPr>
        <p:txBody>
          <a:bodyPr wrap="none" rtlCol="0" anchor="t"/>
          <a:lstStyle/>
          <a:p>
            <a:pPr marL="0" indent="0" algn="l">
              <a:lnSpc>
                <a:spcPts val="1991"/>
              </a:lnSpc>
              <a:buNone/>
            </a:pPr>
            <a:r>
              <a:rPr lang="en-US" sz="1593" b="1" dirty="0">
                <a:solidFill>
                  <a:srgbClr val="EEEFF5"/>
                </a:solidFill>
                <a:latin typeface="Barlow" pitchFamily="34" charset="0"/>
                <a:ea typeface="Barlow" pitchFamily="34" charset="-122"/>
                <a:cs typeface="Barlow" pitchFamily="34" charset="-120"/>
              </a:rPr>
              <a:t>Archit Kanadkhedkar</a:t>
            </a:r>
            <a:endParaRPr lang="en-US" sz="159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4" name="Text 2"/>
          <p:cNvSpPr/>
          <p:nvPr/>
        </p:nvSpPr>
        <p:spPr>
          <a:xfrm>
            <a:off x="758309" y="730329"/>
            <a:ext cx="5701546" cy="712708"/>
          </a:xfrm>
          <a:prstGeom prst="rect">
            <a:avLst/>
          </a:prstGeom>
          <a:noFill/>
          <a:ln/>
        </p:spPr>
        <p:txBody>
          <a:bodyPr wrap="none" rtlCol="0" anchor="t"/>
          <a:lstStyle/>
          <a:p>
            <a:pPr marL="0" indent="0">
              <a:lnSpc>
                <a:spcPts val="5612"/>
              </a:lnSpc>
              <a:buNone/>
            </a:pPr>
            <a:r>
              <a:rPr lang="en-US" sz="4489" b="1" dirty="0">
                <a:solidFill>
                  <a:srgbClr val="60A9FF"/>
                </a:solidFill>
                <a:latin typeface="Barlow" pitchFamily="34" charset="0"/>
                <a:ea typeface="Barlow" pitchFamily="34" charset="-122"/>
                <a:cs typeface="Barlow" pitchFamily="34" charset="-120"/>
              </a:rPr>
              <a:t>Conclusion</a:t>
            </a:r>
            <a:endParaRPr lang="en-US" sz="4489" dirty="0"/>
          </a:p>
        </p:txBody>
      </p:sp>
      <p:sp>
        <p:nvSpPr>
          <p:cNvPr id="5" name="Text 3"/>
          <p:cNvSpPr/>
          <p:nvPr/>
        </p:nvSpPr>
        <p:spPr>
          <a:xfrm>
            <a:off x="758309" y="1876305"/>
            <a:ext cx="13113782" cy="4815439"/>
          </a:xfrm>
          <a:prstGeom prst="rect">
            <a:avLst/>
          </a:prstGeom>
          <a:noFill/>
          <a:ln/>
        </p:spPr>
        <p:txBody>
          <a:bodyPr wrap="square" rtlCol="0" anchor="t"/>
          <a:lstStyle/>
          <a:p>
            <a:pPr marL="0" indent="0">
              <a:lnSpc>
                <a:spcPts val="2730"/>
              </a:lnSpc>
              <a:buNone/>
            </a:pPr>
            <a:r>
              <a:rPr lang="en-GB" sz="2500" dirty="0">
                <a:solidFill>
                  <a:srgbClr val="EEEFF5"/>
                </a:solidFill>
                <a:latin typeface="Montserrat" pitchFamily="34" charset="0"/>
                <a:ea typeface="Montserrat" pitchFamily="34" charset="-122"/>
                <a:cs typeface="Montserrat" pitchFamily="34" charset="-120"/>
              </a:rPr>
              <a:t>This project demonstrates an innovative solution to the traditional toll collection system by leveraging GPS technology and simulation. </a:t>
            </a:r>
          </a:p>
          <a:p>
            <a:pPr marL="0" indent="0">
              <a:lnSpc>
                <a:spcPts val="2730"/>
              </a:lnSpc>
              <a:buNone/>
            </a:pPr>
            <a:endParaRPr lang="en-GB" sz="2500" dirty="0">
              <a:solidFill>
                <a:srgbClr val="EEEFF5"/>
              </a:solidFill>
              <a:latin typeface="Montserrat" pitchFamily="34" charset="0"/>
              <a:ea typeface="Montserrat" pitchFamily="34" charset="-122"/>
              <a:cs typeface="Montserrat" pitchFamily="34" charset="-120"/>
            </a:endParaRPr>
          </a:p>
          <a:p>
            <a:pPr marL="0" indent="0">
              <a:lnSpc>
                <a:spcPts val="2730"/>
              </a:lnSpc>
              <a:buNone/>
            </a:pPr>
            <a:r>
              <a:rPr lang="en-GB" sz="2500" dirty="0">
                <a:solidFill>
                  <a:srgbClr val="EEEFF5"/>
                </a:solidFill>
                <a:latin typeface="Montserrat" pitchFamily="34" charset="0"/>
                <a:ea typeface="Montserrat" pitchFamily="34" charset="-122"/>
                <a:cs typeface="Montserrat" pitchFamily="34" charset="-120"/>
              </a:rPr>
              <a:t>By calculating toll charges based on the distance travelled, the system eliminates the need for physical toll booths, reducing congestion and improving efficiency. </a:t>
            </a:r>
          </a:p>
          <a:p>
            <a:pPr marL="0" indent="0">
              <a:lnSpc>
                <a:spcPts val="2730"/>
              </a:lnSpc>
              <a:buNone/>
            </a:pPr>
            <a:endParaRPr lang="en-GB" sz="2500" dirty="0">
              <a:solidFill>
                <a:srgbClr val="EEEFF5"/>
              </a:solidFill>
              <a:latin typeface="Montserrat" pitchFamily="34" charset="0"/>
              <a:ea typeface="Montserrat" pitchFamily="34" charset="-122"/>
              <a:cs typeface="Montserrat" pitchFamily="34" charset="-120"/>
            </a:endParaRPr>
          </a:p>
          <a:p>
            <a:pPr marL="0" indent="0">
              <a:lnSpc>
                <a:spcPts val="2730"/>
              </a:lnSpc>
              <a:buNone/>
            </a:pPr>
            <a:r>
              <a:rPr lang="en-GB" sz="2500" dirty="0">
                <a:solidFill>
                  <a:srgbClr val="EEEFF5"/>
                </a:solidFill>
                <a:latin typeface="Montserrat" pitchFamily="34" charset="0"/>
                <a:ea typeface="Montserrat" pitchFamily="34" charset="-122"/>
                <a:cs typeface="Montserrat" pitchFamily="34" charset="-120"/>
              </a:rPr>
              <a:t>The detailed reporting and map visualization provide valuable insights into vehicle movements and toll expenditures, making it a robust tool for modern transportation management.</a:t>
            </a:r>
          </a:p>
          <a:p>
            <a:pPr marL="0" indent="0">
              <a:lnSpc>
                <a:spcPts val="2730"/>
              </a:lnSpc>
              <a:buNone/>
            </a:pPr>
            <a:endParaRPr lang="en-GB" sz="2500" dirty="0">
              <a:solidFill>
                <a:srgbClr val="EEEFF5"/>
              </a:solidFill>
              <a:latin typeface="Montserrat" pitchFamily="34" charset="0"/>
              <a:ea typeface="Montserrat" pitchFamily="34" charset="-122"/>
              <a:cs typeface="Montserrat" pitchFamily="34" charset="-120"/>
            </a:endParaRPr>
          </a:p>
          <a:p>
            <a:pPr marL="0" indent="0">
              <a:lnSpc>
                <a:spcPts val="2730"/>
              </a:lnSpc>
              <a:buNone/>
            </a:pPr>
            <a:r>
              <a:rPr lang="en-GB" sz="2500" dirty="0">
                <a:solidFill>
                  <a:srgbClr val="EEEFF5"/>
                </a:solidFill>
                <a:latin typeface="Montserrat" pitchFamily="34" charset="0"/>
                <a:ea typeface="Montserrat" pitchFamily="34" charset="-122"/>
                <a:cs typeface="Montserrat" pitchFamily="34" charset="-120"/>
              </a:rPr>
              <a:t>This project highlights the potential of combining simulation, geospatial data, and data visualization to solve real-world problems effectively.</a:t>
            </a:r>
            <a:endParaRPr lang="en-US" sz="2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1075</Words>
  <Application>Microsoft Office PowerPoint</Application>
  <PresentationFormat>Custom</PresentationFormat>
  <Paragraphs>106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Jelson Joseph</cp:lastModifiedBy>
  <cp:revision>5</cp:revision>
  <dcterms:created xsi:type="dcterms:W3CDTF">2024-07-14T09:57:45Z</dcterms:created>
  <dcterms:modified xsi:type="dcterms:W3CDTF">2024-07-14T17:59:55Z</dcterms:modified>
</cp:coreProperties>
</file>