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2"/>
  </p:notes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605F1-393E-4588-8BAD-7B17EFB3C5FB}" type="datetimeFigureOut">
              <a:rPr lang="en-US" smtClean="0"/>
              <a:pPr/>
              <a:t>11/15/2018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E5677A-4C6B-4E0E-BFC4-5F0E0805FB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GB"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E5677A-4C6B-4E0E-BFC4-5F0E0805FB59}"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1067C0-BA49-4269-8E79-A4CC119B669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94A05F6-CE55-46EF-A6DE-0CBEDF3C001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B5DC4-31D7-4598-B8C2-94B2F0A6363D}" type="datetimeFigureOut">
              <a:rPr lang="en-US" smtClean="0"/>
              <a:pPr/>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AA943-9895-4C33-9C44-F83A71D570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B5DC4-31D7-4598-B8C2-94B2F0A6363D}" type="datetimeFigureOut">
              <a:rPr lang="en-US" smtClean="0"/>
              <a:pPr/>
              <a:t>11/15/2018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AA943-9895-4C33-9C44-F83A71D570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error%20detection.p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BFEB94B-63D0-4B33-A3A7-36AAAE70824A}" type="slidenum">
              <a:rPr lang="en-US"/>
              <a:pPr>
                <a:defRPr/>
              </a:pPr>
              <a:t>1</a:t>
            </a:fld>
            <a:endParaRPr lang="en-US"/>
          </a:p>
        </p:txBody>
      </p:sp>
      <p:sp>
        <p:nvSpPr>
          <p:cNvPr id="2051" name="Text Box 5"/>
          <p:cNvSpPr txBox="1">
            <a:spLocks noChangeArrowheads="1"/>
          </p:cNvSpPr>
          <p:nvPr/>
        </p:nvSpPr>
        <p:spPr bwMode="auto">
          <a:xfrm>
            <a:off x="533400" y="1978025"/>
            <a:ext cx="8305800" cy="3847207"/>
          </a:xfrm>
          <a:prstGeom prst="rect">
            <a:avLst/>
          </a:prstGeom>
          <a:noFill/>
          <a:ln w="9525">
            <a:noFill/>
            <a:miter lim="800000"/>
            <a:headEnd/>
            <a:tailEnd/>
          </a:ln>
        </p:spPr>
        <p:txBody>
          <a:bodyPr>
            <a:spAutoFit/>
          </a:bodyPr>
          <a:lstStyle/>
          <a:p>
            <a:pPr algn="ctr" eaLnBrk="1" hangingPunct="1">
              <a:spcBef>
                <a:spcPct val="50000"/>
              </a:spcBef>
            </a:pPr>
            <a:r>
              <a:rPr lang="en-US" sz="4000" dirty="0">
                <a:latin typeface="+mj-lt"/>
              </a:rPr>
              <a:t>ERROR DETECTION</a:t>
            </a:r>
          </a:p>
          <a:p>
            <a:pPr algn="ctr" eaLnBrk="1" hangingPunct="1">
              <a:spcBef>
                <a:spcPct val="50000"/>
              </a:spcBef>
            </a:pPr>
            <a:r>
              <a:rPr lang="en-US" sz="4000" dirty="0">
                <a:latin typeface="+mj-lt"/>
              </a:rPr>
              <a:t>&amp; </a:t>
            </a:r>
          </a:p>
          <a:p>
            <a:pPr algn="ctr" eaLnBrk="1" hangingPunct="1">
              <a:spcBef>
                <a:spcPct val="50000"/>
              </a:spcBef>
            </a:pPr>
            <a:r>
              <a:rPr lang="en-US" sz="4000" dirty="0">
                <a:latin typeface="+mj-lt"/>
              </a:rPr>
              <a:t>ERROR CORRECTION</a:t>
            </a:r>
          </a:p>
          <a:p>
            <a:pPr algn="ctr" eaLnBrk="1" hangingPunct="1">
              <a:spcBef>
                <a:spcPct val="50000"/>
              </a:spcBef>
            </a:pPr>
            <a:endParaRPr lang="en-US" sz="4000" dirty="0">
              <a:latin typeface="+mj-lt"/>
            </a:endParaRPr>
          </a:p>
          <a:p>
            <a:pPr eaLnBrk="1" hangingPunct="1">
              <a:spcBef>
                <a:spcPct val="50000"/>
              </a:spcBef>
            </a:pPr>
            <a:endParaRPr lang="en-US" sz="1400" dirty="0">
              <a:latin typeface="+mj-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81" name="Text Box 5"/>
          <p:cNvSpPr txBox="1">
            <a:spLocks noGrp="1" noChangeArrowheads="1"/>
          </p:cNvSpPr>
          <p:nvPr>
            <p:ph idx="1"/>
          </p:nvPr>
        </p:nvSpPr>
        <p:spPr/>
        <p:txBody>
          <a:bodyPr/>
          <a:lstStyle/>
          <a:p>
            <a:pPr eaLnBrk="1" hangingPunct="1">
              <a:spcBef>
                <a:spcPct val="50000"/>
              </a:spcBef>
              <a:buClr>
                <a:schemeClr val="bg1"/>
              </a:buClr>
              <a:buSzTx/>
              <a:buFontTx/>
              <a:buNone/>
              <a:defRPr/>
            </a:pPr>
            <a:endParaRPr lang="en-US" sz="2400" dirty="0" smtClean="0">
              <a:latin typeface="Times New Roman" pitchFamily="18" charset="0"/>
            </a:endParaRPr>
          </a:p>
          <a:p>
            <a:pPr eaLnBrk="1" hangingPunct="1">
              <a:spcBef>
                <a:spcPct val="50000"/>
              </a:spcBef>
              <a:buClr>
                <a:schemeClr val="bg1"/>
              </a:buClr>
              <a:buSzTx/>
              <a:buFontTx/>
              <a:buNone/>
              <a:defRPr/>
            </a:pPr>
            <a:endParaRPr lang="en-US" sz="2400" dirty="0" smtClean="0">
              <a:latin typeface="Times New Roman" pitchFamily="18" charset="0"/>
            </a:endParaRPr>
          </a:p>
        </p:txBody>
      </p:sp>
      <p:sp>
        <p:nvSpPr>
          <p:cNvPr id="22" name="Slide Number Placeholder 5"/>
          <p:cNvSpPr>
            <a:spLocks noGrp="1"/>
          </p:cNvSpPr>
          <p:nvPr>
            <p:ph type="sldNum" sz="quarter" idx="12"/>
          </p:nvPr>
        </p:nvSpPr>
        <p:spPr/>
        <p:txBody>
          <a:bodyPr/>
          <a:lstStyle/>
          <a:p>
            <a:pPr>
              <a:defRPr/>
            </a:pPr>
            <a:fld id="{70E699EF-59EA-458E-B412-A6D418EFB66E}" type="slidenum">
              <a:rPr lang="en-US"/>
              <a:pPr>
                <a:defRPr/>
              </a:pPr>
              <a:t>10</a:t>
            </a:fld>
            <a:endParaRPr lang="en-US"/>
          </a:p>
        </p:txBody>
      </p:sp>
      <p:sp>
        <p:nvSpPr>
          <p:cNvPr id="12291" name="Rectangle 3"/>
          <p:cNvSpPr>
            <a:spLocks noChangeArrowheads="1"/>
          </p:cNvSpPr>
          <p:nvPr/>
        </p:nvSpPr>
        <p:spPr bwMode="auto">
          <a:xfrm>
            <a:off x="838200" y="617538"/>
            <a:ext cx="7772400" cy="584775"/>
          </a:xfrm>
          <a:prstGeom prst="rect">
            <a:avLst/>
          </a:prstGeom>
          <a:noFill/>
          <a:ln w="9525">
            <a:noFill/>
            <a:miter lim="800000"/>
            <a:headEnd/>
            <a:tailEnd/>
          </a:ln>
        </p:spPr>
        <p:txBody>
          <a:bodyPr anchor="ctr">
            <a:spAutoFit/>
          </a:bodyPr>
          <a:lstStyle/>
          <a:p>
            <a:pPr algn="ctr" eaLnBrk="1" hangingPunct="1"/>
            <a:r>
              <a:rPr lang="en-US" sz="3200" dirty="0">
                <a:solidFill>
                  <a:schemeClr val="tx2"/>
                </a:solidFill>
                <a:latin typeface="Arial Black" pitchFamily="34" charset="0"/>
              </a:rPr>
              <a:t>VERTICAL REDUNDANCY CHECK</a:t>
            </a:r>
          </a:p>
        </p:txBody>
      </p:sp>
      <p:sp>
        <p:nvSpPr>
          <p:cNvPr id="254980" name="Rectangle 4"/>
          <p:cNvSpPr>
            <a:spLocks noChangeArrowheads="1"/>
          </p:cNvSpPr>
          <p:nvPr/>
        </p:nvSpPr>
        <p:spPr bwMode="auto">
          <a:xfrm>
            <a:off x="457200" y="3048000"/>
            <a:ext cx="2819400" cy="16764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200" b="1" dirty="0">
                <a:solidFill>
                  <a:schemeClr val="tx1">
                    <a:lumMod val="85000"/>
                    <a:lumOff val="15000"/>
                  </a:schemeClr>
                </a:solidFill>
                <a:latin typeface="Times New Roman" pitchFamily="18" charset="0"/>
              </a:rPr>
              <a:t>Checking function</a:t>
            </a:r>
          </a:p>
          <a:p>
            <a:pPr algn="ctr" eaLnBrk="1" hangingPunct="1"/>
            <a:endParaRPr lang="en-US" sz="2200" dirty="0">
              <a:solidFill>
                <a:srgbClr val="00001C"/>
              </a:solidFill>
              <a:latin typeface="Times New Roman" pitchFamily="18" charset="0"/>
            </a:endParaRPr>
          </a:p>
          <a:p>
            <a:pPr algn="ctr" eaLnBrk="1" hangingPunct="1"/>
            <a:r>
              <a:rPr lang="en-US" sz="2200" dirty="0">
                <a:solidFill>
                  <a:srgbClr val="00001C"/>
                </a:solidFill>
                <a:latin typeface="Times New Roman" pitchFamily="18" charset="0"/>
              </a:rPr>
              <a:t>Is total number </a:t>
            </a:r>
          </a:p>
          <a:p>
            <a:pPr algn="ctr" eaLnBrk="1" hangingPunct="1"/>
            <a:r>
              <a:rPr lang="en-US" sz="2200" dirty="0">
                <a:solidFill>
                  <a:srgbClr val="00001C"/>
                </a:solidFill>
                <a:latin typeface="Times New Roman" pitchFamily="18" charset="0"/>
              </a:rPr>
              <a:t>of  1s even ?</a:t>
            </a:r>
          </a:p>
        </p:txBody>
      </p:sp>
      <p:sp>
        <p:nvSpPr>
          <p:cNvPr id="254982" name="Text Box 6"/>
          <p:cNvSpPr txBox="1">
            <a:spLocks noChangeArrowheads="1"/>
          </p:cNvSpPr>
          <p:nvPr/>
        </p:nvSpPr>
        <p:spPr bwMode="auto">
          <a:xfrm>
            <a:off x="1447800" y="5029200"/>
            <a:ext cx="1295400" cy="457200"/>
          </a:xfrm>
          <a:prstGeom prst="rect">
            <a:avLst/>
          </a:prstGeom>
          <a:noFill/>
          <a:ln w="9525">
            <a:noFill/>
            <a:miter lim="800000"/>
            <a:headEnd/>
            <a:tailEnd/>
          </a:ln>
        </p:spPr>
        <p:txBody>
          <a:bodyPr>
            <a:spAutoFit/>
          </a:bodyPr>
          <a:lstStyle/>
          <a:p>
            <a:pPr eaLnBrk="1" hangingPunct="1">
              <a:spcBef>
                <a:spcPct val="50000"/>
              </a:spcBef>
            </a:pPr>
            <a:r>
              <a:rPr lang="en-US" sz="2400" dirty="0">
                <a:latin typeface="Times New Roman" pitchFamily="18" charset="0"/>
              </a:rPr>
              <a:t>Receiver</a:t>
            </a:r>
          </a:p>
        </p:txBody>
      </p:sp>
      <p:sp>
        <p:nvSpPr>
          <p:cNvPr id="254983" name="Rectangle 7"/>
          <p:cNvSpPr>
            <a:spLocks noChangeArrowheads="1"/>
          </p:cNvSpPr>
          <p:nvPr/>
        </p:nvSpPr>
        <p:spPr bwMode="auto">
          <a:xfrm>
            <a:off x="3962400" y="3733800"/>
            <a:ext cx="16764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4984" name="Text Box 8"/>
          <p:cNvSpPr txBox="1">
            <a:spLocks noChangeArrowheads="1"/>
          </p:cNvSpPr>
          <p:nvPr/>
        </p:nvSpPr>
        <p:spPr bwMode="auto">
          <a:xfrm>
            <a:off x="3962400" y="3733800"/>
            <a:ext cx="1676400" cy="457200"/>
          </a:xfrm>
          <a:prstGeom prst="rect">
            <a:avLst/>
          </a:prstGeom>
          <a:noFill/>
          <a:ln w="9525">
            <a:noFill/>
            <a:miter lim="800000"/>
            <a:headEnd/>
            <a:tailEnd/>
          </a:ln>
        </p:spPr>
        <p:txBody>
          <a:bodyPr>
            <a:spAutoFit/>
          </a:bodyPr>
          <a:lstStyle/>
          <a:p>
            <a:pPr eaLnBrk="1" hangingPunct="1">
              <a:spcBef>
                <a:spcPct val="50000"/>
              </a:spcBef>
            </a:pPr>
            <a:r>
              <a:rPr lang="en-US" sz="2400" dirty="0">
                <a:solidFill>
                  <a:srgbClr val="00001C"/>
                </a:solidFill>
                <a:latin typeface="Times New Roman" pitchFamily="18" charset="0"/>
              </a:rPr>
              <a:t>1100001 | 1</a:t>
            </a:r>
          </a:p>
        </p:txBody>
      </p:sp>
      <p:sp>
        <p:nvSpPr>
          <p:cNvPr id="254985" name="Line 9"/>
          <p:cNvSpPr>
            <a:spLocks noChangeShapeType="1"/>
          </p:cNvSpPr>
          <p:nvPr/>
        </p:nvSpPr>
        <p:spPr bwMode="auto">
          <a:xfrm flipH="1">
            <a:off x="3276600" y="3962400"/>
            <a:ext cx="609600" cy="0"/>
          </a:xfrm>
          <a:prstGeom prst="line">
            <a:avLst/>
          </a:prstGeom>
          <a:noFill/>
          <a:ln w="9525">
            <a:solidFill>
              <a:schemeClr val="tx1"/>
            </a:solidFill>
            <a:round/>
            <a:headEnd/>
            <a:tailEnd type="triangle" w="med" len="med"/>
          </a:ln>
        </p:spPr>
        <p:txBody>
          <a:bodyPr wrap="none"/>
          <a:lstStyle/>
          <a:p>
            <a:endParaRPr lang="en-US"/>
          </a:p>
        </p:txBody>
      </p:sp>
      <p:sp>
        <p:nvSpPr>
          <p:cNvPr id="254986" name="Rectangle 10"/>
          <p:cNvSpPr>
            <a:spLocks noChangeArrowheads="1"/>
          </p:cNvSpPr>
          <p:nvPr/>
        </p:nvSpPr>
        <p:spPr bwMode="auto">
          <a:xfrm>
            <a:off x="6019800" y="3505200"/>
            <a:ext cx="2514600" cy="9144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000" b="1" dirty="0">
                <a:solidFill>
                  <a:srgbClr val="00001C"/>
                </a:solidFill>
                <a:latin typeface="Times New Roman" pitchFamily="18" charset="0"/>
              </a:rPr>
              <a:t>Even – parity</a:t>
            </a:r>
          </a:p>
          <a:p>
            <a:pPr algn="ctr" eaLnBrk="1" hangingPunct="1"/>
            <a:r>
              <a:rPr lang="en-US" sz="2000" b="1" dirty="0">
                <a:solidFill>
                  <a:srgbClr val="00001C"/>
                </a:solidFill>
                <a:latin typeface="Times New Roman" pitchFamily="18" charset="0"/>
              </a:rPr>
              <a:t> generator</a:t>
            </a:r>
          </a:p>
        </p:txBody>
      </p:sp>
      <p:sp>
        <p:nvSpPr>
          <p:cNvPr id="254987" name="Rectangle 11"/>
          <p:cNvSpPr>
            <a:spLocks noChangeArrowheads="1"/>
          </p:cNvSpPr>
          <p:nvPr/>
        </p:nvSpPr>
        <p:spPr bwMode="auto">
          <a:xfrm>
            <a:off x="6553200" y="2895600"/>
            <a:ext cx="10668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4988" name="Text Box 12"/>
          <p:cNvSpPr txBox="1">
            <a:spLocks noChangeArrowheads="1"/>
          </p:cNvSpPr>
          <p:nvPr/>
        </p:nvSpPr>
        <p:spPr bwMode="auto">
          <a:xfrm>
            <a:off x="6477000" y="2819400"/>
            <a:ext cx="1295400" cy="457200"/>
          </a:xfrm>
          <a:prstGeom prst="rect">
            <a:avLst/>
          </a:prstGeom>
          <a:noFill/>
          <a:ln w="9525">
            <a:noFill/>
            <a:miter lim="800000"/>
            <a:headEnd/>
            <a:tailEnd/>
          </a:ln>
        </p:spPr>
        <p:txBody>
          <a:bodyPr>
            <a:spAutoFit/>
          </a:bodyPr>
          <a:lstStyle/>
          <a:p>
            <a:pPr eaLnBrk="1" hangingPunct="1">
              <a:spcBef>
                <a:spcPct val="50000"/>
              </a:spcBef>
            </a:pPr>
            <a:r>
              <a:rPr lang="en-US" sz="2400" dirty="0">
                <a:solidFill>
                  <a:srgbClr val="00001C"/>
                </a:solidFill>
                <a:latin typeface="Times New Roman" pitchFamily="18" charset="0"/>
              </a:rPr>
              <a:t>1100001</a:t>
            </a:r>
          </a:p>
        </p:txBody>
      </p:sp>
      <p:sp>
        <p:nvSpPr>
          <p:cNvPr id="254989" name="Line 13"/>
          <p:cNvSpPr>
            <a:spLocks noChangeShapeType="1"/>
          </p:cNvSpPr>
          <p:nvPr/>
        </p:nvSpPr>
        <p:spPr bwMode="auto">
          <a:xfrm>
            <a:off x="7086600" y="3200400"/>
            <a:ext cx="0" cy="304800"/>
          </a:xfrm>
          <a:prstGeom prst="line">
            <a:avLst/>
          </a:prstGeom>
          <a:noFill/>
          <a:ln w="9525">
            <a:solidFill>
              <a:schemeClr val="tx1"/>
            </a:solidFill>
            <a:round/>
            <a:headEnd/>
            <a:tailEnd type="triangle" w="med" len="med"/>
          </a:ln>
        </p:spPr>
        <p:txBody>
          <a:bodyPr wrap="none"/>
          <a:lstStyle/>
          <a:p>
            <a:endParaRPr lang="en-US" baseline="-25000" dirty="0"/>
          </a:p>
        </p:txBody>
      </p:sp>
      <p:sp>
        <p:nvSpPr>
          <p:cNvPr id="254990" name="Rectangle 14"/>
          <p:cNvSpPr>
            <a:spLocks noChangeArrowheads="1"/>
          </p:cNvSpPr>
          <p:nvPr/>
        </p:nvSpPr>
        <p:spPr bwMode="auto">
          <a:xfrm>
            <a:off x="6858000" y="5029200"/>
            <a:ext cx="3810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4991" name="Text Box 15"/>
          <p:cNvSpPr txBox="1">
            <a:spLocks noChangeArrowheads="1"/>
          </p:cNvSpPr>
          <p:nvPr/>
        </p:nvSpPr>
        <p:spPr bwMode="auto">
          <a:xfrm>
            <a:off x="6858000" y="5029200"/>
            <a:ext cx="457200" cy="457200"/>
          </a:xfrm>
          <a:prstGeom prst="rect">
            <a:avLst/>
          </a:prstGeom>
          <a:noFill/>
          <a:ln w="9525">
            <a:noFill/>
            <a:miter lim="800000"/>
            <a:headEnd/>
            <a:tailEnd/>
          </a:ln>
        </p:spPr>
        <p:txBody>
          <a:bodyPr>
            <a:spAutoFit/>
          </a:bodyPr>
          <a:lstStyle/>
          <a:p>
            <a:pPr eaLnBrk="1" hangingPunct="1">
              <a:spcBef>
                <a:spcPct val="50000"/>
              </a:spcBef>
            </a:pPr>
            <a:r>
              <a:rPr lang="en-US" sz="2400">
                <a:solidFill>
                  <a:srgbClr val="00001C"/>
                </a:solidFill>
                <a:latin typeface="Times New Roman" pitchFamily="18" charset="0"/>
              </a:rPr>
              <a:t>1</a:t>
            </a:r>
          </a:p>
        </p:txBody>
      </p:sp>
      <p:sp>
        <p:nvSpPr>
          <p:cNvPr id="254992" name="Line 16"/>
          <p:cNvSpPr>
            <a:spLocks noChangeShapeType="1"/>
          </p:cNvSpPr>
          <p:nvPr/>
        </p:nvSpPr>
        <p:spPr bwMode="auto">
          <a:xfrm>
            <a:off x="7086600" y="4419600"/>
            <a:ext cx="0" cy="533400"/>
          </a:xfrm>
          <a:prstGeom prst="line">
            <a:avLst/>
          </a:prstGeom>
          <a:noFill/>
          <a:ln w="9525">
            <a:solidFill>
              <a:schemeClr val="tx1"/>
            </a:solidFill>
            <a:round/>
            <a:headEnd/>
            <a:tailEnd type="triangle" w="med" len="med"/>
          </a:ln>
        </p:spPr>
        <p:txBody>
          <a:bodyPr wrap="none"/>
          <a:lstStyle/>
          <a:p>
            <a:endParaRPr lang="en-US"/>
          </a:p>
        </p:txBody>
      </p:sp>
      <p:sp>
        <p:nvSpPr>
          <p:cNvPr id="254993" name="Line 17"/>
          <p:cNvSpPr>
            <a:spLocks noChangeShapeType="1"/>
          </p:cNvSpPr>
          <p:nvPr/>
        </p:nvSpPr>
        <p:spPr bwMode="auto">
          <a:xfrm flipH="1" flipV="1">
            <a:off x="4495800" y="4267200"/>
            <a:ext cx="2362200" cy="1066800"/>
          </a:xfrm>
          <a:prstGeom prst="line">
            <a:avLst/>
          </a:prstGeom>
          <a:noFill/>
          <a:ln w="9525">
            <a:solidFill>
              <a:schemeClr val="tx1"/>
            </a:solidFill>
            <a:round/>
            <a:headEnd/>
            <a:tailEnd type="triangle" w="med" len="med"/>
          </a:ln>
        </p:spPr>
        <p:txBody>
          <a:bodyPr wrap="none"/>
          <a:lstStyle/>
          <a:p>
            <a:endParaRPr lang="en-US"/>
          </a:p>
        </p:txBody>
      </p:sp>
      <p:sp>
        <p:nvSpPr>
          <p:cNvPr id="254994" name="Line 18"/>
          <p:cNvSpPr>
            <a:spLocks noChangeShapeType="1"/>
          </p:cNvSpPr>
          <p:nvPr/>
        </p:nvSpPr>
        <p:spPr bwMode="auto">
          <a:xfrm flipH="1">
            <a:off x="4419600" y="3048000"/>
            <a:ext cx="2057400" cy="609600"/>
          </a:xfrm>
          <a:prstGeom prst="line">
            <a:avLst/>
          </a:prstGeom>
          <a:noFill/>
          <a:ln w="9525">
            <a:solidFill>
              <a:schemeClr val="tx1"/>
            </a:solidFill>
            <a:round/>
            <a:headEnd/>
            <a:tailEnd type="triangle" w="med" len="med"/>
          </a:ln>
        </p:spPr>
        <p:txBody>
          <a:bodyPr wrap="none"/>
          <a:lstStyle/>
          <a:p>
            <a:endParaRPr lang="en-US"/>
          </a:p>
        </p:txBody>
      </p:sp>
      <p:sp>
        <p:nvSpPr>
          <p:cNvPr id="254995" name="Text Box 19"/>
          <p:cNvSpPr txBox="1">
            <a:spLocks noChangeArrowheads="1"/>
          </p:cNvSpPr>
          <p:nvPr/>
        </p:nvSpPr>
        <p:spPr bwMode="auto">
          <a:xfrm>
            <a:off x="7924800" y="2819400"/>
            <a:ext cx="9144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Data</a:t>
            </a:r>
          </a:p>
        </p:txBody>
      </p:sp>
      <p:sp>
        <p:nvSpPr>
          <p:cNvPr id="254996" name="Text Box 20"/>
          <p:cNvSpPr txBox="1">
            <a:spLocks noChangeArrowheads="1"/>
          </p:cNvSpPr>
          <p:nvPr/>
        </p:nvSpPr>
        <p:spPr bwMode="auto">
          <a:xfrm>
            <a:off x="7620000" y="5105400"/>
            <a:ext cx="9144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VRC</a:t>
            </a:r>
          </a:p>
        </p:txBody>
      </p:sp>
      <p:sp>
        <p:nvSpPr>
          <p:cNvPr id="254997" name="Text Box 21"/>
          <p:cNvSpPr txBox="1">
            <a:spLocks noChangeArrowheads="1"/>
          </p:cNvSpPr>
          <p:nvPr/>
        </p:nvSpPr>
        <p:spPr bwMode="auto">
          <a:xfrm>
            <a:off x="6553200" y="5791200"/>
            <a:ext cx="16764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Sender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4988"/>
                                        </p:tgtEl>
                                        <p:attrNameLst>
                                          <p:attrName>style.visibility</p:attrName>
                                        </p:attrNameLst>
                                      </p:cBhvr>
                                      <p:to>
                                        <p:strVal val="visible"/>
                                      </p:to>
                                    </p:set>
                                    <p:animEffect transition="in" filter="box(in)">
                                      <p:cBhvr>
                                        <p:cTn id="7" dur="500"/>
                                        <p:tgtEl>
                                          <p:spTgt spid="25498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4995"/>
                                        </p:tgtEl>
                                        <p:attrNameLst>
                                          <p:attrName>style.visibility</p:attrName>
                                        </p:attrNameLst>
                                      </p:cBhvr>
                                      <p:to>
                                        <p:strVal val="visible"/>
                                      </p:to>
                                    </p:set>
                                    <p:animEffect transition="in" filter="box(in)">
                                      <p:cBhvr>
                                        <p:cTn id="10" dur="500"/>
                                        <p:tgtEl>
                                          <p:spTgt spid="254995"/>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254989"/>
                                        </p:tgtEl>
                                        <p:attrNameLst>
                                          <p:attrName>style.visibility</p:attrName>
                                        </p:attrNameLst>
                                      </p:cBhvr>
                                      <p:to>
                                        <p:strVal val="visible"/>
                                      </p:to>
                                    </p:set>
                                    <p:anim calcmode="lin" valueType="num">
                                      <p:cBhvr>
                                        <p:cTn id="15" dur="1000" fill="hold"/>
                                        <p:tgtEl>
                                          <p:spTgt spid="254989"/>
                                        </p:tgtEl>
                                        <p:attrNameLst>
                                          <p:attrName>ppt_w</p:attrName>
                                        </p:attrNameLst>
                                      </p:cBhvr>
                                      <p:tavLst>
                                        <p:tav tm="0">
                                          <p:val>
                                            <p:strVal val="#ppt_w*0.70"/>
                                          </p:val>
                                        </p:tav>
                                        <p:tav tm="100000">
                                          <p:val>
                                            <p:strVal val="#ppt_w"/>
                                          </p:val>
                                        </p:tav>
                                      </p:tavLst>
                                    </p:anim>
                                    <p:anim calcmode="lin" valueType="num">
                                      <p:cBhvr>
                                        <p:cTn id="16" dur="1000" fill="hold"/>
                                        <p:tgtEl>
                                          <p:spTgt spid="254989"/>
                                        </p:tgtEl>
                                        <p:attrNameLst>
                                          <p:attrName>ppt_h</p:attrName>
                                        </p:attrNameLst>
                                      </p:cBhvr>
                                      <p:tavLst>
                                        <p:tav tm="0">
                                          <p:val>
                                            <p:strVal val="#ppt_h"/>
                                          </p:val>
                                        </p:tav>
                                        <p:tav tm="100000">
                                          <p:val>
                                            <p:strVal val="#ppt_h"/>
                                          </p:val>
                                        </p:tav>
                                      </p:tavLst>
                                    </p:anim>
                                    <p:animEffect transition="in" filter="fade">
                                      <p:cBhvr>
                                        <p:cTn id="17" dur="1000"/>
                                        <p:tgtEl>
                                          <p:spTgt spid="254989"/>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254986"/>
                                        </p:tgtEl>
                                        <p:attrNameLst>
                                          <p:attrName>style.visibility</p:attrName>
                                        </p:attrNameLst>
                                      </p:cBhvr>
                                      <p:to>
                                        <p:strVal val="visible"/>
                                      </p:to>
                                    </p:set>
                                    <p:anim calcmode="lin" valueType="num">
                                      <p:cBhvr>
                                        <p:cTn id="20" dur="1000" fill="hold"/>
                                        <p:tgtEl>
                                          <p:spTgt spid="254986"/>
                                        </p:tgtEl>
                                        <p:attrNameLst>
                                          <p:attrName>ppt_w</p:attrName>
                                        </p:attrNameLst>
                                      </p:cBhvr>
                                      <p:tavLst>
                                        <p:tav tm="0">
                                          <p:val>
                                            <p:strVal val="#ppt_w*0.70"/>
                                          </p:val>
                                        </p:tav>
                                        <p:tav tm="100000">
                                          <p:val>
                                            <p:strVal val="#ppt_w"/>
                                          </p:val>
                                        </p:tav>
                                      </p:tavLst>
                                    </p:anim>
                                    <p:anim calcmode="lin" valueType="num">
                                      <p:cBhvr>
                                        <p:cTn id="21" dur="1000" fill="hold"/>
                                        <p:tgtEl>
                                          <p:spTgt spid="254986"/>
                                        </p:tgtEl>
                                        <p:attrNameLst>
                                          <p:attrName>ppt_h</p:attrName>
                                        </p:attrNameLst>
                                      </p:cBhvr>
                                      <p:tavLst>
                                        <p:tav tm="0">
                                          <p:val>
                                            <p:strVal val="#ppt_h"/>
                                          </p:val>
                                        </p:tav>
                                        <p:tav tm="100000">
                                          <p:val>
                                            <p:strVal val="#ppt_h"/>
                                          </p:val>
                                        </p:tav>
                                      </p:tavLst>
                                    </p:anim>
                                    <p:animEffect transition="in" filter="fade">
                                      <p:cBhvr>
                                        <p:cTn id="22" dur="1000"/>
                                        <p:tgtEl>
                                          <p:spTgt spid="254986"/>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254992"/>
                                        </p:tgtEl>
                                        <p:attrNameLst>
                                          <p:attrName>style.visibility</p:attrName>
                                        </p:attrNameLst>
                                      </p:cBhvr>
                                      <p:to>
                                        <p:strVal val="visible"/>
                                      </p:to>
                                    </p:set>
                                    <p:anim calcmode="lin" valueType="num">
                                      <p:cBhvr>
                                        <p:cTn id="25" dur="1000" fill="hold"/>
                                        <p:tgtEl>
                                          <p:spTgt spid="254992"/>
                                        </p:tgtEl>
                                        <p:attrNameLst>
                                          <p:attrName>ppt_w</p:attrName>
                                        </p:attrNameLst>
                                      </p:cBhvr>
                                      <p:tavLst>
                                        <p:tav tm="0">
                                          <p:val>
                                            <p:strVal val="#ppt_w*0.70"/>
                                          </p:val>
                                        </p:tav>
                                        <p:tav tm="100000">
                                          <p:val>
                                            <p:strVal val="#ppt_w"/>
                                          </p:val>
                                        </p:tav>
                                      </p:tavLst>
                                    </p:anim>
                                    <p:anim calcmode="lin" valueType="num">
                                      <p:cBhvr>
                                        <p:cTn id="26" dur="1000" fill="hold"/>
                                        <p:tgtEl>
                                          <p:spTgt spid="254992"/>
                                        </p:tgtEl>
                                        <p:attrNameLst>
                                          <p:attrName>ppt_h</p:attrName>
                                        </p:attrNameLst>
                                      </p:cBhvr>
                                      <p:tavLst>
                                        <p:tav tm="0">
                                          <p:val>
                                            <p:strVal val="#ppt_h"/>
                                          </p:val>
                                        </p:tav>
                                        <p:tav tm="100000">
                                          <p:val>
                                            <p:strVal val="#ppt_h"/>
                                          </p:val>
                                        </p:tav>
                                      </p:tavLst>
                                    </p:anim>
                                    <p:animEffect transition="in" filter="fade">
                                      <p:cBhvr>
                                        <p:cTn id="27" dur="1000"/>
                                        <p:tgtEl>
                                          <p:spTgt spid="254992"/>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254991"/>
                                        </p:tgtEl>
                                        <p:attrNameLst>
                                          <p:attrName>style.visibility</p:attrName>
                                        </p:attrNameLst>
                                      </p:cBhvr>
                                      <p:to>
                                        <p:strVal val="visible"/>
                                      </p:to>
                                    </p:set>
                                    <p:anim calcmode="lin" valueType="num">
                                      <p:cBhvr>
                                        <p:cTn id="30" dur="1000" fill="hold"/>
                                        <p:tgtEl>
                                          <p:spTgt spid="254991"/>
                                        </p:tgtEl>
                                        <p:attrNameLst>
                                          <p:attrName>ppt_w</p:attrName>
                                        </p:attrNameLst>
                                      </p:cBhvr>
                                      <p:tavLst>
                                        <p:tav tm="0">
                                          <p:val>
                                            <p:strVal val="#ppt_w*0.70"/>
                                          </p:val>
                                        </p:tav>
                                        <p:tav tm="100000">
                                          <p:val>
                                            <p:strVal val="#ppt_w"/>
                                          </p:val>
                                        </p:tav>
                                      </p:tavLst>
                                    </p:anim>
                                    <p:anim calcmode="lin" valueType="num">
                                      <p:cBhvr>
                                        <p:cTn id="31" dur="1000" fill="hold"/>
                                        <p:tgtEl>
                                          <p:spTgt spid="254991"/>
                                        </p:tgtEl>
                                        <p:attrNameLst>
                                          <p:attrName>ppt_h</p:attrName>
                                        </p:attrNameLst>
                                      </p:cBhvr>
                                      <p:tavLst>
                                        <p:tav tm="0">
                                          <p:val>
                                            <p:strVal val="#ppt_h"/>
                                          </p:val>
                                        </p:tav>
                                        <p:tav tm="100000">
                                          <p:val>
                                            <p:strVal val="#ppt_h"/>
                                          </p:val>
                                        </p:tav>
                                      </p:tavLst>
                                    </p:anim>
                                    <p:animEffect transition="in" filter="fade">
                                      <p:cBhvr>
                                        <p:cTn id="32" dur="1000"/>
                                        <p:tgtEl>
                                          <p:spTgt spid="254991"/>
                                        </p:tgtEl>
                                      </p:cBhvr>
                                    </p:animEffect>
                                  </p:childTnLst>
                                </p:cTn>
                              </p:par>
                              <p:par>
                                <p:cTn id="33" presetID="55" presetClass="entr" presetSubtype="0" fill="hold" grpId="0" nodeType="withEffect">
                                  <p:stCondLst>
                                    <p:cond delay="0"/>
                                  </p:stCondLst>
                                  <p:childTnLst>
                                    <p:set>
                                      <p:cBhvr>
                                        <p:cTn id="34" dur="1" fill="hold">
                                          <p:stCondLst>
                                            <p:cond delay="0"/>
                                          </p:stCondLst>
                                        </p:cTn>
                                        <p:tgtEl>
                                          <p:spTgt spid="254996"/>
                                        </p:tgtEl>
                                        <p:attrNameLst>
                                          <p:attrName>style.visibility</p:attrName>
                                        </p:attrNameLst>
                                      </p:cBhvr>
                                      <p:to>
                                        <p:strVal val="visible"/>
                                      </p:to>
                                    </p:set>
                                    <p:anim calcmode="lin" valueType="num">
                                      <p:cBhvr>
                                        <p:cTn id="35" dur="1000" fill="hold"/>
                                        <p:tgtEl>
                                          <p:spTgt spid="254996"/>
                                        </p:tgtEl>
                                        <p:attrNameLst>
                                          <p:attrName>ppt_w</p:attrName>
                                        </p:attrNameLst>
                                      </p:cBhvr>
                                      <p:tavLst>
                                        <p:tav tm="0">
                                          <p:val>
                                            <p:strVal val="#ppt_w*0.70"/>
                                          </p:val>
                                        </p:tav>
                                        <p:tav tm="100000">
                                          <p:val>
                                            <p:strVal val="#ppt_w"/>
                                          </p:val>
                                        </p:tav>
                                      </p:tavLst>
                                    </p:anim>
                                    <p:anim calcmode="lin" valueType="num">
                                      <p:cBhvr>
                                        <p:cTn id="36" dur="1000" fill="hold"/>
                                        <p:tgtEl>
                                          <p:spTgt spid="254996"/>
                                        </p:tgtEl>
                                        <p:attrNameLst>
                                          <p:attrName>ppt_h</p:attrName>
                                        </p:attrNameLst>
                                      </p:cBhvr>
                                      <p:tavLst>
                                        <p:tav tm="0">
                                          <p:val>
                                            <p:strVal val="#ppt_h"/>
                                          </p:val>
                                        </p:tav>
                                        <p:tav tm="100000">
                                          <p:val>
                                            <p:strVal val="#ppt_h"/>
                                          </p:val>
                                        </p:tav>
                                      </p:tavLst>
                                    </p:anim>
                                    <p:animEffect transition="in" filter="fade">
                                      <p:cBhvr>
                                        <p:cTn id="37" dur="1000"/>
                                        <p:tgtEl>
                                          <p:spTgt spid="254996"/>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254993"/>
                                        </p:tgtEl>
                                        <p:attrNameLst>
                                          <p:attrName>style.visibility</p:attrName>
                                        </p:attrNameLst>
                                      </p:cBhvr>
                                      <p:to>
                                        <p:strVal val="visible"/>
                                      </p:to>
                                    </p:set>
                                    <p:anim calcmode="lin" valueType="num">
                                      <p:cBhvr>
                                        <p:cTn id="42" dur="1000" fill="hold"/>
                                        <p:tgtEl>
                                          <p:spTgt spid="254993"/>
                                        </p:tgtEl>
                                        <p:attrNameLst>
                                          <p:attrName>ppt_w</p:attrName>
                                        </p:attrNameLst>
                                      </p:cBhvr>
                                      <p:tavLst>
                                        <p:tav tm="0">
                                          <p:val>
                                            <p:strVal val="#ppt_w*0.70"/>
                                          </p:val>
                                        </p:tav>
                                        <p:tav tm="100000">
                                          <p:val>
                                            <p:strVal val="#ppt_w"/>
                                          </p:val>
                                        </p:tav>
                                      </p:tavLst>
                                    </p:anim>
                                    <p:anim calcmode="lin" valueType="num">
                                      <p:cBhvr>
                                        <p:cTn id="43" dur="1000" fill="hold"/>
                                        <p:tgtEl>
                                          <p:spTgt spid="254993"/>
                                        </p:tgtEl>
                                        <p:attrNameLst>
                                          <p:attrName>ppt_h</p:attrName>
                                        </p:attrNameLst>
                                      </p:cBhvr>
                                      <p:tavLst>
                                        <p:tav tm="0">
                                          <p:val>
                                            <p:strVal val="#ppt_h"/>
                                          </p:val>
                                        </p:tav>
                                        <p:tav tm="100000">
                                          <p:val>
                                            <p:strVal val="#ppt_h"/>
                                          </p:val>
                                        </p:tav>
                                      </p:tavLst>
                                    </p:anim>
                                    <p:animEffect transition="in" filter="fade">
                                      <p:cBhvr>
                                        <p:cTn id="44" dur="1000"/>
                                        <p:tgtEl>
                                          <p:spTgt spid="254993"/>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254983"/>
                                        </p:tgtEl>
                                        <p:attrNameLst>
                                          <p:attrName>style.visibility</p:attrName>
                                        </p:attrNameLst>
                                      </p:cBhvr>
                                      <p:to>
                                        <p:strVal val="visible"/>
                                      </p:to>
                                    </p:set>
                                    <p:anim calcmode="lin" valueType="num">
                                      <p:cBhvr>
                                        <p:cTn id="47" dur="1000" fill="hold"/>
                                        <p:tgtEl>
                                          <p:spTgt spid="254983"/>
                                        </p:tgtEl>
                                        <p:attrNameLst>
                                          <p:attrName>ppt_w</p:attrName>
                                        </p:attrNameLst>
                                      </p:cBhvr>
                                      <p:tavLst>
                                        <p:tav tm="0">
                                          <p:val>
                                            <p:strVal val="#ppt_w*0.70"/>
                                          </p:val>
                                        </p:tav>
                                        <p:tav tm="100000">
                                          <p:val>
                                            <p:strVal val="#ppt_w"/>
                                          </p:val>
                                        </p:tav>
                                      </p:tavLst>
                                    </p:anim>
                                    <p:anim calcmode="lin" valueType="num">
                                      <p:cBhvr>
                                        <p:cTn id="48" dur="1000" fill="hold"/>
                                        <p:tgtEl>
                                          <p:spTgt spid="254983"/>
                                        </p:tgtEl>
                                        <p:attrNameLst>
                                          <p:attrName>ppt_h</p:attrName>
                                        </p:attrNameLst>
                                      </p:cBhvr>
                                      <p:tavLst>
                                        <p:tav tm="0">
                                          <p:val>
                                            <p:strVal val="#ppt_h"/>
                                          </p:val>
                                        </p:tav>
                                        <p:tav tm="100000">
                                          <p:val>
                                            <p:strVal val="#ppt_h"/>
                                          </p:val>
                                        </p:tav>
                                      </p:tavLst>
                                    </p:anim>
                                    <p:animEffect transition="in" filter="fade">
                                      <p:cBhvr>
                                        <p:cTn id="49" dur="1000"/>
                                        <p:tgtEl>
                                          <p:spTgt spid="254983"/>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254994"/>
                                        </p:tgtEl>
                                        <p:attrNameLst>
                                          <p:attrName>style.visibility</p:attrName>
                                        </p:attrNameLst>
                                      </p:cBhvr>
                                      <p:to>
                                        <p:strVal val="visible"/>
                                      </p:to>
                                    </p:set>
                                    <p:anim calcmode="lin" valueType="num">
                                      <p:cBhvr>
                                        <p:cTn id="52" dur="1000" fill="hold"/>
                                        <p:tgtEl>
                                          <p:spTgt spid="254994"/>
                                        </p:tgtEl>
                                        <p:attrNameLst>
                                          <p:attrName>ppt_w</p:attrName>
                                        </p:attrNameLst>
                                      </p:cBhvr>
                                      <p:tavLst>
                                        <p:tav tm="0">
                                          <p:val>
                                            <p:strVal val="#ppt_w*0.70"/>
                                          </p:val>
                                        </p:tav>
                                        <p:tav tm="100000">
                                          <p:val>
                                            <p:strVal val="#ppt_w"/>
                                          </p:val>
                                        </p:tav>
                                      </p:tavLst>
                                    </p:anim>
                                    <p:anim calcmode="lin" valueType="num">
                                      <p:cBhvr>
                                        <p:cTn id="53" dur="1000" fill="hold"/>
                                        <p:tgtEl>
                                          <p:spTgt spid="254994"/>
                                        </p:tgtEl>
                                        <p:attrNameLst>
                                          <p:attrName>ppt_h</p:attrName>
                                        </p:attrNameLst>
                                      </p:cBhvr>
                                      <p:tavLst>
                                        <p:tav tm="0">
                                          <p:val>
                                            <p:strVal val="#ppt_h"/>
                                          </p:val>
                                        </p:tav>
                                        <p:tav tm="100000">
                                          <p:val>
                                            <p:strVal val="#ppt_h"/>
                                          </p:val>
                                        </p:tav>
                                      </p:tavLst>
                                    </p:anim>
                                    <p:animEffect transition="in" filter="fade">
                                      <p:cBhvr>
                                        <p:cTn id="54" dur="1000"/>
                                        <p:tgtEl>
                                          <p:spTgt spid="254994"/>
                                        </p:tgtEl>
                                      </p:cBhvr>
                                    </p:animEffect>
                                  </p:childTnLst>
                                </p:cTn>
                              </p:par>
                            </p:childTnLst>
                          </p:cTn>
                        </p:par>
                      </p:childTnLst>
                    </p:cTn>
                  </p:par>
                  <p:par>
                    <p:cTn id="55" fill="hold">
                      <p:stCondLst>
                        <p:cond delay="indefinite"/>
                      </p:stCondLst>
                      <p:childTnLst>
                        <p:par>
                          <p:cTn id="56" fill="hold">
                            <p:stCondLst>
                              <p:cond delay="0"/>
                            </p:stCondLst>
                            <p:childTnLst>
                              <p:par>
                                <p:cTn id="57" presetID="55" presetClass="entr" presetSubtype="0" fill="hold" nodeType="clickEffect">
                                  <p:stCondLst>
                                    <p:cond delay="0"/>
                                  </p:stCondLst>
                                  <p:childTnLst>
                                    <p:set>
                                      <p:cBhvr>
                                        <p:cTn id="58" dur="1" fill="hold">
                                          <p:stCondLst>
                                            <p:cond delay="0"/>
                                          </p:stCondLst>
                                        </p:cTn>
                                        <p:tgtEl>
                                          <p:spTgt spid="254984">
                                            <p:txEl>
                                              <p:pRg st="0" end="0"/>
                                            </p:txEl>
                                          </p:spTgt>
                                        </p:tgtEl>
                                        <p:attrNameLst>
                                          <p:attrName>style.visibility</p:attrName>
                                        </p:attrNameLst>
                                      </p:cBhvr>
                                      <p:to>
                                        <p:strVal val="visible"/>
                                      </p:to>
                                    </p:set>
                                    <p:anim calcmode="lin" valueType="num">
                                      <p:cBhvr>
                                        <p:cTn id="59" dur="1000" fill="hold"/>
                                        <p:tgtEl>
                                          <p:spTgt spid="254984">
                                            <p:txEl>
                                              <p:pRg st="0" end="0"/>
                                            </p:txEl>
                                          </p:spTgt>
                                        </p:tgtEl>
                                        <p:attrNameLst>
                                          <p:attrName>ppt_w</p:attrName>
                                        </p:attrNameLst>
                                      </p:cBhvr>
                                      <p:tavLst>
                                        <p:tav tm="0">
                                          <p:val>
                                            <p:strVal val="#ppt_w*0.70"/>
                                          </p:val>
                                        </p:tav>
                                        <p:tav tm="100000">
                                          <p:val>
                                            <p:strVal val="#ppt_w"/>
                                          </p:val>
                                        </p:tav>
                                      </p:tavLst>
                                    </p:anim>
                                    <p:anim calcmode="lin" valueType="num">
                                      <p:cBhvr>
                                        <p:cTn id="60" dur="1000" fill="hold"/>
                                        <p:tgtEl>
                                          <p:spTgt spid="254984">
                                            <p:txEl>
                                              <p:pRg st="0" end="0"/>
                                            </p:txEl>
                                          </p:spTgt>
                                        </p:tgtEl>
                                        <p:attrNameLst>
                                          <p:attrName>ppt_h</p:attrName>
                                        </p:attrNameLst>
                                      </p:cBhvr>
                                      <p:tavLst>
                                        <p:tav tm="0">
                                          <p:val>
                                            <p:strVal val="#ppt_h"/>
                                          </p:val>
                                        </p:tav>
                                        <p:tav tm="100000">
                                          <p:val>
                                            <p:strVal val="#ppt_h"/>
                                          </p:val>
                                        </p:tav>
                                      </p:tavLst>
                                    </p:anim>
                                    <p:animEffect transition="in" filter="fade">
                                      <p:cBhvr>
                                        <p:cTn id="61" dur="1000"/>
                                        <p:tgtEl>
                                          <p:spTgt spid="25498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grpId="0" nodeType="clickEffect">
                                  <p:stCondLst>
                                    <p:cond delay="0"/>
                                  </p:stCondLst>
                                  <p:childTnLst>
                                    <p:set>
                                      <p:cBhvr>
                                        <p:cTn id="65" dur="1" fill="hold">
                                          <p:stCondLst>
                                            <p:cond delay="0"/>
                                          </p:stCondLst>
                                        </p:cTn>
                                        <p:tgtEl>
                                          <p:spTgt spid="254980"/>
                                        </p:tgtEl>
                                        <p:attrNameLst>
                                          <p:attrName>style.visibility</p:attrName>
                                        </p:attrNameLst>
                                      </p:cBhvr>
                                      <p:to>
                                        <p:strVal val="visible"/>
                                      </p:to>
                                    </p:set>
                                    <p:anim calcmode="lin" valueType="num">
                                      <p:cBhvr>
                                        <p:cTn id="66" dur="1000" fill="hold"/>
                                        <p:tgtEl>
                                          <p:spTgt spid="254980"/>
                                        </p:tgtEl>
                                        <p:attrNameLst>
                                          <p:attrName>ppt_w</p:attrName>
                                        </p:attrNameLst>
                                      </p:cBhvr>
                                      <p:tavLst>
                                        <p:tav tm="0">
                                          <p:val>
                                            <p:strVal val="#ppt_w*0.70"/>
                                          </p:val>
                                        </p:tav>
                                        <p:tav tm="100000">
                                          <p:val>
                                            <p:strVal val="#ppt_w"/>
                                          </p:val>
                                        </p:tav>
                                      </p:tavLst>
                                    </p:anim>
                                    <p:anim calcmode="lin" valueType="num">
                                      <p:cBhvr>
                                        <p:cTn id="67" dur="1000" fill="hold"/>
                                        <p:tgtEl>
                                          <p:spTgt spid="254980"/>
                                        </p:tgtEl>
                                        <p:attrNameLst>
                                          <p:attrName>ppt_h</p:attrName>
                                        </p:attrNameLst>
                                      </p:cBhvr>
                                      <p:tavLst>
                                        <p:tav tm="0">
                                          <p:val>
                                            <p:strVal val="#ppt_h"/>
                                          </p:val>
                                        </p:tav>
                                        <p:tav tm="100000">
                                          <p:val>
                                            <p:strVal val="#ppt_h"/>
                                          </p:val>
                                        </p:tav>
                                      </p:tavLst>
                                    </p:anim>
                                    <p:animEffect transition="in" filter="fade">
                                      <p:cBhvr>
                                        <p:cTn id="68" dur="1000"/>
                                        <p:tgtEl>
                                          <p:spTgt spid="254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0" grpId="0" animBg="1"/>
      <p:bldP spid="254983" grpId="0" animBg="1"/>
      <p:bldP spid="254986" grpId="0" animBg="1"/>
      <p:bldP spid="254988" grpId="0"/>
      <p:bldP spid="254989" grpId="0" animBg="1"/>
      <p:bldP spid="254991" grpId="0"/>
      <p:bldP spid="254992" grpId="0" animBg="1"/>
      <p:bldP spid="254993" grpId="0" animBg="1"/>
      <p:bldP spid="254994" grpId="0" animBg="1"/>
      <p:bldP spid="254995" grpId="0"/>
      <p:bldP spid="25499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3" name="Rectangle 3"/>
          <p:cNvSpPr>
            <a:spLocks noGrp="1" noChangeArrowheads="1"/>
          </p:cNvSpPr>
          <p:nvPr>
            <p:ph type="title"/>
          </p:nvPr>
        </p:nvSpPr>
        <p:spPr>
          <a:xfrm>
            <a:off x="457200" y="274638"/>
            <a:ext cx="7467600" cy="523220"/>
          </a:xfrm>
        </p:spPr>
        <p:txBody>
          <a:bodyPr>
            <a:spAutoFit/>
          </a:bodyPr>
          <a:lstStyle/>
          <a:p>
            <a:pPr algn="ctr"/>
            <a:r>
              <a:rPr lang="en-US" sz="2800" dirty="0" smtClean="0">
                <a:latin typeface="Arial Black" pitchFamily="34" charset="0"/>
              </a:rPr>
              <a:t>VERTICAL REDUNDANCY CHECK</a:t>
            </a:r>
            <a:endParaRPr lang="en-US" sz="2800" dirty="0">
              <a:latin typeface="Arial Black" pitchFamily="34" charset="0"/>
            </a:endParaRPr>
          </a:p>
        </p:txBody>
      </p:sp>
      <p:sp>
        <p:nvSpPr>
          <p:cNvPr id="256002" name="Rectangle 2"/>
          <p:cNvSpPr>
            <a:spLocks noGrp="1" noChangeArrowheads="1"/>
          </p:cNvSpPr>
          <p:nvPr>
            <p:ph idx="1"/>
          </p:nvPr>
        </p:nvSpPr>
        <p:spPr/>
        <p:txBody>
          <a:bodyPr/>
          <a:lstStyle/>
          <a:p>
            <a:pPr eaLnBrk="1" hangingPunct="1">
              <a:lnSpc>
                <a:spcPct val="90000"/>
              </a:lnSpc>
              <a:defRPr/>
            </a:pPr>
            <a:r>
              <a:rPr lang="en-US" sz="2800" dirty="0" smtClean="0"/>
              <a:t>Example :</a:t>
            </a:r>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r>
              <a:rPr lang="en-US" sz="2800" dirty="0" smtClean="0"/>
              <a:t>     1110110        1101111       1110010   </a:t>
            </a:r>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r>
              <a:rPr lang="en-US" sz="2800" dirty="0" smtClean="0"/>
              <a:t>      - After adding the parity bit</a:t>
            </a:r>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r>
              <a:rPr lang="en-US" sz="2800" dirty="0" smtClean="0"/>
              <a:t>     1110110</a:t>
            </a:r>
            <a:r>
              <a:rPr lang="en-US" sz="2800" u="sng" dirty="0" smtClean="0"/>
              <a:t>1</a:t>
            </a:r>
            <a:r>
              <a:rPr lang="en-US" sz="2800" dirty="0" smtClean="0"/>
              <a:t>      1101111</a:t>
            </a:r>
            <a:r>
              <a:rPr lang="en-US" sz="2800" u="sng" dirty="0" smtClean="0"/>
              <a:t>0</a:t>
            </a:r>
            <a:r>
              <a:rPr lang="en-US" sz="2800" dirty="0" smtClean="0"/>
              <a:t>     1110010</a:t>
            </a:r>
            <a:r>
              <a:rPr lang="en-US" sz="2800" u="sng" dirty="0" smtClean="0"/>
              <a:t>0</a:t>
            </a:r>
            <a:r>
              <a:rPr lang="en-US" sz="2800" dirty="0" smtClean="0"/>
              <a:t>   </a:t>
            </a:r>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r>
              <a:rPr lang="en-US" sz="2800" dirty="0" smtClean="0"/>
              <a:t>          </a:t>
            </a:r>
          </a:p>
        </p:txBody>
      </p:sp>
      <p:sp>
        <p:nvSpPr>
          <p:cNvPr id="5" name="Slide Number Placeholder 5"/>
          <p:cNvSpPr>
            <a:spLocks noGrp="1"/>
          </p:cNvSpPr>
          <p:nvPr>
            <p:ph type="sldNum" sz="quarter" idx="12"/>
          </p:nvPr>
        </p:nvSpPr>
        <p:spPr/>
        <p:txBody>
          <a:bodyPr/>
          <a:lstStyle/>
          <a:p>
            <a:pPr>
              <a:defRPr/>
            </a:pPr>
            <a:fld id="{2376E211-8D17-4E49-9057-3EA1B56FFB72}" type="slidenum">
              <a:rPr lang="en-US"/>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02">
                                            <p:txEl>
                                              <p:pRg st="6" end="6"/>
                                            </p:txEl>
                                          </p:spTgt>
                                        </p:tgtEl>
                                        <p:attrNameLst>
                                          <p:attrName>style.visibility</p:attrName>
                                        </p:attrNameLst>
                                      </p:cBhvr>
                                      <p:to>
                                        <p:strVal val="visible"/>
                                      </p:to>
                                    </p:set>
                                    <p:animEffect transition="in" filter="fade">
                                      <p:cBhvr>
                                        <p:cTn id="7" dur="2000"/>
                                        <p:tgtEl>
                                          <p:spTgt spid="2560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7" name="Rectangle 3"/>
          <p:cNvSpPr>
            <a:spLocks noGrp="1" noChangeArrowheads="1"/>
          </p:cNvSpPr>
          <p:nvPr>
            <p:ph type="title"/>
          </p:nvPr>
        </p:nvSpPr>
        <p:spPr>
          <a:xfrm>
            <a:off x="457200" y="762000"/>
            <a:ext cx="7467600" cy="523220"/>
          </a:xfrm>
        </p:spPr>
        <p:txBody>
          <a:bodyPr>
            <a:spAutoFit/>
          </a:bodyPr>
          <a:lstStyle/>
          <a:p>
            <a:pPr algn="ctr"/>
            <a:r>
              <a:rPr lang="en-US" sz="2800" dirty="0" smtClean="0">
                <a:latin typeface="Arial Black" pitchFamily="34" charset="0"/>
              </a:rPr>
              <a:t>VERTICAL REDUNDANCY CHECK</a:t>
            </a:r>
            <a:endParaRPr lang="en-US" sz="2800" dirty="0">
              <a:latin typeface="Arial Black" pitchFamily="34" charset="0"/>
            </a:endParaRPr>
          </a:p>
        </p:txBody>
      </p:sp>
      <p:sp>
        <p:nvSpPr>
          <p:cNvPr id="257026" name="Rectangle 2"/>
          <p:cNvSpPr>
            <a:spLocks noGrp="1" noChangeArrowheads="1"/>
          </p:cNvSpPr>
          <p:nvPr>
            <p:ph idx="1"/>
          </p:nvPr>
        </p:nvSpPr>
        <p:spPr/>
        <p:txBody>
          <a:bodyPr/>
          <a:lstStyle/>
          <a:p>
            <a:pPr eaLnBrk="1" hangingPunct="1">
              <a:defRPr/>
            </a:pPr>
            <a:endParaRPr lang="en-US" dirty="0" smtClean="0"/>
          </a:p>
          <a:p>
            <a:pPr eaLnBrk="1" hangingPunct="1">
              <a:defRPr/>
            </a:pPr>
            <a:r>
              <a:rPr lang="en-US" sz="2800" dirty="0" smtClean="0"/>
              <a:t>VRC can detect all </a:t>
            </a:r>
            <a:r>
              <a:rPr lang="en-US" sz="2800" dirty="0" smtClean="0">
                <a:solidFill>
                  <a:srgbClr val="FF0000"/>
                </a:solidFill>
              </a:rPr>
              <a:t>single-bit</a:t>
            </a:r>
            <a:r>
              <a:rPr lang="en-US" sz="2800" dirty="0" smtClean="0"/>
              <a:t> errors</a:t>
            </a:r>
          </a:p>
          <a:p>
            <a:pPr lvl="1">
              <a:defRPr/>
            </a:pPr>
            <a:r>
              <a:rPr lang="en-US" sz="2400" dirty="0" smtClean="0"/>
              <a:t>It can </a:t>
            </a:r>
            <a:r>
              <a:rPr lang="en-US" sz="2400" dirty="0" smtClean="0">
                <a:solidFill>
                  <a:srgbClr val="FF0000"/>
                </a:solidFill>
              </a:rPr>
              <a:t>detect</a:t>
            </a:r>
            <a:r>
              <a:rPr lang="en-US" sz="2400" dirty="0" smtClean="0"/>
              <a:t> burst errors if the total number of errors in each data unit is </a:t>
            </a:r>
            <a:r>
              <a:rPr lang="en-US" sz="2400" dirty="0" smtClean="0">
                <a:solidFill>
                  <a:srgbClr val="FF0000"/>
                </a:solidFill>
              </a:rPr>
              <a:t>odd</a:t>
            </a:r>
            <a:r>
              <a:rPr lang="en-US" sz="2400" dirty="0" smtClean="0"/>
              <a:t>.</a:t>
            </a:r>
          </a:p>
          <a:p>
            <a:pPr eaLnBrk="1" hangingPunct="1">
              <a:defRPr/>
            </a:pPr>
            <a:endParaRPr lang="en-US" sz="2800" dirty="0" smtClean="0"/>
          </a:p>
          <a:p>
            <a:pPr eaLnBrk="1" hangingPunct="1">
              <a:defRPr/>
            </a:pPr>
            <a:r>
              <a:rPr lang="en-US" sz="2800" dirty="0" smtClean="0"/>
              <a:t>VRC can not detect errors where the total number of bits changed is even. </a:t>
            </a:r>
          </a:p>
        </p:txBody>
      </p:sp>
      <p:sp>
        <p:nvSpPr>
          <p:cNvPr id="5" name="Slide Number Placeholder 5"/>
          <p:cNvSpPr>
            <a:spLocks noGrp="1"/>
          </p:cNvSpPr>
          <p:nvPr>
            <p:ph type="sldNum" sz="quarter" idx="12"/>
          </p:nvPr>
        </p:nvSpPr>
        <p:spPr/>
        <p:txBody>
          <a:bodyPr/>
          <a:lstStyle/>
          <a:p>
            <a:pPr>
              <a:defRPr/>
            </a:pPr>
            <a:fld id="{D32A9CE9-6BD7-47EF-AE8B-A6D6CDAE9732}" type="slidenum">
              <a:rPr lang="en-US"/>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026">
                                            <p:txEl>
                                              <p:pRg st="1" end="1"/>
                                            </p:txEl>
                                          </p:spTgt>
                                        </p:tgtEl>
                                        <p:attrNameLst>
                                          <p:attrName>style.visibility</p:attrName>
                                        </p:attrNameLst>
                                      </p:cBhvr>
                                      <p:to>
                                        <p:strVal val="visible"/>
                                      </p:to>
                                    </p:set>
                                    <p:animEffect transition="in" filter="fade">
                                      <p:cBhvr>
                                        <p:cTn id="7" dur="1000"/>
                                        <p:tgtEl>
                                          <p:spTgt spid="25702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7026">
                                            <p:txEl>
                                              <p:pRg st="2" end="2"/>
                                            </p:txEl>
                                          </p:spTgt>
                                        </p:tgtEl>
                                        <p:attrNameLst>
                                          <p:attrName>style.visibility</p:attrName>
                                        </p:attrNameLst>
                                      </p:cBhvr>
                                      <p:to>
                                        <p:strVal val="visible"/>
                                      </p:to>
                                    </p:set>
                                    <p:animEffect transition="in" filter="fade">
                                      <p:cBhvr>
                                        <p:cTn id="10" dur="1000"/>
                                        <p:tgtEl>
                                          <p:spTgt spid="25702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7026">
                                            <p:txEl>
                                              <p:pRg st="4" end="4"/>
                                            </p:txEl>
                                          </p:spTgt>
                                        </p:tgtEl>
                                        <p:attrNameLst>
                                          <p:attrName>style.visibility</p:attrName>
                                        </p:attrNameLst>
                                      </p:cBhvr>
                                      <p:to>
                                        <p:strVal val="visible"/>
                                      </p:to>
                                    </p:set>
                                    <p:animEffect transition="in" filter="fade">
                                      <p:cBhvr>
                                        <p:cTn id="15" dur="1000"/>
                                        <p:tgtEl>
                                          <p:spTgt spid="257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6499D61-3565-4FB0-AD4E-F510D9178C3B}" type="slidenum">
              <a:rPr lang="en-US"/>
              <a:pPr>
                <a:defRPr/>
              </a:pPr>
              <a:t>13</a:t>
            </a:fld>
            <a:endParaRPr lang="en-US"/>
          </a:p>
        </p:txBody>
      </p:sp>
      <p:sp>
        <p:nvSpPr>
          <p:cNvPr id="15363" name="Rectangle 2"/>
          <p:cNvSpPr>
            <a:spLocks noChangeArrowheads="1"/>
          </p:cNvSpPr>
          <p:nvPr/>
        </p:nvSpPr>
        <p:spPr bwMode="auto">
          <a:xfrm>
            <a:off x="685800" y="762000"/>
            <a:ext cx="7772400" cy="461665"/>
          </a:xfrm>
          <a:prstGeom prst="rect">
            <a:avLst/>
          </a:prstGeom>
          <a:noFill/>
          <a:ln w="9525">
            <a:noFill/>
            <a:miter lim="800000"/>
            <a:headEnd/>
            <a:tailEnd/>
          </a:ln>
        </p:spPr>
        <p:txBody>
          <a:bodyPr anchor="ctr">
            <a:spAutoFit/>
          </a:bodyPr>
          <a:lstStyle/>
          <a:p>
            <a:pPr algn="ctr" eaLnBrk="1" hangingPunct="1"/>
            <a:r>
              <a:rPr lang="en-US" sz="2400" b="1" cap="small" dirty="0" smtClean="0">
                <a:solidFill>
                  <a:schemeClr val="tx2"/>
                </a:solidFill>
                <a:latin typeface="Times New Roman" pitchFamily="18" charset="0"/>
                <a:ea typeface="+mj-ea"/>
                <a:cs typeface="Times New Roman" pitchFamily="18" charset="0"/>
              </a:rPr>
              <a:t>LONGITUDINAL  REDUNDANCY  CHECK (</a:t>
            </a:r>
            <a:r>
              <a:rPr lang="en-US" sz="2400" b="1" cap="small" dirty="0">
                <a:solidFill>
                  <a:schemeClr val="tx2"/>
                </a:solidFill>
                <a:latin typeface="Times New Roman" pitchFamily="18" charset="0"/>
                <a:ea typeface="+mj-ea"/>
                <a:cs typeface="Times New Roman" pitchFamily="18" charset="0"/>
              </a:rPr>
              <a:t>LRC)</a:t>
            </a:r>
          </a:p>
        </p:txBody>
      </p:sp>
      <p:sp>
        <p:nvSpPr>
          <p:cNvPr id="15364" name="Rectangle 3"/>
          <p:cNvSpPr>
            <a:spLocks noChangeArrowheads="1"/>
          </p:cNvSpPr>
          <p:nvPr/>
        </p:nvSpPr>
        <p:spPr bwMode="auto">
          <a:xfrm>
            <a:off x="685800" y="1676400"/>
            <a:ext cx="8001000" cy="3200400"/>
          </a:xfrm>
          <a:prstGeom prst="rect">
            <a:avLst/>
          </a:prstGeom>
          <a:noFill/>
          <a:ln w="9525">
            <a:noFill/>
            <a:miter lim="800000"/>
            <a:headEnd/>
            <a:tailEnd/>
          </a:ln>
        </p:spPr>
        <p:txBody>
          <a:bodyPr/>
          <a:lstStyle/>
          <a:p>
            <a:pPr marL="342900" indent="-342900" eaLnBrk="1" hangingPunct="1">
              <a:lnSpc>
                <a:spcPct val="90000"/>
              </a:lnSpc>
              <a:spcBef>
                <a:spcPct val="20000"/>
              </a:spcBef>
              <a:buSzPct val="85000"/>
              <a:buFont typeface="Arial" pitchFamily="34" charset="0"/>
              <a:buChar char="•"/>
            </a:pPr>
            <a:r>
              <a:rPr lang="en-US" sz="2400" dirty="0"/>
              <a:t>In this </a:t>
            </a:r>
            <a:r>
              <a:rPr lang="en-US" sz="2400" dirty="0" smtClean="0"/>
              <a:t>method, </a:t>
            </a:r>
            <a:r>
              <a:rPr lang="en-US" sz="2400" dirty="0"/>
              <a:t>a block of bits is organized in table(rows and </a:t>
            </a:r>
            <a:r>
              <a:rPr lang="en-US" sz="2400" dirty="0" smtClean="0"/>
              <a:t>columns)</a:t>
            </a:r>
          </a:p>
          <a:p>
            <a:pPr marL="342900" indent="-342900" eaLnBrk="1" hangingPunct="1">
              <a:lnSpc>
                <a:spcPct val="90000"/>
              </a:lnSpc>
              <a:spcBef>
                <a:spcPct val="20000"/>
              </a:spcBef>
              <a:buSzPct val="85000"/>
              <a:buFont typeface="Arial" pitchFamily="34" charset="0"/>
              <a:buChar char="•"/>
            </a:pPr>
            <a:endParaRPr lang="en-US" sz="2400" dirty="0" smtClean="0"/>
          </a:p>
          <a:p>
            <a:pPr marL="342900" indent="-342900" eaLnBrk="1" hangingPunct="1">
              <a:lnSpc>
                <a:spcPct val="90000"/>
              </a:lnSpc>
              <a:spcBef>
                <a:spcPct val="20000"/>
              </a:spcBef>
              <a:buSzPct val="85000"/>
              <a:buFont typeface="Arial" pitchFamily="34" charset="0"/>
              <a:buChar char="•"/>
            </a:pPr>
            <a:r>
              <a:rPr lang="en-US" sz="2400" dirty="0" smtClean="0"/>
              <a:t>Calculate </a:t>
            </a:r>
            <a:r>
              <a:rPr lang="en-US" sz="2400" dirty="0"/>
              <a:t>the parity bit for each column and the set of </a:t>
            </a:r>
            <a:r>
              <a:rPr lang="en-US" sz="2400" dirty="0" smtClean="0"/>
              <a:t>these </a:t>
            </a:r>
            <a:r>
              <a:rPr lang="en-US" sz="2400" dirty="0"/>
              <a:t>parity </a:t>
            </a:r>
            <a:r>
              <a:rPr lang="en-US" sz="2400" dirty="0" smtClean="0"/>
              <a:t>bits </a:t>
            </a:r>
            <a:r>
              <a:rPr lang="en-US" sz="2400" dirty="0"/>
              <a:t>is also </a:t>
            </a:r>
            <a:r>
              <a:rPr lang="en-US" sz="2400" dirty="0" smtClean="0"/>
              <a:t>send with </a:t>
            </a:r>
            <a:r>
              <a:rPr lang="en-US" sz="2400" dirty="0"/>
              <a:t>original data</a:t>
            </a:r>
            <a:r>
              <a:rPr lang="en-US" sz="2400" dirty="0" smtClean="0"/>
              <a:t>.</a:t>
            </a:r>
          </a:p>
          <a:p>
            <a:pPr marL="342900" indent="-342900" eaLnBrk="1" hangingPunct="1">
              <a:lnSpc>
                <a:spcPct val="90000"/>
              </a:lnSpc>
              <a:spcBef>
                <a:spcPct val="20000"/>
              </a:spcBef>
              <a:buSzPct val="85000"/>
              <a:buFont typeface="Arial" pitchFamily="34" charset="0"/>
              <a:buChar char="•"/>
            </a:pPr>
            <a:endParaRPr lang="en-US" sz="2400" dirty="0" smtClean="0"/>
          </a:p>
          <a:p>
            <a:pPr marL="342900" indent="-342900" eaLnBrk="1" hangingPunct="1">
              <a:lnSpc>
                <a:spcPct val="90000"/>
              </a:lnSpc>
              <a:spcBef>
                <a:spcPct val="20000"/>
              </a:spcBef>
              <a:buSzPct val="85000"/>
              <a:buFont typeface="Arial" pitchFamily="34" charset="0"/>
              <a:buChar char="•"/>
            </a:pPr>
            <a:r>
              <a:rPr lang="en-US" sz="2400" dirty="0" smtClean="0"/>
              <a:t>From </a:t>
            </a:r>
            <a:r>
              <a:rPr lang="en-US" sz="2400" dirty="0"/>
              <a:t>the block of parity we can check </a:t>
            </a:r>
            <a:r>
              <a:rPr lang="en-US" sz="2400" dirty="0" smtClean="0"/>
              <a:t>the redundancy</a:t>
            </a:r>
            <a:r>
              <a:rPr lang="en-US" sz="2400" dirty="0"/>
              <a:t>.</a:t>
            </a:r>
          </a:p>
          <a:p>
            <a:pPr marL="342900" indent="-342900" eaLnBrk="1" hangingPunct="1">
              <a:lnSpc>
                <a:spcPct val="90000"/>
              </a:lnSpc>
              <a:spcBef>
                <a:spcPct val="20000"/>
              </a:spcBef>
              <a:buSzPct val="85000"/>
            </a:pPr>
            <a:endParaRPr lang="en-US" sz="3200" dirty="0"/>
          </a:p>
          <a:p>
            <a:pPr marL="342900" indent="-342900" eaLnBrk="1" hangingPunct="1">
              <a:lnSpc>
                <a:spcPct val="90000"/>
              </a:lnSpc>
              <a:spcBef>
                <a:spcPct val="20000"/>
              </a:spcBef>
              <a:buSzPct val="85000"/>
            </a:pPr>
            <a:endParaRPr lang="en-US" sz="3200" dirty="0"/>
          </a:p>
          <a:p>
            <a:pPr marL="342900" indent="-342900" eaLnBrk="1" hangingPunct="1">
              <a:lnSpc>
                <a:spcPct val="90000"/>
              </a:lnSpc>
              <a:spcBef>
                <a:spcPct val="20000"/>
              </a:spcBef>
              <a:buSzPct val="85000"/>
            </a:pPr>
            <a:r>
              <a:rPr lang="en-US" sz="32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228600"/>
            <a:ext cx="7772400" cy="396875"/>
          </a:xfrm>
        </p:spPr>
        <p:txBody>
          <a:bodyPr>
            <a:noAutofit/>
          </a:bodyPr>
          <a:lstStyle/>
          <a:p>
            <a:pPr eaLnBrk="1" hangingPunct="1">
              <a:defRPr/>
            </a:pPr>
            <a:r>
              <a:rPr lang="en-US" sz="2800" b="1" dirty="0" smtClean="0"/>
              <a:t>LRC Example</a:t>
            </a:r>
          </a:p>
        </p:txBody>
      </p:sp>
      <p:sp>
        <p:nvSpPr>
          <p:cNvPr id="259079" name="Text Box 7"/>
          <p:cNvSpPr txBox="1">
            <a:spLocks noGrp="1" noChangeArrowheads="1"/>
          </p:cNvSpPr>
          <p:nvPr>
            <p:ph idx="1"/>
          </p:nvPr>
        </p:nvSpPr>
        <p:spPr>
          <a:xfrm>
            <a:off x="228600" y="762000"/>
            <a:ext cx="8496300" cy="5562600"/>
          </a:xfrm>
        </p:spPr>
        <p:txBody>
          <a:bodyPr/>
          <a:lstStyle/>
          <a:p>
            <a:pPr eaLnBrk="1" hangingPunct="1">
              <a:spcBef>
                <a:spcPct val="0"/>
              </a:spcBef>
              <a:buClr>
                <a:schemeClr val="bg1"/>
              </a:buClr>
              <a:buSzTx/>
              <a:buFontTx/>
              <a:buNone/>
              <a:defRPr/>
            </a:pPr>
            <a:r>
              <a:rPr lang="en-US" sz="2400" smtClean="0">
                <a:latin typeface="Times New Roman" pitchFamily="18" charset="0"/>
              </a:rPr>
              <a:t> </a:t>
            </a:r>
            <a:r>
              <a:rPr lang="en-US" sz="2400" smtClean="0">
                <a:solidFill>
                  <a:schemeClr val="bg1"/>
                </a:solidFill>
                <a:latin typeface="Times New Roman" pitchFamily="18" charset="0"/>
              </a:rPr>
              <a:t>11100111  11011101  00111001  10101001</a:t>
            </a:r>
          </a:p>
        </p:txBody>
      </p:sp>
      <p:sp>
        <p:nvSpPr>
          <p:cNvPr id="23" name="Slide Number Placeholder 5"/>
          <p:cNvSpPr>
            <a:spLocks noGrp="1"/>
          </p:cNvSpPr>
          <p:nvPr>
            <p:ph type="sldNum" sz="quarter" idx="12"/>
          </p:nvPr>
        </p:nvSpPr>
        <p:spPr/>
        <p:txBody>
          <a:bodyPr/>
          <a:lstStyle/>
          <a:p>
            <a:pPr>
              <a:defRPr/>
            </a:pPr>
            <a:fld id="{015C6405-31CD-4E92-9FA2-93E0A876B8ED}" type="slidenum">
              <a:rPr lang="en-US"/>
              <a:pPr>
                <a:defRPr/>
              </a:pPr>
              <a:t>14</a:t>
            </a:fld>
            <a:endParaRPr lang="en-US"/>
          </a:p>
        </p:txBody>
      </p:sp>
      <p:sp>
        <p:nvSpPr>
          <p:cNvPr id="16388" name="Rectangle 3"/>
          <p:cNvSpPr>
            <a:spLocks noChangeArrowheads="1"/>
          </p:cNvSpPr>
          <p:nvPr/>
        </p:nvSpPr>
        <p:spPr bwMode="auto">
          <a:xfrm>
            <a:off x="304800" y="685800"/>
            <a:ext cx="5943600" cy="685800"/>
          </a:xfrm>
          <a:prstGeom prst="rect">
            <a:avLst/>
          </a:prstGeom>
          <a:solidFill>
            <a:schemeClr val="accent1"/>
          </a:solidFill>
          <a:ln w="9525">
            <a:solidFill>
              <a:schemeClr val="tx1"/>
            </a:solidFill>
            <a:miter lim="800000"/>
            <a:headEnd/>
            <a:tailEnd/>
          </a:ln>
        </p:spPr>
        <p:txBody>
          <a:bodyPr wrap="none" anchor="ctr"/>
          <a:lstStyle/>
          <a:p>
            <a:r>
              <a:rPr lang="en-US" sz="2400" dirty="0" smtClean="0">
                <a:solidFill>
                  <a:schemeClr val="bg1"/>
                </a:solidFill>
                <a:latin typeface="Times New Roman" pitchFamily="18" charset="0"/>
              </a:rPr>
              <a:t>11100111   11011101	  00111001     10101001</a:t>
            </a:r>
            <a:endParaRPr lang="en-US" sz="2400" dirty="0">
              <a:solidFill>
                <a:schemeClr val="bg1"/>
              </a:solidFill>
              <a:latin typeface="Times New Roman" pitchFamily="18" charset="0"/>
            </a:endParaRPr>
          </a:p>
        </p:txBody>
      </p:sp>
      <p:sp>
        <p:nvSpPr>
          <p:cNvPr id="16389" name="Rectangle 4"/>
          <p:cNvSpPr>
            <a:spLocks noChangeArrowheads="1"/>
          </p:cNvSpPr>
          <p:nvPr/>
        </p:nvSpPr>
        <p:spPr bwMode="auto">
          <a:xfrm>
            <a:off x="1219200" y="4267200"/>
            <a:ext cx="7315200" cy="7620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400">
                <a:solidFill>
                  <a:schemeClr val="bg1"/>
                </a:solidFill>
                <a:latin typeface="Times New Roman" pitchFamily="18" charset="0"/>
              </a:rPr>
              <a:t>11100111  1101101 00111001  10101001  </a:t>
            </a:r>
            <a:r>
              <a:rPr lang="en-US" sz="2400" u="sng">
                <a:solidFill>
                  <a:schemeClr val="bg1"/>
                </a:solidFill>
                <a:latin typeface="Times New Roman" pitchFamily="18" charset="0"/>
              </a:rPr>
              <a:t>10101010</a:t>
            </a:r>
          </a:p>
        </p:txBody>
      </p:sp>
      <p:sp>
        <p:nvSpPr>
          <p:cNvPr id="16390" name="Rectangle 5"/>
          <p:cNvSpPr>
            <a:spLocks noChangeArrowheads="1"/>
          </p:cNvSpPr>
          <p:nvPr/>
        </p:nvSpPr>
        <p:spPr bwMode="auto">
          <a:xfrm>
            <a:off x="6553200" y="1447800"/>
            <a:ext cx="2133600" cy="1828800"/>
          </a:xfrm>
          <a:prstGeom prst="rect">
            <a:avLst/>
          </a:prstGeom>
          <a:solidFill>
            <a:schemeClr val="accent1"/>
          </a:solidFill>
          <a:ln w="9525">
            <a:solidFill>
              <a:schemeClr val="tx1"/>
            </a:solidFill>
            <a:miter lim="800000"/>
            <a:headEnd/>
            <a:tailEnd/>
          </a:ln>
        </p:spPr>
        <p:txBody>
          <a:bodyPr wrap="none" anchor="ctr"/>
          <a:lstStyle/>
          <a:p>
            <a:pPr algn="ctr" eaLnBrk="1" hangingPunct="1"/>
            <a:endParaRPr lang="en-GB" sz="2400">
              <a:latin typeface="Times New Roman" pitchFamily="18" charset="0"/>
            </a:endParaRPr>
          </a:p>
        </p:txBody>
      </p:sp>
      <p:sp>
        <p:nvSpPr>
          <p:cNvPr id="16391" name="Text Box 6"/>
          <p:cNvSpPr txBox="1">
            <a:spLocks noChangeArrowheads="1"/>
          </p:cNvSpPr>
          <p:nvPr/>
        </p:nvSpPr>
        <p:spPr bwMode="auto">
          <a:xfrm>
            <a:off x="6858000" y="1600200"/>
            <a:ext cx="1403350" cy="1552575"/>
          </a:xfrm>
          <a:prstGeom prst="rect">
            <a:avLst/>
          </a:prstGeom>
          <a:noFill/>
          <a:ln w="9525">
            <a:noFill/>
            <a:miter lim="800000"/>
            <a:headEnd/>
            <a:tailEnd/>
          </a:ln>
        </p:spPr>
        <p:txBody>
          <a:bodyPr wrap="none">
            <a:spAutoFit/>
          </a:bodyPr>
          <a:lstStyle/>
          <a:p>
            <a:pPr eaLnBrk="1" hangingPunct="1"/>
            <a:r>
              <a:rPr lang="en-US" sz="2400" dirty="0">
                <a:solidFill>
                  <a:schemeClr val="bg1"/>
                </a:solidFill>
                <a:latin typeface="Times New Roman" pitchFamily="18" charset="0"/>
              </a:rPr>
              <a:t>11100111</a:t>
            </a:r>
          </a:p>
          <a:p>
            <a:pPr eaLnBrk="1" hangingPunct="1"/>
            <a:r>
              <a:rPr lang="en-US" sz="2400" dirty="0">
                <a:solidFill>
                  <a:schemeClr val="bg1"/>
                </a:solidFill>
                <a:latin typeface="Times New Roman" pitchFamily="18" charset="0"/>
              </a:rPr>
              <a:t>11011101</a:t>
            </a:r>
          </a:p>
          <a:p>
            <a:pPr eaLnBrk="1" hangingPunct="1"/>
            <a:r>
              <a:rPr lang="en-US" sz="2400" dirty="0">
                <a:solidFill>
                  <a:schemeClr val="bg1"/>
                </a:solidFill>
                <a:latin typeface="Times New Roman" pitchFamily="18" charset="0"/>
              </a:rPr>
              <a:t>00111001</a:t>
            </a:r>
          </a:p>
          <a:p>
            <a:pPr eaLnBrk="1" hangingPunct="1"/>
            <a:r>
              <a:rPr lang="en-US" sz="2400" dirty="0">
                <a:solidFill>
                  <a:schemeClr val="bg1"/>
                </a:solidFill>
                <a:latin typeface="Times New Roman" pitchFamily="18" charset="0"/>
              </a:rPr>
              <a:t>10101001</a:t>
            </a:r>
          </a:p>
        </p:txBody>
      </p:sp>
      <p:sp>
        <p:nvSpPr>
          <p:cNvPr id="16393" name="Text Box 8"/>
          <p:cNvSpPr txBox="1">
            <a:spLocks noChangeArrowheads="1"/>
          </p:cNvSpPr>
          <p:nvPr/>
        </p:nvSpPr>
        <p:spPr bwMode="auto">
          <a:xfrm>
            <a:off x="4221163" y="3581400"/>
            <a:ext cx="852487" cy="457200"/>
          </a:xfrm>
          <a:prstGeom prst="rect">
            <a:avLst/>
          </a:prstGeom>
          <a:noFill/>
          <a:ln w="9525">
            <a:noFill/>
            <a:miter lim="800000"/>
            <a:headEnd/>
            <a:tailEnd/>
          </a:ln>
        </p:spPr>
        <p:txBody>
          <a:bodyPr wrap="none">
            <a:spAutoFit/>
          </a:bodyPr>
          <a:lstStyle/>
          <a:p>
            <a:pPr eaLnBrk="1" hangingPunct="1"/>
            <a:r>
              <a:rPr lang="en-US" sz="2400">
                <a:latin typeface="Times New Roman" pitchFamily="18" charset="0"/>
              </a:rPr>
              <a:t>LRC </a:t>
            </a:r>
          </a:p>
        </p:txBody>
      </p:sp>
      <p:sp>
        <p:nvSpPr>
          <p:cNvPr id="16394" name="Line 9"/>
          <p:cNvSpPr>
            <a:spLocks noChangeShapeType="1"/>
          </p:cNvSpPr>
          <p:nvPr/>
        </p:nvSpPr>
        <p:spPr bwMode="auto">
          <a:xfrm>
            <a:off x="4953000" y="3810000"/>
            <a:ext cx="1905000" cy="0"/>
          </a:xfrm>
          <a:prstGeom prst="line">
            <a:avLst/>
          </a:prstGeom>
          <a:noFill/>
          <a:ln w="9525">
            <a:solidFill>
              <a:schemeClr val="tx1"/>
            </a:solidFill>
            <a:round/>
            <a:headEnd/>
            <a:tailEnd type="triangle" w="med" len="med"/>
          </a:ln>
        </p:spPr>
        <p:txBody>
          <a:bodyPr wrap="none"/>
          <a:lstStyle/>
          <a:p>
            <a:endParaRPr lang="en-US"/>
          </a:p>
        </p:txBody>
      </p:sp>
      <p:sp>
        <p:nvSpPr>
          <p:cNvPr id="16395" name="Text Box 10"/>
          <p:cNvSpPr txBox="1">
            <a:spLocks noChangeArrowheads="1"/>
          </p:cNvSpPr>
          <p:nvPr/>
        </p:nvSpPr>
        <p:spPr bwMode="auto">
          <a:xfrm>
            <a:off x="6858000" y="3505200"/>
            <a:ext cx="1403350" cy="457200"/>
          </a:xfrm>
          <a:prstGeom prst="rect">
            <a:avLst/>
          </a:prstGeom>
          <a:noFill/>
          <a:ln w="9525">
            <a:noFill/>
            <a:miter lim="800000"/>
            <a:headEnd/>
            <a:tailEnd/>
          </a:ln>
        </p:spPr>
        <p:txBody>
          <a:bodyPr>
            <a:spAutoFit/>
          </a:bodyPr>
          <a:lstStyle/>
          <a:p>
            <a:pPr eaLnBrk="1" hangingPunct="1"/>
            <a:r>
              <a:rPr lang="en-US" sz="2400">
                <a:latin typeface="Times New Roman" pitchFamily="18" charset="0"/>
              </a:rPr>
              <a:t>10101010</a:t>
            </a:r>
          </a:p>
        </p:txBody>
      </p:sp>
      <p:sp>
        <p:nvSpPr>
          <p:cNvPr id="16396" name="Text Box 11"/>
          <p:cNvSpPr txBox="1">
            <a:spLocks noChangeArrowheads="1"/>
          </p:cNvSpPr>
          <p:nvPr/>
        </p:nvSpPr>
        <p:spPr bwMode="auto">
          <a:xfrm>
            <a:off x="3130550" y="5562600"/>
            <a:ext cx="3033713" cy="457200"/>
          </a:xfrm>
          <a:prstGeom prst="rect">
            <a:avLst/>
          </a:prstGeom>
          <a:noFill/>
          <a:ln w="9525">
            <a:noFill/>
            <a:miter lim="800000"/>
            <a:headEnd/>
            <a:tailEnd/>
          </a:ln>
        </p:spPr>
        <p:txBody>
          <a:bodyPr>
            <a:spAutoFit/>
          </a:bodyPr>
          <a:lstStyle/>
          <a:p>
            <a:pPr eaLnBrk="1" hangingPunct="1"/>
            <a:r>
              <a:rPr lang="en-US" sz="2400">
                <a:latin typeface="Times New Roman" pitchFamily="18" charset="0"/>
              </a:rPr>
              <a:t>Original data plus LRC</a:t>
            </a:r>
          </a:p>
        </p:txBody>
      </p:sp>
      <p:sp>
        <p:nvSpPr>
          <p:cNvPr id="16397" name="Line 12"/>
          <p:cNvSpPr>
            <a:spLocks noChangeShapeType="1"/>
          </p:cNvSpPr>
          <p:nvPr/>
        </p:nvSpPr>
        <p:spPr bwMode="auto">
          <a:xfrm>
            <a:off x="7620000" y="3886200"/>
            <a:ext cx="0" cy="304800"/>
          </a:xfrm>
          <a:prstGeom prst="line">
            <a:avLst/>
          </a:prstGeom>
          <a:noFill/>
          <a:ln w="9525">
            <a:solidFill>
              <a:schemeClr val="tx1"/>
            </a:solidFill>
            <a:round/>
            <a:headEnd/>
            <a:tailEnd type="triangle" w="med" len="med"/>
          </a:ln>
        </p:spPr>
        <p:txBody>
          <a:bodyPr wrap="none"/>
          <a:lstStyle/>
          <a:p>
            <a:endParaRPr lang="en-US"/>
          </a:p>
        </p:txBody>
      </p:sp>
      <p:sp>
        <p:nvSpPr>
          <p:cNvPr id="16398" name="Line 13"/>
          <p:cNvSpPr>
            <a:spLocks noChangeShapeType="1"/>
          </p:cNvSpPr>
          <p:nvPr/>
        </p:nvSpPr>
        <p:spPr bwMode="auto">
          <a:xfrm flipH="1">
            <a:off x="0" y="4724400"/>
            <a:ext cx="1066800" cy="0"/>
          </a:xfrm>
          <a:prstGeom prst="line">
            <a:avLst/>
          </a:prstGeom>
          <a:noFill/>
          <a:ln w="57150">
            <a:solidFill>
              <a:schemeClr val="tx1"/>
            </a:solidFill>
            <a:round/>
            <a:headEnd/>
            <a:tailEnd type="stealth" w="med" len="med"/>
          </a:ln>
        </p:spPr>
        <p:txBody>
          <a:bodyPr wrap="none"/>
          <a:lstStyle/>
          <a:p>
            <a:endParaRPr lang="en-US"/>
          </a:p>
        </p:txBody>
      </p:sp>
      <p:sp>
        <p:nvSpPr>
          <p:cNvPr id="16399" name="Line 14"/>
          <p:cNvSpPr>
            <a:spLocks noChangeShapeType="1"/>
          </p:cNvSpPr>
          <p:nvPr/>
        </p:nvSpPr>
        <p:spPr bwMode="auto">
          <a:xfrm flipV="1">
            <a:off x="5105400" y="2895600"/>
            <a:ext cx="1371600" cy="0"/>
          </a:xfrm>
          <a:prstGeom prst="line">
            <a:avLst/>
          </a:prstGeom>
          <a:noFill/>
          <a:ln w="9525">
            <a:solidFill>
              <a:schemeClr val="tx1"/>
            </a:solidFill>
            <a:round/>
            <a:headEnd/>
            <a:tailEnd type="triangle" w="med" len="med"/>
          </a:ln>
        </p:spPr>
        <p:txBody>
          <a:bodyPr wrap="none"/>
          <a:lstStyle/>
          <a:p>
            <a:endParaRPr lang="en-US"/>
          </a:p>
        </p:txBody>
      </p:sp>
      <p:sp>
        <p:nvSpPr>
          <p:cNvPr id="16400" name="Line 15"/>
          <p:cNvSpPr>
            <a:spLocks noChangeShapeType="1"/>
          </p:cNvSpPr>
          <p:nvPr/>
        </p:nvSpPr>
        <p:spPr bwMode="auto">
          <a:xfrm>
            <a:off x="3733800" y="2514600"/>
            <a:ext cx="2743200" cy="0"/>
          </a:xfrm>
          <a:prstGeom prst="line">
            <a:avLst/>
          </a:prstGeom>
          <a:noFill/>
          <a:ln w="9525">
            <a:solidFill>
              <a:schemeClr val="tx1"/>
            </a:solidFill>
            <a:round/>
            <a:headEnd/>
            <a:tailEnd type="triangle" w="med" len="med"/>
          </a:ln>
        </p:spPr>
        <p:txBody>
          <a:bodyPr wrap="none"/>
          <a:lstStyle/>
          <a:p>
            <a:endParaRPr lang="en-US"/>
          </a:p>
        </p:txBody>
      </p:sp>
      <p:sp>
        <p:nvSpPr>
          <p:cNvPr id="16401" name="Line 16"/>
          <p:cNvSpPr>
            <a:spLocks noChangeShapeType="1"/>
          </p:cNvSpPr>
          <p:nvPr/>
        </p:nvSpPr>
        <p:spPr bwMode="auto">
          <a:xfrm>
            <a:off x="2362200" y="2133600"/>
            <a:ext cx="4114800" cy="0"/>
          </a:xfrm>
          <a:prstGeom prst="line">
            <a:avLst/>
          </a:prstGeom>
          <a:noFill/>
          <a:ln w="9525">
            <a:solidFill>
              <a:schemeClr val="tx1"/>
            </a:solidFill>
            <a:round/>
            <a:headEnd/>
            <a:tailEnd type="triangle" w="med" len="med"/>
          </a:ln>
        </p:spPr>
        <p:txBody>
          <a:bodyPr wrap="none"/>
          <a:lstStyle/>
          <a:p>
            <a:endParaRPr lang="en-US"/>
          </a:p>
        </p:txBody>
      </p:sp>
      <p:sp>
        <p:nvSpPr>
          <p:cNvPr id="16402" name="Line 17"/>
          <p:cNvSpPr>
            <a:spLocks noChangeShapeType="1"/>
          </p:cNvSpPr>
          <p:nvPr/>
        </p:nvSpPr>
        <p:spPr bwMode="auto">
          <a:xfrm>
            <a:off x="990600" y="1752600"/>
            <a:ext cx="5486400" cy="0"/>
          </a:xfrm>
          <a:prstGeom prst="line">
            <a:avLst/>
          </a:prstGeom>
          <a:noFill/>
          <a:ln w="9525">
            <a:solidFill>
              <a:schemeClr val="tx1"/>
            </a:solidFill>
            <a:round/>
            <a:headEnd/>
            <a:tailEnd type="triangle" w="med" len="med"/>
          </a:ln>
        </p:spPr>
        <p:txBody>
          <a:bodyPr wrap="none"/>
          <a:lstStyle/>
          <a:p>
            <a:endParaRPr lang="en-US"/>
          </a:p>
        </p:txBody>
      </p:sp>
      <p:sp>
        <p:nvSpPr>
          <p:cNvPr id="16403" name="Line 18"/>
          <p:cNvSpPr>
            <a:spLocks noChangeShapeType="1"/>
          </p:cNvSpPr>
          <p:nvPr/>
        </p:nvSpPr>
        <p:spPr bwMode="auto">
          <a:xfrm>
            <a:off x="990600" y="1371600"/>
            <a:ext cx="0" cy="381000"/>
          </a:xfrm>
          <a:prstGeom prst="line">
            <a:avLst/>
          </a:prstGeom>
          <a:noFill/>
          <a:ln w="9525">
            <a:solidFill>
              <a:schemeClr val="tx1"/>
            </a:solidFill>
            <a:round/>
            <a:headEnd/>
            <a:tailEnd/>
          </a:ln>
        </p:spPr>
        <p:txBody>
          <a:bodyPr wrap="none"/>
          <a:lstStyle/>
          <a:p>
            <a:endParaRPr lang="en-US"/>
          </a:p>
        </p:txBody>
      </p:sp>
      <p:sp>
        <p:nvSpPr>
          <p:cNvPr id="16404" name="Line 19"/>
          <p:cNvSpPr>
            <a:spLocks noChangeShapeType="1"/>
          </p:cNvSpPr>
          <p:nvPr/>
        </p:nvSpPr>
        <p:spPr bwMode="auto">
          <a:xfrm>
            <a:off x="2362200" y="1371600"/>
            <a:ext cx="0" cy="762000"/>
          </a:xfrm>
          <a:prstGeom prst="line">
            <a:avLst/>
          </a:prstGeom>
          <a:noFill/>
          <a:ln w="9525">
            <a:solidFill>
              <a:schemeClr val="tx1"/>
            </a:solidFill>
            <a:round/>
            <a:headEnd/>
            <a:tailEnd/>
          </a:ln>
        </p:spPr>
        <p:txBody>
          <a:bodyPr wrap="none"/>
          <a:lstStyle/>
          <a:p>
            <a:endParaRPr lang="en-US"/>
          </a:p>
        </p:txBody>
      </p:sp>
      <p:sp>
        <p:nvSpPr>
          <p:cNvPr id="16405" name="Line 20"/>
          <p:cNvSpPr>
            <a:spLocks noChangeShapeType="1"/>
          </p:cNvSpPr>
          <p:nvPr/>
        </p:nvSpPr>
        <p:spPr bwMode="auto">
          <a:xfrm>
            <a:off x="3733800" y="1371600"/>
            <a:ext cx="0" cy="1143000"/>
          </a:xfrm>
          <a:prstGeom prst="line">
            <a:avLst/>
          </a:prstGeom>
          <a:noFill/>
          <a:ln w="9525">
            <a:solidFill>
              <a:schemeClr val="tx1"/>
            </a:solidFill>
            <a:round/>
            <a:headEnd/>
            <a:tailEnd/>
          </a:ln>
        </p:spPr>
        <p:txBody>
          <a:bodyPr wrap="none"/>
          <a:lstStyle/>
          <a:p>
            <a:endParaRPr lang="en-US"/>
          </a:p>
        </p:txBody>
      </p:sp>
      <p:sp>
        <p:nvSpPr>
          <p:cNvPr id="16406" name="Line 21"/>
          <p:cNvSpPr>
            <a:spLocks noChangeShapeType="1"/>
          </p:cNvSpPr>
          <p:nvPr/>
        </p:nvSpPr>
        <p:spPr bwMode="auto">
          <a:xfrm>
            <a:off x="5105400" y="1371600"/>
            <a:ext cx="0" cy="1524000"/>
          </a:xfrm>
          <a:prstGeom prst="line">
            <a:avLst/>
          </a:prstGeom>
          <a:noFill/>
          <a:ln w="9525">
            <a:solidFill>
              <a:schemeClr val="tx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idx="1"/>
          </p:nvPr>
        </p:nvSpPr>
        <p:spPr>
          <a:xfrm>
            <a:off x="609600" y="762000"/>
            <a:ext cx="7772400" cy="4724400"/>
          </a:xfrm>
        </p:spPr>
        <p:txBody>
          <a:bodyPr/>
          <a:lstStyle/>
          <a:p>
            <a:pPr eaLnBrk="1" hangingPunct="1">
              <a:buFont typeface="Wingdings" pitchFamily="2" charset="2"/>
              <a:buNone/>
              <a:defRPr/>
            </a:pPr>
            <a:r>
              <a:rPr lang="en-US" sz="2800" dirty="0" smtClean="0"/>
              <a:t>    </a:t>
            </a:r>
            <a:r>
              <a:rPr lang="en-US" sz="2800" dirty="0" smtClean="0">
                <a:solidFill>
                  <a:schemeClr val="accent1"/>
                </a:solidFill>
              </a:rPr>
              <a:t>Advantage :</a:t>
            </a:r>
          </a:p>
          <a:p>
            <a:pPr eaLnBrk="1" hangingPunct="1">
              <a:buFont typeface="Wingdings" pitchFamily="2" charset="2"/>
              <a:buNone/>
              <a:defRPr/>
            </a:pPr>
            <a:r>
              <a:rPr lang="en-US" sz="2800" dirty="0" smtClean="0"/>
              <a:t>-&gt; LRC of n bits can easily detect burst error of n bits.</a:t>
            </a:r>
          </a:p>
          <a:p>
            <a:pPr eaLnBrk="1" hangingPunct="1">
              <a:buFont typeface="Wingdings" pitchFamily="2" charset="2"/>
              <a:buNone/>
              <a:defRPr/>
            </a:pPr>
            <a:endParaRPr lang="en-US" sz="2800" dirty="0" smtClean="0"/>
          </a:p>
          <a:p>
            <a:pPr eaLnBrk="1" hangingPunct="1">
              <a:buFont typeface="Wingdings" pitchFamily="2" charset="2"/>
              <a:buNone/>
              <a:defRPr/>
            </a:pPr>
            <a:r>
              <a:rPr lang="en-US" sz="2800" dirty="0" smtClean="0"/>
              <a:t>	</a:t>
            </a:r>
            <a:r>
              <a:rPr lang="en-US" sz="2800" dirty="0" smtClean="0">
                <a:solidFill>
                  <a:schemeClr val="folHlink"/>
                </a:solidFill>
              </a:rPr>
              <a:t>Disadvantage :</a:t>
            </a:r>
          </a:p>
          <a:p>
            <a:pPr eaLnBrk="1" hangingPunct="1">
              <a:buFont typeface="Wingdings" pitchFamily="2" charset="2"/>
              <a:buNone/>
              <a:defRPr/>
            </a:pPr>
            <a:r>
              <a:rPr lang="en-US" sz="2800" dirty="0" smtClean="0"/>
              <a:t>-&gt; If two bits in one data unit are damaged and two bits in exactly same position in another data unit are also damaged , the LRC checker will not detect the error.</a:t>
            </a:r>
          </a:p>
          <a:p>
            <a:pPr eaLnBrk="1" hangingPunct="1">
              <a:buFont typeface="Wingdings" pitchFamily="2" charset="2"/>
              <a:buNone/>
              <a:defRPr/>
            </a:pPr>
            <a:endParaRPr lang="en-US" sz="2800" dirty="0" smtClean="0"/>
          </a:p>
        </p:txBody>
      </p:sp>
      <p:sp>
        <p:nvSpPr>
          <p:cNvPr id="4" name="Slide Number Placeholder 5"/>
          <p:cNvSpPr>
            <a:spLocks noGrp="1"/>
          </p:cNvSpPr>
          <p:nvPr>
            <p:ph type="sldNum" sz="quarter" idx="12"/>
          </p:nvPr>
        </p:nvSpPr>
        <p:spPr/>
        <p:txBody>
          <a:bodyPr/>
          <a:lstStyle/>
          <a:p>
            <a:pPr>
              <a:defRPr/>
            </a:pPr>
            <a:fld id="{92FCED81-6F09-4AA7-B30D-177DDC2E7E11}"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1122">
                                            <p:txEl>
                                              <p:pRg st="3" end="3"/>
                                            </p:txEl>
                                          </p:spTgt>
                                        </p:tgtEl>
                                        <p:attrNameLst>
                                          <p:attrName>style.visibility</p:attrName>
                                        </p:attrNameLst>
                                      </p:cBhvr>
                                      <p:to>
                                        <p:strVal val="visible"/>
                                      </p:to>
                                    </p:set>
                                    <p:animEffect transition="in" filter="checkerboard(across)">
                                      <p:cBhvr>
                                        <p:cTn id="7" dur="500"/>
                                        <p:tgtEl>
                                          <p:spTgt spid="261122">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61122">
                                            <p:txEl>
                                              <p:pRg st="4" end="4"/>
                                            </p:txEl>
                                          </p:spTgt>
                                        </p:tgtEl>
                                        <p:attrNameLst>
                                          <p:attrName>style.visibility</p:attrName>
                                        </p:attrNameLst>
                                      </p:cBhvr>
                                      <p:to>
                                        <p:strVal val="visible"/>
                                      </p:to>
                                    </p:set>
                                    <p:animEffect transition="in" filter="checkerboard(across)">
                                      <p:cBhvr>
                                        <p:cTn id="10" dur="500"/>
                                        <p:tgtEl>
                                          <p:spTgt spid="261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04800" y="381000"/>
            <a:ext cx="8534400" cy="838200"/>
          </a:xfrm>
        </p:spPr>
        <p:txBody>
          <a:bodyPr>
            <a:normAutofit/>
          </a:bodyPr>
          <a:lstStyle/>
          <a:p>
            <a:pPr eaLnBrk="1" hangingPunct="1">
              <a:defRPr/>
            </a:pPr>
            <a:r>
              <a:rPr lang="en-US" sz="3600" b="1" dirty="0" smtClean="0">
                <a:solidFill>
                  <a:schemeClr val="tx1"/>
                </a:solidFill>
              </a:rPr>
              <a:t>CYCLIC REDUNDANCY CHECK (CRC)</a:t>
            </a:r>
          </a:p>
        </p:txBody>
      </p:sp>
      <p:sp>
        <p:nvSpPr>
          <p:cNvPr id="262147" name="Rectangle 3"/>
          <p:cNvSpPr>
            <a:spLocks noGrp="1" noChangeArrowheads="1"/>
          </p:cNvSpPr>
          <p:nvPr>
            <p:ph idx="1"/>
          </p:nvPr>
        </p:nvSpPr>
        <p:spPr>
          <a:xfrm>
            <a:off x="381000" y="1524000"/>
            <a:ext cx="8382000" cy="4648200"/>
          </a:xfrm>
        </p:spPr>
        <p:txBody>
          <a:bodyPr>
            <a:normAutofit fontScale="92500" lnSpcReduction="20000"/>
          </a:bodyPr>
          <a:lstStyle/>
          <a:p>
            <a:pPr algn="just" eaLnBrk="1" hangingPunct="1">
              <a:lnSpc>
                <a:spcPct val="90000"/>
              </a:lnSpc>
              <a:defRPr/>
            </a:pPr>
            <a:endParaRPr lang="en-US" sz="2800" dirty="0" smtClean="0"/>
          </a:p>
          <a:p>
            <a:pPr algn="just" eaLnBrk="1" hangingPunct="1">
              <a:lnSpc>
                <a:spcPct val="90000"/>
              </a:lnSpc>
              <a:defRPr/>
            </a:pPr>
            <a:r>
              <a:rPr lang="en-US" sz="2400" dirty="0" smtClean="0"/>
              <a:t>In this method , a sequence of redundant bits , called the CRC or the CRC remainder, is appended to the end of the unit so that the resulting data unit become exactly divisible by a second, </a:t>
            </a:r>
            <a:r>
              <a:rPr lang="en-US" sz="2400" dirty="0" smtClean="0">
                <a:solidFill>
                  <a:srgbClr val="FF0000"/>
                </a:solidFill>
              </a:rPr>
              <a:t>predetermined</a:t>
            </a:r>
            <a:r>
              <a:rPr lang="en-US" sz="2400" dirty="0" smtClean="0"/>
              <a:t> binary number. </a:t>
            </a:r>
          </a:p>
          <a:p>
            <a:pPr algn="just" eaLnBrk="1" hangingPunct="1">
              <a:lnSpc>
                <a:spcPct val="90000"/>
              </a:lnSpc>
              <a:defRPr/>
            </a:pPr>
            <a:endParaRPr lang="en-US" sz="2400" dirty="0" smtClean="0"/>
          </a:p>
          <a:p>
            <a:pPr algn="just" eaLnBrk="1" hangingPunct="1">
              <a:lnSpc>
                <a:spcPct val="90000"/>
              </a:lnSpc>
              <a:defRPr/>
            </a:pPr>
            <a:r>
              <a:rPr lang="en-US" sz="2400" dirty="0" smtClean="0"/>
              <a:t>At its destination, the incoming data unit is divided by the same number. </a:t>
            </a:r>
          </a:p>
          <a:p>
            <a:pPr algn="just" eaLnBrk="1" hangingPunct="1">
              <a:lnSpc>
                <a:spcPct val="90000"/>
              </a:lnSpc>
              <a:defRPr/>
            </a:pPr>
            <a:endParaRPr lang="en-US" sz="2400" dirty="0"/>
          </a:p>
          <a:p>
            <a:pPr algn="just" eaLnBrk="1" hangingPunct="1">
              <a:lnSpc>
                <a:spcPct val="90000"/>
              </a:lnSpc>
              <a:defRPr/>
            </a:pPr>
            <a:r>
              <a:rPr lang="en-US" sz="2400" dirty="0" smtClean="0"/>
              <a:t>If at this step there is no remainder ,the data unit assume to be correct and is accepted, otherwise it indicate that data unit has been damaged in transmission and therefore must be rejected.</a:t>
            </a:r>
          </a:p>
          <a:p>
            <a:pPr algn="just" eaLnBrk="1" hangingPunct="1">
              <a:lnSpc>
                <a:spcPct val="90000"/>
              </a:lnSpc>
              <a:buFont typeface="Wingdings" pitchFamily="2" charset="2"/>
              <a:buNone/>
              <a:defRPr/>
            </a:pPr>
            <a:r>
              <a:rPr lang="en-US" sz="2400" dirty="0" smtClean="0"/>
              <a:t>   </a:t>
            </a:r>
          </a:p>
          <a:p>
            <a:pPr algn="just">
              <a:lnSpc>
                <a:spcPct val="90000"/>
              </a:lnSpc>
              <a:defRPr/>
            </a:pPr>
            <a:r>
              <a:rPr lang="en-US" sz="2400" dirty="0" smtClean="0"/>
              <a:t>The redundancy bits used by CRC are derived by dividing the data unit by a predetermined divisor. The remainder is the CRC.</a:t>
            </a:r>
            <a:r>
              <a:rPr lang="en-US" sz="2800" dirty="0" smtClean="0"/>
              <a:t> </a:t>
            </a:r>
          </a:p>
        </p:txBody>
      </p:sp>
      <p:sp>
        <p:nvSpPr>
          <p:cNvPr id="5" name="Slide Number Placeholder 5"/>
          <p:cNvSpPr>
            <a:spLocks noGrp="1"/>
          </p:cNvSpPr>
          <p:nvPr>
            <p:ph type="sldNum" sz="quarter" idx="12"/>
          </p:nvPr>
        </p:nvSpPr>
        <p:spPr/>
        <p:txBody>
          <a:bodyPr/>
          <a:lstStyle/>
          <a:p>
            <a:pPr>
              <a:defRPr/>
            </a:pPr>
            <a:fld id="{11AB3F50-5741-45C9-AF32-DCE2AE08EB25}" type="slidenum">
              <a:rPr lang="en-US"/>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2147">
                                            <p:txEl>
                                              <p:pRg st="1" end="1"/>
                                            </p:txEl>
                                          </p:spTgt>
                                        </p:tgtEl>
                                        <p:attrNameLst>
                                          <p:attrName>style.visibility</p:attrName>
                                        </p:attrNameLst>
                                      </p:cBhvr>
                                      <p:to>
                                        <p:strVal val="visible"/>
                                      </p:to>
                                    </p:set>
                                    <p:animEffect transition="in" filter="fade">
                                      <p:cBhvr>
                                        <p:cTn id="7" dur="1000"/>
                                        <p:tgtEl>
                                          <p:spTgt spid="262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2147">
                                            <p:txEl>
                                              <p:pRg st="3" end="3"/>
                                            </p:txEl>
                                          </p:spTgt>
                                        </p:tgtEl>
                                        <p:attrNameLst>
                                          <p:attrName>style.visibility</p:attrName>
                                        </p:attrNameLst>
                                      </p:cBhvr>
                                      <p:to>
                                        <p:strVal val="visible"/>
                                      </p:to>
                                    </p:set>
                                    <p:animEffect transition="in" filter="fade">
                                      <p:cBhvr>
                                        <p:cTn id="12" dur="1000"/>
                                        <p:tgtEl>
                                          <p:spTgt spid="2621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2147">
                                            <p:txEl>
                                              <p:pRg st="5" end="5"/>
                                            </p:txEl>
                                          </p:spTgt>
                                        </p:tgtEl>
                                        <p:attrNameLst>
                                          <p:attrName>style.visibility</p:attrName>
                                        </p:attrNameLst>
                                      </p:cBhvr>
                                      <p:to>
                                        <p:strVal val="visible"/>
                                      </p:to>
                                    </p:set>
                                    <p:animEffect transition="in" filter="fade">
                                      <p:cBhvr>
                                        <p:cTn id="17" dur="1000"/>
                                        <p:tgtEl>
                                          <p:spTgt spid="26214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2147">
                                            <p:txEl>
                                              <p:pRg st="6" end="6"/>
                                            </p:txEl>
                                          </p:spTgt>
                                        </p:tgtEl>
                                        <p:attrNameLst>
                                          <p:attrName>style.visibility</p:attrName>
                                        </p:attrNameLst>
                                      </p:cBhvr>
                                      <p:to>
                                        <p:strVal val="visible"/>
                                      </p:to>
                                    </p:set>
                                    <p:animEffect transition="in" filter="fade">
                                      <p:cBhvr>
                                        <p:cTn id="22" dur="1000"/>
                                        <p:tgtEl>
                                          <p:spTgt spid="26214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2147">
                                            <p:txEl>
                                              <p:pRg st="7" end="7"/>
                                            </p:txEl>
                                          </p:spTgt>
                                        </p:tgtEl>
                                        <p:attrNameLst>
                                          <p:attrName>style.visibility</p:attrName>
                                        </p:attrNameLst>
                                      </p:cBhvr>
                                      <p:to>
                                        <p:strVal val="visible"/>
                                      </p:to>
                                    </p:set>
                                    <p:animEffect transition="in" filter="fade">
                                      <p:cBhvr>
                                        <p:cTn id="27" dur="1000"/>
                                        <p:tgtEl>
                                          <p:spTgt spid="262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idx="1"/>
          </p:nvPr>
        </p:nvSpPr>
        <p:spPr>
          <a:xfrm>
            <a:off x="685800" y="685800"/>
            <a:ext cx="7772400" cy="5410200"/>
          </a:xfrm>
        </p:spPr>
        <p:txBody>
          <a:bodyPr/>
          <a:lstStyle/>
          <a:p>
            <a:pPr eaLnBrk="1" hangingPunct="1">
              <a:defRPr/>
            </a:pPr>
            <a:r>
              <a:rPr lang="en-US" sz="2800" b="1" dirty="0" smtClean="0">
                <a:solidFill>
                  <a:schemeClr val="tx2"/>
                </a:solidFill>
              </a:rPr>
              <a:t>CRC Generator And Checker</a:t>
            </a:r>
          </a:p>
        </p:txBody>
      </p:sp>
      <p:sp>
        <p:nvSpPr>
          <p:cNvPr id="46" name="Slide Number Placeholder 5"/>
          <p:cNvSpPr>
            <a:spLocks noGrp="1"/>
          </p:cNvSpPr>
          <p:nvPr>
            <p:ph type="sldNum" sz="quarter" idx="12"/>
          </p:nvPr>
        </p:nvSpPr>
        <p:spPr/>
        <p:txBody>
          <a:bodyPr/>
          <a:lstStyle/>
          <a:p>
            <a:pPr>
              <a:defRPr/>
            </a:pPr>
            <a:fld id="{6DC83EB0-0A01-4018-8383-0384F533760A}" type="slidenum">
              <a:rPr lang="en-US"/>
              <a:pPr>
                <a:defRPr/>
              </a:pPr>
              <a:t>17</a:t>
            </a:fld>
            <a:endParaRPr lang="en-US" dirty="0"/>
          </a:p>
        </p:txBody>
      </p:sp>
      <p:sp>
        <p:nvSpPr>
          <p:cNvPr id="19460" name="Rectangle 4"/>
          <p:cNvSpPr>
            <a:spLocks noChangeArrowheads="1"/>
          </p:cNvSpPr>
          <p:nvPr/>
        </p:nvSpPr>
        <p:spPr bwMode="auto">
          <a:xfrm>
            <a:off x="6324600" y="1828800"/>
            <a:ext cx="14478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1" name="Rectangle 5"/>
          <p:cNvSpPr>
            <a:spLocks noChangeArrowheads="1"/>
          </p:cNvSpPr>
          <p:nvPr/>
        </p:nvSpPr>
        <p:spPr bwMode="auto">
          <a:xfrm>
            <a:off x="7772400" y="1828800"/>
            <a:ext cx="9906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2" name="Rectangle 6"/>
          <p:cNvSpPr>
            <a:spLocks noChangeArrowheads="1"/>
          </p:cNvSpPr>
          <p:nvPr/>
        </p:nvSpPr>
        <p:spPr bwMode="auto">
          <a:xfrm>
            <a:off x="6705600" y="3124200"/>
            <a:ext cx="16764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3" name="Rectangle 7"/>
          <p:cNvSpPr>
            <a:spLocks noChangeArrowheads="1"/>
          </p:cNvSpPr>
          <p:nvPr/>
        </p:nvSpPr>
        <p:spPr bwMode="auto">
          <a:xfrm>
            <a:off x="6934200" y="4495800"/>
            <a:ext cx="12192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4" name="Rectangle 8"/>
          <p:cNvSpPr>
            <a:spLocks noChangeArrowheads="1"/>
          </p:cNvSpPr>
          <p:nvPr/>
        </p:nvSpPr>
        <p:spPr bwMode="auto">
          <a:xfrm>
            <a:off x="4800600" y="3200400"/>
            <a:ext cx="9906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5" name="Rectangle 9"/>
          <p:cNvSpPr>
            <a:spLocks noChangeArrowheads="1"/>
          </p:cNvSpPr>
          <p:nvPr/>
        </p:nvSpPr>
        <p:spPr bwMode="auto">
          <a:xfrm>
            <a:off x="3352800" y="3200400"/>
            <a:ext cx="14478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6" name="Rectangle 10"/>
          <p:cNvSpPr>
            <a:spLocks noChangeArrowheads="1"/>
          </p:cNvSpPr>
          <p:nvPr/>
        </p:nvSpPr>
        <p:spPr bwMode="auto">
          <a:xfrm>
            <a:off x="381000" y="1828800"/>
            <a:ext cx="14478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7" name="Rectangle 11"/>
          <p:cNvSpPr>
            <a:spLocks noChangeArrowheads="1"/>
          </p:cNvSpPr>
          <p:nvPr/>
        </p:nvSpPr>
        <p:spPr bwMode="auto">
          <a:xfrm>
            <a:off x="1828800" y="1828800"/>
            <a:ext cx="9906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8" name="Rectangle 12"/>
          <p:cNvSpPr>
            <a:spLocks noChangeArrowheads="1"/>
          </p:cNvSpPr>
          <p:nvPr/>
        </p:nvSpPr>
        <p:spPr bwMode="auto">
          <a:xfrm>
            <a:off x="762000" y="3124200"/>
            <a:ext cx="16764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69" name="Rectangle 13"/>
          <p:cNvSpPr>
            <a:spLocks noChangeArrowheads="1"/>
          </p:cNvSpPr>
          <p:nvPr/>
        </p:nvSpPr>
        <p:spPr bwMode="auto">
          <a:xfrm>
            <a:off x="533400" y="4495800"/>
            <a:ext cx="2133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470" name="Text Box 14"/>
          <p:cNvSpPr txBox="1">
            <a:spLocks noChangeArrowheads="1"/>
          </p:cNvSpPr>
          <p:nvPr/>
        </p:nvSpPr>
        <p:spPr bwMode="auto">
          <a:xfrm>
            <a:off x="457200" y="1905000"/>
            <a:ext cx="1219200" cy="457200"/>
          </a:xfrm>
          <a:prstGeom prst="rect">
            <a:avLst/>
          </a:prstGeom>
          <a:noFill/>
          <a:ln w="9525">
            <a:noFill/>
            <a:miter lim="800000"/>
            <a:headEnd/>
            <a:tailEnd/>
          </a:ln>
        </p:spPr>
        <p:txBody>
          <a:bodyPr>
            <a:spAutoFit/>
          </a:bodyPr>
          <a:lstStyle/>
          <a:p>
            <a:pPr eaLnBrk="1" hangingPunct="1">
              <a:spcBef>
                <a:spcPct val="50000"/>
              </a:spcBef>
            </a:pPr>
            <a:endParaRPr lang="en-GB" sz="2400">
              <a:latin typeface="Times New Roman" pitchFamily="18" charset="0"/>
            </a:endParaRPr>
          </a:p>
        </p:txBody>
      </p:sp>
      <p:sp>
        <p:nvSpPr>
          <p:cNvPr id="19471" name="Text Box 15"/>
          <p:cNvSpPr txBox="1">
            <a:spLocks noChangeArrowheads="1"/>
          </p:cNvSpPr>
          <p:nvPr/>
        </p:nvSpPr>
        <p:spPr bwMode="auto">
          <a:xfrm>
            <a:off x="457200" y="1828800"/>
            <a:ext cx="12954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DATA</a:t>
            </a:r>
          </a:p>
        </p:txBody>
      </p:sp>
      <p:sp>
        <p:nvSpPr>
          <p:cNvPr id="19472" name="Text Box 16"/>
          <p:cNvSpPr txBox="1">
            <a:spLocks noChangeArrowheads="1"/>
          </p:cNvSpPr>
          <p:nvPr/>
        </p:nvSpPr>
        <p:spPr bwMode="auto">
          <a:xfrm>
            <a:off x="1905000" y="1828800"/>
            <a:ext cx="10668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CRC</a:t>
            </a:r>
          </a:p>
        </p:txBody>
      </p:sp>
      <p:sp>
        <p:nvSpPr>
          <p:cNvPr id="19473" name="Text Box 17"/>
          <p:cNvSpPr txBox="1">
            <a:spLocks noChangeArrowheads="1"/>
          </p:cNvSpPr>
          <p:nvPr/>
        </p:nvSpPr>
        <p:spPr bwMode="auto">
          <a:xfrm>
            <a:off x="838200" y="3124200"/>
            <a:ext cx="15240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DIVISOR</a:t>
            </a:r>
          </a:p>
        </p:txBody>
      </p:sp>
      <p:sp>
        <p:nvSpPr>
          <p:cNvPr id="19474" name="Text Box 18"/>
          <p:cNvSpPr txBox="1">
            <a:spLocks noChangeArrowheads="1"/>
          </p:cNvSpPr>
          <p:nvPr/>
        </p:nvSpPr>
        <p:spPr bwMode="auto">
          <a:xfrm>
            <a:off x="457200" y="4495800"/>
            <a:ext cx="22098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REMAINDER</a:t>
            </a:r>
          </a:p>
        </p:txBody>
      </p:sp>
      <p:sp>
        <p:nvSpPr>
          <p:cNvPr id="19475" name="Text Box 19"/>
          <p:cNvSpPr txBox="1">
            <a:spLocks noChangeArrowheads="1"/>
          </p:cNvSpPr>
          <p:nvPr/>
        </p:nvSpPr>
        <p:spPr bwMode="auto">
          <a:xfrm>
            <a:off x="7010400" y="4495800"/>
            <a:ext cx="10668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CRC</a:t>
            </a:r>
          </a:p>
        </p:txBody>
      </p:sp>
      <p:sp>
        <p:nvSpPr>
          <p:cNvPr id="19476" name="Text Box 20"/>
          <p:cNvSpPr txBox="1">
            <a:spLocks noChangeArrowheads="1"/>
          </p:cNvSpPr>
          <p:nvPr/>
        </p:nvSpPr>
        <p:spPr bwMode="auto">
          <a:xfrm>
            <a:off x="3429000" y="3200400"/>
            <a:ext cx="12192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DATA</a:t>
            </a:r>
          </a:p>
        </p:txBody>
      </p:sp>
      <p:sp>
        <p:nvSpPr>
          <p:cNvPr id="19477" name="Text Box 21"/>
          <p:cNvSpPr txBox="1">
            <a:spLocks noChangeArrowheads="1"/>
          </p:cNvSpPr>
          <p:nvPr/>
        </p:nvSpPr>
        <p:spPr bwMode="auto">
          <a:xfrm>
            <a:off x="4800600" y="3200400"/>
            <a:ext cx="11430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CRC</a:t>
            </a:r>
          </a:p>
        </p:txBody>
      </p:sp>
      <p:sp>
        <p:nvSpPr>
          <p:cNvPr id="19478" name="Text Box 22"/>
          <p:cNvSpPr txBox="1">
            <a:spLocks noChangeArrowheads="1"/>
          </p:cNvSpPr>
          <p:nvPr/>
        </p:nvSpPr>
        <p:spPr bwMode="auto">
          <a:xfrm>
            <a:off x="6781800" y="3124200"/>
            <a:ext cx="1524000" cy="457200"/>
          </a:xfrm>
          <a:prstGeom prst="rect">
            <a:avLst/>
          </a:prstGeom>
          <a:noFill/>
          <a:ln w="9525">
            <a:noFill/>
            <a:miter lim="800000"/>
            <a:headEnd/>
            <a:tailEnd/>
          </a:ln>
        </p:spPr>
        <p:txBody>
          <a:bodyPr>
            <a:spAutoFit/>
          </a:bodyPr>
          <a:lstStyle/>
          <a:p>
            <a:pPr eaLnBrk="1" hangingPunct="1">
              <a:spcBef>
                <a:spcPct val="50000"/>
              </a:spcBef>
            </a:pPr>
            <a:r>
              <a:rPr lang="en-US" sz="2400" dirty="0" smtClean="0">
                <a:latin typeface="Times New Roman" pitchFamily="18" charset="0"/>
              </a:rPr>
              <a:t>DIVISOR</a:t>
            </a:r>
            <a:endParaRPr lang="en-US" sz="2400" dirty="0">
              <a:latin typeface="Times New Roman" pitchFamily="18" charset="0"/>
            </a:endParaRPr>
          </a:p>
        </p:txBody>
      </p:sp>
      <p:sp>
        <p:nvSpPr>
          <p:cNvPr id="19479" name="Text Box 23"/>
          <p:cNvSpPr txBox="1">
            <a:spLocks noChangeArrowheads="1"/>
          </p:cNvSpPr>
          <p:nvPr/>
        </p:nvSpPr>
        <p:spPr bwMode="auto">
          <a:xfrm>
            <a:off x="6477000" y="1828800"/>
            <a:ext cx="11430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DATA</a:t>
            </a:r>
          </a:p>
        </p:txBody>
      </p:sp>
      <p:sp>
        <p:nvSpPr>
          <p:cNvPr id="19480" name="Text Box 24"/>
          <p:cNvSpPr txBox="1">
            <a:spLocks noChangeArrowheads="1"/>
          </p:cNvSpPr>
          <p:nvPr/>
        </p:nvSpPr>
        <p:spPr bwMode="auto">
          <a:xfrm>
            <a:off x="7770813" y="1828800"/>
            <a:ext cx="1371600" cy="457200"/>
          </a:xfrm>
          <a:prstGeom prst="rect">
            <a:avLst/>
          </a:prstGeom>
          <a:noFill/>
          <a:ln w="9525">
            <a:noFill/>
            <a:miter lim="800000"/>
            <a:headEnd/>
            <a:tailEnd/>
          </a:ln>
        </p:spPr>
        <p:txBody>
          <a:bodyPr>
            <a:spAutoFit/>
          </a:bodyPr>
          <a:lstStyle/>
          <a:p>
            <a:pPr eaLnBrk="1" hangingPunct="1">
              <a:spcBef>
                <a:spcPct val="50000"/>
              </a:spcBef>
            </a:pPr>
            <a:r>
              <a:rPr lang="en-US" sz="2400" dirty="0">
                <a:latin typeface="Times New Roman" pitchFamily="18" charset="0"/>
              </a:rPr>
              <a:t>00…0</a:t>
            </a:r>
          </a:p>
        </p:txBody>
      </p:sp>
      <p:sp>
        <p:nvSpPr>
          <p:cNvPr id="19481" name="Line 25"/>
          <p:cNvSpPr>
            <a:spLocks noChangeShapeType="1"/>
          </p:cNvSpPr>
          <p:nvPr/>
        </p:nvSpPr>
        <p:spPr bwMode="auto">
          <a:xfrm>
            <a:off x="228600" y="1524000"/>
            <a:ext cx="0" cy="4419600"/>
          </a:xfrm>
          <a:prstGeom prst="line">
            <a:avLst/>
          </a:prstGeom>
          <a:noFill/>
          <a:ln w="9525">
            <a:solidFill>
              <a:schemeClr val="tx1"/>
            </a:solidFill>
            <a:round/>
            <a:headEnd/>
            <a:tailEnd/>
          </a:ln>
        </p:spPr>
        <p:txBody>
          <a:bodyPr wrap="none"/>
          <a:lstStyle/>
          <a:p>
            <a:endParaRPr lang="en-US"/>
          </a:p>
        </p:txBody>
      </p:sp>
      <p:sp>
        <p:nvSpPr>
          <p:cNvPr id="19482" name="Line 26"/>
          <p:cNvSpPr>
            <a:spLocks noChangeShapeType="1"/>
          </p:cNvSpPr>
          <p:nvPr/>
        </p:nvSpPr>
        <p:spPr bwMode="auto">
          <a:xfrm>
            <a:off x="228600" y="1524000"/>
            <a:ext cx="2667000" cy="0"/>
          </a:xfrm>
          <a:prstGeom prst="line">
            <a:avLst/>
          </a:prstGeom>
          <a:noFill/>
          <a:ln w="9525">
            <a:solidFill>
              <a:schemeClr val="tx1"/>
            </a:solidFill>
            <a:round/>
            <a:headEnd/>
            <a:tailEnd/>
          </a:ln>
        </p:spPr>
        <p:txBody>
          <a:bodyPr wrap="none"/>
          <a:lstStyle/>
          <a:p>
            <a:endParaRPr lang="en-US"/>
          </a:p>
        </p:txBody>
      </p:sp>
      <p:sp>
        <p:nvSpPr>
          <p:cNvPr id="19483" name="Line 27"/>
          <p:cNvSpPr>
            <a:spLocks noChangeShapeType="1"/>
          </p:cNvSpPr>
          <p:nvPr/>
        </p:nvSpPr>
        <p:spPr bwMode="auto">
          <a:xfrm>
            <a:off x="2895600" y="1524000"/>
            <a:ext cx="0" cy="4419600"/>
          </a:xfrm>
          <a:prstGeom prst="line">
            <a:avLst/>
          </a:prstGeom>
          <a:noFill/>
          <a:ln w="9525">
            <a:solidFill>
              <a:schemeClr val="tx1"/>
            </a:solidFill>
            <a:round/>
            <a:headEnd/>
            <a:tailEnd/>
          </a:ln>
        </p:spPr>
        <p:txBody>
          <a:bodyPr wrap="none"/>
          <a:lstStyle/>
          <a:p>
            <a:endParaRPr lang="en-US"/>
          </a:p>
        </p:txBody>
      </p:sp>
      <p:sp>
        <p:nvSpPr>
          <p:cNvPr id="19484" name="Line 28"/>
          <p:cNvSpPr>
            <a:spLocks noChangeShapeType="1"/>
          </p:cNvSpPr>
          <p:nvPr/>
        </p:nvSpPr>
        <p:spPr bwMode="auto">
          <a:xfrm>
            <a:off x="228600" y="5943600"/>
            <a:ext cx="2667000" cy="0"/>
          </a:xfrm>
          <a:prstGeom prst="line">
            <a:avLst/>
          </a:prstGeom>
          <a:noFill/>
          <a:ln w="9525">
            <a:solidFill>
              <a:schemeClr val="tx1"/>
            </a:solidFill>
            <a:round/>
            <a:headEnd/>
            <a:tailEnd/>
          </a:ln>
        </p:spPr>
        <p:txBody>
          <a:bodyPr wrap="none"/>
          <a:lstStyle/>
          <a:p>
            <a:endParaRPr lang="en-US"/>
          </a:p>
        </p:txBody>
      </p:sp>
      <p:sp>
        <p:nvSpPr>
          <p:cNvPr id="19485" name="Line 29"/>
          <p:cNvSpPr>
            <a:spLocks noChangeShapeType="1"/>
          </p:cNvSpPr>
          <p:nvPr/>
        </p:nvSpPr>
        <p:spPr bwMode="auto">
          <a:xfrm flipH="1">
            <a:off x="8915400" y="1295400"/>
            <a:ext cx="0" cy="4724400"/>
          </a:xfrm>
          <a:prstGeom prst="line">
            <a:avLst/>
          </a:prstGeom>
          <a:noFill/>
          <a:ln w="9525">
            <a:solidFill>
              <a:schemeClr val="tx1"/>
            </a:solidFill>
            <a:round/>
            <a:headEnd/>
            <a:tailEnd/>
          </a:ln>
        </p:spPr>
        <p:txBody>
          <a:bodyPr wrap="none"/>
          <a:lstStyle/>
          <a:p>
            <a:endParaRPr lang="en-US"/>
          </a:p>
        </p:txBody>
      </p:sp>
      <p:sp>
        <p:nvSpPr>
          <p:cNvPr id="19486" name="Line 30"/>
          <p:cNvSpPr>
            <a:spLocks noChangeShapeType="1"/>
          </p:cNvSpPr>
          <p:nvPr/>
        </p:nvSpPr>
        <p:spPr bwMode="auto">
          <a:xfrm>
            <a:off x="6248400" y="1295400"/>
            <a:ext cx="2667000" cy="0"/>
          </a:xfrm>
          <a:prstGeom prst="line">
            <a:avLst/>
          </a:prstGeom>
          <a:noFill/>
          <a:ln w="9525">
            <a:solidFill>
              <a:schemeClr val="tx1"/>
            </a:solidFill>
            <a:round/>
            <a:headEnd/>
            <a:tailEnd/>
          </a:ln>
        </p:spPr>
        <p:txBody>
          <a:bodyPr wrap="none"/>
          <a:lstStyle/>
          <a:p>
            <a:endParaRPr lang="en-US"/>
          </a:p>
        </p:txBody>
      </p:sp>
      <p:sp>
        <p:nvSpPr>
          <p:cNvPr id="19487" name="Line 31"/>
          <p:cNvSpPr>
            <a:spLocks noChangeShapeType="1"/>
          </p:cNvSpPr>
          <p:nvPr/>
        </p:nvSpPr>
        <p:spPr bwMode="auto">
          <a:xfrm>
            <a:off x="6248400" y="1295400"/>
            <a:ext cx="0" cy="4800600"/>
          </a:xfrm>
          <a:prstGeom prst="line">
            <a:avLst/>
          </a:prstGeom>
          <a:noFill/>
          <a:ln w="9525">
            <a:solidFill>
              <a:schemeClr val="tx1"/>
            </a:solidFill>
            <a:round/>
            <a:headEnd/>
            <a:tailEnd/>
          </a:ln>
        </p:spPr>
        <p:txBody>
          <a:bodyPr wrap="none"/>
          <a:lstStyle/>
          <a:p>
            <a:endParaRPr lang="en-US"/>
          </a:p>
        </p:txBody>
      </p:sp>
      <p:sp>
        <p:nvSpPr>
          <p:cNvPr id="19488" name="Line 32"/>
          <p:cNvSpPr>
            <a:spLocks noChangeShapeType="1"/>
          </p:cNvSpPr>
          <p:nvPr/>
        </p:nvSpPr>
        <p:spPr bwMode="auto">
          <a:xfrm>
            <a:off x="6248400" y="6019800"/>
            <a:ext cx="2667000" cy="0"/>
          </a:xfrm>
          <a:prstGeom prst="line">
            <a:avLst/>
          </a:prstGeom>
          <a:noFill/>
          <a:ln w="9525">
            <a:solidFill>
              <a:schemeClr val="tx1"/>
            </a:solidFill>
            <a:round/>
            <a:headEnd/>
            <a:tailEnd/>
          </a:ln>
        </p:spPr>
        <p:txBody>
          <a:bodyPr wrap="none"/>
          <a:lstStyle/>
          <a:p>
            <a:endParaRPr lang="en-US"/>
          </a:p>
        </p:txBody>
      </p:sp>
      <p:sp>
        <p:nvSpPr>
          <p:cNvPr id="19489" name="Line 33"/>
          <p:cNvSpPr>
            <a:spLocks noChangeShapeType="1"/>
          </p:cNvSpPr>
          <p:nvPr/>
        </p:nvSpPr>
        <p:spPr bwMode="auto">
          <a:xfrm flipH="1">
            <a:off x="2895600" y="3429000"/>
            <a:ext cx="457200" cy="0"/>
          </a:xfrm>
          <a:prstGeom prst="line">
            <a:avLst/>
          </a:prstGeom>
          <a:noFill/>
          <a:ln w="9525">
            <a:solidFill>
              <a:schemeClr val="tx1"/>
            </a:solidFill>
            <a:round/>
            <a:headEnd/>
            <a:tailEnd type="triangle" w="med" len="med"/>
          </a:ln>
        </p:spPr>
        <p:txBody>
          <a:bodyPr wrap="none"/>
          <a:lstStyle/>
          <a:p>
            <a:endParaRPr lang="en-US"/>
          </a:p>
        </p:txBody>
      </p:sp>
      <p:sp>
        <p:nvSpPr>
          <p:cNvPr id="19490" name="Line 34"/>
          <p:cNvSpPr>
            <a:spLocks noChangeShapeType="1"/>
          </p:cNvSpPr>
          <p:nvPr/>
        </p:nvSpPr>
        <p:spPr bwMode="auto">
          <a:xfrm flipH="1">
            <a:off x="5867400" y="3505200"/>
            <a:ext cx="381000" cy="0"/>
          </a:xfrm>
          <a:prstGeom prst="line">
            <a:avLst/>
          </a:prstGeom>
          <a:noFill/>
          <a:ln w="9525">
            <a:solidFill>
              <a:schemeClr val="tx1"/>
            </a:solidFill>
            <a:round/>
            <a:headEnd/>
            <a:tailEnd type="triangle" w="med" len="med"/>
          </a:ln>
        </p:spPr>
        <p:txBody>
          <a:bodyPr wrap="none"/>
          <a:lstStyle/>
          <a:p>
            <a:endParaRPr lang="en-US"/>
          </a:p>
        </p:txBody>
      </p:sp>
      <p:sp>
        <p:nvSpPr>
          <p:cNvPr id="19491" name="Line 35"/>
          <p:cNvSpPr>
            <a:spLocks noChangeShapeType="1"/>
          </p:cNvSpPr>
          <p:nvPr/>
        </p:nvSpPr>
        <p:spPr bwMode="auto">
          <a:xfrm>
            <a:off x="7620000" y="2362200"/>
            <a:ext cx="0" cy="685800"/>
          </a:xfrm>
          <a:prstGeom prst="line">
            <a:avLst/>
          </a:prstGeom>
          <a:noFill/>
          <a:ln w="9525">
            <a:solidFill>
              <a:schemeClr val="tx1"/>
            </a:solidFill>
            <a:round/>
            <a:headEnd/>
            <a:tailEnd type="triangle" w="med" len="med"/>
          </a:ln>
        </p:spPr>
        <p:txBody>
          <a:bodyPr wrap="none"/>
          <a:lstStyle/>
          <a:p>
            <a:endParaRPr lang="en-US"/>
          </a:p>
        </p:txBody>
      </p:sp>
      <p:sp>
        <p:nvSpPr>
          <p:cNvPr id="19492" name="Line 36"/>
          <p:cNvSpPr>
            <a:spLocks noChangeShapeType="1"/>
          </p:cNvSpPr>
          <p:nvPr/>
        </p:nvSpPr>
        <p:spPr bwMode="auto">
          <a:xfrm>
            <a:off x="7620000" y="3581400"/>
            <a:ext cx="0" cy="838200"/>
          </a:xfrm>
          <a:prstGeom prst="line">
            <a:avLst/>
          </a:prstGeom>
          <a:noFill/>
          <a:ln w="9525">
            <a:solidFill>
              <a:schemeClr val="tx1"/>
            </a:solidFill>
            <a:round/>
            <a:headEnd/>
            <a:tailEnd type="triangle" w="med" len="med"/>
          </a:ln>
        </p:spPr>
        <p:txBody>
          <a:bodyPr wrap="none"/>
          <a:lstStyle/>
          <a:p>
            <a:endParaRPr lang="en-US"/>
          </a:p>
        </p:txBody>
      </p:sp>
      <p:sp>
        <p:nvSpPr>
          <p:cNvPr id="19493" name="Line 37"/>
          <p:cNvSpPr>
            <a:spLocks noChangeShapeType="1"/>
          </p:cNvSpPr>
          <p:nvPr/>
        </p:nvSpPr>
        <p:spPr bwMode="auto">
          <a:xfrm>
            <a:off x="1524000" y="2362200"/>
            <a:ext cx="0" cy="685800"/>
          </a:xfrm>
          <a:prstGeom prst="line">
            <a:avLst/>
          </a:prstGeom>
          <a:noFill/>
          <a:ln w="9525">
            <a:solidFill>
              <a:schemeClr val="tx1"/>
            </a:solidFill>
            <a:round/>
            <a:headEnd/>
            <a:tailEnd type="triangle" w="med" len="med"/>
          </a:ln>
        </p:spPr>
        <p:txBody>
          <a:bodyPr wrap="none"/>
          <a:lstStyle/>
          <a:p>
            <a:endParaRPr lang="en-US"/>
          </a:p>
        </p:txBody>
      </p:sp>
      <p:sp>
        <p:nvSpPr>
          <p:cNvPr id="19494" name="Line 38"/>
          <p:cNvSpPr>
            <a:spLocks noChangeShapeType="1"/>
          </p:cNvSpPr>
          <p:nvPr/>
        </p:nvSpPr>
        <p:spPr bwMode="auto">
          <a:xfrm flipH="1">
            <a:off x="1524000" y="3581400"/>
            <a:ext cx="0" cy="838200"/>
          </a:xfrm>
          <a:prstGeom prst="line">
            <a:avLst/>
          </a:prstGeom>
          <a:noFill/>
          <a:ln w="9525">
            <a:solidFill>
              <a:schemeClr val="tx1"/>
            </a:solidFill>
            <a:round/>
            <a:headEnd/>
            <a:tailEnd type="triangle" w="med" len="med"/>
          </a:ln>
        </p:spPr>
        <p:txBody>
          <a:bodyPr wrap="none"/>
          <a:lstStyle/>
          <a:p>
            <a:endParaRPr lang="en-US"/>
          </a:p>
        </p:txBody>
      </p:sp>
      <p:sp>
        <p:nvSpPr>
          <p:cNvPr id="19495" name="Text Box 39"/>
          <p:cNvSpPr txBox="1">
            <a:spLocks noChangeArrowheads="1"/>
          </p:cNvSpPr>
          <p:nvPr/>
        </p:nvSpPr>
        <p:spPr bwMode="auto">
          <a:xfrm>
            <a:off x="609600" y="5158770"/>
            <a:ext cx="2133600" cy="784830"/>
          </a:xfrm>
          <a:prstGeom prst="rect">
            <a:avLst/>
          </a:prstGeom>
          <a:noFill/>
          <a:ln w="9525">
            <a:noFill/>
            <a:miter lim="800000"/>
            <a:headEnd/>
            <a:tailEnd/>
          </a:ln>
        </p:spPr>
        <p:txBody>
          <a:bodyPr wrap="square">
            <a:spAutoFit/>
          </a:bodyPr>
          <a:lstStyle/>
          <a:p>
            <a:pPr eaLnBrk="1" hangingPunct="1">
              <a:spcBef>
                <a:spcPct val="50000"/>
              </a:spcBef>
            </a:pPr>
            <a:r>
              <a:rPr lang="en-US" dirty="0">
                <a:latin typeface="Times New Roman" pitchFamily="18" charset="0"/>
              </a:rPr>
              <a:t>Zero </a:t>
            </a:r>
            <a:r>
              <a:rPr lang="en-US" dirty="0" smtClean="0">
                <a:latin typeface="Times New Roman" pitchFamily="18" charset="0"/>
                <a:sym typeface="Wingdings" pitchFamily="2" charset="2"/>
              </a:rPr>
              <a:t> A</a:t>
            </a:r>
            <a:r>
              <a:rPr lang="en-US" dirty="0" smtClean="0">
                <a:latin typeface="Times New Roman" pitchFamily="18" charset="0"/>
              </a:rPr>
              <a:t>ccept</a:t>
            </a:r>
            <a:endParaRPr lang="en-US" dirty="0">
              <a:latin typeface="Times New Roman" pitchFamily="18" charset="0"/>
            </a:endParaRPr>
          </a:p>
          <a:p>
            <a:pPr eaLnBrk="1" hangingPunct="1">
              <a:spcBef>
                <a:spcPct val="50000"/>
              </a:spcBef>
            </a:pPr>
            <a:r>
              <a:rPr lang="en-US" dirty="0">
                <a:latin typeface="Times New Roman" pitchFamily="18" charset="0"/>
              </a:rPr>
              <a:t>Nonzero </a:t>
            </a:r>
            <a:r>
              <a:rPr lang="en-US" dirty="0" smtClean="0">
                <a:latin typeface="Times New Roman" pitchFamily="18" charset="0"/>
                <a:sym typeface="Wingdings" pitchFamily="2" charset="2"/>
              </a:rPr>
              <a:t> R</a:t>
            </a:r>
            <a:r>
              <a:rPr lang="en-US" dirty="0" smtClean="0">
                <a:latin typeface="Times New Roman" pitchFamily="18" charset="0"/>
              </a:rPr>
              <a:t>eject</a:t>
            </a:r>
            <a:endParaRPr lang="en-US" dirty="0">
              <a:latin typeface="Times New Roman" pitchFamily="18" charset="0"/>
            </a:endParaRPr>
          </a:p>
        </p:txBody>
      </p:sp>
      <p:sp>
        <p:nvSpPr>
          <p:cNvPr id="19496" name="Text Box 40"/>
          <p:cNvSpPr txBox="1">
            <a:spLocks noChangeArrowheads="1"/>
          </p:cNvSpPr>
          <p:nvPr/>
        </p:nvSpPr>
        <p:spPr bwMode="auto">
          <a:xfrm>
            <a:off x="7696200" y="2438400"/>
            <a:ext cx="10668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N bits</a:t>
            </a:r>
          </a:p>
        </p:txBody>
      </p:sp>
      <p:sp>
        <p:nvSpPr>
          <p:cNvPr id="19497" name="Text Box 41"/>
          <p:cNvSpPr txBox="1">
            <a:spLocks noChangeArrowheads="1"/>
          </p:cNvSpPr>
          <p:nvPr/>
        </p:nvSpPr>
        <p:spPr bwMode="auto">
          <a:xfrm>
            <a:off x="7770813" y="3657600"/>
            <a:ext cx="13716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N+1 bits</a:t>
            </a:r>
          </a:p>
        </p:txBody>
      </p:sp>
      <p:sp>
        <p:nvSpPr>
          <p:cNvPr id="19498" name="Text Box 42"/>
          <p:cNvSpPr txBox="1">
            <a:spLocks noChangeArrowheads="1"/>
          </p:cNvSpPr>
          <p:nvPr/>
        </p:nvSpPr>
        <p:spPr bwMode="auto">
          <a:xfrm>
            <a:off x="7543800" y="5105400"/>
            <a:ext cx="11430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N bits</a:t>
            </a:r>
          </a:p>
        </p:txBody>
      </p:sp>
      <p:sp>
        <p:nvSpPr>
          <p:cNvPr id="19499" name="Text Box 43"/>
          <p:cNvSpPr txBox="1">
            <a:spLocks noChangeArrowheads="1"/>
          </p:cNvSpPr>
          <p:nvPr/>
        </p:nvSpPr>
        <p:spPr bwMode="auto">
          <a:xfrm>
            <a:off x="685800" y="6096000"/>
            <a:ext cx="1600200" cy="461665"/>
          </a:xfrm>
          <a:prstGeom prst="rect">
            <a:avLst/>
          </a:prstGeom>
          <a:noFill/>
          <a:ln w="9525">
            <a:noFill/>
            <a:miter lim="800000"/>
            <a:headEnd/>
            <a:tailEnd/>
          </a:ln>
        </p:spPr>
        <p:txBody>
          <a:bodyPr wrap="square">
            <a:spAutoFit/>
          </a:bodyPr>
          <a:lstStyle/>
          <a:p>
            <a:pPr eaLnBrk="1" hangingPunct="1">
              <a:spcBef>
                <a:spcPct val="50000"/>
              </a:spcBef>
            </a:pPr>
            <a:r>
              <a:rPr lang="en-US" sz="2400" dirty="0" smtClean="0">
                <a:solidFill>
                  <a:srgbClr val="FF0000"/>
                </a:solidFill>
                <a:latin typeface="Times New Roman" pitchFamily="18" charset="0"/>
              </a:rPr>
              <a:t>Receiver</a:t>
            </a:r>
            <a:endParaRPr lang="en-US" sz="2400" dirty="0">
              <a:solidFill>
                <a:srgbClr val="FF0000"/>
              </a:solidFill>
              <a:latin typeface="Times New Roman" pitchFamily="18" charset="0"/>
            </a:endParaRPr>
          </a:p>
        </p:txBody>
      </p:sp>
      <p:sp>
        <p:nvSpPr>
          <p:cNvPr id="19500" name="Text Box 44"/>
          <p:cNvSpPr txBox="1">
            <a:spLocks noChangeArrowheads="1"/>
          </p:cNvSpPr>
          <p:nvPr/>
        </p:nvSpPr>
        <p:spPr bwMode="auto">
          <a:xfrm>
            <a:off x="7162800" y="6096000"/>
            <a:ext cx="1600200" cy="457200"/>
          </a:xfrm>
          <a:prstGeom prst="rect">
            <a:avLst/>
          </a:prstGeom>
          <a:noFill/>
          <a:ln w="9525">
            <a:noFill/>
            <a:miter lim="800000"/>
            <a:headEnd/>
            <a:tailEnd/>
          </a:ln>
        </p:spPr>
        <p:txBody>
          <a:bodyPr>
            <a:spAutoFit/>
          </a:bodyPr>
          <a:lstStyle/>
          <a:p>
            <a:pPr eaLnBrk="1" hangingPunct="1">
              <a:spcBef>
                <a:spcPct val="50000"/>
              </a:spcBef>
            </a:pPr>
            <a:r>
              <a:rPr lang="en-US" sz="2400" dirty="0">
                <a:solidFill>
                  <a:srgbClr val="FF0000"/>
                </a:solidFill>
                <a:latin typeface="Times New Roman" pitchFamily="18" charset="0"/>
              </a:rPr>
              <a:t>Sender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idx="1"/>
          </p:nvPr>
        </p:nvSpPr>
        <p:spPr>
          <a:xfrm>
            <a:off x="533400" y="533400"/>
            <a:ext cx="8001000" cy="4800600"/>
          </a:xfrm>
        </p:spPr>
        <p:txBody>
          <a:bodyPr>
            <a:normAutofit fontScale="92500" lnSpcReduction="20000"/>
          </a:bodyPr>
          <a:lstStyle/>
          <a:p>
            <a:pPr eaLnBrk="1" hangingPunct="1">
              <a:lnSpc>
                <a:spcPct val="90000"/>
              </a:lnSpc>
              <a:buFont typeface="Wingdings" pitchFamily="2" charset="2"/>
              <a:buNone/>
              <a:defRPr/>
            </a:pPr>
            <a:r>
              <a:rPr lang="en-US" sz="2800" b="1" dirty="0" smtClean="0">
                <a:solidFill>
                  <a:schemeClr val="tx2"/>
                </a:solidFill>
              </a:rPr>
              <a:t>Divisor</a:t>
            </a:r>
            <a:r>
              <a:rPr lang="en-US" sz="2400" b="1" dirty="0" smtClean="0">
                <a:solidFill>
                  <a:schemeClr val="tx2"/>
                </a:solidFill>
              </a:rPr>
              <a:t> </a:t>
            </a:r>
          </a:p>
          <a:p>
            <a:pPr eaLnBrk="1" hangingPunct="1">
              <a:lnSpc>
                <a:spcPct val="90000"/>
              </a:lnSpc>
              <a:buFont typeface="Wingdings" pitchFamily="2" charset="2"/>
              <a:buNone/>
              <a:defRPr/>
            </a:pPr>
            <a:r>
              <a:rPr lang="en-US" sz="2400" b="1" dirty="0" smtClean="0">
                <a:solidFill>
                  <a:schemeClr val="tx2"/>
                </a:solidFill>
              </a:rPr>
              <a:t>  </a:t>
            </a:r>
          </a:p>
          <a:p>
            <a:pPr eaLnBrk="1" hangingPunct="1">
              <a:lnSpc>
                <a:spcPct val="90000"/>
              </a:lnSpc>
              <a:buFont typeface="Wingdings" pitchFamily="2" charset="2"/>
              <a:buNone/>
              <a:defRPr/>
            </a:pPr>
            <a:r>
              <a:rPr lang="en-US" sz="2400" b="1" dirty="0" smtClean="0">
                <a:solidFill>
                  <a:schemeClr val="tx2"/>
                </a:solidFill>
              </a:rPr>
              <a:t>     The divisor is determined according to the algebraic polynomial.</a:t>
            </a:r>
          </a:p>
          <a:p>
            <a:pPr eaLnBrk="1" hangingPunct="1">
              <a:lnSpc>
                <a:spcPct val="90000"/>
              </a:lnSpc>
              <a:buFont typeface="Wingdings" pitchFamily="2" charset="2"/>
              <a:buNone/>
              <a:defRPr/>
            </a:pPr>
            <a:r>
              <a:rPr lang="en-US" sz="2400" b="1" dirty="0" smtClean="0">
                <a:solidFill>
                  <a:schemeClr val="tx2"/>
                </a:solidFill>
              </a:rPr>
              <a:t>    </a:t>
            </a:r>
          </a:p>
          <a:p>
            <a:pPr eaLnBrk="1" hangingPunct="1">
              <a:lnSpc>
                <a:spcPct val="90000"/>
              </a:lnSpc>
              <a:buFont typeface="Wingdings" pitchFamily="2" charset="2"/>
              <a:buNone/>
              <a:defRPr/>
            </a:pPr>
            <a:r>
              <a:rPr lang="en-US" sz="2400" b="1" dirty="0" smtClean="0">
                <a:solidFill>
                  <a:schemeClr val="tx2"/>
                </a:solidFill>
              </a:rPr>
              <a:t>for e.g.</a:t>
            </a:r>
          </a:p>
          <a:p>
            <a:pPr eaLnBrk="1" hangingPunct="1">
              <a:lnSpc>
                <a:spcPct val="90000"/>
              </a:lnSpc>
              <a:buFont typeface="Wingdings" pitchFamily="2" charset="2"/>
              <a:buNone/>
              <a:defRPr/>
            </a:pPr>
            <a:r>
              <a:rPr lang="en-US" sz="2400" b="1" dirty="0" smtClean="0">
                <a:solidFill>
                  <a:schemeClr val="tx2"/>
                </a:solidFill>
              </a:rPr>
              <a:t>              A polynomial is</a:t>
            </a:r>
          </a:p>
          <a:p>
            <a:pPr eaLnBrk="1" hangingPunct="1">
              <a:lnSpc>
                <a:spcPct val="90000"/>
              </a:lnSpc>
              <a:buFont typeface="Wingdings" pitchFamily="2" charset="2"/>
              <a:buNone/>
              <a:defRPr/>
            </a:pPr>
            <a:r>
              <a:rPr lang="en-US" sz="2400" b="1" dirty="0" smtClean="0">
                <a:solidFill>
                  <a:schemeClr val="tx2"/>
                </a:solidFill>
              </a:rPr>
              <a:t>                           </a:t>
            </a:r>
          </a:p>
          <a:p>
            <a:pPr eaLnBrk="1" hangingPunct="1">
              <a:lnSpc>
                <a:spcPct val="90000"/>
              </a:lnSpc>
              <a:buFont typeface="Wingdings" pitchFamily="2" charset="2"/>
              <a:buNone/>
              <a:defRPr/>
            </a:pPr>
            <a:r>
              <a:rPr lang="en-US" sz="2400" b="1" dirty="0" smtClean="0">
                <a:solidFill>
                  <a:schemeClr val="tx2"/>
                </a:solidFill>
              </a:rPr>
              <a:t>               X^7   +  x^5     +  x^2      +  x  + 1</a:t>
            </a:r>
          </a:p>
          <a:p>
            <a:pPr eaLnBrk="1" hangingPunct="1">
              <a:lnSpc>
                <a:spcPct val="90000"/>
              </a:lnSpc>
              <a:buFont typeface="Wingdings" pitchFamily="2" charset="2"/>
              <a:buNone/>
              <a:defRPr/>
            </a:pPr>
            <a:r>
              <a:rPr lang="en-US" sz="2400" b="1" dirty="0" smtClean="0">
                <a:solidFill>
                  <a:schemeClr val="tx2"/>
                </a:solidFill>
              </a:rPr>
              <a:t>           </a:t>
            </a:r>
          </a:p>
          <a:p>
            <a:pPr algn="ctr" eaLnBrk="1" hangingPunct="1">
              <a:lnSpc>
                <a:spcPct val="90000"/>
              </a:lnSpc>
              <a:buFont typeface="Wingdings" pitchFamily="2" charset="2"/>
              <a:buNone/>
              <a:defRPr/>
            </a:pPr>
            <a:r>
              <a:rPr lang="en-US" sz="2400" b="1" dirty="0" smtClean="0">
                <a:solidFill>
                  <a:schemeClr val="tx2"/>
                </a:solidFill>
              </a:rPr>
              <a:t> generation of divisor from polynomial</a:t>
            </a:r>
          </a:p>
          <a:p>
            <a:pPr eaLnBrk="1" hangingPunct="1">
              <a:lnSpc>
                <a:spcPct val="90000"/>
              </a:lnSpc>
              <a:buFont typeface="Wingdings" pitchFamily="2" charset="2"/>
              <a:buNone/>
              <a:defRPr/>
            </a:pPr>
            <a:r>
              <a:rPr lang="en-US" sz="2400" b="1" dirty="0" smtClean="0">
                <a:solidFill>
                  <a:schemeClr val="tx2"/>
                </a:solidFill>
              </a:rPr>
              <a:t>                     </a:t>
            </a:r>
          </a:p>
          <a:p>
            <a:pPr eaLnBrk="1" hangingPunct="1">
              <a:lnSpc>
                <a:spcPct val="90000"/>
              </a:lnSpc>
              <a:buFont typeface="Wingdings" pitchFamily="2" charset="2"/>
              <a:buNone/>
              <a:defRPr/>
            </a:pPr>
            <a:r>
              <a:rPr lang="en-US" sz="2400" b="1" dirty="0" smtClean="0">
                <a:solidFill>
                  <a:schemeClr val="tx2"/>
                </a:solidFill>
              </a:rPr>
              <a:t>                        </a:t>
            </a:r>
          </a:p>
          <a:p>
            <a:pPr eaLnBrk="1" hangingPunct="1">
              <a:lnSpc>
                <a:spcPct val="90000"/>
              </a:lnSpc>
              <a:buFont typeface="Wingdings" pitchFamily="2" charset="2"/>
              <a:buNone/>
              <a:defRPr/>
            </a:pPr>
            <a:endParaRPr lang="en-US" sz="2400" b="1" dirty="0" smtClean="0">
              <a:solidFill>
                <a:schemeClr val="tx2"/>
              </a:solidFill>
            </a:endParaRPr>
          </a:p>
          <a:p>
            <a:pPr eaLnBrk="1" hangingPunct="1">
              <a:lnSpc>
                <a:spcPct val="90000"/>
              </a:lnSpc>
              <a:buFont typeface="Wingdings" pitchFamily="2" charset="2"/>
              <a:buNone/>
              <a:defRPr/>
            </a:pPr>
            <a:r>
              <a:rPr lang="en-US" sz="2400" b="1" dirty="0" smtClean="0">
                <a:solidFill>
                  <a:schemeClr val="tx2"/>
                </a:solidFill>
              </a:rPr>
              <a:t>              </a:t>
            </a:r>
          </a:p>
          <a:p>
            <a:pPr eaLnBrk="1" hangingPunct="1">
              <a:lnSpc>
                <a:spcPct val="90000"/>
              </a:lnSpc>
              <a:buFont typeface="Wingdings" pitchFamily="2" charset="2"/>
              <a:buNone/>
              <a:defRPr/>
            </a:pPr>
            <a:r>
              <a:rPr lang="en-US" sz="2400" b="1" dirty="0" smtClean="0">
                <a:solidFill>
                  <a:schemeClr val="tx2"/>
                </a:solidFill>
              </a:rPr>
              <a:t> </a:t>
            </a:r>
          </a:p>
          <a:p>
            <a:pPr eaLnBrk="1" hangingPunct="1">
              <a:lnSpc>
                <a:spcPct val="90000"/>
              </a:lnSpc>
              <a:buFont typeface="Wingdings" pitchFamily="2" charset="2"/>
              <a:buNone/>
              <a:defRPr/>
            </a:pPr>
            <a:endParaRPr lang="en-US" sz="2400" b="1" dirty="0" smtClean="0">
              <a:solidFill>
                <a:schemeClr val="tx2"/>
              </a:solidFill>
            </a:endParaRPr>
          </a:p>
        </p:txBody>
      </p:sp>
      <p:sp>
        <p:nvSpPr>
          <p:cNvPr id="20" name="Slide Number Placeholder 5"/>
          <p:cNvSpPr>
            <a:spLocks noGrp="1"/>
          </p:cNvSpPr>
          <p:nvPr>
            <p:ph type="sldNum" sz="quarter" idx="12"/>
          </p:nvPr>
        </p:nvSpPr>
        <p:spPr/>
        <p:txBody>
          <a:bodyPr/>
          <a:lstStyle/>
          <a:p>
            <a:pPr>
              <a:defRPr/>
            </a:pPr>
            <a:fld id="{E048B814-C541-474B-BAE2-A20666E0DAC4}" type="slidenum">
              <a:rPr lang="en-US"/>
              <a:pPr>
                <a:defRPr/>
              </a:pPr>
              <a:t>18</a:t>
            </a:fld>
            <a:endParaRPr lang="en-US"/>
          </a:p>
        </p:txBody>
      </p:sp>
      <p:sp>
        <p:nvSpPr>
          <p:cNvPr id="20485" name="Rectangle 5"/>
          <p:cNvSpPr>
            <a:spLocks noChangeArrowheads="1"/>
          </p:cNvSpPr>
          <p:nvPr/>
        </p:nvSpPr>
        <p:spPr bwMode="auto">
          <a:xfrm>
            <a:off x="2667000" y="4191000"/>
            <a:ext cx="4648200" cy="2209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endParaRPr lang="en-GB" sz="2400">
              <a:solidFill>
                <a:srgbClr val="00001C"/>
              </a:solidFill>
              <a:latin typeface="Times New Roman" pitchFamily="18" charset="0"/>
            </a:endParaRPr>
          </a:p>
        </p:txBody>
      </p:sp>
      <p:sp>
        <p:nvSpPr>
          <p:cNvPr id="20486" name="Text Box 6"/>
          <p:cNvSpPr txBox="1">
            <a:spLocks noChangeArrowheads="1"/>
          </p:cNvSpPr>
          <p:nvPr/>
        </p:nvSpPr>
        <p:spPr bwMode="auto">
          <a:xfrm>
            <a:off x="2667000" y="4419600"/>
            <a:ext cx="4314825" cy="457200"/>
          </a:xfrm>
          <a:prstGeom prst="rect">
            <a:avLst/>
          </a:prstGeom>
          <a:noFill/>
          <a:ln w="9525">
            <a:noFill/>
            <a:miter lim="800000"/>
            <a:headEnd/>
            <a:tailEnd/>
          </a:ln>
        </p:spPr>
        <p:txBody>
          <a:bodyPr wrap="none">
            <a:spAutoFit/>
          </a:bodyPr>
          <a:lstStyle/>
          <a:p>
            <a:pPr eaLnBrk="1" hangingPunct="1"/>
            <a:r>
              <a:rPr lang="en-US" sz="2400" dirty="0">
                <a:latin typeface="Times New Roman" pitchFamily="18" charset="0"/>
              </a:rPr>
              <a:t>X^7   +   X^5   +  X^2  +   X  +  1</a:t>
            </a:r>
          </a:p>
        </p:txBody>
      </p:sp>
      <p:sp>
        <p:nvSpPr>
          <p:cNvPr id="20487" name="Text Box 7"/>
          <p:cNvSpPr txBox="1">
            <a:spLocks noChangeArrowheads="1"/>
          </p:cNvSpPr>
          <p:nvPr/>
        </p:nvSpPr>
        <p:spPr bwMode="auto">
          <a:xfrm>
            <a:off x="2841625" y="5715000"/>
            <a:ext cx="3765550" cy="457200"/>
          </a:xfrm>
          <a:prstGeom prst="rect">
            <a:avLst/>
          </a:prstGeom>
          <a:noFill/>
          <a:ln w="9525">
            <a:noFill/>
            <a:miter lim="800000"/>
            <a:headEnd/>
            <a:tailEnd/>
          </a:ln>
        </p:spPr>
        <p:txBody>
          <a:bodyPr wrap="none">
            <a:spAutoFit/>
          </a:bodyPr>
          <a:lstStyle/>
          <a:p>
            <a:pPr eaLnBrk="1" hangingPunct="1"/>
            <a:r>
              <a:rPr lang="en-US" sz="2400" dirty="0">
                <a:latin typeface="Times New Roman" pitchFamily="18" charset="0"/>
              </a:rPr>
              <a:t>1    0    1    0   </a:t>
            </a:r>
            <a:r>
              <a:rPr lang="en-US" sz="2400" dirty="0" smtClean="0">
                <a:latin typeface="Times New Roman" pitchFamily="18" charset="0"/>
              </a:rPr>
              <a:t> 0     </a:t>
            </a:r>
            <a:r>
              <a:rPr lang="en-US" sz="2400" dirty="0">
                <a:latin typeface="Times New Roman" pitchFamily="18" charset="0"/>
              </a:rPr>
              <a:t>1     1     1</a:t>
            </a:r>
          </a:p>
        </p:txBody>
      </p:sp>
      <p:sp>
        <p:nvSpPr>
          <p:cNvPr id="20488" name="Line 8"/>
          <p:cNvSpPr>
            <a:spLocks noChangeShapeType="1"/>
          </p:cNvSpPr>
          <p:nvPr/>
        </p:nvSpPr>
        <p:spPr bwMode="auto">
          <a:xfrm flipH="1">
            <a:off x="6477000" y="4876800"/>
            <a:ext cx="228600" cy="914400"/>
          </a:xfrm>
          <a:prstGeom prst="line">
            <a:avLst/>
          </a:prstGeom>
          <a:noFill/>
          <a:ln w="9525">
            <a:solidFill>
              <a:schemeClr val="tx1"/>
            </a:solidFill>
            <a:round/>
            <a:headEnd/>
            <a:tailEnd/>
          </a:ln>
        </p:spPr>
        <p:txBody>
          <a:bodyPr wrap="none"/>
          <a:lstStyle/>
          <a:p>
            <a:endParaRPr lang="en-US"/>
          </a:p>
        </p:txBody>
      </p:sp>
      <p:sp>
        <p:nvSpPr>
          <p:cNvPr id="20489" name="Line 9"/>
          <p:cNvSpPr>
            <a:spLocks noChangeShapeType="1"/>
          </p:cNvSpPr>
          <p:nvPr/>
        </p:nvSpPr>
        <p:spPr bwMode="auto">
          <a:xfrm flipH="1">
            <a:off x="5943600" y="4800600"/>
            <a:ext cx="152400" cy="91440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20490" name="Line 10"/>
          <p:cNvSpPr>
            <a:spLocks noChangeShapeType="1"/>
          </p:cNvSpPr>
          <p:nvPr/>
        </p:nvSpPr>
        <p:spPr bwMode="auto">
          <a:xfrm>
            <a:off x="5105400" y="4876800"/>
            <a:ext cx="228600" cy="76200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20491" name="Line 11"/>
          <p:cNvSpPr>
            <a:spLocks noChangeShapeType="1"/>
          </p:cNvSpPr>
          <p:nvPr/>
        </p:nvSpPr>
        <p:spPr bwMode="auto">
          <a:xfrm>
            <a:off x="3962400" y="4876800"/>
            <a:ext cx="0" cy="76200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20492" name="Line 12"/>
          <p:cNvSpPr>
            <a:spLocks noChangeShapeType="1"/>
          </p:cNvSpPr>
          <p:nvPr/>
        </p:nvSpPr>
        <p:spPr bwMode="auto">
          <a:xfrm>
            <a:off x="2971800" y="4876800"/>
            <a:ext cx="0" cy="68580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20493" name="Text Box 13"/>
          <p:cNvSpPr txBox="1">
            <a:spLocks noChangeArrowheads="1"/>
          </p:cNvSpPr>
          <p:nvPr/>
        </p:nvSpPr>
        <p:spPr bwMode="auto">
          <a:xfrm>
            <a:off x="3946525" y="4994275"/>
            <a:ext cx="1292225" cy="457200"/>
          </a:xfrm>
          <a:prstGeom prst="rect">
            <a:avLst/>
          </a:prstGeom>
          <a:noFill/>
          <a:ln w="9525">
            <a:noFill/>
            <a:miter lim="800000"/>
            <a:headEnd/>
            <a:tailEnd/>
          </a:ln>
        </p:spPr>
        <p:txBody>
          <a:bodyPr wrap="none">
            <a:spAutoFit/>
          </a:bodyPr>
          <a:lstStyle/>
          <a:p>
            <a:pPr eaLnBrk="1" hangingPunct="1"/>
            <a:r>
              <a:rPr lang="en-US" sz="2400">
                <a:latin typeface="Times New Roman" pitchFamily="18" charset="0"/>
              </a:rPr>
              <a:t>X^4 X^3</a:t>
            </a:r>
          </a:p>
        </p:txBody>
      </p:sp>
      <p:sp>
        <p:nvSpPr>
          <p:cNvPr id="20494" name="Text Box 14"/>
          <p:cNvSpPr txBox="1">
            <a:spLocks noChangeArrowheads="1"/>
          </p:cNvSpPr>
          <p:nvPr/>
        </p:nvSpPr>
        <p:spPr bwMode="auto">
          <a:xfrm>
            <a:off x="3124200" y="4953000"/>
            <a:ext cx="914400" cy="457200"/>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rPr>
              <a:t>X^6</a:t>
            </a:r>
          </a:p>
        </p:txBody>
      </p:sp>
      <p:sp>
        <p:nvSpPr>
          <p:cNvPr id="20495" name="Line 15"/>
          <p:cNvSpPr>
            <a:spLocks noChangeShapeType="1"/>
          </p:cNvSpPr>
          <p:nvPr/>
        </p:nvSpPr>
        <p:spPr bwMode="auto">
          <a:xfrm>
            <a:off x="3505200" y="5410200"/>
            <a:ext cx="0" cy="304800"/>
          </a:xfrm>
          <a:prstGeom prst="line">
            <a:avLst/>
          </a:prstGeom>
          <a:noFill/>
          <a:ln w="9525">
            <a:solidFill>
              <a:schemeClr val="tx1"/>
            </a:solidFill>
            <a:round/>
            <a:headEnd/>
            <a:tailEnd/>
          </a:ln>
        </p:spPr>
        <p:txBody>
          <a:bodyPr wrap="none"/>
          <a:lstStyle/>
          <a:p>
            <a:endParaRPr lang="en-US"/>
          </a:p>
        </p:txBody>
      </p:sp>
      <p:sp>
        <p:nvSpPr>
          <p:cNvPr id="20496" name="Line 16"/>
          <p:cNvSpPr>
            <a:spLocks noChangeShapeType="1"/>
          </p:cNvSpPr>
          <p:nvPr/>
        </p:nvSpPr>
        <p:spPr bwMode="auto">
          <a:xfrm>
            <a:off x="4267200" y="5410200"/>
            <a:ext cx="76200" cy="304800"/>
          </a:xfrm>
          <a:prstGeom prst="line">
            <a:avLst/>
          </a:prstGeom>
          <a:noFill/>
          <a:ln w="9525">
            <a:solidFill>
              <a:schemeClr val="tx1"/>
            </a:solidFill>
            <a:round/>
            <a:headEnd/>
            <a:tailEnd/>
          </a:ln>
        </p:spPr>
        <p:txBody>
          <a:bodyPr wrap="none"/>
          <a:lstStyle/>
          <a:p>
            <a:endParaRPr lang="en-US"/>
          </a:p>
        </p:txBody>
      </p:sp>
      <p:sp>
        <p:nvSpPr>
          <p:cNvPr id="20499" name="Line 19"/>
          <p:cNvSpPr>
            <a:spLocks noChangeShapeType="1"/>
          </p:cNvSpPr>
          <p:nvPr/>
        </p:nvSpPr>
        <p:spPr bwMode="auto">
          <a:xfrm flipH="1">
            <a:off x="4831080" y="5334000"/>
            <a:ext cx="45719" cy="457200"/>
          </a:xfrm>
          <a:prstGeom prst="line">
            <a:avLst/>
          </a:prstGeom>
          <a:noFill/>
          <a:ln w="9525">
            <a:solidFill>
              <a:schemeClr val="tx1"/>
            </a:solidFill>
            <a:round/>
            <a:headEnd/>
            <a:tailEn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195">
                                            <p:txEl>
                                              <p:pRg st="3" end="3"/>
                                            </p:txEl>
                                          </p:spTgt>
                                        </p:tgtEl>
                                        <p:attrNameLst>
                                          <p:attrName>style.visibility</p:attrName>
                                        </p:attrNameLst>
                                      </p:cBhvr>
                                      <p:to>
                                        <p:strVal val="visible"/>
                                      </p:to>
                                    </p:set>
                                    <p:animEffect transition="in" filter="fade">
                                      <p:cBhvr>
                                        <p:cTn id="7" dur="1000"/>
                                        <p:tgtEl>
                                          <p:spTgt spid="26419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195">
                                            <p:txEl>
                                              <p:pRg st="4" end="4"/>
                                            </p:txEl>
                                          </p:spTgt>
                                        </p:tgtEl>
                                        <p:attrNameLst>
                                          <p:attrName>style.visibility</p:attrName>
                                        </p:attrNameLst>
                                      </p:cBhvr>
                                      <p:to>
                                        <p:strVal val="visible"/>
                                      </p:to>
                                    </p:set>
                                    <p:animEffect transition="in" filter="fade">
                                      <p:cBhvr>
                                        <p:cTn id="12" dur="1000"/>
                                        <p:tgtEl>
                                          <p:spTgt spid="26419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64195">
                                            <p:txEl>
                                              <p:pRg st="5" end="5"/>
                                            </p:txEl>
                                          </p:spTgt>
                                        </p:tgtEl>
                                        <p:attrNameLst>
                                          <p:attrName>style.visibility</p:attrName>
                                        </p:attrNameLst>
                                      </p:cBhvr>
                                      <p:to>
                                        <p:strVal val="visible"/>
                                      </p:to>
                                    </p:set>
                                    <p:animEffect transition="in" filter="fade">
                                      <p:cBhvr>
                                        <p:cTn id="15" dur="1000"/>
                                        <p:tgtEl>
                                          <p:spTgt spid="26419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64195">
                                            <p:txEl>
                                              <p:pRg st="6" end="6"/>
                                            </p:txEl>
                                          </p:spTgt>
                                        </p:tgtEl>
                                        <p:attrNameLst>
                                          <p:attrName>style.visibility</p:attrName>
                                        </p:attrNameLst>
                                      </p:cBhvr>
                                      <p:to>
                                        <p:strVal val="visible"/>
                                      </p:to>
                                    </p:set>
                                    <p:animEffect transition="in" filter="fade">
                                      <p:cBhvr>
                                        <p:cTn id="18" dur="1000"/>
                                        <p:tgtEl>
                                          <p:spTgt spid="264195">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64195">
                                            <p:txEl>
                                              <p:pRg st="7" end="7"/>
                                            </p:txEl>
                                          </p:spTgt>
                                        </p:tgtEl>
                                        <p:attrNameLst>
                                          <p:attrName>style.visibility</p:attrName>
                                        </p:attrNameLst>
                                      </p:cBhvr>
                                      <p:to>
                                        <p:strVal val="visible"/>
                                      </p:to>
                                    </p:set>
                                    <p:animEffect transition="in" filter="fade">
                                      <p:cBhvr>
                                        <p:cTn id="21" dur="1000"/>
                                        <p:tgtEl>
                                          <p:spTgt spid="264195">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64195">
                                            <p:txEl>
                                              <p:pRg st="8" end="8"/>
                                            </p:txEl>
                                          </p:spTgt>
                                        </p:tgtEl>
                                        <p:attrNameLst>
                                          <p:attrName>style.visibility</p:attrName>
                                        </p:attrNameLst>
                                      </p:cBhvr>
                                      <p:to>
                                        <p:strVal val="visible"/>
                                      </p:to>
                                    </p:set>
                                    <p:animEffect transition="in" filter="fade">
                                      <p:cBhvr>
                                        <p:cTn id="24" dur="1000"/>
                                        <p:tgtEl>
                                          <p:spTgt spid="264195">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264195">
                                            <p:txEl>
                                              <p:pRg st="9" end="9"/>
                                            </p:txEl>
                                          </p:spTgt>
                                        </p:tgtEl>
                                        <p:attrNameLst>
                                          <p:attrName>style.visibility</p:attrName>
                                        </p:attrNameLst>
                                      </p:cBhvr>
                                      <p:to>
                                        <p:strVal val="visible"/>
                                      </p:to>
                                    </p:set>
                                    <p:anim calcmode="lin" valueType="num">
                                      <p:cBhvr>
                                        <p:cTn id="29" dur="1000" fill="hold"/>
                                        <p:tgtEl>
                                          <p:spTgt spid="264195">
                                            <p:txEl>
                                              <p:pRg st="9" end="9"/>
                                            </p:txEl>
                                          </p:spTgt>
                                        </p:tgtEl>
                                        <p:attrNameLst>
                                          <p:attrName>ppt_w</p:attrName>
                                        </p:attrNameLst>
                                      </p:cBhvr>
                                      <p:tavLst>
                                        <p:tav tm="0">
                                          <p:val>
                                            <p:strVal val="#ppt_w*0.70"/>
                                          </p:val>
                                        </p:tav>
                                        <p:tav tm="100000">
                                          <p:val>
                                            <p:strVal val="#ppt_w"/>
                                          </p:val>
                                        </p:tav>
                                      </p:tavLst>
                                    </p:anim>
                                    <p:anim calcmode="lin" valueType="num">
                                      <p:cBhvr>
                                        <p:cTn id="30" dur="1000" fill="hold"/>
                                        <p:tgtEl>
                                          <p:spTgt spid="264195">
                                            <p:txEl>
                                              <p:pRg st="9" end="9"/>
                                            </p:txEl>
                                          </p:spTgt>
                                        </p:tgtEl>
                                        <p:attrNameLst>
                                          <p:attrName>ppt_h</p:attrName>
                                        </p:attrNameLst>
                                      </p:cBhvr>
                                      <p:tavLst>
                                        <p:tav tm="0">
                                          <p:val>
                                            <p:strVal val="#ppt_h"/>
                                          </p:val>
                                        </p:tav>
                                        <p:tav tm="100000">
                                          <p:val>
                                            <p:strVal val="#ppt_h"/>
                                          </p:val>
                                        </p:tav>
                                      </p:tavLst>
                                    </p:anim>
                                    <p:animEffect transition="in" filter="fade">
                                      <p:cBhvr>
                                        <p:cTn id="31" dur="1000"/>
                                        <p:tgtEl>
                                          <p:spTgt spid="264195">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485"/>
                                        </p:tgtEl>
                                        <p:attrNameLst>
                                          <p:attrName>style.visibility</p:attrName>
                                        </p:attrNameLst>
                                      </p:cBhvr>
                                      <p:to>
                                        <p:strVal val="visible"/>
                                      </p:to>
                                    </p:set>
                                    <p:animEffect transition="in" filter="fade">
                                      <p:cBhvr>
                                        <p:cTn id="36" dur="2000"/>
                                        <p:tgtEl>
                                          <p:spTgt spid="2048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486"/>
                                        </p:tgtEl>
                                        <p:attrNameLst>
                                          <p:attrName>style.visibility</p:attrName>
                                        </p:attrNameLst>
                                      </p:cBhvr>
                                      <p:to>
                                        <p:strVal val="visible"/>
                                      </p:to>
                                    </p:set>
                                    <p:animEffect transition="in" filter="fade">
                                      <p:cBhvr>
                                        <p:cTn id="39" dur="2000"/>
                                        <p:tgtEl>
                                          <p:spTgt spid="2048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487"/>
                                        </p:tgtEl>
                                        <p:attrNameLst>
                                          <p:attrName>style.visibility</p:attrName>
                                        </p:attrNameLst>
                                      </p:cBhvr>
                                      <p:to>
                                        <p:strVal val="visible"/>
                                      </p:to>
                                    </p:set>
                                    <p:animEffect transition="in" filter="fade">
                                      <p:cBhvr>
                                        <p:cTn id="42" dur="2000"/>
                                        <p:tgtEl>
                                          <p:spTgt spid="2048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488"/>
                                        </p:tgtEl>
                                        <p:attrNameLst>
                                          <p:attrName>style.visibility</p:attrName>
                                        </p:attrNameLst>
                                      </p:cBhvr>
                                      <p:to>
                                        <p:strVal val="visible"/>
                                      </p:to>
                                    </p:set>
                                    <p:animEffect transition="in" filter="fade">
                                      <p:cBhvr>
                                        <p:cTn id="45" dur="2000"/>
                                        <p:tgtEl>
                                          <p:spTgt spid="2048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489"/>
                                        </p:tgtEl>
                                        <p:attrNameLst>
                                          <p:attrName>style.visibility</p:attrName>
                                        </p:attrNameLst>
                                      </p:cBhvr>
                                      <p:to>
                                        <p:strVal val="visible"/>
                                      </p:to>
                                    </p:set>
                                    <p:animEffect transition="in" filter="fade">
                                      <p:cBhvr>
                                        <p:cTn id="48" dur="2000"/>
                                        <p:tgtEl>
                                          <p:spTgt spid="2048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490"/>
                                        </p:tgtEl>
                                        <p:attrNameLst>
                                          <p:attrName>style.visibility</p:attrName>
                                        </p:attrNameLst>
                                      </p:cBhvr>
                                      <p:to>
                                        <p:strVal val="visible"/>
                                      </p:to>
                                    </p:set>
                                    <p:animEffect transition="in" filter="fade">
                                      <p:cBhvr>
                                        <p:cTn id="51" dur="2000"/>
                                        <p:tgtEl>
                                          <p:spTgt spid="2049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491"/>
                                        </p:tgtEl>
                                        <p:attrNameLst>
                                          <p:attrName>style.visibility</p:attrName>
                                        </p:attrNameLst>
                                      </p:cBhvr>
                                      <p:to>
                                        <p:strVal val="visible"/>
                                      </p:to>
                                    </p:set>
                                    <p:animEffect transition="in" filter="fade">
                                      <p:cBhvr>
                                        <p:cTn id="54" dur="2000"/>
                                        <p:tgtEl>
                                          <p:spTgt spid="2049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492"/>
                                        </p:tgtEl>
                                        <p:attrNameLst>
                                          <p:attrName>style.visibility</p:attrName>
                                        </p:attrNameLst>
                                      </p:cBhvr>
                                      <p:to>
                                        <p:strVal val="visible"/>
                                      </p:to>
                                    </p:set>
                                    <p:animEffect transition="in" filter="fade">
                                      <p:cBhvr>
                                        <p:cTn id="57" dur="2000"/>
                                        <p:tgtEl>
                                          <p:spTgt spid="2049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493"/>
                                        </p:tgtEl>
                                        <p:attrNameLst>
                                          <p:attrName>style.visibility</p:attrName>
                                        </p:attrNameLst>
                                      </p:cBhvr>
                                      <p:to>
                                        <p:strVal val="visible"/>
                                      </p:to>
                                    </p:set>
                                    <p:animEffect transition="in" filter="fade">
                                      <p:cBhvr>
                                        <p:cTn id="60" dur="2000"/>
                                        <p:tgtEl>
                                          <p:spTgt spid="2049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494"/>
                                        </p:tgtEl>
                                        <p:attrNameLst>
                                          <p:attrName>style.visibility</p:attrName>
                                        </p:attrNameLst>
                                      </p:cBhvr>
                                      <p:to>
                                        <p:strVal val="visible"/>
                                      </p:to>
                                    </p:set>
                                    <p:animEffect transition="in" filter="fade">
                                      <p:cBhvr>
                                        <p:cTn id="63" dur="2000"/>
                                        <p:tgtEl>
                                          <p:spTgt spid="2049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495"/>
                                        </p:tgtEl>
                                        <p:attrNameLst>
                                          <p:attrName>style.visibility</p:attrName>
                                        </p:attrNameLst>
                                      </p:cBhvr>
                                      <p:to>
                                        <p:strVal val="visible"/>
                                      </p:to>
                                    </p:set>
                                    <p:animEffect transition="in" filter="fade">
                                      <p:cBhvr>
                                        <p:cTn id="66" dur="2000"/>
                                        <p:tgtEl>
                                          <p:spTgt spid="2049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496"/>
                                        </p:tgtEl>
                                        <p:attrNameLst>
                                          <p:attrName>style.visibility</p:attrName>
                                        </p:attrNameLst>
                                      </p:cBhvr>
                                      <p:to>
                                        <p:strVal val="visible"/>
                                      </p:to>
                                    </p:set>
                                    <p:animEffect transition="in" filter="fade">
                                      <p:cBhvr>
                                        <p:cTn id="69" dur="2000"/>
                                        <p:tgtEl>
                                          <p:spTgt spid="2049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499"/>
                                        </p:tgtEl>
                                        <p:attrNameLst>
                                          <p:attrName>style.visibility</p:attrName>
                                        </p:attrNameLst>
                                      </p:cBhvr>
                                      <p:to>
                                        <p:strVal val="visible"/>
                                      </p:to>
                                    </p:set>
                                    <p:animEffect transition="in" filter="fade">
                                      <p:cBhvr>
                                        <p:cTn id="72" dur="2000"/>
                                        <p:tgtEl>
                                          <p:spTgt spid="20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6" grpId="0"/>
      <p:bldP spid="20487" grpId="0"/>
      <p:bldP spid="20488" grpId="0" animBg="1"/>
      <p:bldP spid="20489" grpId="0" animBg="1"/>
      <p:bldP spid="20490" grpId="0" animBg="1"/>
      <p:bldP spid="20491" grpId="0" animBg="1"/>
      <p:bldP spid="20492" grpId="0" animBg="1"/>
      <p:bldP spid="20493" grpId="0"/>
      <p:bldP spid="20494" grpId="0"/>
      <p:bldP spid="20495" grpId="0" animBg="1"/>
      <p:bldP spid="20496" grpId="0" animBg="1"/>
      <p:bldP spid="2049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idx="1"/>
          </p:nvPr>
        </p:nvSpPr>
        <p:spPr>
          <a:xfrm>
            <a:off x="685800" y="1066800"/>
            <a:ext cx="8153400" cy="5029200"/>
          </a:xfrm>
        </p:spPr>
        <p:txBody>
          <a:bodyPr/>
          <a:lstStyle/>
          <a:p>
            <a:pPr marL="609600" indent="-609600" eaLnBrk="1" hangingPunct="1">
              <a:buFont typeface="Wingdings" pitchFamily="2" charset="2"/>
              <a:buNone/>
              <a:defRPr/>
            </a:pPr>
            <a:endParaRPr lang="en-US" dirty="0" smtClean="0"/>
          </a:p>
          <a:p>
            <a:pPr marL="609600" indent="-609600" eaLnBrk="1" hangingPunct="1">
              <a:buFont typeface="Wingdings" pitchFamily="2" charset="2"/>
              <a:buNone/>
              <a:defRPr/>
            </a:pPr>
            <a:r>
              <a:rPr lang="en-US" sz="2800" dirty="0" smtClean="0"/>
              <a:t>A  polynomial should be selected according to the following rule:-</a:t>
            </a:r>
          </a:p>
          <a:p>
            <a:pPr marL="609600" indent="-609600" eaLnBrk="1" hangingPunct="1">
              <a:buFontTx/>
              <a:buAutoNum type="arabicPeriod"/>
              <a:defRPr/>
            </a:pPr>
            <a:r>
              <a:rPr lang="en-US" sz="2800" dirty="0" smtClean="0"/>
              <a:t>It should </a:t>
            </a:r>
            <a:r>
              <a:rPr lang="en-US" sz="2800" dirty="0" smtClean="0">
                <a:solidFill>
                  <a:srgbClr val="FF0000"/>
                </a:solidFill>
              </a:rPr>
              <a:t>not</a:t>
            </a:r>
            <a:r>
              <a:rPr lang="en-US" sz="2800" dirty="0" smtClean="0"/>
              <a:t> be divisible by x.</a:t>
            </a:r>
          </a:p>
          <a:p>
            <a:pPr marL="609600" indent="-609600" eaLnBrk="1" hangingPunct="1">
              <a:buFontTx/>
              <a:buAutoNum type="arabicPeriod"/>
              <a:defRPr/>
            </a:pPr>
            <a:r>
              <a:rPr lang="en-US" sz="2800" dirty="0" smtClean="0"/>
              <a:t>It should be divisible by x+1.</a:t>
            </a:r>
          </a:p>
          <a:p>
            <a:pPr marL="609600" indent="-609600" eaLnBrk="1" hangingPunct="1">
              <a:buFont typeface="Wingdings" pitchFamily="2" charset="2"/>
              <a:buNone/>
              <a:defRPr/>
            </a:pPr>
            <a:endParaRPr lang="en-US" dirty="0" smtClean="0"/>
          </a:p>
          <a:p>
            <a:pPr marL="609600" indent="-609600" eaLnBrk="1" hangingPunct="1">
              <a:buFont typeface="Wingdings" pitchFamily="2" charset="2"/>
              <a:buNone/>
              <a:defRPr/>
            </a:pPr>
            <a:endParaRPr lang="en-US" dirty="0" smtClean="0"/>
          </a:p>
        </p:txBody>
      </p:sp>
      <p:sp>
        <p:nvSpPr>
          <p:cNvPr id="4" name="Slide Number Placeholder 5"/>
          <p:cNvSpPr>
            <a:spLocks noGrp="1"/>
          </p:cNvSpPr>
          <p:nvPr>
            <p:ph type="sldNum" sz="quarter" idx="12"/>
          </p:nvPr>
        </p:nvSpPr>
        <p:spPr/>
        <p:txBody>
          <a:bodyPr/>
          <a:lstStyle/>
          <a:p>
            <a:pPr>
              <a:defRPr/>
            </a:pPr>
            <a:fld id="{08B117DB-049C-4F54-BF00-7A9E982369C2}" type="slidenum">
              <a:rPr lang="en-US"/>
              <a:pPr>
                <a:defRPr/>
              </a:pPr>
              <a:t>19</a:t>
            </a:fld>
            <a:endParaRPr lang="en-US"/>
          </a:p>
        </p:txBody>
      </p:sp>
      <p:sp>
        <p:nvSpPr>
          <p:cNvPr id="5" name="Rectangle 4"/>
          <p:cNvSpPr/>
          <p:nvPr/>
        </p:nvSpPr>
        <p:spPr>
          <a:xfrm>
            <a:off x="914400" y="609600"/>
            <a:ext cx="7467600" cy="584775"/>
          </a:xfrm>
          <a:prstGeom prst="rect">
            <a:avLst/>
          </a:prstGeom>
        </p:spPr>
        <p:txBody>
          <a:bodyPr wrap="square">
            <a:spAutoFit/>
          </a:bodyPr>
          <a:lstStyle/>
          <a:p>
            <a:pPr algn="ctr"/>
            <a:r>
              <a:rPr lang="en-US" sz="3200" b="1" dirty="0" smtClean="0">
                <a:solidFill>
                  <a:schemeClr val="tx1"/>
                </a:solidFill>
              </a:rPr>
              <a:t>CRC </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idx="1"/>
          </p:nvPr>
        </p:nvSpPr>
        <p:spPr>
          <a:xfrm>
            <a:off x="457200" y="1371600"/>
            <a:ext cx="8382000" cy="4114800"/>
          </a:xfrm>
        </p:spPr>
        <p:txBody>
          <a:bodyPr>
            <a:normAutofit/>
          </a:bodyPr>
          <a:lstStyle/>
          <a:p>
            <a:pPr eaLnBrk="1" hangingPunct="1">
              <a:defRPr/>
            </a:pPr>
            <a:r>
              <a:rPr lang="en-US" sz="3000" dirty="0" smtClean="0"/>
              <a:t>Data can be corrupted during transmission</a:t>
            </a:r>
          </a:p>
          <a:p>
            <a:pPr eaLnBrk="1" hangingPunct="1">
              <a:defRPr/>
            </a:pPr>
            <a:endParaRPr lang="en-US" sz="3000" dirty="0"/>
          </a:p>
          <a:p>
            <a:pPr eaLnBrk="1" hangingPunct="1">
              <a:defRPr/>
            </a:pPr>
            <a:r>
              <a:rPr lang="en-US" sz="3000" dirty="0" smtClean="0"/>
              <a:t>For reliable communication, errors must be detected and corrected.</a:t>
            </a:r>
          </a:p>
          <a:p>
            <a:pPr eaLnBrk="1" hangingPunct="1">
              <a:buFont typeface="Wingdings" pitchFamily="2" charset="2"/>
              <a:buNone/>
              <a:defRPr/>
            </a:pPr>
            <a:endParaRPr lang="en-US" sz="3000" dirty="0" smtClean="0"/>
          </a:p>
          <a:p>
            <a:pPr eaLnBrk="1" hangingPunct="1">
              <a:defRPr/>
            </a:pPr>
            <a:r>
              <a:rPr lang="en-US" sz="3000" dirty="0" smtClean="0"/>
              <a:t>Error detection and correction are implemented either at </a:t>
            </a:r>
            <a:r>
              <a:rPr lang="en-US" sz="3000" dirty="0" smtClean="0">
                <a:solidFill>
                  <a:srgbClr val="FF0000"/>
                </a:solidFill>
              </a:rPr>
              <a:t>data link layer </a:t>
            </a:r>
            <a:r>
              <a:rPr lang="en-US" sz="3000" dirty="0" smtClean="0"/>
              <a:t>or at the transport layer of the OSI model.</a:t>
            </a:r>
          </a:p>
          <a:p>
            <a:pPr eaLnBrk="1" hangingPunct="1">
              <a:buFont typeface="Wingdings" pitchFamily="2" charset="2"/>
              <a:buNone/>
              <a:defRPr/>
            </a:pPr>
            <a:endParaRPr lang="en-US" sz="3000" dirty="0" smtClean="0"/>
          </a:p>
        </p:txBody>
      </p:sp>
      <p:sp>
        <p:nvSpPr>
          <p:cNvPr id="4" name="Slide Number Placeholder 5"/>
          <p:cNvSpPr>
            <a:spLocks noGrp="1"/>
          </p:cNvSpPr>
          <p:nvPr>
            <p:ph type="sldNum" sz="quarter" idx="12"/>
          </p:nvPr>
        </p:nvSpPr>
        <p:spPr/>
        <p:txBody>
          <a:bodyPr/>
          <a:lstStyle/>
          <a:p>
            <a:pPr>
              <a:defRPr/>
            </a:pPr>
            <a:fld id="{2969A8E2-4301-40DF-B59A-FF1ABA781E34}" type="slidenum">
              <a:rPr lang="en-US"/>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fade">
                                      <p:cBhvr>
                                        <p:cTn id="7" dur="1000"/>
                                        <p:tgtEl>
                                          <p:spTgt spid="21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9139">
                                            <p:txEl>
                                              <p:pRg st="2" end="2"/>
                                            </p:txEl>
                                          </p:spTgt>
                                        </p:tgtEl>
                                        <p:attrNameLst>
                                          <p:attrName>style.visibility</p:attrName>
                                        </p:attrNameLst>
                                      </p:cBhvr>
                                      <p:to>
                                        <p:strVal val="visible"/>
                                      </p:to>
                                    </p:set>
                                    <p:animEffect transition="in" filter="fade">
                                      <p:cBhvr>
                                        <p:cTn id="12" dur="1000"/>
                                        <p:tgtEl>
                                          <p:spTgt spid="219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9139">
                                            <p:txEl>
                                              <p:pRg st="4" end="4"/>
                                            </p:txEl>
                                          </p:spTgt>
                                        </p:tgtEl>
                                        <p:attrNameLst>
                                          <p:attrName>style.visibility</p:attrName>
                                        </p:attrNameLst>
                                      </p:cBhvr>
                                      <p:to>
                                        <p:strVal val="visible"/>
                                      </p:to>
                                    </p:set>
                                    <p:animEffect transition="in" filter="fade">
                                      <p:cBhvr>
                                        <p:cTn id="17" dur="1000"/>
                                        <p:tgtEl>
                                          <p:spTgt spid="219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idx="1"/>
          </p:nvPr>
        </p:nvSpPr>
        <p:spPr>
          <a:xfrm>
            <a:off x="685800" y="228600"/>
            <a:ext cx="7162800" cy="838200"/>
          </a:xfrm>
        </p:spPr>
        <p:txBody>
          <a:bodyPr>
            <a:normAutofit fontScale="25000" lnSpcReduction="20000"/>
          </a:bodyPr>
          <a:lstStyle/>
          <a:p>
            <a:pPr eaLnBrk="1" hangingPunct="1">
              <a:lnSpc>
                <a:spcPct val="90000"/>
              </a:lnSpc>
              <a:buNone/>
              <a:defRPr/>
            </a:pPr>
            <a:r>
              <a:rPr lang="en-US" sz="9600" b="1" dirty="0" smtClean="0"/>
              <a:t> Example :-</a:t>
            </a:r>
          </a:p>
          <a:p>
            <a:pPr eaLnBrk="1" hangingPunct="1">
              <a:lnSpc>
                <a:spcPct val="90000"/>
              </a:lnSpc>
              <a:buNone/>
              <a:defRPr/>
            </a:pPr>
            <a:r>
              <a:rPr lang="en-US" sz="9600" b="1" dirty="0" smtClean="0"/>
              <a:t>The CRC generator at sender end :</a:t>
            </a:r>
          </a:p>
          <a:p>
            <a:pPr eaLnBrk="1" hangingPunct="1">
              <a:lnSpc>
                <a:spcPct val="90000"/>
              </a:lnSpc>
              <a:defRPr/>
            </a:pPr>
            <a:endParaRPr lang="en-US" sz="2400" dirty="0" smtClean="0"/>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r>
              <a:rPr lang="en-US" sz="2800" dirty="0" smtClean="0"/>
              <a:t>  </a:t>
            </a:r>
          </a:p>
        </p:txBody>
      </p:sp>
      <p:sp>
        <p:nvSpPr>
          <p:cNvPr id="26" name="Slide Number Placeholder 5"/>
          <p:cNvSpPr>
            <a:spLocks noGrp="1"/>
          </p:cNvSpPr>
          <p:nvPr>
            <p:ph type="sldNum" sz="quarter" idx="12"/>
          </p:nvPr>
        </p:nvSpPr>
        <p:spPr/>
        <p:txBody>
          <a:bodyPr/>
          <a:lstStyle/>
          <a:p>
            <a:pPr>
              <a:defRPr/>
            </a:pPr>
            <a:fld id="{1CA527C9-343C-4007-8A6C-3419CFA67AC4}" type="slidenum">
              <a:rPr lang="en-US"/>
              <a:pPr>
                <a:defRPr/>
              </a:pPr>
              <a:t>20</a:t>
            </a:fld>
            <a:endParaRPr lang="en-US"/>
          </a:p>
        </p:txBody>
      </p:sp>
      <p:sp>
        <p:nvSpPr>
          <p:cNvPr id="22532" name="Line 3"/>
          <p:cNvSpPr>
            <a:spLocks noChangeShapeType="1"/>
          </p:cNvSpPr>
          <p:nvPr/>
        </p:nvSpPr>
        <p:spPr bwMode="auto">
          <a:xfrm>
            <a:off x="2743200" y="1355725"/>
            <a:ext cx="2743200" cy="0"/>
          </a:xfrm>
          <a:prstGeom prst="line">
            <a:avLst/>
          </a:prstGeom>
          <a:noFill/>
          <a:ln w="9525">
            <a:solidFill>
              <a:schemeClr val="tx1"/>
            </a:solidFill>
            <a:round/>
            <a:headEnd/>
            <a:tailEnd/>
          </a:ln>
        </p:spPr>
        <p:txBody>
          <a:bodyPr wrap="none"/>
          <a:lstStyle/>
          <a:p>
            <a:endParaRPr lang="en-US"/>
          </a:p>
        </p:txBody>
      </p:sp>
      <p:sp>
        <p:nvSpPr>
          <p:cNvPr id="22533" name="Line 4"/>
          <p:cNvSpPr>
            <a:spLocks noChangeShapeType="1"/>
          </p:cNvSpPr>
          <p:nvPr/>
        </p:nvSpPr>
        <p:spPr bwMode="auto">
          <a:xfrm>
            <a:off x="2743200" y="1355725"/>
            <a:ext cx="0" cy="533400"/>
          </a:xfrm>
          <a:prstGeom prst="line">
            <a:avLst/>
          </a:prstGeom>
          <a:noFill/>
          <a:ln w="9525">
            <a:solidFill>
              <a:schemeClr val="tx1"/>
            </a:solidFill>
            <a:round/>
            <a:headEnd/>
            <a:tailEnd/>
          </a:ln>
        </p:spPr>
        <p:txBody>
          <a:bodyPr wrap="none"/>
          <a:lstStyle/>
          <a:p>
            <a:endParaRPr lang="en-US"/>
          </a:p>
        </p:txBody>
      </p:sp>
      <p:sp>
        <p:nvSpPr>
          <p:cNvPr id="22534" name="Line 5"/>
          <p:cNvSpPr>
            <a:spLocks noChangeShapeType="1"/>
          </p:cNvSpPr>
          <p:nvPr/>
        </p:nvSpPr>
        <p:spPr bwMode="auto">
          <a:xfrm>
            <a:off x="2362200" y="1889125"/>
            <a:ext cx="381000" cy="0"/>
          </a:xfrm>
          <a:prstGeom prst="line">
            <a:avLst/>
          </a:prstGeom>
          <a:noFill/>
          <a:ln w="9525">
            <a:solidFill>
              <a:schemeClr val="tx1"/>
            </a:solidFill>
            <a:round/>
            <a:headEnd/>
            <a:tailEnd/>
          </a:ln>
        </p:spPr>
        <p:txBody>
          <a:bodyPr wrap="none"/>
          <a:lstStyle/>
          <a:p>
            <a:endParaRPr lang="en-US"/>
          </a:p>
        </p:txBody>
      </p:sp>
      <p:sp>
        <p:nvSpPr>
          <p:cNvPr id="22535" name="Text Box 6"/>
          <p:cNvSpPr txBox="1">
            <a:spLocks noChangeArrowheads="1"/>
          </p:cNvSpPr>
          <p:nvPr/>
        </p:nvSpPr>
        <p:spPr bwMode="auto">
          <a:xfrm>
            <a:off x="1447800" y="1203325"/>
            <a:ext cx="12192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1 1 0 1</a:t>
            </a:r>
          </a:p>
        </p:txBody>
      </p:sp>
      <p:sp>
        <p:nvSpPr>
          <p:cNvPr id="22536" name="Text Box 7"/>
          <p:cNvSpPr txBox="1">
            <a:spLocks noChangeArrowheads="1"/>
          </p:cNvSpPr>
          <p:nvPr/>
        </p:nvSpPr>
        <p:spPr bwMode="auto">
          <a:xfrm>
            <a:off x="3048000" y="822325"/>
            <a:ext cx="21336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1 1 1 1 0 1</a:t>
            </a:r>
          </a:p>
        </p:txBody>
      </p:sp>
      <p:sp>
        <p:nvSpPr>
          <p:cNvPr id="22537" name="Text Box 8"/>
          <p:cNvSpPr txBox="1">
            <a:spLocks noChangeArrowheads="1"/>
          </p:cNvSpPr>
          <p:nvPr/>
        </p:nvSpPr>
        <p:spPr bwMode="auto">
          <a:xfrm>
            <a:off x="2743200" y="1355725"/>
            <a:ext cx="21336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1 0 0 1 0 0</a:t>
            </a:r>
          </a:p>
        </p:txBody>
      </p:sp>
      <p:sp>
        <p:nvSpPr>
          <p:cNvPr id="22538" name="Rectangle 9"/>
          <p:cNvSpPr>
            <a:spLocks noChangeArrowheads="1"/>
          </p:cNvSpPr>
          <p:nvPr/>
        </p:nvSpPr>
        <p:spPr bwMode="auto">
          <a:xfrm>
            <a:off x="4495800" y="1431925"/>
            <a:ext cx="1066800" cy="3810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400">
                <a:latin typeface="Times New Roman" pitchFamily="18" charset="0"/>
              </a:rPr>
              <a:t>0  0  0</a:t>
            </a:r>
          </a:p>
        </p:txBody>
      </p:sp>
      <p:sp>
        <p:nvSpPr>
          <p:cNvPr id="22539" name="Text Box 10"/>
          <p:cNvSpPr txBox="1">
            <a:spLocks noChangeArrowheads="1"/>
          </p:cNvSpPr>
          <p:nvPr/>
        </p:nvSpPr>
        <p:spPr bwMode="auto">
          <a:xfrm>
            <a:off x="2743200" y="1752600"/>
            <a:ext cx="13716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1 1 0 1</a:t>
            </a:r>
          </a:p>
        </p:txBody>
      </p:sp>
      <p:sp>
        <p:nvSpPr>
          <p:cNvPr id="22540" name="Line 11"/>
          <p:cNvSpPr>
            <a:spLocks noChangeShapeType="1"/>
          </p:cNvSpPr>
          <p:nvPr/>
        </p:nvSpPr>
        <p:spPr bwMode="auto">
          <a:xfrm>
            <a:off x="2819400" y="2209800"/>
            <a:ext cx="1524000" cy="0"/>
          </a:xfrm>
          <a:prstGeom prst="line">
            <a:avLst/>
          </a:prstGeom>
          <a:noFill/>
          <a:ln w="9525">
            <a:solidFill>
              <a:schemeClr val="tx1"/>
            </a:solidFill>
            <a:round/>
            <a:headEnd/>
            <a:tailEnd/>
          </a:ln>
        </p:spPr>
        <p:txBody>
          <a:bodyPr wrap="none"/>
          <a:lstStyle/>
          <a:p>
            <a:endParaRPr lang="en-US"/>
          </a:p>
        </p:txBody>
      </p:sp>
      <p:sp>
        <p:nvSpPr>
          <p:cNvPr id="22541" name="Text Box 12"/>
          <p:cNvSpPr txBox="1">
            <a:spLocks noChangeArrowheads="1"/>
          </p:cNvSpPr>
          <p:nvPr/>
        </p:nvSpPr>
        <p:spPr bwMode="auto">
          <a:xfrm>
            <a:off x="3048000" y="2133600"/>
            <a:ext cx="16764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 1 0 0 0 </a:t>
            </a:r>
          </a:p>
        </p:txBody>
      </p:sp>
      <p:sp>
        <p:nvSpPr>
          <p:cNvPr id="22542" name="Text Box 13"/>
          <p:cNvSpPr txBox="1">
            <a:spLocks noChangeArrowheads="1"/>
          </p:cNvSpPr>
          <p:nvPr/>
        </p:nvSpPr>
        <p:spPr bwMode="auto">
          <a:xfrm>
            <a:off x="3124200" y="2438400"/>
            <a:ext cx="16764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1 1 0 1</a:t>
            </a:r>
          </a:p>
        </p:txBody>
      </p:sp>
      <p:sp>
        <p:nvSpPr>
          <p:cNvPr id="22543" name="Line 14"/>
          <p:cNvSpPr>
            <a:spLocks noChangeShapeType="1"/>
          </p:cNvSpPr>
          <p:nvPr/>
        </p:nvSpPr>
        <p:spPr bwMode="auto">
          <a:xfrm>
            <a:off x="3200400" y="2971800"/>
            <a:ext cx="1524000" cy="0"/>
          </a:xfrm>
          <a:prstGeom prst="line">
            <a:avLst/>
          </a:prstGeom>
          <a:noFill/>
          <a:ln w="9525">
            <a:solidFill>
              <a:schemeClr val="tx1"/>
            </a:solidFill>
            <a:round/>
            <a:headEnd/>
            <a:tailEnd/>
          </a:ln>
        </p:spPr>
        <p:txBody>
          <a:bodyPr wrap="none"/>
          <a:lstStyle/>
          <a:p>
            <a:endParaRPr lang="en-US"/>
          </a:p>
        </p:txBody>
      </p:sp>
      <p:sp>
        <p:nvSpPr>
          <p:cNvPr id="22544" name="Rectangle 15"/>
          <p:cNvSpPr>
            <a:spLocks noChangeArrowheads="1"/>
          </p:cNvSpPr>
          <p:nvPr/>
        </p:nvSpPr>
        <p:spPr bwMode="auto">
          <a:xfrm>
            <a:off x="3429000" y="2895600"/>
            <a:ext cx="1250950" cy="519113"/>
          </a:xfrm>
          <a:prstGeom prst="rect">
            <a:avLst/>
          </a:prstGeom>
          <a:noFill/>
          <a:ln w="9525">
            <a:noFill/>
            <a:miter lim="800000"/>
            <a:headEnd/>
            <a:tailEnd/>
          </a:ln>
        </p:spPr>
        <p:txBody>
          <a:bodyPr wrap="none">
            <a:spAutoFit/>
          </a:bodyPr>
          <a:lstStyle/>
          <a:p>
            <a:pPr eaLnBrk="1" hangingPunct="1">
              <a:spcBef>
                <a:spcPct val="50000"/>
              </a:spcBef>
            </a:pPr>
            <a:r>
              <a:rPr lang="en-US" sz="2800">
                <a:latin typeface="Times New Roman" pitchFamily="18" charset="0"/>
              </a:rPr>
              <a:t>1 0 1 0 </a:t>
            </a:r>
          </a:p>
        </p:txBody>
      </p:sp>
      <p:sp>
        <p:nvSpPr>
          <p:cNvPr id="22545" name="Rectangle 16"/>
          <p:cNvSpPr>
            <a:spLocks noChangeArrowheads="1"/>
          </p:cNvSpPr>
          <p:nvPr/>
        </p:nvSpPr>
        <p:spPr bwMode="auto">
          <a:xfrm>
            <a:off x="3429000" y="3200400"/>
            <a:ext cx="1162050" cy="519113"/>
          </a:xfrm>
          <a:prstGeom prst="rect">
            <a:avLst/>
          </a:prstGeom>
          <a:noFill/>
          <a:ln w="9525">
            <a:noFill/>
            <a:miter lim="800000"/>
            <a:headEnd/>
            <a:tailEnd/>
          </a:ln>
        </p:spPr>
        <p:txBody>
          <a:bodyPr wrap="none">
            <a:spAutoFit/>
          </a:bodyPr>
          <a:lstStyle/>
          <a:p>
            <a:pPr eaLnBrk="1" hangingPunct="1">
              <a:spcBef>
                <a:spcPct val="50000"/>
              </a:spcBef>
            </a:pPr>
            <a:r>
              <a:rPr lang="en-US" sz="2800">
                <a:latin typeface="Times New Roman" pitchFamily="18" charset="0"/>
              </a:rPr>
              <a:t>1 1 0 1</a:t>
            </a:r>
          </a:p>
        </p:txBody>
      </p:sp>
      <p:sp>
        <p:nvSpPr>
          <p:cNvPr id="22546" name="Line 17"/>
          <p:cNvSpPr>
            <a:spLocks noChangeShapeType="1"/>
          </p:cNvSpPr>
          <p:nvPr/>
        </p:nvSpPr>
        <p:spPr bwMode="auto">
          <a:xfrm>
            <a:off x="3505200" y="3733800"/>
            <a:ext cx="1524000" cy="0"/>
          </a:xfrm>
          <a:prstGeom prst="line">
            <a:avLst/>
          </a:prstGeom>
          <a:noFill/>
          <a:ln w="9525">
            <a:solidFill>
              <a:schemeClr val="tx1"/>
            </a:solidFill>
            <a:round/>
            <a:headEnd/>
            <a:tailEnd/>
          </a:ln>
        </p:spPr>
        <p:txBody>
          <a:bodyPr wrap="none"/>
          <a:lstStyle/>
          <a:p>
            <a:endParaRPr lang="en-US"/>
          </a:p>
        </p:txBody>
      </p:sp>
      <p:sp>
        <p:nvSpPr>
          <p:cNvPr id="22547" name="Rectangle 18"/>
          <p:cNvSpPr>
            <a:spLocks noChangeArrowheads="1"/>
          </p:cNvSpPr>
          <p:nvPr/>
        </p:nvSpPr>
        <p:spPr bwMode="auto">
          <a:xfrm>
            <a:off x="3686175" y="3657600"/>
            <a:ext cx="1250950" cy="946150"/>
          </a:xfrm>
          <a:prstGeom prst="rect">
            <a:avLst/>
          </a:prstGeom>
          <a:noFill/>
          <a:ln w="9525">
            <a:noFill/>
            <a:miter lim="800000"/>
            <a:headEnd/>
            <a:tailEnd/>
          </a:ln>
        </p:spPr>
        <p:txBody>
          <a:bodyPr wrap="none">
            <a:spAutoFit/>
          </a:bodyPr>
          <a:lstStyle/>
          <a:p>
            <a:pPr eaLnBrk="1" hangingPunct="1"/>
            <a:r>
              <a:rPr lang="en-US" sz="2800">
                <a:latin typeface="Times New Roman" pitchFamily="18" charset="0"/>
              </a:rPr>
              <a:t>1 1 1 0 </a:t>
            </a:r>
          </a:p>
          <a:p>
            <a:pPr eaLnBrk="1" hangingPunct="1"/>
            <a:r>
              <a:rPr lang="en-US" sz="2800">
                <a:latin typeface="Times New Roman" pitchFamily="18" charset="0"/>
              </a:rPr>
              <a:t>1 1 0 1</a:t>
            </a:r>
          </a:p>
        </p:txBody>
      </p:sp>
      <p:sp>
        <p:nvSpPr>
          <p:cNvPr id="22548" name="Line 19"/>
          <p:cNvSpPr>
            <a:spLocks noChangeShapeType="1"/>
          </p:cNvSpPr>
          <p:nvPr/>
        </p:nvSpPr>
        <p:spPr bwMode="auto">
          <a:xfrm>
            <a:off x="3765550" y="4572000"/>
            <a:ext cx="1524000" cy="0"/>
          </a:xfrm>
          <a:prstGeom prst="line">
            <a:avLst/>
          </a:prstGeom>
          <a:noFill/>
          <a:ln w="9525">
            <a:solidFill>
              <a:schemeClr val="tx1"/>
            </a:solidFill>
            <a:round/>
            <a:headEnd/>
            <a:tailEnd/>
          </a:ln>
        </p:spPr>
        <p:txBody>
          <a:bodyPr wrap="none"/>
          <a:lstStyle/>
          <a:p>
            <a:endParaRPr lang="en-US"/>
          </a:p>
        </p:txBody>
      </p:sp>
      <p:sp>
        <p:nvSpPr>
          <p:cNvPr id="22549" name="Rectangle 20"/>
          <p:cNvSpPr>
            <a:spLocks noChangeArrowheads="1"/>
          </p:cNvSpPr>
          <p:nvPr/>
        </p:nvSpPr>
        <p:spPr bwMode="auto">
          <a:xfrm>
            <a:off x="3946525" y="4495800"/>
            <a:ext cx="1250950" cy="946150"/>
          </a:xfrm>
          <a:prstGeom prst="rect">
            <a:avLst/>
          </a:prstGeom>
          <a:noFill/>
          <a:ln w="9525">
            <a:noFill/>
            <a:miter lim="800000"/>
            <a:headEnd/>
            <a:tailEnd/>
          </a:ln>
        </p:spPr>
        <p:txBody>
          <a:bodyPr wrap="none">
            <a:spAutoFit/>
          </a:bodyPr>
          <a:lstStyle/>
          <a:p>
            <a:pPr eaLnBrk="1" hangingPunct="1"/>
            <a:r>
              <a:rPr lang="en-US" sz="2800">
                <a:latin typeface="Times New Roman" pitchFamily="18" charset="0"/>
              </a:rPr>
              <a:t>0 1 1 0 </a:t>
            </a:r>
          </a:p>
          <a:p>
            <a:pPr eaLnBrk="1" hangingPunct="1"/>
            <a:r>
              <a:rPr lang="en-US" sz="2800">
                <a:latin typeface="Times New Roman" pitchFamily="18" charset="0"/>
              </a:rPr>
              <a:t>0 0 0 0</a:t>
            </a:r>
          </a:p>
        </p:txBody>
      </p:sp>
      <p:sp>
        <p:nvSpPr>
          <p:cNvPr id="22550" name="Line 21"/>
          <p:cNvSpPr>
            <a:spLocks noChangeShapeType="1"/>
          </p:cNvSpPr>
          <p:nvPr/>
        </p:nvSpPr>
        <p:spPr bwMode="auto">
          <a:xfrm>
            <a:off x="3994150" y="5410200"/>
            <a:ext cx="1524000" cy="0"/>
          </a:xfrm>
          <a:prstGeom prst="line">
            <a:avLst/>
          </a:prstGeom>
          <a:noFill/>
          <a:ln w="9525">
            <a:solidFill>
              <a:schemeClr val="tx1"/>
            </a:solidFill>
            <a:round/>
            <a:headEnd/>
            <a:tailEnd/>
          </a:ln>
        </p:spPr>
        <p:txBody>
          <a:bodyPr wrap="none"/>
          <a:lstStyle/>
          <a:p>
            <a:endParaRPr lang="en-US"/>
          </a:p>
        </p:txBody>
      </p:sp>
      <p:sp>
        <p:nvSpPr>
          <p:cNvPr id="22551" name="Rectangle 22"/>
          <p:cNvSpPr>
            <a:spLocks noChangeArrowheads="1"/>
          </p:cNvSpPr>
          <p:nvPr/>
        </p:nvSpPr>
        <p:spPr bwMode="auto">
          <a:xfrm>
            <a:off x="4175125" y="5334000"/>
            <a:ext cx="1162050" cy="946150"/>
          </a:xfrm>
          <a:prstGeom prst="rect">
            <a:avLst/>
          </a:prstGeom>
          <a:noFill/>
          <a:ln w="9525">
            <a:noFill/>
            <a:miter lim="800000"/>
            <a:headEnd/>
            <a:tailEnd/>
          </a:ln>
        </p:spPr>
        <p:txBody>
          <a:bodyPr wrap="none">
            <a:spAutoFit/>
          </a:bodyPr>
          <a:lstStyle/>
          <a:p>
            <a:pPr eaLnBrk="1" hangingPunct="1"/>
            <a:r>
              <a:rPr lang="en-US" sz="2800">
                <a:latin typeface="Times New Roman" pitchFamily="18" charset="0"/>
              </a:rPr>
              <a:t>1 1 0 0</a:t>
            </a:r>
          </a:p>
          <a:p>
            <a:pPr eaLnBrk="1" hangingPunct="1"/>
            <a:r>
              <a:rPr lang="en-US" sz="2800">
                <a:latin typeface="Times New Roman" pitchFamily="18" charset="0"/>
              </a:rPr>
              <a:t>1 1 0 1</a:t>
            </a:r>
          </a:p>
        </p:txBody>
      </p:sp>
      <p:sp>
        <p:nvSpPr>
          <p:cNvPr id="22552" name="Line 23"/>
          <p:cNvSpPr>
            <a:spLocks noChangeShapeType="1"/>
          </p:cNvSpPr>
          <p:nvPr/>
        </p:nvSpPr>
        <p:spPr bwMode="auto">
          <a:xfrm>
            <a:off x="4267200" y="6324600"/>
            <a:ext cx="1524000" cy="0"/>
          </a:xfrm>
          <a:prstGeom prst="line">
            <a:avLst/>
          </a:prstGeom>
          <a:noFill/>
          <a:ln w="9525">
            <a:solidFill>
              <a:schemeClr val="tx1"/>
            </a:solidFill>
            <a:round/>
            <a:headEnd/>
            <a:tailEnd/>
          </a:ln>
        </p:spPr>
        <p:txBody>
          <a:bodyPr wrap="none"/>
          <a:lstStyle/>
          <a:p>
            <a:endParaRPr lang="en-US"/>
          </a:p>
        </p:txBody>
      </p:sp>
      <p:sp>
        <p:nvSpPr>
          <p:cNvPr id="22553" name="Rectangle 24"/>
          <p:cNvSpPr>
            <a:spLocks noChangeArrowheads="1"/>
          </p:cNvSpPr>
          <p:nvPr/>
        </p:nvSpPr>
        <p:spPr bwMode="auto">
          <a:xfrm>
            <a:off x="4419600" y="6262688"/>
            <a:ext cx="895350" cy="519112"/>
          </a:xfrm>
          <a:prstGeom prst="rect">
            <a:avLst/>
          </a:prstGeom>
          <a:noFill/>
          <a:ln w="9525">
            <a:noFill/>
            <a:miter lim="800000"/>
            <a:headEnd/>
            <a:tailEnd/>
          </a:ln>
        </p:spPr>
        <p:txBody>
          <a:bodyPr wrap="none">
            <a:spAutoFit/>
          </a:bodyPr>
          <a:lstStyle/>
          <a:p>
            <a:pPr eaLnBrk="1" hangingPunct="1"/>
            <a:r>
              <a:rPr lang="en-US" sz="2800">
                <a:latin typeface="Times New Roman" pitchFamily="18" charset="0"/>
              </a:rPr>
              <a:t>0 0 1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idx="1"/>
          </p:nvPr>
        </p:nvSpPr>
        <p:spPr>
          <a:xfrm>
            <a:off x="685800" y="76200"/>
            <a:ext cx="7162800" cy="609600"/>
          </a:xfrm>
        </p:spPr>
        <p:txBody>
          <a:bodyPr>
            <a:normAutofit fontScale="25000" lnSpcReduction="20000"/>
          </a:bodyPr>
          <a:lstStyle/>
          <a:p>
            <a:pPr eaLnBrk="1" hangingPunct="1">
              <a:lnSpc>
                <a:spcPct val="90000"/>
              </a:lnSpc>
              <a:buFont typeface="Wingdings" pitchFamily="2" charset="2"/>
              <a:buNone/>
              <a:defRPr/>
            </a:pPr>
            <a:endParaRPr lang="en-US" sz="2400" dirty="0" smtClean="0"/>
          </a:p>
          <a:p>
            <a:pPr eaLnBrk="1" hangingPunct="1">
              <a:lnSpc>
                <a:spcPct val="90000"/>
              </a:lnSpc>
              <a:buFont typeface="Wingdings" pitchFamily="2" charset="2"/>
              <a:buNone/>
              <a:defRPr/>
            </a:pPr>
            <a:r>
              <a:rPr lang="en-US" sz="6400" dirty="0" smtClean="0"/>
              <a:t>The CRC checker at receiver end :</a:t>
            </a:r>
          </a:p>
          <a:p>
            <a:pPr eaLnBrk="1" hangingPunct="1">
              <a:lnSpc>
                <a:spcPct val="90000"/>
              </a:lnSpc>
              <a:defRPr/>
            </a:pPr>
            <a:endParaRPr lang="en-US" sz="2400" dirty="0" smtClean="0"/>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r>
              <a:rPr lang="en-US" sz="2800" dirty="0" smtClean="0"/>
              <a:t>  </a:t>
            </a:r>
          </a:p>
        </p:txBody>
      </p:sp>
      <p:sp>
        <p:nvSpPr>
          <p:cNvPr id="26" name="Slide Number Placeholder 5"/>
          <p:cNvSpPr>
            <a:spLocks noGrp="1"/>
          </p:cNvSpPr>
          <p:nvPr>
            <p:ph type="sldNum" sz="quarter" idx="12"/>
          </p:nvPr>
        </p:nvSpPr>
        <p:spPr/>
        <p:txBody>
          <a:bodyPr/>
          <a:lstStyle/>
          <a:p>
            <a:pPr>
              <a:defRPr/>
            </a:pPr>
            <a:fld id="{57709FB6-3399-4A4C-A90A-4F769E84C462}" type="slidenum">
              <a:rPr lang="en-US"/>
              <a:pPr>
                <a:defRPr/>
              </a:pPr>
              <a:t>21</a:t>
            </a:fld>
            <a:endParaRPr lang="en-US"/>
          </a:p>
        </p:txBody>
      </p:sp>
      <p:sp>
        <p:nvSpPr>
          <p:cNvPr id="23556" name="Line 3"/>
          <p:cNvSpPr>
            <a:spLocks noChangeShapeType="1"/>
          </p:cNvSpPr>
          <p:nvPr/>
        </p:nvSpPr>
        <p:spPr bwMode="auto">
          <a:xfrm>
            <a:off x="2743200" y="1127125"/>
            <a:ext cx="2743200" cy="0"/>
          </a:xfrm>
          <a:prstGeom prst="line">
            <a:avLst/>
          </a:prstGeom>
          <a:noFill/>
          <a:ln w="9525">
            <a:solidFill>
              <a:schemeClr val="tx1"/>
            </a:solidFill>
            <a:round/>
            <a:headEnd/>
            <a:tailEnd/>
          </a:ln>
        </p:spPr>
        <p:txBody>
          <a:bodyPr wrap="none"/>
          <a:lstStyle/>
          <a:p>
            <a:endParaRPr lang="en-US"/>
          </a:p>
        </p:txBody>
      </p:sp>
      <p:sp>
        <p:nvSpPr>
          <p:cNvPr id="23557" name="Line 4"/>
          <p:cNvSpPr>
            <a:spLocks noChangeShapeType="1"/>
          </p:cNvSpPr>
          <p:nvPr/>
        </p:nvSpPr>
        <p:spPr bwMode="auto">
          <a:xfrm>
            <a:off x="2743200" y="1127125"/>
            <a:ext cx="0" cy="533400"/>
          </a:xfrm>
          <a:prstGeom prst="line">
            <a:avLst/>
          </a:prstGeom>
          <a:noFill/>
          <a:ln w="9525">
            <a:solidFill>
              <a:schemeClr val="tx1"/>
            </a:solidFill>
            <a:round/>
            <a:headEnd/>
            <a:tailEnd/>
          </a:ln>
        </p:spPr>
        <p:txBody>
          <a:bodyPr wrap="none"/>
          <a:lstStyle/>
          <a:p>
            <a:endParaRPr lang="en-US"/>
          </a:p>
        </p:txBody>
      </p:sp>
      <p:sp>
        <p:nvSpPr>
          <p:cNvPr id="23558" name="Line 5"/>
          <p:cNvSpPr>
            <a:spLocks noChangeShapeType="1"/>
          </p:cNvSpPr>
          <p:nvPr/>
        </p:nvSpPr>
        <p:spPr bwMode="auto">
          <a:xfrm>
            <a:off x="2362200" y="1660525"/>
            <a:ext cx="381000" cy="0"/>
          </a:xfrm>
          <a:prstGeom prst="line">
            <a:avLst/>
          </a:prstGeom>
          <a:noFill/>
          <a:ln w="9525">
            <a:solidFill>
              <a:schemeClr val="tx1"/>
            </a:solidFill>
            <a:round/>
            <a:headEnd/>
            <a:tailEnd/>
          </a:ln>
        </p:spPr>
        <p:txBody>
          <a:bodyPr wrap="none"/>
          <a:lstStyle/>
          <a:p>
            <a:endParaRPr lang="en-US"/>
          </a:p>
        </p:txBody>
      </p:sp>
      <p:sp>
        <p:nvSpPr>
          <p:cNvPr id="23559" name="Text Box 6"/>
          <p:cNvSpPr txBox="1">
            <a:spLocks noChangeArrowheads="1"/>
          </p:cNvSpPr>
          <p:nvPr/>
        </p:nvSpPr>
        <p:spPr bwMode="auto">
          <a:xfrm>
            <a:off x="1447800" y="974725"/>
            <a:ext cx="12192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1 1 0 1</a:t>
            </a:r>
          </a:p>
        </p:txBody>
      </p:sp>
      <p:sp>
        <p:nvSpPr>
          <p:cNvPr id="23560" name="Text Box 7"/>
          <p:cNvSpPr txBox="1">
            <a:spLocks noChangeArrowheads="1"/>
          </p:cNvSpPr>
          <p:nvPr/>
        </p:nvSpPr>
        <p:spPr bwMode="auto">
          <a:xfrm>
            <a:off x="3048000" y="593725"/>
            <a:ext cx="21336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1 1 1 1 0 1</a:t>
            </a:r>
          </a:p>
        </p:txBody>
      </p:sp>
      <p:sp>
        <p:nvSpPr>
          <p:cNvPr id="23561" name="Text Box 8"/>
          <p:cNvSpPr txBox="1">
            <a:spLocks noChangeArrowheads="1"/>
          </p:cNvSpPr>
          <p:nvPr/>
        </p:nvSpPr>
        <p:spPr bwMode="auto">
          <a:xfrm>
            <a:off x="2743200" y="1127125"/>
            <a:ext cx="21336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1 0 0 1 0 0</a:t>
            </a:r>
          </a:p>
        </p:txBody>
      </p:sp>
      <p:sp>
        <p:nvSpPr>
          <p:cNvPr id="23562" name="Rectangle 9"/>
          <p:cNvSpPr>
            <a:spLocks noChangeArrowheads="1"/>
          </p:cNvSpPr>
          <p:nvPr/>
        </p:nvSpPr>
        <p:spPr bwMode="auto">
          <a:xfrm>
            <a:off x="4495800" y="1203325"/>
            <a:ext cx="1066800" cy="3810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2400">
                <a:latin typeface="Times New Roman" pitchFamily="18" charset="0"/>
              </a:rPr>
              <a:t>0  0  1</a:t>
            </a:r>
          </a:p>
        </p:txBody>
      </p:sp>
      <p:sp>
        <p:nvSpPr>
          <p:cNvPr id="23563" name="Text Box 10"/>
          <p:cNvSpPr txBox="1">
            <a:spLocks noChangeArrowheads="1"/>
          </p:cNvSpPr>
          <p:nvPr/>
        </p:nvSpPr>
        <p:spPr bwMode="auto">
          <a:xfrm>
            <a:off x="2743200" y="1524000"/>
            <a:ext cx="13716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1 1 0 1</a:t>
            </a:r>
          </a:p>
        </p:txBody>
      </p:sp>
      <p:sp>
        <p:nvSpPr>
          <p:cNvPr id="23564" name="Line 11"/>
          <p:cNvSpPr>
            <a:spLocks noChangeShapeType="1"/>
          </p:cNvSpPr>
          <p:nvPr/>
        </p:nvSpPr>
        <p:spPr bwMode="auto">
          <a:xfrm>
            <a:off x="2819400" y="1981200"/>
            <a:ext cx="1524000" cy="0"/>
          </a:xfrm>
          <a:prstGeom prst="line">
            <a:avLst/>
          </a:prstGeom>
          <a:noFill/>
          <a:ln w="9525">
            <a:solidFill>
              <a:schemeClr val="tx1"/>
            </a:solidFill>
            <a:round/>
            <a:headEnd/>
            <a:tailEnd/>
          </a:ln>
        </p:spPr>
        <p:txBody>
          <a:bodyPr wrap="none"/>
          <a:lstStyle/>
          <a:p>
            <a:endParaRPr lang="en-US"/>
          </a:p>
        </p:txBody>
      </p:sp>
      <p:sp>
        <p:nvSpPr>
          <p:cNvPr id="23565" name="Text Box 12"/>
          <p:cNvSpPr txBox="1">
            <a:spLocks noChangeArrowheads="1"/>
          </p:cNvSpPr>
          <p:nvPr/>
        </p:nvSpPr>
        <p:spPr bwMode="auto">
          <a:xfrm>
            <a:off x="3048000" y="2057400"/>
            <a:ext cx="16764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 1 0 0 0 </a:t>
            </a:r>
          </a:p>
        </p:txBody>
      </p:sp>
      <p:sp>
        <p:nvSpPr>
          <p:cNvPr id="23566" name="Text Box 13"/>
          <p:cNvSpPr txBox="1">
            <a:spLocks noChangeArrowheads="1"/>
          </p:cNvSpPr>
          <p:nvPr/>
        </p:nvSpPr>
        <p:spPr bwMode="auto">
          <a:xfrm>
            <a:off x="3124200" y="2422525"/>
            <a:ext cx="1676400" cy="519113"/>
          </a:xfrm>
          <a:prstGeom prst="rect">
            <a:avLst/>
          </a:prstGeom>
          <a:noFill/>
          <a:ln w="9525">
            <a:noFill/>
            <a:miter lim="800000"/>
            <a:headEnd/>
            <a:tailEnd/>
          </a:ln>
        </p:spPr>
        <p:txBody>
          <a:bodyPr>
            <a:spAutoFit/>
          </a:bodyPr>
          <a:lstStyle/>
          <a:p>
            <a:pPr eaLnBrk="1" hangingPunct="1">
              <a:spcBef>
                <a:spcPct val="50000"/>
              </a:spcBef>
            </a:pPr>
            <a:r>
              <a:rPr lang="en-US" sz="2800">
                <a:latin typeface="Times New Roman" pitchFamily="18" charset="0"/>
              </a:rPr>
              <a:t>1 1 0 1</a:t>
            </a:r>
          </a:p>
        </p:txBody>
      </p:sp>
      <p:sp>
        <p:nvSpPr>
          <p:cNvPr id="23567" name="Line 14"/>
          <p:cNvSpPr>
            <a:spLocks noChangeShapeType="1"/>
          </p:cNvSpPr>
          <p:nvPr/>
        </p:nvSpPr>
        <p:spPr bwMode="auto">
          <a:xfrm>
            <a:off x="3200400" y="2955925"/>
            <a:ext cx="1524000" cy="0"/>
          </a:xfrm>
          <a:prstGeom prst="line">
            <a:avLst/>
          </a:prstGeom>
          <a:noFill/>
          <a:ln w="9525">
            <a:solidFill>
              <a:schemeClr val="tx1"/>
            </a:solidFill>
            <a:round/>
            <a:headEnd/>
            <a:tailEnd/>
          </a:ln>
        </p:spPr>
        <p:txBody>
          <a:bodyPr wrap="none"/>
          <a:lstStyle/>
          <a:p>
            <a:endParaRPr lang="en-US"/>
          </a:p>
        </p:txBody>
      </p:sp>
      <p:sp>
        <p:nvSpPr>
          <p:cNvPr id="23568" name="Rectangle 15"/>
          <p:cNvSpPr>
            <a:spLocks noChangeArrowheads="1"/>
          </p:cNvSpPr>
          <p:nvPr/>
        </p:nvSpPr>
        <p:spPr bwMode="auto">
          <a:xfrm>
            <a:off x="3429000" y="2879725"/>
            <a:ext cx="1250950" cy="519113"/>
          </a:xfrm>
          <a:prstGeom prst="rect">
            <a:avLst/>
          </a:prstGeom>
          <a:noFill/>
          <a:ln w="9525">
            <a:noFill/>
            <a:miter lim="800000"/>
            <a:headEnd/>
            <a:tailEnd/>
          </a:ln>
        </p:spPr>
        <p:txBody>
          <a:bodyPr wrap="none">
            <a:spAutoFit/>
          </a:bodyPr>
          <a:lstStyle/>
          <a:p>
            <a:pPr eaLnBrk="1" hangingPunct="1">
              <a:spcBef>
                <a:spcPct val="50000"/>
              </a:spcBef>
            </a:pPr>
            <a:r>
              <a:rPr lang="en-US" sz="2800">
                <a:latin typeface="Times New Roman" pitchFamily="18" charset="0"/>
              </a:rPr>
              <a:t>1 0 1 0 </a:t>
            </a:r>
          </a:p>
        </p:txBody>
      </p:sp>
      <p:sp>
        <p:nvSpPr>
          <p:cNvPr id="23569" name="Rectangle 16"/>
          <p:cNvSpPr>
            <a:spLocks noChangeArrowheads="1"/>
          </p:cNvSpPr>
          <p:nvPr/>
        </p:nvSpPr>
        <p:spPr bwMode="auto">
          <a:xfrm>
            <a:off x="3429000" y="3336925"/>
            <a:ext cx="1162050" cy="519113"/>
          </a:xfrm>
          <a:prstGeom prst="rect">
            <a:avLst/>
          </a:prstGeom>
          <a:noFill/>
          <a:ln w="9525">
            <a:noFill/>
            <a:miter lim="800000"/>
            <a:headEnd/>
            <a:tailEnd/>
          </a:ln>
        </p:spPr>
        <p:txBody>
          <a:bodyPr wrap="none">
            <a:spAutoFit/>
          </a:bodyPr>
          <a:lstStyle/>
          <a:p>
            <a:pPr eaLnBrk="1" hangingPunct="1">
              <a:spcBef>
                <a:spcPct val="50000"/>
              </a:spcBef>
            </a:pPr>
            <a:r>
              <a:rPr lang="en-US" sz="2800">
                <a:latin typeface="Times New Roman" pitchFamily="18" charset="0"/>
              </a:rPr>
              <a:t>1 1 0 1</a:t>
            </a:r>
          </a:p>
        </p:txBody>
      </p:sp>
      <p:sp>
        <p:nvSpPr>
          <p:cNvPr id="23570" name="Line 17"/>
          <p:cNvSpPr>
            <a:spLocks noChangeShapeType="1"/>
          </p:cNvSpPr>
          <p:nvPr/>
        </p:nvSpPr>
        <p:spPr bwMode="auto">
          <a:xfrm>
            <a:off x="3505200" y="3794125"/>
            <a:ext cx="1524000" cy="0"/>
          </a:xfrm>
          <a:prstGeom prst="line">
            <a:avLst/>
          </a:prstGeom>
          <a:noFill/>
          <a:ln w="9525">
            <a:solidFill>
              <a:schemeClr val="tx1"/>
            </a:solidFill>
            <a:round/>
            <a:headEnd/>
            <a:tailEnd/>
          </a:ln>
        </p:spPr>
        <p:txBody>
          <a:bodyPr wrap="none"/>
          <a:lstStyle/>
          <a:p>
            <a:endParaRPr lang="en-US"/>
          </a:p>
        </p:txBody>
      </p:sp>
      <p:sp>
        <p:nvSpPr>
          <p:cNvPr id="23571" name="Rectangle 18"/>
          <p:cNvSpPr>
            <a:spLocks noChangeArrowheads="1"/>
          </p:cNvSpPr>
          <p:nvPr/>
        </p:nvSpPr>
        <p:spPr bwMode="auto">
          <a:xfrm>
            <a:off x="3686175" y="3717925"/>
            <a:ext cx="1250950" cy="946150"/>
          </a:xfrm>
          <a:prstGeom prst="rect">
            <a:avLst/>
          </a:prstGeom>
          <a:noFill/>
          <a:ln w="9525">
            <a:noFill/>
            <a:miter lim="800000"/>
            <a:headEnd/>
            <a:tailEnd/>
          </a:ln>
        </p:spPr>
        <p:txBody>
          <a:bodyPr wrap="none">
            <a:spAutoFit/>
          </a:bodyPr>
          <a:lstStyle/>
          <a:p>
            <a:pPr eaLnBrk="1" hangingPunct="1"/>
            <a:r>
              <a:rPr lang="en-US" sz="2800">
                <a:latin typeface="Times New Roman" pitchFamily="18" charset="0"/>
              </a:rPr>
              <a:t>1 1 1 0 </a:t>
            </a:r>
          </a:p>
          <a:p>
            <a:pPr eaLnBrk="1" hangingPunct="1"/>
            <a:r>
              <a:rPr lang="en-US" sz="2800">
                <a:latin typeface="Times New Roman" pitchFamily="18" charset="0"/>
              </a:rPr>
              <a:t>1 1 0 1</a:t>
            </a:r>
          </a:p>
        </p:txBody>
      </p:sp>
      <p:sp>
        <p:nvSpPr>
          <p:cNvPr id="23572" name="Line 19"/>
          <p:cNvSpPr>
            <a:spLocks noChangeShapeType="1"/>
          </p:cNvSpPr>
          <p:nvPr/>
        </p:nvSpPr>
        <p:spPr bwMode="auto">
          <a:xfrm>
            <a:off x="3765550" y="4600575"/>
            <a:ext cx="1524000" cy="0"/>
          </a:xfrm>
          <a:prstGeom prst="line">
            <a:avLst/>
          </a:prstGeom>
          <a:noFill/>
          <a:ln w="9525">
            <a:solidFill>
              <a:schemeClr val="tx1"/>
            </a:solidFill>
            <a:round/>
            <a:headEnd/>
            <a:tailEnd/>
          </a:ln>
        </p:spPr>
        <p:txBody>
          <a:bodyPr wrap="none"/>
          <a:lstStyle/>
          <a:p>
            <a:endParaRPr lang="en-US"/>
          </a:p>
        </p:txBody>
      </p:sp>
      <p:sp>
        <p:nvSpPr>
          <p:cNvPr id="23573" name="Rectangle 20"/>
          <p:cNvSpPr>
            <a:spLocks noChangeArrowheads="1"/>
          </p:cNvSpPr>
          <p:nvPr/>
        </p:nvSpPr>
        <p:spPr bwMode="auto">
          <a:xfrm>
            <a:off x="3946525" y="4524375"/>
            <a:ext cx="1250950" cy="946150"/>
          </a:xfrm>
          <a:prstGeom prst="rect">
            <a:avLst/>
          </a:prstGeom>
          <a:noFill/>
          <a:ln w="9525">
            <a:noFill/>
            <a:miter lim="800000"/>
            <a:headEnd/>
            <a:tailEnd/>
          </a:ln>
        </p:spPr>
        <p:txBody>
          <a:bodyPr wrap="none">
            <a:spAutoFit/>
          </a:bodyPr>
          <a:lstStyle/>
          <a:p>
            <a:pPr eaLnBrk="1" hangingPunct="1"/>
            <a:r>
              <a:rPr lang="en-US" sz="2800">
                <a:latin typeface="Times New Roman" pitchFamily="18" charset="0"/>
              </a:rPr>
              <a:t>0 1 1 0 </a:t>
            </a:r>
          </a:p>
          <a:p>
            <a:pPr eaLnBrk="1" hangingPunct="1"/>
            <a:r>
              <a:rPr lang="en-US" sz="2800">
                <a:latin typeface="Times New Roman" pitchFamily="18" charset="0"/>
              </a:rPr>
              <a:t>0 0 0 0</a:t>
            </a:r>
          </a:p>
        </p:txBody>
      </p:sp>
      <p:sp>
        <p:nvSpPr>
          <p:cNvPr id="23574" name="Line 21"/>
          <p:cNvSpPr>
            <a:spLocks noChangeShapeType="1"/>
          </p:cNvSpPr>
          <p:nvPr/>
        </p:nvSpPr>
        <p:spPr bwMode="auto">
          <a:xfrm>
            <a:off x="3994150" y="5530850"/>
            <a:ext cx="1524000" cy="0"/>
          </a:xfrm>
          <a:prstGeom prst="line">
            <a:avLst/>
          </a:prstGeom>
          <a:noFill/>
          <a:ln w="9525">
            <a:solidFill>
              <a:schemeClr val="tx1"/>
            </a:solidFill>
            <a:round/>
            <a:headEnd/>
            <a:tailEnd/>
          </a:ln>
        </p:spPr>
        <p:txBody>
          <a:bodyPr wrap="none"/>
          <a:lstStyle/>
          <a:p>
            <a:endParaRPr lang="en-US"/>
          </a:p>
        </p:txBody>
      </p:sp>
      <p:sp>
        <p:nvSpPr>
          <p:cNvPr id="23575" name="Rectangle 22"/>
          <p:cNvSpPr>
            <a:spLocks noChangeArrowheads="1"/>
          </p:cNvSpPr>
          <p:nvPr/>
        </p:nvSpPr>
        <p:spPr bwMode="auto">
          <a:xfrm>
            <a:off x="4175125" y="5454650"/>
            <a:ext cx="1250950" cy="946150"/>
          </a:xfrm>
          <a:prstGeom prst="rect">
            <a:avLst/>
          </a:prstGeom>
          <a:noFill/>
          <a:ln w="9525">
            <a:noFill/>
            <a:miter lim="800000"/>
            <a:headEnd/>
            <a:tailEnd/>
          </a:ln>
        </p:spPr>
        <p:txBody>
          <a:bodyPr wrap="none">
            <a:spAutoFit/>
          </a:bodyPr>
          <a:lstStyle/>
          <a:p>
            <a:pPr eaLnBrk="1" hangingPunct="1"/>
            <a:r>
              <a:rPr lang="en-US" sz="2800">
                <a:latin typeface="Times New Roman" pitchFamily="18" charset="0"/>
              </a:rPr>
              <a:t>1 1 0 1 </a:t>
            </a:r>
          </a:p>
          <a:p>
            <a:pPr eaLnBrk="1" hangingPunct="1"/>
            <a:r>
              <a:rPr lang="en-US" sz="2800">
                <a:latin typeface="Times New Roman" pitchFamily="18" charset="0"/>
              </a:rPr>
              <a:t>1 1 0 1</a:t>
            </a:r>
          </a:p>
        </p:txBody>
      </p:sp>
      <p:sp>
        <p:nvSpPr>
          <p:cNvPr id="23576" name="Line 23"/>
          <p:cNvSpPr>
            <a:spLocks noChangeShapeType="1"/>
          </p:cNvSpPr>
          <p:nvPr/>
        </p:nvSpPr>
        <p:spPr bwMode="auto">
          <a:xfrm>
            <a:off x="4267200" y="6324600"/>
            <a:ext cx="1524000" cy="0"/>
          </a:xfrm>
          <a:prstGeom prst="line">
            <a:avLst/>
          </a:prstGeom>
          <a:noFill/>
          <a:ln w="9525">
            <a:solidFill>
              <a:schemeClr val="tx1"/>
            </a:solidFill>
            <a:round/>
            <a:headEnd/>
            <a:tailEnd/>
          </a:ln>
        </p:spPr>
        <p:txBody>
          <a:bodyPr wrap="none"/>
          <a:lstStyle/>
          <a:p>
            <a:endParaRPr lang="en-US"/>
          </a:p>
        </p:txBody>
      </p:sp>
      <p:sp>
        <p:nvSpPr>
          <p:cNvPr id="23577" name="Rectangle 24"/>
          <p:cNvSpPr>
            <a:spLocks noChangeArrowheads="1"/>
          </p:cNvSpPr>
          <p:nvPr/>
        </p:nvSpPr>
        <p:spPr bwMode="auto">
          <a:xfrm>
            <a:off x="4419600" y="6369050"/>
            <a:ext cx="895350" cy="519113"/>
          </a:xfrm>
          <a:prstGeom prst="rect">
            <a:avLst/>
          </a:prstGeom>
          <a:noFill/>
          <a:ln w="9525">
            <a:noFill/>
            <a:miter lim="800000"/>
            <a:headEnd/>
            <a:tailEnd/>
          </a:ln>
        </p:spPr>
        <p:txBody>
          <a:bodyPr wrap="none">
            <a:spAutoFit/>
          </a:bodyPr>
          <a:lstStyle/>
          <a:p>
            <a:pPr eaLnBrk="1" hangingPunct="1"/>
            <a:r>
              <a:rPr lang="en-US" sz="2800">
                <a:latin typeface="Times New Roman" pitchFamily="18" charset="0"/>
              </a:rPr>
              <a:t>0 0 0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457200" y="274638"/>
            <a:ext cx="7467600" cy="715962"/>
          </a:xfrm>
        </p:spPr>
        <p:txBody>
          <a:bodyPr>
            <a:normAutofit fontScale="90000"/>
          </a:bodyPr>
          <a:lstStyle/>
          <a:p>
            <a:pPr algn="ctr" eaLnBrk="1" hangingPunct="1">
              <a:defRPr/>
            </a:pPr>
            <a:r>
              <a:rPr lang="en-US" b="1" dirty="0" smtClean="0"/>
              <a:t>ERROR CORRECTION</a:t>
            </a:r>
          </a:p>
        </p:txBody>
      </p:sp>
      <p:sp>
        <p:nvSpPr>
          <p:cNvPr id="227331" name="Rectangle 3"/>
          <p:cNvSpPr>
            <a:spLocks noGrp="1" noChangeArrowheads="1"/>
          </p:cNvSpPr>
          <p:nvPr>
            <p:ph idx="1"/>
          </p:nvPr>
        </p:nvSpPr>
        <p:spPr>
          <a:xfrm>
            <a:off x="457200" y="1524000"/>
            <a:ext cx="8229600" cy="4953000"/>
          </a:xfrm>
        </p:spPr>
        <p:txBody>
          <a:bodyPr>
            <a:normAutofit/>
          </a:bodyPr>
          <a:lstStyle/>
          <a:p>
            <a:pPr eaLnBrk="1" hangingPunct="1">
              <a:lnSpc>
                <a:spcPct val="90000"/>
              </a:lnSpc>
              <a:defRPr/>
            </a:pPr>
            <a:r>
              <a:rPr lang="en-US" sz="2800" smtClean="0"/>
              <a:t>Error correcting code is to include enough redundant information along with each block of data sent to enable the receiver to deduce what the transmitted character must have been.</a:t>
            </a:r>
          </a:p>
          <a:p>
            <a:pPr eaLnBrk="1" hangingPunct="1">
              <a:lnSpc>
                <a:spcPct val="90000"/>
              </a:lnSpc>
              <a:defRPr/>
            </a:pPr>
            <a:endParaRPr lang="en-US" sz="2800" smtClean="0"/>
          </a:p>
          <a:p>
            <a:pPr eaLnBrk="1" hangingPunct="1">
              <a:lnSpc>
                <a:spcPct val="90000"/>
              </a:lnSpc>
              <a:defRPr/>
            </a:pPr>
            <a:r>
              <a:rPr lang="en-US" sz="2800" smtClean="0"/>
              <a:t>Error Correction must be handled in two ways :</a:t>
            </a:r>
          </a:p>
          <a:p>
            <a:pPr eaLnBrk="1" hangingPunct="1">
              <a:lnSpc>
                <a:spcPct val="90000"/>
              </a:lnSpc>
              <a:buFont typeface="Wingdings" pitchFamily="2" charset="2"/>
              <a:buNone/>
              <a:defRPr/>
            </a:pPr>
            <a:r>
              <a:rPr lang="en-US" sz="2800" smtClean="0"/>
              <a:t>	-	When an error is discovered, the receiver 	can have the sender retransmit the entire 	data unit.</a:t>
            </a:r>
          </a:p>
          <a:p>
            <a:pPr eaLnBrk="1" hangingPunct="1">
              <a:lnSpc>
                <a:spcPct val="90000"/>
              </a:lnSpc>
              <a:buFont typeface="Wingdings" pitchFamily="2" charset="2"/>
              <a:buNone/>
              <a:defRPr/>
            </a:pPr>
            <a:r>
              <a:rPr lang="en-US" sz="2800" smtClean="0"/>
              <a:t>	-	Receiver can use an error correcting code, 	which automatically corrects certain errors.</a:t>
            </a:r>
          </a:p>
        </p:txBody>
      </p:sp>
      <p:sp>
        <p:nvSpPr>
          <p:cNvPr id="5" name="Slide Number Placeholder 5"/>
          <p:cNvSpPr>
            <a:spLocks noGrp="1"/>
          </p:cNvSpPr>
          <p:nvPr>
            <p:ph type="sldNum" sz="quarter" idx="12"/>
          </p:nvPr>
        </p:nvSpPr>
        <p:spPr/>
        <p:txBody>
          <a:bodyPr/>
          <a:lstStyle/>
          <a:p>
            <a:pPr>
              <a:defRPr/>
            </a:pPr>
            <a:fld id="{341041E2-3210-46E5-80B4-524EA21D5ABD}"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a:xfrm>
            <a:off x="457200" y="990600"/>
            <a:ext cx="8229600" cy="5105400"/>
          </a:xfrm>
        </p:spPr>
        <p:txBody>
          <a:bodyPr/>
          <a:lstStyle/>
          <a:p>
            <a:pPr eaLnBrk="1" hangingPunct="1">
              <a:defRPr/>
            </a:pPr>
            <a:r>
              <a:rPr lang="en-US" smtClean="0"/>
              <a:t>There are two types of Error Correcting techniques :</a:t>
            </a:r>
          </a:p>
          <a:p>
            <a:pPr eaLnBrk="1" hangingPunct="1">
              <a:defRPr/>
            </a:pPr>
            <a:endParaRPr lang="en-US" smtClean="0"/>
          </a:p>
          <a:p>
            <a:pPr eaLnBrk="1" hangingPunct="1">
              <a:buFont typeface="Wingdings" pitchFamily="2" charset="2"/>
              <a:buNone/>
              <a:defRPr/>
            </a:pPr>
            <a:r>
              <a:rPr lang="en-US" smtClean="0"/>
              <a:t>	1. 	Single bit error correction.</a:t>
            </a:r>
          </a:p>
          <a:p>
            <a:pPr eaLnBrk="1" hangingPunct="1">
              <a:buFont typeface="Wingdings" pitchFamily="2" charset="2"/>
              <a:buNone/>
              <a:defRPr/>
            </a:pPr>
            <a:r>
              <a:rPr lang="en-US" smtClean="0"/>
              <a:t>	2. 	Burst error correction.</a:t>
            </a:r>
          </a:p>
          <a:p>
            <a:pPr eaLnBrk="1" hangingPunct="1">
              <a:buFont typeface="Wingdings" pitchFamily="2" charset="2"/>
              <a:buNone/>
              <a:defRPr/>
            </a:pPr>
            <a:endParaRPr lang="en-US" smtClean="0"/>
          </a:p>
          <a:p>
            <a:pPr eaLnBrk="1" hangingPunct="1">
              <a:defRPr/>
            </a:pPr>
            <a:r>
              <a:rPr lang="en-US" smtClean="0"/>
              <a:t>Error Correction can be done with the help </a:t>
            </a:r>
          </a:p>
          <a:p>
            <a:pPr eaLnBrk="1" hangingPunct="1">
              <a:buFont typeface="Wingdings" pitchFamily="2" charset="2"/>
              <a:buNone/>
              <a:defRPr/>
            </a:pPr>
            <a:r>
              <a:rPr lang="en-US" smtClean="0"/>
              <a:t>   of HAMMING CODE.</a:t>
            </a:r>
          </a:p>
        </p:txBody>
      </p:sp>
      <p:sp>
        <p:nvSpPr>
          <p:cNvPr id="4" name="Slide Number Placeholder 5"/>
          <p:cNvSpPr>
            <a:spLocks noGrp="1"/>
          </p:cNvSpPr>
          <p:nvPr>
            <p:ph type="sldNum" sz="quarter" idx="12"/>
          </p:nvPr>
        </p:nvSpPr>
        <p:spPr/>
        <p:txBody>
          <a:bodyPr/>
          <a:lstStyle/>
          <a:p>
            <a:pPr>
              <a:defRPr/>
            </a:pPr>
            <a:fld id="{BE710E81-DFAC-4390-8A09-41EFCD149D04}"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pPr algn="ctr" eaLnBrk="1" hangingPunct="1">
              <a:defRPr/>
            </a:pPr>
            <a:r>
              <a:rPr lang="en-US" sz="3200" b="1" dirty="0" smtClean="0"/>
              <a:t>HAMMING CODE</a:t>
            </a:r>
          </a:p>
        </p:txBody>
      </p:sp>
      <p:sp>
        <p:nvSpPr>
          <p:cNvPr id="231427" name="Rectangle 3"/>
          <p:cNvSpPr>
            <a:spLocks noGrp="1" noChangeArrowheads="1"/>
          </p:cNvSpPr>
          <p:nvPr>
            <p:ph idx="1"/>
          </p:nvPr>
        </p:nvSpPr>
        <p:spPr/>
        <p:txBody>
          <a:bodyPr/>
          <a:lstStyle/>
          <a:p>
            <a:pPr eaLnBrk="1" hangingPunct="1">
              <a:defRPr/>
            </a:pPr>
            <a:r>
              <a:rPr lang="en-US" sz="2800" dirty="0" smtClean="0"/>
              <a:t>Technique developed by </a:t>
            </a:r>
            <a:r>
              <a:rPr lang="en-US" sz="2800" dirty="0" err="1" smtClean="0"/>
              <a:t>R.W.Hamming</a:t>
            </a:r>
            <a:r>
              <a:rPr lang="en-US" sz="2800" dirty="0" smtClean="0"/>
              <a:t>.</a:t>
            </a:r>
          </a:p>
          <a:p>
            <a:pPr eaLnBrk="1" hangingPunct="1">
              <a:defRPr/>
            </a:pPr>
            <a:endParaRPr lang="en-US" sz="2800" dirty="0" smtClean="0"/>
          </a:p>
          <a:p>
            <a:pPr eaLnBrk="1" hangingPunct="1">
              <a:defRPr/>
            </a:pPr>
            <a:r>
              <a:rPr lang="en-US" sz="2800" dirty="0" smtClean="0"/>
              <a:t>Hamming code can be applied to data units of any length and uses the relationship between data and redundancy bits. For </a:t>
            </a:r>
            <a:r>
              <a:rPr lang="en-US" sz="2800" dirty="0" err="1" smtClean="0"/>
              <a:t>eg</a:t>
            </a:r>
            <a:r>
              <a:rPr lang="en-US" sz="2800" dirty="0" smtClean="0"/>
              <a:t>.:</a:t>
            </a:r>
          </a:p>
        </p:txBody>
      </p:sp>
      <p:sp>
        <p:nvSpPr>
          <p:cNvPr id="5" name="Slide Number Placeholder 5"/>
          <p:cNvSpPr>
            <a:spLocks noGrp="1"/>
          </p:cNvSpPr>
          <p:nvPr>
            <p:ph type="sldNum" sz="quarter" idx="12"/>
          </p:nvPr>
        </p:nvSpPr>
        <p:spPr/>
        <p:txBody>
          <a:bodyPr/>
          <a:lstStyle/>
          <a:p>
            <a:pPr>
              <a:defRPr/>
            </a:pPr>
            <a:fld id="{0D55341B-59FA-4520-9A2C-F46A8852EBF8}"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idx="1"/>
          </p:nvPr>
        </p:nvSpPr>
        <p:spPr>
          <a:xfrm>
            <a:off x="457200" y="762000"/>
            <a:ext cx="8229600" cy="5334000"/>
          </a:xfrm>
        </p:spPr>
        <p:txBody>
          <a:bodyPr/>
          <a:lstStyle/>
          <a:p>
            <a:pPr eaLnBrk="1" hangingPunct="1">
              <a:defRPr/>
            </a:pPr>
            <a:r>
              <a:rPr lang="en-US" smtClean="0"/>
              <a:t>A 7 bit ASCII code requires 4 Redundancy bits that can be added to the end of the data unit or interspersed with the original data bits.</a:t>
            </a:r>
          </a:p>
          <a:p>
            <a:pPr eaLnBrk="1" hangingPunct="1">
              <a:buFont typeface="Wingdings" pitchFamily="2" charset="2"/>
              <a:buNone/>
              <a:defRPr/>
            </a:pPr>
            <a:endParaRPr lang="en-US" smtClean="0"/>
          </a:p>
          <a:p>
            <a:pPr eaLnBrk="1" hangingPunct="1">
              <a:defRPr/>
            </a:pPr>
            <a:r>
              <a:rPr lang="en-US" smtClean="0"/>
              <a:t>These bits are placed in positions 1,2,4 and 8. We refer to these bits as r1,r2,r4 and r8.</a:t>
            </a:r>
          </a:p>
          <a:p>
            <a:pPr eaLnBrk="1" hangingPunct="1">
              <a:defRPr/>
            </a:pPr>
            <a:endParaRPr lang="en-US" smtClean="0"/>
          </a:p>
        </p:txBody>
      </p:sp>
      <p:sp>
        <p:nvSpPr>
          <p:cNvPr id="4" name="Slide Number Placeholder 5"/>
          <p:cNvSpPr>
            <a:spLocks noGrp="1"/>
          </p:cNvSpPr>
          <p:nvPr>
            <p:ph type="sldNum" sz="quarter" idx="12"/>
          </p:nvPr>
        </p:nvSpPr>
        <p:spPr/>
        <p:txBody>
          <a:bodyPr/>
          <a:lstStyle/>
          <a:p>
            <a:pPr>
              <a:defRPr/>
            </a:pPr>
            <a:fld id="{EC8998A8-BA57-4950-9DD4-39D1930EC45D}"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4579" name="Group 83"/>
          <p:cNvGraphicFramePr>
            <a:graphicFrameLocks noGrp="1"/>
          </p:cNvGraphicFramePr>
          <p:nvPr>
            <p:ph/>
          </p:nvPr>
        </p:nvGraphicFramePr>
        <p:xfrm>
          <a:off x="457200" y="3124200"/>
          <a:ext cx="8229600" cy="518160"/>
        </p:xfrm>
        <a:graphic>
          <a:graphicData uri="http://schemas.openxmlformats.org/drawingml/2006/table">
            <a:tbl>
              <a:tblPr/>
              <a:tblGrid>
                <a:gridCol w="747713"/>
                <a:gridCol w="747712"/>
                <a:gridCol w="747713"/>
                <a:gridCol w="804862"/>
                <a:gridCol w="692150"/>
                <a:gridCol w="749300"/>
                <a:gridCol w="747713"/>
                <a:gridCol w="749300"/>
                <a:gridCol w="747712"/>
                <a:gridCol w="747713"/>
                <a:gridCol w="747712"/>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sp>
        <p:nvSpPr>
          <p:cNvPr id="46" name="Slide Number Placeholder 4"/>
          <p:cNvSpPr>
            <a:spLocks noGrp="1"/>
          </p:cNvSpPr>
          <p:nvPr>
            <p:ph type="sldNum" sz="quarter" idx="12"/>
          </p:nvPr>
        </p:nvSpPr>
        <p:spPr/>
        <p:txBody>
          <a:bodyPr/>
          <a:lstStyle/>
          <a:p>
            <a:pPr>
              <a:defRPr/>
            </a:pPr>
            <a:fld id="{74124DAB-34AB-47E9-9C16-BCC61AE8FD41}" type="slidenum">
              <a:rPr lang="en-US"/>
              <a:pPr>
                <a:defRPr/>
              </a:pPr>
              <a:t>26</a:t>
            </a:fld>
            <a:endParaRPr lang="en-US"/>
          </a:p>
        </p:txBody>
      </p:sp>
      <p:sp>
        <p:nvSpPr>
          <p:cNvPr id="28701" name="Text Box 56"/>
          <p:cNvSpPr txBox="1">
            <a:spLocks noChangeArrowheads="1"/>
          </p:cNvSpPr>
          <p:nvPr/>
        </p:nvSpPr>
        <p:spPr bwMode="auto">
          <a:xfrm>
            <a:off x="3429000" y="4495800"/>
            <a:ext cx="1866900" cy="376238"/>
          </a:xfrm>
          <a:prstGeom prst="rect">
            <a:avLst/>
          </a:prstGeom>
          <a:noFill/>
          <a:ln w="9525">
            <a:solidFill>
              <a:schemeClr val="tx1"/>
            </a:solidFill>
            <a:miter lim="800000"/>
            <a:headEnd/>
            <a:tailEnd/>
          </a:ln>
        </p:spPr>
        <p:txBody>
          <a:bodyPr wrap="none">
            <a:spAutoFit/>
          </a:bodyPr>
          <a:lstStyle/>
          <a:p>
            <a:r>
              <a:rPr lang="en-US"/>
              <a:t>Redundancy Bits</a:t>
            </a:r>
          </a:p>
        </p:txBody>
      </p:sp>
      <p:sp>
        <p:nvSpPr>
          <p:cNvPr id="28702" name="Line 57"/>
          <p:cNvSpPr>
            <a:spLocks noChangeShapeType="1"/>
          </p:cNvSpPr>
          <p:nvPr/>
        </p:nvSpPr>
        <p:spPr bwMode="auto">
          <a:xfrm>
            <a:off x="2895600" y="3657600"/>
            <a:ext cx="1371600" cy="838200"/>
          </a:xfrm>
          <a:prstGeom prst="line">
            <a:avLst/>
          </a:prstGeom>
          <a:noFill/>
          <a:ln w="9525">
            <a:solidFill>
              <a:schemeClr val="tx1"/>
            </a:solidFill>
            <a:round/>
            <a:headEnd/>
            <a:tailEnd/>
          </a:ln>
        </p:spPr>
        <p:txBody>
          <a:bodyPr/>
          <a:lstStyle/>
          <a:p>
            <a:endParaRPr lang="en-US"/>
          </a:p>
        </p:txBody>
      </p:sp>
      <p:sp>
        <p:nvSpPr>
          <p:cNvPr id="28703" name="Line 58"/>
          <p:cNvSpPr>
            <a:spLocks noChangeShapeType="1"/>
          </p:cNvSpPr>
          <p:nvPr/>
        </p:nvSpPr>
        <p:spPr bwMode="auto">
          <a:xfrm flipH="1">
            <a:off x="4267200" y="3657600"/>
            <a:ext cx="1676400" cy="838200"/>
          </a:xfrm>
          <a:prstGeom prst="line">
            <a:avLst/>
          </a:prstGeom>
          <a:noFill/>
          <a:ln w="9525">
            <a:solidFill>
              <a:schemeClr val="tx1"/>
            </a:solidFill>
            <a:round/>
            <a:headEnd/>
            <a:tailEnd/>
          </a:ln>
        </p:spPr>
        <p:txBody>
          <a:bodyPr/>
          <a:lstStyle/>
          <a:p>
            <a:endParaRPr lang="en-US"/>
          </a:p>
        </p:txBody>
      </p:sp>
      <p:sp>
        <p:nvSpPr>
          <p:cNvPr id="28704" name="Line 59"/>
          <p:cNvSpPr>
            <a:spLocks noChangeShapeType="1"/>
          </p:cNvSpPr>
          <p:nvPr/>
        </p:nvSpPr>
        <p:spPr bwMode="auto">
          <a:xfrm flipH="1">
            <a:off x="4267200" y="3657600"/>
            <a:ext cx="3200400" cy="838200"/>
          </a:xfrm>
          <a:prstGeom prst="line">
            <a:avLst/>
          </a:prstGeom>
          <a:noFill/>
          <a:ln w="9525">
            <a:solidFill>
              <a:schemeClr val="tx1"/>
            </a:solidFill>
            <a:round/>
            <a:headEnd/>
            <a:tailEnd/>
          </a:ln>
        </p:spPr>
        <p:txBody>
          <a:bodyPr/>
          <a:lstStyle/>
          <a:p>
            <a:endParaRPr lang="en-US"/>
          </a:p>
        </p:txBody>
      </p:sp>
      <p:sp>
        <p:nvSpPr>
          <p:cNvPr id="28705" name="Line 60"/>
          <p:cNvSpPr>
            <a:spLocks noChangeShapeType="1"/>
          </p:cNvSpPr>
          <p:nvPr/>
        </p:nvSpPr>
        <p:spPr bwMode="auto">
          <a:xfrm flipH="1">
            <a:off x="4267200" y="3657600"/>
            <a:ext cx="4038600" cy="838200"/>
          </a:xfrm>
          <a:prstGeom prst="line">
            <a:avLst/>
          </a:prstGeom>
          <a:noFill/>
          <a:ln w="9525">
            <a:solidFill>
              <a:schemeClr val="tx1"/>
            </a:solidFill>
            <a:round/>
            <a:headEnd/>
            <a:tailEnd/>
          </a:ln>
        </p:spPr>
        <p:txBody>
          <a:bodyPr/>
          <a:lstStyle/>
          <a:p>
            <a:endParaRPr lang="en-US"/>
          </a:p>
        </p:txBody>
      </p:sp>
      <p:sp>
        <p:nvSpPr>
          <p:cNvPr id="28706" name="Text Box 61"/>
          <p:cNvSpPr txBox="1">
            <a:spLocks noChangeArrowheads="1"/>
          </p:cNvSpPr>
          <p:nvPr/>
        </p:nvSpPr>
        <p:spPr bwMode="auto">
          <a:xfrm>
            <a:off x="1219200" y="914400"/>
            <a:ext cx="6858000" cy="457200"/>
          </a:xfrm>
          <a:prstGeom prst="rect">
            <a:avLst/>
          </a:prstGeom>
          <a:noFill/>
          <a:ln w="9525">
            <a:noFill/>
            <a:miter lim="800000"/>
            <a:headEnd/>
            <a:tailEnd/>
          </a:ln>
        </p:spPr>
        <p:txBody>
          <a:bodyPr>
            <a:spAutoFit/>
          </a:bodyPr>
          <a:lstStyle/>
          <a:p>
            <a:r>
              <a:rPr lang="en-US" sz="2400"/>
              <a:t>Positions of Redundancy Bits in Hamming Code</a:t>
            </a:r>
          </a:p>
        </p:txBody>
      </p:sp>
      <p:sp>
        <p:nvSpPr>
          <p:cNvPr id="28707" name="Text Box 62"/>
          <p:cNvSpPr txBox="1">
            <a:spLocks noChangeArrowheads="1"/>
          </p:cNvSpPr>
          <p:nvPr/>
        </p:nvSpPr>
        <p:spPr bwMode="auto">
          <a:xfrm>
            <a:off x="533400" y="2362200"/>
            <a:ext cx="434975" cy="366713"/>
          </a:xfrm>
          <a:prstGeom prst="rect">
            <a:avLst/>
          </a:prstGeom>
          <a:noFill/>
          <a:ln w="9525">
            <a:noFill/>
            <a:miter lim="800000"/>
            <a:headEnd/>
            <a:tailEnd/>
          </a:ln>
        </p:spPr>
        <p:txBody>
          <a:bodyPr wrap="none">
            <a:spAutoFit/>
          </a:bodyPr>
          <a:lstStyle/>
          <a:p>
            <a:r>
              <a:rPr lang="en-US"/>
              <a:t>11</a:t>
            </a:r>
          </a:p>
        </p:txBody>
      </p:sp>
      <p:sp>
        <p:nvSpPr>
          <p:cNvPr id="28708" name="Text Box 64"/>
          <p:cNvSpPr txBox="1">
            <a:spLocks noChangeArrowheads="1"/>
          </p:cNvSpPr>
          <p:nvPr/>
        </p:nvSpPr>
        <p:spPr bwMode="auto">
          <a:xfrm>
            <a:off x="1295400" y="2362200"/>
            <a:ext cx="434975" cy="366713"/>
          </a:xfrm>
          <a:prstGeom prst="rect">
            <a:avLst/>
          </a:prstGeom>
          <a:noFill/>
          <a:ln w="9525">
            <a:noFill/>
            <a:miter lim="800000"/>
            <a:headEnd/>
            <a:tailEnd/>
          </a:ln>
        </p:spPr>
        <p:txBody>
          <a:bodyPr wrap="none">
            <a:spAutoFit/>
          </a:bodyPr>
          <a:lstStyle/>
          <a:p>
            <a:r>
              <a:rPr lang="en-US"/>
              <a:t>10</a:t>
            </a:r>
          </a:p>
        </p:txBody>
      </p:sp>
      <p:sp>
        <p:nvSpPr>
          <p:cNvPr id="28709" name="Text Box 65"/>
          <p:cNvSpPr txBox="1">
            <a:spLocks noChangeArrowheads="1"/>
          </p:cNvSpPr>
          <p:nvPr/>
        </p:nvSpPr>
        <p:spPr bwMode="auto">
          <a:xfrm>
            <a:off x="2057400" y="2362200"/>
            <a:ext cx="309563" cy="366713"/>
          </a:xfrm>
          <a:prstGeom prst="rect">
            <a:avLst/>
          </a:prstGeom>
          <a:noFill/>
          <a:ln w="9525">
            <a:noFill/>
            <a:miter lim="800000"/>
            <a:headEnd/>
            <a:tailEnd/>
          </a:ln>
        </p:spPr>
        <p:txBody>
          <a:bodyPr wrap="none">
            <a:spAutoFit/>
          </a:bodyPr>
          <a:lstStyle/>
          <a:p>
            <a:r>
              <a:rPr lang="en-US"/>
              <a:t>9</a:t>
            </a:r>
          </a:p>
        </p:txBody>
      </p:sp>
      <p:sp>
        <p:nvSpPr>
          <p:cNvPr id="28710" name="Text Box 66"/>
          <p:cNvSpPr txBox="1">
            <a:spLocks noChangeArrowheads="1"/>
          </p:cNvSpPr>
          <p:nvPr/>
        </p:nvSpPr>
        <p:spPr bwMode="auto">
          <a:xfrm>
            <a:off x="2819400" y="2362200"/>
            <a:ext cx="309563" cy="366713"/>
          </a:xfrm>
          <a:prstGeom prst="rect">
            <a:avLst/>
          </a:prstGeom>
          <a:noFill/>
          <a:ln w="9525">
            <a:noFill/>
            <a:miter lim="800000"/>
            <a:headEnd/>
            <a:tailEnd/>
          </a:ln>
        </p:spPr>
        <p:txBody>
          <a:bodyPr wrap="none">
            <a:spAutoFit/>
          </a:bodyPr>
          <a:lstStyle/>
          <a:p>
            <a:r>
              <a:rPr lang="en-US"/>
              <a:t>8</a:t>
            </a:r>
          </a:p>
        </p:txBody>
      </p:sp>
      <p:sp>
        <p:nvSpPr>
          <p:cNvPr id="28711" name="Text Box 67"/>
          <p:cNvSpPr txBox="1">
            <a:spLocks noChangeArrowheads="1"/>
          </p:cNvSpPr>
          <p:nvPr/>
        </p:nvSpPr>
        <p:spPr bwMode="auto">
          <a:xfrm>
            <a:off x="3581400" y="2362200"/>
            <a:ext cx="309563" cy="366713"/>
          </a:xfrm>
          <a:prstGeom prst="rect">
            <a:avLst/>
          </a:prstGeom>
          <a:noFill/>
          <a:ln w="9525">
            <a:noFill/>
            <a:miter lim="800000"/>
            <a:headEnd/>
            <a:tailEnd/>
          </a:ln>
        </p:spPr>
        <p:txBody>
          <a:bodyPr wrap="none">
            <a:spAutoFit/>
          </a:bodyPr>
          <a:lstStyle/>
          <a:p>
            <a:r>
              <a:rPr lang="en-US"/>
              <a:t>7</a:t>
            </a:r>
          </a:p>
        </p:txBody>
      </p:sp>
      <p:sp>
        <p:nvSpPr>
          <p:cNvPr id="28712" name="Text Box 68"/>
          <p:cNvSpPr txBox="1">
            <a:spLocks noChangeArrowheads="1"/>
          </p:cNvSpPr>
          <p:nvPr/>
        </p:nvSpPr>
        <p:spPr bwMode="auto">
          <a:xfrm>
            <a:off x="4267200" y="2362200"/>
            <a:ext cx="309563" cy="366713"/>
          </a:xfrm>
          <a:prstGeom prst="rect">
            <a:avLst/>
          </a:prstGeom>
          <a:noFill/>
          <a:ln w="9525">
            <a:noFill/>
            <a:miter lim="800000"/>
            <a:headEnd/>
            <a:tailEnd/>
          </a:ln>
        </p:spPr>
        <p:txBody>
          <a:bodyPr wrap="none">
            <a:spAutoFit/>
          </a:bodyPr>
          <a:lstStyle/>
          <a:p>
            <a:r>
              <a:rPr lang="en-US"/>
              <a:t>6</a:t>
            </a:r>
          </a:p>
        </p:txBody>
      </p:sp>
      <p:sp>
        <p:nvSpPr>
          <p:cNvPr id="28713" name="Text Box 69"/>
          <p:cNvSpPr txBox="1">
            <a:spLocks noChangeArrowheads="1"/>
          </p:cNvSpPr>
          <p:nvPr/>
        </p:nvSpPr>
        <p:spPr bwMode="auto">
          <a:xfrm>
            <a:off x="5029200" y="2362200"/>
            <a:ext cx="309563" cy="366713"/>
          </a:xfrm>
          <a:prstGeom prst="rect">
            <a:avLst/>
          </a:prstGeom>
          <a:noFill/>
          <a:ln w="9525">
            <a:noFill/>
            <a:miter lim="800000"/>
            <a:headEnd/>
            <a:tailEnd/>
          </a:ln>
        </p:spPr>
        <p:txBody>
          <a:bodyPr wrap="none">
            <a:spAutoFit/>
          </a:bodyPr>
          <a:lstStyle/>
          <a:p>
            <a:r>
              <a:rPr lang="en-US"/>
              <a:t>5</a:t>
            </a:r>
          </a:p>
        </p:txBody>
      </p:sp>
      <p:sp>
        <p:nvSpPr>
          <p:cNvPr id="28714" name="Text Box 70"/>
          <p:cNvSpPr txBox="1">
            <a:spLocks noChangeArrowheads="1"/>
          </p:cNvSpPr>
          <p:nvPr/>
        </p:nvSpPr>
        <p:spPr bwMode="auto">
          <a:xfrm>
            <a:off x="5867400" y="2362200"/>
            <a:ext cx="309563" cy="366713"/>
          </a:xfrm>
          <a:prstGeom prst="rect">
            <a:avLst/>
          </a:prstGeom>
          <a:noFill/>
          <a:ln w="9525">
            <a:noFill/>
            <a:miter lim="800000"/>
            <a:headEnd/>
            <a:tailEnd/>
          </a:ln>
        </p:spPr>
        <p:txBody>
          <a:bodyPr wrap="none">
            <a:spAutoFit/>
          </a:bodyPr>
          <a:lstStyle/>
          <a:p>
            <a:r>
              <a:rPr lang="en-US"/>
              <a:t>4</a:t>
            </a:r>
          </a:p>
        </p:txBody>
      </p:sp>
      <p:sp>
        <p:nvSpPr>
          <p:cNvPr id="28715" name="Text Box 71"/>
          <p:cNvSpPr txBox="1">
            <a:spLocks noChangeArrowheads="1"/>
          </p:cNvSpPr>
          <p:nvPr/>
        </p:nvSpPr>
        <p:spPr bwMode="auto">
          <a:xfrm>
            <a:off x="6553200" y="2362200"/>
            <a:ext cx="309563" cy="366713"/>
          </a:xfrm>
          <a:prstGeom prst="rect">
            <a:avLst/>
          </a:prstGeom>
          <a:noFill/>
          <a:ln w="9525">
            <a:noFill/>
            <a:miter lim="800000"/>
            <a:headEnd/>
            <a:tailEnd/>
          </a:ln>
        </p:spPr>
        <p:txBody>
          <a:bodyPr wrap="none">
            <a:spAutoFit/>
          </a:bodyPr>
          <a:lstStyle/>
          <a:p>
            <a:r>
              <a:rPr lang="en-US"/>
              <a:t>3</a:t>
            </a:r>
          </a:p>
        </p:txBody>
      </p:sp>
      <p:sp>
        <p:nvSpPr>
          <p:cNvPr id="28716" name="Text Box 72"/>
          <p:cNvSpPr txBox="1">
            <a:spLocks noChangeArrowheads="1"/>
          </p:cNvSpPr>
          <p:nvPr/>
        </p:nvSpPr>
        <p:spPr bwMode="auto">
          <a:xfrm>
            <a:off x="7315200" y="2362200"/>
            <a:ext cx="309563" cy="366713"/>
          </a:xfrm>
          <a:prstGeom prst="rect">
            <a:avLst/>
          </a:prstGeom>
          <a:noFill/>
          <a:ln w="9525">
            <a:noFill/>
            <a:miter lim="800000"/>
            <a:headEnd/>
            <a:tailEnd/>
          </a:ln>
        </p:spPr>
        <p:txBody>
          <a:bodyPr wrap="none">
            <a:spAutoFit/>
          </a:bodyPr>
          <a:lstStyle/>
          <a:p>
            <a:r>
              <a:rPr lang="en-US"/>
              <a:t>2</a:t>
            </a:r>
          </a:p>
        </p:txBody>
      </p:sp>
      <p:sp>
        <p:nvSpPr>
          <p:cNvPr id="28717" name="Text Box 73"/>
          <p:cNvSpPr txBox="1">
            <a:spLocks noChangeArrowheads="1"/>
          </p:cNvSpPr>
          <p:nvPr/>
        </p:nvSpPr>
        <p:spPr bwMode="auto">
          <a:xfrm>
            <a:off x="8077200" y="2362200"/>
            <a:ext cx="309563" cy="366713"/>
          </a:xfrm>
          <a:prstGeom prst="rect">
            <a:avLst/>
          </a:prstGeom>
          <a:noFill/>
          <a:ln w="9525">
            <a:noFill/>
            <a:miter lim="800000"/>
            <a:headEnd/>
            <a:tailEnd/>
          </a:ln>
        </p:spPr>
        <p:txBody>
          <a:bodyPr wrap="none">
            <a:spAutoFit/>
          </a:bodyPr>
          <a:lstStyle/>
          <a:p>
            <a:r>
              <a:rPr lang="en-US"/>
              <a:t>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idx="1"/>
          </p:nvPr>
        </p:nvSpPr>
        <p:spPr>
          <a:xfrm>
            <a:off x="457200" y="304800"/>
            <a:ext cx="8229600" cy="6248400"/>
          </a:xfrm>
        </p:spPr>
        <p:txBody>
          <a:bodyPr/>
          <a:lstStyle/>
          <a:p>
            <a:pPr eaLnBrk="1" hangingPunct="1">
              <a:lnSpc>
                <a:spcPct val="90000"/>
              </a:lnSpc>
              <a:defRPr/>
            </a:pPr>
            <a:r>
              <a:rPr lang="en-US" sz="2800" smtClean="0"/>
              <a:t>In the Hamming code, each r bit is the VRC bit for one combination of data bits :</a:t>
            </a:r>
          </a:p>
          <a:p>
            <a:pPr eaLnBrk="1" hangingPunct="1">
              <a:lnSpc>
                <a:spcPct val="90000"/>
              </a:lnSpc>
              <a:buFont typeface="Wingdings" pitchFamily="2" charset="2"/>
              <a:buNone/>
              <a:defRPr/>
            </a:pPr>
            <a:r>
              <a:rPr lang="en-US" sz="2800" smtClean="0"/>
              <a:t>	-	r1 is the one combination of data bits.</a:t>
            </a:r>
          </a:p>
          <a:p>
            <a:pPr eaLnBrk="1" hangingPunct="1">
              <a:lnSpc>
                <a:spcPct val="90000"/>
              </a:lnSpc>
              <a:buFont typeface="Wingdings" pitchFamily="2" charset="2"/>
              <a:buNone/>
              <a:defRPr/>
            </a:pPr>
            <a:r>
              <a:rPr lang="en-US" sz="2800" smtClean="0"/>
              <a:t>	-	r2 is another combination of data bits.</a:t>
            </a:r>
          </a:p>
          <a:p>
            <a:pPr eaLnBrk="1" hangingPunct="1">
              <a:lnSpc>
                <a:spcPct val="90000"/>
              </a:lnSpc>
              <a:buFont typeface="Wingdings" pitchFamily="2" charset="2"/>
              <a:buNone/>
              <a:defRPr/>
            </a:pPr>
            <a:r>
              <a:rPr lang="en-US" sz="2800" smtClean="0"/>
              <a:t>   and so on.</a:t>
            </a:r>
          </a:p>
          <a:p>
            <a:pPr eaLnBrk="1" hangingPunct="1">
              <a:lnSpc>
                <a:spcPct val="90000"/>
              </a:lnSpc>
              <a:buFont typeface="Wingdings" pitchFamily="2" charset="2"/>
              <a:buNone/>
              <a:defRPr/>
            </a:pPr>
            <a:endParaRPr lang="en-US" sz="2800" smtClean="0"/>
          </a:p>
          <a:p>
            <a:pPr eaLnBrk="1" hangingPunct="1">
              <a:lnSpc>
                <a:spcPct val="90000"/>
              </a:lnSpc>
              <a:defRPr/>
            </a:pPr>
            <a:r>
              <a:rPr lang="en-US" sz="2800" smtClean="0"/>
              <a:t>The combination used to calculate each of the four values for a 7 bit data sequence are as follows :</a:t>
            </a:r>
          </a:p>
          <a:p>
            <a:pPr eaLnBrk="1" hangingPunct="1">
              <a:lnSpc>
                <a:spcPct val="90000"/>
              </a:lnSpc>
              <a:buFont typeface="Wingdings" pitchFamily="2" charset="2"/>
              <a:buNone/>
              <a:defRPr/>
            </a:pPr>
            <a:r>
              <a:rPr lang="en-US" sz="2800" smtClean="0"/>
              <a:t>	-	r1 : bits 1,3,5,7,9,11.</a:t>
            </a:r>
          </a:p>
          <a:p>
            <a:pPr eaLnBrk="1" hangingPunct="1">
              <a:lnSpc>
                <a:spcPct val="90000"/>
              </a:lnSpc>
              <a:buFont typeface="Wingdings" pitchFamily="2" charset="2"/>
              <a:buNone/>
              <a:defRPr/>
            </a:pPr>
            <a:r>
              <a:rPr lang="en-US" sz="2800" smtClean="0"/>
              <a:t>	-	r2 : bits 2,3,6,7,10,11.</a:t>
            </a:r>
          </a:p>
          <a:p>
            <a:pPr eaLnBrk="1" hangingPunct="1">
              <a:lnSpc>
                <a:spcPct val="90000"/>
              </a:lnSpc>
              <a:buFont typeface="Wingdings" pitchFamily="2" charset="2"/>
              <a:buNone/>
              <a:defRPr/>
            </a:pPr>
            <a:r>
              <a:rPr lang="en-US" sz="2800" smtClean="0"/>
              <a:t>	-	r4 : bits 4,5,6,7.</a:t>
            </a:r>
          </a:p>
          <a:p>
            <a:pPr eaLnBrk="1" hangingPunct="1">
              <a:lnSpc>
                <a:spcPct val="90000"/>
              </a:lnSpc>
              <a:buFont typeface="Wingdings" pitchFamily="2" charset="2"/>
              <a:buNone/>
              <a:defRPr/>
            </a:pPr>
            <a:r>
              <a:rPr lang="en-US" sz="2800" smtClean="0"/>
              <a:t>	-	r8 : bits 8,9,10,11.	</a:t>
            </a:r>
          </a:p>
          <a:p>
            <a:pPr eaLnBrk="1" hangingPunct="1">
              <a:lnSpc>
                <a:spcPct val="90000"/>
              </a:lnSpc>
              <a:buFont typeface="Wingdings" pitchFamily="2" charset="2"/>
              <a:buNone/>
              <a:defRPr/>
            </a:pPr>
            <a:endParaRPr lang="en-US" sz="2800" smtClean="0"/>
          </a:p>
        </p:txBody>
      </p:sp>
      <p:sp>
        <p:nvSpPr>
          <p:cNvPr id="4" name="Slide Number Placeholder 5"/>
          <p:cNvSpPr>
            <a:spLocks noGrp="1"/>
          </p:cNvSpPr>
          <p:nvPr>
            <p:ph type="sldNum" sz="quarter" idx="12"/>
          </p:nvPr>
        </p:nvSpPr>
        <p:spPr/>
        <p:txBody>
          <a:bodyPr/>
          <a:lstStyle/>
          <a:p>
            <a:pPr>
              <a:defRPr/>
            </a:pPr>
            <a:fld id="{73D510EC-E3F4-4595-8383-2E4E0A75AD4A}"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604" name="Group 36"/>
          <p:cNvGraphicFramePr>
            <a:graphicFrameLocks noGrp="1"/>
          </p:cNvGraphicFramePr>
          <p:nvPr>
            <p:ph type="tbl" idx="1"/>
          </p:nvPr>
        </p:nvGraphicFramePr>
        <p:xfrm>
          <a:off x="2057400" y="6858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5" name="Slide Number Placeholder 5"/>
          <p:cNvSpPr>
            <a:spLocks noGrp="1"/>
          </p:cNvSpPr>
          <p:nvPr>
            <p:ph type="sldNum" sz="quarter" idx="12"/>
          </p:nvPr>
        </p:nvSpPr>
        <p:spPr/>
        <p:txBody>
          <a:bodyPr/>
          <a:lstStyle/>
          <a:p>
            <a:pPr>
              <a:defRPr/>
            </a:pPr>
            <a:fld id="{668B1F22-B406-4C36-B687-521388525314}" type="slidenum">
              <a:rPr lang="en-US"/>
              <a:pPr>
                <a:defRPr/>
              </a:pPr>
              <a:t>28</a:t>
            </a:fld>
            <a:endParaRPr lang="en-US"/>
          </a:p>
        </p:txBody>
      </p:sp>
      <p:graphicFrame>
        <p:nvGraphicFramePr>
          <p:cNvPr id="237605" name="Group 37"/>
          <p:cNvGraphicFramePr>
            <a:graphicFrameLocks noGrp="1"/>
          </p:cNvGraphicFramePr>
          <p:nvPr/>
        </p:nvGraphicFramePr>
        <p:xfrm>
          <a:off x="2057400" y="17526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631" name="Group 63"/>
          <p:cNvGraphicFramePr>
            <a:graphicFrameLocks noGrp="1"/>
          </p:cNvGraphicFramePr>
          <p:nvPr/>
        </p:nvGraphicFramePr>
        <p:xfrm>
          <a:off x="2057400" y="28956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657" name="Group 89"/>
          <p:cNvGraphicFramePr>
            <a:graphicFrameLocks noGrp="1"/>
          </p:cNvGraphicFramePr>
          <p:nvPr/>
        </p:nvGraphicFramePr>
        <p:xfrm>
          <a:off x="2057400" y="41148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itchFamily="34" charset="0"/>
                        </a:rPr>
                        <a:t>0</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683" name="Group 115"/>
          <p:cNvGraphicFramePr>
            <a:graphicFrameLocks noGrp="1"/>
          </p:cNvGraphicFramePr>
          <p:nvPr/>
        </p:nvGraphicFramePr>
        <p:xfrm>
          <a:off x="2057400" y="52578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853" name="Text Box 141"/>
          <p:cNvSpPr txBox="1">
            <a:spLocks noChangeArrowheads="1"/>
          </p:cNvSpPr>
          <p:nvPr/>
        </p:nvSpPr>
        <p:spPr bwMode="auto">
          <a:xfrm>
            <a:off x="3810000" y="0"/>
            <a:ext cx="2743200" cy="396875"/>
          </a:xfrm>
          <a:prstGeom prst="rect">
            <a:avLst/>
          </a:prstGeom>
          <a:noFill/>
          <a:ln w="9525">
            <a:noFill/>
            <a:miter lim="800000"/>
            <a:headEnd/>
            <a:tailEnd/>
          </a:ln>
        </p:spPr>
        <p:txBody>
          <a:bodyPr>
            <a:spAutoFit/>
          </a:bodyPr>
          <a:lstStyle/>
          <a:p>
            <a:pPr>
              <a:spcBef>
                <a:spcPct val="50000"/>
              </a:spcBef>
            </a:pPr>
            <a:r>
              <a:rPr lang="en-US" sz="2000"/>
              <a:t>Data : 1 0 0 1 1 0 1</a:t>
            </a:r>
          </a:p>
        </p:txBody>
      </p:sp>
      <p:sp>
        <p:nvSpPr>
          <p:cNvPr id="30854" name="Text Box 142"/>
          <p:cNvSpPr txBox="1">
            <a:spLocks noChangeArrowheads="1"/>
          </p:cNvSpPr>
          <p:nvPr/>
        </p:nvSpPr>
        <p:spPr bwMode="auto">
          <a:xfrm>
            <a:off x="914400" y="762000"/>
            <a:ext cx="914400" cy="366713"/>
          </a:xfrm>
          <a:prstGeom prst="rect">
            <a:avLst/>
          </a:prstGeom>
          <a:noFill/>
          <a:ln w="9525">
            <a:noFill/>
            <a:miter lim="800000"/>
            <a:headEnd/>
            <a:tailEnd/>
          </a:ln>
        </p:spPr>
        <p:txBody>
          <a:bodyPr>
            <a:spAutoFit/>
          </a:bodyPr>
          <a:lstStyle/>
          <a:p>
            <a:pPr>
              <a:spcBef>
                <a:spcPct val="50000"/>
              </a:spcBef>
            </a:pPr>
            <a:r>
              <a:rPr lang="en-US"/>
              <a:t>Data</a:t>
            </a:r>
          </a:p>
        </p:txBody>
      </p:sp>
      <p:sp>
        <p:nvSpPr>
          <p:cNvPr id="30855" name="Text Box 143"/>
          <p:cNvSpPr txBox="1">
            <a:spLocks noChangeArrowheads="1"/>
          </p:cNvSpPr>
          <p:nvPr/>
        </p:nvSpPr>
        <p:spPr bwMode="auto">
          <a:xfrm>
            <a:off x="685800" y="1828800"/>
            <a:ext cx="1371600" cy="366713"/>
          </a:xfrm>
          <a:prstGeom prst="rect">
            <a:avLst/>
          </a:prstGeom>
          <a:noFill/>
          <a:ln w="9525">
            <a:noFill/>
            <a:miter lim="800000"/>
            <a:headEnd/>
            <a:tailEnd/>
          </a:ln>
        </p:spPr>
        <p:txBody>
          <a:bodyPr>
            <a:spAutoFit/>
          </a:bodyPr>
          <a:lstStyle/>
          <a:p>
            <a:pPr>
              <a:spcBef>
                <a:spcPct val="50000"/>
              </a:spcBef>
            </a:pPr>
            <a:r>
              <a:rPr lang="en-US"/>
              <a:t>Adding r1</a:t>
            </a:r>
          </a:p>
        </p:txBody>
      </p:sp>
      <p:sp>
        <p:nvSpPr>
          <p:cNvPr id="30856" name="Text Box 144"/>
          <p:cNvSpPr txBox="1">
            <a:spLocks noChangeArrowheads="1"/>
          </p:cNvSpPr>
          <p:nvPr/>
        </p:nvSpPr>
        <p:spPr bwMode="auto">
          <a:xfrm>
            <a:off x="685800" y="2971800"/>
            <a:ext cx="1371600" cy="366713"/>
          </a:xfrm>
          <a:prstGeom prst="rect">
            <a:avLst/>
          </a:prstGeom>
          <a:noFill/>
          <a:ln w="9525">
            <a:noFill/>
            <a:miter lim="800000"/>
            <a:headEnd/>
            <a:tailEnd/>
          </a:ln>
        </p:spPr>
        <p:txBody>
          <a:bodyPr>
            <a:spAutoFit/>
          </a:bodyPr>
          <a:lstStyle/>
          <a:p>
            <a:pPr>
              <a:spcBef>
                <a:spcPct val="50000"/>
              </a:spcBef>
            </a:pPr>
            <a:r>
              <a:rPr lang="en-US"/>
              <a:t>Adding r2</a:t>
            </a:r>
          </a:p>
        </p:txBody>
      </p:sp>
      <p:sp>
        <p:nvSpPr>
          <p:cNvPr id="30857" name="Text Box 145"/>
          <p:cNvSpPr txBox="1">
            <a:spLocks noChangeArrowheads="1"/>
          </p:cNvSpPr>
          <p:nvPr/>
        </p:nvSpPr>
        <p:spPr bwMode="auto">
          <a:xfrm>
            <a:off x="762000" y="4191000"/>
            <a:ext cx="1371600" cy="366713"/>
          </a:xfrm>
          <a:prstGeom prst="rect">
            <a:avLst/>
          </a:prstGeom>
          <a:noFill/>
          <a:ln w="9525">
            <a:noFill/>
            <a:miter lim="800000"/>
            <a:headEnd/>
            <a:tailEnd/>
          </a:ln>
        </p:spPr>
        <p:txBody>
          <a:bodyPr>
            <a:spAutoFit/>
          </a:bodyPr>
          <a:lstStyle/>
          <a:p>
            <a:pPr>
              <a:spcBef>
                <a:spcPct val="50000"/>
              </a:spcBef>
            </a:pPr>
            <a:r>
              <a:rPr lang="en-US"/>
              <a:t>Adding r4</a:t>
            </a:r>
          </a:p>
        </p:txBody>
      </p:sp>
      <p:sp>
        <p:nvSpPr>
          <p:cNvPr id="30858" name="Text Box 146"/>
          <p:cNvSpPr txBox="1">
            <a:spLocks noChangeArrowheads="1"/>
          </p:cNvSpPr>
          <p:nvPr/>
        </p:nvSpPr>
        <p:spPr bwMode="auto">
          <a:xfrm>
            <a:off x="838200" y="5334000"/>
            <a:ext cx="1371600" cy="366713"/>
          </a:xfrm>
          <a:prstGeom prst="rect">
            <a:avLst/>
          </a:prstGeom>
          <a:noFill/>
          <a:ln w="9525">
            <a:noFill/>
            <a:miter lim="800000"/>
            <a:headEnd/>
            <a:tailEnd/>
          </a:ln>
        </p:spPr>
        <p:txBody>
          <a:bodyPr>
            <a:spAutoFit/>
          </a:bodyPr>
          <a:lstStyle/>
          <a:p>
            <a:pPr>
              <a:spcBef>
                <a:spcPct val="50000"/>
              </a:spcBef>
            </a:pPr>
            <a:r>
              <a:rPr lang="en-US"/>
              <a:t>Adding r8</a:t>
            </a:r>
          </a:p>
        </p:txBody>
      </p:sp>
      <p:sp>
        <p:nvSpPr>
          <p:cNvPr id="30859" name="Text Box 147"/>
          <p:cNvSpPr txBox="1">
            <a:spLocks noChangeArrowheads="1"/>
          </p:cNvSpPr>
          <p:nvPr/>
        </p:nvSpPr>
        <p:spPr bwMode="auto">
          <a:xfrm>
            <a:off x="3657600" y="6461125"/>
            <a:ext cx="3352800" cy="396875"/>
          </a:xfrm>
          <a:prstGeom prst="rect">
            <a:avLst/>
          </a:prstGeom>
          <a:noFill/>
          <a:ln w="9525">
            <a:noFill/>
            <a:miter lim="800000"/>
            <a:headEnd/>
            <a:tailEnd/>
          </a:ln>
        </p:spPr>
        <p:txBody>
          <a:bodyPr>
            <a:spAutoFit/>
          </a:bodyPr>
          <a:lstStyle/>
          <a:p>
            <a:pPr>
              <a:spcBef>
                <a:spcPct val="50000"/>
              </a:spcBef>
            </a:pPr>
            <a:r>
              <a:rPr lang="en-US" sz="2000"/>
              <a:t>Code : 1 0 0 </a:t>
            </a:r>
            <a:r>
              <a:rPr lang="en-US" sz="2000">
                <a:solidFill>
                  <a:schemeClr val="folHlink"/>
                </a:solidFill>
              </a:rPr>
              <a:t>1</a:t>
            </a:r>
            <a:r>
              <a:rPr lang="en-US" sz="2000"/>
              <a:t> 1 1 0 </a:t>
            </a:r>
            <a:r>
              <a:rPr lang="en-US" sz="2000">
                <a:solidFill>
                  <a:schemeClr val="folHlink"/>
                </a:solidFill>
              </a:rPr>
              <a:t>0</a:t>
            </a:r>
            <a:r>
              <a:rPr lang="en-US" sz="2000"/>
              <a:t> 1 </a:t>
            </a:r>
            <a:r>
              <a:rPr lang="en-US" sz="2000">
                <a:solidFill>
                  <a:schemeClr val="folHlink"/>
                </a:solidFill>
              </a:rPr>
              <a:t>0 1</a:t>
            </a:r>
          </a:p>
        </p:txBody>
      </p:sp>
      <p:sp>
        <p:nvSpPr>
          <p:cNvPr id="30860" name="Line 148"/>
          <p:cNvSpPr>
            <a:spLocks noChangeShapeType="1"/>
          </p:cNvSpPr>
          <p:nvPr/>
        </p:nvSpPr>
        <p:spPr bwMode="auto">
          <a:xfrm>
            <a:off x="2362200" y="1371600"/>
            <a:ext cx="5410200" cy="0"/>
          </a:xfrm>
          <a:prstGeom prst="line">
            <a:avLst/>
          </a:prstGeom>
          <a:noFill/>
          <a:ln w="9525">
            <a:solidFill>
              <a:schemeClr val="tx1"/>
            </a:solidFill>
            <a:round/>
            <a:headEnd/>
            <a:tailEnd/>
          </a:ln>
        </p:spPr>
        <p:txBody>
          <a:bodyPr/>
          <a:lstStyle/>
          <a:p>
            <a:endParaRPr lang="en-US"/>
          </a:p>
        </p:txBody>
      </p:sp>
      <p:sp>
        <p:nvSpPr>
          <p:cNvPr id="30861" name="Line 149"/>
          <p:cNvSpPr>
            <a:spLocks noChangeShapeType="1"/>
          </p:cNvSpPr>
          <p:nvPr/>
        </p:nvSpPr>
        <p:spPr bwMode="auto">
          <a:xfrm>
            <a:off x="2362200" y="1371600"/>
            <a:ext cx="0" cy="381000"/>
          </a:xfrm>
          <a:prstGeom prst="line">
            <a:avLst/>
          </a:prstGeom>
          <a:noFill/>
          <a:ln w="9525">
            <a:solidFill>
              <a:schemeClr val="tx1"/>
            </a:solidFill>
            <a:round/>
            <a:headEnd/>
            <a:tailEnd/>
          </a:ln>
        </p:spPr>
        <p:txBody>
          <a:bodyPr/>
          <a:lstStyle/>
          <a:p>
            <a:endParaRPr lang="en-US"/>
          </a:p>
        </p:txBody>
      </p:sp>
      <p:sp>
        <p:nvSpPr>
          <p:cNvPr id="30862" name="Line 150"/>
          <p:cNvSpPr>
            <a:spLocks noChangeShapeType="1"/>
          </p:cNvSpPr>
          <p:nvPr/>
        </p:nvSpPr>
        <p:spPr bwMode="auto">
          <a:xfrm>
            <a:off x="7772400" y="1371600"/>
            <a:ext cx="0" cy="381000"/>
          </a:xfrm>
          <a:prstGeom prst="line">
            <a:avLst/>
          </a:prstGeom>
          <a:noFill/>
          <a:ln w="9525">
            <a:solidFill>
              <a:schemeClr val="tx1"/>
            </a:solidFill>
            <a:round/>
            <a:headEnd/>
            <a:tailEnd/>
          </a:ln>
        </p:spPr>
        <p:txBody>
          <a:bodyPr/>
          <a:lstStyle/>
          <a:p>
            <a:endParaRPr lang="en-US"/>
          </a:p>
        </p:txBody>
      </p:sp>
      <p:sp>
        <p:nvSpPr>
          <p:cNvPr id="30863" name="Text Box 151"/>
          <p:cNvSpPr txBox="1">
            <a:spLocks noChangeArrowheads="1"/>
          </p:cNvSpPr>
          <p:nvPr/>
        </p:nvSpPr>
        <p:spPr bwMode="auto">
          <a:xfrm>
            <a:off x="2133600" y="5867400"/>
            <a:ext cx="434975" cy="366713"/>
          </a:xfrm>
          <a:prstGeom prst="rect">
            <a:avLst/>
          </a:prstGeom>
          <a:noFill/>
          <a:ln w="9525">
            <a:noFill/>
            <a:miter lim="800000"/>
            <a:headEnd/>
            <a:tailEnd/>
          </a:ln>
        </p:spPr>
        <p:txBody>
          <a:bodyPr wrap="none">
            <a:spAutoFit/>
          </a:bodyPr>
          <a:lstStyle/>
          <a:p>
            <a:r>
              <a:rPr lang="en-US"/>
              <a:t>11</a:t>
            </a:r>
          </a:p>
        </p:txBody>
      </p:sp>
      <p:sp>
        <p:nvSpPr>
          <p:cNvPr id="30864" name="Text Box 152"/>
          <p:cNvSpPr txBox="1">
            <a:spLocks noChangeArrowheads="1"/>
          </p:cNvSpPr>
          <p:nvPr/>
        </p:nvSpPr>
        <p:spPr bwMode="auto">
          <a:xfrm>
            <a:off x="2667000" y="5867400"/>
            <a:ext cx="434975" cy="366713"/>
          </a:xfrm>
          <a:prstGeom prst="rect">
            <a:avLst/>
          </a:prstGeom>
          <a:noFill/>
          <a:ln w="9525">
            <a:noFill/>
            <a:miter lim="800000"/>
            <a:headEnd/>
            <a:tailEnd/>
          </a:ln>
        </p:spPr>
        <p:txBody>
          <a:bodyPr wrap="none">
            <a:spAutoFit/>
          </a:bodyPr>
          <a:lstStyle/>
          <a:p>
            <a:r>
              <a:rPr lang="en-US"/>
              <a:t>10</a:t>
            </a:r>
          </a:p>
        </p:txBody>
      </p:sp>
      <p:sp>
        <p:nvSpPr>
          <p:cNvPr id="30865" name="Text Box 153"/>
          <p:cNvSpPr txBox="1">
            <a:spLocks noChangeArrowheads="1"/>
          </p:cNvSpPr>
          <p:nvPr/>
        </p:nvSpPr>
        <p:spPr bwMode="auto">
          <a:xfrm>
            <a:off x="3276600" y="5867400"/>
            <a:ext cx="309563" cy="366713"/>
          </a:xfrm>
          <a:prstGeom prst="rect">
            <a:avLst/>
          </a:prstGeom>
          <a:noFill/>
          <a:ln w="9525">
            <a:noFill/>
            <a:miter lim="800000"/>
            <a:headEnd/>
            <a:tailEnd/>
          </a:ln>
        </p:spPr>
        <p:txBody>
          <a:bodyPr wrap="none">
            <a:spAutoFit/>
          </a:bodyPr>
          <a:lstStyle/>
          <a:p>
            <a:r>
              <a:rPr lang="en-US"/>
              <a:t>9</a:t>
            </a:r>
          </a:p>
        </p:txBody>
      </p:sp>
      <p:sp>
        <p:nvSpPr>
          <p:cNvPr id="30866" name="Text Box 154"/>
          <p:cNvSpPr txBox="1">
            <a:spLocks noChangeArrowheads="1"/>
          </p:cNvSpPr>
          <p:nvPr/>
        </p:nvSpPr>
        <p:spPr bwMode="auto">
          <a:xfrm>
            <a:off x="3810000" y="5867400"/>
            <a:ext cx="309563" cy="366713"/>
          </a:xfrm>
          <a:prstGeom prst="rect">
            <a:avLst/>
          </a:prstGeom>
          <a:noFill/>
          <a:ln w="9525">
            <a:noFill/>
            <a:miter lim="800000"/>
            <a:headEnd/>
            <a:tailEnd/>
          </a:ln>
        </p:spPr>
        <p:txBody>
          <a:bodyPr wrap="none">
            <a:spAutoFit/>
          </a:bodyPr>
          <a:lstStyle/>
          <a:p>
            <a:r>
              <a:rPr lang="en-US"/>
              <a:t>8</a:t>
            </a:r>
          </a:p>
        </p:txBody>
      </p:sp>
      <p:sp>
        <p:nvSpPr>
          <p:cNvPr id="30867" name="Text Box 155"/>
          <p:cNvSpPr txBox="1">
            <a:spLocks noChangeArrowheads="1"/>
          </p:cNvSpPr>
          <p:nvPr/>
        </p:nvSpPr>
        <p:spPr bwMode="auto">
          <a:xfrm>
            <a:off x="4338638" y="5867400"/>
            <a:ext cx="309562" cy="366713"/>
          </a:xfrm>
          <a:prstGeom prst="rect">
            <a:avLst/>
          </a:prstGeom>
          <a:noFill/>
          <a:ln w="9525">
            <a:noFill/>
            <a:miter lim="800000"/>
            <a:headEnd/>
            <a:tailEnd/>
          </a:ln>
        </p:spPr>
        <p:txBody>
          <a:bodyPr wrap="none">
            <a:spAutoFit/>
          </a:bodyPr>
          <a:lstStyle/>
          <a:p>
            <a:r>
              <a:rPr lang="en-US"/>
              <a:t>7</a:t>
            </a:r>
          </a:p>
        </p:txBody>
      </p:sp>
      <p:sp>
        <p:nvSpPr>
          <p:cNvPr id="30868" name="Text Box 156"/>
          <p:cNvSpPr txBox="1">
            <a:spLocks noChangeArrowheads="1"/>
          </p:cNvSpPr>
          <p:nvPr/>
        </p:nvSpPr>
        <p:spPr bwMode="auto">
          <a:xfrm>
            <a:off x="4953000" y="5867400"/>
            <a:ext cx="309563" cy="366713"/>
          </a:xfrm>
          <a:prstGeom prst="rect">
            <a:avLst/>
          </a:prstGeom>
          <a:noFill/>
          <a:ln w="9525">
            <a:noFill/>
            <a:miter lim="800000"/>
            <a:headEnd/>
            <a:tailEnd/>
          </a:ln>
        </p:spPr>
        <p:txBody>
          <a:bodyPr wrap="none">
            <a:spAutoFit/>
          </a:bodyPr>
          <a:lstStyle/>
          <a:p>
            <a:r>
              <a:rPr lang="en-US"/>
              <a:t>6</a:t>
            </a:r>
          </a:p>
        </p:txBody>
      </p:sp>
      <p:sp>
        <p:nvSpPr>
          <p:cNvPr id="30869" name="Text Box 157"/>
          <p:cNvSpPr txBox="1">
            <a:spLocks noChangeArrowheads="1"/>
          </p:cNvSpPr>
          <p:nvPr/>
        </p:nvSpPr>
        <p:spPr bwMode="auto">
          <a:xfrm>
            <a:off x="5486400" y="5867400"/>
            <a:ext cx="309563" cy="366713"/>
          </a:xfrm>
          <a:prstGeom prst="rect">
            <a:avLst/>
          </a:prstGeom>
          <a:noFill/>
          <a:ln w="9525">
            <a:noFill/>
            <a:miter lim="800000"/>
            <a:headEnd/>
            <a:tailEnd/>
          </a:ln>
        </p:spPr>
        <p:txBody>
          <a:bodyPr wrap="none">
            <a:spAutoFit/>
          </a:bodyPr>
          <a:lstStyle/>
          <a:p>
            <a:r>
              <a:rPr lang="en-US"/>
              <a:t>5</a:t>
            </a:r>
          </a:p>
        </p:txBody>
      </p:sp>
      <p:sp>
        <p:nvSpPr>
          <p:cNvPr id="30870" name="Text Box 158"/>
          <p:cNvSpPr txBox="1">
            <a:spLocks noChangeArrowheads="1"/>
          </p:cNvSpPr>
          <p:nvPr/>
        </p:nvSpPr>
        <p:spPr bwMode="auto">
          <a:xfrm>
            <a:off x="6019800" y="5867400"/>
            <a:ext cx="309563" cy="366713"/>
          </a:xfrm>
          <a:prstGeom prst="rect">
            <a:avLst/>
          </a:prstGeom>
          <a:noFill/>
          <a:ln w="9525">
            <a:noFill/>
            <a:miter lim="800000"/>
            <a:headEnd/>
            <a:tailEnd/>
          </a:ln>
        </p:spPr>
        <p:txBody>
          <a:bodyPr wrap="none">
            <a:spAutoFit/>
          </a:bodyPr>
          <a:lstStyle/>
          <a:p>
            <a:r>
              <a:rPr lang="en-US"/>
              <a:t>4</a:t>
            </a:r>
          </a:p>
        </p:txBody>
      </p:sp>
      <p:sp>
        <p:nvSpPr>
          <p:cNvPr id="30871" name="Text Box 159"/>
          <p:cNvSpPr txBox="1">
            <a:spLocks noChangeArrowheads="1"/>
          </p:cNvSpPr>
          <p:nvPr/>
        </p:nvSpPr>
        <p:spPr bwMode="auto">
          <a:xfrm>
            <a:off x="6553200" y="5867400"/>
            <a:ext cx="309563" cy="366713"/>
          </a:xfrm>
          <a:prstGeom prst="rect">
            <a:avLst/>
          </a:prstGeom>
          <a:noFill/>
          <a:ln w="9525">
            <a:noFill/>
            <a:miter lim="800000"/>
            <a:headEnd/>
            <a:tailEnd/>
          </a:ln>
        </p:spPr>
        <p:txBody>
          <a:bodyPr wrap="none">
            <a:spAutoFit/>
          </a:bodyPr>
          <a:lstStyle/>
          <a:p>
            <a:r>
              <a:rPr lang="en-US"/>
              <a:t>3</a:t>
            </a:r>
          </a:p>
        </p:txBody>
      </p:sp>
      <p:sp>
        <p:nvSpPr>
          <p:cNvPr id="30872" name="Text Box 160"/>
          <p:cNvSpPr txBox="1">
            <a:spLocks noChangeArrowheads="1"/>
          </p:cNvSpPr>
          <p:nvPr/>
        </p:nvSpPr>
        <p:spPr bwMode="auto">
          <a:xfrm>
            <a:off x="7162800" y="5867400"/>
            <a:ext cx="309563" cy="366713"/>
          </a:xfrm>
          <a:prstGeom prst="rect">
            <a:avLst/>
          </a:prstGeom>
          <a:noFill/>
          <a:ln w="9525">
            <a:noFill/>
            <a:miter lim="800000"/>
            <a:headEnd/>
            <a:tailEnd/>
          </a:ln>
        </p:spPr>
        <p:txBody>
          <a:bodyPr wrap="none">
            <a:spAutoFit/>
          </a:bodyPr>
          <a:lstStyle/>
          <a:p>
            <a:r>
              <a:rPr lang="en-US"/>
              <a:t>2</a:t>
            </a:r>
          </a:p>
        </p:txBody>
      </p:sp>
      <p:sp>
        <p:nvSpPr>
          <p:cNvPr id="30873" name="Text Box 161"/>
          <p:cNvSpPr txBox="1">
            <a:spLocks noChangeArrowheads="1"/>
          </p:cNvSpPr>
          <p:nvPr/>
        </p:nvSpPr>
        <p:spPr bwMode="auto">
          <a:xfrm>
            <a:off x="7620000" y="5867400"/>
            <a:ext cx="309563" cy="366713"/>
          </a:xfrm>
          <a:prstGeom prst="rect">
            <a:avLst/>
          </a:prstGeom>
          <a:noFill/>
          <a:ln w="9525">
            <a:noFill/>
            <a:miter lim="800000"/>
            <a:headEnd/>
            <a:tailEnd/>
          </a:ln>
        </p:spPr>
        <p:txBody>
          <a:bodyPr wrap="none">
            <a:spAutoFit/>
          </a:bodyPr>
          <a:lstStyle/>
          <a:p>
            <a:r>
              <a:rPr lang="en-US"/>
              <a:t>1</a:t>
            </a:r>
          </a:p>
        </p:txBody>
      </p:sp>
      <p:sp>
        <p:nvSpPr>
          <p:cNvPr id="30874" name="Line 162"/>
          <p:cNvSpPr>
            <a:spLocks noChangeShapeType="1"/>
          </p:cNvSpPr>
          <p:nvPr/>
        </p:nvSpPr>
        <p:spPr bwMode="auto">
          <a:xfrm>
            <a:off x="6705600" y="1371600"/>
            <a:ext cx="0" cy="381000"/>
          </a:xfrm>
          <a:prstGeom prst="line">
            <a:avLst/>
          </a:prstGeom>
          <a:noFill/>
          <a:ln w="9525">
            <a:solidFill>
              <a:schemeClr val="tx1"/>
            </a:solidFill>
            <a:round/>
            <a:headEnd/>
            <a:tailEnd/>
          </a:ln>
        </p:spPr>
        <p:txBody>
          <a:bodyPr/>
          <a:lstStyle/>
          <a:p>
            <a:endParaRPr lang="en-US"/>
          </a:p>
        </p:txBody>
      </p:sp>
      <p:sp>
        <p:nvSpPr>
          <p:cNvPr id="30875" name="Line 163"/>
          <p:cNvSpPr>
            <a:spLocks noChangeShapeType="1"/>
          </p:cNvSpPr>
          <p:nvPr/>
        </p:nvSpPr>
        <p:spPr bwMode="auto">
          <a:xfrm>
            <a:off x="5562600" y="1371600"/>
            <a:ext cx="0" cy="381000"/>
          </a:xfrm>
          <a:prstGeom prst="line">
            <a:avLst/>
          </a:prstGeom>
          <a:noFill/>
          <a:ln w="9525">
            <a:solidFill>
              <a:schemeClr val="tx1"/>
            </a:solidFill>
            <a:round/>
            <a:headEnd/>
            <a:tailEnd/>
          </a:ln>
        </p:spPr>
        <p:txBody>
          <a:bodyPr/>
          <a:lstStyle/>
          <a:p>
            <a:endParaRPr lang="en-US"/>
          </a:p>
        </p:txBody>
      </p:sp>
      <p:sp>
        <p:nvSpPr>
          <p:cNvPr id="30876" name="Line 164"/>
          <p:cNvSpPr>
            <a:spLocks noChangeShapeType="1"/>
          </p:cNvSpPr>
          <p:nvPr/>
        </p:nvSpPr>
        <p:spPr bwMode="auto">
          <a:xfrm>
            <a:off x="4495800" y="1371600"/>
            <a:ext cx="0" cy="381000"/>
          </a:xfrm>
          <a:prstGeom prst="line">
            <a:avLst/>
          </a:prstGeom>
          <a:noFill/>
          <a:ln w="9525">
            <a:solidFill>
              <a:schemeClr val="tx1"/>
            </a:solidFill>
            <a:round/>
            <a:headEnd/>
            <a:tailEnd/>
          </a:ln>
        </p:spPr>
        <p:txBody>
          <a:bodyPr/>
          <a:lstStyle/>
          <a:p>
            <a:endParaRPr lang="en-US"/>
          </a:p>
        </p:txBody>
      </p:sp>
      <p:sp>
        <p:nvSpPr>
          <p:cNvPr id="30877" name="Line 165"/>
          <p:cNvSpPr>
            <a:spLocks noChangeShapeType="1"/>
          </p:cNvSpPr>
          <p:nvPr/>
        </p:nvSpPr>
        <p:spPr bwMode="auto">
          <a:xfrm>
            <a:off x="3429000" y="1371600"/>
            <a:ext cx="0" cy="381000"/>
          </a:xfrm>
          <a:prstGeom prst="line">
            <a:avLst/>
          </a:prstGeom>
          <a:noFill/>
          <a:ln w="9525">
            <a:solidFill>
              <a:schemeClr val="tx1"/>
            </a:solidFill>
            <a:round/>
            <a:headEnd/>
            <a:tailEnd/>
          </a:ln>
        </p:spPr>
        <p:txBody>
          <a:bodyPr/>
          <a:lstStyle/>
          <a:p>
            <a:endParaRPr lang="en-US"/>
          </a:p>
        </p:txBody>
      </p:sp>
      <p:sp>
        <p:nvSpPr>
          <p:cNvPr id="30878" name="Line 166"/>
          <p:cNvSpPr>
            <a:spLocks noChangeShapeType="1"/>
          </p:cNvSpPr>
          <p:nvPr/>
        </p:nvSpPr>
        <p:spPr bwMode="auto">
          <a:xfrm>
            <a:off x="2362200" y="2514600"/>
            <a:ext cx="4876800" cy="0"/>
          </a:xfrm>
          <a:prstGeom prst="line">
            <a:avLst/>
          </a:prstGeom>
          <a:noFill/>
          <a:ln w="9525">
            <a:solidFill>
              <a:schemeClr val="tx1"/>
            </a:solidFill>
            <a:round/>
            <a:headEnd/>
            <a:tailEnd/>
          </a:ln>
        </p:spPr>
        <p:txBody>
          <a:bodyPr/>
          <a:lstStyle/>
          <a:p>
            <a:endParaRPr lang="en-US"/>
          </a:p>
        </p:txBody>
      </p:sp>
      <p:sp>
        <p:nvSpPr>
          <p:cNvPr id="30879" name="Line 167"/>
          <p:cNvSpPr>
            <a:spLocks noChangeShapeType="1"/>
          </p:cNvSpPr>
          <p:nvPr/>
        </p:nvSpPr>
        <p:spPr bwMode="auto">
          <a:xfrm>
            <a:off x="2362200" y="2514600"/>
            <a:ext cx="0" cy="381000"/>
          </a:xfrm>
          <a:prstGeom prst="line">
            <a:avLst/>
          </a:prstGeom>
          <a:noFill/>
          <a:ln w="9525">
            <a:solidFill>
              <a:schemeClr val="tx1"/>
            </a:solidFill>
            <a:round/>
            <a:headEnd/>
            <a:tailEnd/>
          </a:ln>
        </p:spPr>
        <p:txBody>
          <a:bodyPr/>
          <a:lstStyle/>
          <a:p>
            <a:endParaRPr lang="en-US"/>
          </a:p>
        </p:txBody>
      </p:sp>
      <p:sp>
        <p:nvSpPr>
          <p:cNvPr id="30880" name="Line 168"/>
          <p:cNvSpPr>
            <a:spLocks noChangeShapeType="1"/>
          </p:cNvSpPr>
          <p:nvPr/>
        </p:nvSpPr>
        <p:spPr bwMode="auto">
          <a:xfrm>
            <a:off x="7239000" y="2514600"/>
            <a:ext cx="0" cy="381000"/>
          </a:xfrm>
          <a:prstGeom prst="line">
            <a:avLst/>
          </a:prstGeom>
          <a:noFill/>
          <a:ln w="9525">
            <a:solidFill>
              <a:schemeClr val="tx1"/>
            </a:solidFill>
            <a:round/>
            <a:headEnd/>
            <a:tailEnd/>
          </a:ln>
        </p:spPr>
        <p:txBody>
          <a:bodyPr/>
          <a:lstStyle/>
          <a:p>
            <a:endParaRPr lang="en-US"/>
          </a:p>
        </p:txBody>
      </p:sp>
      <p:sp>
        <p:nvSpPr>
          <p:cNvPr id="30881" name="Line 169"/>
          <p:cNvSpPr>
            <a:spLocks noChangeShapeType="1"/>
          </p:cNvSpPr>
          <p:nvPr/>
        </p:nvSpPr>
        <p:spPr bwMode="auto">
          <a:xfrm>
            <a:off x="6705600" y="2514600"/>
            <a:ext cx="0" cy="381000"/>
          </a:xfrm>
          <a:prstGeom prst="line">
            <a:avLst/>
          </a:prstGeom>
          <a:noFill/>
          <a:ln w="9525">
            <a:solidFill>
              <a:schemeClr val="tx1"/>
            </a:solidFill>
            <a:round/>
            <a:headEnd/>
            <a:tailEnd/>
          </a:ln>
        </p:spPr>
        <p:txBody>
          <a:bodyPr/>
          <a:lstStyle/>
          <a:p>
            <a:endParaRPr lang="en-US"/>
          </a:p>
        </p:txBody>
      </p:sp>
      <p:sp>
        <p:nvSpPr>
          <p:cNvPr id="30882" name="Line 170"/>
          <p:cNvSpPr>
            <a:spLocks noChangeShapeType="1"/>
          </p:cNvSpPr>
          <p:nvPr/>
        </p:nvSpPr>
        <p:spPr bwMode="auto">
          <a:xfrm>
            <a:off x="5029200" y="2514600"/>
            <a:ext cx="0" cy="381000"/>
          </a:xfrm>
          <a:prstGeom prst="line">
            <a:avLst/>
          </a:prstGeom>
          <a:noFill/>
          <a:ln w="9525">
            <a:solidFill>
              <a:schemeClr val="tx1"/>
            </a:solidFill>
            <a:round/>
            <a:headEnd/>
            <a:tailEnd/>
          </a:ln>
        </p:spPr>
        <p:txBody>
          <a:bodyPr/>
          <a:lstStyle/>
          <a:p>
            <a:endParaRPr lang="en-US"/>
          </a:p>
        </p:txBody>
      </p:sp>
      <p:sp>
        <p:nvSpPr>
          <p:cNvPr id="30883" name="Line 171"/>
          <p:cNvSpPr>
            <a:spLocks noChangeShapeType="1"/>
          </p:cNvSpPr>
          <p:nvPr/>
        </p:nvSpPr>
        <p:spPr bwMode="auto">
          <a:xfrm>
            <a:off x="4495800" y="2514600"/>
            <a:ext cx="0" cy="381000"/>
          </a:xfrm>
          <a:prstGeom prst="line">
            <a:avLst/>
          </a:prstGeom>
          <a:noFill/>
          <a:ln w="9525">
            <a:solidFill>
              <a:schemeClr val="tx1"/>
            </a:solidFill>
            <a:round/>
            <a:headEnd/>
            <a:tailEnd/>
          </a:ln>
        </p:spPr>
        <p:txBody>
          <a:bodyPr/>
          <a:lstStyle/>
          <a:p>
            <a:endParaRPr lang="en-US"/>
          </a:p>
        </p:txBody>
      </p:sp>
      <p:sp>
        <p:nvSpPr>
          <p:cNvPr id="30884" name="Line 172"/>
          <p:cNvSpPr>
            <a:spLocks noChangeShapeType="1"/>
          </p:cNvSpPr>
          <p:nvPr/>
        </p:nvSpPr>
        <p:spPr bwMode="auto">
          <a:xfrm>
            <a:off x="2895600" y="2514600"/>
            <a:ext cx="0" cy="381000"/>
          </a:xfrm>
          <a:prstGeom prst="line">
            <a:avLst/>
          </a:prstGeom>
          <a:noFill/>
          <a:ln w="9525">
            <a:solidFill>
              <a:schemeClr val="tx1"/>
            </a:solidFill>
            <a:round/>
            <a:headEnd/>
            <a:tailEnd/>
          </a:ln>
        </p:spPr>
        <p:txBody>
          <a:bodyPr/>
          <a:lstStyle/>
          <a:p>
            <a:endParaRPr lang="en-US"/>
          </a:p>
        </p:txBody>
      </p:sp>
      <p:sp>
        <p:nvSpPr>
          <p:cNvPr id="30885" name="Line 173"/>
          <p:cNvSpPr>
            <a:spLocks noChangeShapeType="1"/>
          </p:cNvSpPr>
          <p:nvPr/>
        </p:nvSpPr>
        <p:spPr bwMode="auto">
          <a:xfrm>
            <a:off x="4495800" y="3733800"/>
            <a:ext cx="1676400" cy="0"/>
          </a:xfrm>
          <a:prstGeom prst="line">
            <a:avLst/>
          </a:prstGeom>
          <a:noFill/>
          <a:ln w="9525">
            <a:solidFill>
              <a:schemeClr val="tx1"/>
            </a:solidFill>
            <a:round/>
            <a:headEnd/>
            <a:tailEnd/>
          </a:ln>
        </p:spPr>
        <p:txBody>
          <a:bodyPr/>
          <a:lstStyle/>
          <a:p>
            <a:endParaRPr lang="en-US"/>
          </a:p>
        </p:txBody>
      </p:sp>
      <p:sp>
        <p:nvSpPr>
          <p:cNvPr id="30886" name="Line 174"/>
          <p:cNvSpPr>
            <a:spLocks noChangeShapeType="1"/>
          </p:cNvSpPr>
          <p:nvPr/>
        </p:nvSpPr>
        <p:spPr bwMode="auto">
          <a:xfrm>
            <a:off x="4495800" y="3733800"/>
            <a:ext cx="0" cy="381000"/>
          </a:xfrm>
          <a:prstGeom prst="line">
            <a:avLst/>
          </a:prstGeom>
          <a:noFill/>
          <a:ln w="9525">
            <a:solidFill>
              <a:schemeClr val="tx1"/>
            </a:solidFill>
            <a:round/>
            <a:headEnd/>
            <a:tailEnd/>
          </a:ln>
        </p:spPr>
        <p:txBody>
          <a:bodyPr/>
          <a:lstStyle/>
          <a:p>
            <a:endParaRPr lang="en-US"/>
          </a:p>
        </p:txBody>
      </p:sp>
      <p:sp>
        <p:nvSpPr>
          <p:cNvPr id="30887" name="Line 175"/>
          <p:cNvSpPr>
            <a:spLocks noChangeShapeType="1"/>
          </p:cNvSpPr>
          <p:nvPr/>
        </p:nvSpPr>
        <p:spPr bwMode="auto">
          <a:xfrm>
            <a:off x="6172200" y="3733800"/>
            <a:ext cx="0" cy="381000"/>
          </a:xfrm>
          <a:prstGeom prst="line">
            <a:avLst/>
          </a:prstGeom>
          <a:noFill/>
          <a:ln w="9525">
            <a:solidFill>
              <a:schemeClr val="tx1"/>
            </a:solidFill>
            <a:round/>
            <a:headEnd/>
            <a:tailEnd/>
          </a:ln>
        </p:spPr>
        <p:txBody>
          <a:bodyPr/>
          <a:lstStyle/>
          <a:p>
            <a:endParaRPr lang="en-US"/>
          </a:p>
        </p:txBody>
      </p:sp>
      <p:sp>
        <p:nvSpPr>
          <p:cNvPr id="30888" name="Line 176"/>
          <p:cNvSpPr>
            <a:spLocks noChangeShapeType="1"/>
          </p:cNvSpPr>
          <p:nvPr/>
        </p:nvSpPr>
        <p:spPr bwMode="auto">
          <a:xfrm>
            <a:off x="5562600" y="3733800"/>
            <a:ext cx="0" cy="381000"/>
          </a:xfrm>
          <a:prstGeom prst="line">
            <a:avLst/>
          </a:prstGeom>
          <a:noFill/>
          <a:ln w="9525">
            <a:solidFill>
              <a:schemeClr val="tx1"/>
            </a:solidFill>
            <a:round/>
            <a:headEnd/>
            <a:tailEnd/>
          </a:ln>
        </p:spPr>
        <p:txBody>
          <a:bodyPr/>
          <a:lstStyle/>
          <a:p>
            <a:endParaRPr lang="en-US"/>
          </a:p>
        </p:txBody>
      </p:sp>
      <p:sp>
        <p:nvSpPr>
          <p:cNvPr id="30889" name="Line 177"/>
          <p:cNvSpPr>
            <a:spLocks noChangeShapeType="1"/>
          </p:cNvSpPr>
          <p:nvPr/>
        </p:nvSpPr>
        <p:spPr bwMode="auto">
          <a:xfrm>
            <a:off x="5029200" y="3733800"/>
            <a:ext cx="0" cy="381000"/>
          </a:xfrm>
          <a:prstGeom prst="line">
            <a:avLst/>
          </a:prstGeom>
          <a:noFill/>
          <a:ln w="9525">
            <a:solidFill>
              <a:schemeClr val="tx1"/>
            </a:solidFill>
            <a:round/>
            <a:headEnd/>
            <a:tailEnd/>
          </a:ln>
        </p:spPr>
        <p:txBody>
          <a:bodyPr/>
          <a:lstStyle/>
          <a:p>
            <a:endParaRPr lang="en-US"/>
          </a:p>
        </p:txBody>
      </p:sp>
      <p:sp>
        <p:nvSpPr>
          <p:cNvPr id="30890" name="Line 178"/>
          <p:cNvSpPr>
            <a:spLocks noChangeShapeType="1"/>
          </p:cNvSpPr>
          <p:nvPr/>
        </p:nvSpPr>
        <p:spPr bwMode="auto">
          <a:xfrm>
            <a:off x="2286000" y="4876800"/>
            <a:ext cx="1676400" cy="0"/>
          </a:xfrm>
          <a:prstGeom prst="line">
            <a:avLst/>
          </a:prstGeom>
          <a:noFill/>
          <a:ln w="9525">
            <a:solidFill>
              <a:schemeClr val="tx1"/>
            </a:solidFill>
            <a:round/>
            <a:headEnd/>
            <a:tailEnd/>
          </a:ln>
        </p:spPr>
        <p:txBody>
          <a:bodyPr/>
          <a:lstStyle/>
          <a:p>
            <a:endParaRPr lang="en-US"/>
          </a:p>
        </p:txBody>
      </p:sp>
      <p:sp>
        <p:nvSpPr>
          <p:cNvPr id="30891" name="Line 179"/>
          <p:cNvSpPr>
            <a:spLocks noChangeShapeType="1"/>
          </p:cNvSpPr>
          <p:nvPr/>
        </p:nvSpPr>
        <p:spPr bwMode="auto">
          <a:xfrm>
            <a:off x="2286000" y="4876800"/>
            <a:ext cx="0" cy="381000"/>
          </a:xfrm>
          <a:prstGeom prst="line">
            <a:avLst/>
          </a:prstGeom>
          <a:noFill/>
          <a:ln w="9525">
            <a:solidFill>
              <a:schemeClr val="tx1"/>
            </a:solidFill>
            <a:round/>
            <a:headEnd/>
            <a:tailEnd/>
          </a:ln>
        </p:spPr>
        <p:txBody>
          <a:bodyPr/>
          <a:lstStyle/>
          <a:p>
            <a:endParaRPr lang="en-US"/>
          </a:p>
        </p:txBody>
      </p:sp>
      <p:sp>
        <p:nvSpPr>
          <p:cNvPr id="30892" name="Line 180"/>
          <p:cNvSpPr>
            <a:spLocks noChangeShapeType="1"/>
          </p:cNvSpPr>
          <p:nvPr/>
        </p:nvSpPr>
        <p:spPr bwMode="auto">
          <a:xfrm>
            <a:off x="2895600" y="4876800"/>
            <a:ext cx="0" cy="381000"/>
          </a:xfrm>
          <a:prstGeom prst="line">
            <a:avLst/>
          </a:prstGeom>
          <a:noFill/>
          <a:ln w="9525">
            <a:solidFill>
              <a:schemeClr val="tx1"/>
            </a:solidFill>
            <a:round/>
            <a:headEnd/>
            <a:tailEnd/>
          </a:ln>
        </p:spPr>
        <p:txBody>
          <a:bodyPr/>
          <a:lstStyle/>
          <a:p>
            <a:endParaRPr lang="en-US"/>
          </a:p>
        </p:txBody>
      </p:sp>
      <p:sp>
        <p:nvSpPr>
          <p:cNvPr id="30893" name="Line 181"/>
          <p:cNvSpPr>
            <a:spLocks noChangeShapeType="1"/>
          </p:cNvSpPr>
          <p:nvPr/>
        </p:nvSpPr>
        <p:spPr bwMode="auto">
          <a:xfrm>
            <a:off x="3429000" y="4876800"/>
            <a:ext cx="0" cy="381000"/>
          </a:xfrm>
          <a:prstGeom prst="line">
            <a:avLst/>
          </a:prstGeom>
          <a:noFill/>
          <a:ln w="9525">
            <a:solidFill>
              <a:schemeClr val="tx1"/>
            </a:solidFill>
            <a:round/>
            <a:headEnd/>
            <a:tailEnd/>
          </a:ln>
        </p:spPr>
        <p:txBody>
          <a:bodyPr/>
          <a:lstStyle/>
          <a:p>
            <a:endParaRPr lang="en-US"/>
          </a:p>
        </p:txBody>
      </p:sp>
      <p:sp>
        <p:nvSpPr>
          <p:cNvPr id="30894" name="Line 182"/>
          <p:cNvSpPr>
            <a:spLocks noChangeShapeType="1"/>
          </p:cNvSpPr>
          <p:nvPr/>
        </p:nvSpPr>
        <p:spPr bwMode="auto">
          <a:xfrm>
            <a:off x="3962400" y="4876800"/>
            <a:ext cx="0" cy="381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9659" name="Group 43"/>
          <p:cNvGraphicFramePr>
            <a:graphicFrameLocks noGrp="1"/>
          </p:cNvGraphicFramePr>
          <p:nvPr>
            <p:ph/>
          </p:nvPr>
        </p:nvGraphicFramePr>
        <p:xfrm>
          <a:off x="1981200" y="2438400"/>
          <a:ext cx="4495800" cy="396240"/>
        </p:xfrm>
        <a:graphic>
          <a:graphicData uri="http://schemas.openxmlformats.org/drawingml/2006/table">
            <a:tbl>
              <a:tblPr/>
              <a:tblGrid>
                <a:gridCol w="409575"/>
                <a:gridCol w="407988"/>
                <a:gridCol w="409575"/>
                <a:gridCol w="409575"/>
                <a:gridCol w="404812"/>
                <a:gridCol w="412750"/>
                <a:gridCol w="404813"/>
                <a:gridCol w="409575"/>
                <a:gridCol w="409575"/>
                <a:gridCol w="407987"/>
                <a:gridCol w="409575"/>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 name="Slide Number Placeholder 4"/>
          <p:cNvSpPr>
            <a:spLocks noGrp="1"/>
          </p:cNvSpPr>
          <p:nvPr>
            <p:ph type="sldNum" sz="quarter" idx="12"/>
          </p:nvPr>
        </p:nvSpPr>
        <p:spPr/>
        <p:txBody>
          <a:bodyPr/>
          <a:lstStyle/>
          <a:p>
            <a:pPr>
              <a:defRPr/>
            </a:pPr>
            <a:fld id="{4AA7D1C4-8500-43FB-9C7E-388DD993BE25}" type="slidenum">
              <a:rPr lang="en-US"/>
              <a:pPr>
                <a:defRPr/>
              </a:pPr>
              <a:t>29</a:t>
            </a:fld>
            <a:endParaRPr lang="en-US"/>
          </a:p>
        </p:txBody>
      </p:sp>
      <p:graphicFrame>
        <p:nvGraphicFramePr>
          <p:cNvPr id="239688" name="Group 72"/>
          <p:cNvGraphicFramePr>
            <a:graphicFrameLocks noGrp="1"/>
          </p:cNvGraphicFramePr>
          <p:nvPr/>
        </p:nvGraphicFramePr>
        <p:xfrm>
          <a:off x="1981200" y="3581400"/>
          <a:ext cx="4495800" cy="396240"/>
        </p:xfrm>
        <a:graphic>
          <a:graphicData uri="http://schemas.openxmlformats.org/drawingml/2006/table">
            <a:tbl>
              <a:tblPr/>
              <a:tblGrid>
                <a:gridCol w="409575"/>
                <a:gridCol w="407988"/>
                <a:gridCol w="409575"/>
                <a:gridCol w="409575"/>
                <a:gridCol w="404812"/>
                <a:gridCol w="412750"/>
                <a:gridCol w="404813"/>
                <a:gridCol w="409575"/>
                <a:gridCol w="409575"/>
                <a:gridCol w="407987"/>
                <a:gridCol w="409575"/>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99" name="Line 73"/>
          <p:cNvSpPr>
            <a:spLocks noChangeShapeType="1"/>
          </p:cNvSpPr>
          <p:nvPr/>
        </p:nvSpPr>
        <p:spPr bwMode="auto">
          <a:xfrm>
            <a:off x="3810000" y="2819400"/>
            <a:ext cx="0" cy="762000"/>
          </a:xfrm>
          <a:prstGeom prst="line">
            <a:avLst/>
          </a:prstGeom>
          <a:noFill/>
          <a:ln w="9525">
            <a:solidFill>
              <a:schemeClr val="tx1"/>
            </a:solidFill>
            <a:round/>
            <a:headEnd/>
            <a:tailEnd type="triangle" w="med" len="med"/>
          </a:ln>
        </p:spPr>
        <p:txBody>
          <a:bodyPr/>
          <a:lstStyle/>
          <a:p>
            <a:endParaRPr lang="en-US"/>
          </a:p>
        </p:txBody>
      </p:sp>
      <p:sp>
        <p:nvSpPr>
          <p:cNvPr id="31800" name="Text Box 74"/>
          <p:cNvSpPr txBox="1">
            <a:spLocks noChangeArrowheads="1"/>
          </p:cNvSpPr>
          <p:nvPr/>
        </p:nvSpPr>
        <p:spPr bwMode="auto">
          <a:xfrm>
            <a:off x="6858000" y="2438400"/>
            <a:ext cx="838200" cy="366713"/>
          </a:xfrm>
          <a:prstGeom prst="rect">
            <a:avLst/>
          </a:prstGeom>
          <a:noFill/>
          <a:ln w="9525">
            <a:noFill/>
            <a:miter lim="800000"/>
            <a:headEnd/>
            <a:tailEnd/>
          </a:ln>
        </p:spPr>
        <p:txBody>
          <a:bodyPr>
            <a:spAutoFit/>
          </a:bodyPr>
          <a:lstStyle/>
          <a:p>
            <a:pPr>
              <a:spcBef>
                <a:spcPct val="50000"/>
              </a:spcBef>
            </a:pPr>
            <a:r>
              <a:rPr lang="en-US"/>
              <a:t>Sent</a:t>
            </a:r>
          </a:p>
        </p:txBody>
      </p:sp>
      <p:sp>
        <p:nvSpPr>
          <p:cNvPr id="31801" name="Text Box 75"/>
          <p:cNvSpPr txBox="1">
            <a:spLocks noChangeArrowheads="1"/>
          </p:cNvSpPr>
          <p:nvPr/>
        </p:nvSpPr>
        <p:spPr bwMode="auto">
          <a:xfrm>
            <a:off x="6781800" y="3657600"/>
            <a:ext cx="1447800" cy="366713"/>
          </a:xfrm>
          <a:prstGeom prst="rect">
            <a:avLst/>
          </a:prstGeom>
          <a:noFill/>
          <a:ln w="9525">
            <a:noFill/>
            <a:miter lim="800000"/>
            <a:headEnd/>
            <a:tailEnd/>
          </a:ln>
        </p:spPr>
        <p:txBody>
          <a:bodyPr>
            <a:spAutoFit/>
          </a:bodyPr>
          <a:lstStyle/>
          <a:p>
            <a:pPr>
              <a:spcBef>
                <a:spcPct val="50000"/>
              </a:spcBef>
            </a:pPr>
            <a:r>
              <a:rPr lang="en-US"/>
              <a:t>Received</a:t>
            </a:r>
          </a:p>
        </p:txBody>
      </p:sp>
      <p:sp>
        <p:nvSpPr>
          <p:cNvPr id="31802" name="Line 76"/>
          <p:cNvSpPr>
            <a:spLocks noChangeShapeType="1"/>
          </p:cNvSpPr>
          <p:nvPr/>
        </p:nvSpPr>
        <p:spPr bwMode="auto">
          <a:xfrm flipH="1">
            <a:off x="6477000" y="3733800"/>
            <a:ext cx="228600" cy="61913"/>
          </a:xfrm>
          <a:prstGeom prst="line">
            <a:avLst/>
          </a:prstGeom>
          <a:noFill/>
          <a:ln w="9525">
            <a:solidFill>
              <a:schemeClr val="tx1"/>
            </a:solidFill>
            <a:round/>
            <a:headEnd/>
            <a:tailEnd type="triangle" w="med" len="med"/>
          </a:ln>
        </p:spPr>
        <p:txBody>
          <a:bodyPr/>
          <a:lstStyle/>
          <a:p>
            <a:endParaRPr lang="en-US"/>
          </a:p>
        </p:txBody>
      </p:sp>
      <p:sp>
        <p:nvSpPr>
          <p:cNvPr id="31803" name="Line 77"/>
          <p:cNvSpPr>
            <a:spLocks noChangeShapeType="1"/>
          </p:cNvSpPr>
          <p:nvPr/>
        </p:nvSpPr>
        <p:spPr bwMode="auto">
          <a:xfrm>
            <a:off x="6705600" y="2667000"/>
            <a:ext cx="0" cy="1066800"/>
          </a:xfrm>
          <a:prstGeom prst="line">
            <a:avLst/>
          </a:prstGeom>
          <a:noFill/>
          <a:ln w="9525">
            <a:solidFill>
              <a:schemeClr val="tx1"/>
            </a:solidFill>
            <a:round/>
            <a:headEnd/>
            <a:tailEnd/>
          </a:ln>
        </p:spPr>
        <p:txBody>
          <a:bodyPr/>
          <a:lstStyle/>
          <a:p>
            <a:endParaRPr lang="en-US"/>
          </a:p>
        </p:txBody>
      </p:sp>
      <p:sp>
        <p:nvSpPr>
          <p:cNvPr id="31804" name="Line 78"/>
          <p:cNvSpPr>
            <a:spLocks noChangeShapeType="1"/>
          </p:cNvSpPr>
          <p:nvPr/>
        </p:nvSpPr>
        <p:spPr bwMode="auto">
          <a:xfrm>
            <a:off x="6477000" y="2590800"/>
            <a:ext cx="228600" cy="76200"/>
          </a:xfrm>
          <a:prstGeom prst="line">
            <a:avLst/>
          </a:prstGeom>
          <a:noFill/>
          <a:ln w="9525">
            <a:solidFill>
              <a:schemeClr val="tx1"/>
            </a:solidFill>
            <a:round/>
            <a:headEnd/>
            <a:tailEnd/>
          </a:ln>
        </p:spPr>
        <p:txBody>
          <a:bodyPr/>
          <a:lstStyle/>
          <a:p>
            <a:endParaRPr lang="en-US"/>
          </a:p>
        </p:txBody>
      </p:sp>
      <p:sp>
        <p:nvSpPr>
          <p:cNvPr id="31805" name="Text Box 79"/>
          <p:cNvSpPr txBox="1">
            <a:spLocks noChangeArrowheads="1"/>
          </p:cNvSpPr>
          <p:nvPr/>
        </p:nvSpPr>
        <p:spPr bwMode="auto">
          <a:xfrm>
            <a:off x="3946525" y="2927350"/>
            <a:ext cx="684213" cy="366713"/>
          </a:xfrm>
          <a:prstGeom prst="rect">
            <a:avLst/>
          </a:prstGeom>
          <a:noFill/>
          <a:ln w="9525">
            <a:noFill/>
            <a:miter lim="800000"/>
            <a:headEnd/>
            <a:tailEnd/>
          </a:ln>
        </p:spPr>
        <p:txBody>
          <a:bodyPr wrap="none">
            <a:spAutoFit/>
          </a:bodyPr>
          <a:lstStyle/>
          <a:p>
            <a:r>
              <a:rPr lang="en-US"/>
              <a:t>Error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en-US" smtClean="0"/>
              <a:t>TYPES OF ERRORS</a:t>
            </a:r>
          </a:p>
        </p:txBody>
      </p:sp>
      <p:sp>
        <p:nvSpPr>
          <p:cNvPr id="220163" name="Rectangle 3"/>
          <p:cNvSpPr>
            <a:spLocks noGrp="1" noChangeArrowheads="1"/>
          </p:cNvSpPr>
          <p:nvPr>
            <p:ph idx="1"/>
          </p:nvPr>
        </p:nvSpPr>
        <p:spPr/>
        <p:txBody>
          <a:bodyPr/>
          <a:lstStyle/>
          <a:p>
            <a:pPr eaLnBrk="1" hangingPunct="1">
              <a:defRPr/>
            </a:pPr>
            <a:r>
              <a:rPr lang="en-US" dirty="0" smtClean="0">
                <a:solidFill>
                  <a:srgbClr val="FF0000"/>
                </a:solidFill>
              </a:rPr>
              <a:t>Single bit </a:t>
            </a:r>
            <a:r>
              <a:rPr lang="en-US" dirty="0" smtClean="0"/>
              <a:t>error :-</a:t>
            </a:r>
          </a:p>
          <a:p>
            <a:pPr eaLnBrk="1" hangingPunct="1">
              <a:buFont typeface="Wingdings" pitchFamily="2" charset="2"/>
              <a:buNone/>
              <a:defRPr/>
            </a:pPr>
            <a:r>
              <a:rPr lang="en-US" dirty="0" smtClean="0"/>
              <a:t>	-	Only one bit in the data unit has changed.</a:t>
            </a:r>
          </a:p>
          <a:p>
            <a:pPr eaLnBrk="1" hangingPunct="1">
              <a:buFont typeface="Wingdings" pitchFamily="2" charset="2"/>
              <a:buNone/>
              <a:defRPr/>
            </a:pPr>
            <a:endParaRPr lang="en-US" dirty="0" smtClean="0"/>
          </a:p>
          <a:p>
            <a:pPr eaLnBrk="1" hangingPunct="1">
              <a:defRPr/>
            </a:pPr>
            <a:r>
              <a:rPr lang="en-US" dirty="0" smtClean="0">
                <a:solidFill>
                  <a:srgbClr val="FF0000"/>
                </a:solidFill>
              </a:rPr>
              <a:t>Burst</a:t>
            </a:r>
            <a:r>
              <a:rPr lang="en-US" dirty="0" smtClean="0"/>
              <a:t> error :-</a:t>
            </a:r>
          </a:p>
          <a:p>
            <a:pPr eaLnBrk="1" hangingPunct="1">
              <a:buFont typeface="Wingdings" pitchFamily="2" charset="2"/>
              <a:buNone/>
              <a:defRPr/>
            </a:pPr>
            <a:r>
              <a:rPr lang="en-US" dirty="0" smtClean="0"/>
              <a:t>	-	It means that </a:t>
            </a:r>
            <a:r>
              <a:rPr lang="en-US" u="sng" dirty="0" smtClean="0"/>
              <a:t>two or more </a:t>
            </a:r>
            <a:r>
              <a:rPr lang="en-US" dirty="0" smtClean="0"/>
              <a:t>bits in the 	data unit has changed. 	</a:t>
            </a:r>
          </a:p>
        </p:txBody>
      </p:sp>
      <p:sp>
        <p:nvSpPr>
          <p:cNvPr id="5" name="Slide Number Placeholder 5"/>
          <p:cNvSpPr>
            <a:spLocks noGrp="1"/>
          </p:cNvSpPr>
          <p:nvPr>
            <p:ph type="sldNum" sz="quarter" idx="12"/>
          </p:nvPr>
        </p:nvSpPr>
        <p:spPr/>
        <p:txBody>
          <a:bodyPr/>
          <a:lstStyle/>
          <a:p>
            <a:pPr>
              <a:defRPr/>
            </a:pPr>
            <a:fld id="{A30AAE63-130A-4C53-8C55-210EE19CE9E3}" type="slidenum">
              <a:rPr lang="en-US"/>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fade">
                                      <p:cBhvr>
                                        <p:cTn id="7" dur="1000"/>
                                        <p:tgtEl>
                                          <p:spTgt spid="2201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0163">
                                            <p:txEl>
                                              <p:pRg st="1" end="1"/>
                                            </p:txEl>
                                          </p:spTgt>
                                        </p:tgtEl>
                                        <p:attrNameLst>
                                          <p:attrName>style.visibility</p:attrName>
                                        </p:attrNameLst>
                                      </p:cBhvr>
                                      <p:to>
                                        <p:strVal val="visible"/>
                                      </p:to>
                                    </p:set>
                                    <p:animEffect transition="in" filter="fade">
                                      <p:cBhvr>
                                        <p:cTn id="10" dur="1000"/>
                                        <p:tgtEl>
                                          <p:spTgt spid="2201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0163">
                                            <p:txEl>
                                              <p:pRg st="3" end="3"/>
                                            </p:txEl>
                                          </p:spTgt>
                                        </p:tgtEl>
                                        <p:attrNameLst>
                                          <p:attrName>style.visibility</p:attrName>
                                        </p:attrNameLst>
                                      </p:cBhvr>
                                      <p:to>
                                        <p:strVal val="visible"/>
                                      </p:to>
                                    </p:set>
                                    <p:animEffect transition="in" filter="fade">
                                      <p:cBhvr>
                                        <p:cTn id="15" dur="1000"/>
                                        <p:tgtEl>
                                          <p:spTgt spid="22016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0163">
                                            <p:txEl>
                                              <p:pRg st="4" end="4"/>
                                            </p:txEl>
                                          </p:spTgt>
                                        </p:tgtEl>
                                        <p:attrNameLst>
                                          <p:attrName>style.visibility</p:attrName>
                                        </p:attrNameLst>
                                      </p:cBhvr>
                                      <p:to>
                                        <p:strVal val="visible"/>
                                      </p:to>
                                    </p:set>
                                    <p:animEffect transition="in" filter="fade">
                                      <p:cBhvr>
                                        <p:cTn id="18" dur="1000"/>
                                        <p:tgtEl>
                                          <p:spTgt spid="220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lide Number Placeholder 5"/>
          <p:cNvSpPr>
            <a:spLocks noGrp="1"/>
          </p:cNvSpPr>
          <p:nvPr>
            <p:ph type="sldNum" sz="quarter" idx="12"/>
          </p:nvPr>
        </p:nvSpPr>
        <p:spPr/>
        <p:txBody>
          <a:bodyPr/>
          <a:lstStyle/>
          <a:p>
            <a:pPr>
              <a:defRPr/>
            </a:pPr>
            <a:fld id="{ADE5D5FC-C5B9-4CCB-AA84-352A7FCE635E}" type="slidenum">
              <a:rPr lang="en-US"/>
              <a:pPr>
                <a:defRPr/>
              </a:pPr>
              <a:t>30</a:t>
            </a:fld>
            <a:endParaRPr lang="en-US"/>
          </a:p>
        </p:txBody>
      </p:sp>
      <p:graphicFrame>
        <p:nvGraphicFramePr>
          <p:cNvPr id="241705" name="Group 41"/>
          <p:cNvGraphicFramePr>
            <a:graphicFrameLocks noGrp="1"/>
          </p:cNvGraphicFramePr>
          <p:nvPr/>
        </p:nvGraphicFramePr>
        <p:xfrm>
          <a:off x="457200" y="18288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228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97" name="Text Box 30"/>
          <p:cNvSpPr txBox="1">
            <a:spLocks noChangeArrowheads="1"/>
          </p:cNvSpPr>
          <p:nvPr/>
        </p:nvSpPr>
        <p:spPr bwMode="auto">
          <a:xfrm>
            <a:off x="533400" y="2362200"/>
            <a:ext cx="434975" cy="366713"/>
          </a:xfrm>
          <a:prstGeom prst="rect">
            <a:avLst/>
          </a:prstGeom>
          <a:noFill/>
          <a:ln w="9525">
            <a:noFill/>
            <a:miter lim="800000"/>
            <a:headEnd/>
            <a:tailEnd/>
          </a:ln>
        </p:spPr>
        <p:txBody>
          <a:bodyPr wrap="none">
            <a:spAutoFit/>
          </a:bodyPr>
          <a:lstStyle/>
          <a:p>
            <a:r>
              <a:rPr lang="en-US"/>
              <a:t>11</a:t>
            </a:r>
          </a:p>
        </p:txBody>
      </p:sp>
      <p:sp>
        <p:nvSpPr>
          <p:cNvPr id="32798" name="Text Box 31"/>
          <p:cNvSpPr txBox="1">
            <a:spLocks noChangeArrowheads="1"/>
          </p:cNvSpPr>
          <p:nvPr/>
        </p:nvSpPr>
        <p:spPr bwMode="auto">
          <a:xfrm>
            <a:off x="1066800" y="2362200"/>
            <a:ext cx="434975" cy="366713"/>
          </a:xfrm>
          <a:prstGeom prst="rect">
            <a:avLst/>
          </a:prstGeom>
          <a:noFill/>
          <a:ln w="9525">
            <a:noFill/>
            <a:miter lim="800000"/>
            <a:headEnd/>
            <a:tailEnd/>
          </a:ln>
        </p:spPr>
        <p:txBody>
          <a:bodyPr wrap="none">
            <a:spAutoFit/>
          </a:bodyPr>
          <a:lstStyle/>
          <a:p>
            <a:r>
              <a:rPr lang="en-US"/>
              <a:t>10</a:t>
            </a:r>
          </a:p>
        </p:txBody>
      </p:sp>
      <p:sp>
        <p:nvSpPr>
          <p:cNvPr id="32799" name="Text Box 32"/>
          <p:cNvSpPr txBox="1">
            <a:spLocks noChangeArrowheads="1"/>
          </p:cNvSpPr>
          <p:nvPr/>
        </p:nvSpPr>
        <p:spPr bwMode="auto">
          <a:xfrm>
            <a:off x="1676400" y="2362200"/>
            <a:ext cx="309563" cy="366713"/>
          </a:xfrm>
          <a:prstGeom prst="rect">
            <a:avLst/>
          </a:prstGeom>
          <a:noFill/>
          <a:ln w="9525">
            <a:noFill/>
            <a:miter lim="800000"/>
            <a:headEnd/>
            <a:tailEnd/>
          </a:ln>
        </p:spPr>
        <p:txBody>
          <a:bodyPr wrap="none">
            <a:spAutoFit/>
          </a:bodyPr>
          <a:lstStyle/>
          <a:p>
            <a:r>
              <a:rPr lang="en-US"/>
              <a:t>9</a:t>
            </a:r>
          </a:p>
        </p:txBody>
      </p:sp>
      <p:sp>
        <p:nvSpPr>
          <p:cNvPr id="32800" name="Text Box 33"/>
          <p:cNvSpPr txBox="1">
            <a:spLocks noChangeArrowheads="1"/>
          </p:cNvSpPr>
          <p:nvPr/>
        </p:nvSpPr>
        <p:spPr bwMode="auto">
          <a:xfrm>
            <a:off x="2209800" y="2362200"/>
            <a:ext cx="309563" cy="366713"/>
          </a:xfrm>
          <a:prstGeom prst="rect">
            <a:avLst/>
          </a:prstGeom>
          <a:noFill/>
          <a:ln w="9525">
            <a:noFill/>
            <a:miter lim="800000"/>
            <a:headEnd/>
            <a:tailEnd/>
          </a:ln>
        </p:spPr>
        <p:txBody>
          <a:bodyPr wrap="none">
            <a:spAutoFit/>
          </a:bodyPr>
          <a:lstStyle/>
          <a:p>
            <a:r>
              <a:rPr lang="en-US"/>
              <a:t>8</a:t>
            </a:r>
          </a:p>
        </p:txBody>
      </p:sp>
      <p:sp>
        <p:nvSpPr>
          <p:cNvPr id="32801" name="Text Box 34"/>
          <p:cNvSpPr txBox="1">
            <a:spLocks noChangeArrowheads="1"/>
          </p:cNvSpPr>
          <p:nvPr/>
        </p:nvSpPr>
        <p:spPr bwMode="auto">
          <a:xfrm>
            <a:off x="2738438" y="2362200"/>
            <a:ext cx="309562" cy="366713"/>
          </a:xfrm>
          <a:prstGeom prst="rect">
            <a:avLst/>
          </a:prstGeom>
          <a:noFill/>
          <a:ln w="9525">
            <a:noFill/>
            <a:miter lim="800000"/>
            <a:headEnd/>
            <a:tailEnd/>
          </a:ln>
        </p:spPr>
        <p:txBody>
          <a:bodyPr wrap="none">
            <a:spAutoFit/>
          </a:bodyPr>
          <a:lstStyle/>
          <a:p>
            <a:r>
              <a:rPr lang="en-US"/>
              <a:t>7</a:t>
            </a:r>
          </a:p>
        </p:txBody>
      </p:sp>
      <p:sp>
        <p:nvSpPr>
          <p:cNvPr id="32802" name="Text Box 35"/>
          <p:cNvSpPr txBox="1">
            <a:spLocks noChangeArrowheads="1"/>
          </p:cNvSpPr>
          <p:nvPr/>
        </p:nvSpPr>
        <p:spPr bwMode="auto">
          <a:xfrm>
            <a:off x="3352800" y="2362200"/>
            <a:ext cx="309563" cy="366713"/>
          </a:xfrm>
          <a:prstGeom prst="rect">
            <a:avLst/>
          </a:prstGeom>
          <a:noFill/>
          <a:ln w="9525">
            <a:noFill/>
            <a:miter lim="800000"/>
            <a:headEnd/>
            <a:tailEnd/>
          </a:ln>
        </p:spPr>
        <p:txBody>
          <a:bodyPr wrap="none">
            <a:spAutoFit/>
          </a:bodyPr>
          <a:lstStyle/>
          <a:p>
            <a:r>
              <a:rPr lang="en-US"/>
              <a:t>6</a:t>
            </a:r>
          </a:p>
        </p:txBody>
      </p:sp>
      <p:sp>
        <p:nvSpPr>
          <p:cNvPr id="32803" name="Text Box 36"/>
          <p:cNvSpPr txBox="1">
            <a:spLocks noChangeArrowheads="1"/>
          </p:cNvSpPr>
          <p:nvPr/>
        </p:nvSpPr>
        <p:spPr bwMode="auto">
          <a:xfrm>
            <a:off x="3886200" y="2362200"/>
            <a:ext cx="309563" cy="366713"/>
          </a:xfrm>
          <a:prstGeom prst="rect">
            <a:avLst/>
          </a:prstGeom>
          <a:noFill/>
          <a:ln w="9525">
            <a:noFill/>
            <a:miter lim="800000"/>
            <a:headEnd/>
            <a:tailEnd/>
          </a:ln>
        </p:spPr>
        <p:txBody>
          <a:bodyPr wrap="none">
            <a:spAutoFit/>
          </a:bodyPr>
          <a:lstStyle/>
          <a:p>
            <a:r>
              <a:rPr lang="en-US"/>
              <a:t>5</a:t>
            </a:r>
          </a:p>
        </p:txBody>
      </p:sp>
      <p:sp>
        <p:nvSpPr>
          <p:cNvPr id="32804" name="Text Box 37"/>
          <p:cNvSpPr txBox="1">
            <a:spLocks noChangeArrowheads="1"/>
          </p:cNvSpPr>
          <p:nvPr/>
        </p:nvSpPr>
        <p:spPr bwMode="auto">
          <a:xfrm>
            <a:off x="4419600" y="2362200"/>
            <a:ext cx="309563" cy="366713"/>
          </a:xfrm>
          <a:prstGeom prst="rect">
            <a:avLst/>
          </a:prstGeom>
          <a:noFill/>
          <a:ln w="9525">
            <a:noFill/>
            <a:miter lim="800000"/>
            <a:headEnd/>
            <a:tailEnd/>
          </a:ln>
        </p:spPr>
        <p:txBody>
          <a:bodyPr wrap="none">
            <a:spAutoFit/>
          </a:bodyPr>
          <a:lstStyle/>
          <a:p>
            <a:r>
              <a:rPr lang="en-US"/>
              <a:t>4</a:t>
            </a:r>
          </a:p>
        </p:txBody>
      </p:sp>
      <p:sp>
        <p:nvSpPr>
          <p:cNvPr id="32805" name="Text Box 38"/>
          <p:cNvSpPr txBox="1">
            <a:spLocks noChangeArrowheads="1"/>
          </p:cNvSpPr>
          <p:nvPr/>
        </p:nvSpPr>
        <p:spPr bwMode="auto">
          <a:xfrm>
            <a:off x="4953000" y="2362200"/>
            <a:ext cx="309563" cy="366713"/>
          </a:xfrm>
          <a:prstGeom prst="rect">
            <a:avLst/>
          </a:prstGeom>
          <a:noFill/>
          <a:ln w="9525">
            <a:noFill/>
            <a:miter lim="800000"/>
            <a:headEnd/>
            <a:tailEnd/>
          </a:ln>
        </p:spPr>
        <p:txBody>
          <a:bodyPr wrap="none">
            <a:spAutoFit/>
          </a:bodyPr>
          <a:lstStyle/>
          <a:p>
            <a:r>
              <a:rPr lang="en-US"/>
              <a:t>3</a:t>
            </a:r>
          </a:p>
        </p:txBody>
      </p:sp>
      <p:sp>
        <p:nvSpPr>
          <p:cNvPr id="32806" name="Text Box 39"/>
          <p:cNvSpPr txBox="1">
            <a:spLocks noChangeArrowheads="1"/>
          </p:cNvSpPr>
          <p:nvPr/>
        </p:nvSpPr>
        <p:spPr bwMode="auto">
          <a:xfrm>
            <a:off x="5562600" y="2362200"/>
            <a:ext cx="309563" cy="366713"/>
          </a:xfrm>
          <a:prstGeom prst="rect">
            <a:avLst/>
          </a:prstGeom>
          <a:noFill/>
          <a:ln w="9525">
            <a:noFill/>
            <a:miter lim="800000"/>
            <a:headEnd/>
            <a:tailEnd/>
          </a:ln>
        </p:spPr>
        <p:txBody>
          <a:bodyPr wrap="none">
            <a:spAutoFit/>
          </a:bodyPr>
          <a:lstStyle/>
          <a:p>
            <a:r>
              <a:rPr lang="en-US"/>
              <a:t>2</a:t>
            </a:r>
          </a:p>
        </p:txBody>
      </p:sp>
      <p:sp>
        <p:nvSpPr>
          <p:cNvPr id="32807" name="Text Box 40"/>
          <p:cNvSpPr txBox="1">
            <a:spLocks noChangeArrowheads="1"/>
          </p:cNvSpPr>
          <p:nvPr/>
        </p:nvSpPr>
        <p:spPr bwMode="auto">
          <a:xfrm>
            <a:off x="6019800" y="2362200"/>
            <a:ext cx="309563" cy="366713"/>
          </a:xfrm>
          <a:prstGeom prst="rect">
            <a:avLst/>
          </a:prstGeom>
          <a:noFill/>
          <a:ln w="9525">
            <a:noFill/>
            <a:miter lim="800000"/>
            <a:headEnd/>
            <a:tailEnd/>
          </a:ln>
        </p:spPr>
        <p:txBody>
          <a:bodyPr wrap="none">
            <a:spAutoFit/>
          </a:bodyPr>
          <a:lstStyle/>
          <a:p>
            <a:r>
              <a:rPr lang="en-US"/>
              <a:t>1</a:t>
            </a:r>
          </a:p>
        </p:txBody>
      </p:sp>
      <p:graphicFrame>
        <p:nvGraphicFramePr>
          <p:cNvPr id="241706" name="Group 42"/>
          <p:cNvGraphicFramePr>
            <a:graphicFrameLocks noGrp="1"/>
          </p:cNvGraphicFramePr>
          <p:nvPr/>
        </p:nvGraphicFramePr>
        <p:xfrm>
          <a:off x="381000" y="2286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228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34" name="Text Box 68"/>
          <p:cNvSpPr txBox="1">
            <a:spLocks noChangeArrowheads="1"/>
          </p:cNvSpPr>
          <p:nvPr/>
        </p:nvSpPr>
        <p:spPr bwMode="auto">
          <a:xfrm>
            <a:off x="457200" y="762000"/>
            <a:ext cx="434975" cy="366713"/>
          </a:xfrm>
          <a:prstGeom prst="rect">
            <a:avLst/>
          </a:prstGeom>
          <a:noFill/>
          <a:ln w="9525">
            <a:noFill/>
            <a:miter lim="800000"/>
            <a:headEnd/>
            <a:tailEnd/>
          </a:ln>
        </p:spPr>
        <p:txBody>
          <a:bodyPr wrap="none">
            <a:spAutoFit/>
          </a:bodyPr>
          <a:lstStyle/>
          <a:p>
            <a:r>
              <a:rPr lang="en-US"/>
              <a:t>11</a:t>
            </a:r>
          </a:p>
        </p:txBody>
      </p:sp>
      <p:sp>
        <p:nvSpPr>
          <p:cNvPr id="32835" name="Text Box 69"/>
          <p:cNvSpPr txBox="1">
            <a:spLocks noChangeArrowheads="1"/>
          </p:cNvSpPr>
          <p:nvPr/>
        </p:nvSpPr>
        <p:spPr bwMode="auto">
          <a:xfrm>
            <a:off x="990600" y="762000"/>
            <a:ext cx="434975" cy="366713"/>
          </a:xfrm>
          <a:prstGeom prst="rect">
            <a:avLst/>
          </a:prstGeom>
          <a:noFill/>
          <a:ln w="9525">
            <a:noFill/>
            <a:miter lim="800000"/>
            <a:headEnd/>
            <a:tailEnd/>
          </a:ln>
        </p:spPr>
        <p:txBody>
          <a:bodyPr wrap="none">
            <a:spAutoFit/>
          </a:bodyPr>
          <a:lstStyle/>
          <a:p>
            <a:r>
              <a:rPr lang="en-US"/>
              <a:t>10</a:t>
            </a:r>
          </a:p>
        </p:txBody>
      </p:sp>
      <p:sp>
        <p:nvSpPr>
          <p:cNvPr id="32836" name="Text Box 70"/>
          <p:cNvSpPr txBox="1">
            <a:spLocks noChangeArrowheads="1"/>
          </p:cNvSpPr>
          <p:nvPr/>
        </p:nvSpPr>
        <p:spPr bwMode="auto">
          <a:xfrm>
            <a:off x="1600200" y="762000"/>
            <a:ext cx="309563" cy="366713"/>
          </a:xfrm>
          <a:prstGeom prst="rect">
            <a:avLst/>
          </a:prstGeom>
          <a:noFill/>
          <a:ln w="9525">
            <a:noFill/>
            <a:miter lim="800000"/>
            <a:headEnd/>
            <a:tailEnd/>
          </a:ln>
        </p:spPr>
        <p:txBody>
          <a:bodyPr wrap="none">
            <a:spAutoFit/>
          </a:bodyPr>
          <a:lstStyle/>
          <a:p>
            <a:r>
              <a:rPr lang="en-US"/>
              <a:t>9</a:t>
            </a:r>
          </a:p>
        </p:txBody>
      </p:sp>
      <p:sp>
        <p:nvSpPr>
          <p:cNvPr id="32837" name="Text Box 71"/>
          <p:cNvSpPr txBox="1">
            <a:spLocks noChangeArrowheads="1"/>
          </p:cNvSpPr>
          <p:nvPr/>
        </p:nvSpPr>
        <p:spPr bwMode="auto">
          <a:xfrm>
            <a:off x="2133600" y="762000"/>
            <a:ext cx="309563" cy="366713"/>
          </a:xfrm>
          <a:prstGeom prst="rect">
            <a:avLst/>
          </a:prstGeom>
          <a:noFill/>
          <a:ln w="9525">
            <a:noFill/>
            <a:miter lim="800000"/>
            <a:headEnd/>
            <a:tailEnd/>
          </a:ln>
        </p:spPr>
        <p:txBody>
          <a:bodyPr wrap="none">
            <a:spAutoFit/>
          </a:bodyPr>
          <a:lstStyle/>
          <a:p>
            <a:r>
              <a:rPr lang="en-US"/>
              <a:t>8</a:t>
            </a:r>
          </a:p>
        </p:txBody>
      </p:sp>
      <p:sp>
        <p:nvSpPr>
          <p:cNvPr id="32838" name="Text Box 72"/>
          <p:cNvSpPr txBox="1">
            <a:spLocks noChangeArrowheads="1"/>
          </p:cNvSpPr>
          <p:nvPr/>
        </p:nvSpPr>
        <p:spPr bwMode="auto">
          <a:xfrm>
            <a:off x="2662238" y="762000"/>
            <a:ext cx="309562" cy="366713"/>
          </a:xfrm>
          <a:prstGeom prst="rect">
            <a:avLst/>
          </a:prstGeom>
          <a:noFill/>
          <a:ln w="9525">
            <a:noFill/>
            <a:miter lim="800000"/>
            <a:headEnd/>
            <a:tailEnd/>
          </a:ln>
        </p:spPr>
        <p:txBody>
          <a:bodyPr wrap="none">
            <a:spAutoFit/>
          </a:bodyPr>
          <a:lstStyle/>
          <a:p>
            <a:r>
              <a:rPr lang="en-US"/>
              <a:t>7</a:t>
            </a:r>
          </a:p>
        </p:txBody>
      </p:sp>
      <p:sp>
        <p:nvSpPr>
          <p:cNvPr id="32839" name="Text Box 73"/>
          <p:cNvSpPr txBox="1">
            <a:spLocks noChangeArrowheads="1"/>
          </p:cNvSpPr>
          <p:nvPr/>
        </p:nvSpPr>
        <p:spPr bwMode="auto">
          <a:xfrm>
            <a:off x="3276600" y="762000"/>
            <a:ext cx="309563" cy="366713"/>
          </a:xfrm>
          <a:prstGeom prst="rect">
            <a:avLst/>
          </a:prstGeom>
          <a:noFill/>
          <a:ln w="9525">
            <a:noFill/>
            <a:miter lim="800000"/>
            <a:headEnd/>
            <a:tailEnd/>
          </a:ln>
        </p:spPr>
        <p:txBody>
          <a:bodyPr wrap="none">
            <a:spAutoFit/>
          </a:bodyPr>
          <a:lstStyle/>
          <a:p>
            <a:r>
              <a:rPr lang="en-US"/>
              <a:t>6</a:t>
            </a:r>
          </a:p>
        </p:txBody>
      </p:sp>
      <p:sp>
        <p:nvSpPr>
          <p:cNvPr id="32840" name="Text Box 74"/>
          <p:cNvSpPr txBox="1">
            <a:spLocks noChangeArrowheads="1"/>
          </p:cNvSpPr>
          <p:nvPr/>
        </p:nvSpPr>
        <p:spPr bwMode="auto">
          <a:xfrm>
            <a:off x="3810000" y="762000"/>
            <a:ext cx="309563" cy="366713"/>
          </a:xfrm>
          <a:prstGeom prst="rect">
            <a:avLst/>
          </a:prstGeom>
          <a:noFill/>
          <a:ln w="9525">
            <a:noFill/>
            <a:miter lim="800000"/>
            <a:headEnd/>
            <a:tailEnd/>
          </a:ln>
        </p:spPr>
        <p:txBody>
          <a:bodyPr wrap="none">
            <a:spAutoFit/>
          </a:bodyPr>
          <a:lstStyle/>
          <a:p>
            <a:r>
              <a:rPr lang="en-US"/>
              <a:t>5</a:t>
            </a:r>
          </a:p>
        </p:txBody>
      </p:sp>
      <p:sp>
        <p:nvSpPr>
          <p:cNvPr id="32841" name="Text Box 75"/>
          <p:cNvSpPr txBox="1">
            <a:spLocks noChangeArrowheads="1"/>
          </p:cNvSpPr>
          <p:nvPr/>
        </p:nvSpPr>
        <p:spPr bwMode="auto">
          <a:xfrm>
            <a:off x="4343400" y="762000"/>
            <a:ext cx="309563" cy="366713"/>
          </a:xfrm>
          <a:prstGeom prst="rect">
            <a:avLst/>
          </a:prstGeom>
          <a:noFill/>
          <a:ln w="9525">
            <a:noFill/>
            <a:miter lim="800000"/>
            <a:headEnd/>
            <a:tailEnd/>
          </a:ln>
        </p:spPr>
        <p:txBody>
          <a:bodyPr wrap="none">
            <a:spAutoFit/>
          </a:bodyPr>
          <a:lstStyle/>
          <a:p>
            <a:r>
              <a:rPr lang="en-US"/>
              <a:t>4</a:t>
            </a:r>
          </a:p>
        </p:txBody>
      </p:sp>
      <p:sp>
        <p:nvSpPr>
          <p:cNvPr id="32842" name="Text Box 76"/>
          <p:cNvSpPr txBox="1">
            <a:spLocks noChangeArrowheads="1"/>
          </p:cNvSpPr>
          <p:nvPr/>
        </p:nvSpPr>
        <p:spPr bwMode="auto">
          <a:xfrm>
            <a:off x="4876800" y="762000"/>
            <a:ext cx="309563" cy="366713"/>
          </a:xfrm>
          <a:prstGeom prst="rect">
            <a:avLst/>
          </a:prstGeom>
          <a:noFill/>
          <a:ln w="9525">
            <a:noFill/>
            <a:miter lim="800000"/>
            <a:headEnd/>
            <a:tailEnd/>
          </a:ln>
        </p:spPr>
        <p:txBody>
          <a:bodyPr wrap="none">
            <a:spAutoFit/>
          </a:bodyPr>
          <a:lstStyle/>
          <a:p>
            <a:r>
              <a:rPr lang="en-US"/>
              <a:t>3</a:t>
            </a:r>
          </a:p>
        </p:txBody>
      </p:sp>
      <p:sp>
        <p:nvSpPr>
          <p:cNvPr id="32843" name="Text Box 77"/>
          <p:cNvSpPr txBox="1">
            <a:spLocks noChangeArrowheads="1"/>
          </p:cNvSpPr>
          <p:nvPr/>
        </p:nvSpPr>
        <p:spPr bwMode="auto">
          <a:xfrm>
            <a:off x="5486400" y="762000"/>
            <a:ext cx="309563" cy="366713"/>
          </a:xfrm>
          <a:prstGeom prst="rect">
            <a:avLst/>
          </a:prstGeom>
          <a:noFill/>
          <a:ln w="9525">
            <a:noFill/>
            <a:miter lim="800000"/>
            <a:headEnd/>
            <a:tailEnd/>
          </a:ln>
        </p:spPr>
        <p:txBody>
          <a:bodyPr wrap="none">
            <a:spAutoFit/>
          </a:bodyPr>
          <a:lstStyle/>
          <a:p>
            <a:r>
              <a:rPr lang="en-US"/>
              <a:t>2</a:t>
            </a:r>
          </a:p>
        </p:txBody>
      </p:sp>
      <p:sp>
        <p:nvSpPr>
          <p:cNvPr id="32844" name="Text Box 78"/>
          <p:cNvSpPr txBox="1">
            <a:spLocks noChangeArrowheads="1"/>
          </p:cNvSpPr>
          <p:nvPr/>
        </p:nvSpPr>
        <p:spPr bwMode="auto">
          <a:xfrm>
            <a:off x="5943600" y="762000"/>
            <a:ext cx="309563" cy="366713"/>
          </a:xfrm>
          <a:prstGeom prst="rect">
            <a:avLst/>
          </a:prstGeom>
          <a:noFill/>
          <a:ln w="9525">
            <a:noFill/>
            <a:miter lim="800000"/>
            <a:headEnd/>
            <a:tailEnd/>
          </a:ln>
        </p:spPr>
        <p:txBody>
          <a:bodyPr wrap="none">
            <a:spAutoFit/>
          </a:bodyPr>
          <a:lstStyle/>
          <a:p>
            <a:r>
              <a:rPr lang="en-US"/>
              <a:t>1</a:t>
            </a:r>
          </a:p>
        </p:txBody>
      </p:sp>
      <p:graphicFrame>
        <p:nvGraphicFramePr>
          <p:cNvPr id="241743" name="Group 79"/>
          <p:cNvGraphicFramePr>
            <a:graphicFrameLocks noGrp="1"/>
          </p:cNvGraphicFramePr>
          <p:nvPr/>
        </p:nvGraphicFramePr>
        <p:xfrm>
          <a:off x="457200" y="32766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228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71" name="Text Box 105"/>
          <p:cNvSpPr txBox="1">
            <a:spLocks noChangeArrowheads="1"/>
          </p:cNvSpPr>
          <p:nvPr/>
        </p:nvSpPr>
        <p:spPr bwMode="auto">
          <a:xfrm>
            <a:off x="533400" y="3810000"/>
            <a:ext cx="434975" cy="366713"/>
          </a:xfrm>
          <a:prstGeom prst="rect">
            <a:avLst/>
          </a:prstGeom>
          <a:noFill/>
          <a:ln w="9525">
            <a:noFill/>
            <a:miter lim="800000"/>
            <a:headEnd/>
            <a:tailEnd/>
          </a:ln>
        </p:spPr>
        <p:txBody>
          <a:bodyPr wrap="none">
            <a:spAutoFit/>
          </a:bodyPr>
          <a:lstStyle/>
          <a:p>
            <a:r>
              <a:rPr lang="en-US"/>
              <a:t>11</a:t>
            </a:r>
          </a:p>
        </p:txBody>
      </p:sp>
      <p:sp>
        <p:nvSpPr>
          <p:cNvPr id="32872" name="Text Box 106"/>
          <p:cNvSpPr txBox="1">
            <a:spLocks noChangeArrowheads="1"/>
          </p:cNvSpPr>
          <p:nvPr/>
        </p:nvSpPr>
        <p:spPr bwMode="auto">
          <a:xfrm>
            <a:off x="1066800" y="3810000"/>
            <a:ext cx="434975" cy="366713"/>
          </a:xfrm>
          <a:prstGeom prst="rect">
            <a:avLst/>
          </a:prstGeom>
          <a:noFill/>
          <a:ln w="9525">
            <a:noFill/>
            <a:miter lim="800000"/>
            <a:headEnd/>
            <a:tailEnd/>
          </a:ln>
        </p:spPr>
        <p:txBody>
          <a:bodyPr wrap="none">
            <a:spAutoFit/>
          </a:bodyPr>
          <a:lstStyle/>
          <a:p>
            <a:r>
              <a:rPr lang="en-US"/>
              <a:t>10</a:t>
            </a:r>
          </a:p>
        </p:txBody>
      </p:sp>
      <p:sp>
        <p:nvSpPr>
          <p:cNvPr id="32873" name="Text Box 107"/>
          <p:cNvSpPr txBox="1">
            <a:spLocks noChangeArrowheads="1"/>
          </p:cNvSpPr>
          <p:nvPr/>
        </p:nvSpPr>
        <p:spPr bwMode="auto">
          <a:xfrm>
            <a:off x="1676400" y="3810000"/>
            <a:ext cx="309563" cy="366713"/>
          </a:xfrm>
          <a:prstGeom prst="rect">
            <a:avLst/>
          </a:prstGeom>
          <a:noFill/>
          <a:ln w="9525">
            <a:noFill/>
            <a:miter lim="800000"/>
            <a:headEnd/>
            <a:tailEnd/>
          </a:ln>
        </p:spPr>
        <p:txBody>
          <a:bodyPr wrap="none">
            <a:spAutoFit/>
          </a:bodyPr>
          <a:lstStyle/>
          <a:p>
            <a:r>
              <a:rPr lang="en-US"/>
              <a:t>9</a:t>
            </a:r>
          </a:p>
        </p:txBody>
      </p:sp>
      <p:sp>
        <p:nvSpPr>
          <p:cNvPr id="32874" name="Text Box 108"/>
          <p:cNvSpPr txBox="1">
            <a:spLocks noChangeArrowheads="1"/>
          </p:cNvSpPr>
          <p:nvPr/>
        </p:nvSpPr>
        <p:spPr bwMode="auto">
          <a:xfrm>
            <a:off x="2209800" y="3810000"/>
            <a:ext cx="309563" cy="366713"/>
          </a:xfrm>
          <a:prstGeom prst="rect">
            <a:avLst/>
          </a:prstGeom>
          <a:noFill/>
          <a:ln w="9525">
            <a:noFill/>
            <a:miter lim="800000"/>
            <a:headEnd/>
            <a:tailEnd/>
          </a:ln>
        </p:spPr>
        <p:txBody>
          <a:bodyPr wrap="none">
            <a:spAutoFit/>
          </a:bodyPr>
          <a:lstStyle/>
          <a:p>
            <a:r>
              <a:rPr lang="en-US"/>
              <a:t>8</a:t>
            </a:r>
          </a:p>
        </p:txBody>
      </p:sp>
      <p:sp>
        <p:nvSpPr>
          <p:cNvPr id="32875" name="Text Box 109"/>
          <p:cNvSpPr txBox="1">
            <a:spLocks noChangeArrowheads="1"/>
          </p:cNvSpPr>
          <p:nvPr/>
        </p:nvSpPr>
        <p:spPr bwMode="auto">
          <a:xfrm>
            <a:off x="2738438" y="3810000"/>
            <a:ext cx="309562" cy="366713"/>
          </a:xfrm>
          <a:prstGeom prst="rect">
            <a:avLst/>
          </a:prstGeom>
          <a:noFill/>
          <a:ln w="9525">
            <a:noFill/>
            <a:miter lim="800000"/>
            <a:headEnd/>
            <a:tailEnd/>
          </a:ln>
        </p:spPr>
        <p:txBody>
          <a:bodyPr wrap="none">
            <a:spAutoFit/>
          </a:bodyPr>
          <a:lstStyle/>
          <a:p>
            <a:r>
              <a:rPr lang="en-US"/>
              <a:t>7</a:t>
            </a:r>
          </a:p>
        </p:txBody>
      </p:sp>
      <p:sp>
        <p:nvSpPr>
          <p:cNvPr id="32876" name="Text Box 110"/>
          <p:cNvSpPr txBox="1">
            <a:spLocks noChangeArrowheads="1"/>
          </p:cNvSpPr>
          <p:nvPr/>
        </p:nvSpPr>
        <p:spPr bwMode="auto">
          <a:xfrm>
            <a:off x="3352800" y="3810000"/>
            <a:ext cx="309563" cy="366713"/>
          </a:xfrm>
          <a:prstGeom prst="rect">
            <a:avLst/>
          </a:prstGeom>
          <a:noFill/>
          <a:ln w="9525">
            <a:noFill/>
            <a:miter lim="800000"/>
            <a:headEnd/>
            <a:tailEnd/>
          </a:ln>
        </p:spPr>
        <p:txBody>
          <a:bodyPr wrap="none">
            <a:spAutoFit/>
          </a:bodyPr>
          <a:lstStyle/>
          <a:p>
            <a:r>
              <a:rPr lang="en-US"/>
              <a:t>6</a:t>
            </a:r>
          </a:p>
        </p:txBody>
      </p:sp>
      <p:sp>
        <p:nvSpPr>
          <p:cNvPr id="32877" name="Text Box 111"/>
          <p:cNvSpPr txBox="1">
            <a:spLocks noChangeArrowheads="1"/>
          </p:cNvSpPr>
          <p:nvPr/>
        </p:nvSpPr>
        <p:spPr bwMode="auto">
          <a:xfrm>
            <a:off x="3886200" y="3810000"/>
            <a:ext cx="309563" cy="366713"/>
          </a:xfrm>
          <a:prstGeom prst="rect">
            <a:avLst/>
          </a:prstGeom>
          <a:noFill/>
          <a:ln w="9525">
            <a:noFill/>
            <a:miter lim="800000"/>
            <a:headEnd/>
            <a:tailEnd/>
          </a:ln>
        </p:spPr>
        <p:txBody>
          <a:bodyPr wrap="none">
            <a:spAutoFit/>
          </a:bodyPr>
          <a:lstStyle/>
          <a:p>
            <a:r>
              <a:rPr lang="en-US"/>
              <a:t>5</a:t>
            </a:r>
          </a:p>
        </p:txBody>
      </p:sp>
      <p:sp>
        <p:nvSpPr>
          <p:cNvPr id="32878" name="Text Box 112"/>
          <p:cNvSpPr txBox="1">
            <a:spLocks noChangeArrowheads="1"/>
          </p:cNvSpPr>
          <p:nvPr/>
        </p:nvSpPr>
        <p:spPr bwMode="auto">
          <a:xfrm>
            <a:off x="4419600" y="3810000"/>
            <a:ext cx="309563" cy="366713"/>
          </a:xfrm>
          <a:prstGeom prst="rect">
            <a:avLst/>
          </a:prstGeom>
          <a:noFill/>
          <a:ln w="9525">
            <a:noFill/>
            <a:miter lim="800000"/>
            <a:headEnd/>
            <a:tailEnd/>
          </a:ln>
        </p:spPr>
        <p:txBody>
          <a:bodyPr wrap="none">
            <a:spAutoFit/>
          </a:bodyPr>
          <a:lstStyle/>
          <a:p>
            <a:r>
              <a:rPr lang="en-US"/>
              <a:t>4</a:t>
            </a:r>
          </a:p>
        </p:txBody>
      </p:sp>
      <p:sp>
        <p:nvSpPr>
          <p:cNvPr id="32879" name="Text Box 113"/>
          <p:cNvSpPr txBox="1">
            <a:spLocks noChangeArrowheads="1"/>
          </p:cNvSpPr>
          <p:nvPr/>
        </p:nvSpPr>
        <p:spPr bwMode="auto">
          <a:xfrm>
            <a:off x="4953000" y="3810000"/>
            <a:ext cx="309563" cy="366713"/>
          </a:xfrm>
          <a:prstGeom prst="rect">
            <a:avLst/>
          </a:prstGeom>
          <a:noFill/>
          <a:ln w="9525">
            <a:noFill/>
            <a:miter lim="800000"/>
            <a:headEnd/>
            <a:tailEnd/>
          </a:ln>
        </p:spPr>
        <p:txBody>
          <a:bodyPr wrap="none">
            <a:spAutoFit/>
          </a:bodyPr>
          <a:lstStyle/>
          <a:p>
            <a:r>
              <a:rPr lang="en-US"/>
              <a:t>3</a:t>
            </a:r>
          </a:p>
        </p:txBody>
      </p:sp>
      <p:sp>
        <p:nvSpPr>
          <p:cNvPr id="32880" name="Text Box 114"/>
          <p:cNvSpPr txBox="1">
            <a:spLocks noChangeArrowheads="1"/>
          </p:cNvSpPr>
          <p:nvPr/>
        </p:nvSpPr>
        <p:spPr bwMode="auto">
          <a:xfrm>
            <a:off x="5562600" y="3810000"/>
            <a:ext cx="309563" cy="366713"/>
          </a:xfrm>
          <a:prstGeom prst="rect">
            <a:avLst/>
          </a:prstGeom>
          <a:noFill/>
          <a:ln w="9525">
            <a:noFill/>
            <a:miter lim="800000"/>
            <a:headEnd/>
            <a:tailEnd/>
          </a:ln>
        </p:spPr>
        <p:txBody>
          <a:bodyPr wrap="none">
            <a:spAutoFit/>
          </a:bodyPr>
          <a:lstStyle/>
          <a:p>
            <a:r>
              <a:rPr lang="en-US"/>
              <a:t>2</a:t>
            </a:r>
          </a:p>
        </p:txBody>
      </p:sp>
      <p:sp>
        <p:nvSpPr>
          <p:cNvPr id="32881" name="Text Box 115"/>
          <p:cNvSpPr txBox="1">
            <a:spLocks noChangeArrowheads="1"/>
          </p:cNvSpPr>
          <p:nvPr/>
        </p:nvSpPr>
        <p:spPr bwMode="auto">
          <a:xfrm>
            <a:off x="6019800" y="3810000"/>
            <a:ext cx="309563" cy="366713"/>
          </a:xfrm>
          <a:prstGeom prst="rect">
            <a:avLst/>
          </a:prstGeom>
          <a:noFill/>
          <a:ln w="9525">
            <a:noFill/>
            <a:miter lim="800000"/>
            <a:headEnd/>
            <a:tailEnd/>
          </a:ln>
        </p:spPr>
        <p:txBody>
          <a:bodyPr wrap="none">
            <a:spAutoFit/>
          </a:bodyPr>
          <a:lstStyle/>
          <a:p>
            <a:r>
              <a:rPr lang="en-US"/>
              <a:t>1</a:t>
            </a:r>
          </a:p>
        </p:txBody>
      </p:sp>
      <p:graphicFrame>
        <p:nvGraphicFramePr>
          <p:cNvPr id="241780" name="Group 116"/>
          <p:cNvGraphicFramePr>
            <a:graphicFrameLocks noGrp="1"/>
          </p:cNvGraphicFramePr>
          <p:nvPr/>
        </p:nvGraphicFramePr>
        <p:xfrm>
          <a:off x="457200" y="4724400"/>
          <a:ext cx="6019800" cy="518160"/>
        </p:xfrm>
        <a:graphic>
          <a:graphicData uri="http://schemas.openxmlformats.org/drawingml/2006/table">
            <a:tbl>
              <a:tblPr/>
              <a:tblGrid>
                <a:gridCol w="547688"/>
                <a:gridCol w="546100"/>
                <a:gridCol w="547687"/>
                <a:gridCol w="547688"/>
                <a:gridCol w="546100"/>
                <a:gridCol w="549275"/>
                <a:gridCol w="546100"/>
                <a:gridCol w="547687"/>
                <a:gridCol w="547688"/>
                <a:gridCol w="546100"/>
                <a:gridCol w="547687"/>
              </a:tblGrid>
              <a:tr h="228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rPr>
                        <a:t> </a:t>
                      </a:r>
                      <a:r>
                        <a:rPr kumimoji="0" lang="en-US" sz="2800" b="0" i="0" u="none" strike="noStrike" cap="none" normalizeH="0" baseline="0" smtClean="0">
                          <a:ln>
                            <a:noFill/>
                          </a:ln>
                          <a:solidFill>
                            <a:srgbClr val="33CC33"/>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908" name="Text Box 142"/>
          <p:cNvSpPr txBox="1">
            <a:spLocks noChangeArrowheads="1"/>
          </p:cNvSpPr>
          <p:nvPr/>
        </p:nvSpPr>
        <p:spPr bwMode="auto">
          <a:xfrm>
            <a:off x="533400" y="5257800"/>
            <a:ext cx="434975" cy="366713"/>
          </a:xfrm>
          <a:prstGeom prst="rect">
            <a:avLst/>
          </a:prstGeom>
          <a:noFill/>
          <a:ln w="9525">
            <a:noFill/>
            <a:miter lim="800000"/>
            <a:headEnd/>
            <a:tailEnd/>
          </a:ln>
        </p:spPr>
        <p:txBody>
          <a:bodyPr wrap="none">
            <a:spAutoFit/>
          </a:bodyPr>
          <a:lstStyle/>
          <a:p>
            <a:r>
              <a:rPr lang="en-US"/>
              <a:t>11</a:t>
            </a:r>
          </a:p>
        </p:txBody>
      </p:sp>
      <p:sp>
        <p:nvSpPr>
          <p:cNvPr id="32909" name="Text Box 143"/>
          <p:cNvSpPr txBox="1">
            <a:spLocks noChangeArrowheads="1"/>
          </p:cNvSpPr>
          <p:nvPr/>
        </p:nvSpPr>
        <p:spPr bwMode="auto">
          <a:xfrm>
            <a:off x="1066800" y="5257800"/>
            <a:ext cx="434975" cy="366713"/>
          </a:xfrm>
          <a:prstGeom prst="rect">
            <a:avLst/>
          </a:prstGeom>
          <a:noFill/>
          <a:ln w="9525">
            <a:noFill/>
            <a:miter lim="800000"/>
            <a:headEnd/>
            <a:tailEnd/>
          </a:ln>
        </p:spPr>
        <p:txBody>
          <a:bodyPr wrap="none">
            <a:spAutoFit/>
          </a:bodyPr>
          <a:lstStyle/>
          <a:p>
            <a:r>
              <a:rPr lang="en-US"/>
              <a:t>10</a:t>
            </a:r>
          </a:p>
        </p:txBody>
      </p:sp>
      <p:sp>
        <p:nvSpPr>
          <p:cNvPr id="32910" name="Text Box 144"/>
          <p:cNvSpPr txBox="1">
            <a:spLocks noChangeArrowheads="1"/>
          </p:cNvSpPr>
          <p:nvPr/>
        </p:nvSpPr>
        <p:spPr bwMode="auto">
          <a:xfrm>
            <a:off x="1676400" y="5257800"/>
            <a:ext cx="309563" cy="366713"/>
          </a:xfrm>
          <a:prstGeom prst="rect">
            <a:avLst/>
          </a:prstGeom>
          <a:noFill/>
          <a:ln w="9525">
            <a:noFill/>
            <a:miter lim="800000"/>
            <a:headEnd/>
            <a:tailEnd/>
          </a:ln>
        </p:spPr>
        <p:txBody>
          <a:bodyPr wrap="none">
            <a:spAutoFit/>
          </a:bodyPr>
          <a:lstStyle/>
          <a:p>
            <a:r>
              <a:rPr lang="en-US"/>
              <a:t>9</a:t>
            </a:r>
          </a:p>
        </p:txBody>
      </p:sp>
      <p:sp>
        <p:nvSpPr>
          <p:cNvPr id="32911" name="Text Box 145"/>
          <p:cNvSpPr txBox="1">
            <a:spLocks noChangeArrowheads="1"/>
          </p:cNvSpPr>
          <p:nvPr/>
        </p:nvSpPr>
        <p:spPr bwMode="auto">
          <a:xfrm>
            <a:off x="2209800" y="5257800"/>
            <a:ext cx="309563" cy="366713"/>
          </a:xfrm>
          <a:prstGeom prst="rect">
            <a:avLst/>
          </a:prstGeom>
          <a:noFill/>
          <a:ln w="9525">
            <a:noFill/>
            <a:miter lim="800000"/>
            <a:headEnd/>
            <a:tailEnd/>
          </a:ln>
        </p:spPr>
        <p:txBody>
          <a:bodyPr wrap="none">
            <a:spAutoFit/>
          </a:bodyPr>
          <a:lstStyle/>
          <a:p>
            <a:r>
              <a:rPr lang="en-US"/>
              <a:t>8</a:t>
            </a:r>
          </a:p>
        </p:txBody>
      </p:sp>
      <p:sp>
        <p:nvSpPr>
          <p:cNvPr id="32912" name="Text Box 146"/>
          <p:cNvSpPr txBox="1">
            <a:spLocks noChangeArrowheads="1"/>
          </p:cNvSpPr>
          <p:nvPr/>
        </p:nvSpPr>
        <p:spPr bwMode="auto">
          <a:xfrm>
            <a:off x="2738438" y="5257800"/>
            <a:ext cx="309562" cy="366713"/>
          </a:xfrm>
          <a:prstGeom prst="rect">
            <a:avLst/>
          </a:prstGeom>
          <a:noFill/>
          <a:ln w="9525">
            <a:noFill/>
            <a:miter lim="800000"/>
            <a:headEnd/>
            <a:tailEnd/>
          </a:ln>
        </p:spPr>
        <p:txBody>
          <a:bodyPr wrap="none">
            <a:spAutoFit/>
          </a:bodyPr>
          <a:lstStyle/>
          <a:p>
            <a:r>
              <a:rPr lang="en-US"/>
              <a:t>7</a:t>
            </a:r>
          </a:p>
        </p:txBody>
      </p:sp>
      <p:sp>
        <p:nvSpPr>
          <p:cNvPr id="32913" name="Text Box 147"/>
          <p:cNvSpPr txBox="1">
            <a:spLocks noChangeArrowheads="1"/>
          </p:cNvSpPr>
          <p:nvPr/>
        </p:nvSpPr>
        <p:spPr bwMode="auto">
          <a:xfrm>
            <a:off x="3352800" y="5257800"/>
            <a:ext cx="309563" cy="366713"/>
          </a:xfrm>
          <a:prstGeom prst="rect">
            <a:avLst/>
          </a:prstGeom>
          <a:noFill/>
          <a:ln w="9525">
            <a:noFill/>
            <a:miter lim="800000"/>
            <a:headEnd/>
            <a:tailEnd/>
          </a:ln>
        </p:spPr>
        <p:txBody>
          <a:bodyPr wrap="none">
            <a:spAutoFit/>
          </a:bodyPr>
          <a:lstStyle/>
          <a:p>
            <a:r>
              <a:rPr lang="en-US"/>
              <a:t>6</a:t>
            </a:r>
          </a:p>
        </p:txBody>
      </p:sp>
      <p:sp>
        <p:nvSpPr>
          <p:cNvPr id="32914" name="Text Box 148"/>
          <p:cNvSpPr txBox="1">
            <a:spLocks noChangeArrowheads="1"/>
          </p:cNvSpPr>
          <p:nvPr/>
        </p:nvSpPr>
        <p:spPr bwMode="auto">
          <a:xfrm>
            <a:off x="3886200" y="5257800"/>
            <a:ext cx="309563" cy="366713"/>
          </a:xfrm>
          <a:prstGeom prst="rect">
            <a:avLst/>
          </a:prstGeom>
          <a:noFill/>
          <a:ln w="9525">
            <a:noFill/>
            <a:miter lim="800000"/>
            <a:headEnd/>
            <a:tailEnd/>
          </a:ln>
        </p:spPr>
        <p:txBody>
          <a:bodyPr wrap="none">
            <a:spAutoFit/>
          </a:bodyPr>
          <a:lstStyle/>
          <a:p>
            <a:r>
              <a:rPr lang="en-US"/>
              <a:t>5</a:t>
            </a:r>
          </a:p>
        </p:txBody>
      </p:sp>
      <p:sp>
        <p:nvSpPr>
          <p:cNvPr id="32915" name="Text Box 149"/>
          <p:cNvSpPr txBox="1">
            <a:spLocks noChangeArrowheads="1"/>
          </p:cNvSpPr>
          <p:nvPr/>
        </p:nvSpPr>
        <p:spPr bwMode="auto">
          <a:xfrm>
            <a:off x="4419600" y="5257800"/>
            <a:ext cx="309563" cy="366713"/>
          </a:xfrm>
          <a:prstGeom prst="rect">
            <a:avLst/>
          </a:prstGeom>
          <a:noFill/>
          <a:ln w="9525">
            <a:noFill/>
            <a:miter lim="800000"/>
            <a:headEnd/>
            <a:tailEnd/>
          </a:ln>
        </p:spPr>
        <p:txBody>
          <a:bodyPr wrap="none">
            <a:spAutoFit/>
          </a:bodyPr>
          <a:lstStyle/>
          <a:p>
            <a:r>
              <a:rPr lang="en-US"/>
              <a:t>4</a:t>
            </a:r>
          </a:p>
        </p:txBody>
      </p:sp>
      <p:sp>
        <p:nvSpPr>
          <p:cNvPr id="32916" name="Text Box 150"/>
          <p:cNvSpPr txBox="1">
            <a:spLocks noChangeArrowheads="1"/>
          </p:cNvSpPr>
          <p:nvPr/>
        </p:nvSpPr>
        <p:spPr bwMode="auto">
          <a:xfrm>
            <a:off x="4953000" y="5257800"/>
            <a:ext cx="309563" cy="366713"/>
          </a:xfrm>
          <a:prstGeom prst="rect">
            <a:avLst/>
          </a:prstGeom>
          <a:noFill/>
          <a:ln w="9525">
            <a:noFill/>
            <a:miter lim="800000"/>
            <a:headEnd/>
            <a:tailEnd/>
          </a:ln>
        </p:spPr>
        <p:txBody>
          <a:bodyPr wrap="none">
            <a:spAutoFit/>
          </a:bodyPr>
          <a:lstStyle/>
          <a:p>
            <a:r>
              <a:rPr lang="en-US"/>
              <a:t>3</a:t>
            </a:r>
          </a:p>
        </p:txBody>
      </p:sp>
      <p:sp>
        <p:nvSpPr>
          <p:cNvPr id="32917" name="Text Box 151"/>
          <p:cNvSpPr txBox="1">
            <a:spLocks noChangeArrowheads="1"/>
          </p:cNvSpPr>
          <p:nvPr/>
        </p:nvSpPr>
        <p:spPr bwMode="auto">
          <a:xfrm>
            <a:off x="5562600" y="5257800"/>
            <a:ext cx="309563" cy="366713"/>
          </a:xfrm>
          <a:prstGeom prst="rect">
            <a:avLst/>
          </a:prstGeom>
          <a:noFill/>
          <a:ln w="9525">
            <a:noFill/>
            <a:miter lim="800000"/>
            <a:headEnd/>
            <a:tailEnd/>
          </a:ln>
        </p:spPr>
        <p:txBody>
          <a:bodyPr wrap="none">
            <a:spAutoFit/>
          </a:bodyPr>
          <a:lstStyle/>
          <a:p>
            <a:r>
              <a:rPr lang="en-US"/>
              <a:t>2</a:t>
            </a:r>
          </a:p>
        </p:txBody>
      </p:sp>
      <p:sp>
        <p:nvSpPr>
          <p:cNvPr id="32918" name="Text Box 152"/>
          <p:cNvSpPr txBox="1">
            <a:spLocks noChangeArrowheads="1"/>
          </p:cNvSpPr>
          <p:nvPr/>
        </p:nvSpPr>
        <p:spPr bwMode="auto">
          <a:xfrm>
            <a:off x="6019800" y="5257800"/>
            <a:ext cx="309563" cy="366713"/>
          </a:xfrm>
          <a:prstGeom prst="rect">
            <a:avLst/>
          </a:prstGeom>
          <a:noFill/>
          <a:ln w="9525">
            <a:noFill/>
            <a:miter lim="800000"/>
            <a:headEnd/>
            <a:tailEnd/>
          </a:ln>
        </p:spPr>
        <p:txBody>
          <a:bodyPr wrap="none">
            <a:spAutoFit/>
          </a:bodyPr>
          <a:lstStyle/>
          <a:p>
            <a:r>
              <a:rPr lang="en-US"/>
              <a:t>1</a:t>
            </a:r>
          </a:p>
        </p:txBody>
      </p:sp>
      <p:sp>
        <p:nvSpPr>
          <p:cNvPr id="32919" name="Line 153"/>
          <p:cNvSpPr>
            <a:spLocks noChangeShapeType="1"/>
          </p:cNvSpPr>
          <p:nvPr/>
        </p:nvSpPr>
        <p:spPr bwMode="auto">
          <a:xfrm>
            <a:off x="685800" y="1371600"/>
            <a:ext cx="8001000" cy="0"/>
          </a:xfrm>
          <a:prstGeom prst="line">
            <a:avLst/>
          </a:prstGeom>
          <a:noFill/>
          <a:ln w="9525">
            <a:solidFill>
              <a:schemeClr val="tx1"/>
            </a:solidFill>
            <a:round/>
            <a:headEnd/>
            <a:tailEnd/>
          </a:ln>
        </p:spPr>
        <p:txBody>
          <a:bodyPr/>
          <a:lstStyle/>
          <a:p>
            <a:endParaRPr lang="en-US"/>
          </a:p>
        </p:txBody>
      </p:sp>
      <p:sp>
        <p:nvSpPr>
          <p:cNvPr id="32920" name="Line 154"/>
          <p:cNvSpPr>
            <a:spLocks noChangeShapeType="1"/>
          </p:cNvSpPr>
          <p:nvPr/>
        </p:nvSpPr>
        <p:spPr bwMode="auto">
          <a:xfrm flipV="1">
            <a:off x="685800" y="1143000"/>
            <a:ext cx="0" cy="228600"/>
          </a:xfrm>
          <a:prstGeom prst="line">
            <a:avLst/>
          </a:prstGeom>
          <a:noFill/>
          <a:ln w="9525">
            <a:solidFill>
              <a:schemeClr val="tx1"/>
            </a:solidFill>
            <a:round/>
            <a:headEnd/>
            <a:tailEnd type="triangle" w="med" len="med"/>
          </a:ln>
        </p:spPr>
        <p:txBody>
          <a:bodyPr/>
          <a:lstStyle/>
          <a:p>
            <a:endParaRPr lang="en-US"/>
          </a:p>
        </p:txBody>
      </p:sp>
      <p:sp>
        <p:nvSpPr>
          <p:cNvPr id="32921" name="Line 155"/>
          <p:cNvSpPr>
            <a:spLocks noChangeShapeType="1"/>
          </p:cNvSpPr>
          <p:nvPr/>
        </p:nvSpPr>
        <p:spPr bwMode="auto">
          <a:xfrm flipV="1">
            <a:off x="1752600" y="1143000"/>
            <a:ext cx="0" cy="228600"/>
          </a:xfrm>
          <a:prstGeom prst="line">
            <a:avLst/>
          </a:prstGeom>
          <a:noFill/>
          <a:ln w="9525">
            <a:solidFill>
              <a:schemeClr val="tx1"/>
            </a:solidFill>
            <a:round/>
            <a:headEnd/>
            <a:tailEnd type="triangle" w="med" len="med"/>
          </a:ln>
        </p:spPr>
        <p:txBody>
          <a:bodyPr/>
          <a:lstStyle/>
          <a:p>
            <a:endParaRPr lang="en-US"/>
          </a:p>
        </p:txBody>
      </p:sp>
      <p:sp>
        <p:nvSpPr>
          <p:cNvPr id="32922" name="Line 156"/>
          <p:cNvSpPr>
            <a:spLocks noChangeShapeType="1"/>
          </p:cNvSpPr>
          <p:nvPr/>
        </p:nvSpPr>
        <p:spPr bwMode="auto">
          <a:xfrm flipV="1">
            <a:off x="2895600" y="1143000"/>
            <a:ext cx="0" cy="228600"/>
          </a:xfrm>
          <a:prstGeom prst="line">
            <a:avLst/>
          </a:prstGeom>
          <a:noFill/>
          <a:ln w="9525">
            <a:solidFill>
              <a:schemeClr val="tx1"/>
            </a:solidFill>
            <a:round/>
            <a:headEnd/>
            <a:tailEnd type="triangle" w="med" len="med"/>
          </a:ln>
        </p:spPr>
        <p:txBody>
          <a:bodyPr/>
          <a:lstStyle/>
          <a:p>
            <a:endParaRPr lang="en-US"/>
          </a:p>
        </p:txBody>
      </p:sp>
      <p:sp>
        <p:nvSpPr>
          <p:cNvPr id="32923" name="Line 157"/>
          <p:cNvSpPr>
            <a:spLocks noChangeShapeType="1"/>
          </p:cNvSpPr>
          <p:nvPr/>
        </p:nvSpPr>
        <p:spPr bwMode="auto">
          <a:xfrm flipV="1">
            <a:off x="3962400" y="1143000"/>
            <a:ext cx="0" cy="228600"/>
          </a:xfrm>
          <a:prstGeom prst="line">
            <a:avLst/>
          </a:prstGeom>
          <a:noFill/>
          <a:ln w="9525">
            <a:solidFill>
              <a:schemeClr val="tx1"/>
            </a:solidFill>
            <a:round/>
            <a:headEnd/>
            <a:tailEnd type="triangle" w="med" len="med"/>
          </a:ln>
        </p:spPr>
        <p:txBody>
          <a:bodyPr/>
          <a:lstStyle/>
          <a:p>
            <a:endParaRPr lang="en-US"/>
          </a:p>
        </p:txBody>
      </p:sp>
      <p:sp>
        <p:nvSpPr>
          <p:cNvPr id="32924" name="Line 158"/>
          <p:cNvSpPr>
            <a:spLocks noChangeShapeType="1"/>
          </p:cNvSpPr>
          <p:nvPr/>
        </p:nvSpPr>
        <p:spPr bwMode="auto">
          <a:xfrm flipV="1">
            <a:off x="5029200" y="1143000"/>
            <a:ext cx="0" cy="228600"/>
          </a:xfrm>
          <a:prstGeom prst="line">
            <a:avLst/>
          </a:prstGeom>
          <a:noFill/>
          <a:ln w="9525">
            <a:solidFill>
              <a:schemeClr val="tx1"/>
            </a:solidFill>
            <a:round/>
            <a:headEnd/>
            <a:tailEnd type="triangle" w="med" len="med"/>
          </a:ln>
        </p:spPr>
        <p:txBody>
          <a:bodyPr/>
          <a:lstStyle/>
          <a:p>
            <a:endParaRPr lang="en-US"/>
          </a:p>
        </p:txBody>
      </p:sp>
      <p:sp>
        <p:nvSpPr>
          <p:cNvPr id="32925" name="Line 159"/>
          <p:cNvSpPr>
            <a:spLocks noChangeShapeType="1"/>
          </p:cNvSpPr>
          <p:nvPr/>
        </p:nvSpPr>
        <p:spPr bwMode="auto">
          <a:xfrm flipV="1">
            <a:off x="6096000" y="1143000"/>
            <a:ext cx="0" cy="228600"/>
          </a:xfrm>
          <a:prstGeom prst="line">
            <a:avLst/>
          </a:prstGeom>
          <a:noFill/>
          <a:ln w="9525">
            <a:solidFill>
              <a:schemeClr val="tx1"/>
            </a:solidFill>
            <a:round/>
            <a:headEnd/>
            <a:tailEnd type="triangle" w="med" len="med"/>
          </a:ln>
        </p:spPr>
        <p:txBody>
          <a:bodyPr/>
          <a:lstStyle/>
          <a:p>
            <a:endParaRPr lang="en-US"/>
          </a:p>
        </p:txBody>
      </p:sp>
      <p:sp>
        <p:nvSpPr>
          <p:cNvPr id="32926" name="Line 160"/>
          <p:cNvSpPr>
            <a:spLocks noChangeShapeType="1"/>
          </p:cNvSpPr>
          <p:nvPr/>
        </p:nvSpPr>
        <p:spPr bwMode="auto">
          <a:xfrm>
            <a:off x="8686800" y="1371600"/>
            <a:ext cx="0" cy="4800600"/>
          </a:xfrm>
          <a:prstGeom prst="line">
            <a:avLst/>
          </a:prstGeom>
          <a:noFill/>
          <a:ln w="9525">
            <a:solidFill>
              <a:schemeClr val="tx1"/>
            </a:solidFill>
            <a:round/>
            <a:headEnd/>
            <a:tailEnd type="triangle" w="med" len="med"/>
          </a:ln>
        </p:spPr>
        <p:txBody>
          <a:bodyPr/>
          <a:lstStyle/>
          <a:p>
            <a:endParaRPr lang="en-US"/>
          </a:p>
        </p:txBody>
      </p:sp>
      <p:sp>
        <p:nvSpPr>
          <p:cNvPr id="32927" name="Line 161"/>
          <p:cNvSpPr>
            <a:spLocks noChangeShapeType="1"/>
          </p:cNvSpPr>
          <p:nvPr/>
        </p:nvSpPr>
        <p:spPr bwMode="auto">
          <a:xfrm>
            <a:off x="762000" y="2895600"/>
            <a:ext cx="7467600" cy="0"/>
          </a:xfrm>
          <a:prstGeom prst="line">
            <a:avLst/>
          </a:prstGeom>
          <a:noFill/>
          <a:ln w="9525">
            <a:solidFill>
              <a:schemeClr val="tx1"/>
            </a:solidFill>
            <a:round/>
            <a:headEnd/>
            <a:tailEnd/>
          </a:ln>
        </p:spPr>
        <p:txBody>
          <a:bodyPr/>
          <a:lstStyle/>
          <a:p>
            <a:endParaRPr lang="en-US"/>
          </a:p>
        </p:txBody>
      </p:sp>
      <p:sp>
        <p:nvSpPr>
          <p:cNvPr id="32928" name="Line 162"/>
          <p:cNvSpPr>
            <a:spLocks noChangeShapeType="1"/>
          </p:cNvSpPr>
          <p:nvPr/>
        </p:nvSpPr>
        <p:spPr bwMode="auto">
          <a:xfrm>
            <a:off x="8229600" y="2895600"/>
            <a:ext cx="0" cy="3276600"/>
          </a:xfrm>
          <a:prstGeom prst="line">
            <a:avLst/>
          </a:prstGeom>
          <a:noFill/>
          <a:ln w="9525">
            <a:solidFill>
              <a:schemeClr val="tx1"/>
            </a:solidFill>
            <a:round/>
            <a:headEnd/>
            <a:tailEnd type="triangle" w="med" len="med"/>
          </a:ln>
        </p:spPr>
        <p:txBody>
          <a:bodyPr/>
          <a:lstStyle/>
          <a:p>
            <a:endParaRPr lang="en-US"/>
          </a:p>
        </p:txBody>
      </p:sp>
      <p:sp>
        <p:nvSpPr>
          <p:cNvPr id="32929" name="Line 163"/>
          <p:cNvSpPr>
            <a:spLocks noChangeShapeType="1"/>
          </p:cNvSpPr>
          <p:nvPr/>
        </p:nvSpPr>
        <p:spPr bwMode="auto">
          <a:xfrm flipV="1">
            <a:off x="762000" y="2667000"/>
            <a:ext cx="0" cy="228600"/>
          </a:xfrm>
          <a:prstGeom prst="line">
            <a:avLst/>
          </a:prstGeom>
          <a:noFill/>
          <a:ln w="9525">
            <a:solidFill>
              <a:schemeClr val="tx1"/>
            </a:solidFill>
            <a:round/>
            <a:headEnd/>
            <a:tailEnd type="triangle" w="med" len="med"/>
          </a:ln>
        </p:spPr>
        <p:txBody>
          <a:bodyPr/>
          <a:lstStyle/>
          <a:p>
            <a:endParaRPr lang="en-US"/>
          </a:p>
        </p:txBody>
      </p:sp>
      <p:sp>
        <p:nvSpPr>
          <p:cNvPr id="32930" name="Line 164"/>
          <p:cNvSpPr>
            <a:spLocks noChangeShapeType="1"/>
          </p:cNvSpPr>
          <p:nvPr/>
        </p:nvSpPr>
        <p:spPr bwMode="auto">
          <a:xfrm flipV="1">
            <a:off x="1295400" y="2667000"/>
            <a:ext cx="0" cy="228600"/>
          </a:xfrm>
          <a:prstGeom prst="line">
            <a:avLst/>
          </a:prstGeom>
          <a:noFill/>
          <a:ln w="9525">
            <a:solidFill>
              <a:schemeClr val="tx1"/>
            </a:solidFill>
            <a:round/>
            <a:headEnd/>
            <a:tailEnd type="triangle" w="med" len="med"/>
          </a:ln>
        </p:spPr>
        <p:txBody>
          <a:bodyPr/>
          <a:lstStyle/>
          <a:p>
            <a:endParaRPr lang="en-US"/>
          </a:p>
        </p:txBody>
      </p:sp>
      <p:sp>
        <p:nvSpPr>
          <p:cNvPr id="32931" name="Line 165"/>
          <p:cNvSpPr>
            <a:spLocks noChangeShapeType="1"/>
          </p:cNvSpPr>
          <p:nvPr/>
        </p:nvSpPr>
        <p:spPr bwMode="auto">
          <a:xfrm flipV="1">
            <a:off x="2895600" y="2667000"/>
            <a:ext cx="0" cy="228600"/>
          </a:xfrm>
          <a:prstGeom prst="line">
            <a:avLst/>
          </a:prstGeom>
          <a:noFill/>
          <a:ln w="9525">
            <a:solidFill>
              <a:schemeClr val="tx1"/>
            </a:solidFill>
            <a:round/>
            <a:headEnd/>
            <a:tailEnd type="triangle" w="med" len="med"/>
          </a:ln>
        </p:spPr>
        <p:txBody>
          <a:bodyPr/>
          <a:lstStyle/>
          <a:p>
            <a:endParaRPr lang="en-US"/>
          </a:p>
        </p:txBody>
      </p:sp>
      <p:sp>
        <p:nvSpPr>
          <p:cNvPr id="32932" name="Line 166"/>
          <p:cNvSpPr>
            <a:spLocks noChangeShapeType="1"/>
          </p:cNvSpPr>
          <p:nvPr/>
        </p:nvSpPr>
        <p:spPr bwMode="auto">
          <a:xfrm flipV="1">
            <a:off x="3505200" y="2667000"/>
            <a:ext cx="0" cy="228600"/>
          </a:xfrm>
          <a:prstGeom prst="line">
            <a:avLst/>
          </a:prstGeom>
          <a:noFill/>
          <a:ln w="9525">
            <a:solidFill>
              <a:schemeClr val="tx1"/>
            </a:solidFill>
            <a:round/>
            <a:headEnd/>
            <a:tailEnd type="triangle" w="med" len="med"/>
          </a:ln>
        </p:spPr>
        <p:txBody>
          <a:bodyPr/>
          <a:lstStyle/>
          <a:p>
            <a:endParaRPr lang="en-US"/>
          </a:p>
        </p:txBody>
      </p:sp>
      <p:sp>
        <p:nvSpPr>
          <p:cNvPr id="32933" name="Line 167"/>
          <p:cNvSpPr>
            <a:spLocks noChangeShapeType="1"/>
          </p:cNvSpPr>
          <p:nvPr/>
        </p:nvSpPr>
        <p:spPr bwMode="auto">
          <a:xfrm flipV="1">
            <a:off x="5105400" y="2667000"/>
            <a:ext cx="0" cy="228600"/>
          </a:xfrm>
          <a:prstGeom prst="line">
            <a:avLst/>
          </a:prstGeom>
          <a:noFill/>
          <a:ln w="9525">
            <a:solidFill>
              <a:schemeClr val="tx1"/>
            </a:solidFill>
            <a:round/>
            <a:headEnd/>
            <a:tailEnd type="triangle" w="med" len="med"/>
          </a:ln>
        </p:spPr>
        <p:txBody>
          <a:bodyPr/>
          <a:lstStyle/>
          <a:p>
            <a:endParaRPr lang="en-US"/>
          </a:p>
        </p:txBody>
      </p:sp>
      <p:sp>
        <p:nvSpPr>
          <p:cNvPr id="32934" name="Line 168"/>
          <p:cNvSpPr>
            <a:spLocks noChangeShapeType="1"/>
          </p:cNvSpPr>
          <p:nvPr/>
        </p:nvSpPr>
        <p:spPr bwMode="auto">
          <a:xfrm flipV="1">
            <a:off x="5715000" y="2667000"/>
            <a:ext cx="0" cy="228600"/>
          </a:xfrm>
          <a:prstGeom prst="line">
            <a:avLst/>
          </a:prstGeom>
          <a:noFill/>
          <a:ln w="9525">
            <a:solidFill>
              <a:schemeClr val="tx1"/>
            </a:solidFill>
            <a:round/>
            <a:headEnd/>
            <a:tailEnd type="triangle" w="med" len="med"/>
          </a:ln>
        </p:spPr>
        <p:txBody>
          <a:bodyPr/>
          <a:lstStyle/>
          <a:p>
            <a:endParaRPr lang="en-US"/>
          </a:p>
        </p:txBody>
      </p:sp>
      <p:sp>
        <p:nvSpPr>
          <p:cNvPr id="32935" name="Line 170"/>
          <p:cNvSpPr>
            <a:spLocks noChangeShapeType="1"/>
          </p:cNvSpPr>
          <p:nvPr/>
        </p:nvSpPr>
        <p:spPr bwMode="auto">
          <a:xfrm>
            <a:off x="2895600" y="4343400"/>
            <a:ext cx="4876800" cy="0"/>
          </a:xfrm>
          <a:prstGeom prst="line">
            <a:avLst/>
          </a:prstGeom>
          <a:noFill/>
          <a:ln w="9525">
            <a:solidFill>
              <a:schemeClr val="tx1"/>
            </a:solidFill>
            <a:round/>
            <a:headEnd/>
            <a:tailEnd/>
          </a:ln>
        </p:spPr>
        <p:txBody>
          <a:bodyPr/>
          <a:lstStyle/>
          <a:p>
            <a:endParaRPr lang="en-US"/>
          </a:p>
        </p:txBody>
      </p:sp>
      <p:sp>
        <p:nvSpPr>
          <p:cNvPr id="32936" name="Line 171"/>
          <p:cNvSpPr>
            <a:spLocks noChangeShapeType="1"/>
          </p:cNvSpPr>
          <p:nvPr/>
        </p:nvSpPr>
        <p:spPr bwMode="auto">
          <a:xfrm>
            <a:off x="7772400" y="4343400"/>
            <a:ext cx="0" cy="1828800"/>
          </a:xfrm>
          <a:prstGeom prst="line">
            <a:avLst/>
          </a:prstGeom>
          <a:noFill/>
          <a:ln w="9525">
            <a:solidFill>
              <a:schemeClr val="tx1"/>
            </a:solidFill>
            <a:round/>
            <a:headEnd/>
            <a:tailEnd type="triangle" w="med" len="med"/>
          </a:ln>
        </p:spPr>
        <p:txBody>
          <a:bodyPr/>
          <a:lstStyle/>
          <a:p>
            <a:endParaRPr lang="en-US"/>
          </a:p>
        </p:txBody>
      </p:sp>
      <p:sp>
        <p:nvSpPr>
          <p:cNvPr id="32937" name="Line 172"/>
          <p:cNvSpPr>
            <a:spLocks noChangeShapeType="1"/>
          </p:cNvSpPr>
          <p:nvPr/>
        </p:nvSpPr>
        <p:spPr bwMode="auto">
          <a:xfrm flipV="1">
            <a:off x="2895600" y="4114800"/>
            <a:ext cx="0" cy="228600"/>
          </a:xfrm>
          <a:prstGeom prst="line">
            <a:avLst/>
          </a:prstGeom>
          <a:noFill/>
          <a:ln w="9525">
            <a:solidFill>
              <a:schemeClr val="tx1"/>
            </a:solidFill>
            <a:round/>
            <a:headEnd/>
            <a:tailEnd type="triangle" w="med" len="med"/>
          </a:ln>
        </p:spPr>
        <p:txBody>
          <a:bodyPr/>
          <a:lstStyle/>
          <a:p>
            <a:endParaRPr lang="en-US"/>
          </a:p>
        </p:txBody>
      </p:sp>
      <p:sp>
        <p:nvSpPr>
          <p:cNvPr id="32938" name="Line 173"/>
          <p:cNvSpPr>
            <a:spLocks noChangeShapeType="1"/>
          </p:cNvSpPr>
          <p:nvPr/>
        </p:nvSpPr>
        <p:spPr bwMode="auto">
          <a:xfrm flipV="1">
            <a:off x="3505200" y="4114800"/>
            <a:ext cx="0" cy="228600"/>
          </a:xfrm>
          <a:prstGeom prst="line">
            <a:avLst/>
          </a:prstGeom>
          <a:noFill/>
          <a:ln w="9525">
            <a:solidFill>
              <a:schemeClr val="tx1"/>
            </a:solidFill>
            <a:round/>
            <a:headEnd/>
            <a:tailEnd type="triangle" w="med" len="med"/>
          </a:ln>
        </p:spPr>
        <p:txBody>
          <a:bodyPr/>
          <a:lstStyle/>
          <a:p>
            <a:endParaRPr lang="en-US"/>
          </a:p>
        </p:txBody>
      </p:sp>
      <p:sp>
        <p:nvSpPr>
          <p:cNvPr id="32939" name="Line 174"/>
          <p:cNvSpPr>
            <a:spLocks noChangeShapeType="1"/>
          </p:cNvSpPr>
          <p:nvPr/>
        </p:nvSpPr>
        <p:spPr bwMode="auto">
          <a:xfrm flipV="1">
            <a:off x="4575175" y="4114800"/>
            <a:ext cx="0" cy="228600"/>
          </a:xfrm>
          <a:prstGeom prst="line">
            <a:avLst/>
          </a:prstGeom>
          <a:noFill/>
          <a:ln w="9525">
            <a:solidFill>
              <a:schemeClr val="tx1"/>
            </a:solidFill>
            <a:round/>
            <a:headEnd/>
            <a:tailEnd type="triangle" w="med" len="med"/>
          </a:ln>
        </p:spPr>
        <p:txBody>
          <a:bodyPr/>
          <a:lstStyle/>
          <a:p>
            <a:endParaRPr lang="en-US"/>
          </a:p>
        </p:txBody>
      </p:sp>
      <p:sp>
        <p:nvSpPr>
          <p:cNvPr id="32940" name="Line 175"/>
          <p:cNvSpPr>
            <a:spLocks noChangeShapeType="1"/>
          </p:cNvSpPr>
          <p:nvPr/>
        </p:nvSpPr>
        <p:spPr bwMode="auto">
          <a:xfrm flipV="1">
            <a:off x="4038600" y="4114800"/>
            <a:ext cx="0" cy="228600"/>
          </a:xfrm>
          <a:prstGeom prst="line">
            <a:avLst/>
          </a:prstGeom>
          <a:noFill/>
          <a:ln w="9525">
            <a:solidFill>
              <a:schemeClr val="tx1"/>
            </a:solidFill>
            <a:round/>
            <a:headEnd/>
            <a:tailEnd type="triangle" w="med" len="med"/>
          </a:ln>
        </p:spPr>
        <p:txBody>
          <a:bodyPr/>
          <a:lstStyle/>
          <a:p>
            <a:endParaRPr lang="en-US"/>
          </a:p>
        </p:txBody>
      </p:sp>
      <p:sp>
        <p:nvSpPr>
          <p:cNvPr id="32941" name="Line 176"/>
          <p:cNvSpPr>
            <a:spLocks noChangeShapeType="1"/>
          </p:cNvSpPr>
          <p:nvPr/>
        </p:nvSpPr>
        <p:spPr bwMode="auto">
          <a:xfrm>
            <a:off x="685800" y="5943600"/>
            <a:ext cx="6705600" cy="0"/>
          </a:xfrm>
          <a:prstGeom prst="line">
            <a:avLst/>
          </a:prstGeom>
          <a:noFill/>
          <a:ln w="9525">
            <a:solidFill>
              <a:schemeClr val="tx1"/>
            </a:solidFill>
            <a:round/>
            <a:headEnd/>
            <a:tailEnd/>
          </a:ln>
        </p:spPr>
        <p:txBody>
          <a:bodyPr/>
          <a:lstStyle/>
          <a:p>
            <a:endParaRPr lang="en-US"/>
          </a:p>
        </p:txBody>
      </p:sp>
      <p:sp>
        <p:nvSpPr>
          <p:cNvPr id="32942" name="Line 177"/>
          <p:cNvSpPr>
            <a:spLocks noChangeShapeType="1"/>
          </p:cNvSpPr>
          <p:nvPr/>
        </p:nvSpPr>
        <p:spPr bwMode="auto">
          <a:xfrm flipV="1">
            <a:off x="685800" y="5715000"/>
            <a:ext cx="0" cy="228600"/>
          </a:xfrm>
          <a:prstGeom prst="line">
            <a:avLst/>
          </a:prstGeom>
          <a:noFill/>
          <a:ln w="9525">
            <a:solidFill>
              <a:schemeClr val="tx1"/>
            </a:solidFill>
            <a:round/>
            <a:headEnd/>
            <a:tailEnd type="triangle" w="med" len="med"/>
          </a:ln>
        </p:spPr>
        <p:txBody>
          <a:bodyPr/>
          <a:lstStyle/>
          <a:p>
            <a:endParaRPr lang="en-US"/>
          </a:p>
        </p:txBody>
      </p:sp>
      <p:sp>
        <p:nvSpPr>
          <p:cNvPr id="32943" name="Line 178"/>
          <p:cNvSpPr>
            <a:spLocks noChangeShapeType="1"/>
          </p:cNvSpPr>
          <p:nvPr/>
        </p:nvSpPr>
        <p:spPr bwMode="auto">
          <a:xfrm flipV="1">
            <a:off x="1295400" y="5715000"/>
            <a:ext cx="0" cy="228600"/>
          </a:xfrm>
          <a:prstGeom prst="line">
            <a:avLst/>
          </a:prstGeom>
          <a:noFill/>
          <a:ln w="9525">
            <a:solidFill>
              <a:schemeClr val="tx1"/>
            </a:solidFill>
            <a:round/>
            <a:headEnd/>
            <a:tailEnd type="triangle" w="med" len="med"/>
          </a:ln>
        </p:spPr>
        <p:txBody>
          <a:bodyPr/>
          <a:lstStyle/>
          <a:p>
            <a:endParaRPr lang="en-US"/>
          </a:p>
        </p:txBody>
      </p:sp>
      <p:sp>
        <p:nvSpPr>
          <p:cNvPr id="32944" name="Line 179"/>
          <p:cNvSpPr>
            <a:spLocks noChangeShapeType="1"/>
          </p:cNvSpPr>
          <p:nvPr/>
        </p:nvSpPr>
        <p:spPr bwMode="auto">
          <a:xfrm flipV="1">
            <a:off x="2365375" y="5715000"/>
            <a:ext cx="0" cy="228600"/>
          </a:xfrm>
          <a:prstGeom prst="line">
            <a:avLst/>
          </a:prstGeom>
          <a:noFill/>
          <a:ln w="9525">
            <a:solidFill>
              <a:schemeClr val="tx1"/>
            </a:solidFill>
            <a:round/>
            <a:headEnd/>
            <a:tailEnd type="triangle" w="med" len="med"/>
          </a:ln>
        </p:spPr>
        <p:txBody>
          <a:bodyPr/>
          <a:lstStyle/>
          <a:p>
            <a:endParaRPr lang="en-US"/>
          </a:p>
        </p:txBody>
      </p:sp>
      <p:sp>
        <p:nvSpPr>
          <p:cNvPr id="32945" name="Line 180"/>
          <p:cNvSpPr>
            <a:spLocks noChangeShapeType="1"/>
          </p:cNvSpPr>
          <p:nvPr/>
        </p:nvSpPr>
        <p:spPr bwMode="auto">
          <a:xfrm flipV="1">
            <a:off x="1828800" y="5715000"/>
            <a:ext cx="0" cy="228600"/>
          </a:xfrm>
          <a:prstGeom prst="line">
            <a:avLst/>
          </a:prstGeom>
          <a:noFill/>
          <a:ln w="9525">
            <a:solidFill>
              <a:schemeClr val="tx1"/>
            </a:solidFill>
            <a:round/>
            <a:headEnd/>
            <a:tailEnd type="triangle" w="med" len="med"/>
          </a:ln>
        </p:spPr>
        <p:txBody>
          <a:bodyPr/>
          <a:lstStyle/>
          <a:p>
            <a:endParaRPr lang="en-US"/>
          </a:p>
        </p:txBody>
      </p:sp>
      <p:sp>
        <p:nvSpPr>
          <p:cNvPr id="32946" name="Line 181"/>
          <p:cNvSpPr>
            <a:spLocks noChangeShapeType="1"/>
          </p:cNvSpPr>
          <p:nvPr/>
        </p:nvSpPr>
        <p:spPr bwMode="auto">
          <a:xfrm>
            <a:off x="7391400" y="5943600"/>
            <a:ext cx="0" cy="228600"/>
          </a:xfrm>
          <a:prstGeom prst="line">
            <a:avLst/>
          </a:prstGeom>
          <a:noFill/>
          <a:ln w="9525">
            <a:solidFill>
              <a:schemeClr val="tx1"/>
            </a:solidFill>
            <a:round/>
            <a:headEnd/>
            <a:tailEnd type="triangle" w="med" len="med"/>
          </a:ln>
        </p:spPr>
        <p:txBody>
          <a:bodyPr/>
          <a:lstStyle/>
          <a:p>
            <a:endParaRPr lang="en-US"/>
          </a:p>
        </p:txBody>
      </p:sp>
      <p:sp>
        <p:nvSpPr>
          <p:cNvPr id="32947" name="Text Box 182"/>
          <p:cNvSpPr txBox="1">
            <a:spLocks noChangeArrowheads="1"/>
          </p:cNvSpPr>
          <p:nvPr/>
        </p:nvSpPr>
        <p:spPr bwMode="auto">
          <a:xfrm>
            <a:off x="7162800" y="6096000"/>
            <a:ext cx="457200" cy="366713"/>
          </a:xfrm>
          <a:prstGeom prst="rect">
            <a:avLst/>
          </a:prstGeom>
          <a:noFill/>
          <a:ln w="9525">
            <a:noFill/>
            <a:miter lim="800000"/>
            <a:headEnd/>
            <a:tailEnd/>
          </a:ln>
        </p:spPr>
        <p:txBody>
          <a:bodyPr>
            <a:spAutoFit/>
          </a:bodyPr>
          <a:lstStyle/>
          <a:p>
            <a:pPr>
              <a:spcBef>
                <a:spcPct val="50000"/>
              </a:spcBef>
            </a:pPr>
            <a:r>
              <a:rPr lang="en-US"/>
              <a:t> 0</a:t>
            </a:r>
          </a:p>
        </p:txBody>
      </p:sp>
      <p:sp>
        <p:nvSpPr>
          <p:cNvPr id="32948" name="Text Box 183"/>
          <p:cNvSpPr txBox="1">
            <a:spLocks noChangeArrowheads="1"/>
          </p:cNvSpPr>
          <p:nvPr/>
        </p:nvSpPr>
        <p:spPr bwMode="auto">
          <a:xfrm>
            <a:off x="7543800" y="6096000"/>
            <a:ext cx="457200" cy="366713"/>
          </a:xfrm>
          <a:prstGeom prst="rect">
            <a:avLst/>
          </a:prstGeom>
          <a:noFill/>
          <a:ln w="9525">
            <a:noFill/>
            <a:miter lim="800000"/>
            <a:headEnd/>
            <a:tailEnd/>
          </a:ln>
        </p:spPr>
        <p:txBody>
          <a:bodyPr>
            <a:spAutoFit/>
          </a:bodyPr>
          <a:lstStyle/>
          <a:p>
            <a:pPr>
              <a:spcBef>
                <a:spcPct val="50000"/>
              </a:spcBef>
            </a:pPr>
            <a:r>
              <a:rPr lang="en-US"/>
              <a:t> 1</a:t>
            </a:r>
          </a:p>
        </p:txBody>
      </p:sp>
      <p:sp>
        <p:nvSpPr>
          <p:cNvPr id="32949" name="Text Box 184"/>
          <p:cNvSpPr txBox="1">
            <a:spLocks noChangeArrowheads="1"/>
          </p:cNvSpPr>
          <p:nvPr/>
        </p:nvSpPr>
        <p:spPr bwMode="auto">
          <a:xfrm>
            <a:off x="8001000" y="6096000"/>
            <a:ext cx="457200" cy="366713"/>
          </a:xfrm>
          <a:prstGeom prst="rect">
            <a:avLst/>
          </a:prstGeom>
          <a:noFill/>
          <a:ln w="9525">
            <a:noFill/>
            <a:miter lim="800000"/>
            <a:headEnd/>
            <a:tailEnd/>
          </a:ln>
        </p:spPr>
        <p:txBody>
          <a:bodyPr>
            <a:spAutoFit/>
          </a:bodyPr>
          <a:lstStyle/>
          <a:p>
            <a:pPr>
              <a:spcBef>
                <a:spcPct val="50000"/>
              </a:spcBef>
            </a:pPr>
            <a:r>
              <a:rPr lang="en-US"/>
              <a:t> 1</a:t>
            </a:r>
          </a:p>
        </p:txBody>
      </p:sp>
      <p:sp>
        <p:nvSpPr>
          <p:cNvPr id="32950" name="Text Box 185"/>
          <p:cNvSpPr txBox="1">
            <a:spLocks noChangeArrowheads="1"/>
          </p:cNvSpPr>
          <p:nvPr/>
        </p:nvSpPr>
        <p:spPr bwMode="auto">
          <a:xfrm>
            <a:off x="8458200" y="6096000"/>
            <a:ext cx="457200" cy="366713"/>
          </a:xfrm>
          <a:prstGeom prst="rect">
            <a:avLst/>
          </a:prstGeom>
          <a:noFill/>
          <a:ln w="9525">
            <a:noFill/>
            <a:miter lim="800000"/>
            <a:headEnd/>
            <a:tailEnd/>
          </a:ln>
        </p:spPr>
        <p:txBody>
          <a:bodyPr>
            <a:spAutoFit/>
          </a:bodyPr>
          <a:lstStyle/>
          <a:p>
            <a:pPr>
              <a:spcBef>
                <a:spcPct val="50000"/>
              </a:spcBef>
            </a:pPr>
            <a:r>
              <a:rPr lang="en-US"/>
              <a:t> 1</a:t>
            </a:r>
          </a:p>
        </p:txBody>
      </p:sp>
      <p:sp>
        <p:nvSpPr>
          <p:cNvPr id="32951" name="Line 186"/>
          <p:cNvSpPr>
            <a:spLocks noChangeShapeType="1"/>
          </p:cNvSpPr>
          <p:nvPr/>
        </p:nvSpPr>
        <p:spPr bwMode="auto">
          <a:xfrm>
            <a:off x="7315200" y="6477000"/>
            <a:ext cx="1447800" cy="0"/>
          </a:xfrm>
          <a:prstGeom prst="line">
            <a:avLst/>
          </a:prstGeom>
          <a:noFill/>
          <a:ln w="12700">
            <a:solidFill>
              <a:schemeClr val="tx1"/>
            </a:solidFill>
            <a:round/>
            <a:headEnd/>
            <a:tailEnd/>
          </a:ln>
        </p:spPr>
        <p:txBody>
          <a:bodyPr/>
          <a:lstStyle/>
          <a:p>
            <a:endParaRPr lang="en-US"/>
          </a:p>
        </p:txBody>
      </p:sp>
      <p:sp>
        <p:nvSpPr>
          <p:cNvPr id="32952" name="Line 187"/>
          <p:cNvSpPr>
            <a:spLocks noChangeShapeType="1"/>
          </p:cNvSpPr>
          <p:nvPr/>
        </p:nvSpPr>
        <p:spPr bwMode="auto">
          <a:xfrm>
            <a:off x="6477000" y="6324600"/>
            <a:ext cx="609600" cy="0"/>
          </a:xfrm>
          <a:prstGeom prst="line">
            <a:avLst/>
          </a:prstGeom>
          <a:noFill/>
          <a:ln w="9525">
            <a:solidFill>
              <a:schemeClr val="tx1"/>
            </a:solidFill>
            <a:round/>
            <a:headEnd/>
            <a:tailEnd type="triangle" w="med" len="med"/>
          </a:ln>
        </p:spPr>
        <p:txBody>
          <a:bodyPr/>
          <a:lstStyle/>
          <a:p>
            <a:endParaRPr lang="en-US"/>
          </a:p>
        </p:txBody>
      </p:sp>
      <p:sp>
        <p:nvSpPr>
          <p:cNvPr id="32953" name="Text Box 188"/>
          <p:cNvSpPr txBox="1">
            <a:spLocks noChangeArrowheads="1"/>
          </p:cNvSpPr>
          <p:nvPr/>
        </p:nvSpPr>
        <p:spPr bwMode="auto">
          <a:xfrm>
            <a:off x="2971800" y="6096000"/>
            <a:ext cx="3352800" cy="366713"/>
          </a:xfrm>
          <a:prstGeom prst="rect">
            <a:avLst/>
          </a:prstGeom>
          <a:noFill/>
          <a:ln w="9525">
            <a:noFill/>
            <a:miter lim="800000"/>
            <a:headEnd/>
            <a:tailEnd/>
          </a:ln>
        </p:spPr>
        <p:txBody>
          <a:bodyPr>
            <a:spAutoFit/>
          </a:bodyPr>
          <a:lstStyle/>
          <a:p>
            <a:pPr>
              <a:spcBef>
                <a:spcPct val="50000"/>
              </a:spcBef>
            </a:pPr>
            <a:r>
              <a:rPr lang="en-US"/>
              <a:t>The bit in position </a:t>
            </a:r>
            <a:r>
              <a:rPr lang="en-US">
                <a:solidFill>
                  <a:srgbClr val="660033"/>
                </a:solidFill>
              </a:rPr>
              <a:t>7</a:t>
            </a:r>
            <a:r>
              <a:rPr lang="en-US"/>
              <a:t> is in error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sz="4000" smtClean="0"/>
              <a:t>Single bit Error</a:t>
            </a:r>
            <a:br>
              <a:rPr lang="en-US" sz="4000" smtClean="0"/>
            </a:br>
            <a:endParaRPr lang="en-US" sz="4000" smtClean="0"/>
          </a:p>
        </p:txBody>
      </p:sp>
      <p:graphicFrame>
        <p:nvGraphicFramePr>
          <p:cNvPr id="221275" name="Group 91"/>
          <p:cNvGraphicFramePr>
            <a:graphicFrameLocks noGrp="1"/>
          </p:cNvGraphicFramePr>
          <p:nvPr>
            <p:ph type="tbl" idx="1"/>
          </p:nvPr>
        </p:nvGraphicFramePr>
        <p:xfrm>
          <a:off x="762000" y="1981200"/>
          <a:ext cx="3048000" cy="533400"/>
        </p:xfrm>
        <a:graphic>
          <a:graphicData uri="http://schemas.openxmlformats.org/drawingml/2006/table">
            <a:tbl>
              <a:tblPr/>
              <a:tblGrid>
                <a:gridCol w="376238"/>
                <a:gridCol w="376237"/>
                <a:gridCol w="376238"/>
                <a:gridCol w="376237"/>
                <a:gridCol w="377825"/>
                <a:gridCol w="376238"/>
                <a:gridCol w="407987"/>
                <a:gridCol w="38100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accent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2" name="Slide Number Placeholder 5"/>
          <p:cNvSpPr>
            <a:spLocks noGrp="1"/>
          </p:cNvSpPr>
          <p:nvPr>
            <p:ph type="sldNum" sz="quarter" idx="12"/>
          </p:nvPr>
        </p:nvSpPr>
        <p:spPr/>
        <p:txBody>
          <a:bodyPr/>
          <a:lstStyle/>
          <a:p>
            <a:pPr>
              <a:defRPr/>
            </a:pPr>
            <a:fld id="{46A9B4F0-FC2B-4540-912E-4BFFA28F16E1}" type="slidenum">
              <a:rPr lang="en-US"/>
              <a:pPr>
                <a:defRPr/>
              </a:pPr>
              <a:t>4</a:t>
            </a:fld>
            <a:endParaRPr lang="en-US"/>
          </a:p>
        </p:txBody>
      </p:sp>
      <p:graphicFrame>
        <p:nvGraphicFramePr>
          <p:cNvPr id="221318" name="Group 134"/>
          <p:cNvGraphicFramePr>
            <a:graphicFrameLocks noGrp="1"/>
          </p:cNvGraphicFramePr>
          <p:nvPr/>
        </p:nvGraphicFramePr>
        <p:xfrm>
          <a:off x="5105400" y="1981200"/>
          <a:ext cx="3048000" cy="518160"/>
        </p:xfrm>
        <a:graphic>
          <a:graphicData uri="http://schemas.openxmlformats.org/drawingml/2006/table">
            <a:tbl>
              <a:tblPr/>
              <a:tblGrid>
                <a:gridCol w="376238"/>
                <a:gridCol w="376237"/>
                <a:gridCol w="376238"/>
                <a:gridCol w="376237"/>
                <a:gridCol w="377825"/>
                <a:gridCol w="376238"/>
                <a:gridCol w="407987"/>
                <a:gridCol w="381000"/>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59"/>
          <p:cNvGrpSpPr>
            <a:grpSpLocks/>
          </p:cNvGrpSpPr>
          <p:nvPr/>
        </p:nvGrpSpPr>
        <p:grpSpPr bwMode="auto">
          <a:xfrm>
            <a:off x="2438400" y="1447800"/>
            <a:ext cx="4343400" cy="533400"/>
            <a:chOff x="1536" y="912"/>
            <a:chExt cx="2736" cy="336"/>
          </a:xfrm>
        </p:grpSpPr>
        <p:grpSp>
          <p:nvGrpSpPr>
            <p:cNvPr id="3" name="Group 112"/>
            <p:cNvGrpSpPr>
              <a:grpSpLocks/>
            </p:cNvGrpSpPr>
            <p:nvPr/>
          </p:nvGrpSpPr>
          <p:grpSpPr bwMode="auto">
            <a:xfrm>
              <a:off x="1536" y="912"/>
              <a:ext cx="2736" cy="336"/>
              <a:chOff x="1536" y="912"/>
              <a:chExt cx="2736" cy="336"/>
            </a:xfrm>
          </p:grpSpPr>
          <p:sp>
            <p:nvSpPr>
              <p:cNvPr id="5250" name="Line 87"/>
              <p:cNvSpPr>
                <a:spLocks noChangeShapeType="1"/>
              </p:cNvSpPr>
              <p:nvPr/>
            </p:nvSpPr>
            <p:spPr bwMode="auto">
              <a:xfrm flipH="1">
                <a:off x="1536" y="912"/>
                <a:ext cx="2736" cy="0"/>
              </a:xfrm>
              <a:prstGeom prst="line">
                <a:avLst/>
              </a:prstGeom>
              <a:noFill/>
              <a:ln w="9525">
                <a:solidFill>
                  <a:schemeClr val="tx1"/>
                </a:solidFill>
                <a:round/>
                <a:headEnd/>
                <a:tailEnd/>
              </a:ln>
            </p:spPr>
            <p:txBody>
              <a:bodyPr/>
              <a:lstStyle/>
              <a:p>
                <a:endParaRPr lang="en-US"/>
              </a:p>
            </p:txBody>
          </p:sp>
          <p:sp>
            <p:nvSpPr>
              <p:cNvPr id="5251" name="Line 88"/>
              <p:cNvSpPr>
                <a:spLocks noChangeShapeType="1"/>
              </p:cNvSpPr>
              <p:nvPr/>
            </p:nvSpPr>
            <p:spPr bwMode="auto">
              <a:xfrm>
                <a:off x="1536" y="912"/>
                <a:ext cx="0" cy="336"/>
              </a:xfrm>
              <a:prstGeom prst="line">
                <a:avLst/>
              </a:prstGeom>
              <a:noFill/>
              <a:ln w="9525">
                <a:solidFill>
                  <a:schemeClr val="tx1"/>
                </a:solidFill>
                <a:round/>
                <a:headEnd/>
                <a:tailEnd type="triangle" w="med" len="med"/>
              </a:ln>
            </p:spPr>
            <p:txBody>
              <a:bodyPr/>
              <a:lstStyle/>
              <a:p>
                <a:endParaRPr lang="en-US"/>
              </a:p>
            </p:txBody>
          </p:sp>
        </p:grpSp>
        <p:sp>
          <p:nvSpPr>
            <p:cNvPr id="5249" name="Line 89"/>
            <p:cNvSpPr>
              <a:spLocks noChangeShapeType="1"/>
            </p:cNvSpPr>
            <p:nvPr/>
          </p:nvSpPr>
          <p:spPr bwMode="auto">
            <a:xfrm>
              <a:off x="4272" y="912"/>
              <a:ext cx="0" cy="336"/>
            </a:xfrm>
            <a:prstGeom prst="line">
              <a:avLst/>
            </a:prstGeom>
            <a:noFill/>
            <a:ln w="9525">
              <a:solidFill>
                <a:schemeClr val="tx1"/>
              </a:solidFill>
              <a:round/>
              <a:headEnd/>
              <a:tailEnd/>
            </a:ln>
          </p:spPr>
          <p:txBody>
            <a:bodyPr/>
            <a:lstStyle/>
            <a:p>
              <a:endParaRPr lang="en-US"/>
            </a:p>
          </p:txBody>
        </p:sp>
      </p:grpSp>
      <p:sp>
        <p:nvSpPr>
          <p:cNvPr id="221297" name="Rectangle 113"/>
          <p:cNvSpPr>
            <a:spLocks noChangeArrowheads="1"/>
          </p:cNvSpPr>
          <p:nvPr/>
        </p:nvSpPr>
        <p:spPr bwMode="auto">
          <a:xfrm>
            <a:off x="381000" y="2895600"/>
            <a:ext cx="8229600" cy="1371600"/>
          </a:xfrm>
          <a:prstGeom prst="rect">
            <a:avLst/>
          </a:prstGeom>
          <a:noFill/>
          <a:ln w="9525">
            <a:noFill/>
            <a:miter lim="800000"/>
            <a:headEnd/>
            <a:tailEnd/>
          </a:ln>
          <a:effectLst/>
        </p:spPr>
        <p:txBody>
          <a:bodyPr anchor="ctr"/>
          <a:lstStyle/>
          <a:p>
            <a:pPr algn="ctr" eaLnBrk="1" hangingPunct="1">
              <a:defRPr/>
            </a:pPr>
            <a:r>
              <a:rPr lang="en-US" sz="4000" dirty="0">
                <a:solidFill>
                  <a:schemeClr val="tx2"/>
                </a:solidFill>
                <a:effectLst>
                  <a:outerShdw blurRad="38100" dist="38100" dir="2700000" algn="tl">
                    <a:srgbClr val="000000"/>
                  </a:outerShdw>
                </a:effectLst>
              </a:rPr>
              <a:t>Burst Error</a:t>
            </a:r>
            <a:br>
              <a:rPr lang="en-US" sz="4000" dirty="0">
                <a:solidFill>
                  <a:schemeClr val="tx2"/>
                </a:solidFill>
                <a:effectLst>
                  <a:outerShdw blurRad="38100" dist="38100" dir="2700000" algn="tl">
                    <a:srgbClr val="000000"/>
                  </a:outerShdw>
                </a:effectLst>
              </a:rPr>
            </a:br>
            <a:r>
              <a:rPr lang="en-US" sz="4000" dirty="0">
                <a:solidFill>
                  <a:schemeClr val="tx2"/>
                </a:solidFill>
                <a:effectLst>
                  <a:outerShdw blurRad="38100" dist="38100" dir="2700000" algn="tl">
                    <a:srgbClr val="000000"/>
                  </a:outerShdw>
                </a:effectLst>
              </a:rPr>
              <a:t>	</a:t>
            </a:r>
          </a:p>
        </p:txBody>
      </p:sp>
      <p:graphicFrame>
        <p:nvGraphicFramePr>
          <p:cNvPr id="221456" name="Group 272"/>
          <p:cNvGraphicFramePr>
            <a:graphicFrameLocks noGrp="1"/>
          </p:cNvGraphicFramePr>
          <p:nvPr/>
        </p:nvGraphicFramePr>
        <p:xfrm>
          <a:off x="1143000" y="4114800"/>
          <a:ext cx="6216650" cy="533400"/>
        </p:xfrm>
        <a:graphic>
          <a:graphicData uri="http://schemas.openxmlformats.org/drawingml/2006/table">
            <a:tbl>
              <a:tblPr/>
              <a:tblGrid>
                <a:gridCol w="376238"/>
                <a:gridCol w="376237"/>
                <a:gridCol w="376238"/>
                <a:gridCol w="376237"/>
                <a:gridCol w="377825"/>
                <a:gridCol w="376238"/>
                <a:gridCol w="376237"/>
                <a:gridCol w="376238"/>
                <a:gridCol w="376237"/>
                <a:gridCol w="407988"/>
                <a:gridCol w="407987"/>
                <a:gridCol w="407988"/>
                <a:gridCol w="407987"/>
                <a:gridCol w="407988"/>
                <a:gridCol w="407987"/>
                <a:gridCol w="38100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1459" name="Group 275"/>
          <p:cNvGraphicFramePr>
            <a:graphicFrameLocks noGrp="1"/>
          </p:cNvGraphicFramePr>
          <p:nvPr/>
        </p:nvGraphicFramePr>
        <p:xfrm>
          <a:off x="1143000" y="5486400"/>
          <a:ext cx="6091238" cy="518160"/>
        </p:xfrm>
        <a:graphic>
          <a:graphicData uri="http://schemas.openxmlformats.org/drawingml/2006/table">
            <a:tbl>
              <a:tblPr/>
              <a:tblGrid>
                <a:gridCol w="376238"/>
                <a:gridCol w="376237"/>
                <a:gridCol w="376238"/>
                <a:gridCol w="376237"/>
                <a:gridCol w="377825"/>
                <a:gridCol w="376238"/>
                <a:gridCol w="376237"/>
                <a:gridCol w="407988"/>
                <a:gridCol w="381000"/>
                <a:gridCol w="381000"/>
                <a:gridCol w="381000"/>
                <a:gridCol w="381000"/>
                <a:gridCol w="381000"/>
                <a:gridCol w="381000"/>
                <a:gridCol w="381000"/>
                <a:gridCol w="381000"/>
              </a:tblGrid>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accent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accent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accent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38" name="Line 310"/>
          <p:cNvSpPr>
            <a:spLocks noChangeShapeType="1"/>
          </p:cNvSpPr>
          <p:nvPr/>
        </p:nvSpPr>
        <p:spPr bwMode="auto">
          <a:xfrm>
            <a:off x="2438400" y="4648200"/>
            <a:ext cx="0" cy="838200"/>
          </a:xfrm>
          <a:prstGeom prst="line">
            <a:avLst/>
          </a:prstGeom>
          <a:noFill/>
          <a:ln w="9525">
            <a:solidFill>
              <a:schemeClr val="tx1"/>
            </a:solidFill>
            <a:round/>
            <a:headEnd/>
            <a:tailEnd type="triangle" w="med" len="med"/>
          </a:ln>
        </p:spPr>
        <p:txBody>
          <a:bodyPr/>
          <a:lstStyle/>
          <a:p>
            <a:endParaRPr lang="en-US"/>
          </a:p>
        </p:txBody>
      </p:sp>
      <p:sp>
        <p:nvSpPr>
          <p:cNvPr id="5239" name="Line 311"/>
          <p:cNvSpPr>
            <a:spLocks noChangeShapeType="1"/>
          </p:cNvSpPr>
          <p:nvPr/>
        </p:nvSpPr>
        <p:spPr bwMode="auto">
          <a:xfrm>
            <a:off x="2819400" y="4648200"/>
            <a:ext cx="0" cy="838200"/>
          </a:xfrm>
          <a:prstGeom prst="line">
            <a:avLst/>
          </a:prstGeom>
          <a:noFill/>
          <a:ln w="9525">
            <a:solidFill>
              <a:schemeClr val="tx1"/>
            </a:solidFill>
            <a:round/>
            <a:headEnd/>
            <a:tailEnd type="triangle" w="med" len="med"/>
          </a:ln>
        </p:spPr>
        <p:txBody>
          <a:bodyPr/>
          <a:lstStyle/>
          <a:p>
            <a:endParaRPr lang="en-US"/>
          </a:p>
        </p:txBody>
      </p:sp>
      <p:sp>
        <p:nvSpPr>
          <p:cNvPr id="5240" name="Line 312"/>
          <p:cNvSpPr>
            <a:spLocks noChangeShapeType="1"/>
          </p:cNvSpPr>
          <p:nvPr/>
        </p:nvSpPr>
        <p:spPr bwMode="auto">
          <a:xfrm>
            <a:off x="3962400" y="4648200"/>
            <a:ext cx="0" cy="838200"/>
          </a:xfrm>
          <a:prstGeom prst="line">
            <a:avLst/>
          </a:prstGeom>
          <a:noFill/>
          <a:ln w="9525">
            <a:solidFill>
              <a:schemeClr val="tx1"/>
            </a:solidFill>
            <a:round/>
            <a:headEnd/>
            <a:tailEnd type="triangle" w="med" len="med"/>
          </a:ln>
        </p:spPr>
        <p:txBody>
          <a:bodyPr/>
          <a:lstStyle/>
          <a:p>
            <a:endParaRPr lang="en-US"/>
          </a:p>
        </p:txBody>
      </p:sp>
      <p:sp>
        <p:nvSpPr>
          <p:cNvPr id="5241" name="Line 313"/>
          <p:cNvSpPr>
            <a:spLocks noChangeShapeType="1"/>
          </p:cNvSpPr>
          <p:nvPr/>
        </p:nvSpPr>
        <p:spPr bwMode="auto">
          <a:xfrm flipH="1">
            <a:off x="3810000" y="2209800"/>
            <a:ext cx="1295400" cy="0"/>
          </a:xfrm>
          <a:prstGeom prst="line">
            <a:avLst/>
          </a:prstGeom>
          <a:noFill/>
          <a:ln w="9525">
            <a:solidFill>
              <a:schemeClr val="tx1"/>
            </a:solidFill>
            <a:round/>
            <a:headEnd/>
            <a:tailEnd type="triangle" w="med" len="med"/>
          </a:ln>
        </p:spPr>
        <p:txBody>
          <a:bodyPr/>
          <a:lstStyle/>
          <a:p>
            <a:endParaRPr lang="en-US"/>
          </a:p>
        </p:txBody>
      </p:sp>
      <p:sp>
        <p:nvSpPr>
          <p:cNvPr id="5242" name="Text Box 314"/>
          <p:cNvSpPr txBox="1">
            <a:spLocks noChangeArrowheads="1"/>
          </p:cNvSpPr>
          <p:nvPr/>
        </p:nvSpPr>
        <p:spPr bwMode="auto">
          <a:xfrm>
            <a:off x="3641725" y="1098550"/>
            <a:ext cx="1703388" cy="366713"/>
          </a:xfrm>
          <a:prstGeom prst="rect">
            <a:avLst/>
          </a:prstGeom>
          <a:noFill/>
          <a:ln w="9525">
            <a:noFill/>
            <a:miter lim="800000"/>
            <a:headEnd/>
            <a:tailEnd/>
          </a:ln>
        </p:spPr>
        <p:txBody>
          <a:bodyPr wrap="none">
            <a:spAutoFit/>
          </a:bodyPr>
          <a:lstStyle/>
          <a:p>
            <a:r>
              <a:rPr lang="en-US"/>
              <a:t>0 changed to 1</a:t>
            </a:r>
          </a:p>
        </p:txBody>
      </p:sp>
      <p:sp>
        <p:nvSpPr>
          <p:cNvPr id="5243" name="Text Box 315"/>
          <p:cNvSpPr txBox="1">
            <a:spLocks noChangeArrowheads="1"/>
          </p:cNvSpPr>
          <p:nvPr/>
        </p:nvSpPr>
        <p:spPr bwMode="auto">
          <a:xfrm>
            <a:off x="1431925" y="2546350"/>
            <a:ext cx="1085850" cy="366713"/>
          </a:xfrm>
          <a:prstGeom prst="rect">
            <a:avLst/>
          </a:prstGeom>
          <a:noFill/>
          <a:ln w="9525">
            <a:noFill/>
            <a:miter lim="800000"/>
            <a:headEnd/>
            <a:tailEnd/>
          </a:ln>
        </p:spPr>
        <p:txBody>
          <a:bodyPr wrap="none">
            <a:spAutoFit/>
          </a:bodyPr>
          <a:lstStyle/>
          <a:p>
            <a:r>
              <a:rPr lang="en-US"/>
              <a:t>Received</a:t>
            </a:r>
          </a:p>
        </p:txBody>
      </p:sp>
      <p:sp>
        <p:nvSpPr>
          <p:cNvPr id="5244" name="Text Box 316"/>
          <p:cNvSpPr txBox="1">
            <a:spLocks noChangeArrowheads="1"/>
          </p:cNvSpPr>
          <p:nvPr/>
        </p:nvSpPr>
        <p:spPr bwMode="auto">
          <a:xfrm>
            <a:off x="6232525" y="2546350"/>
            <a:ext cx="635000" cy="366713"/>
          </a:xfrm>
          <a:prstGeom prst="rect">
            <a:avLst/>
          </a:prstGeom>
          <a:noFill/>
          <a:ln w="9525">
            <a:noFill/>
            <a:miter lim="800000"/>
            <a:headEnd/>
            <a:tailEnd/>
          </a:ln>
        </p:spPr>
        <p:txBody>
          <a:bodyPr wrap="none">
            <a:spAutoFit/>
          </a:bodyPr>
          <a:lstStyle/>
          <a:p>
            <a:r>
              <a:rPr lang="en-US"/>
              <a:t>Sent</a:t>
            </a:r>
          </a:p>
        </p:txBody>
      </p:sp>
      <p:sp>
        <p:nvSpPr>
          <p:cNvPr id="5245" name="Text Box 317"/>
          <p:cNvSpPr txBox="1">
            <a:spLocks noChangeArrowheads="1"/>
          </p:cNvSpPr>
          <p:nvPr/>
        </p:nvSpPr>
        <p:spPr bwMode="auto">
          <a:xfrm>
            <a:off x="1219200" y="3505200"/>
            <a:ext cx="635000" cy="366713"/>
          </a:xfrm>
          <a:prstGeom prst="rect">
            <a:avLst/>
          </a:prstGeom>
          <a:noFill/>
          <a:ln w="9525">
            <a:noFill/>
            <a:miter lim="800000"/>
            <a:headEnd/>
            <a:tailEnd/>
          </a:ln>
        </p:spPr>
        <p:txBody>
          <a:bodyPr wrap="none">
            <a:spAutoFit/>
          </a:bodyPr>
          <a:lstStyle/>
          <a:p>
            <a:r>
              <a:rPr lang="en-US"/>
              <a:t>Sent</a:t>
            </a:r>
          </a:p>
        </p:txBody>
      </p:sp>
      <p:sp>
        <p:nvSpPr>
          <p:cNvPr id="5246" name="Text Box 318"/>
          <p:cNvSpPr txBox="1">
            <a:spLocks noChangeArrowheads="1"/>
          </p:cNvSpPr>
          <p:nvPr/>
        </p:nvSpPr>
        <p:spPr bwMode="auto">
          <a:xfrm>
            <a:off x="1127125" y="6203950"/>
            <a:ext cx="1085850" cy="366713"/>
          </a:xfrm>
          <a:prstGeom prst="rect">
            <a:avLst/>
          </a:prstGeom>
          <a:noFill/>
          <a:ln w="9525">
            <a:noFill/>
            <a:miter lim="800000"/>
            <a:headEnd/>
            <a:tailEnd/>
          </a:ln>
        </p:spPr>
        <p:txBody>
          <a:bodyPr wrap="none">
            <a:spAutoFit/>
          </a:bodyPr>
          <a:lstStyle/>
          <a:p>
            <a:r>
              <a:rPr lang="en-US"/>
              <a:t>Received</a:t>
            </a:r>
          </a:p>
        </p:txBody>
      </p:sp>
      <p:sp>
        <p:nvSpPr>
          <p:cNvPr id="5247" name="Text Box 319"/>
          <p:cNvSpPr txBox="1">
            <a:spLocks noChangeArrowheads="1"/>
          </p:cNvSpPr>
          <p:nvPr/>
        </p:nvSpPr>
        <p:spPr bwMode="auto">
          <a:xfrm>
            <a:off x="4479925" y="4832350"/>
            <a:ext cx="3070225" cy="366713"/>
          </a:xfrm>
          <a:prstGeom prst="rect">
            <a:avLst/>
          </a:prstGeom>
          <a:noFill/>
          <a:ln w="9525">
            <a:noFill/>
            <a:miter lim="800000"/>
            <a:headEnd/>
            <a:tailEnd/>
          </a:ln>
        </p:spPr>
        <p:txBody>
          <a:bodyPr wrap="none">
            <a:spAutoFit/>
          </a:bodyPr>
          <a:lstStyle/>
          <a:p>
            <a:r>
              <a:rPr lang="en-US"/>
              <a:t>Bits corrupted by Burst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238"/>
                                        </p:tgtEl>
                                        <p:attrNameLst>
                                          <p:attrName>style.visibility</p:attrName>
                                        </p:attrNameLst>
                                      </p:cBhvr>
                                      <p:to>
                                        <p:strVal val="visible"/>
                                      </p:to>
                                    </p:set>
                                    <p:anim calcmode="lin" valueType="num">
                                      <p:cBhvr>
                                        <p:cTn id="14" dur="1000" fill="hold"/>
                                        <p:tgtEl>
                                          <p:spTgt spid="5238"/>
                                        </p:tgtEl>
                                        <p:attrNameLst>
                                          <p:attrName>ppt_w</p:attrName>
                                        </p:attrNameLst>
                                      </p:cBhvr>
                                      <p:tavLst>
                                        <p:tav tm="0">
                                          <p:val>
                                            <p:strVal val="#ppt_w*0.70"/>
                                          </p:val>
                                        </p:tav>
                                        <p:tav tm="100000">
                                          <p:val>
                                            <p:strVal val="#ppt_w"/>
                                          </p:val>
                                        </p:tav>
                                      </p:tavLst>
                                    </p:anim>
                                    <p:anim calcmode="lin" valueType="num">
                                      <p:cBhvr>
                                        <p:cTn id="15" dur="1000" fill="hold"/>
                                        <p:tgtEl>
                                          <p:spTgt spid="5238"/>
                                        </p:tgtEl>
                                        <p:attrNameLst>
                                          <p:attrName>ppt_h</p:attrName>
                                        </p:attrNameLst>
                                      </p:cBhvr>
                                      <p:tavLst>
                                        <p:tav tm="0">
                                          <p:val>
                                            <p:strVal val="#ppt_h"/>
                                          </p:val>
                                        </p:tav>
                                        <p:tav tm="100000">
                                          <p:val>
                                            <p:strVal val="#ppt_h"/>
                                          </p:val>
                                        </p:tav>
                                      </p:tavLst>
                                    </p:anim>
                                    <p:animEffect transition="in" filter="fade">
                                      <p:cBhvr>
                                        <p:cTn id="16" dur="1000"/>
                                        <p:tgtEl>
                                          <p:spTgt spid="5238"/>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5239"/>
                                        </p:tgtEl>
                                        <p:attrNameLst>
                                          <p:attrName>style.visibility</p:attrName>
                                        </p:attrNameLst>
                                      </p:cBhvr>
                                      <p:to>
                                        <p:strVal val="visible"/>
                                      </p:to>
                                    </p:set>
                                    <p:anim calcmode="lin" valueType="num">
                                      <p:cBhvr>
                                        <p:cTn id="19" dur="1000" fill="hold"/>
                                        <p:tgtEl>
                                          <p:spTgt spid="5239"/>
                                        </p:tgtEl>
                                        <p:attrNameLst>
                                          <p:attrName>ppt_w</p:attrName>
                                        </p:attrNameLst>
                                      </p:cBhvr>
                                      <p:tavLst>
                                        <p:tav tm="0">
                                          <p:val>
                                            <p:strVal val="#ppt_w*0.70"/>
                                          </p:val>
                                        </p:tav>
                                        <p:tav tm="100000">
                                          <p:val>
                                            <p:strVal val="#ppt_w"/>
                                          </p:val>
                                        </p:tav>
                                      </p:tavLst>
                                    </p:anim>
                                    <p:anim calcmode="lin" valueType="num">
                                      <p:cBhvr>
                                        <p:cTn id="20" dur="1000" fill="hold"/>
                                        <p:tgtEl>
                                          <p:spTgt spid="5239"/>
                                        </p:tgtEl>
                                        <p:attrNameLst>
                                          <p:attrName>ppt_h</p:attrName>
                                        </p:attrNameLst>
                                      </p:cBhvr>
                                      <p:tavLst>
                                        <p:tav tm="0">
                                          <p:val>
                                            <p:strVal val="#ppt_h"/>
                                          </p:val>
                                        </p:tav>
                                        <p:tav tm="100000">
                                          <p:val>
                                            <p:strVal val="#ppt_h"/>
                                          </p:val>
                                        </p:tav>
                                      </p:tavLst>
                                    </p:anim>
                                    <p:animEffect transition="in" filter="fade">
                                      <p:cBhvr>
                                        <p:cTn id="21" dur="1000"/>
                                        <p:tgtEl>
                                          <p:spTgt spid="5239"/>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5240"/>
                                        </p:tgtEl>
                                        <p:attrNameLst>
                                          <p:attrName>style.visibility</p:attrName>
                                        </p:attrNameLst>
                                      </p:cBhvr>
                                      <p:to>
                                        <p:strVal val="visible"/>
                                      </p:to>
                                    </p:set>
                                    <p:anim calcmode="lin" valueType="num">
                                      <p:cBhvr>
                                        <p:cTn id="24" dur="1000" fill="hold"/>
                                        <p:tgtEl>
                                          <p:spTgt spid="5240"/>
                                        </p:tgtEl>
                                        <p:attrNameLst>
                                          <p:attrName>ppt_w</p:attrName>
                                        </p:attrNameLst>
                                      </p:cBhvr>
                                      <p:tavLst>
                                        <p:tav tm="0">
                                          <p:val>
                                            <p:strVal val="#ppt_w*0.70"/>
                                          </p:val>
                                        </p:tav>
                                        <p:tav tm="100000">
                                          <p:val>
                                            <p:strVal val="#ppt_w"/>
                                          </p:val>
                                        </p:tav>
                                      </p:tavLst>
                                    </p:anim>
                                    <p:anim calcmode="lin" valueType="num">
                                      <p:cBhvr>
                                        <p:cTn id="25" dur="1000" fill="hold"/>
                                        <p:tgtEl>
                                          <p:spTgt spid="5240"/>
                                        </p:tgtEl>
                                        <p:attrNameLst>
                                          <p:attrName>ppt_h</p:attrName>
                                        </p:attrNameLst>
                                      </p:cBhvr>
                                      <p:tavLst>
                                        <p:tav tm="0">
                                          <p:val>
                                            <p:strVal val="#ppt_h"/>
                                          </p:val>
                                        </p:tav>
                                        <p:tav tm="100000">
                                          <p:val>
                                            <p:strVal val="#ppt_h"/>
                                          </p:val>
                                        </p:tav>
                                      </p:tavLst>
                                    </p:anim>
                                    <p:animEffect transition="in" filter="fade">
                                      <p:cBhvr>
                                        <p:cTn id="26" dur="1000"/>
                                        <p:tgtEl>
                                          <p:spTgt spid="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8" grpId="0" animBg="1"/>
      <p:bldP spid="5239" grpId="0" animBg="1"/>
      <p:bldP spid="52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smtClean="0"/>
              <a:t>ERROR DETECTION</a:t>
            </a:r>
          </a:p>
        </p:txBody>
      </p:sp>
      <p:sp>
        <p:nvSpPr>
          <p:cNvPr id="224259" name="Rectangle 3"/>
          <p:cNvSpPr>
            <a:spLocks noGrp="1" noChangeArrowheads="1"/>
          </p:cNvSpPr>
          <p:nvPr>
            <p:ph idx="1"/>
          </p:nvPr>
        </p:nvSpPr>
        <p:spPr>
          <a:xfrm>
            <a:off x="457200" y="1676400"/>
            <a:ext cx="8229600" cy="4572000"/>
          </a:xfrm>
        </p:spPr>
        <p:txBody>
          <a:bodyPr>
            <a:normAutofit/>
          </a:bodyPr>
          <a:lstStyle/>
          <a:p>
            <a:pPr eaLnBrk="1" hangingPunct="1">
              <a:lnSpc>
                <a:spcPct val="90000"/>
              </a:lnSpc>
              <a:defRPr/>
            </a:pPr>
            <a:r>
              <a:rPr lang="en-US" sz="2800" dirty="0" smtClean="0"/>
              <a:t>Error detecting code is to include only enough redundancy to allow the receiver to deduce that an error occurred, but not which error, and have it request a re-transmission.</a:t>
            </a:r>
          </a:p>
          <a:p>
            <a:pPr eaLnBrk="1" hangingPunct="1">
              <a:lnSpc>
                <a:spcPct val="90000"/>
              </a:lnSpc>
              <a:buFont typeface="Wingdings" pitchFamily="2" charset="2"/>
              <a:buNone/>
              <a:defRPr/>
            </a:pPr>
            <a:endParaRPr lang="en-US" sz="2800" dirty="0" smtClean="0"/>
          </a:p>
          <a:p>
            <a:pPr eaLnBrk="1" hangingPunct="1">
              <a:lnSpc>
                <a:spcPct val="90000"/>
              </a:lnSpc>
              <a:defRPr/>
            </a:pPr>
            <a:r>
              <a:rPr lang="en-US" sz="2800" dirty="0" smtClean="0"/>
              <a:t>Error detection uses the concept of </a:t>
            </a:r>
            <a:r>
              <a:rPr lang="en-US" sz="2800" dirty="0" smtClean="0">
                <a:solidFill>
                  <a:srgbClr val="FF0000"/>
                </a:solidFill>
              </a:rPr>
              <a:t>redundancy</a:t>
            </a:r>
            <a:r>
              <a:rPr lang="en-US" sz="2800" dirty="0" smtClean="0"/>
              <a:t>, which means adding extra bits for detecting error at the destination.</a:t>
            </a:r>
          </a:p>
        </p:txBody>
      </p:sp>
      <p:sp>
        <p:nvSpPr>
          <p:cNvPr id="5" name="Slide Number Placeholder 5"/>
          <p:cNvSpPr>
            <a:spLocks noGrp="1"/>
          </p:cNvSpPr>
          <p:nvPr>
            <p:ph type="sldNum" sz="quarter" idx="12"/>
          </p:nvPr>
        </p:nvSpPr>
        <p:spPr/>
        <p:txBody>
          <a:bodyPr/>
          <a:lstStyle/>
          <a:p>
            <a:pPr>
              <a:defRPr/>
            </a:pPr>
            <a:fld id="{74EFC49B-F761-4D43-AAA3-4B4D5ED09BFB}" type="slidenum">
              <a:rPr lang="en-US"/>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fade">
                                      <p:cBhvr>
                                        <p:cTn id="7" dur="2000"/>
                                        <p:tgtEl>
                                          <p:spTgt spid="224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4259">
                                            <p:txEl>
                                              <p:pRg st="2" end="2"/>
                                            </p:txEl>
                                          </p:spTgt>
                                        </p:tgtEl>
                                        <p:attrNameLst>
                                          <p:attrName>style.visibility</p:attrName>
                                        </p:attrNameLst>
                                      </p:cBhvr>
                                      <p:to>
                                        <p:strVal val="visible"/>
                                      </p:to>
                                    </p:set>
                                    <p:animEffect transition="in" filter="fade">
                                      <p:cBhvr>
                                        <p:cTn id="12" dur="2000"/>
                                        <p:tgtEl>
                                          <p:spTgt spid="224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smtClean="0"/>
              <a:t>Redundancy	</a:t>
            </a:r>
          </a:p>
        </p:txBody>
      </p:sp>
      <p:sp>
        <p:nvSpPr>
          <p:cNvPr id="225283" name="Rectangle 3"/>
          <p:cNvSpPr>
            <a:spLocks noGrp="1" noChangeArrowheads="1"/>
          </p:cNvSpPr>
          <p:nvPr>
            <p:ph idx="1"/>
          </p:nvPr>
        </p:nvSpPr>
        <p:spPr>
          <a:xfrm>
            <a:off x="457200" y="1524000"/>
            <a:ext cx="8229600" cy="4953000"/>
          </a:xfrm>
        </p:spPr>
        <p:txBody>
          <a:bodyPr>
            <a:normAutofit/>
          </a:bodyPr>
          <a:lstStyle/>
          <a:p>
            <a:pPr eaLnBrk="1" hangingPunct="1">
              <a:defRPr/>
            </a:pPr>
            <a:r>
              <a:rPr lang="en-US" sz="2800" dirty="0" smtClean="0"/>
              <a:t>Instead of repeating the entire data stream, a shorter group of bits may be appended to the end of each unit. </a:t>
            </a:r>
          </a:p>
          <a:p>
            <a:pPr eaLnBrk="1" hangingPunct="1">
              <a:defRPr/>
            </a:pPr>
            <a:endParaRPr lang="en-US" sz="2800" dirty="0" smtClean="0"/>
          </a:p>
          <a:p>
            <a:pPr eaLnBrk="1" hangingPunct="1">
              <a:defRPr/>
            </a:pPr>
            <a:r>
              <a:rPr lang="en-US" sz="2800" dirty="0" smtClean="0"/>
              <a:t>This technique is called Redundancy because the extra bits are redundant to the information. </a:t>
            </a:r>
          </a:p>
          <a:p>
            <a:pPr eaLnBrk="1" hangingPunct="1">
              <a:defRPr/>
            </a:pPr>
            <a:endParaRPr lang="en-US" sz="2800" dirty="0" smtClean="0"/>
          </a:p>
          <a:p>
            <a:pPr eaLnBrk="1" hangingPunct="1">
              <a:defRPr/>
            </a:pPr>
            <a:r>
              <a:rPr lang="en-US" sz="2800" dirty="0" smtClean="0"/>
              <a:t>They are discarded as soon as the accuracy of the transmission has been determined.</a:t>
            </a:r>
          </a:p>
        </p:txBody>
      </p:sp>
      <p:sp>
        <p:nvSpPr>
          <p:cNvPr id="5" name="Slide Number Placeholder 5"/>
          <p:cNvSpPr>
            <a:spLocks noGrp="1"/>
          </p:cNvSpPr>
          <p:nvPr>
            <p:ph type="sldNum" sz="quarter" idx="12"/>
          </p:nvPr>
        </p:nvSpPr>
        <p:spPr/>
        <p:txBody>
          <a:bodyPr/>
          <a:lstStyle/>
          <a:p>
            <a:pPr>
              <a:defRPr/>
            </a:pPr>
            <a:fld id="{9088276F-E471-460C-950F-FC1075CCC954}" type="slidenum">
              <a:rPr lang="en-US"/>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283">
                                            <p:txEl>
                                              <p:pRg st="4" end="4"/>
                                            </p:txEl>
                                          </p:spTgt>
                                        </p:tgtEl>
                                        <p:attrNameLst>
                                          <p:attrName>style.visibility</p:attrName>
                                        </p:attrNameLst>
                                      </p:cBhvr>
                                      <p:to>
                                        <p:strVal val="visible"/>
                                      </p:to>
                                    </p:set>
                                    <p:animEffect transition="in" filter="fade">
                                      <p:cBhvr>
                                        <p:cTn id="7" dur="20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67"/>
          <p:cNvPicPr>
            <a:picLocks noGrp="1" noChangeAspect="1" noChangeArrowheads="1"/>
          </p:cNvPicPr>
          <p:nvPr>
            <p:ph sz="half" idx="1"/>
          </p:nvPr>
        </p:nvPicPr>
        <p:blipFill>
          <a:blip r:embed="rId2"/>
          <a:srcRect/>
          <a:stretch>
            <a:fillRect/>
          </a:stretch>
        </p:blipFill>
        <p:spPr>
          <a:xfrm>
            <a:off x="457200" y="533400"/>
            <a:ext cx="8153400" cy="5867400"/>
          </a:xfrm>
          <a:noFill/>
        </p:spPr>
      </p:pic>
      <p:sp>
        <p:nvSpPr>
          <p:cNvPr id="4" name="Slide Number Placeholder 6"/>
          <p:cNvSpPr>
            <a:spLocks noGrp="1"/>
          </p:cNvSpPr>
          <p:nvPr>
            <p:ph type="sldNum" sz="quarter" idx="12"/>
          </p:nvPr>
        </p:nvSpPr>
        <p:spPr/>
        <p:txBody>
          <a:bodyPr/>
          <a:lstStyle/>
          <a:p>
            <a:pPr>
              <a:defRPr/>
            </a:pPr>
            <a:fld id="{9BCD2A66-B31E-47D7-9C9A-F1444CEAC216}"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idx="1"/>
          </p:nvPr>
        </p:nvSpPr>
        <p:spPr>
          <a:xfrm>
            <a:off x="381000" y="762000"/>
            <a:ext cx="8229600" cy="5029200"/>
          </a:xfrm>
        </p:spPr>
        <p:txBody>
          <a:bodyPr/>
          <a:lstStyle/>
          <a:p>
            <a:pPr eaLnBrk="1" hangingPunct="1">
              <a:defRPr/>
            </a:pPr>
            <a:r>
              <a:rPr lang="en-US" smtClean="0"/>
              <a:t>There are basically four types of redundancy checks. They are:</a:t>
            </a:r>
          </a:p>
          <a:p>
            <a:pPr eaLnBrk="1" hangingPunct="1">
              <a:defRPr/>
            </a:pPr>
            <a:endParaRPr lang="en-US" smtClean="0"/>
          </a:p>
          <a:p>
            <a:pPr eaLnBrk="1" hangingPunct="1">
              <a:buFont typeface="Wingdings" pitchFamily="2" charset="2"/>
              <a:buNone/>
              <a:defRPr/>
            </a:pPr>
            <a:r>
              <a:rPr lang="en-US" smtClean="0"/>
              <a:t>	1.	</a:t>
            </a:r>
            <a:r>
              <a:rPr lang="en-US" smtClean="0">
                <a:hlinkClick r:id="rId2" action="ppaction://hlinkpres?slideindex=1&amp;slidetitle="/>
              </a:rPr>
              <a:t>VRC</a:t>
            </a:r>
            <a:r>
              <a:rPr lang="en-US" smtClean="0"/>
              <a:t> (Vertical Redundancy Check).</a:t>
            </a:r>
          </a:p>
          <a:p>
            <a:pPr eaLnBrk="1" hangingPunct="1">
              <a:buFont typeface="Wingdings" pitchFamily="2" charset="2"/>
              <a:buNone/>
              <a:defRPr/>
            </a:pPr>
            <a:r>
              <a:rPr lang="en-US" smtClean="0"/>
              <a:t>	2.	</a:t>
            </a:r>
            <a:r>
              <a:rPr lang="en-US" u="sng" smtClean="0">
                <a:solidFill>
                  <a:schemeClr val="hlink"/>
                </a:solidFill>
              </a:rPr>
              <a:t>LRC</a:t>
            </a:r>
            <a:r>
              <a:rPr lang="en-US" smtClean="0"/>
              <a:t> (Longitudinal Redundancy Check).</a:t>
            </a:r>
          </a:p>
          <a:p>
            <a:pPr eaLnBrk="1" hangingPunct="1">
              <a:buFont typeface="Wingdings" pitchFamily="2" charset="2"/>
              <a:buNone/>
              <a:defRPr/>
            </a:pPr>
            <a:r>
              <a:rPr lang="en-US" smtClean="0"/>
              <a:t>	3.	</a:t>
            </a:r>
            <a:r>
              <a:rPr lang="en-US" u="sng" smtClean="0">
                <a:solidFill>
                  <a:schemeClr val="hlink"/>
                </a:solidFill>
              </a:rPr>
              <a:t>CRC</a:t>
            </a:r>
            <a:r>
              <a:rPr lang="en-US" smtClean="0"/>
              <a:t> (Cyclical Redundancy Check).</a:t>
            </a:r>
          </a:p>
          <a:p>
            <a:pPr eaLnBrk="1" hangingPunct="1">
              <a:buFont typeface="Wingdings" pitchFamily="2" charset="2"/>
              <a:buNone/>
              <a:defRPr/>
            </a:pPr>
            <a:r>
              <a:rPr lang="en-US" smtClean="0"/>
              <a:t>	</a:t>
            </a:r>
          </a:p>
          <a:p>
            <a:pPr eaLnBrk="1" hangingPunct="1">
              <a:buFont typeface="Wingdings" pitchFamily="2" charset="2"/>
              <a:buNone/>
              <a:defRPr/>
            </a:pPr>
            <a:endParaRPr lang="en-US" smtClean="0"/>
          </a:p>
        </p:txBody>
      </p:sp>
      <p:sp>
        <p:nvSpPr>
          <p:cNvPr id="4" name="Slide Number Placeholder 5"/>
          <p:cNvSpPr>
            <a:spLocks noGrp="1"/>
          </p:cNvSpPr>
          <p:nvPr>
            <p:ph type="sldNum" sz="quarter" idx="12"/>
          </p:nvPr>
        </p:nvSpPr>
        <p:spPr/>
        <p:txBody>
          <a:bodyPr/>
          <a:lstStyle/>
          <a:p>
            <a:pPr>
              <a:defRPr/>
            </a:pPr>
            <a:fld id="{CB532EB6-52C7-43EC-BD93-90F6AF171BAF}"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6682022-CBF8-4AAD-9E32-94447ADEF6B9}" type="slidenum">
              <a:rPr lang="en-US"/>
              <a:pPr>
                <a:defRPr/>
              </a:pPr>
              <a:t>9</a:t>
            </a:fld>
            <a:endParaRPr lang="en-US"/>
          </a:p>
        </p:txBody>
      </p:sp>
      <p:sp>
        <p:nvSpPr>
          <p:cNvPr id="253955" name="Rectangle 3"/>
          <p:cNvSpPr>
            <a:spLocks noChangeArrowheads="1"/>
          </p:cNvSpPr>
          <p:nvPr/>
        </p:nvSpPr>
        <p:spPr bwMode="auto">
          <a:xfrm>
            <a:off x="838200" y="617538"/>
            <a:ext cx="7772400" cy="584775"/>
          </a:xfrm>
          <a:prstGeom prst="rect">
            <a:avLst/>
          </a:prstGeom>
          <a:noFill/>
          <a:ln w="9525">
            <a:noFill/>
            <a:miter lim="800000"/>
            <a:headEnd/>
            <a:tailEnd/>
          </a:ln>
        </p:spPr>
        <p:txBody>
          <a:bodyPr anchor="ctr">
            <a:spAutoFit/>
          </a:bodyPr>
          <a:lstStyle/>
          <a:p>
            <a:pPr algn="ctr" eaLnBrk="1" hangingPunct="1"/>
            <a:r>
              <a:rPr lang="en-US" sz="3200" dirty="0">
                <a:solidFill>
                  <a:schemeClr val="tx2"/>
                </a:solidFill>
                <a:latin typeface="Arial Black" pitchFamily="34" charset="0"/>
              </a:rPr>
              <a:t>VERTICAL REDUNDANCY CHECK</a:t>
            </a:r>
          </a:p>
        </p:txBody>
      </p:sp>
      <p:sp>
        <p:nvSpPr>
          <p:cNvPr id="253956" name="Rectangle 4"/>
          <p:cNvSpPr>
            <a:spLocks noChangeArrowheads="1"/>
          </p:cNvSpPr>
          <p:nvPr/>
        </p:nvSpPr>
        <p:spPr bwMode="auto">
          <a:xfrm>
            <a:off x="685800" y="2133600"/>
            <a:ext cx="7924800" cy="3886200"/>
          </a:xfrm>
          <a:prstGeom prst="rect">
            <a:avLst/>
          </a:prstGeom>
          <a:noFill/>
          <a:ln w="9525">
            <a:noFill/>
            <a:miter lim="800000"/>
            <a:headEnd/>
            <a:tailEnd/>
          </a:ln>
        </p:spPr>
        <p:txBody>
          <a:bodyPr/>
          <a:lstStyle/>
          <a:p>
            <a:pPr marL="342900" indent="-342900" eaLnBrk="1" hangingPunct="1">
              <a:lnSpc>
                <a:spcPct val="90000"/>
              </a:lnSpc>
              <a:spcBef>
                <a:spcPct val="20000"/>
              </a:spcBef>
              <a:buSzPct val="85000"/>
              <a:buFont typeface="Arial" pitchFamily="34" charset="0"/>
              <a:buChar char="•"/>
            </a:pPr>
            <a:r>
              <a:rPr lang="en-US" sz="2800" dirty="0"/>
              <a:t>It is also known as </a:t>
            </a:r>
            <a:r>
              <a:rPr lang="en-US" sz="2800" b="1" dirty="0" smtClean="0"/>
              <a:t>Parity Check</a:t>
            </a:r>
            <a:endParaRPr lang="en-US" sz="2800" b="1" dirty="0"/>
          </a:p>
          <a:p>
            <a:pPr marL="342900" indent="-342900" eaLnBrk="1" hangingPunct="1">
              <a:lnSpc>
                <a:spcPct val="90000"/>
              </a:lnSpc>
              <a:spcBef>
                <a:spcPct val="20000"/>
              </a:spcBef>
              <a:buSzPct val="85000"/>
              <a:buFontTx/>
              <a:buBlip>
                <a:blip r:embed="rId2"/>
              </a:buBlip>
            </a:pPr>
            <a:endParaRPr lang="en-US" sz="2800" dirty="0"/>
          </a:p>
          <a:p>
            <a:pPr marL="342900" indent="-342900" eaLnBrk="1" hangingPunct="1">
              <a:lnSpc>
                <a:spcPct val="90000"/>
              </a:lnSpc>
              <a:spcBef>
                <a:spcPct val="20000"/>
              </a:spcBef>
              <a:buSzPct val="85000"/>
              <a:buFont typeface="Arial" pitchFamily="34" charset="0"/>
              <a:buChar char="•"/>
            </a:pPr>
            <a:r>
              <a:rPr lang="en-US" sz="2800" dirty="0" smtClean="0"/>
              <a:t>Least </a:t>
            </a:r>
            <a:r>
              <a:rPr lang="en-US" sz="2800" dirty="0"/>
              <a:t>expensive mechanism for error detection</a:t>
            </a:r>
          </a:p>
          <a:p>
            <a:pPr marL="342900" indent="-342900" eaLnBrk="1" hangingPunct="1">
              <a:lnSpc>
                <a:spcPct val="90000"/>
              </a:lnSpc>
              <a:spcBef>
                <a:spcPct val="20000"/>
              </a:spcBef>
              <a:buSzPct val="85000"/>
              <a:buFontTx/>
              <a:buBlip>
                <a:blip r:embed="rId2"/>
              </a:buBlip>
            </a:pPr>
            <a:endParaRPr lang="en-US" sz="2800" dirty="0" smtClean="0"/>
          </a:p>
          <a:p>
            <a:pPr marL="342900" indent="-342900" eaLnBrk="1" hangingPunct="1">
              <a:lnSpc>
                <a:spcPct val="90000"/>
              </a:lnSpc>
              <a:spcBef>
                <a:spcPct val="20000"/>
              </a:spcBef>
              <a:buSzPct val="85000"/>
              <a:buFont typeface="Arial" pitchFamily="34" charset="0"/>
              <a:buChar char="•"/>
            </a:pPr>
            <a:r>
              <a:rPr lang="en-US" sz="2800" dirty="0" smtClean="0"/>
              <a:t>In </a:t>
            </a:r>
            <a:r>
              <a:rPr lang="en-US" sz="2800" dirty="0"/>
              <a:t>this technique</a:t>
            </a:r>
            <a:r>
              <a:rPr lang="en-US" sz="2800" dirty="0" smtClean="0"/>
              <a:t>, the </a:t>
            </a:r>
            <a:r>
              <a:rPr lang="en-US" sz="2800" dirty="0"/>
              <a:t>redundant bit called </a:t>
            </a:r>
            <a:r>
              <a:rPr lang="en-US" sz="2800" dirty="0">
                <a:solidFill>
                  <a:srgbClr val="FF0000"/>
                </a:solidFill>
              </a:rPr>
              <a:t>parity bit</a:t>
            </a:r>
            <a:r>
              <a:rPr lang="en-US" sz="2800" dirty="0"/>
              <a:t> is appended to every data unit so that the total number of 1s in the unit becomes even (including parity bit)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1413</Words>
  <Application>Microsoft Office PowerPoint</Application>
  <PresentationFormat>On-screen Show (4:3)</PresentationFormat>
  <Paragraphs>508</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TYPES OF ERRORS</vt:lpstr>
      <vt:lpstr>Single bit Error </vt:lpstr>
      <vt:lpstr>ERROR DETECTION</vt:lpstr>
      <vt:lpstr>Redundancy </vt:lpstr>
      <vt:lpstr>Slide 7</vt:lpstr>
      <vt:lpstr>Slide 8</vt:lpstr>
      <vt:lpstr>Slide 9</vt:lpstr>
      <vt:lpstr>Slide 10</vt:lpstr>
      <vt:lpstr>VERTICAL REDUNDANCY CHECK</vt:lpstr>
      <vt:lpstr>VERTICAL REDUNDANCY CHECK</vt:lpstr>
      <vt:lpstr>Slide 13</vt:lpstr>
      <vt:lpstr>LRC Example</vt:lpstr>
      <vt:lpstr>Slide 15</vt:lpstr>
      <vt:lpstr>CYCLIC REDUNDANCY CHECK (CRC)</vt:lpstr>
      <vt:lpstr>Slide 17</vt:lpstr>
      <vt:lpstr>Slide 18</vt:lpstr>
      <vt:lpstr>Slide 19</vt:lpstr>
      <vt:lpstr>Slide 20</vt:lpstr>
      <vt:lpstr>Slide 21</vt:lpstr>
      <vt:lpstr>ERROR CORRECTION</vt:lpstr>
      <vt:lpstr>Slide 23</vt:lpstr>
      <vt:lpstr>HAMMING CODE</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bansidhar.joshi</dc:creator>
  <cp:lastModifiedBy>bansidhar.joshi</cp:lastModifiedBy>
  <cp:revision>11</cp:revision>
  <dcterms:created xsi:type="dcterms:W3CDTF">2016-11-17T11:42:41Z</dcterms:created>
  <dcterms:modified xsi:type="dcterms:W3CDTF">2018-11-15T05:35:27Z</dcterms:modified>
</cp:coreProperties>
</file>