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24" r:id="rId2"/>
    <p:sldId id="349" r:id="rId3"/>
    <p:sldId id="325" r:id="rId4"/>
    <p:sldId id="326" r:id="rId5"/>
    <p:sldId id="327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5" r:id="rId21"/>
    <p:sldId id="347" r:id="rId22"/>
    <p:sldId id="350" r:id="rId23"/>
    <p:sldId id="352" r:id="rId24"/>
    <p:sldId id="353" r:id="rId25"/>
    <p:sldId id="354" r:id="rId26"/>
    <p:sldId id="355" r:id="rId27"/>
    <p:sldId id="356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4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4DFA7-D284-4AB1-BEB4-E9EFDB6BDAF3}" type="datetimeFigureOut">
              <a:rPr lang="en-US" smtClean="0"/>
              <a:pPr/>
              <a:t>11/23/2017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50EF1-4493-4B56-A71F-1C01A947F74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1ABC6-C0BB-4406-8514-FB386A1EEDE2}" type="slidenum">
              <a:rPr lang="en-US">
                <a:latin typeface="Arial" pitchFamily="34" charset="0"/>
                <a:ea typeface="MS PGothic" pitchFamily="34" charset="-128"/>
              </a:rPr>
              <a:pPr/>
              <a:t>2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3FAA09-FAA6-4BCF-A10D-E15693664CFF}" type="slidenum">
              <a:rPr lang="en-US">
                <a:latin typeface="Arial" pitchFamily="34" charset="0"/>
                <a:ea typeface="MS PGothic" pitchFamily="34" charset="-128"/>
              </a:rPr>
              <a:pPr/>
              <a:t>28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B4569-95DA-4693-A9E7-7E892D76BE19}" type="slidenum">
              <a:rPr lang="en-US">
                <a:latin typeface="Arial" pitchFamily="34" charset="0"/>
                <a:ea typeface="MS PGothic" pitchFamily="34" charset="-128"/>
              </a:rPr>
              <a:pPr/>
              <a:t>29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612A9-F510-4477-95AB-FAAA8BF2C24E}" type="slidenum">
              <a:rPr lang="en-US">
                <a:latin typeface="Arial" pitchFamily="34" charset="0"/>
                <a:ea typeface="MS PGothic" pitchFamily="34" charset="-128"/>
              </a:rPr>
              <a:pPr/>
              <a:t>30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For (02)   ------(01)(12)   -----------{s,vp,verb,noun, norminal} {Det}------- no prod so null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Simiralry fill (13) ; (24); (35)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Then for (03) --------- (01)(13)  or (02)(23)  explore tehm and see.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07FB2-4B8E-4880-BD94-CCA1BC4E8768}" type="slidenum">
              <a:rPr lang="en-US">
                <a:latin typeface="Arial" pitchFamily="34" charset="0"/>
                <a:ea typeface="MS PGothic" pitchFamily="34" charset="-128"/>
              </a:rPr>
              <a:pPr/>
              <a:t>31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A1997-7F19-47B8-8D71-C980C0694964}" type="slidenum">
              <a:rPr lang="en-US">
                <a:latin typeface="Arial" pitchFamily="34" charset="0"/>
                <a:ea typeface="MS PGothic" pitchFamily="34" charset="-128"/>
              </a:rPr>
              <a:pPr/>
              <a:t>32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5D0AA-5A7E-4400-801A-D2243164879F}" type="slidenum">
              <a:rPr lang="en-US">
                <a:latin typeface="Arial" pitchFamily="34" charset="0"/>
                <a:ea typeface="MS PGothic" pitchFamily="34" charset="-128"/>
              </a:rPr>
              <a:pPr/>
              <a:t>33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8CAA0-302F-4F18-96EA-DA99AC2590AB}" type="slidenum">
              <a:rPr lang="en-US">
                <a:latin typeface="Arial" pitchFamily="34" charset="0"/>
                <a:ea typeface="MS PGothic" pitchFamily="34" charset="-128"/>
              </a:rPr>
              <a:pPr/>
              <a:t>34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All possible parse tree are explored using CYK…..</a:t>
            </a:r>
            <a:r>
              <a:rPr lang="en-IN" smtClean="0">
                <a:latin typeface="Arial" pitchFamily="34" charset="0"/>
              </a:rPr>
              <a:t> all the parses for a given input may incur considerable cost. Can be exponential cost</a:t>
            </a: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A36A0-E6D7-4EDC-9BAF-DB1116F61E02}" type="slidenum">
              <a:rPr lang="en-US">
                <a:latin typeface="Arial" pitchFamily="34" charset="0"/>
                <a:ea typeface="MS PGothic" pitchFamily="34" charset="-128"/>
              </a:rPr>
              <a:pPr/>
              <a:t>20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47CDA2-0ADD-4035-8531-ACC0D0E36DD6}" type="slidenum">
              <a:rPr lang="en-US">
                <a:latin typeface="Arial" pitchFamily="34" charset="0"/>
                <a:ea typeface="MS PGothic" pitchFamily="34" charset="-128"/>
              </a:rPr>
              <a:pPr/>
              <a:t>21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9BF456-9CB6-41AE-8C2C-B61D2E21990E}" type="slidenum">
              <a:rPr lang="en-US">
                <a:latin typeface="Arial" pitchFamily="34" charset="0"/>
                <a:ea typeface="MS PGothic" pitchFamily="34" charset="-128"/>
              </a:rPr>
              <a:pPr/>
              <a:t>22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3FAA09-FAA6-4BCF-A10D-E15693664CFF}" type="slidenum">
              <a:rPr lang="en-US">
                <a:latin typeface="Arial" pitchFamily="34" charset="0"/>
                <a:ea typeface="MS PGothic" pitchFamily="34" charset="-128"/>
              </a:rPr>
              <a:pPr/>
              <a:t>23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E7B3C-BA66-44CB-AE90-16AF09D9BA89}" type="slidenum">
              <a:rPr lang="en-US">
                <a:latin typeface="Arial" pitchFamily="34" charset="0"/>
                <a:ea typeface="MS PGothic" pitchFamily="34" charset="-128"/>
              </a:rPr>
              <a:pPr/>
              <a:t>24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26079-3B08-4629-8320-A9E798D73957}" type="slidenum">
              <a:rPr lang="en-US">
                <a:latin typeface="Arial" pitchFamily="34" charset="0"/>
                <a:ea typeface="MS PGothic" pitchFamily="34" charset="-128"/>
              </a:rPr>
              <a:pPr/>
              <a:t>25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98AA0A-E223-462E-94C8-184FA598D8B5}" type="slidenum">
              <a:rPr lang="en-US">
                <a:latin typeface="Arial" pitchFamily="34" charset="0"/>
                <a:ea typeface="MS PGothic" pitchFamily="34" charset="-128"/>
              </a:rPr>
              <a:pPr/>
              <a:t>26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1" tIns="45610" rIns="91221" bIns="4561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8A28B-BBAB-4FF8-98A0-FC82CFCB9DAB}" type="slidenum">
              <a:rPr lang="en-US">
                <a:latin typeface="Arial" pitchFamily="34" charset="0"/>
                <a:ea typeface="MS PGothic" pitchFamily="34" charset="-128"/>
              </a:rPr>
              <a:pPr/>
              <a:t>27</a:t>
            </a:fld>
            <a:endParaRPr lang="en-US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D76F-2319-4B5D-95C3-F33835B27F63}" type="datetimeFigureOut">
              <a:rPr lang="en-US" smtClean="0"/>
              <a:pPr/>
              <a:t>11/23/2017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EDDC-C58C-477F-962C-5CA7E1BA42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D76F-2319-4B5D-95C3-F33835B27F63}" type="datetimeFigureOut">
              <a:rPr lang="en-US" smtClean="0"/>
              <a:pPr/>
              <a:t>11/23/2017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EDDC-C58C-477F-962C-5CA7E1BA42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D76F-2319-4B5D-95C3-F33835B27F63}" type="datetimeFigureOut">
              <a:rPr lang="en-US" smtClean="0"/>
              <a:pPr/>
              <a:t>11/23/2017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EDDC-C58C-477F-962C-5CA7E1BA42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D76F-2319-4B5D-95C3-F33835B27F63}" type="datetimeFigureOut">
              <a:rPr lang="en-US" smtClean="0"/>
              <a:pPr/>
              <a:t>11/23/2017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EDDC-C58C-477F-962C-5CA7E1BA42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D76F-2319-4B5D-95C3-F33835B27F63}" type="datetimeFigureOut">
              <a:rPr lang="en-US" smtClean="0"/>
              <a:pPr/>
              <a:t>11/23/2017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EDDC-C58C-477F-962C-5CA7E1BA42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D76F-2319-4B5D-95C3-F33835B27F63}" type="datetimeFigureOut">
              <a:rPr lang="en-US" smtClean="0"/>
              <a:pPr/>
              <a:t>11/23/2017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EDDC-C58C-477F-962C-5CA7E1BA42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D76F-2319-4B5D-95C3-F33835B27F63}" type="datetimeFigureOut">
              <a:rPr lang="en-US" smtClean="0"/>
              <a:pPr/>
              <a:t>11/23/2017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EDDC-C58C-477F-962C-5CA7E1BA42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D76F-2319-4B5D-95C3-F33835B27F63}" type="datetimeFigureOut">
              <a:rPr lang="en-US" smtClean="0"/>
              <a:pPr/>
              <a:t>11/23/2017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EDDC-C58C-477F-962C-5CA7E1BA42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D76F-2319-4B5D-95C3-F33835B27F63}" type="datetimeFigureOut">
              <a:rPr lang="en-US" smtClean="0"/>
              <a:pPr/>
              <a:t>11/23/2017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EDDC-C58C-477F-962C-5CA7E1BA42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D76F-2319-4B5D-95C3-F33835B27F63}" type="datetimeFigureOut">
              <a:rPr lang="en-US" smtClean="0"/>
              <a:pPr/>
              <a:t>11/23/2017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EDDC-C58C-477F-962C-5CA7E1BA42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D76F-2319-4B5D-95C3-F33835B27F63}" type="datetimeFigureOut">
              <a:rPr lang="en-US" smtClean="0"/>
              <a:pPr/>
              <a:t>11/23/2017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5EDDC-C58C-477F-962C-5CA7E1BA42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D76F-2319-4B5D-95C3-F33835B27F63}" type="datetimeFigureOut">
              <a:rPr lang="en-US" smtClean="0"/>
              <a:pPr/>
              <a:t>11/23/2017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5EDDC-C58C-477F-962C-5CA7E1BA42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E4E02E-B324-4C93-96B8-0979029B9D13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sz="4000" smtClean="0">
                <a:solidFill>
                  <a:srgbClr val="0000FF"/>
                </a:solidFill>
                <a:latin typeface="Tahoma" pitchFamily="34" charset="0"/>
              </a:rPr>
              <a:t>Context-Free Grammars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527" y="1981200"/>
            <a:ext cx="8161878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600" smtClean="0">
                <a:latin typeface="Tahoma" pitchFamily="34" charset="0"/>
              </a:rPr>
              <a:t>	G = (V, T, S, P)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600" smtClean="0">
                <a:latin typeface="Tahoma" pitchFamily="34" charset="0"/>
                <a:sym typeface="Symbol" pitchFamily="18" charset="2"/>
              </a:rPr>
              <a:t>	Productions are of the form:</a:t>
            </a:r>
            <a:endParaRPr lang="en-GB" sz="2600" smtClean="0">
              <a:solidFill>
                <a:srgbClr val="0000FF"/>
              </a:solidFill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600" smtClean="0">
                <a:solidFill>
                  <a:srgbClr val="0000FF"/>
                </a:solidFill>
                <a:latin typeface="Tahoma" pitchFamily="34" charset="0"/>
              </a:rPr>
              <a:t>				A </a:t>
            </a:r>
            <a:r>
              <a:rPr lang="en-GB" sz="26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 x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600" smtClean="0">
                <a:latin typeface="Tahoma" pitchFamily="34" charset="0"/>
                <a:sym typeface="Symbol" pitchFamily="18" charset="2"/>
              </a:rPr>
              <a:t>	A  V and x  (V  T)</a:t>
            </a:r>
            <a:r>
              <a:rPr lang="en-GB" sz="2600" baseline="30000" smtClean="0">
                <a:latin typeface="Tahoma" pitchFamily="34" charset="0"/>
                <a:sym typeface="Symbol" pitchFamily="18" charset="2"/>
              </a:rPr>
              <a:t>*</a:t>
            </a:r>
            <a:endParaRPr lang="en-GB" sz="2600" baseline="30000" smtClean="0">
              <a:latin typeface="Tahoma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endParaRPr lang="en-GB" sz="2200" smtClean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sz="2200" smtClean="0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62F70-6DF6-4EF3-B5E1-DCC6558DB76D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latin typeface="Tahoma" pitchFamily="34" charset="0"/>
              </a:rPr>
              <a:t>Derivation Trees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527" y="1981200"/>
            <a:ext cx="8161878" cy="4114800"/>
          </a:xfrm>
        </p:spPr>
        <p:txBody>
          <a:bodyPr/>
          <a:lstStyle/>
          <a:p>
            <a:pPr marL="292100" indent="-2921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tabLst>
                <a:tab pos="863600" algn="l"/>
              </a:tabLst>
            </a:pPr>
            <a:r>
              <a:rPr lang="en-GB" sz="2000" smtClean="0">
                <a:latin typeface="Tahoma" pitchFamily="34" charset="0"/>
              </a:rPr>
              <a:t>Let G = (V, T, S, P) be a context-free grammar.</a:t>
            </a:r>
          </a:p>
          <a:p>
            <a:pPr marL="292100" indent="-292100"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863600" algn="l"/>
              </a:tabLst>
            </a:pPr>
            <a:r>
              <a:rPr lang="en-GB" sz="2000" smtClean="0">
                <a:latin typeface="Tahoma" pitchFamily="34" charset="0"/>
              </a:rPr>
              <a:t>	An ordered tree is a </a:t>
            </a:r>
            <a:r>
              <a:rPr lang="en-GB" sz="2000" smtClean="0">
                <a:solidFill>
                  <a:srgbClr val="0000FF"/>
                </a:solidFill>
                <a:latin typeface="Tahoma" pitchFamily="34" charset="0"/>
              </a:rPr>
              <a:t>derivation tree</a:t>
            </a:r>
            <a:r>
              <a:rPr lang="en-GB" sz="2000" smtClean="0">
                <a:latin typeface="Tahoma" pitchFamily="34" charset="0"/>
              </a:rPr>
              <a:t> iff:		</a:t>
            </a:r>
            <a:endParaRPr lang="en-GB" sz="2000" smtClean="0">
              <a:solidFill>
                <a:srgbClr val="0000FF"/>
              </a:solidFill>
              <a:latin typeface="Tahoma" pitchFamily="34" charset="0"/>
            </a:endParaRPr>
          </a:p>
          <a:p>
            <a:pPr marL="863600" lvl="1" indent="-3810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  <a:tabLst>
                <a:tab pos="863600" algn="l"/>
              </a:tabLst>
            </a:pPr>
            <a:r>
              <a:rPr lang="en-GB" sz="1800" smtClean="0">
                <a:latin typeface="Tahoma" pitchFamily="34" charset="0"/>
              </a:rPr>
              <a:t>The root is labeled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S</a:t>
            </a:r>
            <a:r>
              <a:rPr lang="en-GB" sz="1800" smtClean="0">
                <a:latin typeface="Tahoma" pitchFamily="34" charset="0"/>
              </a:rPr>
              <a:t>.	</a:t>
            </a:r>
          </a:p>
          <a:p>
            <a:pPr marL="863600" lvl="1" indent="-3810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  <a:tabLst>
                <a:tab pos="863600" algn="l"/>
              </a:tabLst>
            </a:pPr>
            <a:r>
              <a:rPr lang="en-GB" sz="1800" smtClean="0">
                <a:latin typeface="Tahoma" pitchFamily="34" charset="0"/>
              </a:rPr>
              <a:t>Every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leaf</a:t>
            </a:r>
            <a:r>
              <a:rPr lang="en-GB" sz="1800" smtClean="0">
                <a:latin typeface="Tahoma" pitchFamily="34" charset="0"/>
              </a:rPr>
              <a:t> has a label from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T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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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r>
              <a:rPr lang="en-GB" sz="1800" smtClean="0">
                <a:latin typeface="Tahoma" pitchFamily="34" charset="0"/>
              </a:rPr>
              <a:t>.</a:t>
            </a:r>
          </a:p>
          <a:p>
            <a:pPr marL="863600" lvl="1" indent="-3810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  <a:tabLst>
                <a:tab pos="863600" algn="l"/>
              </a:tabLst>
            </a:pPr>
            <a:r>
              <a:rPr lang="en-GB" sz="1800" smtClean="0">
                <a:latin typeface="Tahoma" pitchFamily="34" charset="0"/>
              </a:rPr>
              <a:t>Every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interior</a:t>
            </a:r>
            <a:r>
              <a:rPr lang="en-GB" sz="1800" smtClean="0">
                <a:latin typeface="Tahoma" pitchFamily="34" charset="0"/>
              </a:rPr>
              <a:t> vertex has a label from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V</a:t>
            </a:r>
            <a:r>
              <a:rPr lang="en-GB" sz="1800" smtClean="0">
                <a:latin typeface="Tahoma" pitchFamily="34" charset="0"/>
              </a:rPr>
              <a:t>.</a:t>
            </a:r>
          </a:p>
          <a:p>
            <a:pPr marL="863600" lvl="1" indent="-3810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  <a:tabLst>
                <a:tab pos="863600" algn="l"/>
              </a:tabLst>
            </a:pPr>
            <a:r>
              <a:rPr lang="en-GB" sz="1800" smtClean="0">
                <a:latin typeface="Tahoma" pitchFamily="34" charset="0"/>
              </a:rPr>
              <a:t>A vertex has label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A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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V</a:t>
            </a:r>
            <a:r>
              <a:rPr lang="en-GB" sz="1800" smtClean="0">
                <a:latin typeface="Tahoma" pitchFamily="34" charset="0"/>
              </a:rPr>
              <a:t> and its children are labeled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a</a:t>
            </a:r>
            <a:r>
              <a:rPr lang="en-GB" sz="1800" baseline="-25000" smtClean="0">
                <a:solidFill>
                  <a:srgbClr val="0000FF"/>
                </a:solidFill>
                <a:latin typeface="Tahoma" pitchFamily="34" charset="0"/>
              </a:rPr>
              <a:t>1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, a</a:t>
            </a:r>
            <a:r>
              <a:rPr lang="en-GB" sz="1800" baseline="-25000" smtClean="0">
                <a:solidFill>
                  <a:srgbClr val="0000FF"/>
                </a:solidFill>
                <a:latin typeface="Tahoma" pitchFamily="34" charset="0"/>
              </a:rPr>
              <a:t>2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, ..., a</a:t>
            </a:r>
            <a:r>
              <a:rPr lang="en-GB" sz="1800" baseline="-25000" smtClean="0">
                <a:solidFill>
                  <a:srgbClr val="0000FF"/>
                </a:solidFill>
                <a:latin typeface="Tahoma" pitchFamily="34" charset="0"/>
              </a:rPr>
              <a:t>n</a:t>
            </a:r>
            <a:r>
              <a:rPr lang="en-GB" sz="1800" smtClean="0">
                <a:latin typeface="Tahoma" pitchFamily="34" charset="0"/>
              </a:rPr>
              <a:t> iff</a:t>
            </a:r>
          </a:p>
          <a:p>
            <a:pPr marL="863600" lvl="1" indent="-3810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863600" algn="l"/>
              </a:tabLst>
            </a:pPr>
            <a:r>
              <a:rPr lang="en-GB" sz="1800" smtClean="0">
                <a:latin typeface="Tahoma" pitchFamily="34" charset="0"/>
              </a:rPr>
              <a:t>		P contains the production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A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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a</a:t>
            </a:r>
            <a:r>
              <a:rPr lang="en-GB" sz="1800" baseline="-25000" smtClean="0">
                <a:solidFill>
                  <a:srgbClr val="0000FF"/>
                </a:solidFill>
                <a:latin typeface="Tahoma" pitchFamily="34" charset="0"/>
              </a:rPr>
              <a:t>1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 a</a:t>
            </a:r>
            <a:r>
              <a:rPr lang="en-GB" sz="1800" baseline="-25000" smtClean="0">
                <a:solidFill>
                  <a:srgbClr val="0000FF"/>
                </a:solidFill>
                <a:latin typeface="Tahoma" pitchFamily="34" charset="0"/>
              </a:rPr>
              <a:t>2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 ... a</a:t>
            </a:r>
            <a:r>
              <a:rPr lang="en-GB" sz="1800" baseline="-25000" smtClean="0">
                <a:solidFill>
                  <a:srgbClr val="0000FF"/>
                </a:solidFill>
                <a:latin typeface="Tahoma" pitchFamily="34" charset="0"/>
              </a:rPr>
              <a:t>n</a:t>
            </a:r>
            <a:r>
              <a:rPr lang="en-GB" sz="1800" smtClean="0">
                <a:latin typeface="Tahoma" pitchFamily="34" charset="0"/>
              </a:rPr>
              <a:t>.</a:t>
            </a:r>
          </a:p>
          <a:p>
            <a:pPr marL="863600" lvl="1" indent="-3810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5"/>
              <a:tabLst>
                <a:tab pos="863600" algn="l"/>
              </a:tabLst>
            </a:pPr>
            <a:r>
              <a:rPr lang="en-GB" sz="1800" smtClean="0">
                <a:latin typeface="Tahoma" pitchFamily="34" charset="0"/>
              </a:rPr>
              <a:t>A leaf labeled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</a:t>
            </a:r>
            <a:r>
              <a:rPr lang="en-GB" sz="1800" smtClean="0">
                <a:latin typeface="Tahoma" pitchFamily="34" charset="0"/>
              </a:rPr>
              <a:t> has no siblings.	</a:t>
            </a:r>
          </a:p>
          <a:p>
            <a:pPr marL="292100" indent="-2921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863600" algn="l"/>
              </a:tabLst>
            </a:pPr>
            <a:endParaRPr lang="en-GB" sz="2000" smtClean="0">
              <a:latin typeface="Tahoma" pitchFamily="34" charset="0"/>
              <a:sym typeface="Symbol" pitchFamily="18" charset="2"/>
            </a:endParaRPr>
          </a:p>
          <a:p>
            <a:pPr marL="292100" indent="-292100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863600" algn="l"/>
              </a:tabLst>
            </a:pPr>
            <a:endParaRPr lang="en-GB" sz="2200" smtClean="0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3D371-9ABE-4A4B-9904-C44584C4F1DF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latin typeface="Tahoma" pitchFamily="34" charset="0"/>
              </a:rPr>
              <a:t>Derivation Trees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527" y="1981200"/>
            <a:ext cx="8161878" cy="4114800"/>
          </a:xfrm>
        </p:spPr>
        <p:txBody>
          <a:bodyPr/>
          <a:lstStyle/>
          <a:p>
            <a:pPr marL="292100" indent="-2921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tabLst>
                <a:tab pos="863600" algn="l"/>
              </a:tabLst>
            </a:pPr>
            <a:r>
              <a:rPr lang="en-GB" sz="2000" smtClean="0">
                <a:latin typeface="Tahoma" pitchFamily="34" charset="0"/>
              </a:rPr>
              <a:t>Let G = (V, T, S, P) be a context-free grammar.</a:t>
            </a:r>
          </a:p>
          <a:p>
            <a:pPr marL="292100" indent="-292100"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863600" algn="l"/>
              </a:tabLst>
            </a:pPr>
            <a:r>
              <a:rPr lang="en-GB" sz="2000" smtClean="0">
                <a:latin typeface="Tahoma" pitchFamily="34" charset="0"/>
              </a:rPr>
              <a:t>	An ordered tree is a </a:t>
            </a:r>
            <a:r>
              <a:rPr lang="en-GB" sz="2000" smtClean="0">
                <a:solidFill>
                  <a:srgbClr val="0000FF"/>
                </a:solidFill>
                <a:latin typeface="Tahoma" pitchFamily="34" charset="0"/>
              </a:rPr>
              <a:t>partial derivation tree</a:t>
            </a:r>
            <a:r>
              <a:rPr lang="en-GB" sz="2000" smtClean="0">
                <a:latin typeface="Tahoma" pitchFamily="34" charset="0"/>
              </a:rPr>
              <a:t> iff:		</a:t>
            </a:r>
            <a:endParaRPr lang="en-GB" sz="2000" smtClean="0">
              <a:solidFill>
                <a:srgbClr val="0000FF"/>
              </a:solidFill>
              <a:latin typeface="Tahoma" pitchFamily="34" charset="0"/>
            </a:endParaRPr>
          </a:p>
          <a:p>
            <a:pPr marL="863600" lvl="1" indent="-3810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  <a:tabLst>
                <a:tab pos="863600" algn="l"/>
              </a:tabLst>
            </a:pPr>
            <a:r>
              <a:rPr lang="en-GB" sz="1800" smtClean="0">
                <a:latin typeface="Tahoma" pitchFamily="34" charset="0"/>
              </a:rPr>
              <a:t>The root is labeled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S</a:t>
            </a:r>
            <a:r>
              <a:rPr lang="en-GB" sz="1800" smtClean="0">
                <a:latin typeface="Tahoma" pitchFamily="34" charset="0"/>
              </a:rPr>
              <a:t>.	</a:t>
            </a:r>
          </a:p>
          <a:p>
            <a:pPr marL="863600" lvl="1" indent="-3810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  <a:tabLst>
                <a:tab pos="863600" algn="l"/>
              </a:tabLst>
            </a:pPr>
            <a:r>
              <a:rPr lang="en-GB" sz="1800" smtClean="0">
                <a:latin typeface="Tahoma" pitchFamily="34" charset="0"/>
              </a:rPr>
              <a:t>Every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leaf</a:t>
            </a:r>
            <a:r>
              <a:rPr lang="en-GB" sz="1800" smtClean="0">
                <a:latin typeface="Tahoma" pitchFamily="34" charset="0"/>
              </a:rPr>
              <a:t> has a label from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T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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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r>
              <a:rPr lang="en-GB" sz="1800" smtClean="0">
                <a:latin typeface="Tahoma" pitchFamily="34" charset="0"/>
              </a:rPr>
              <a:t>.</a:t>
            </a:r>
          </a:p>
          <a:p>
            <a:pPr marL="863600" lvl="1" indent="-3810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863600" algn="l"/>
              </a:tabLst>
            </a:pPr>
            <a:r>
              <a:rPr lang="en-GB" sz="1800" smtClean="0">
                <a:latin typeface="Tahoma" pitchFamily="34" charset="0"/>
              </a:rPr>
              <a:t>	Every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leaf</a:t>
            </a:r>
            <a:r>
              <a:rPr lang="en-GB" sz="1800" smtClean="0">
                <a:latin typeface="Tahoma" pitchFamily="34" charset="0"/>
              </a:rPr>
              <a:t> has a label from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V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</a:t>
            </a:r>
            <a:r>
              <a:rPr lang="en-GB" sz="1800" smtClean="0">
                <a:latin typeface="Tahoma" pitchFamily="34" charset="0"/>
              </a:rPr>
              <a:t>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T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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{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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}</a:t>
            </a:r>
            <a:r>
              <a:rPr lang="en-GB" sz="1800" smtClean="0">
                <a:latin typeface="Tahoma" pitchFamily="34" charset="0"/>
              </a:rPr>
              <a:t>.</a:t>
            </a:r>
          </a:p>
          <a:p>
            <a:pPr marL="863600" lvl="1" indent="-3810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  <a:tabLst>
                <a:tab pos="863600" algn="l"/>
              </a:tabLst>
            </a:pPr>
            <a:r>
              <a:rPr lang="en-GB" sz="1800" smtClean="0">
                <a:latin typeface="Tahoma" pitchFamily="34" charset="0"/>
              </a:rPr>
              <a:t>Every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interior</a:t>
            </a:r>
            <a:r>
              <a:rPr lang="en-GB" sz="1800" smtClean="0">
                <a:latin typeface="Tahoma" pitchFamily="34" charset="0"/>
              </a:rPr>
              <a:t> vertex has a label from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V</a:t>
            </a:r>
            <a:r>
              <a:rPr lang="en-GB" sz="1800" smtClean="0">
                <a:latin typeface="Tahoma" pitchFamily="34" charset="0"/>
              </a:rPr>
              <a:t>.</a:t>
            </a:r>
          </a:p>
          <a:p>
            <a:pPr marL="863600" lvl="1" indent="-3810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  <a:tabLst>
                <a:tab pos="863600" algn="l"/>
              </a:tabLst>
            </a:pPr>
            <a:r>
              <a:rPr lang="en-GB" sz="1800" smtClean="0">
                <a:latin typeface="Tahoma" pitchFamily="34" charset="0"/>
              </a:rPr>
              <a:t>A vertex has label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A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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V</a:t>
            </a:r>
            <a:r>
              <a:rPr lang="en-GB" sz="1800" smtClean="0">
                <a:latin typeface="Tahoma" pitchFamily="34" charset="0"/>
              </a:rPr>
              <a:t> and its children are labeled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a</a:t>
            </a:r>
            <a:r>
              <a:rPr lang="en-GB" sz="1800" baseline="-25000" smtClean="0">
                <a:solidFill>
                  <a:srgbClr val="0000FF"/>
                </a:solidFill>
                <a:latin typeface="Tahoma" pitchFamily="34" charset="0"/>
              </a:rPr>
              <a:t>1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, a</a:t>
            </a:r>
            <a:r>
              <a:rPr lang="en-GB" sz="1800" baseline="-25000" smtClean="0">
                <a:solidFill>
                  <a:srgbClr val="0000FF"/>
                </a:solidFill>
                <a:latin typeface="Tahoma" pitchFamily="34" charset="0"/>
              </a:rPr>
              <a:t>2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, ..., a</a:t>
            </a:r>
            <a:r>
              <a:rPr lang="en-GB" sz="1800" baseline="-25000" smtClean="0">
                <a:solidFill>
                  <a:srgbClr val="0000FF"/>
                </a:solidFill>
                <a:latin typeface="Tahoma" pitchFamily="34" charset="0"/>
              </a:rPr>
              <a:t>n</a:t>
            </a:r>
            <a:r>
              <a:rPr lang="en-GB" sz="1800" smtClean="0">
                <a:latin typeface="Tahoma" pitchFamily="34" charset="0"/>
              </a:rPr>
              <a:t> iff</a:t>
            </a:r>
          </a:p>
          <a:p>
            <a:pPr marL="863600" lvl="1" indent="-3810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863600" algn="l"/>
              </a:tabLst>
            </a:pPr>
            <a:r>
              <a:rPr lang="en-GB" sz="1800" smtClean="0">
                <a:latin typeface="Tahoma" pitchFamily="34" charset="0"/>
              </a:rPr>
              <a:t>		P contains the production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A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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a</a:t>
            </a:r>
            <a:r>
              <a:rPr lang="en-GB" sz="1800" baseline="-25000" smtClean="0">
                <a:solidFill>
                  <a:srgbClr val="0000FF"/>
                </a:solidFill>
                <a:latin typeface="Tahoma" pitchFamily="34" charset="0"/>
              </a:rPr>
              <a:t>1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 a</a:t>
            </a:r>
            <a:r>
              <a:rPr lang="en-GB" sz="1800" baseline="-25000" smtClean="0">
                <a:solidFill>
                  <a:srgbClr val="0000FF"/>
                </a:solidFill>
                <a:latin typeface="Tahoma" pitchFamily="34" charset="0"/>
              </a:rPr>
              <a:t>2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 ... a</a:t>
            </a:r>
            <a:r>
              <a:rPr lang="en-GB" sz="1800" baseline="-25000" smtClean="0">
                <a:solidFill>
                  <a:srgbClr val="0000FF"/>
                </a:solidFill>
                <a:latin typeface="Tahoma" pitchFamily="34" charset="0"/>
              </a:rPr>
              <a:t>n</a:t>
            </a:r>
            <a:r>
              <a:rPr lang="en-GB" sz="1800" smtClean="0">
                <a:latin typeface="Tahoma" pitchFamily="34" charset="0"/>
              </a:rPr>
              <a:t>.</a:t>
            </a:r>
          </a:p>
          <a:p>
            <a:pPr marL="863600" lvl="1" indent="-3810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5"/>
              <a:tabLst>
                <a:tab pos="863600" algn="l"/>
              </a:tabLst>
            </a:pPr>
            <a:r>
              <a:rPr lang="en-GB" sz="1800" smtClean="0">
                <a:latin typeface="Tahoma" pitchFamily="34" charset="0"/>
              </a:rPr>
              <a:t>A leaf labeled 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</a:t>
            </a:r>
            <a:r>
              <a:rPr lang="en-GB" sz="1800" smtClean="0">
                <a:latin typeface="Tahoma" pitchFamily="34" charset="0"/>
              </a:rPr>
              <a:t> has no siblings.	</a:t>
            </a:r>
          </a:p>
          <a:p>
            <a:pPr marL="292100" indent="-2921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863600" algn="l"/>
              </a:tabLst>
            </a:pPr>
            <a:endParaRPr lang="en-GB" sz="2000" smtClean="0">
              <a:latin typeface="Tahoma" pitchFamily="34" charset="0"/>
              <a:sym typeface="Symbol" pitchFamily="18" charset="2"/>
            </a:endParaRPr>
          </a:p>
          <a:p>
            <a:pPr marL="292100" indent="-292100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863600" algn="l"/>
              </a:tabLst>
            </a:pPr>
            <a:endParaRPr lang="en-GB" sz="2200" smtClean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272388" name="Line 4"/>
          <p:cNvSpPr>
            <a:spLocks noChangeShapeType="1"/>
          </p:cNvSpPr>
          <p:nvPr/>
        </p:nvSpPr>
        <p:spPr bwMode="auto">
          <a:xfrm>
            <a:off x="1265033" y="3200400"/>
            <a:ext cx="218119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72390" name="Line 6"/>
          <p:cNvSpPr>
            <a:spLocks noChangeShapeType="1"/>
          </p:cNvSpPr>
          <p:nvPr/>
        </p:nvSpPr>
        <p:spPr bwMode="auto">
          <a:xfrm>
            <a:off x="1266499" y="3657600"/>
            <a:ext cx="358694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nimBg="1"/>
      <p:bldP spid="2723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854B99-D817-437F-87F7-ABF286900322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latin typeface="Tahoma" pitchFamily="34" charset="0"/>
              </a:rPr>
              <a:t>Derivation Trees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527" y="1981200"/>
            <a:ext cx="8161878" cy="4114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863600" algn="l"/>
              </a:tabLst>
            </a:pPr>
            <a:r>
              <a:rPr lang="en-GB" sz="2000" smtClean="0">
                <a:latin typeface="Tahoma" pitchFamily="34" charset="0"/>
              </a:rPr>
              <a:t>The string of symbols obtained by reading the leaves of a tree from left to </a:t>
            </a:r>
          </a:p>
          <a:p>
            <a:pPr marL="0" indent="0"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863600" algn="l"/>
              </a:tabLst>
            </a:pPr>
            <a:r>
              <a:rPr lang="en-GB" sz="2000" smtClean="0">
                <a:latin typeface="Tahoma" pitchFamily="34" charset="0"/>
              </a:rPr>
              <a:t>right (omitting any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</a:t>
            </a:r>
            <a:r>
              <a:rPr lang="en-GB" sz="2000" smtClean="0">
                <a:latin typeface="Tahoma" pitchFamily="34" charset="0"/>
              </a:rPr>
              <a:t>'s encountered) is called the </a:t>
            </a:r>
            <a:r>
              <a:rPr lang="en-GB" sz="2000" smtClean="0">
                <a:solidFill>
                  <a:srgbClr val="0000FF"/>
                </a:solidFill>
                <a:latin typeface="Tahoma" pitchFamily="34" charset="0"/>
              </a:rPr>
              <a:t>yield</a:t>
            </a:r>
            <a:r>
              <a:rPr lang="en-GB" sz="2000" smtClean="0">
                <a:latin typeface="Tahoma" pitchFamily="34" charset="0"/>
              </a:rPr>
              <a:t> of the tree.</a:t>
            </a:r>
          </a:p>
          <a:p>
            <a:pPr marL="0" indent="0"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863600" algn="l"/>
              </a:tabLst>
            </a:pPr>
            <a:r>
              <a:rPr lang="en-GB" sz="2000" smtClean="0">
                <a:latin typeface="Tahoma" pitchFamily="34" charset="0"/>
              </a:rPr>
              <a:t>	</a:t>
            </a:r>
          </a:p>
          <a:p>
            <a:pPr marL="0" indent="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863600" algn="l"/>
              </a:tabLst>
            </a:pPr>
            <a:endParaRPr lang="en-GB" sz="2000" smtClean="0">
              <a:latin typeface="Tahoma" pitchFamily="34" charset="0"/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863600" algn="l"/>
              </a:tabLst>
            </a:pPr>
            <a:endParaRPr lang="en-GB" sz="2200" smtClean="0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B45A71-6814-4721-8124-ECA44EA47A6C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03611" y="304800"/>
            <a:ext cx="7771960" cy="1143000"/>
          </a:xfrm>
        </p:spPr>
        <p:txBody>
          <a:bodyPr/>
          <a:lstStyle/>
          <a:p>
            <a:pPr eaLnBrk="1" hangingPunct="1"/>
            <a:r>
              <a:rPr lang="en-GB" sz="4000" smtClean="0">
                <a:latin typeface="Tahoma" pitchFamily="34" charset="0"/>
              </a:rPr>
              <a:t>Derivation Trees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93" y="1981200"/>
            <a:ext cx="7387906" cy="4114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smtClean="0">
                <a:latin typeface="Tahoma" pitchFamily="34" charset="0"/>
              </a:rPr>
              <a:t>S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 aAB</a:t>
            </a:r>
          </a:p>
          <a:p>
            <a:pPr marL="0" indent="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smtClean="0">
                <a:latin typeface="Tahoma" pitchFamily="34" charset="0"/>
                <a:sym typeface="Symbol" pitchFamily="18" charset="2"/>
              </a:rPr>
              <a:t>A  bBb</a:t>
            </a:r>
            <a:endParaRPr lang="en-GB" sz="2000" baseline="-25000" smtClean="0">
              <a:latin typeface="Tahoma" pitchFamily="34" charset="0"/>
            </a:endParaRPr>
          </a:p>
          <a:p>
            <a:pPr marL="0" indent="0"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smtClean="0">
                <a:latin typeface="Tahoma" pitchFamily="34" charset="0"/>
                <a:sym typeface="Symbol" pitchFamily="18" charset="2"/>
              </a:rPr>
              <a:t>B  A | </a:t>
            </a:r>
          </a:p>
          <a:p>
            <a:pPr marL="0" indent="0"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sz="2000" smtClean="0">
              <a:latin typeface="Tahoma" pitchFamily="34" charset="0"/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sz="2000" smtClean="0">
              <a:latin typeface="Tahoma" pitchFamily="34" charset="0"/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yield: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 abbbb </a:t>
            </a:r>
          </a:p>
          <a:p>
            <a:pPr marL="0" indent="0"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sz="2600" smtClean="0">
              <a:latin typeface="Tahoma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600" smtClean="0">
                <a:latin typeface="Tahoma" pitchFamily="34" charset="0"/>
                <a:sym typeface="Symbol" pitchFamily="18" charset="2"/>
              </a:rPr>
              <a:t>	</a:t>
            </a:r>
            <a:endParaRPr lang="en-GB" sz="2200" smtClean="0">
              <a:latin typeface="Tahoma" pitchFamily="34" charset="0"/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sz="2200" smtClean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274437" name="Oval 5"/>
          <p:cNvSpPr>
            <a:spLocks noChangeArrowheads="1"/>
          </p:cNvSpPr>
          <p:nvPr/>
        </p:nvSpPr>
        <p:spPr bwMode="auto">
          <a:xfrm>
            <a:off x="4362383" y="15240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S</a:t>
            </a:r>
          </a:p>
        </p:txBody>
      </p:sp>
      <p:sp>
        <p:nvSpPr>
          <p:cNvPr id="274438" name="Oval 6"/>
          <p:cNvSpPr>
            <a:spLocks noChangeArrowheads="1"/>
          </p:cNvSpPr>
          <p:nvPr/>
        </p:nvSpPr>
        <p:spPr bwMode="auto">
          <a:xfrm>
            <a:off x="3166246" y="32004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b</a:t>
            </a:r>
          </a:p>
        </p:txBody>
      </p:sp>
      <p:sp>
        <p:nvSpPr>
          <p:cNvPr id="274439" name="Oval 7"/>
          <p:cNvSpPr>
            <a:spLocks noChangeArrowheads="1"/>
          </p:cNvSpPr>
          <p:nvPr/>
        </p:nvSpPr>
        <p:spPr bwMode="auto">
          <a:xfrm>
            <a:off x="3166246" y="22098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a</a:t>
            </a:r>
          </a:p>
        </p:txBody>
      </p:sp>
      <p:sp>
        <p:nvSpPr>
          <p:cNvPr id="274440" name="Oval 8"/>
          <p:cNvSpPr>
            <a:spLocks noChangeArrowheads="1"/>
          </p:cNvSpPr>
          <p:nvPr/>
        </p:nvSpPr>
        <p:spPr bwMode="auto">
          <a:xfrm>
            <a:off x="6332491" y="28956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B</a:t>
            </a:r>
          </a:p>
        </p:txBody>
      </p:sp>
      <p:sp>
        <p:nvSpPr>
          <p:cNvPr id="274441" name="Oval 9"/>
          <p:cNvSpPr>
            <a:spLocks noChangeArrowheads="1"/>
          </p:cNvSpPr>
          <p:nvPr/>
        </p:nvSpPr>
        <p:spPr bwMode="auto">
          <a:xfrm>
            <a:off x="5488159" y="32004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b</a:t>
            </a:r>
          </a:p>
        </p:txBody>
      </p:sp>
      <p:sp>
        <p:nvSpPr>
          <p:cNvPr id="274442" name="Oval 10"/>
          <p:cNvSpPr>
            <a:spLocks noChangeArrowheads="1"/>
          </p:cNvSpPr>
          <p:nvPr/>
        </p:nvSpPr>
        <p:spPr bwMode="auto">
          <a:xfrm>
            <a:off x="4362383" y="24384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A</a:t>
            </a:r>
          </a:p>
        </p:txBody>
      </p:sp>
      <p:cxnSp>
        <p:nvCxnSpPr>
          <p:cNvPr id="274443" name="AutoShape 11"/>
          <p:cNvCxnSpPr>
            <a:cxnSpLocks noChangeShapeType="1"/>
            <a:stCxn id="274437" idx="2"/>
            <a:endCxn id="274439" idx="7"/>
          </p:cNvCxnSpPr>
          <p:nvPr/>
        </p:nvCxnSpPr>
        <p:spPr bwMode="auto">
          <a:xfrm flipH="1">
            <a:off x="3586946" y="1790700"/>
            <a:ext cx="766641" cy="487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4444" name="AutoShape 12"/>
          <p:cNvCxnSpPr>
            <a:cxnSpLocks noChangeShapeType="1"/>
            <a:stCxn id="274442" idx="2"/>
            <a:endCxn id="274438" idx="7"/>
          </p:cNvCxnSpPr>
          <p:nvPr/>
        </p:nvCxnSpPr>
        <p:spPr bwMode="auto">
          <a:xfrm flipH="1">
            <a:off x="3586946" y="2705101"/>
            <a:ext cx="766641" cy="563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4445" name="AutoShape 13"/>
          <p:cNvCxnSpPr>
            <a:cxnSpLocks noChangeShapeType="1"/>
            <a:stCxn id="274437" idx="4"/>
            <a:endCxn id="274442" idx="0"/>
          </p:cNvCxnSpPr>
          <p:nvPr/>
        </p:nvCxnSpPr>
        <p:spPr bwMode="auto">
          <a:xfrm>
            <a:off x="4608646" y="20669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4446" name="AutoShape 14"/>
          <p:cNvCxnSpPr>
            <a:cxnSpLocks noChangeShapeType="1"/>
            <a:stCxn id="274442" idx="6"/>
            <a:endCxn id="274441" idx="1"/>
          </p:cNvCxnSpPr>
          <p:nvPr/>
        </p:nvCxnSpPr>
        <p:spPr bwMode="auto">
          <a:xfrm>
            <a:off x="4863706" y="2705101"/>
            <a:ext cx="696281" cy="563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4447" name="AutoShape 15"/>
          <p:cNvCxnSpPr>
            <a:cxnSpLocks noChangeShapeType="1"/>
            <a:stCxn id="274437" idx="6"/>
            <a:endCxn id="274440" idx="1"/>
          </p:cNvCxnSpPr>
          <p:nvPr/>
        </p:nvCxnSpPr>
        <p:spPr bwMode="auto">
          <a:xfrm>
            <a:off x="4863706" y="1790701"/>
            <a:ext cx="1540613" cy="1173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4450" name="Oval 18"/>
          <p:cNvSpPr>
            <a:spLocks noChangeArrowheads="1"/>
          </p:cNvSpPr>
          <p:nvPr/>
        </p:nvSpPr>
        <p:spPr bwMode="auto">
          <a:xfrm>
            <a:off x="4362383" y="33528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B</a:t>
            </a:r>
          </a:p>
        </p:txBody>
      </p:sp>
      <p:cxnSp>
        <p:nvCxnSpPr>
          <p:cNvPr id="274451" name="AutoShape 19"/>
          <p:cNvCxnSpPr>
            <a:cxnSpLocks noChangeShapeType="1"/>
            <a:stCxn id="274442" idx="4"/>
            <a:endCxn id="274450" idx="0"/>
          </p:cNvCxnSpPr>
          <p:nvPr/>
        </p:nvCxnSpPr>
        <p:spPr bwMode="auto">
          <a:xfrm>
            <a:off x="4608646" y="29813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4452" name="Oval 20"/>
          <p:cNvSpPr>
            <a:spLocks noChangeArrowheads="1"/>
          </p:cNvSpPr>
          <p:nvPr/>
        </p:nvSpPr>
        <p:spPr bwMode="auto">
          <a:xfrm>
            <a:off x="4362383" y="42672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ym typeface="Symbol" pitchFamily="18" charset="2"/>
              </a:rPr>
              <a:t></a:t>
            </a:r>
          </a:p>
        </p:txBody>
      </p:sp>
      <p:cxnSp>
        <p:nvCxnSpPr>
          <p:cNvPr id="274453" name="AutoShape 21"/>
          <p:cNvCxnSpPr>
            <a:cxnSpLocks noChangeShapeType="1"/>
            <a:stCxn id="274450" idx="4"/>
            <a:endCxn id="274452" idx="0"/>
          </p:cNvCxnSpPr>
          <p:nvPr/>
        </p:nvCxnSpPr>
        <p:spPr bwMode="auto">
          <a:xfrm>
            <a:off x="4608646" y="38957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4464" name="Oval 32"/>
          <p:cNvSpPr>
            <a:spLocks noChangeArrowheads="1"/>
          </p:cNvSpPr>
          <p:nvPr/>
        </p:nvSpPr>
        <p:spPr bwMode="auto">
          <a:xfrm>
            <a:off x="5136354" y="44958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b</a:t>
            </a:r>
          </a:p>
        </p:txBody>
      </p:sp>
      <p:sp>
        <p:nvSpPr>
          <p:cNvPr id="274465" name="Oval 33"/>
          <p:cNvSpPr>
            <a:spLocks noChangeArrowheads="1"/>
          </p:cNvSpPr>
          <p:nvPr/>
        </p:nvSpPr>
        <p:spPr bwMode="auto">
          <a:xfrm>
            <a:off x="7458267" y="44958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b</a:t>
            </a:r>
          </a:p>
        </p:txBody>
      </p:sp>
      <p:sp>
        <p:nvSpPr>
          <p:cNvPr id="274466" name="Oval 34"/>
          <p:cNvSpPr>
            <a:spLocks noChangeArrowheads="1"/>
          </p:cNvSpPr>
          <p:nvPr/>
        </p:nvSpPr>
        <p:spPr bwMode="auto">
          <a:xfrm>
            <a:off x="6332491" y="37338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A</a:t>
            </a:r>
          </a:p>
        </p:txBody>
      </p:sp>
      <p:cxnSp>
        <p:nvCxnSpPr>
          <p:cNvPr id="274467" name="AutoShape 35"/>
          <p:cNvCxnSpPr>
            <a:cxnSpLocks noChangeShapeType="1"/>
            <a:stCxn id="274466" idx="2"/>
            <a:endCxn id="274464" idx="7"/>
          </p:cNvCxnSpPr>
          <p:nvPr/>
        </p:nvCxnSpPr>
        <p:spPr bwMode="auto">
          <a:xfrm flipH="1">
            <a:off x="5557055" y="4000501"/>
            <a:ext cx="766641" cy="563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4468" name="AutoShape 36"/>
          <p:cNvCxnSpPr>
            <a:cxnSpLocks noChangeShapeType="1"/>
            <a:stCxn id="274440" idx="4"/>
            <a:endCxn id="274466" idx="0"/>
          </p:cNvCxnSpPr>
          <p:nvPr/>
        </p:nvCxnSpPr>
        <p:spPr bwMode="auto">
          <a:xfrm>
            <a:off x="6578755" y="3438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4469" name="AutoShape 37"/>
          <p:cNvCxnSpPr>
            <a:cxnSpLocks noChangeShapeType="1"/>
            <a:stCxn id="274466" idx="6"/>
            <a:endCxn id="274465" idx="1"/>
          </p:cNvCxnSpPr>
          <p:nvPr/>
        </p:nvCxnSpPr>
        <p:spPr bwMode="auto">
          <a:xfrm>
            <a:off x="6833814" y="4000501"/>
            <a:ext cx="696281" cy="563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4470" name="Oval 38"/>
          <p:cNvSpPr>
            <a:spLocks noChangeArrowheads="1"/>
          </p:cNvSpPr>
          <p:nvPr/>
        </p:nvSpPr>
        <p:spPr bwMode="auto">
          <a:xfrm>
            <a:off x="6332491" y="46482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B</a:t>
            </a:r>
          </a:p>
        </p:txBody>
      </p:sp>
      <p:cxnSp>
        <p:nvCxnSpPr>
          <p:cNvPr id="274471" name="AutoShape 39"/>
          <p:cNvCxnSpPr>
            <a:cxnSpLocks noChangeShapeType="1"/>
            <a:stCxn id="274466" idx="4"/>
            <a:endCxn id="274470" idx="0"/>
          </p:cNvCxnSpPr>
          <p:nvPr/>
        </p:nvCxnSpPr>
        <p:spPr bwMode="auto">
          <a:xfrm>
            <a:off x="6578755" y="42767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4472" name="Oval 40"/>
          <p:cNvSpPr>
            <a:spLocks noChangeArrowheads="1"/>
          </p:cNvSpPr>
          <p:nvPr/>
        </p:nvSpPr>
        <p:spPr bwMode="auto">
          <a:xfrm>
            <a:off x="6332491" y="55626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ym typeface="Symbol" pitchFamily="18" charset="2"/>
              </a:rPr>
              <a:t></a:t>
            </a:r>
          </a:p>
        </p:txBody>
      </p:sp>
      <p:cxnSp>
        <p:nvCxnSpPr>
          <p:cNvPr id="274473" name="AutoShape 41"/>
          <p:cNvCxnSpPr>
            <a:cxnSpLocks noChangeShapeType="1"/>
            <a:stCxn id="274470" idx="4"/>
            <a:endCxn id="274472" idx="0"/>
          </p:cNvCxnSpPr>
          <p:nvPr/>
        </p:nvCxnSpPr>
        <p:spPr bwMode="auto">
          <a:xfrm>
            <a:off x="6578755" y="51911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7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7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7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7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7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7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7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animBg="1"/>
      <p:bldP spid="274438" grpId="0" animBg="1"/>
      <p:bldP spid="274439" grpId="0" animBg="1"/>
      <p:bldP spid="274440" grpId="0" animBg="1"/>
      <p:bldP spid="274441" grpId="0" animBg="1"/>
      <p:bldP spid="274442" grpId="0" animBg="1"/>
      <p:bldP spid="274450" grpId="0" animBg="1"/>
      <p:bldP spid="274452" grpId="0" animBg="1"/>
      <p:bldP spid="274464" grpId="0" animBg="1"/>
      <p:bldP spid="274465" grpId="0" animBg="1"/>
      <p:bldP spid="274466" grpId="0" animBg="1"/>
      <p:bldP spid="274470" grpId="0" animBg="1"/>
      <p:bldP spid="2744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BB6FC-7FBE-4FE5-92C4-19FA06B6B75F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03611" y="304800"/>
            <a:ext cx="7771960" cy="1143000"/>
          </a:xfrm>
        </p:spPr>
        <p:txBody>
          <a:bodyPr/>
          <a:lstStyle/>
          <a:p>
            <a:pPr eaLnBrk="1" hangingPunct="1"/>
            <a:r>
              <a:rPr lang="en-GB" sz="4000" smtClean="0">
                <a:latin typeface="Tahoma" pitchFamily="34" charset="0"/>
              </a:rPr>
              <a:t>Derivation Trees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93" y="1981200"/>
            <a:ext cx="7387906" cy="4114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smtClean="0">
                <a:latin typeface="Tahoma" pitchFamily="34" charset="0"/>
              </a:rPr>
              <a:t>S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 aAB</a:t>
            </a:r>
          </a:p>
          <a:p>
            <a:pPr marL="0" indent="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smtClean="0">
                <a:latin typeface="Tahoma" pitchFamily="34" charset="0"/>
                <a:sym typeface="Symbol" pitchFamily="18" charset="2"/>
              </a:rPr>
              <a:t>A  bBb</a:t>
            </a:r>
            <a:endParaRPr lang="en-GB" sz="2000" baseline="-25000" smtClean="0">
              <a:latin typeface="Tahoma" pitchFamily="34" charset="0"/>
            </a:endParaRPr>
          </a:p>
          <a:p>
            <a:pPr marL="0" indent="0"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smtClean="0">
                <a:latin typeface="Tahoma" pitchFamily="34" charset="0"/>
                <a:sym typeface="Symbol" pitchFamily="18" charset="2"/>
              </a:rPr>
              <a:t>B  A | </a:t>
            </a:r>
            <a:endParaRPr lang="en-GB" sz="2600" smtClean="0">
              <a:latin typeface="Tahoma" pitchFamily="34" charset="0"/>
            </a:endParaRPr>
          </a:p>
          <a:p>
            <a:pPr marL="0" indent="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600" smtClean="0">
                <a:latin typeface="Tahoma" pitchFamily="34" charset="0"/>
                <a:sym typeface="Symbol" pitchFamily="18" charset="2"/>
              </a:rPr>
              <a:t>	</a:t>
            </a:r>
            <a:endParaRPr lang="en-GB" sz="2200" smtClean="0">
              <a:latin typeface="Tahoma" pitchFamily="34" charset="0"/>
              <a:sym typeface="Symbol" pitchFamily="18" charset="2"/>
            </a:endParaRPr>
          </a:p>
          <a:p>
            <a:pPr marL="0" indent="0"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sz="2200" smtClean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4362383" y="16764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S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3166246" y="33528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b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3166246" y="23622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a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6332491" y="30480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B</a:t>
            </a: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5488159" y="33528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b</a:t>
            </a: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4362383" y="25908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A</a:t>
            </a:r>
          </a:p>
        </p:txBody>
      </p:sp>
      <p:cxnSp>
        <p:nvCxnSpPr>
          <p:cNvPr id="17419" name="AutoShape 10"/>
          <p:cNvCxnSpPr>
            <a:cxnSpLocks noChangeShapeType="1"/>
            <a:stCxn id="17413" idx="2"/>
            <a:endCxn id="17415" idx="7"/>
          </p:cNvCxnSpPr>
          <p:nvPr/>
        </p:nvCxnSpPr>
        <p:spPr bwMode="auto">
          <a:xfrm flipH="1">
            <a:off x="3586946" y="1943101"/>
            <a:ext cx="766641" cy="487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0" name="AutoShape 11"/>
          <p:cNvCxnSpPr>
            <a:cxnSpLocks noChangeShapeType="1"/>
            <a:stCxn id="17418" idx="2"/>
            <a:endCxn id="17414" idx="7"/>
          </p:cNvCxnSpPr>
          <p:nvPr/>
        </p:nvCxnSpPr>
        <p:spPr bwMode="auto">
          <a:xfrm flipH="1">
            <a:off x="3586946" y="2857501"/>
            <a:ext cx="766641" cy="563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1" name="AutoShape 12"/>
          <p:cNvCxnSpPr>
            <a:cxnSpLocks noChangeShapeType="1"/>
            <a:stCxn id="17413" idx="4"/>
            <a:endCxn id="17418" idx="0"/>
          </p:cNvCxnSpPr>
          <p:nvPr/>
        </p:nvCxnSpPr>
        <p:spPr bwMode="auto">
          <a:xfrm>
            <a:off x="4608646" y="22193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2" name="AutoShape 13"/>
          <p:cNvCxnSpPr>
            <a:cxnSpLocks noChangeShapeType="1"/>
            <a:stCxn id="17418" idx="6"/>
            <a:endCxn id="17417" idx="1"/>
          </p:cNvCxnSpPr>
          <p:nvPr/>
        </p:nvCxnSpPr>
        <p:spPr bwMode="auto">
          <a:xfrm>
            <a:off x="4863706" y="2857501"/>
            <a:ext cx="696281" cy="563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3" name="AutoShape 14"/>
          <p:cNvCxnSpPr>
            <a:cxnSpLocks noChangeShapeType="1"/>
            <a:stCxn id="17413" idx="6"/>
            <a:endCxn id="17416" idx="1"/>
          </p:cNvCxnSpPr>
          <p:nvPr/>
        </p:nvCxnSpPr>
        <p:spPr bwMode="auto">
          <a:xfrm>
            <a:off x="4863706" y="1943101"/>
            <a:ext cx="1540613" cy="1173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4362383" y="35052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B</a:t>
            </a:r>
          </a:p>
        </p:txBody>
      </p:sp>
      <p:cxnSp>
        <p:nvCxnSpPr>
          <p:cNvPr id="17425" name="AutoShape 16"/>
          <p:cNvCxnSpPr>
            <a:cxnSpLocks noChangeShapeType="1"/>
            <a:stCxn id="17418" idx="4"/>
            <a:endCxn id="17424" idx="0"/>
          </p:cNvCxnSpPr>
          <p:nvPr/>
        </p:nvCxnSpPr>
        <p:spPr bwMode="auto">
          <a:xfrm>
            <a:off x="4608646" y="31337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4362383" y="44196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ym typeface="Symbol" pitchFamily="18" charset="2"/>
              </a:rPr>
              <a:t></a:t>
            </a:r>
          </a:p>
        </p:txBody>
      </p:sp>
      <p:cxnSp>
        <p:nvCxnSpPr>
          <p:cNvPr id="17427" name="AutoShape 18"/>
          <p:cNvCxnSpPr>
            <a:cxnSpLocks noChangeShapeType="1"/>
            <a:stCxn id="17424" idx="4"/>
            <a:endCxn id="17426" idx="0"/>
          </p:cNvCxnSpPr>
          <p:nvPr/>
        </p:nvCxnSpPr>
        <p:spPr bwMode="auto">
          <a:xfrm>
            <a:off x="4608646" y="40481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136354" y="46482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b</a:t>
            </a: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7458267" y="46482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b</a:t>
            </a:r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6332491" y="38862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A</a:t>
            </a:r>
          </a:p>
        </p:txBody>
      </p:sp>
      <p:cxnSp>
        <p:nvCxnSpPr>
          <p:cNvPr id="17431" name="AutoShape 22"/>
          <p:cNvCxnSpPr>
            <a:cxnSpLocks noChangeShapeType="1"/>
            <a:stCxn id="17430" idx="2"/>
            <a:endCxn id="17428" idx="7"/>
          </p:cNvCxnSpPr>
          <p:nvPr/>
        </p:nvCxnSpPr>
        <p:spPr bwMode="auto">
          <a:xfrm flipH="1">
            <a:off x="5557055" y="4152901"/>
            <a:ext cx="766641" cy="563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2" name="AutoShape 23"/>
          <p:cNvCxnSpPr>
            <a:cxnSpLocks noChangeShapeType="1"/>
            <a:stCxn id="17416" idx="4"/>
            <a:endCxn id="17430" idx="0"/>
          </p:cNvCxnSpPr>
          <p:nvPr/>
        </p:nvCxnSpPr>
        <p:spPr bwMode="auto">
          <a:xfrm>
            <a:off x="6578755" y="35909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3" name="AutoShape 24"/>
          <p:cNvCxnSpPr>
            <a:cxnSpLocks noChangeShapeType="1"/>
            <a:stCxn id="17430" idx="6"/>
            <a:endCxn id="17429" idx="1"/>
          </p:cNvCxnSpPr>
          <p:nvPr/>
        </p:nvCxnSpPr>
        <p:spPr bwMode="auto">
          <a:xfrm>
            <a:off x="6833814" y="4152901"/>
            <a:ext cx="696281" cy="5635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6332491" y="48006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/>
              <a:t>B</a:t>
            </a:r>
          </a:p>
        </p:txBody>
      </p:sp>
      <p:cxnSp>
        <p:nvCxnSpPr>
          <p:cNvPr id="17435" name="AutoShape 26"/>
          <p:cNvCxnSpPr>
            <a:cxnSpLocks noChangeShapeType="1"/>
            <a:stCxn id="17430" idx="4"/>
            <a:endCxn id="17434" idx="0"/>
          </p:cNvCxnSpPr>
          <p:nvPr/>
        </p:nvCxnSpPr>
        <p:spPr bwMode="auto">
          <a:xfrm>
            <a:off x="6578755" y="44291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6" name="Oval 27"/>
          <p:cNvSpPr>
            <a:spLocks noChangeArrowheads="1"/>
          </p:cNvSpPr>
          <p:nvPr/>
        </p:nvSpPr>
        <p:spPr bwMode="auto">
          <a:xfrm>
            <a:off x="6332491" y="5715000"/>
            <a:ext cx="492527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000">
                <a:sym typeface="Symbol" pitchFamily="18" charset="2"/>
              </a:rPr>
              <a:t></a:t>
            </a:r>
          </a:p>
        </p:txBody>
      </p:sp>
      <p:cxnSp>
        <p:nvCxnSpPr>
          <p:cNvPr id="17437" name="AutoShape 28"/>
          <p:cNvCxnSpPr>
            <a:cxnSpLocks noChangeShapeType="1"/>
            <a:stCxn id="17434" idx="4"/>
            <a:endCxn id="17436" idx="0"/>
          </p:cNvCxnSpPr>
          <p:nvPr/>
        </p:nvCxnSpPr>
        <p:spPr bwMode="auto">
          <a:xfrm>
            <a:off x="6578755" y="53435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5485" name="Freeform 29"/>
          <p:cNvSpPr>
            <a:spLocks/>
          </p:cNvSpPr>
          <p:nvPr/>
        </p:nvSpPr>
        <p:spPr bwMode="auto">
          <a:xfrm>
            <a:off x="2908255" y="1562101"/>
            <a:ext cx="4121983" cy="2659063"/>
          </a:xfrm>
          <a:custGeom>
            <a:avLst/>
            <a:gdLst>
              <a:gd name="T0" fmla="*/ 32 w 2812"/>
              <a:gd name="T1" fmla="*/ 760 h 1675"/>
              <a:gd name="T2" fmla="*/ 88 w 2812"/>
              <a:gd name="T3" fmla="*/ 576 h 1675"/>
              <a:gd name="T4" fmla="*/ 104 w 2812"/>
              <a:gd name="T5" fmla="*/ 528 h 1675"/>
              <a:gd name="T6" fmla="*/ 192 w 2812"/>
              <a:gd name="T7" fmla="*/ 440 h 1675"/>
              <a:gd name="T8" fmla="*/ 312 w 2812"/>
              <a:gd name="T9" fmla="*/ 328 h 1675"/>
              <a:gd name="T10" fmla="*/ 496 w 2812"/>
              <a:gd name="T11" fmla="*/ 216 h 1675"/>
              <a:gd name="T12" fmla="*/ 544 w 2812"/>
              <a:gd name="T13" fmla="*/ 184 h 1675"/>
              <a:gd name="T14" fmla="*/ 640 w 2812"/>
              <a:gd name="T15" fmla="*/ 136 h 1675"/>
              <a:gd name="T16" fmla="*/ 784 w 2812"/>
              <a:gd name="T17" fmla="*/ 88 h 1675"/>
              <a:gd name="T18" fmla="*/ 1088 w 2812"/>
              <a:gd name="T19" fmla="*/ 0 h 1675"/>
              <a:gd name="T20" fmla="*/ 1432 w 2812"/>
              <a:gd name="T21" fmla="*/ 56 h 1675"/>
              <a:gd name="T22" fmla="*/ 1696 w 2812"/>
              <a:gd name="T23" fmla="*/ 216 h 1675"/>
              <a:gd name="T24" fmla="*/ 1720 w 2812"/>
              <a:gd name="T25" fmla="*/ 240 h 1675"/>
              <a:gd name="T26" fmla="*/ 1792 w 2812"/>
              <a:gd name="T27" fmla="*/ 280 h 1675"/>
              <a:gd name="T28" fmla="*/ 1984 w 2812"/>
              <a:gd name="T29" fmla="*/ 392 h 1675"/>
              <a:gd name="T30" fmla="*/ 2088 w 2812"/>
              <a:gd name="T31" fmla="*/ 472 h 1675"/>
              <a:gd name="T32" fmla="*/ 2112 w 2812"/>
              <a:gd name="T33" fmla="*/ 496 h 1675"/>
              <a:gd name="T34" fmla="*/ 2160 w 2812"/>
              <a:gd name="T35" fmla="*/ 528 h 1675"/>
              <a:gd name="T36" fmla="*/ 2272 w 2812"/>
              <a:gd name="T37" fmla="*/ 640 h 1675"/>
              <a:gd name="T38" fmla="*/ 2392 w 2812"/>
              <a:gd name="T39" fmla="*/ 720 h 1675"/>
              <a:gd name="T40" fmla="*/ 2536 w 2812"/>
              <a:gd name="T41" fmla="*/ 800 h 1675"/>
              <a:gd name="T42" fmla="*/ 2656 w 2812"/>
              <a:gd name="T43" fmla="*/ 872 h 1675"/>
              <a:gd name="T44" fmla="*/ 2752 w 2812"/>
              <a:gd name="T45" fmla="*/ 952 h 1675"/>
              <a:gd name="T46" fmla="*/ 2800 w 2812"/>
              <a:gd name="T47" fmla="*/ 1048 h 1675"/>
              <a:gd name="T48" fmla="*/ 2808 w 2812"/>
              <a:gd name="T49" fmla="*/ 1072 h 1675"/>
              <a:gd name="T50" fmla="*/ 2744 w 2812"/>
              <a:gd name="T51" fmla="*/ 1296 h 1675"/>
              <a:gd name="T52" fmla="*/ 2392 w 2812"/>
              <a:gd name="T53" fmla="*/ 1416 h 1675"/>
              <a:gd name="T54" fmla="*/ 2184 w 2812"/>
              <a:gd name="T55" fmla="*/ 1472 h 1675"/>
              <a:gd name="T56" fmla="*/ 2088 w 2812"/>
              <a:gd name="T57" fmla="*/ 1528 h 1675"/>
              <a:gd name="T58" fmla="*/ 1624 w 2812"/>
              <a:gd name="T59" fmla="*/ 1568 h 1675"/>
              <a:gd name="T60" fmla="*/ 1320 w 2812"/>
              <a:gd name="T61" fmla="*/ 1600 h 1675"/>
              <a:gd name="T62" fmla="*/ 1008 w 2812"/>
              <a:gd name="T63" fmla="*/ 1656 h 1675"/>
              <a:gd name="T64" fmla="*/ 328 w 2812"/>
              <a:gd name="T65" fmla="*/ 1600 h 1675"/>
              <a:gd name="T66" fmla="*/ 216 w 2812"/>
              <a:gd name="T67" fmla="*/ 1560 h 1675"/>
              <a:gd name="T68" fmla="*/ 160 w 2812"/>
              <a:gd name="T69" fmla="*/ 1496 h 1675"/>
              <a:gd name="T70" fmla="*/ 128 w 2812"/>
              <a:gd name="T71" fmla="*/ 1456 h 1675"/>
              <a:gd name="T72" fmla="*/ 80 w 2812"/>
              <a:gd name="T73" fmla="*/ 1384 h 1675"/>
              <a:gd name="T74" fmla="*/ 56 w 2812"/>
              <a:gd name="T75" fmla="*/ 1312 h 1675"/>
              <a:gd name="T76" fmla="*/ 0 w 2812"/>
              <a:gd name="T77" fmla="*/ 960 h 1675"/>
              <a:gd name="T78" fmla="*/ 32 w 2812"/>
              <a:gd name="T79" fmla="*/ 760 h 1675"/>
              <a:gd name="T80" fmla="*/ 32 w 2812"/>
              <a:gd name="T81" fmla="*/ 768 h 1675"/>
              <a:gd name="T82" fmla="*/ 32 w 2812"/>
              <a:gd name="T83" fmla="*/ 760 h 167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812"/>
              <a:gd name="T127" fmla="*/ 0 h 1675"/>
              <a:gd name="T128" fmla="*/ 2812 w 2812"/>
              <a:gd name="T129" fmla="*/ 1675 h 167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812" h="1675">
                <a:moveTo>
                  <a:pt x="32" y="760"/>
                </a:moveTo>
                <a:cubicBezTo>
                  <a:pt x="52" y="699"/>
                  <a:pt x="68" y="637"/>
                  <a:pt x="88" y="576"/>
                </a:cubicBezTo>
                <a:cubicBezTo>
                  <a:pt x="93" y="560"/>
                  <a:pt x="95" y="542"/>
                  <a:pt x="104" y="528"/>
                </a:cubicBezTo>
                <a:cubicBezTo>
                  <a:pt x="129" y="491"/>
                  <a:pt x="160" y="468"/>
                  <a:pt x="192" y="440"/>
                </a:cubicBezTo>
                <a:cubicBezTo>
                  <a:pt x="233" y="403"/>
                  <a:pt x="266" y="359"/>
                  <a:pt x="312" y="328"/>
                </a:cubicBezTo>
                <a:cubicBezTo>
                  <a:pt x="350" y="271"/>
                  <a:pt x="433" y="237"/>
                  <a:pt x="496" y="216"/>
                </a:cubicBezTo>
                <a:cubicBezTo>
                  <a:pt x="514" y="210"/>
                  <a:pt x="526" y="190"/>
                  <a:pt x="544" y="184"/>
                </a:cubicBezTo>
                <a:cubicBezTo>
                  <a:pt x="579" y="172"/>
                  <a:pt x="607" y="151"/>
                  <a:pt x="640" y="136"/>
                </a:cubicBezTo>
                <a:cubicBezTo>
                  <a:pt x="682" y="117"/>
                  <a:pt x="745" y="114"/>
                  <a:pt x="784" y="88"/>
                </a:cubicBezTo>
                <a:cubicBezTo>
                  <a:pt x="861" y="37"/>
                  <a:pt x="997" y="10"/>
                  <a:pt x="1088" y="0"/>
                </a:cubicBezTo>
                <a:cubicBezTo>
                  <a:pt x="1186" y="6"/>
                  <a:pt x="1339" y="10"/>
                  <a:pt x="1432" y="56"/>
                </a:cubicBezTo>
                <a:cubicBezTo>
                  <a:pt x="1516" y="98"/>
                  <a:pt x="1617" y="163"/>
                  <a:pt x="1696" y="216"/>
                </a:cubicBezTo>
                <a:cubicBezTo>
                  <a:pt x="1705" y="222"/>
                  <a:pt x="1711" y="234"/>
                  <a:pt x="1720" y="240"/>
                </a:cubicBezTo>
                <a:cubicBezTo>
                  <a:pt x="1743" y="255"/>
                  <a:pt x="1769" y="265"/>
                  <a:pt x="1792" y="280"/>
                </a:cubicBezTo>
                <a:cubicBezTo>
                  <a:pt x="1849" y="318"/>
                  <a:pt x="1920" y="371"/>
                  <a:pt x="1984" y="392"/>
                </a:cubicBezTo>
                <a:cubicBezTo>
                  <a:pt x="2037" y="445"/>
                  <a:pt x="2034" y="434"/>
                  <a:pt x="2088" y="472"/>
                </a:cubicBezTo>
                <a:cubicBezTo>
                  <a:pt x="2097" y="479"/>
                  <a:pt x="2103" y="489"/>
                  <a:pt x="2112" y="496"/>
                </a:cubicBezTo>
                <a:cubicBezTo>
                  <a:pt x="2127" y="508"/>
                  <a:pt x="2144" y="517"/>
                  <a:pt x="2160" y="528"/>
                </a:cubicBezTo>
                <a:cubicBezTo>
                  <a:pt x="2202" y="556"/>
                  <a:pt x="2237" y="605"/>
                  <a:pt x="2272" y="640"/>
                </a:cubicBezTo>
                <a:cubicBezTo>
                  <a:pt x="2307" y="675"/>
                  <a:pt x="2350" y="697"/>
                  <a:pt x="2392" y="720"/>
                </a:cubicBezTo>
                <a:cubicBezTo>
                  <a:pt x="2442" y="748"/>
                  <a:pt x="2481" y="782"/>
                  <a:pt x="2536" y="800"/>
                </a:cubicBezTo>
                <a:cubicBezTo>
                  <a:pt x="2572" y="836"/>
                  <a:pt x="2611" y="850"/>
                  <a:pt x="2656" y="872"/>
                </a:cubicBezTo>
                <a:cubicBezTo>
                  <a:pt x="2694" y="891"/>
                  <a:pt x="2717" y="929"/>
                  <a:pt x="2752" y="952"/>
                </a:cubicBezTo>
                <a:cubicBezTo>
                  <a:pt x="2793" y="1014"/>
                  <a:pt x="2778" y="982"/>
                  <a:pt x="2800" y="1048"/>
                </a:cubicBezTo>
                <a:cubicBezTo>
                  <a:pt x="2803" y="1056"/>
                  <a:pt x="2808" y="1072"/>
                  <a:pt x="2808" y="1072"/>
                </a:cubicBezTo>
                <a:cubicBezTo>
                  <a:pt x="2803" y="1158"/>
                  <a:pt x="2812" y="1237"/>
                  <a:pt x="2744" y="1296"/>
                </a:cubicBezTo>
                <a:cubicBezTo>
                  <a:pt x="2666" y="1365"/>
                  <a:pt x="2492" y="1391"/>
                  <a:pt x="2392" y="1416"/>
                </a:cubicBezTo>
                <a:cubicBezTo>
                  <a:pt x="2322" y="1434"/>
                  <a:pt x="2253" y="1449"/>
                  <a:pt x="2184" y="1472"/>
                </a:cubicBezTo>
                <a:cubicBezTo>
                  <a:pt x="2152" y="1483"/>
                  <a:pt x="2121" y="1518"/>
                  <a:pt x="2088" y="1528"/>
                </a:cubicBezTo>
                <a:cubicBezTo>
                  <a:pt x="1943" y="1573"/>
                  <a:pt x="1766" y="1564"/>
                  <a:pt x="1624" y="1568"/>
                </a:cubicBezTo>
                <a:cubicBezTo>
                  <a:pt x="1523" y="1575"/>
                  <a:pt x="1419" y="1579"/>
                  <a:pt x="1320" y="1600"/>
                </a:cubicBezTo>
                <a:cubicBezTo>
                  <a:pt x="1216" y="1622"/>
                  <a:pt x="1114" y="1644"/>
                  <a:pt x="1008" y="1656"/>
                </a:cubicBezTo>
                <a:cubicBezTo>
                  <a:pt x="752" y="1652"/>
                  <a:pt x="554" y="1675"/>
                  <a:pt x="328" y="1600"/>
                </a:cubicBezTo>
                <a:cubicBezTo>
                  <a:pt x="280" y="1584"/>
                  <a:pt x="256" y="1587"/>
                  <a:pt x="216" y="1560"/>
                </a:cubicBezTo>
                <a:cubicBezTo>
                  <a:pt x="179" y="1504"/>
                  <a:pt x="200" y="1523"/>
                  <a:pt x="160" y="1496"/>
                </a:cubicBezTo>
                <a:cubicBezTo>
                  <a:pt x="142" y="1442"/>
                  <a:pt x="167" y="1501"/>
                  <a:pt x="128" y="1456"/>
                </a:cubicBezTo>
                <a:cubicBezTo>
                  <a:pt x="109" y="1434"/>
                  <a:pt x="96" y="1408"/>
                  <a:pt x="80" y="1384"/>
                </a:cubicBezTo>
                <a:cubicBezTo>
                  <a:pt x="66" y="1363"/>
                  <a:pt x="64" y="1336"/>
                  <a:pt x="56" y="1312"/>
                </a:cubicBezTo>
                <a:cubicBezTo>
                  <a:pt x="18" y="1197"/>
                  <a:pt x="13" y="1080"/>
                  <a:pt x="0" y="960"/>
                </a:cubicBezTo>
                <a:cubicBezTo>
                  <a:pt x="3" y="899"/>
                  <a:pt x="22" y="821"/>
                  <a:pt x="32" y="760"/>
                </a:cubicBezTo>
                <a:cubicBezTo>
                  <a:pt x="33" y="752"/>
                  <a:pt x="25" y="773"/>
                  <a:pt x="32" y="768"/>
                </a:cubicBezTo>
                <a:cubicBezTo>
                  <a:pt x="34" y="767"/>
                  <a:pt x="32" y="763"/>
                  <a:pt x="32" y="760"/>
                </a:cubicBezTo>
                <a:close/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86" name="Text Box 30"/>
          <p:cNvSpPr txBox="1">
            <a:spLocks noChangeArrowheads="1"/>
          </p:cNvSpPr>
          <p:nvPr/>
        </p:nvSpPr>
        <p:spPr bwMode="auto">
          <a:xfrm>
            <a:off x="1477581" y="4876801"/>
            <a:ext cx="302552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0000FF"/>
                </a:solidFill>
              </a:rPr>
              <a:t>partial derivation tree</a:t>
            </a:r>
          </a:p>
        </p:txBody>
      </p:sp>
      <p:sp>
        <p:nvSpPr>
          <p:cNvPr id="275487" name="Line 31"/>
          <p:cNvSpPr>
            <a:spLocks noChangeShapeType="1"/>
          </p:cNvSpPr>
          <p:nvPr/>
        </p:nvSpPr>
        <p:spPr bwMode="auto">
          <a:xfrm flipH="1">
            <a:off x="2603358" y="4038600"/>
            <a:ext cx="633249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85" grpId="0" animBg="1"/>
      <p:bldP spid="275486" grpId="0"/>
      <p:bldP spid="2754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5D978-86F8-4253-9503-93D703325C13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latin typeface="Tahoma" pitchFamily="34" charset="0"/>
              </a:rPr>
              <a:t>Sentential Forms &amp; Derivation Trees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249" y="1981200"/>
            <a:ext cx="7950794" cy="4114800"/>
          </a:xfrm>
        </p:spPr>
        <p:txBody>
          <a:bodyPr/>
          <a:lstStyle/>
          <a:p>
            <a:pPr marL="381000" indent="-381000">
              <a:spcBef>
                <a:spcPct val="0"/>
              </a:spcBef>
              <a:tabLst>
                <a:tab pos="952500" algn="l"/>
              </a:tabLst>
            </a:pPr>
            <a:r>
              <a:rPr lang="en-GB" sz="2400" smtClean="0">
                <a:latin typeface="Tahoma" pitchFamily="34" charset="0"/>
              </a:rPr>
              <a:t>Let G = (V, T, S, P) be a context-free grammar.</a:t>
            </a:r>
          </a:p>
          <a:p>
            <a:pPr marL="381000" indent="-381000">
              <a:spcBef>
                <a:spcPct val="0"/>
              </a:spcBef>
              <a:tabLst>
                <a:tab pos="952500" algn="l"/>
              </a:tabLst>
            </a:pPr>
            <a:endParaRPr lang="en-GB" sz="2400" smtClean="0">
              <a:latin typeface="Tahoma" pitchFamily="34" charset="0"/>
            </a:endParaRPr>
          </a:p>
          <a:p>
            <a:pPr marL="952500" lvl="1" indent="-381000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952500" algn="l"/>
              </a:tabLst>
            </a:pPr>
            <a:r>
              <a:rPr lang="en-GB" sz="2000" smtClean="0">
                <a:solidFill>
                  <a:srgbClr val="0000FF"/>
                </a:solidFill>
                <a:latin typeface="Tahoma" pitchFamily="34" charset="0"/>
              </a:rPr>
              <a:t>w</a:t>
            </a:r>
            <a:r>
              <a:rPr lang="en-GB" sz="20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</a:t>
            </a:r>
            <a:r>
              <a:rPr lang="en-GB" sz="2000" smtClean="0">
                <a:solidFill>
                  <a:srgbClr val="0000FF"/>
                </a:solidFill>
                <a:latin typeface="Tahoma" pitchFamily="34" charset="0"/>
              </a:rPr>
              <a:t>L(G)</a:t>
            </a:r>
            <a:r>
              <a:rPr lang="en-GB" sz="2000" smtClean="0">
                <a:latin typeface="Tahoma" pitchFamily="34" charset="0"/>
              </a:rPr>
              <a:t> iff there exists a derivation tree of G whose </a:t>
            </a:r>
            <a:r>
              <a:rPr lang="en-GB" sz="2000" smtClean="0">
                <a:solidFill>
                  <a:srgbClr val="0000FF"/>
                </a:solidFill>
                <a:latin typeface="Tahoma" pitchFamily="34" charset="0"/>
              </a:rPr>
              <a:t>yield is w</a:t>
            </a:r>
            <a:r>
              <a:rPr lang="en-GB" sz="2000" smtClean="0">
                <a:latin typeface="Tahoma" pitchFamily="34" charset="0"/>
              </a:rPr>
              <a:t>.</a:t>
            </a:r>
          </a:p>
          <a:p>
            <a:pPr marL="381000" indent="-381000">
              <a:spcBef>
                <a:spcPct val="0"/>
              </a:spcBef>
              <a:buFont typeface="Wingdings" pitchFamily="2" charset="2"/>
              <a:buChar char="Ø"/>
              <a:tabLst>
                <a:tab pos="952500" algn="l"/>
              </a:tabLst>
            </a:pPr>
            <a:endParaRPr lang="en-GB" sz="2400" smtClean="0">
              <a:latin typeface="Tahoma" pitchFamily="34" charset="0"/>
            </a:endParaRPr>
          </a:p>
          <a:p>
            <a:pPr marL="952500" lvl="1" indent="-381000">
              <a:spcBef>
                <a:spcPct val="0"/>
              </a:spcBef>
              <a:buFont typeface="Wingdings" pitchFamily="2" charset="2"/>
              <a:buChar char="Ø"/>
              <a:tabLst>
                <a:tab pos="952500" algn="l"/>
              </a:tabLst>
            </a:pPr>
            <a:r>
              <a:rPr lang="en-GB" sz="2000" smtClean="0">
                <a:latin typeface="Tahoma" pitchFamily="34" charset="0"/>
              </a:rPr>
              <a:t>If t</a:t>
            </a:r>
            <a:r>
              <a:rPr lang="en-GB" sz="2000" baseline="-25000" smtClean="0">
                <a:latin typeface="Tahoma" pitchFamily="34" charset="0"/>
              </a:rPr>
              <a:t>G</a:t>
            </a:r>
            <a:r>
              <a:rPr lang="en-GB" sz="2000" smtClean="0">
                <a:latin typeface="Tahoma" pitchFamily="34" charset="0"/>
              </a:rPr>
              <a:t> is a partial derivation tree of G whose root label is S, </a:t>
            </a:r>
          </a:p>
          <a:p>
            <a:pPr marL="381000" indent="-381000">
              <a:spcBef>
                <a:spcPct val="0"/>
              </a:spcBef>
              <a:buFontTx/>
              <a:buNone/>
              <a:tabLst>
                <a:tab pos="952500" algn="l"/>
              </a:tabLst>
            </a:pPr>
            <a:r>
              <a:rPr lang="en-GB" sz="2400" smtClean="0">
                <a:latin typeface="Tahoma" pitchFamily="34" charset="0"/>
              </a:rPr>
              <a:t>		</a:t>
            </a:r>
            <a:r>
              <a:rPr lang="en-GB" sz="2000" smtClean="0">
                <a:latin typeface="Tahoma" pitchFamily="34" charset="0"/>
              </a:rPr>
              <a:t>then the </a:t>
            </a:r>
            <a:r>
              <a:rPr lang="en-GB" sz="2000" smtClean="0">
                <a:solidFill>
                  <a:srgbClr val="0000FF"/>
                </a:solidFill>
                <a:latin typeface="Tahoma" pitchFamily="34" charset="0"/>
              </a:rPr>
              <a:t>yield</a:t>
            </a:r>
            <a:r>
              <a:rPr lang="en-GB" sz="2000" smtClean="0">
                <a:latin typeface="Tahoma" pitchFamily="34" charset="0"/>
              </a:rPr>
              <a:t> of t</a:t>
            </a:r>
            <a:r>
              <a:rPr lang="en-GB" sz="2000" baseline="-25000" smtClean="0">
                <a:latin typeface="Tahoma" pitchFamily="34" charset="0"/>
              </a:rPr>
              <a:t>G</a:t>
            </a:r>
            <a:r>
              <a:rPr lang="en-GB" sz="2000" smtClean="0">
                <a:latin typeface="Tahoma" pitchFamily="34" charset="0"/>
              </a:rPr>
              <a:t> is a </a:t>
            </a:r>
            <a:r>
              <a:rPr lang="en-GB" sz="2000" smtClean="0">
                <a:solidFill>
                  <a:srgbClr val="0000FF"/>
                </a:solidFill>
                <a:latin typeface="Tahoma" pitchFamily="34" charset="0"/>
              </a:rPr>
              <a:t>sentential form</a:t>
            </a:r>
            <a:r>
              <a:rPr lang="en-GB" sz="2000" smtClean="0">
                <a:latin typeface="Tahoma" pitchFamily="34" charset="0"/>
              </a:rPr>
              <a:t> of G. </a:t>
            </a:r>
          </a:p>
          <a:p>
            <a:pPr marL="381000" indent="-381000"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r>
              <a:rPr lang="en-GB" sz="2000" smtClean="0">
                <a:latin typeface="Tahoma" pitchFamily="34" charset="0"/>
              </a:rPr>
              <a:t>	</a:t>
            </a:r>
          </a:p>
          <a:p>
            <a:pPr marL="381000" indent="-381000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000" smtClean="0">
              <a:latin typeface="Tahoma" pitchFamily="34" charset="0"/>
              <a:sym typeface="Symbol" pitchFamily="18" charset="2"/>
            </a:endParaRPr>
          </a:p>
          <a:p>
            <a:pPr marL="381000" indent="-381000" eaLnBrk="1" hangingPunct="1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952500" algn="l"/>
              </a:tabLst>
            </a:pPr>
            <a:endParaRPr lang="en-GB" sz="2200" smtClean="0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D1A79-0FD4-4539-A50B-C96490BCA6F3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latin typeface="Tahoma" pitchFamily="34" charset="0"/>
              </a:rPr>
              <a:t>Parsing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249" y="1981200"/>
            <a:ext cx="7880433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endParaRPr lang="en-GB" sz="26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</a:pPr>
            <a:r>
              <a:rPr lang="en-GB" sz="2600" smtClean="0">
                <a:solidFill>
                  <a:srgbClr val="0000FF"/>
                </a:solidFill>
                <a:latin typeface="Tahoma" pitchFamily="34" charset="0"/>
              </a:rPr>
              <a:t>Parsing:</a:t>
            </a:r>
            <a:r>
              <a:rPr lang="en-GB" sz="2600" smtClean="0">
                <a:latin typeface="Tahoma" pitchFamily="34" charset="0"/>
              </a:rPr>
              <a:t> finding a sequence of productions by which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600" smtClean="0">
                <a:latin typeface="Tahoma" pitchFamily="34" charset="0"/>
              </a:rPr>
              <a:t>	w</a:t>
            </a:r>
            <a:r>
              <a:rPr lang="en-GB" sz="2600" smtClean="0">
                <a:latin typeface="Tahoma" pitchFamily="34" charset="0"/>
                <a:sym typeface="Symbol" pitchFamily="18" charset="2"/>
              </a:rPr>
              <a:t></a:t>
            </a:r>
            <a:r>
              <a:rPr lang="en-GB" sz="2600" smtClean="0">
                <a:latin typeface="Tahoma" pitchFamily="34" charset="0"/>
              </a:rPr>
              <a:t>L(G) is derived.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</a:pPr>
            <a:endParaRPr lang="en-GB" sz="26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</a:pPr>
            <a:endParaRPr lang="en-GB" sz="2200" smtClean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sz="2200" smtClean="0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58587-E194-40F6-8EAE-1F7B17D1FE12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204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latin typeface="Tahoma" pitchFamily="34" charset="0"/>
              </a:rPr>
              <a:t>Parsing</a:t>
            </a:r>
          </a:p>
        </p:txBody>
      </p:sp>
      <p:sp>
        <p:nvSpPr>
          <p:cNvPr id="2048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3249" y="1981200"/>
            <a:ext cx="7880433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r>
              <a:rPr lang="en-GB" sz="2400" smtClean="0">
                <a:latin typeface="Tahoma" pitchFamily="34" charset="0"/>
              </a:rPr>
              <a:t>		S </a:t>
            </a:r>
            <a:r>
              <a:rPr lang="en-GB" sz="2400" smtClean="0">
                <a:latin typeface="Tahoma" pitchFamily="34" charset="0"/>
                <a:sym typeface="Symbol" pitchFamily="18" charset="2"/>
              </a:rPr>
              <a:t></a:t>
            </a:r>
            <a:r>
              <a:rPr lang="en-GB" sz="24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 SS | aSb | bSa |  		</a:t>
            </a:r>
            <a:r>
              <a:rPr lang="en-GB" sz="2400" smtClean="0">
                <a:latin typeface="Tahoma" pitchFamily="34" charset="0"/>
                <a:sym typeface="Symbol" pitchFamily="18" charset="2"/>
              </a:rPr>
              <a:t>w =</a:t>
            </a:r>
            <a:r>
              <a:rPr lang="en-GB" sz="24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 aabb</a:t>
            </a:r>
          </a:p>
          <a:p>
            <a:pPr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GB" sz="2400" smtClean="0">
                <a:latin typeface="Tahoma" pitchFamily="34" charset="0"/>
              </a:rPr>
              <a:t>	</a:t>
            </a:r>
            <a:endParaRPr lang="en-GB" sz="2200" smtClean="0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solidFill>
                  <a:srgbClr val="FF0000"/>
                </a:solidFill>
                <a:latin typeface="Tahoma" pitchFamily="34" charset="0"/>
              </a:rPr>
              <a:t>Chomsky Normal Form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981200"/>
            <a:ext cx="8162925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5905500" algn="l"/>
              </a:tabLst>
            </a:pPr>
            <a:r>
              <a:rPr lang="en-GB" sz="3100" smtClean="0">
                <a:latin typeface="Tahoma" pitchFamily="34" charset="0"/>
              </a:rPr>
              <a:t>	</a:t>
            </a:r>
            <a:r>
              <a:rPr lang="en-GB" sz="2800" smtClean="0">
                <a:latin typeface="Tahoma" pitchFamily="34" charset="0"/>
              </a:rPr>
              <a:t>A context-free grammar G = (V, T, S, P) is in Chomsky normal form iff all productions are of the form:</a:t>
            </a:r>
          </a:p>
          <a:p>
            <a:pPr algn="ctr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5905500" algn="l"/>
              </a:tabLst>
            </a:pPr>
            <a:r>
              <a:rPr lang="en-GB" sz="2800" smtClean="0">
                <a:solidFill>
                  <a:srgbClr val="0000FF"/>
                </a:solidFill>
                <a:latin typeface="Tahoma" pitchFamily="34" charset="0"/>
              </a:rPr>
              <a:t>A </a:t>
            </a:r>
            <a:r>
              <a:rPr lang="en-GB" sz="28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 BC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5905500" algn="l"/>
              </a:tabLst>
            </a:pPr>
            <a:r>
              <a:rPr lang="en-GB" sz="2800" smtClean="0">
                <a:latin typeface="Tahoma" pitchFamily="34" charset="0"/>
                <a:sym typeface="Symbol" pitchFamily="18" charset="2"/>
              </a:rPr>
              <a:t>	or</a:t>
            </a:r>
          </a:p>
          <a:p>
            <a:pPr algn="ctr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5905500" algn="l"/>
              </a:tabLst>
            </a:pPr>
            <a:r>
              <a:rPr lang="en-GB" sz="2800" smtClean="0">
                <a:solidFill>
                  <a:srgbClr val="0000FF"/>
                </a:solidFill>
                <a:latin typeface="Tahoma" pitchFamily="34" charset="0"/>
              </a:rPr>
              <a:t>A </a:t>
            </a:r>
            <a:r>
              <a:rPr lang="en-GB" sz="2800" smtClean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 a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5905500" algn="l"/>
              </a:tabLst>
            </a:pPr>
            <a:r>
              <a:rPr lang="en-GB" sz="2800" smtClean="0">
                <a:latin typeface="Tahoma" pitchFamily="34" charset="0"/>
                <a:sym typeface="Symbol" pitchFamily="18" charset="2"/>
              </a:rPr>
              <a:t>	where A, B, C  V and a  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solidFill>
                  <a:srgbClr val="FF0000"/>
                </a:solidFill>
                <a:latin typeface="Tahoma" pitchFamily="34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981200"/>
            <a:ext cx="1793875" cy="2362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2857500" algn="l"/>
                <a:tab pos="4000500" algn="l"/>
              </a:tabLst>
            </a:pPr>
            <a:r>
              <a:rPr lang="en-GB" sz="2400" b="1" smtClean="0">
                <a:latin typeface="Tahoma" pitchFamily="34" charset="0"/>
              </a:rPr>
              <a:t>Ex:</a:t>
            </a:r>
            <a:r>
              <a:rPr lang="en-GB" sz="2400" smtClean="0">
                <a:latin typeface="Tahoma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2857500" algn="l"/>
                <a:tab pos="4000500" algn="l"/>
              </a:tabLst>
            </a:pPr>
            <a:r>
              <a:rPr lang="en-GB" sz="2400" smtClean="0">
                <a:latin typeface="Tahoma" pitchFamily="34" charset="0"/>
              </a:rPr>
              <a:t>S </a:t>
            </a:r>
            <a:r>
              <a:rPr lang="en-GB" sz="2400" smtClean="0">
                <a:latin typeface="Tahoma" pitchFamily="34" charset="0"/>
                <a:sym typeface="Symbol" pitchFamily="18" charset="2"/>
              </a:rPr>
              <a:t> ABa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2857500" algn="l"/>
                <a:tab pos="4000500" algn="l"/>
              </a:tabLst>
            </a:pPr>
            <a:r>
              <a:rPr lang="en-GB" sz="2400" smtClean="0">
                <a:latin typeface="Tahoma" pitchFamily="34" charset="0"/>
                <a:sym typeface="Symbol" pitchFamily="18" charset="2"/>
              </a:rPr>
              <a:t>A  aab</a:t>
            </a:r>
            <a:endParaRPr lang="en-GB" sz="2400" smtClean="0">
              <a:solidFill>
                <a:schemeClr val="accent1"/>
              </a:solidFill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2857500" algn="l"/>
                <a:tab pos="4000500" algn="l"/>
              </a:tabLst>
            </a:pPr>
            <a:r>
              <a:rPr lang="en-GB" sz="2400" smtClean="0">
                <a:latin typeface="Tahoma" pitchFamily="34" charset="0"/>
                <a:sym typeface="Symbol" pitchFamily="18" charset="2"/>
              </a:rPr>
              <a:t>B  Ac</a:t>
            </a:r>
            <a:endParaRPr lang="en-GB" sz="2200" smtClean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532063" y="1905000"/>
            <a:ext cx="267335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6C0092"/>
                </a:solidFill>
                <a:latin typeface="Tahoma" pitchFamily="34" charset="0"/>
              </a:rPr>
              <a:t>Step 1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6C0092"/>
                </a:solidFill>
                <a:latin typeface="Tahoma" pitchFamily="34" charset="0"/>
              </a:rPr>
              <a:t>S</a:t>
            </a:r>
            <a:r>
              <a:rPr lang="en-US" sz="2400">
                <a:solidFill>
                  <a:srgbClr val="6C0092"/>
                </a:solidFill>
                <a:latin typeface="Tahoma" pitchFamily="34" charset="0"/>
                <a:sym typeface="Wingdings" pitchFamily="2" charset="2"/>
              </a:rPr>
              <a:t>ABA’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6C0092"/>
                </a:solidFill>
                <a:latin typeface="Tahoma" pitchFamily="34" charset="0"/>
                <a:sym typeface="Wingdings" pitchFamily="2" charset="2"/>
              </a:rPr>
              <a:t>A’a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6C0092"/>
                </a:solidFill>
                <a:latin typeface="Tahoma" pitchFamily="34" charset="0"/>
                <a:sym typeface="Wingdings" pitchFamily="2" charset="2"/>
              </a:rPr>
              <a:t>AA’A’B’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6C0092"/>
                </a:solidFill>
                <a:latin typeface="Tahoma" pitchFamily="34" charset="0"/>
                <a:sym typeface="Wingdings" pitchFamily="2" charset="2"/>
              </a:rPr>
              <a:t>B’b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6C0092"/>
                </a:solidFill>
                <a:latin typeface="Tahoma" pitchFamily="34" charset="0"/>
                <a:sym typeface="Wingdings" pitchFamily="2" charset="2"/>
              </a:rPr>
              <a:t>BAC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6C0092"/>
                </a:solidFill>
                <a:latin typeface="Tahoma" pitchFamily="34" charset="0"/>
                <a:sym typeface="Wingdings" pitchFamily="2" charset="2"/>
              </a:rPr>
              <a:t>Cc</a:t>
            </a:r>
          </a:p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6C0092"/>
              </a:solidFill>
              <a:latin typeface="Tahoma" pitchFamily="34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416550" y="1828800"/>
            <a:ext cx="26733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b="1">
                <a:solidFill>
                  <a:srgbClr val="008000"/>
                </a:solidFill>
                <a:latin typeface="Tahoma" pitchFamily="34" charset="0"/>
              </a:rPr>
              <a:t>Step 2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8000"/>
                </a:solidFill>
                <a:latin typeface="Tahoma" pitchFamily="34" charset="0"/>
              </a:rPr>
              <a:t>S</a:t>
            </a:r>
            <a:r>
              <a:rPr lang="en-US" sz="2400">
                <a:solidFill>
                  <a:srgbClr val="008000"/>
                </a:solidFill>
                <a:latin typeface="Tahoma" pitchFamily="34" charset="0"/>
                <a:sym typeface="Wingdings" pitchFamily="2" charset="2"/>
              </a:rPr>
              <a:t>AD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8000"/>
                </a:solidFill>
                <a:latin typeface="Tahoma" pitchFamily="34" charset="0"/>
              </a:rPr>
              <a:t>D</a:t>
            </a:r>
            <a:r>
              <a:rPr lang="en-US" sz="2400">
                <a:solidFill>
                  <a:srgbClr val="008000"/>
                </a:solidFill>
                <a:latin typeface="Tahoma" pitchFamily="34" charset="0"/>
                <a:sym typeface="Wingdings" pitchFamily="2" charset="2"/>
              </a:rPr>
              <a:t>BA’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8000"/>
                </a:solidFill>
                <a:latin typeface="Tahoma" pitchFamily="34" charset="0"/>
                <a:sym typeface="Wingdings" pitchFamily="2" charset="2"/>
              </a:rPr>
              <a:t>A’a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8000"/>
                </a:solidFill>
                <a:latin typeface="Tahoma" pitchFamily="34" charset="0"/>
                <a:sym typeface="Wingdings" pitchFamily="2" charset="2"/>
              </a:rPr>
              <a:t>AA’E’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8000"/>
                </a:solidFill>
                <a:latin typeface="Tahoma" pitchFamily="34" charset="0"/>
                <a:sym typeface="Wingdings" pitchFamily="2" charset="2"/>
              </a:rPr>
              <a:t>EA’B’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8000"/>
                </a:solidFill>
                <a:latin typeface="Tahoma" pitchFamily="34" charset="0"/>
                <a:sym typeface="Wingdings" pitchFamily="2" charset="2"/>
              </a:rPr>
              <a:t>B’b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8000"/>
                </a:solidFill>
                <a:latin typeface="Tahoma" pitchFamily="34" charset="0"/>
                <a:sym typeface="Wingdings" pitchFamily="2" charset="2"/>
              </a:rPr>
              <a:t>BAC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8000"/>
                </a:solidFill>
                <a:latin typeface="Tahoma" pitchFamily="34" charset="0"/>
                <a:sym typeface="Wingdings" pitchFamily="2" charset="2"/>
              </a:rPr>
              <a:t>Cc</a:t>
            </a:r>
            <a:endParaRPr lang="en-US" sz="2400">
              <a:solidFill>
                <a:srgbClr val="008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9DEC18E-B196-43F7-B713-ED2EE91A4856}" type="datetime1">
              <a:rPr lang="en-US">
                <a:latin typeface="Arial" pitchFamily="34" charset="0"/>
              </a:rPr>
              <a:pPr/>
              <a:t>11/23/2017</a:t>
            </a:fld>
            <a:endParaRPr lang="en-US">
              <a:latin typeface="Arial" pitchFamily="34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                                        Speech and Language Processing - Jurafsky and Martin       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512147-5FC0-4DAA-852B-AB4679F7E847}" type="slidenum">
              <a:rPr lang="en-US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762000"/>
          </a:xfrm>
        </p:spPr>
        <p:txBody>
          <a:bodyPr/>
          <a:lstStyle/>
          <a:p>
            <a:r>
              <a:rPr lang="en-US" smtClean="0"/>
              <a:t>More formally, a CFG consists of </a:t>
            </a:r>
          </a:p>
        </p:txBody>
      </p:sp>
      <p:pic>
        <p:nvPicPr>
          <p:cNvPr id="1642500" name="Picture 4" descr="cfg-de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2362200"/>
            <a:ext cx="8724900" cy="27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1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3641BD2-C655-44BC-AB15-660E7BB2CB71}" type="datetime1">
              <a:rPr lang="en-US">
                <a:latin typeface="Arial" pitchFamily="34" charset="0"/>
              </a:rPr>
              <a:pPr/>
              <a:t>11/23/2017</a:t>
            </a:fld>
            <a:endParaRPr lang="en-US">
              <a:latin typeface="Arial" pitchFamily="34" charset="0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                                        Speech and Language Processing - Jurafsky and Martin       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FBDE5A-6300-45F4-96E1-594777AF13AB}" type="slidenum">
              <a:rPr lang="en-US">
                <a:latin typeface="Arial" pitchFamily="34" charset="0"/>
              </a:rPr>
              <a:pPr/>
              <a:t>20</a:t>
            </a:fld>
            <a:endParaRPr lang="en-US">
              <a:latin typeface="Arial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CFG example for English sentence</a:t>
            </a:r>
          </a:p>
        </p:txBody>
      </p:sp>
      <p:pic>
        <p:nvPicPr>
          <p:cNvPr id="1472516" name="Picture 4" descr="L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066800"/>
            <a:ext cx="8128000" cy="5303838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6E36130-6CBC-4A20-A840-BCC3B3116697}" type="datetime1">
              <a:rPr lang="en-US">
                <a:latin typeface="Arial" pitchFamily="34" charset="0"/>
              </a:rPr>
              <a:pPr/>
              <a:t>11/23/2017</a:t>
            </a:fld>
            <a:endParaRPr lang="en-US">
              <a:latin typeface="Arial" pitchFamily="34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                                        Speech and Language Processing - Jurafsky and Martin       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C31CB1-04E0-40FB-9689-8AE83F111D07}" type="slidenum">
              <a:rPr lang="en-US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Derivations/ Parsing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267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Derive the string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“ </a:t>
            </a:r>
            <a:r>
              <a:rPr lang="en-US" i="1" dirty="0" smtClean="0">
                <a:solidFill>
                  <a:srgbClr val="FF0000"/>
                </a:solidFill>
              </a:rPr>
              <a:t>I prefer a morning flight.”</a:t>
            </a:r>
          </a:p>
        </p:txBody>
      </p:sp>
      <p:pic>
        <p:nvPicPr>
          <p:cNvPr id="1475589" name="Picture 5" descr="deriv"/>
          <p:cNvPicPr>
            <a:picLocks noChangeAspect="1" noChangeArrowheads="1"/>
          </p:cNvPicPr>
          <p:nvPr/>
        </p:nvPicPr>
        <p:blipFill>
          <a:blip r:embed="rId3"/>
          <a:srcRect r="3999" b="-2240"/>
          <a:stretch>
            <a:fillRect/>
          </a:stretch>
        </p:blipFill>
        <p:spPr bwMode="auto">
          <a:xfrm>
            <a:off x="4143372" y="1643050"/>
            <a:ext cx="4572032" cy="48577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2A70EE0-E3B5-4BC5-83E0-42DD7724BAEB}" type="datetime1">
              <a:rPr lang="en-US">
                <a:latin typeface="Arial" pitchFamily="34" charset="0"/>
              </a:rPr>
              <a:pPr/>
              <a:t>11/23/2017</a:t>
            </a:fld>
            <a:endParaRPr lang="en-US">
              <a:latin typeface="Arial" pitchFamily="34" charset="0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                                        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9FF530-F202-48CF-AC56-EDC765BDCC4D}" type="slidenum">
              <a:rPr lang="en-US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smtClean="0"/>
              <a:t>CKY Parsing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First we’ll limit our grammar to epsilon-free, binary rules (more later) ie. CNF</a:t>
            </a:r>
          </a:p>
          <a:p>
            <a:pPr>
              <a:lnSpc>
                <a:spcPct val="90000"/>
              </a:lnSpc>
            </a:pPr>
            <a:r>
              <a:rPr lang="en-US" smtClean="0"/>
              <a:t>Consider the rule </a:t>
            </a:r>
            <a:r>
              <a:rPr lang="en-US" i="1" smtClean="0">
                <a:solidFill>
                  <a:srgbClr val="008000"/>
                </a:solidFill>
              </a:rPr>
              <a:t>A  </a:t>
            </a:r>
            <a:r>
              <a:rPr lang="en-US" sz="3600" b="1" i="1" smtClean="0">
                <a:solidFill>
                  <a:srgbClr val="008000"/>
                </a:solidFill>
                <a:sym typeface="Symbol" pitchFamily="18" charset="2"/>
              </a:rPr>
              <a:t></a:t>
            </a:r>
            <a:r>
              <a:rPr lang="en-US" i="1" smtClean="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en-US" i="1" smtClean="0">
                <a:solidFill>
                  <a:srgbClr val="008000"/>
                </a:solidFill>
              </a:rPr>
              <a:t>BC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If there is an A somewhere in the input then there must be a </a:t>
            </a:r>
            <a:r>
              <a:rPr lang="en-US" smtClean="0">
                <a:solidFill>
                  <a:srgbClr val="008000"/>
                </a:solidFill>
              </a:rPr>
              <a:t>B </a:t>
            </a:r>
            <a:r>
              <a:rPr lang="en-US" smtClean="0"/>
              <a:t>followed by a </a:t>
            </a:r>
            <a:r>
              <a:rPr lang="en-US" smtClean="0">
                <a:solidFill>
                  <a:srgbClr val="008000"/>
                </a:solidFill>
              </a:rPr>
              <a:t>C</a:t>
            </a:r>
            <a:r>
              <a:rPr lang="en-US" smtClean="0"/>
              <a:t> in the input.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If the </a:t>
            </a:r>
            <a:r>
              <a:rPr lang="en-US" smtClean="0">
                <a:solidFill>
                  <a:srgbClr val="008000"/>
                </a:solidFill>
              </a:rPr>
              <a:t>A</a:t>
            </a:r>
            <a:r>
              <a:rPr lang="en-US" smtClean="0"/>
              <a:t> spans from </a:t>
            </a:r>
            <a:r>
              <a:rPr lang="en-US" smtClean="0">
                <a:solidFill>
                  <a:srgbClr val="A50021"/>
                </a:solidFill>
              </a:rPr>
              <a:t>i to j</a:t>
            </a:r>
            <a:r>
              <a:rPr lang="en-US" smtClean="0"/>
              <a:t> in the input then there must be some </a:t>
            </a:r>
            <a:r>
              <a:rPr lang="en-US" smtClean="0">
                <a:solidFill>
                  <a:srgbClr val="A50021"/>
                </a:solidFill>
              </a:rPr>
              <a:t>k st. i&lt;k&lt;j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Ie. The </a:t>
            </a:r>
            <a:r>
              <a:rPr lang="en-US" smtClean="0">
                <a:solidFill>
                  <a:srgbClr val="008000"/>
                </a:solidFill>
              </a:rPr>
              <a:t>B</a:t>
            </a:r>
            <a:r>
              <a:rPr lang="en-US" smtClean="0"/>
              <a:t> splits from the </a:t>
            </a:r>
            <a:r>
              <a:rPr lang="en-US" smtClean="0">
                <a:solidFill>
                  <a:srgbClr val="008000"/>
                </a:solidFill>
              </a:rPr>
              <a:t>C</a:t>
            </a:r>
            <a:r>
              <a:rPr lang="en-US" smtClean="0"/>
              <a:t> someplace.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465A05-6F33-404E-8AD2-BBC7EBC3F8BC}" type="datetime1">
              <a:rPr lang="en-US">
                <a:latin typeface="Arial" pitchFamily="34" charset="0"/>
              </a:rPr>
              <a:pPr/>
              <a:t>11/23/2017</a:t>
            </a:fld>
            <a:endParaRPr lang="en-US">
              <a:latin typeface="Arial" pitchFamily="34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                                        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D26123-E940-4686-873A-57C7C8B7E43E}" type="slidenum">
              <a:rPr lang="en-US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  <p:sp>
        <p:nvSpPr>
          <p:cNvPr id="3482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Sample L</a:t>
            </a:r>
            <a:r>
              <a:rPr lang="en-US" baseline="-25000" smtClean="0"/>
              <a:t>1</a:t>
            </a:r>
            <a:r>
              <a:rPr lang="en-US" smtClean="0"/>
              <a:t> Grammar</a:t>
            </a:r>
          </a:p>
        </p:txBody>
      </p:sp>
      <p:pic>
        <p:nvPicPr>
          <p:cNvPr id="1680389" name="Picture 1029" descr="fig1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1143000"/>
            <a:ext cx="8686800" cy="4838700"/>
          </a:xfrm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23C395E-3614-4BA9-8F19-2BA8B4BD68FE}" type="datetime1">
              <a:rPr lang="en-US">
                <a:latin typeface="Arial" pitchFamily="34" charset="0"/>
              </a:rPr>
              <a:pPr/>
              <a:t>11/23/2017</a:t>
            </a:fld>
            <a:endParaRPr lang="en-US">
              <a:latin typeface="Arial" pitchFamily="34" charset="0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                                        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0127A-13DE-448B-8CF3-496484DDA869}" type="slidenum">
              <a:rPr lang="en-US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smtClean="0"/>
              <a:t>CNF Conversion</a:t>
            </a:r>
          </a:p>
        </p:txBody>
      </p:sp>
      <p:pic>
        <p:nvPicPr>
          <p:cNvPr id="1684485" name="Picture 5" descr="fig1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14400" y="914400"/>
            <a:ext cx="7391400" cy="5667375"/>
          </a:xfrm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BDC6F33-5390-4972-84C4-93779CA09C83}" type="datetime1">
              <a:rPr lang="en-US">
                <a:latin typeface="Arial" pitchFamily="34" charset="0"/>
              </a:rPr>
              <a:pPr/>
              <a:t>11/23/2017</a:t>
            </a:fld>
            <a:endParaRPr lang="en-US">
              <a:latin typeface="Arial" pitchFamily="34" charset="0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                                        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15C084-3D3D-4526-A458-5560638BE226}" type="slidenum">
              <a:rPr lang="en-US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CKY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So let’s build a table so that an </a:t>
            </a:r>
            <a:r>
              <a:rPr lang="en-US" smtClean="0">
                <a:solidFill>
                  <a:srgbClr val="008000"/>
                </a:solidFill>
              </a:rPr>
              <a:t>A</a:t>
            </a:r>
            <a:r>
              <a:rPr lang="en-US" smtClean="0"/>
              <a:t> spanning from i to j in the input is placed in cell </a:t>
            </a:r>
            <a:r>
              <a:rPr lang="en-US" smtClean="0">
                <a:solidFill>
                  <a:srgbClr val="A50021"/>
                </a:solidFill>
              </a:rPr>
              <a:t>[i,j]</a:t>
            </a:r>
            <a:r>
              <a:rPr lang="en-US" smtClean="0"/>
              <a:t> in the table.</a:t>
            </a:r>
          </a:p>
          <a:p>
            <a:pPr>
              <a:lnSpc>
                <a:spcPct val="90000"/>
              </a:lnSpc>
            </a:pPr>
            <a:r>
              <a:rPr lang="en-US" smtClean="0"/>
              <a:t>So a non-terminal spanning an entire string will sit in cell </a:t>
            </a:r>
            <a:r>
              <a:rPr lang="en-US" smtClean="0">
                <a:solidFill>
                  <a:srgbClr val="A50021"/>
                </a:solidFill>
              </a:rPr>
              <a:t>[0, n]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olidFill>
                  <a:srgbClr val="A50021"/>
                </a:solidFill>
              </a:rPr>
              <a:t>Hopefully an </a:t>
            </a:r>
            <a:r>
              <a:rPr lang="en-US" i="1" smtClean="0">
                <a:solidFill>
                  <a:srgbClr val="A50021"/>
                </a:solidFill>
              </a:rPr>
              <a:t>S</a:t>
            </a:r>
          </a:p>
          <a:p>
            <a:pPr>
              <a:lnSpc>
                <a:spcPct val="90000"/>
              </a:lnSpc>
            </a:pPr>
            <a:r>
              <a:rPr lang="en-US" smtClean="0"/>
              <a:t>If we build the table bottom-up, we’ll know that the parts of the </a:t>
            </a:r>
            <a:r>
              <a:rPr lang="en-US" smtClean="0">
                <a:solidFill>
                  <a:srgbClr val="008000"/>
                </a:solidFill>
              </a:rPr>
              <a:t>A </a:t>
            </a:r>
            <a:r>
              <a:rPr lang="en-US" smtClean="0"/>
              <a:t>must go from </a:t>
            </a:r>
            <a:r>
              <a:rPr lang="en-US" smtClean="0">
                <a:solidFill>
                  <a:srgbClr val="008000"/>
                </a:solidFill>
              </a:rPr>
              <a:t>i to k</a:t>
            </a:r>
            <a:r>
              <a:rPr lang="en-US" smtClean="0"/>
              <a:t> and from </a:t>
            </a:r>
            <a:r>
              <a:rPr lang="en-US" smtClean="0">
                <a:solidFill>
                  <a:srgbClr val="008000"/>
                </a:solidFill>
              </a:rPr>
              <a:t>k to j, for some k.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55E2B7-2F8B-4F29-96C2-9011FF988514}" type="datetime1">
              <a:rPr lang="en-US">
                <a:latin typeface="Arial" pitchFamily="34" charset="0"/>
              </a:rPr>
              <a:pPr/>
              <a:t>11/23/2017</a:t>
            </a:fld>
            <a:endParaRPr lang="en-US">
              <a:latin typeface="Arial" pitchFamily="34" charset="0"/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                                        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600AC6-E79B-4193-91CB-2CB5267C4260}" type="slidenum">
              <a:rPr lang="en-US">
                <a:latin typeface="Arial" pitchFamily="34" charset="0"/>
              </a:rPr>
              <a:pPr/>
              <a:t>26</a:t>
            </a:fld>
            <a:endParaRPr lang="en-US">
              <a:latin typeface="Arial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CKY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Meaning that for a rule like </a:t>
            </a:r>
            <a:r>
              <a:rPr lang="en-US" smtClean="0">
                <a:solidFill>
                  <a:srgbClr val="008000"/>
                </a:solidFill>
              </a:rPr>
              <a:t>A </a:t>
            </a:r>
            <a:r>
              <a:rPr lang="en-US" sz="3600" b="1" i="1" smtClean="0">
                <a:solidFill>
                  <a:srgbClr val="008000"/>
                </a:solidFill>
                <a:sym typeface="Symbol" pitchFamily="18" charset="2"/>
              </a:rPr>
              <a:t></a:t>
            </a:r>
            <a:r>
              <a:rPr lang="en-US" i="1" smtClean="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en-US" smtClean="0">
                <a:solidFill>
                  <a:srgbClr val="008000"/>
                </a:solidFill>
              </a:rPr>
              <a:t>B C</a:t>
            </a:r>
            <a:r>
              <a:rPr lang="en-US" smtClean="0"/>
              <a:t> we should look for a </a:t>
            </a:r>
            <a:r>
              <a:rPr lang="en-US" smtClean="0">
                <a:solidFill>
                  <a:srgbClr val="008000"/>
                </a:solidFill>
              </a:rPr>
              <a:t>B</a:t>
            </a:r>
            <a:r>
              <a:rPr lang="en-US" smtClean="0"/>
              <a:t> in </a:t>
            </a:r>
            <a:r>
              <a:rPr lang="en-US" smtClean="0">
                <a:solidFill>
                  <a:srgbClr val="A50021"/>
                </a:solidFill>
              </a:rPr>
              <a:t>[i,k]</a:t>
            </a:r>
            <a:r>
              <a:rPr lang="en-US" smtClean="0"/>
              <a:t> and a </a:t>
            </a:r>
            <a:r>
              <a:rPr lang="en-US" smtClean="0">
                <a:solidFill>
                  <a:srgbClr val="008000"/>
                </a:solidFill>
              </a:rPr>
              <a:t>C</a:t>
            </a:r>
            <a:r>
              <a:rPr lang="en-US" smtClean="0"/>
              <a:t> in </a:t>
            </a:r>
            <a:r>
              <a:rPr lang="en-US" smtClean="0">
                <a:solidFill>
                  <a:srgbClr val="A50021"/>
                </a:solidFill>
              </a:rPr>
              <a:t>[k,j].</a:t>
            </a:r>
          </a:p>
          <a:p>
            <a:pPr>
              <a:lnSpc>
                <a:spcPct val="90000"/>
              </a:lnSpc>
            </a:pPr>
            <a:r>
              <a:rPr lang="en-US" smtClean="0"/>
              <a:t>In other words, if we think there might be an </a:t>
            </a:r>
            <a:r>
              <a:rPr lang="en-US" smtClean="0">
                <a:solidFill>
                  <a:srgbClr val="008000"/>
                </a:solidFill>
              </a:rPr>
              <a:t>A</a:t>
            </a:r>
            <a:r>
              <a:rPr lang="en-US" smtClean="0"/>
              <a:t> spanning </a:t>
            </a:r>
            <a:r>
              <a:rPr lang="en-US" smtClean="0">
                <a:solidFill>
                  <a:srgbClr val="A50021"/>
                </a:solidFill>
              </a:rPr>
              <a:t>i,j </a:t>
            </a:r>
            <a:r>
              <a:rPr lang="en-US" smtClean="0"/>
              <a:t>in the input… AND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8000"/>
                </a:solidFill>
              </a:rPr>
              <a:t>   A </a:t>
            </a:r>
            <a:r>
              <a:rPr lang="en-US" sz="3600" b="1" i="1" smtClean="0">
                <a:solidFill>
                  <a:srgbClr val="008000"/>
                </a:solidFill>
                <a:sym typeface="Symbol" pitchFamily="18" charset="2"/>
              </a:rPr>
              <a:t></a:t>
            </a:r>
            <a:r>
              <a:rPr lang="en-US" i="1" smtClean="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en-US" smtClean="0">
                <a:solidFill>
                  <a:srgbClr val="008000"/>
                </a:solidFill>
              </a:rPr>
              <a:t>B C</a:t>
            </a:r>
            <a:r>
              <a:rPr lang="en-US" smtClean="0"/>
              <a:t> is a rule in the grammar THEN</a:t>
            </a:r>
          </a:p>
          <a:p>
            <a:pPr>
              <a:lnSpc>
                <a:spcPct val="90000"/>
              </a:lnSpc>
            </a:pPr>
            <a:r>
              <a:rPr lang="en-US" smtClean="0"/>
              <a:t>There must be a </a:t>
            </a:r>
            <a:r>
              <a:rPr lang="en-US" smtClean="0">
                <a:solidFill>
                  <a:srgbClr val="008000"/>
                </a:solidFill>
              </a:rPr>
              <a:t>B</a:t>
            </a:r>
            <a:r>
              <a:rPr lang="en-US" smtClean="0"/>
              <a:t> in </a:t>
            </a:r>
            <a:r>
              <a:rPr lang="en-US" smtClean="0">
                <a:solidFill>
                  <a:srgbClr val="A50021"/>
                </a:solidFill>
              </a:rPr>
              <a:t>[i,k]</a:t>
            </a:r>
            <a:r>
              <a:rPr lang="en-US" smtClean="0"/>
              <a:t> and a </a:t>
            </a:r>
            <a:r>
              <a:rPr lang="en-US" smtClean="0">
                <a:solidFill>
                  <a:srgbClr val="008000"/>
                </a:solidFill>
              </a:rPr>
              <a:t>C</a:t>
            </a:r>
            <a:r>
              <a:rPr lang="en-US" smtClean="0"/>
              <a:t> in </a:t>
            </a:r>
            <a:r>
              <a:rPr lang="en-US" smtClean="0">
                <a:solidFill>
                  <a:srgbClr val="A50021"/>
                </a:solidFill>
              </a:rPr>
              <a:t>[k,j]</a:t>
            </a:r>
            <a:r>
              <a:rPr lang="en-US" smtClean="0"/>
              <a:t> for some i&lt;k&lt;j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1586391-F1B1-48C9-859A-E532C12BF15F}" type="datetime1">
              <a:rPr lang="en-US">
                <a:latin typeface="Arial" pitchFamily="34" charset="0"/>
              </a:rPr>
              <a:pPr/>
              <a:t>11/23/2017</a:t>
            </a:fld>
            <a:endParaRPr lang="en-US">
              <a:latin typeface="Arial" pitchFamily="34" charset="0"/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                                        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A33701-1475-4C72-A887-BB8E46060297}" type="slidenum">
              <a:rPr lang="en-US">
                <a:latin typeface="Arial" pitchFamily="34" charset="0"/>
              </a:rPr>
              <a:pPr/>
              <a:t>27</a:t>
            </a:fld>
            <a:endParaRPr lang="en-US">
              <a:latin typeface="Arial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CKY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 to fill the table loop over the cell[i,j] values in some systematic way</a:t>
            </a:r>
          </a:p>
          <a:p>
            <a:pPr lvl="1"/>
            <a:r>
              <a:rPr lang="en-US" smtClean="0"/>
              <a:t>What constraint should we put on that systematic search?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  <a:p>
            <a:pPr lvl="1"/>
            <a:r>
              <a:rPr lang="en-US" smtClean="0"/>
              <a:t>For each cell, loop over the appropriate k values to search for things to add.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465A05-6F33-404E-8AD2-BBC7EBC3F8BC}" type="datetime1">
              <a:rPr lang="en-US">
                <a:latin typeface="Arial" pitchFamily="34" charset="0"/>
              </a:rPr>
              <a:pPr/>
              <a:t>11/23/2017</a:t>
            </a:fld>
            <a:endParaRPr lang="en-US">
              <a:latin typeface="Arial" pitchFamily="34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                                        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D26123-E940-4686-873A-57C7C8B7E43E}" type="slidenum">
              <a:rPr lang="en-US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  <p:sp>
        <p:nvSpPr>
          <p:cNvPr id="3482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Final CFG in CNF form</a:t>
            </a:r>
          </a:p>
        </p:txBody>
      </p:sp>
      <p:pic>
        <p:nvPicPr>
          <p:cNvPr id="1680389" name="Picture 1029" descr="fig1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45066"/>
          <a:stretch>
            <a:fillRect/>
          </a:stretch>
        </p:blipFill>
        <p:spPr>
          <a:xfrm>
            <a:off x="4143372" y="1143000"/>
            <a:ext cx="4772028" cy="4838700"/>
          </a:xfrm>
          <a:effectLst>
            <a:outerShdw dist="35921" dir="2700000" algn="ctr" rotWithShape="0">
              <a:srgbClr val="808080"/>
            </a:outerShdw>
          </a:effectLst>
        </p:spPr>
      </p:pic>
      <p:pic>
        <p:nvPicPr>
          <p:cNvPr id="7" name="Picture 5" descr="fig13"/>
          <p:cNvPicPr>
            <a:picLocks noChangeAspect="1" noChangeArrowheads="1"/>
          </p:cNvPicPr>
          <p:nvPr/>
        </p:nvPicPr>
        <p:blipFill>
          <a:blip r:embed="rId4"/>
          <a:srcRect l="46392"/>
          <a:stretch>
            <a:fillRect/>
          </a:stretch>
        </p:blipFill>
        <p:spPr>
          <a:xfrm>
            <a:off x="0" y="1190625"/>
            <a:ext cx="3962376" cy="5667375"/>
          </a:xfrm>
          <a:prstGeom prst="rect">
            <a:avLst/>
          </a:prstGeom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F31C4E0-DFA0-421C-8CB2-85E5F01811E0}" type="datetime1">
              <a:rPr lang="en-US">
                <a:latin typeface="Arial" pitchFamily="34" charset="0"/>
              </a:rPr>
              <a:pPr/>
              <a:t>11/23/2017</a:t>
            </a:fld>
            <a:endParaRPr lang="en-US">
              <a:latin typeface="Arial" pitchFamily="34" charset="0"/>
            </a:endParaRP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                                        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A311CF-1DBD-410E-96F2-B6D906830BB3}" type="slidenum">
              <a:rPr lang="en-US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1676293" name="Picture 5" descr="new-book-flight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1676400"/>
            <a:ext cx="8077200" cy="4319588"/>
          </a:xfrm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F19F5-BC20-4A86-98F6-8D250274F996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solidFill>
                  <a:srgbClr val="0000FF"/>
                </a:solidFill>
                <a:latin typeface="Tahoma" pitchFamily="34" charset="0"/>
              </a:rPr>
              <a:t>Example 1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061" y="1676400"/>
            <a:ext cx="8161878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dirty="0" smtClean="0">
                <a:latin typeface="Tahoma" pitchFamily="34" charset="0"/>
              </a:rPr>
              <a:t>	G = ({S}, {a, b}, S, P) 		</a:t>
            </a:r>
            <a:endParaRPr lang="en-GB" sz="2400" dirty="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dirty="0" smtClean="0">
                <a:latin typeface="Tahoma" pitchFamily="34" charset="0"/>
              </a:rPr>
              <a:t>	P = { S </a:t>
            </a:r>
            <a:r>
              <a:rPr lang="en-GB" sz="2400" dirty="0" smtClean="0">
                <a:latin typeface="Tahoma" pitchFamily="34" charset="0"/>
                <a:sym typeface="Symbol" pitchFamily="18" charset="2"/>
              </a:rPr>
              <a:t> </a:t>
            </a:r>
            <a:r>
              <a:rPr lang="en-GB" sz="2400" dirty="0" err="1" smtClean="0">
                <a:latin typeface="Tahoma" pitchFamily="34" charset="0"/>
                <a:sym typeface="Symbol" pitchFamily="18" charset="2"/>
              </a:rPr>
              <a:t>aSa</a:t>
            </a:r>
            <a:endParaRPr lang="en-GB" sz="2400" dirty="0" smtClean="0">
              <a:latin typeface="Tahoma" pitchFamily="34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dirty="0" smtClean="0">
                <a:latin typeface="Tahoma" pitchFamily="34" charset="0"/>
                <a:sym typeface="Symbol" pitchFamily="18" charset="2"/>
              </a:rPr>
              <a:t>		   S  </a:t>
            </a:r>
            <a:r>
              <a:rPr lang="en-GB" sz="2400" dirty="0" err="1" smtClean="0">
                <a:latin typeface="Tahoma" pitchFamily="34" charset="0"/>
                <a:sym typeface="Symbol" pitchFamily="18" charset="2"/>
              </a:rPr>
              <a:t>bSb</a:t>
            </a:r>
            <a:endParaRPr lang="en-GB" sz="2400" baseline="-25000" dirty="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baseline="-25000" dirty="0" smtClean="0">
                <a:latin typeface="Tahoma" pitchFamily="34" charset="0"/>
              </a:rPr>
              <a:t>		     </a:t>
            </a:r>
            <a:r>
              <a:rPr lang="en-GB" sz="2400" dirty="0" smtClean="0">
                <a:latin typeface="Tahoma" pitchFamily="34" charset="0"/>
                <a:sym typeface="Symbol" pitchFamily="18" charset="2"/>
              </a:rPr>
              <a:t>S  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dirty="0" smtClean="0">
                <a:latin typeface="Tahoma" pitchFamily="34" charset="0"/>
                <a:sym typeface="Symbol" pitchFamily="18" charset="2"/>
              </a:rPr>
              <a:t>		 }</a:t>
            </a:r>
            <a:endParaRPr lang="en-GB" sz="2400" dirty="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dirty="0" smtClean="0">
                <a:latin typeface="Tahoma" pitchFamily="34" charset="0"/>
              </a:rPr>
              <a:t>	S </a:t>
            </a:r>
            <a:r>
              <a:rPr lang="en-GB" sz="2400" dirty="0" smtClean="0">
                <a:latin typeface="Tahoma" pitchFamily="34" charset="0"/>
                <a:sym typeface="Symbol" pitchFamily="18" charset="2"/>
              </a:rPr>
              <a:t> </a:t>
            </a:r>
            <a:r>
              <a:rPr lang="en-GB" sz="2400" dirty="0" err="1" smtClean="0">
                <a:latin typeface="Tahoma" pitchFamily="34" charset="0"/>
              </a:rPr>
              <a:t>aSa</a:t>
            </a:r>
            <a:r>
              <a:rPr lang="en-GB" sz="2400" dirty="0" smtClean="0">
                <a:latin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400" dirty="0" smtClean="0">
                <a:latin typeface="Tahoma" pitchFamily="34" charset="0"/>
              </a:rPr>
              <a:t> </a:t>
            </a:r>
            <a:r>
              <a:rPr lang="en-GB" sz="2400" dirty="0" err="1" smtClean="0">
                <a:latin typeface="Tahoma" pitchFamily="34" charset="0"/>
              </a:rPr>
              <a:t>aaSaa</a:t>
            </a:r>
            <a:r>
              <a:rPr lang="en-GB" sz="2400" dirty="0" smtClean="0">
                <a:latin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400" dirty="0" smtClean="0">
                <a:latin typeface="Tahoma" pitchFamily="34" charset="0"/>
              </a:rPr>
              <a:t> </a:t>
            </a:r>
            <a:r>
              <a:rPr lang="en-GB" sz="2400" dirty="0" err="1" smtClean="0">
                <a:latin typeface="Tahoma" pitchFamily="34" charset="0"/>
              </a:rPr>
              <a:t>aabSbaa</a:t>
            </a:r>
            <a:r>
              <a:rPr lang="en-GB" sz="2400" dirty="0" smtClean="0">
                <a:latin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400" dirty="0" smtClean="0">
                <a:latin typeface="Tahoma" pitchFamily="34" charset="0"/>
              </a:rPr>
              <a:t> </a:t>
            </a:r>
            <a:r>
              <a:rPr lang="en-GB" sz="2400" dirty="0" err="1" smtClean="0">
                <a:latin typeface="Tahoma" pitchFamily="34" charset="0"/>
              </a:rPr>
              <a:t>aabbaa</a:t>
            </a:r>
            <a:endParaRPr lang="en-GB" sz="2400" dirty="0" smtClean="0">
              <a:latin typeface="Tahoma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dirty="0" smtClean="0">
                <a:solidFill>
                  <a:srgbClr val="0000FF"/>
                </a:solidFill>
                <a:latin typeface="Tahoma" pitchFamily="34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dirty="0" smtClean="0">
                <a:solidFill>
                  <a:srgbClr val="0000FF"/>
                </a:solidFill>
                <a:latin typeface="Tahoma" pitchFamily="34" charset="0"/>
              </a:rPr>
              <a:t>	</a:t>
            </a:r>
            <a:endParaRPr lang="en-GB" sz="2400" dirty="0" smtClean="0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2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9A06FB-EDDE-4F9A-8797-127324F5D26E}" type="datetime1">
              <a:rPr lang="en-US">
                <a:latin typeface="Arial" pitchFamily="34" charset="0"/>
              </a:rPr>
              <a:pPr/>
              <a:t>11/23/2017</a:t>
            </a:fld>
            <a:endParaRPr lang="en-US">
              <a:latin typeface="Arial" pitchFamily="34" charset="0"/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                                        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190C49-F7CE-4CA9-A1FD-268F51DEF68A}" type="slidenum">
              <a:rPr lang="en-US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  <p:pic>
        <p:nvPicPr>
          <p:cNvPr id="1685513" name="Picture 9" descr="book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33600" y="990600"/>
            <a:ext cx="5345113" cy="5257800"/>
          </a:xfrm>
          <a:effectLst>
            <a:outerShdw dist="35921" dir="2700000" algn="ctr" rotWithShape="0">
              <a:srgbClr val="808080"/>
            </a:outerShdw>
          </a:effectLst>
        </p:spPr>
      </p:pic>
      <p:sp>
        <p:nvSpPr>
          <p:cNvPr id="440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533400" y="4706938"/>
            <a:ext cx="2301875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Filling column 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1CDE397-221A-4E24-950F-53993ACC19FC}" type="datetime1">
              <a:rPr lang="en-US">
                <a:latin typeface="Arial" pitchFamily="34" charset="0"/>
              </a:rPr>
              <a:pPr/>
              <a:t>11/23/2017</a:t>
            </a:fld>
            <a:endParaRPr lang="en-US">
              <a:latin typeface="Arial" pitchFamily="34" charset="0"/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                                        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1A964-51AF-4D8F-B3CA-8018309C8E0E}" type="slidenum">
              <a:rPr lang="en-US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1686533" name="Picture 5" descr="book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73250" y="1219200"/>
            <a:ext cx="5243513" cy="5257800"/>
          </a:xfrm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D6EBF7D-D29B-44D3-A4AD-897AFDD40822}" type="datetime1">
              <a:rPr lang="en-US">
                <a:latin typeface="Arial" pitchFamily="34" charset="0"/>
              </a:rPr>
              <a:pPr/>
              <a:t>11/23/2017</a:t>
            </a:fld>
            <a:endParaRPr lang="en-US">
              <a:latin typeface="Arial" pitchFamily="34" charset="0"/>
            </a:endParaRP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                                        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0D94E4-F575-434D-BE5C-55A9A038084B}" type="slidenum">
              <a:rPr lang="en-US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1687557" name="Picture 5" descr="book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12938" y="1219200"/>
            <a:ext cx="5165725" cy="5257800"/>
          </a:xfrm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6EC4752-1A8D-49FA-B47D-EB89DAD3CB50}" type="datetime1">
              <a:rPr lang="en-US">
                <a:latin typeface="Arial" pitchFamily="34" charset="0"/>
              </a:rPr>
              <a:pPr/>
              <a:t>11/23/2017</a:t>
            </a:fld>
            <a:endParaRPr lang="en-US">
              <a:latin typeface="Arial" pitchFamily="34" charset="0"/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                                        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C2557E-5C7F-4359-BAA4-5F31DB33F073}" type="slidenum">
              <a:rPr lang="en-US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2209800" y="5562600"/>
            <a:ext cx="2895600" cy="990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pic>
        <p:nvPicPr>
          <p:cNvPr id="1688582" name="Picture 6" descr="book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52613" y="1219200"/>
            <a:ext cx="5284787" cy="5257800"/>
          </a:xfrm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98E1AB-81D2-4F9F-90BE-F568826875CD}" type="datetime1">
              <a:rPr lang="en-US">
                <a:latin typeface="Arial" pitchFamily="34" charset="0"/>
              </a:rPr>
              <a:pPr/>
              <a:t>11/23/2017</a:t>
            </a:fld>
            <a:endParaRPr lang="en-US">
              <a:latin typeface="Arial" pitchFamily="34" charset="0"/>
            </a:endParaRP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                                         </a:t>
            </a:r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E788FD-A52E-408C-AF9C-18997BDC00D7}" type="slidenum">
              <a:rPr lang="en-US">
                <a:latin typeface="Arial" pitchFamily="34" charset="0"/>
              </a:rPr>
              <a:pPr/>
              <a:t>34</a:t>
            </a:fld>
            <a:endParaRPr lang="en-US">
              <a:latin typeface="Arial" pitchFamily="34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pic>
        <p:nvPicPr>
          <p:cNvPr id="1689605" name="Picture 5" descr="book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12925" y="1219200"/>
            <a:ext cx="5365750" cy="5257800"/>
          </a:xfrm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C71DC-D916-466F-B185-CD61BB048E9D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solidFill>
                  <a:srgbClr val="0000FF"/>
                </a:solidFill>
                <a:latin typeface="Tahoma" pitchFamily="34" charset="0"/>
              </a:rPr>
              <a:t>Example 2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701" y="1600200"/>
            <a:ext cx="7880433" cy="4114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000" smtClean="0">
                <a:latin typeface="Tahoma" pitchFamily="34" charset="0"/>
              </a:rPr>
              <a:t>	</a:t>
            </a:r>
            <a:r>
              <a:rPr lang="en-GB" sz="2400" smtClean="0">
                <a:latin typeface="Tahoma" pitchFamily="34" charset="0"/>
              </a:rPr>
              <a:t>G = ({S, A, B}, {a, b}, S, P) 		</a:t>
            </a:r>
            <a:endParaRPr lang="en-GB" sz="2400" smtClean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smtClean="0">
                <a:latin typeface="Tahoma" pitchFamily="34" charset="0"/>
              </a:rPr>
              <a:t>	P = { S </a:t>
            </a:r>
            <a:r>
              <a:rPr lang="en-GB" sz="2400" smtClean="0">
                <a:latin typeface="Tahoma" pitchFamily="34" charset="0"/>
                <a:sym typeface="Symbol" pitchFamily="18" charset="2"/>
              </a:rPr>
              <a:t> abB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smtClean="0">
                <a:latin typeface="Tahoma" pitchFamily="34" charset="0"/>
                <a:sym typeface="Symbol" pitchFamily="18" charset="2"/>
              </a:rPr>
              <a:t>		   A  aaBb</a:t>
            </a:r>
            <a:endParaRPr lang="en-GB" sz="2400" baseline="-25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baseline="-25000" smtClean="0">
                <a:latin typeface="Tahoma" pitchFamily="34" charset="0"/>
              </a:rPr>
              <a:t>		     </a:t>
            </a:r>
            <a:r>
              <a:rPr lang="en-GB" sz="2400" smtClean="0">
                <a:latin typeface="Tahoma" pitchFamily="34" charset="0"/>
                <a:sym typeface="Symbol" pitchFamily="18" charset="2"/>
              </a:rPr>
              <a:t>B  bbAa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smtClean="0">
                <a:latin typeface="Tahoma" pitchFamily="34" charset="0"/>
                <a:sym typeface="Symbol" pitchFamily="18" charset="2"/>
              </a:rPr>
              <a:t>			 A  </a:t>
            </a:r>
            <a:endParaRPr lang="en-GB" sz="2400" baseline="-25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smtClean="0">
                <a:latin typeface="Tahoma" pitchFamily="34" charset="0"/>
                <a:sym typeface="Symbol" pitchFamily="18" charset="2"/>
              </a:rPr>
              <a:t>		 }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endParaRPr lang="en-GB" sz="24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smtClean="0">
                <a:latin typeface="Tahoma" pitchFamily="34" charset="0"/>
              </a:rPr>
              <a:t>	S </a:t>
            </a:r>
            <a:r>
              <a:rPr lang="en-GB" sz="2400" smtClean="0">
                <a:latin typeface="Tahoma" pitchFamily="34" charset="0"/>
                <a:sym typeface="Symbol" pitchFamily="18" charset="2"/>
              </a:rPr>
              <a:t> </a:t>
            </a:r>
            <a:r>
              <a:rPr lang="en-GB" sz="2400" smtClean="0">
                <a:latin typeface="Tahoma" pitchFamily="34" charset="0"/>
              </a:rPr>
              <a:t>abB </a:t>
            </a:r>
            <a:r>
              <a:rPr lang="en-GB" sz="24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400" smtClean="0">
                <a:latin typeface="Tahoma" pitchFamily="34" charset="0"/>
              </a:rPr>
              <a:t> abbbAa </a:t>
            </a:r>
            <a:r>
              <a:rPr lang="en-GB" sz="24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400" smtClean="0">
                <a:latin typeface="Tahoma" pitchFamily="34" charset="0"/>
              </a:rPr>
              <a:t> abbbaaBba </a:t>
            </a:r>
            <a:r>
              <a:rPr lang="en-GB" sz="24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400" smtClean="0">
                <a:latin typeface="Tahoma" pitchFamily="34" charset="0"/>
              </a:rPr>
              <a:t> abbbaabbAaba </a:t>
            </a:r>
            <a:r>
              <a:rPr lang="en-GB" sz="24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400" smtClean="0">
                <a:latin typeface="Tahoma" pitchFamily="34" charset="0"/>
              </a:rPr>
              <a:t> abbbaabbaba </a:t>
            </a:r>
            <a:endParaRPr lang="en-GB" sz="2200" smtClean="0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D50FB-F9BE-4623-9DF6-82C7533E66AC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solidFill>
                  <a:srgbClr val="0000FF"/>
                </a:solidFill>
                <a:latin typeface="Tahoma" pitchFamily="34" charset="0"/>
              </a:rPr>
              <a:t>Example 3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527" y="1981200"/>
            <a:ext cx="8161878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dirty="0" smtClean="0">
                <a:latin typeface="Tahoma" pitchFamily="34" charset="0"/>
              </a:rPr>
              <a:t>	P = { S </a:t>
            </a:r>
            <a:r>
              <a:rPr lang="en-GB" sz="2400" dirty="0" smtClean="0">
                <a:latin typeface="Tahoma" pitchFamily="34" charset="0"/>
                <a:sym typeface="Symbol" pitchFamily="18" charset="2"/>
              </a:rPr>
              <a:t> AS</a:t>
            </a:r>
            <a:r>
              <a:rPr lang="en-GB" sz="2400" baseline="-25000" dirty="0" smtClean="0">
                <a:latin typeface="Tahoma" pitchFamily="34" charset="0"/>
                <a:sym typeface="Symbol" pitchFamily="18" charset="2"/>
              </a:rPr>
              <a:t>1</a:t>
            </a:r>
            <a:r>
              <a:rPr lang="en-GB" sz="2400" dirty="0" smtClean="0">
                <a:latin typeface="Tahoma" pitchFamily="34" charset="0"/>
                <a:sym typeface="Symbol" pitchFamily="18" charset="2"/>
              </a:rPr>
              <a:t> | S</a:t>
            </a:r>
            <a:r>
              <a:rPr lang="en-GB" sz="2400" baseline="-25000" dirty="0" smtClean="0">
                <a:latin typeface="Tahoma" pitchFamily="34" charset="0"/>
                <a:sym typeface="Symbol" pitchFamily="18" charset="2"/>
              </a:rPr>
              <a:t>1</a:t>
            </a:r>
            <a:r>
              <a:rPr lang="en-GB" sz="2400" dirty="0" smtClean="0">
                <a:latin typeface="Tahoma" pitchFamily="34" charset="0"/>
                <a:sym typeface="Symbol" pitchFamily="18" charset="2"/>
              </a:rPr>
              <a:t>B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dirty="0" smtClean="0">
                <a:latin typeface="Tahoma" pitchFamily="34" charset="0"/>
                <a:sym typeface="Symbol" pitchFamily="18" charset="2"/>
              </a:rPr>
              <a:t>			 </a:t>
            </a:r>
            <a:r>
              <a:rPr lang="en-GB" sz="2400" dirty="0" smtClean="0">
                <a:latin typeface="Tahoma" pitchFamily="34" charset="0"/>
              </a:rPr>
              <a:t>S</a:t>
            </a:r>
            <a:r>
              <a:rPr lang="en-GB" sz="2400" baseline="-25000" dirty="0" smtClean="0">
                <a:latin typeface="Tahoma" pitchFamily="34" charset="0"/>
                <a:sym typeface="Symbol" pitchFamily="18" charset="2"/>
              </a:rPr>
              <a:t>1</a:t>
            </a:r>
            <a:r>
              <a:rPr lang="en-GB" sz="2400" dirty="0" smtClean="0">
                <a:latin typeface="Tahoma" pitchFamily="34" charset="0"/>
              </a:rPr>
              <a:t> </a:t>
            </a:r>
            <a:r>
              <a:rPr lang="en-GB" sz="2400" dirty="0" smtClean="0">
                <a:latin typeface="Tahoma" pitchFamily="34" charset="0"/>
                <a:sym typeface="Symbol" pitchFamily="18" charset="2"/>
              </a:rPr>
              <a:t> aS</a:t>
            </a:r>
            <a:r>
              <a:rPr lang="en-GB" sz="2400" baseline="-25000" dirty="0" smtClean="0">
                <a:latin typeface="Tahoma" pitchFamily="34" charset="0"/>
                <a:sym typeface="Symbol" pitchFamily="18" charset="2"/>
              </a:rPr>
              <a:t>1</a:t>
            </a:r>
            <a:r>
              <a:rPr lang="en-GB" sz="2400" dirty="0" smtClean="0">
                <a:latin typeface="Tahoma" pitchFamily="34" charset="0"/>
                <a:sym typeface="Symbol" pitchFamily="18" charset="2"/>
              </a:rPr>
              <a:t>b | 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dirty="0" smtClean="0">
                <a:latin typeface="Tahoma" pitchFamily="34" charset="0"/>
                <a:sym typeface="Symbol" pitchFamily="18" charset="2"/>
              </a:rPr>
              <a:t>		   A  </a:t>
            </a:r>
            <a:r>
              <a:rPr lang="en-GB" sz="2400" dirty="0" err="1" smtClean="0">
                <a:latin typeface="Tahoma" pitchFamily="34" charset="0"/>
                <a:sym typeface="Symbol" pitchFamily="18" charset="2"/>
              </a:rPr>
              <a:t>aA</a:t>
            </a:r>
            <a:r>
              <a:rPr lang="en-GB" sz="2400" dirty="0" smtClean="0">
                <a:latin typeface="Tahoma" pitchFamily="34" charset="0"/>
                <a:sym typeface="Symbol" pitchFamily="18" charset="2"/>
              </a:rPr>
              <a:t> | a</a:t>
            </a:r>
            <a:endParaRPr lang="en-GB" sz="2400" baseline="-25000" dirty="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baseline="-25000" dirty="0" smtClean="0">
                <a:latin typeface="Tahoma" pitchFamily="34" charset="0"/>
              </a:rPr>
              <a:t>		     </a:t>
            </a:r>
            <a:r>
              <a:rPr lang="en-GB" sz="2400" dirty="0" smtClean="0">
                <a:latin typeface="Tahoma" pitchFamily="34" charset="0"/>
                <a:sym typeface="Symbol" pitchFamily="18" charset="2"/>
              </a:rPr>
              <a:t>B  </a:t>
            </a:r>
            <a:r>
              <a:rPr lang="en-GB" sz="2400" dirty="0" err="1" smtClean="0">
                <a:latin typeface="Tahoma" pitchFamily="34" charset="0"/>
                <a:sym typeface="Symbol" pitchFamily="18" charset="2"/>
              </a:rPr>
              <a:t>bB</a:t>
            </a:r>
            <a:r>
              <a:rPr lang="en-GB" sz="2400" dirty="0" smtClean="0">
                <a:latin typeface="Tahoma" pitchFamily="34" charset="0"/>
                <a:sym typeface="Symbol" pitchFamily="18" charset="2"/>
              </a:rPr>
              <a:t> | b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dirty="0" smtClean="0">
                <a:latin typeface="Tahoma" pitchFamily="34" charset="0"/>
                <a:sym typeface="Symbol" pitchFamily="18" charset="2"/>
              </a:rPr>
              <a:t>		 }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endParaRPr lang="en-GB" sz="2400" dirty="0" smtClean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400" dirty="0" smtClean="0">
                <a:latin typeface="Tahoma" pitchFamily="34" charset="0"/>
                <a:sym typeface="Symbol" pitchFamily="18" charset="2"/>
              </a:rPr>
              <a:t> Derive 2-3 strings using the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ADC212-9B31-4AA1-858F-C17289243149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latin typeface="Tahoma" pitchFamily="34" charset="0"/>
              </a:rPr>
              <a:t>Derivations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527" y="1981200"/>
            <a:ext cx="8161878" cy="4114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tabLst>
                <a:tab pos="762000" algn="l"/>
              </a:tabLst>
            </a:pPr>
            <a:r>
              <a:rPr lang="en-GB" sz="2000" smtClean="0">
                <a:latin typeface="Tahoma" pitchFamily="34" charset="0"/>
              </a:rPr>
              <a:t>G = ({S, A, B}, {a, b}, S, {S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 AB, A  aaA, </a:t>
            </a:r>
            <a:r>
              <a:rPr lang="en-GB" sz="2000" smtClean="0">
                <a:latin typeface="Tahoma" pitchFamily="34" charset="0"/>
              </a:rPr>
              <a:t>A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 </a:t>
            </a:r>
            <a:r>
              <a:rPr lang="en-GB" sz="2000" smtClean="0">
                <a:latin typeface="Tahoma" pitchFamily="34" charset="0"/>
              </a:rPr>
              <a:t>, B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 Bb, </a:t>
            </a:r>
            <a:r>
              <a:rPr lang="en-GB" sz="2000" smtClean="0">
                <a:latin typeface="Tahoma" pitchFamily="34" charset="0"/>
              </a:rPr>
              <a:t>B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 </a:t>
            </a:r>
            <a:r>
              <a:rPr lang="en-GB" sz="2000" smtClean="0">
                <a:latin typeface="Tahoma" pitchFamily="34" charset="0"/>
              </a:rPr>
              <a:t>}) 					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1	   2	    3	    4	     5</a:t>
            </a:r>
            <a:r>
              <a:rPr lang="en-GB" sz="2000" smtClean="0">
                <a:solidFill>
                  <a:srgbClr val="0000FF"/>
                </a:solidFill>
                <a:latin typeface="Tahoma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000" smtClean="0">
                <a:latin typeface="Tahoma" pitchFamily="34" charset="0"/>
              </a:rPr>
              <a:t>	 </a:t>
            </a:r>
          </a:p>
          <a:p>
            <a:pPr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000" smtClean="0">
                <a:latin typeface="Tahoma" pitchFamily="34" charset="0"/>
              </a:rPr>
              <a:t>	S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  </a:t>
            </a:r>
            <a:r>
              <a:rPr lang="en-GB" sz="2000" smtClean="0">
                <a:latin typeface="Tahoma" pitchFamily="34" charset="0"/>
              </a:rPr>
              <a:t>AB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000" smtClean="0">
                <a:latin typeface="Tahoma" pitchFamily="34" charset="0"/>
              </a:rPr>
              <a:t>  aaAB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000" smtClean="0">
                <a:latin typeface="Tahoma" pitchFamily="34" charset="0"/>
              </a:rPr>
              <a:t>  aaB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000" smtClean="0">
                <a:latin typeface="Tahoma" pitchFamily="34" charset="0"/>
              </a:rPr>
              <a:t>  aaBb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000" smtClean="0">
                <a:latin typeface="Tahoma" pitchFamily="34" charset="0"/>
              </a:rPr>
              <a:t>  aab</a:t>
            </a:r>
          </a:p>
          <a:p>
            <a:pPr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endParaRPr lang="en-GB" sz="2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000" smtClean="0">
                <a:latin typeface="Tahoma" pitchFamily="34" charset="0"/>
              </a:rPr>
              <a:t>	S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  </a:t>
            </a:r>
            <a:r>
              <a:rPr lang="en-GB" sz="2000" smtClean="0">
                <a:latin typeface="Tahoma" pitchFamily="34" charset="0"/>
              </a:rPr>
              <a:t>AB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000" smtClean="0">
                <a:latin typeface="Tahoma" pitchFamily="34" charset="0"/>
              </a:rPr>
              <a:t>  ABb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000" smtClean="0">
                <a:latin typeface="Tahoma" pitchFamily="34" charset="0"/>
              </a:rPr>
              <a:t>  aaABb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000" smtClean="0">
                <a:latin typeface="Tahoma" pitchFamily="34" charset="0"/>
              </a:rPr>
              <a:t>  aaAb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000" smtClean="0">
                <a:latin typeface="Tahoma" pitchFamily="34" charset="0"/>
              </a:rPr>
              <a:t>  aab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000" smtClean="0">
                <a:latin typeface="Tahoma" pitchFamily="34" charset="0"/>
              </a:rPr>
              <a:t>	</a:t>
            </a:r>
            <a:endParaRPr lang="en-GB" sz="2000" smtClean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endParaRPr lang="en-GB" sz="2200" smtClean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125776" y="32766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1899747" y="32766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2955163" y="32766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3869856" y="32766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4925271" y="32766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67273" name="Text Box 9"/>
          <p:cNvSpPr txBox="1">
            <a:spLocks noChangeArrowheads="1"/>
          </p:cNvSpPr>
          <p:nvPr/>
        </p:nvSpPr>
        <p:spPr bwMode="auto">
          <a:xfrm>
            <a:off x="1125776" y="44958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67274" name="Text Box 10"/>
          <p:cNvSpPr txBox="1">
            <a:spLocks noChangeArrowheads="1"/>
          </p:cNvSpPr>
          <p:nvPr/>
        </p:nvSpPr>
        <p:spPr bwMode="auto">
          <a:xfrm>
            <a:off x="1899747" y="44958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267275" name="Text Box 11"/>
          <p:cNvSpPr txBox="1">
            <a:spLocks noChangeArrowheads="1"/>
          </p:cNvSpPr>
          <p:nvPr/>
        </p:nvSpPr>
        <p:spPr bwMode="auto">
          <a:xfrm>
            <a:off x="2814441" y="44958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67276" name="Text Box 12"/>
          <p:cNvSpPr txBox="1">
            <a:spLocks noChangeArrowheads="1"/>
          </p:cNvSpPr>
          <p:nvPr/>
        </p:nvSpPr>
        <p:spPr bwMode="auto">
          <a:xfrm>
            <a:off x="4010578" y="44958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267277" name="Text Box 13"/>
          <p:cNvSpPr txBox="1">
            <a:spLocks noChangeArrowheads="1"/>
          </p:cNvSpPr>
          <p:nvPr/>
        </p:nvSpPr>
        <p:spPr bwMode="auto">
          <a:xfrm>
            <a:off x="5065993" y="44958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6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/>
      <p:bldP spid="267269" grpId="0"/>
      <p:bldP spid="267270" grpId="0"/>
      <p:bldP spid="267271" grpId="0"/>
      <p:bldP spid="267272" grpId="0"/>
      <p:bldP spid="267273" grpId="0"/>
      <p:bldP spid="267274" grpId="0"/>
      <p:bldP spid="267275" grpId="0"/>
      <p:bldP spid="2672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6077-22AA-43EE-887A-16BFCEF771EA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latin typeface="Tahoma" pitchFamily="34" charset="0"/>
              </a:rPr>
              <a:t>Derivations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527" y="1981200"/>
            <a:ext cx="8161878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</a:pPr>
            <a:r>
              <a:rPr lang="en-GB" sz="2600" smtClean="0">
                <a:solidFill>
                  <a:srgbClr val="0000FF"/>
                </a:solidFill>
                <a:latin typeface="Tahoma" pitchFamily="34" charset="0"/>
              </a:rPr>
              <a:t>Leftmost:</a:t>
            </a:r>
            <a:r>
              <a:rPr lang="en-GB" sz="2600" smtClean="0">
                <a:latin typeface="Tahoma" pitchFamily="34" charset="0"/>
              </a:rPr>
              <a:t> in each step the leftmost variable in the sentential form is replaced.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endParaRPr lang="en-GB" sz="26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</a:pPr>
            <a:r>
              <a:rPr lang="en-GB" sz="2600" smtClean="0">
                <a:solidFill>
                  <a:srgbClr val="0000FF"/>
                </a:solidFill>
                <a:latin typeface="Tahoma" pitchFamily="34" charset="0"/>
              </a:rPr>
              <a:t>Rightmost:</a:t>
            </a:r>
            <a:r>
              <a:rPr lang="en-GB" sz="2600" smtClean="0">
                <a:latin typeface="Tahoma" pitchFamily="34" charset="0"/>
              </a:rPr>
              <a:t> in each step the rightmost variable in the sentential form is replaced.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</a:pPr>
            <a:endParaRPr lang="en-GB" sz="26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</a:pPr>
            <a:endParaRPr lang="en-GB" sz="2200" smtClean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sz="2200" smtClean="0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562DB-4EA7-49DB-BF89-2075ECB9B785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latin typeface="Tahoma" pitchFamily="34" charset="0"/>
              </a:rPr>
              <a:t>Example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527" y="1981200"/>
            <a:ext cx="8161878" cy="4114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tabLst>
                <a:tab pos="762000" algn="l"/>
              </a:tabLst>
            </a:pPr>
            <a:r>
              <a:rPr lang="en-GB" sz="2000" smtClean="0">
                <a:latin typeface="Tahoma" pitchFamily="34" charset="0"/>
              </a:rPr>
              <a:t>G = ({S, A, B}, {a, b}, S, {S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 AB, A  aaA, </a:t>
            </a:r>
            <a:r>
              <a:rPr lang="en-GB" sz="2000" smtClean="0">
                <a:latin typeface="Tahoma" pitchFamily="34" charset="0"/>
              </a:rPr>
              <a:t>A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 </a:t>
            </a:r>
            <a:r>
              <a:rPr lang="en-GB" sz="2000" smtClean="0">
                <a:latin typeface="Tahoma" pitchFamily="34" charset="0"/>
              </a:rPr>
              <a:t>, B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 Bb, </a:t>
            </a:r>
            <a:r>
              <a:rPr lang="en-GB" sz="2000" smtClean="0">
                <a:latin typeface="Tahoma" pitchFamily="34" charset="0"/>
              </a:rPr>
              <a:t>B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 </a:t>
            </a:r>
            <a:r>
              <a:rPr lang="en-GB" sz="2000" smtClean="0">
                <a:latin typeface="Tahoma" pitchFamily="34" charset="0"/>
              </a:rPr>
              <a:t>}) 					</a:t>
            </a:r>
            <a:r>
              <a:rPr lang="en-GB" sz="1800" smtClean="0">
                <a:solidFill>
                  <a:srgbClr val="0000FF"/>
                </a:solidFill>
                <a:latin typeface="Tahoma" pitchFamily="34" charset="0"/>
              </a:rPr>
              <a:t>1	   2	    3	    4	     5</a:t>
            </a:r>
            <a:r>
              <a:rPr lang="en-GB" sz="2000" smtClean="0">
                <a:solidFill>
                  <a:srgbClr val="0000FF"/>
                </a:solidFill>
                <a:latin typeface="Tahoma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000" smtClean="0">
                <a:latin typeface="Tahoma" pitchFamily="34" charset="0"/>
              </a:rPr>
              <a:t>	 </a:t>
            </a:r>
          </a:p>
          <a:p>
            <a:pPr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000" smtClean="0">
                <a:latin typeface="Tahoma" pitchFamily="34" charset="0"/>
              </a:rPr>
              <a:t>	S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  </a:t>
            </a:r>
            <a:r>
              <a:rPr lang="en-GB" sz="2000" smtClean="0">
                <a:latin typeface="Tahoma" pitchFamily="34" charset="0"/>
              </a:rPr>
              <a:t>AB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000" smtClean="0">
                <a:latin typeface="Tahoma" pitchFamily="34" charset="0"/>
              </a:rPr>
              <a:t>  aaAB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000" smtClean="0">
                <a:latin typeface="Tahoma" pitchFamily="34" charset="0"/>
              </a:rPr>
              <a:t>  aaB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000" smtClean="0">
                <a:latin typeface="Tahoma" pitchFamily="34" charset="0"/>
              </a:rPr>
              <a:t>  aaBb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000" smtClean="0">
                <a:latin typeface="Tahoma" pitchFamily="34" charset="0"/>
              </a:rPr>
              <a:t>  aab		Left </a:t>
            </a:r>
          </a:p>
          <a:p>
            <a:pPr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endParaRPr lang="en-GB" sz="20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000" smtClean="0">
                <a:latin typeface="Tahoma" pitchFamily="34" charset="0"/>
              </a:rPr>
              <a:t>	S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  </a:t>
            </a:r>
            <a:r>
              <a:rPr lang="en-GB" sz="2000" smtClean="0">
                <a:latin typeface="Tahoma" pitchFamily="34" charset="0"/>
              </a:rPr>
              <a:t>AB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000" smtClean="0">
                <a:latin typeface="Tahoma" pitchFamily="34" charset="0"/>
              </a:rPr>
              <a:t>  ABb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000" smtClean="0">
                <a:latin typeface="Tahoma" pitchFamily="34" charset="0"/>
              </a:rPr>
              <a:t>  aaABb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000" smtClean="0">
                <a:latin typeface="Tahoma" pitchFamily="34" charset="0"/>
              </a:rPr>
              <a:t>  aaAb  </a:t>
            </a:r>
            <a:r>
              <a:rPr lang="en-GB" sz="2000" smtClean="0">
                <a:latin typeface="Tahoma" pitchFamily="34" charset="0"/>
                <a:sym typeface="Symbol" pitchFamily="18" charset="2"/>
              </a:rPr>
              <a:t></a:t>
            </a:r>
            <a:r>
              <a:rPr lang="en-GB" sz="2000" smtClean="0">
                <a:latin typeface="Tahoma" pitchFamily="34" charset="0"/>
              </a:rPr>
              <a:t>  aab		Right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r>
              <a:rPr lang="en-GB" sz="2000" smtClean="0">
                <a:latin typeface="Tahoma" pitchFamily="34" charset="0"/>
              </a:rPr>
              <a:t>	</a:t>
            </a:r>
            <a:endParaRPr lang="en-GB" sz="2000" smtClean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762000" algn="l"/>
              </a:tabLst>
            </a:pPr>
            <a:endParaRPr lang="en-GB" sz="2200" smtClean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1125776" y="32766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1899747" y="32766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04134" name="Text Box 6"/>
          <p:cNvSpPr txBox="1">
            <a:spLocks noChangeArrowheads="1"/>
          </p:cNvSpPr>
          <p:nvPr/>
        </p:nvSpPr>
        <p:spPr bwMode="auto">
          <a:xfrm>
            <a:off x="2955163" y="32766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3869856" y="32766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4925271" y="32766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04137" name="Text Box 9"/>
          <p:cNvSpPr txBox="1">
            <a:spLocks noChangeArrowheads="1"/>
          </p:cNvSpPr>
          <p:nvPr/>
        </p:nvSpPr>
        <p:spPr bwMode="auto">
          <a:xfrm>
            <a:off x="1125776" y="44958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4138" name="Text Box 10"/>
          <p:cNvSpPr txBox="1">
            <a:spLocks noChangeArrowheads="1"/>
          </p:cNvSpPr>
          <p:nvPr/>
        </p:nvSpPr>
        <p:spPr bwMode="auto">
          <a:xfrm>
            <a:off x="1899747" y="44958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304139" name="Text Box 11"/>
          <p:cNvSpPr txBox="1">
            <a:spLocks noChangeArrowheads="1"/>
          </p:cNvSpPr>
          <p:nvPr/>
        </p:nvSpPr>
        <p:spPr bwMode="auto">
          <a:xfrm>
            <a:off x="2814441" y="44958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04140" name="Text Box 12"/>
          <p:cNvSpPr txBox="1">
            <a:spLocks noChangeArrowheads="1"/>
          </p:cNvSpPr>
          <p:nvPr/>
        </p:nvSpPr>
        <p:spPr bwMode="auto">
          <a:xfrm>
            <a:off x="4010578" y="44958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04141" name="Text Box 13"/>
          <p:cNvSpPr txBox="1">
            <a:spLocks noChangeArrowheads="1"/>
          </p:cNvSpPr>
          <p:nvPr/>
        </p:nvSpPr>
        <p:spPr bwMode="auto">
          <a:xfrm>
            <a:off x="5065993" y="4495801"/>
            <a:ext cx="422166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rgbClr val="0000FF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0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0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0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/>
      <p:bldP spid="304133" grpId="0"/>
      <p:bldP spid="304134" grpId="0"/>
      <p:bldP spid="304135" grpId="0"/>
      <p:bldP spid="304136" grpId="0"/>
      <p:bldP spid="304137" grpId="0"/>
      <p:bldP spid="304138" grpId="0"/>
      <p:bldP spid="304139" grpId="0"/>
      <p:bldP spid="304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073C0-4D81-4C46-8288-513FBEC9FD91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latin typeface="Tahoma" pitchFamily="34" charset="0"/>
              </a:rPr>
              <a:t>Derivation Trees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527" y="1981200"/>
            <a:ext cx="8161878" cy="41148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600" smtClean="0">
                <a:latin typeface="Tahoma" pitchFamily="34" charset="0"/>
              </a:rPr>
              <a:t>	A </a:t>
            </a:r>
            <a:r>
              <a:rPr lang="en-GB" sz="2600" smtClean="0">
                <a:latin typeface="Tahoma" pitchFamily="34" charset="0"/>
                <a:sym typeface="Symbol" pitchFamily="18" charset="2"/>
              </a:rPr>
              <a:t> abABc</a:t>
            </a:r>
            <a:endParaRPr lang="en-GB" sz="2600" smtClean="0">
              <a:latin typeface="Tahoma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600" smtClean="0">
                <a:latin typeface="Tahoma" pitchFamily="34" charset="0"/>
                <a:sym typeface="Symbol" pitchFamily="18" charset="2"/>
              </a:rPr>
              <a:t>	</a:t>
            </a:r>
            <a:endParaRPr lang="en-GB" sz="2200" smtClean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sz="2200" smtClean="0">
              <a:latin typeface="Tahoma" pitchFamily="34" charset="0"/>
              <a:sym typeface="Symbol" pitchFamily="18" charset="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673718" y="2895600"/>
            <a:ext cx="3869856" cy="1828800"/>
            <a:chOff x="1824" y="1728"/>
            <a:chExt cx="2640" cy="1152"/>
          </a:xfrm>
        </p:grpSpPr>
        <p:sp>
          <p:nvSpPr>
            <p:cNvPr id="12296" name="Oval 4"/>
            <p:cNvSpPr>
              <a:spLocks noChangeArrowheads="1"/>
            </p:cNvSpPr>
            <p:nvPr/>
          </p:nvSpPr>
          <p:spPr bwMode="auto">
            <a:xfrm>
              <a:off x="2976" y="1728"/>
              <a:ext cx="336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/>
                <a:t>A</a:t>
              </a:r>
            </a:p>
          </p:txBody>
        </p:sp>
        <p:sp>
          <p:nvSpPr>
            <p:cNvPr id="12297" name="Oval 5"/>
            <p:cNvSpPr>
              <a:spLocks noChangeArrowheads="1"/>
            </p:cNvSpPr>
            <p:nvPr/>
          </p:nvSpPr>
          <p:spPr bwMode="auto">
            <a:xfrm>
              <a:off x="2400" y="2544"/>
              <a:ext cx="336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/>
                <a:t>b</a:t>
              </a:r>
            </a:p>
          </p:txBody>
        </p:sp>
        <p:sp>
          <p:nvSpPr>
            <p:cNvPr id="12298" name="Oval 6"/>
            <p:cNvSpPr>
              <a:spLocks noChangeArrowheads="1"/>
            </p:cNvSpPr>
            <p:nvPr/>
          </p:nvSpPr>
          <p:spPr bwMode="auto">
            <a:xfrm>
              <a:off x="1824" y="2544"/>
              <a:ext cx="336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/>
                <a:t>a</a:t>
              </a:r>
            </a:p>
          </p:txBody>
        </p:sp>
        <p:sp>
          <p:nvSpPr>
            <p:cNvPr id="12299" name="Oval 7"/>
            <p:cNvSpPr>
              <a:spLocks noChangeArrowheads="1"/>
            </p:cNvSpPr>
            <p:nvPr/>
          </p:nvSpPr>
          <p:spPr bwMode="auto">
            <a:xfrm>
              <a:off x="4128" y="2544"/>
              <a:ext cx="336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/>
                <a:t>c</a:t>
              </a:r>
            </a:p>
          </p:txBody>
        </p:sp>
        <p:sp>
          <p:nvSpPr>
            <p:cNvPr id="12300" name="Oval 8"/>
            <p:cNvSpPr>
              <a:spLocks noChangeArrowheads="1"/>
            </p:cNvSpPr>
            <p:nvPr/>
          </p:nvSpPr>
          <p:spPr bwMode="auto">
            <a:xfrm>
              <a:off x="3552" y="2544"/>
              <a:ext cx="336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/>
                <a:t>B</a:t>
              </a:r>
            </a:p>
          </p:txBody>
        </p:sp>
        <p:sp>
          <p:nvSpPr>
            <p:cNvPr id="12301" name="Oval 9"/>
            <p:cNvSpPr>
              <a:spLocks noChangeArrowheads="1"/>
            </p:cNvSpPr>
            <p:nvPr/>
          </p:nvSpPr>
          <p:spPr bwMode="auto">
            <a:xfrm>
              <a:off x="2976" y="2544"/>
              <a:ext cx="336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/>
                <a:t>A</a:t>
              </a:r>
            </a:p>
          </p:txBody>
        </p:sp>
        <p:cxnSp>
          <p:nvCxnSpPr>
            <p:cNvPr id="12302" name="AutoShape 10"/>
            <p:cNvCxnSpPr>
              <a:cxnSpLocks noChangeShapeType="1"/>
              <a:stCxn id="12296" idx="4"/>
              <a:endCxn id="12298" idx="7"/>
            </p:cNvCxnSpPr>
            <p:nvPr/>
          </p:nvCxnSpPr>
          <p:spPr bwMode="auto">
            <a:xfrm flipH="1">
              <a:off x="2111" y="2070"/>
              <a:ext cx="1033" cy="5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03" name="AutoShape 11"/>
            <p:cNvCxnSpPr>
              <a:cxnSpLocks noChangeShapeType="1"/>
              <a:stCxn id="12296" idx="4"/>
              <a:endCxn id="12297" idx="0"/>
            </p:cNvCxnSpPr>
            <p:nvPr/>
          </p:nvCxnSpPr>
          <p:spPr bwMode="auto">
            <a:xfrm flipH="1">
              <a:off x="2568" y="2070"/>
              <a:ext cx="576" cy="4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04" name="AutoShape 13"/>
            <p:cNvCxnSpPr>
              <a:cxnSpLocks noChangeShapeType="1"/>
              <a:stCxn id="12296" idx="4"/>
              <a:endCxn id="12301" idx="0"/>
            </p:cNvCxnSpPr>
            <p:nvPr/>
          </p:nvCxnSpPr>
          <p:spPr bwMode="auto">
            <a:xfrm>
              <a:off x="3144" y="2070"/>
              <a:ext cx="0" cy="4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05" name="AutoShape 14"/>
            <p:cNvCxnSpPr>
              <a:cxnSpLocks noChangeShapeType="1"/>
              <a:stCxn id="12296" idx="4"/>
              <a:endCxn id="12300" idx="1"/>
            </p:cNvCxnSpPr>
            <p:nvPr/>
          </p:nvCxnSpPr>
          <p:spPr bwMode="auto">
            <a:xfrm>
              <a:off x="3144" y="2070"/>
              <a:ext cx="457" cy="5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306" name="AutoShape 15"/>
            <p:cNvCxnSpPr>
              <a:cxnSpLocks noChangeShapeType="1"/>
              <a:stCxn id="12296" idx="4"/>
              <a:endCxn id="12299" idx="1"/>
            </p:cNvCxnSpPr>
            <p:nvPr/>
          </p:nvCxnSpPr>
          <p:spPr bwMode="auto">
            <a:xfrm>
              <a:off x="3144" y="2070"/>
              <a:ext cx="1033" cy="51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2294" name="Text Box 17"/>
          <p:cNvSpPr txBox="1">
            <a:spLocks noChangeArrowheads="1"/>
          </p:cNvSpPr>
          <p:nvPr/>
        </p:nvSpPr>
        <p:spPr bwMode="auto">
          <a:xfrm>
            <a:off x="3166246" y="4992688"/>
            <a:ext cx="21254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ordered tree</a:t>
            </a:r>
          </a:p>
        </p:txBody>
      </p:sp>
      <p:sp>
        <p:nvSpPr>
          <p:cNvPr id="12295" name="AutoShape 18"/>
          <p:cNvSpPr>
            <a:spLocks noChangeArrowheads="1"/>
          </p:cNvSpPr>
          <p:nvPr/>
        </p:nvSpPr>
        <p:spPr bwMode="auto">
          <a:xfrm rot="-5400000">
            <a:off x="5406120" y="4905995"/>
            <a:ext cx="304800" cy="70361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909</Words>
  <Application>Microsoft Office PowerPoint</Application>
  <PresentationFormat>On-screen Show (4:3)</PresentationFormat>
  <Paragraphs>309</Paragraphs>
  <Slides>35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Context-Free Grammars</vt:lpstr>
      <vt:lpstr>Definition</vt:lpstr>
      <vt:lpstr>Example 1</vt:lpstr>
      <vt:lpstr>Example 2</vt:lpstr>
      <vt:lpstr>Example 3</vt:lpstr>
      <vt:lpstr>Derivations</vt:lpstr>
      <vt:lpstr>Derivations</vt:lpstr>
      <vt:lpstr>Example</vt:lpstr>
      <vt:lpstr>Derivation Trees</vt:lpstr>
      <vt:lpstr>Derivation Trees</vt:lpstr>
      <vt:lpstr>Derivation Trees</vt:lpstr>
      <vt:lpstr>Derivation Trees</vt:lpstr>
      <vt:lpstr>Derivation Trees</vt:lpstr>
      <vt:lpstr>Derivation Trees</vt:lpstr>
      <vt:lpstr>Sentential Forms &amp; Derivation Trees</vt:lpstr>
      <vt:lpstr>Parsing</vt:lpstr>
      <vt:lpstr>Parsing</vt:lpstr>
      <vt:lpstr>Chomsky Normal Form</vt:lpstr>
      <vt:lpstr>Example</vt:lpstr>
      <vt:lpstr>CFG example for English sentence</vt:lpstr>
      <vt:lpstr>Derivations/ Parsing</vt:lpstr>
      <vt:lpstr>CKY Parsing</vt:lpstr>
      <vt:lpstr>Sample L1 Grammar</vt:lpstr>
      <vt:lpstr>CNF Conversion</vt:lpstr>
      <vt:lpstr>CKY</vt:lpstr>
      <vt:lpstr>CKY</vt:lpstr>
      <vt:lpstr>CKY</vt:lpstr>
      <vt:lpstr>Final CFG in CNF form</vt:lpstr>
      <vt:lpstr>Example</vt:lpstr>
      <vt:lpstr>Example</vt:lpstr>
      <vt:lpstr>Example</vt:lpstr>
      <vt:lpstr>Example</vt:lpstr>
      <vt:lpstr>Example</vt:lpstr>
      <vt:lpstr>Example</vt:lpstr>
      <vt:lpstr>Slide 35</vt:lpstr>
    </vt:vector>
  </TitlesOfParts>
  <Company>Jiitu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shikha.jain</dc:creator>
  <cp:lastModifiedBy>shikha.jain</cp:lastModifiedBy>
  <cp:revision>13</cp:revision>
  <dcterms:created xsi:type="dcterms:W3CDTF">2017-11-20T04:46:35Z</dcterms:created>
  <dcterms:modified xsi:type="dcterms:W3CDTF">2017-11-23T04:50:14Z</dcterms:modified>
</cp:coreProperties>
</file>