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FB1D-61EC-49F3-9A2A-3D356690D8F9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765C0-EAAC-45AE-AEC6-A726DCDDD58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Policy Iteration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Pick a policy </a:t>
            </a:r>
            <a:r>
              <a:rPr lang="en-US" smtClean="0">
                <a:latin typeface="Symbol" pitchFamily="18" charset="2"/>
              </a:rPr>
              <a:t>P</a:t>
            </a:r>
            <a:r>
              <a:rPr lang="en-US" smtClean="0"/>
              <a:t> at random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431925" y="52911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Policy Iteration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Pick a policy </a:t>
            </a:r>
            <a:r>
              <a:rPr lang="en-US" smtClean="0">
                <a:latin typeface="Symbol" pitchFamily="18" charset="2"/>
              </a:rPr>
              <a:t>P</a:t>
            </a:r>
            <a:r>
              <a:rPr lang="en-US" smtClean="0"/>
              <a:t> at random</a:t>
            </a:r>
          </a:p>
          <a:p>
            <a:pPr eaLnBrk="1" hangingPunct="1"/>
            <a:r>
              <a:rPr lang="en-US" smtClean="0"/>
              <a:t> Repeat:</a:t>
            </a:r>
          </a:p>
          <a:p>
            <a:pPr lvl="1" eaLnBrk="1" hangingPunct="1"/>
            <a:r>
              <a:rPr lang="en-US" smtClean="0"/>
              <a:t>Compute the reward of each state for </a:t>
            </a:r>
            <a:r>
              <a:rPr lang="en-US" smtClean="0">
                <a:latin typeface="Symbol" pitchFamily="18" charset="2"/>
              </a:rPr>
              <a:t>P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en-US" b="1" smtClean="0">
                <a:latin typeface="Bradley Hand ITC" pitchFamily="66" charset="0"/>
              </a:rPr>
              <a:t>U</a:t>
            </a:r>
            <a:r>
              <a:rPr lang="en-US" sz="2000" b="1" baseline="-30000" smtClean="0">
                <a:cs typeface="Times New Roman" pitchFamily="18" charset="0"/>
              </a:rPr>
              <a:t>t+1</a:t>
            </a:r>
            <a:r>
              <a:rPr lang="en-US" sz="2000" smtClean="0"/>
              <a:t>(i) </a:t>
            </a:r>
            <a:r>
              <a:rPr lang="en-US" sz="2000" smtClean="0">
                <a:sym typeface="Wingdings" pitchFamily="2" charset="2"/>
              </a:rPr>
              <a:t></a:t>
            </a:r>
            <a:r>
              <a:rPr lang="en-US" sz="2000" smtClean="0"/>
              <a:t> </a:t>
            </a:r>
            <a:r>
              <a:rPr lang="en-US" sz="3200" b="1" smtClean="0">
                <a:latin typeface="Bradley Hand ITC" pitchFamily="66" charset="0"/>
              </a:rPr>
              <a:t>R</a:t>
            </a:r>
            <a:r>
              <a:rPr lang="en-US" sz="2000" smtClean="0"/>
              <a:t>(i) + </a:t>
            </a:r>
            <a:r>
              <a:rPr lang="en-US" sz="3600" i="1" smtClean="0"/>
              <a:t>y  </a:t>
            </a:r>
            <a:r>
              <a:rPr lang="en-US" sz="3600" smtClean="0">
                <a:latin typeface="Symbol" pitchFamily="18" charset="2"/>
              </a:rPr>
              <a:t>S</a:t>
            </a:r>
            <a:r>
              <a:rPr lang="en-US" sz="1800" baseline="-30000" smtClean="0">
                <a:cs typeface="Times New Roman" pitchFamily="18" charset="0"/>
              </a:rPr>
              <a:t>k</a:t>
            </a:r>
            <a:r>
              <a:rPr lang="en-US" b="1" smtClean="0"/>
              <a:t>P</a:t>
            </a:r>
            <a:r>
              <a:rPr lang="en-US" sz="2000" smtClean="0"/>
              <a:t>(k | </a:t>
            </a:r>
            <a:r>
              <a:rPr lang="en-US" sz="2000" smtClean="0">
                <a:latin typeface="Symbol" pitchFamily="18" charset="2"/>
              </a:rPr>
              <a:t>P</a:t>
            </a:r>
            <a:r>
              <a:rPr lang="en-US" sz="2000" smtClean="0"/>
              <a:t>(i).i) </a:t>
            </a:r>
            <a:r>
              <a:rPr lang="en-US" b="1" smtClean="0">
                <a:latin typeface="Bradley Hand ITC" pitchFamily="66" charset="0"/>
              </a:rPr>
              <a:t>U</a:t>
            </a:r>
            <a:r>
              <a:rPr lang="en-US" sz="2000" b="1" baseline="-30000" smtClean="0">
                <a:cs typeface="Times New Roman" pitchFamily="18" charset="0"/>
              </a:rPr>
              <a:t>t</a:t>
            </a:r>
            <a:r>
              <a:rPr lang="en-US" sz="2000" smtClean="0"/>
              <a:t>(k)</a:t>
            </a:r>
            <a:endParaRPr lang="en-US" smtClean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431925" y="52911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Policy Iteration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Pick a policy </a:t>
            </a:r>
            <a:r>
              <a:rPr lang="en-US" smtClean="0">
                <a:latin typeface="Symbol" pitchFamily="18" charset="2"/>
              </a:rPr>
              <a:t>P</a:t>
            </a:r>
            <a:r>
              <a:rPr lang="en-US" smtClean="0"/>
              <a:t> at random</a:t>
            </a:r>
          </a:p>
          <a:p>
            <a:pPr eaLnBrk="1" hangingPunct="1"/>
            <a:r>
              <a:rPr lang="en-US" smtClean="0"/>
              <a:t> Repeat:</a:t>
            </a:r>
          </a:p>
          <a:p>
            <a:pPr lvl="1" eaLnBrk="1" hangingPunct="1"/>
            <a:r>
              <a:rPr lang="en-US" smtClean="0"/>
              <a:t>Compute the reward of each state for </a:t>
            </a:r>
            <a:r>
              <a:rPr lang="en-US" smtClean="0">
                <a:latin typeface="Symbol" pitchFamily="18" charset="2"/>
              </a:rPr>
              <a:t>P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en-US" b="1" smtClean="0">
                <a:latin typeface="Bradley Hand ITC" pitchFamily="66" charset="0"/>
              </a:rPr>
              <a:t>U</a:t>
            </a:r>
            <a:r>
              <a:rPr lang="en-US" sz="2000" b="1" baseline="-30000" smtClean="0">
                <a:cs typeface="Times New Roman" pitchFamily="18" charset="0"/>
              </a:rPr>
              <a:t>t+1</a:t>
            </a:r>
            <a:r>
              <a:rPr lang="en-US" sz="2000" smtClean="0"/>
              <a:t>(i) </a:t>
            </a:r>
            <a:r>
              <a:rPr lang="en-US" sz="2000" smtClean="0">
                <a:sym typeface="Wingdings" pitchFamily="2" charset="2"/>
              </a:rPr>
              <a:t></a:t>
            </a:r>
            <a:r>
              <a:rPr lang="en-US" sz="2000" smtClean="0"/>
              <a:t> </a:t>
            </a:r>
            <a:r>
              <a:rPr lang="en-US" sz="3200" b="1" smtClean="0">
                <a:latin typeface="Bradley Hand ITC" pitchFamily="66" charset="0"/>
              </a:rPr>
              <a:t>R</a:t>
            </a:r>
            <a:r>
              <a:rPr lang="en-US" sz="2000" smtClean="0"/>
              <a:t>(i) + </a:t>
            </a:r>
            <a:r>
              <a:rPr lang="en-US" sz="2000" i="1" smtClean="0"/>
              <a:t>y</a:t>
            </a:r>
            <a:r>
              <a:rPr lang="en-US" sz="2000" smtClean="0"/>
              <a:t> </a:t>
            </a:r>
            <a:r>
              <a:rPr lang="en-US" sz="3600" smtClean="0">
                <a:latin typeface="Symbol" pitchFamily="18" charset="2"/>
              </a:rPr>
              <a:t>S</a:t>
            </a:r>
            <a:r>
              <a:rPr lang="en-US" sz="1800" baseline="-30000" smtClean="0">
                <a:cs typeface="Times New Roman" pitchFamily="18" charset="0"/>
              </a:rPr>
              <a:t>k</a:t>
            </a:r>
            <a:r>
              <a:rPr lang="en-US" b="1" smtClean="0"/>
              <a:t>P</a:t>
            </a:r>
            <a:r>
              <a:rPr lang="en-US" sz="2000" smtClean="0"/>
              <a:t>(k | </a:t>
            </a:r>
            <a:r>
              <a:rPr lang="en-US" sz="2000" smtClean="0">
                <a:latin typeface="Symbol" pitchFamily="18" charset="2"/>
              </a:rPr>
              <a:t>P</a:t>
            </a:r>
            <a:r>
              <a:rPr lang="en-US" sz="2000" smtClean="0"/>
              <a:t>(i).i) </a:t>
            </a:r>
            <a:r>
              <a:rPr lang="en-US" b="1" smtClean="0">
                <a:latin typeface="Bradley Hand ITC" pitchFamily="66" charset="0"/>
              </a:rPr>
              <a:t>U</a:t>
            </a:r>
            <a:r>
              <a:rPr lang="en-US" sz="2000" b="1" baseline="-30000" smtClean="0">
                <a:cs typeface="Times New Roman" pitchFamily="18" charset="0"/>
              </a:rPr>
              <a:t>t</a:t>
            </a:r>
            <a:r>
              <a:rPr lang="en-US" sz="2000" smtClean="0"/>
              <a:t>(k)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Compute the policy </a:t>
            </a:r>
            <a:r>
              <a:rPr lang="en-US" smtClean="0">
                <a:latin typeface="Symbol" pitchFamily="18" charset="2"/>
              </a:rPr>
              <a:t>P</a:t>
            </a:r>
            <a:r>
              <a:rPr lang="en-US" smtClean="0"/>
              <a:t>’ given these utilities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2400" smtClean="0">
                <a:latin typeface="Symbol" pitchFamily="18" charset="2"/>
              </a:rPr>
              <a:t>P</a:t>
            </a:r>
            <a:r>
              <a:rPr lang="en-US" sz="2400" smtClean="0"/>
              <a:t>’(i) = arg max</a:t>
            </a:r>
            <a:r>
              <a:rPr lang="en-US" sz="2000" baseline="-30000" smtClean="0">
                <a:cs typeface="Times New Roman" pitchFamily="18" charset="0"/>
              </a:rPr>
              <a:t>a</a:t>
            </a:r>
            <a:r>
              <a:rPr lang="en-US" sz="2400" smtClean="0"/>
              <a:t> </a:t>
            </a:r>
            <a:r>
              <a:rPr lang="en-US" sz="4000" smtClean="0">
                <a:latin typeface="Symbol" pitchFamily="18" charset="2"/>
              </a:rPr>
              <a:t>S</a:t>
            </a:r>
            <a:r>
              <a:rPr lang="en-US" sz="2000" baseline="-30000" smtClean="0">
                <a:cs typeface="Times New Roman" pitchFamily="18" charset="0"/>
              </a:rPr>
              <a:t>k</a:t>
            </a:r>
            <a:r>
              <a:rPr lang="en-US" sz="3200" b="1" smtClean="0"/>
              <a:t>P</a:t>
            </a:r>
            <a:r>
              <a:rPr lang="en-US" sz="2400" smtClean="0"/>
              <a:t>(k | a.i) </a:t>
            </a:r>
            <a:r>
              <a:rPr lang="en-US" sz="3200" b="1" smtClean="0">
                <a:latin typeface="Bradley Hand ITC" pitchFamily="66" charset="0"/>
              </a:rPr>
              <a:t>U</a:t>
            </a:r>
            <a:r>
              <a:rPr lang="en-US" sz="2400" smtClean="0"/>
              <a:t>(k)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431925" y="52911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Policy Iteration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Pick a policy </a:t>
            </a:r>
            <a:r>
              <a:rPr lang="en-US" smtClean="0">
                <a:latin typeface="Symbol" pitchFamily="18" charset="2"/>
              </a:rPr>
              <a:t>P</a:t>
            </a:r>
            <a:r>
              <a:rPr lang="en-US" smtClean="0"/>
              <a:t> at random</a:t>
            </a:r>
          </a:p>
          <a:p>
            <a:pPr eaLnBrk="1" hangingPunct="1"/>
            <a:r>
              <a:rPr lang="en-US" smtClean="0"/>
              <a:t> Repeat:</a:t>
            </a:r>
          </a:p>
          <a:p>
            <a:pPr lvl="1" eaLnBrk="1" hangingPunct="1"/>
            <a:r>
              <a:rPr lang="en-US" smtClean="0"/>
              <a:t>Compute the reward of each state for </a:t>
            </a:r>
            <a:r>
              <a:rPr lang="en-US" smtClean="0">
                <a:latin typeface="Symbol" pitchFamily="18" charset="2"/>
              </a:rPr>
              <a:t>P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en-US" b="1" smtClean="0">
                <a:latin typeface="Bradley Hand ITC" pitchFamily="66" charset="0"/>
              </a:rPr>
              <a:t>U</a:t>
            </a:r>
            <a:r>
              <a:rPr lang="en-US" sz="2000" b="1" baseline="-30000" smtClean="0">
                <a:cs typeface="Times New Roman" pitchFamily="18" charset="0"/>
              </a:rPr>
              <a:t>t+1</a:t>
            </a:r>
            <a:r>
              <a:rPr lang="en-US" sz="2000" smtClean="0"/>
              <a:t>(i) </a:t>
            </a:r>
            <a:r>
              <a:rPr lang="en-US" sz="2000" smtClean="0">
                <a:sym typeface="Wingdings" pitchFamily="2" charset="2"/>
              </a:rPr>
              <a:t></a:t>
            </a:r>
            <a:r>
              <a:rPr lang="en-US" sz="2000" smtClean="0"/>
              <a:t> </a:t>
            </a:r>
            <a:r>
              <a:rPr lang="en-US" sz="3200" b="1" smtClean="0">
                <a:latin typeface="Bradley Hand ITC" pitchFamily="66" charset="0"/>
              </a:rPr>
              <a:t>R</a:t>
            </a:r>
            <a:r>
              <a:rPr lang="en-US" sz="2000" smtClean="0"/>
              <a:t>(i) + </a:t>
            </a:r>
            <a:r>
              <a:rPr lang="en-US" sz="3600" i="1" smtClean="0"/>
              <a:t>y </a:t>
            </a:r>
            <a:r>
              <a:rPr lang="en-US" sz="3600" smtClean="0">
                <a:latin typeface="Symbol" pitchFamily="18" charset="2"/>
              </a:rPr>
              <a:t>S</a:t>
            </a:r>
            <a:r>
              <a:rPr lang="en-US" sz="1800" baseline="-30000" smtClean="0">
                <a:cs typeface="Times New Roman" pitchFamily="18" charset="0"/>
              </a:rPr>
              <a:t>k</a:t>
            </a:r>
            <a:r>
              <a:rPr lang="en-US" b="1" smtClean="0"/>
              <a:t>P</a:t>
            </a:r>
            <a:r>
              <a:rPr lang="en-US" sz="2000" smtClean="0"/>
              <a:t>(k | </a:t>
            </a:r>
            <a:r>
              <a:rPr lang="en-US" sz="2000" smtClean="0">
                <a:latin typeface="Symbol" pitchFamily="18" charset="2"/>
              </a:rPr>
              <a:t>P</a:t>
            </a:r>
            <a:r>
              <a:rPr lang="en-US" sz="2000" smtClean="0"/>
              <a:t>(i).i) </a:t>
            </a:r>
            <a:r>
              <a:rPr lang="en-US" b="1" smtClean="0">
                <a:latin typeface="Bradley Hand ITC" pitchFamily="66" charset="0"/>
              </a:rPr>
              <a:t>U</a:t>
            </a:r>
            <a:r>
              <a:rPr lang="en-US" sz="2000" b="1" baseline="-30000" smtClean="0">
                <a:cs typeface="Times New Roman" pitchFamily="18" charset="0"/>
              </a:rPr>
              <a:t>t</a:t>
            </a:r>
            <a:r>
              <a:rPr lang="en-US" sz="2000" smtClean="0"/>
              <a:t>(k)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Compute the policy </a:t>
            </a:r>
            <a:r>
              <a:rPr lang="en-US" smtClean="0">
                <a:latin typeface="Symbol" pitchFamily="18" charset="2"/>
              </a:rPr>
              <a:t>P</a:t>
            </a:r>
            <a:r>
              <a:rPr lang="en-US" smtClean="0"/>
              <a:t>’ given these utilities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2400" smtClean="0">
                <a:latin typeface="Symbol" pitchFamily="18" charset="2"/>
              </a:rPr>
              <a:t>P</a:t>
            </a:r>
            <a:r>
              <a:rPr lang="en-US" sz="2400" smtClean="0"/>
              <a:t>’(i) = arg max</a:t>
            </a:r>
            <a:r>
              <a:rPr lang="en-US" sz="2000" baseline="-30000" smtClean="0">
                <a:cs typeface="Times New Roman" pitchFamily="18" charset="0"/>
              </a:rPr>
              <a:t>a</a:t>
            </a:r>
            <a:r>
              <a:rPr lang="en-US" sz="2400" smtClean="0"/>
              <a:t> </a:t>
            </a:r>
            <a:r>
              <a:rPr lang="en-US" sz="4000" smtClean="0">
                <a:latin typeface="Symbol" pitchFamily="18" charset="2"/>
              </a:rPr>
              <a:t>S</a:t>
            </a:r>
            <a:r>
              <a:rPr lang="en-US" sz="2000" baseline="-30000" smtClean="0">
                <a:cs typeface="Times New Roman" pitchFamily="18" charset="0"/>
              </a:rPr>
              <a:t>k</a:t>
            </a:r>
            <a:r>
              <a:rPr lang="en-US" sz="2400" b="1" smtClean="0"/>
              <a:t>P</a:t>
            </a:r>
            <a:r>
              <a:rPr lang="en-US" sz="2400" smtClean="0"/>
              <a:t>(k | a.i) </a:t>
            </a:r>
            <a:r>
              <a:rPr lang="en-US" sz="3200" b="1" smtClean="0">
                <a:latin typeface="Bradley Hand ITC" pitchFamily="66" charset="0"/>
              </a:rPr>
              <a:t>U</a:t>
            </a:r>
            <a:r>
              <a:rPr lang="en-US" sz="2400" smtClean="0"/>
              <a:t>(k)</a:t>
            </a:r>
          </a:p>
          <a:p>
            <a:pPr lvl="1" eaLnBrk="1" hangingPunct="1"/>
            <a:r>
              <a:rPr lang="en-US" smtClean="0"/>
              <a:t>If </a:t>
            </a:r>
            <a:r>
              <a:rPr lang="en-US" smtClean="0">
                <a:latin typeface="Symbol" pitchFamily="18" charset="2"/>
              </a:rPr>
              <a:t>P</a:t>
            </a:r>
            <a:r>
              <a:rPr lang="en-US" smtClean="0"/>
              <a:t>’ = </a:t>
            </a:r>
            <a:r>
              <a:rPr lang="en-US" smtClean="0">
                <a:latin typeface="Symbol" pitchFamily="18" charset="2"/>
              </a:rPr>
              <a:t>P</a:t>
            </a:r>
            <a:r>
              <a:rPr lang="en-US" smtClean="0"/>
              <a:t> then return </a:t>
            </a:r>
            <a:r>
              <a:rPr lang="en-US" smtClean="0">
                <a:latin typeface="Symbol" pitchFamily="18" charset="2"/>
              </a:rPr>
              <a:t>P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431925" y="52911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09600"/>
          </a:xfrm>
        </p:spPr>
        <p:txBody>
          <a:bodyPr/>
          <a:lstStyle/>
          <a:p>
            <a:r>
              <a:rPr lang="en-IN" smtClean="0"/>
              <a:t>Ex 2</a:t>
            </a:r>
          </a:p>
        </p:txBody>
      </p:sp>
      <p:sp>
        <p:nvSpPr>
          <p:cNvPr id="3481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 l="21669" t="13542" r="22694" b="18750"/>
          <a:stretch>
            <a:fillRect/>
          </a:stretch>
        </p:blipFill>
        <p:spPr bwMode="auto">
          <a:xfrm>
            <a:off x="228600" y="9144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584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 l="21083" t="28125" r="22108" b="32292"/>
          <a:stretch>
            <a:fillRect/>
          </a:stretch>
        </p:blipFill>
        <p:spPr bwMode="auto">
          <a:xfrm>
            <a:off x="1588" y="1905000"/>
            <a:ext cx="91424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Sol 2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/>
          <a:srcRect l="19913" t="22917" r="47292" b="17708"/>
          <a:stretch>
            <a:fillRect/>
          </a:stretch>
        </p:blipFill>
        <p:spPr bwMode="auto">
          <a:xfrm>
            <a:off x="2895600" y="457200"/>
            <a:ext cx="591343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Policy Iteration</vt:lpstr>
      <vt:lpstr>Policy Iteration</vt:lpstr>
      <vt:lpstr>Policy Iteration</vt:lpstr>
      <vt:lpstr>Policy Iteration</vt:lpstr>
      <vt:lpstr>Ex 2</vt:lpstr>
      <vt:lpstr>Slide 6</vt:lpstr>
      <vt:lpstr>Sol 2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shikha.jain</dc:creator>
  <cp:lastModifiedBy>shikha.jain</cp:lastModifiedBy>
  <cp:revision>2</cp:revision>
  <dcterms:created xsi:type="dcterms:W3CDTF">2018-11-26T07:14:24Z</dcterms:created>
  <dcterms:modified xsi:type="dcterms:W3CDTF">2018-11-26T07:15:34Z</dcterms:modified>
</cp:coreProperties>
</file>