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8" r:id="rId3"/>
    <p:sldId id="259" r:id="rId4"/>
    <p:sldId id="260" r:id="rId5"/>
    <p:sldId id="261" r:id="rId6"/>
    <p:sldId id="262" r:id="rId7"/>
    <p:sldId id="257" r:id="rId8"/>
    <p:sldId id="264" r:id="rId9"/>
    <p:sldId id="265" r:id="rId10"/>
    <p:sldId id="266" r:id="rId11"/>
    <p:sldId id="267" r:id="rId12"/>
    <p:sldId id="268" r:id="rId13"/>
    <p:sldId id="272" r:id="rId14"/>
    <p:sldId id="273" r:id="rId15"/>
    <p:sldId id="274" r:id="rId16"/>
    <p:sldId id="276" r:id="rId17"/>
    <p:sldId id="277" r:id="rId18"/>
    <p:sldId id="282" r:id="rId19"/>
    <p:sldId id="291" r:id="rId20"/>
    <p:sldId id="292" r:id="rId21"/>
    <p:sldId id="293" r:id="rId22"/>
    <p:sldId id="294" r:id="rId23"/>
    <p:sldId id="295" r:id="rId24"/>
    <p:sldId id="301" r:id="rId25"/>
    <p:sldId id="303" r:id="rId26"/>
    <p:sldId id="304" r:id="rId27"/>
    <p:sldId id="305" r:id="rId28"/>
    <p:sldId id="306" r:id="rId29"/>
    <p:sldId id="30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08" r:id="rId49"/>
    <p:sldId id="311" r:id="rId50"/>
    <p:sldId id="314" r:id="rId51"/>
    <p:sldId id="315" r:id="rId52"/>
    <p:sldId id="316" r:id="rId53"/>
    <p:sldId id="317" r:id="rId54"/>
    <p:sldId id="318" r:id="rId55"/>
    <p:sldId id="319" r:id="rId56"/>
    <p:sldId id="320" r:id="rId57"/>
    <p:sldId id="321" r:id="rId58"/>
    <p:sldId id="365" r:id="rId59"/>
    <p:sldId id="366" r:id="rId60"/>
    <p:sldId id="322" r:id="rId61"/>
    <p:sldId id="323" r:id="rId62"/>
    <p:sldId id="324" r:id="rId63"/>
    <p:sldId id="349" r:id="rId64"/>
    <p:sldId id="325" r:id="rId65"/>
    <p:sldId id="326" r:id="rId66"/>
    <p:sldId id="327"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5" r:id="rId82"/>
    <p:sldId id="347" r:id="rId83"/>
    <p:sldId id="350" r:id="rId84"/>
    <p:sldId id="352" r:id="rId85"/>
    <p:sldId id="353" r:id="rId86"/>
    <p:sldId id="354" r:id="rId87"/>
    <p:sldId id="355" r:id="rId88"/>
    <p:sldId id="356" r:id="rId89"/>
    <p:sldId id="358" r:id="rId90"/>
    <p:sldId id="359" r:id="rId91"/>
    <p:sldId id="360" r:id="rId92"/>
    <p:sldId id="361" r:id="rId93"/>
    <p:sldId id="362" r:id="rId94"/>
    <p:sldId id="363" r:id="rId95"/>
    <p:sldId id="364" r:id="rId96"/>
    <p:sldId id="344"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4DFA7-D284-4AB1-BEB4-E9EFDB6BDAF3}" type="datetimeFigureOut">
              <a:rPr lang="en-US" smtClean="0"/>
              <a:pPr/>
              <a:t>11/26/2018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550EF1-4493-4B56-A71F-1C01A947F74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fld id="{774D9392-37C3-46A0-84E0-FC177596EF67}" type="slidenum">
              <a:rPr lang="en-US" smtClean="0">
                <a:cs typeface="Arial" pitchFamily="34" charset="0"/>
              </a:rPr>
              <a:pPr/>
              <a:t>4</a:t>
            </a:fld>
            <a:endParaRPr lang="en-US" smtClean="0">
              <a:cs typeface="Arial" pitchFamily="34" charset="0"/>
            </a:endParaRPr>
          </a:p>
        </p:txBody>
      </p:sp>
      <p:sp>
        <p:nvSpPr>
          <p:cNvPr id="110595" name="Slide Image Placeholder 1"/>
          <p:cNvSpPr>
            <a:spLocks noGrp="1" noRot="1" noChangeAspect="1" noTextEdit="1"/>
          </p:cNvSpPr>
          <p:nvPr>
            <p:ph type="sldImg"/>
          </p:nvPr>
        </p:nvSpPr>
        <p:spPr>
          <a:xfrm>
            <a:off x="1143000" y="685800"/>
            <a:ext cx="4573588" cy="3429000"/>
          </a:xfrm>
          <a:ln/>
        </p:spPr>
      </p:sp>
      <p:sp>
        <p:nvSpPr>
          <p:cNvPr id="110596" name="Notes Placeholder 2"/>
          <p:cNvSpPr>
            <a:spLocks noGrp="1"/>
          </p:cNvSpPr>
          <p:nvPr>
            <p:ph type="body" idx="1"/>
          </p:nvPr>
        </p:nvSpPr>
        <p:spPr>
          <a:xfrm>
            <a:off x="915816" y="4343913"/>
            <a:ext cx="5026369" cy="4114361"/>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1" tIns="48326" rIns="96651" bIns="48326"/>
          <a:lstStyle/>
          <a:p>
            <a:pPr eaLnBrk="1" hangingPunct="1">
              <a:spcBef>
                <a:spcPct val="0"/>
              </a:spcBef>
            </a:pPr>
            <a:r>
              <a:rPr lang="en-US" altLang="zh-CN" smtClean="0">
                <a:latin typeface="Arial" pitchFamily="34" charset="0"/>
              </a:rPr>
              <a:t>The whole motivation comes from big data. When we talk about big data, we usually mean its big size. E.g. google processes 20 petabyte every day. Previous work cared about how to process this kind of large data efficiently. However, more importantly, 80% of these data is unstructured data. So we need some techniques to extract structured facts from it.  Also even more importantly, all of these data come from hetereogenous source. Such as multimedia, differnet genres, languages, and embedded in rich context. Bill gates in 1981 said 640K is probably enough for everyone. This claim is probably still true.</a:t>
            </a:r>
          </a:p>
        </p:txBody>
      </p:sp>
      <p:sp>
        <p:nvSpPr>
          <p:cNvPr id="110597" name="Slide Number Placeholder 3"/>
          <p:cNvSpPr txBox="1">
            <a:spLocks noGrp="1"/>
          </p:cNvSpPr>
          <p:nvPr/>
        </p:nvSpPr>
        <p:spPr bwMode="auto">
          <a:xfrm>
            <a:off x="3885275" y="8687823"/>
            <a:ext cx="2972725" cy="4561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1" tIns="48326" rIns="96651" bIns="48326" anchor="b"/>
          <a:lstStyle>
            <a:lvl1pPr defTabSz="966788">
              <a:defRPr>
                <a:solidFill>
                  <a:schemeClr val="tx1"/>
                </a:solidFill>
                <a:latin typeface="Arial" pitchFamily="34" charset="0"/>
                <a:ea typeface="宋体" pitchFamily="2" charset="-122"/>
              </a:defRPr>
            </a:lvl1pPr>
            <a:lvl2pPr marL="742950" indent="-285750" defTabSz="966788">
              <a:defRPr>
                <a:solidFill>
                  <a:schemeClr val="tx1"/>
                </a:solidFill>
                <a:latin typeface="Arial" pitchFamily="34" charset="0"/>
                <a:ea typeface="宋体" pitchFamily="2" charset="-122"/>
              </a:defRPr>
            </a:lvl2pPr>
            <a:lvl3pPr marL="1143000" indent="-228600" defTabSz="966788">
              <a:defRPr>
                <a:solidFill>
                  <a:schemeClr val="tx1"/>
                </a:solidFill>
                <a:latin typeface="Arial" pitchFamily="34" charset="0"/>
                <a:ea typeface="宋体" pitchFamily="2" charset="-122"/>
              </a:defRPr>
            </a:lvl3pPr>
            <a:lvl4pPr marL="1600200" indent="-228600" defTabSz="966788">
              <a:defRPr>
                <a:solidFill>
                  <a:schemeClr val="tx1"/>
                </a:solidFill>
                <a:latin typeface="Arial" pitchFamily="34" charset="0"/>
                <a:ea typeface="宋体" pitchFamily="2" charset="-122"/>
              </a:defRPr>
            </a:lvl4pPr>
            <a:lvl5pPr marL="2057400" indent="-228600" defTabSz="966788">
              <a:defRPr>
                <a:solidFill>
                  <a:schemeClr val="tx1"/>
                </a:solidFill>
                <a:latin typeface="Arial" pitchFamily="34" charset="0"/>
                <a:ea typeface="宋体" pitchFamily="2" charset="-122"/>
              </a:defRPr>
            </a:lvl5pPr>
            <a:lvl6pPr marL="2514600" indent="-228600" defTabSz="966788"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66788"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66788"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66788" eaLnBrk="0" fontAlgn="base" hangingPunct="0">
              <a:spcBef>
                <a:spcPct val="0"/>
              </a:spcBef>
              <a:spcAft>
                <a:spcPct val="0"/>
              </a:spcAft>
              <a:defRPr>
                <a:solidFill>
                  <a:schemeClr val="tx1"/>
                </a:solidFill>
                <a:latin typeface="Arial" pitchFamily="34" charset="0"/>
                <a:ea typeface="宋体" pitchFamily="2" charset="-122"/>
              </a:defRPr>
            </a:lvl9pPr>
          </a:lstStyle>
          <a:p>
            <a:pPr algn="r"/>
            <a:fld id="{1EC66867-529C-407D-9A46-84218FCFCCDF}" type="slidenum">
              <a:rPr lang="zh-CN" altLang="en-US" sz="1200" baseline="-25000">
                <a:solidFill>
                  <a:srgbClr val="000000"/>
                </a:solidFill>
                <a:ea typeface="MS PGothic" pitchFamily="34" charset="-128"/>
                <a:cs typeface="Arial" pitchFamily="34" charset="0"/>
              </a:rPr>
              <a:pPr algn="r"/>
              <a:t>4</a:t>
            </a:fld>
            <a:endParaRPr lang="en-US" altLang="zh-CN" sz="1200" baseline="-25000">
              <a:solidFill>
                <a:srgbClr val="000000"/>
              </a:solidFill>
              <a:ea typeface="MS PGothic" pitchFamily="34" charset="-128"/>
              <a:cs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solidFill>
            <a:srgbClr val="FFFFFF"/>
          </a:solidFill>
          <a:ln/>
        </p:spPr>
      </p:sp>
      <p:sp>
        <p:nvSpPr>
          <p:cNvPr id="7577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D7D8889-984E-40FD-9EB4-D698DEDC0FBA}" type="slidenum">
              <a:rPr lang="en-US" smtClean="0"/>
              <a:pPr/>
              <a:t>24</a:t>
            </a:fld>
            <a:endParaRPr lang="en-US" smtClean="0"/>
          </a:p>
        </p:txBody>
      </p:sp>
      <p:sp>
        <p:nvSpPr>
          <p:cNvPr id="4813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429A69E5-BF33-478A-932A-12BBC0A5FCC1}" type="slidenum">
              <a:rPr lang="en-US" sz="1200"/>
              <a:pPr algn="r" eaLnBrk="1" hangingPunct="1"/>
              <a:t>24</a:t>
            </a:fld>
            <a:endParaRPr lang="en-US" sz="1200"/>
          </a:p>
        </p:txBody>
      </p:sp>
      <p:sp>
        <p:nvSpPr>
          <p:cNvPr id="48132" name="Rectangle 2"/>
          <p:cNvSpPr>
            <a:spLocks noGrp="1" noRot="1" noChangeAspect="1" noChangeArrowheads="1" noTextEdit="1"/>
          </p:cNvSpPr>
          <p:nvPr>
            <p:ph type="sldImg"/>
          </p:nvPr>
        </p:nvSpPr>
        <p:spPr>
          <a:solidFill>
            <a:srgbClr val="FFFFFF"/>
          </a:solidFill>
          <a:ln/>
        </p:spPr>
      </p:sp>
      <p:sp>
        <p:nvSpPr>
          <p:cNvPr id="48133"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1658A5C-CDC6-4154-8100-CA6716E6C741}" type="slidenum">
              <a:rPr lang="en-US" smtClean="0"/>
              <a:pPr/>
              <a:t>25</a:t>
            </a:fld>
            <a:endParaRPr lang="en-US" smtClean="0"/>
          </a:p>
        </p:txBody>
      </p:sp>
      <p:sp>
        <p:nvSpPr>
          <p:cNvPr id="4608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49576DA1-6752-462E-952C-21E4B7F18F61}" type="slidenum">
              <a:rPr lang="en-US" sz="1200"/>
              <a:pPr algn="r" eaLnBrk="1" hangingPunct="1"/>
              <a:t>25</a:t>
            </a:fld>
            <a:endParaRPr lang="en-US" sz="120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7068865-64F9-4792-8B8B-A1025BC11648}" type="slidenum">
              <a:rPr lang="en-US" smtClean="0"/>
              <a:pPr/>
              <a:t>26</a:t>
            </a:fld>
            <a:endParaRPr lang="en-US" smtClean="0"/>
          </a:p>
        </p:txBody>
      </p:sp>
      <p:sp>
        <p:nvSpPr>
          <p:cNvPr id="471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3A4C29DE-D6CC-4135-897B-45C961204E5A}" type="slidenum">
              <a:rPr lang="en-US" sz="1200"/>
              <a:pPr algn="r" eaLnBrk="1" hangingPunct="1"/>
              <a:t>26</a:t>
            </a:fld>
            <a:endParaRPr lang="en-US" sz="1200"/>
          </a:p>
        </p:txBody>
      </p:sp>
      <p:sp>
        <p:nvSpPr>
          <p:cNvPr id="47108" name="Rectangle 2"/>
          <p:cNvSpPr>
            <a:spLocks noGrp="1" noRot="1" noChangeAspect="1" noChangeArrowheads="1" noTextEdit="1"/>
          </p:cNvSpPr>
          <p:nvPr>
            <p:ph type="sldImg"/>
          </p:nvPr>
        </p:nvSpPr>
        <p:spPr>
          <a:solidFill>
            <a:srgbClr val="FFFFFF"/>
          </a:solidFill>
          <a:ln/>
        </p:spPr>
      </p:sp>
      <p:sp>
        <p:nvSpPr>
          <p:cNvPr id="47109"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C3A88AA-146A-45D7-A1D6-1207A52B73B6}" type="slidenum">
              <a:rPr lang="en-US" altLang="zh-CN" smtClean="0"/>
              <a:pPr/>
              <a:t>5</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14183" y="4343913"/>
            <a:ext cx="5029635" cy="4114361"/>
          </a:xfrm>
          <a:noFill/>
        </p:spPr>
        <p:txBody>
          <a:bodyPr/>
          <a:lstStyle/>
          <a:p>
            <a:pPr marL="228600" indent="-228600"/>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02CF3FD-7699-4F32-AA72-8D9046BE2F5E}" type="slidenum">
              <a:rPr lang="en-US" smtClean="0"/>
              <a:pPr/>
              <a:t>27</a:t>
            </a:fld>
            <a:endParaRPr lang="en-US" smtClean="0"/>
          </a:p>
        </p:txBody>
      </p:sp>
      <p:sp>
        <p:nvSpPr>
          <p:cNvPr id="552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FA7000F1-8276-46D7-8658-60CAC0EF0A17}" type="slidenum">
              <a:rPr lang="en-US" sz="1200"/>
              <a:pPr algn="r" eaLnBrk="1" hangingPunct="1"/>
              <a:t>27</a:t>
            </a:fld>
            <a:endParaRPr lang="en-US" sz="1200"/>
          </a:p>
        </p:txBody>
      </p:sp>
      <p:sp>
        <p:nvSpPr>
          <p:cNvPr id="55300" name="Rectangle 2"/>
          <p:cNvSpPr>
            <a:spLocks noGrp="1" noRot="1" noChangeAspect="1" noChangeArrowheads="1" noTextEdit="1"/>
          </p:cNvSpPr>
          <p:nvPr>
            <p:ph type="sldImg"/>
          </p:nvPr>
        </p:nvSpPr>
        <p:spPr>
          <a:solidFill>
            <a:srgbClr val="FFFFFF"/>
          </a:solidFill>
          <a:ln/>
        </p:spPr>
      </p:sp>
      <p:sp>
        <p:nvSpPr>
          <p:cNvPr id="55301"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CCC8D16-09F6-4336-80F0-0155E0CB7302}" type="slidenum">
              <a:rPr lang="en-US" smtClean="0"/>
              <a:pPr/>
              <a:t>28</a:t>
            </a:fld>
            <a:endParaRPr lang="en-US" smtClean="0"/>
          </a:p>
        </p:txBody>
      </p:sp>
      <p:sp>
        <p:nvSpPr>
          <p:cNvPr id="5632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9BE2CE86-327C-4C3D-A03D-7F1CE7D4C694}" type="slidenum">
              <a:rPr lang="en-US" sz="1200"/>
              <a:pPr algn="r" eaLnBrk="1" hangingPunct="1"/>
              <a:t>28</a:t>
            </a:fld>
            <a:endParaRPr lang="en-US" sz="1200"/>
          </a:p>
        </p:txBody>
      </p:sp>
      <p:sp>
        <p:nvSpPr>
          <p:cNvPr id="56324" name="Rectangle 2"/>
          <p:cNvSpPr>
            <a:spLocks noGrp="1" noRot="1" noChangeAspect="1" noChangeArrowheads="1" noTextEdit="1"/>
          </p:cNvSpPr>
          <p:nvPr>
            <p:ph type="sldImg"/>
          </p:nvPr>
        </p:nvSpPr>
        <p:spPr>
          <a:solidFill>
            <a:srgbClr val="FFFFFF"/>
          </a:solidFill>
          <a:ln/>
        </p:spPr>
      </p:sp>
      <p:sp>
        <p:nvSpPr>
          <p:cNvPr id="56325"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AE6C892-105A-4202-B47A-20223F569E8A}" type="slidenum">
              <a:rPr lang="en-US" smtClean="0"/>
              <a:pPr/>
              <a:t>29</a:t>
            </a:fld>
            <a:endParaRPr lang="en-US" smtClean="0"/>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8EE01E58-73D0-4E75-BCE5-D8CD0DC2A362}" type="slidenum">
              <a:rPr lang="en-US" sz="1200"/>
              <a:pPr algn="r" eaLnBrk="1" hangingPunct="1"/>
              <a:t>29</a:t>
            </a:fld>
            <a:endParaRPr lang="en-US" sz="1200"/>
          </a:p>
        </p:txBody>
      </p:sp>
      <p:sp>
        <p:nvSpPr>
          <p:cNvPr id="58372" name="Rectangle 2"/>
          <p:cNvSpPr>
            <a:spLocks noGrp="1" noRot="1" noChangeAspect="1" noChangeArrowheads="1" noTextEdit="1"/>
          </p:cNvSpPr>
          <p:nvPr>
            <p:ph type="sldImg"/>
          </p:nvPr>
        </p:nvSpPr>
        <p:spPr>
          <a:solidFill>
            <a:srgbClr val="FFFFFF"/>
          </a:solidFill>
          <a:ln/>
        </p:spPr>
      </p:sp>
      <p:sp>
        <p:nvSpPr>
          <p:cNvPr id="58373"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931ABC6-C0BB-4406-8514-FB386A1EEDE2}" type="slidenum">
              <a:rPr lang="en-US">
                <a:latin typeface="Arial" pitchFamily="34" charset="0"/>
                <a:ea typeface="MS PGothic" pitchFamily="34" charset="-128"/>
              </a:rPr>
              <a:pPr/>
              <a:t>63</a:t>
            </a:fld>
            <a:endParaRPr lang="en-US">
              <a:latin typeface="Arial" pitchFamily="34" charset="0"/>
              <a:ea typeface="MS PGothic" pitchFamily="34" charset="-128"/>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45A36A0-E6D7-4EDC-9BAF-DB1116F61E02}" type="slidenum">
              <a:rPr lang="en-US">
                <a:latin typeface="Arial" pitchFamily="34" charset="0"/>
                <a:ea typeface="MS PGothic" pitchFamily="34" charset="-128"/>
              </a:rPr>
              <a:pPr/>
              <a:t>81</a:t>
            </a:fld>
            <a:endParaRPr lang="en-US">
              <a:latin typeface="Arial" pitchFamily="34" charset="0"/>
              <a:ea typeface="MS PGothic" pitchFamily="34" charset="-128"/>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147CDA2-0ADD-4035-8531-ACC0D0E36DD6}" type="slidenum">
              <a:rPr lang="en-US">
                <a:latin typeface="Arial" pitchFamily="34" charset="0"/>
                <a:ea typeface="MS PGothic" pitchFamily="34" charset="-128"/>
              </a:rPr>
              <a:pPr/>
              <a:t>82</a:t>
            </a:fld>
            <a:endParaRPr lang="en-US">
              <a:latin typeface="Arial" pitchFamily="34" charset="0"/>
              <a:ea typeface="MS PGothic" pitchFamily="34" charset="-128"/>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19BF456-9CB6-41AE-8C2C-B61D2E21990E}" type="slidenum">
              <a:rPr lang="en-US">
                <a:latin typeface="Arial" pitchFamily="34" charset="0"/>
                <a:ea typeface="MS PGothic" pitchFamily="34" charset="-128"/>
              </a:rPr>
              <a:pPr/>
              <a:t>83</a:t>
            </a:fld>
            <a:endParaRPr lang="en-US">
              <a:latin typeface="Arial" pitchFamily="34" charset="0"/>
              <a:ea typeface="MS PGothic" pitchFamily="34" charset="-128"/>
            </a:endParaRPr>
          </a:p>
        </p:txBody>
      </p:sp>
      <p:sp>
        <p:nvSpPr>
          <p:cNvPr id="90115"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73FAA09-FAA6-4BCF-A10D-E15693664CFF}" type="slidenum">
              <a:rPr lang="en-US">
                <a:latin typeface="Arial" pitchFamily="34" charset="0"/>
                <a:ea typeface="MS PGothic" pitchFamily="34" charset="-128"/>
              </a:rPr>
              <a:pPr/>
              <a:t>84</a:t>
            </a:fld>
            <a:endParaRPr lang="en-US">
              <a:latin typeface="Arial" pitchFamily="34" charset="0"/>
              <a:ea typeface="MS PGothic" pitchFamily="34"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D3E7B3C-BA66-44CB-AE90-16AF09D9BA89}" type="slidenum">
              <a:rPr lang="en-US">
                <a:latin typeface="Arial" pitchFamily="34" charset="0"/>
                <a:ea typeface="MS PGothic" pitchFamily="34" charset="-128"/>
              </a:rPr>
              <a:pPr/>
              <a:t>85</a:t>
            </a:fld>
            <a:endParaRPr lang="en-US">
              <a:latin typeface="Arial" pitchFamily="34" charset="0"/>
              <a:ea typeface="MS PGothic" pitchFamily="34" charset="-128"/>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56526079-3B08-4629-8320-A9E798D73957}" type="slidenum">
              <a:rPr lang="en-US">
                <a:latin typeface="Arial" pitchFamily="34" charset="0"/>
                <a:ea typeface="MS PGothic" pitchFamily="34" charset="-128"/>
              </a:rPr>
              <a:pPr/>
              <a:t>86</a:t>
            </a:fld>
            <a:endParaRPr lang="en-US">
              <a:latin typeface="Arial" pitchFamily="34" charset="0"/>
              <a:ea typeface="MS PGothic" pitchFamily="34" charset="-128"/>
            </a:endParaRPr>
          </a:p>
        </p:txBody>
      </p:sp>
      <p:sp>
        <p:nvSpPr>
          <p:cNvPr id="96259"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898AA0A-E223-462E-94C8-184FA598D8B5}" type="slidenum">
              <a:rPr lang="en-US">
                <a:latin typeface="Arial" pitchFamily="34" charset="0"/>
                <a:ea typeface="MS PGothic" pitchFamily="34" charset="-128"/>
              </a:rPr>
              <a:pPr/>
              <a:t>87</a:t>
            </a:fld>
            <a:endParaRPr lang="en-US">
              <a:latin typeface="Arial" pitchFamily="34" charset="0"/>
              <a:ea typeface="MS PGothic" pitchFamily="34" charset="-128"/>
            </a:endParaRPr>
          </a:p>
        </p:txBody>
      </p:sp>
      <p:sp>
        <p:nvSpPr>
          <p:cNvPr id="97283"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498A28B-BBAB-4FF8-98A0-FC82CFCB9DAB}" type="slidenum">
              <a:rPr lang="en-US">
                <a:latin typeface="Arial" pitchFamily="34" charset="0"/>
                <a:ea typeface="MS PGothic" pitchFamily="34" charset="-128"/>
              </a:rPr>
              <a:pPr/>
              <a:t>88</a:t>
            </a:fld>
            <a:endParaRPr lang="en-US">
              <a:latin typeface="Arial" pitchFamily="34" charset="0"/>
              <a:ea typeface="MS PGothic" pitchFamily="34" charset="-128"/>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73FAA09-FAA6-4BCF-A10D-E15693664CFF}" type="slidenum">
              <a:rPr lang="en-US">
                <a:latin typeface="Arial" pitchFamily="34" charset="0"/>
                <a:ea typeface="MS PGothic" pitchFamily="34" charset="-128"/>
              </a:rPr>
              <a:pPr/>
              <a:t>89</a:t>
            </a:fld>
            <a:endParaRPr lang="en-US">
              <a:latin typeface="Arial" pitchFamily="34" charset="0"/>
              <a:ea typeface="MS PGothic" pitchFamily="34" charset="-128"/>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4FB4569-95DA-4693-A9E7-7E892D76BE19}" type="slidenum">
              <a:rPr lang="en-US">
                <a:latin typeface="Arial" pitchFamily="34" charset="0"/>
                <a:ea typeface="MS PGothic" pitchFamily="34" charset="-128"/>
              </a:rPr>
              <a:pPr/>
              <a:t>90</a:t>
            </a:fld>
            <a:endParaRPr lang="en-US">
              <a:latin typeface="Arial" pitchFamily="34" charset="0"/>
              <a:ea typeface="MS PGothic" pitchFamily="34" charset="-128"/>
            </a:endParaRPr>
          </a:p>
        </p:txBody>
      </p:sp>
      <p:sp>
        <p:nvSpPr>
          <p:cNvPr id="102403"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p:spPr>
        <p:txBody>
          <a:bodyPr lIns="91221" tIns="45610" rIns="91221" bIns="45610"/>
          <a:lstStyle/>
          <a:p>
            <a:pPr eaLnBrk="1" hangingPunct="1"/>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0E612A9-F510-4477-95AB-FAAA8BF2C24E}" type="slidenum">
              <a:rPr lang="en-US">
                <a:latin typeface="Arial" pitchFamily="34" charset="0"/>
                <a:ea typeface="MS PGothic" pitchFamily="34" charset="-128"/>
              </a:rPr>
              <a:pPr/>
              <a:t>91</a:t>
            </a:fld>
            <a:endParaRPr lang="en-US">
              <a:latin typeface="Arial" pitchFamily="34" charset="0"/>
              <a:ea typeface="MS PGothic" pitchFamily="34" charset="-128"/>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smtClean="0">
                <a:latin typeface="Arial" pitchFamily="34" charset="0"/>
              </a:rPr>
              <a:t>For (02)   ------(01)(12)   -----------{s,vp,verb,noun, norminal} {Det}------- no prod so null</a:t>
            </a:r>
          </a:p>
          <a:p>
            <a:pPr eaLnBrk="1" hangingPunct="1"/>
            <a:r>
              <a:rPr lang="en-US" smtClean="0">
                <a:latin typeface="Arial" pitchFamily="34" charset="0"/>
              </a:rPr>
              <a:t>Simiralry fill (13) ; (24); (35)</a:t>
            </a:r>
          </a:p>
          <a:p>
            <a:pPr eaLnBrk="1" hangingPunct="1"/>
            <a:r>
              <a:rPr lang="en-US" smtClean="0">
                <a:latin typeface="Arial" pitchFamily="34" charset="0"/>
              </a:rPr>
              <a:t>Then for (03) --------- (01)(13)  or (02)(23)  explore tehm and see.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5F107FB2-4B8E-4880-BD94-CCA1BC4E8768}" type="slidenum">
              <a:rPr lang="en-US">
                <a:latin typeface="Arial" pitchFamily="34" charset="0"/>
                <a:ea typeface="MS PGothic" pitchFamily="34" charset="-128"/>
              </a:rPr>
              <a:pPr/>
              <a:t>92</a:t>
            </a:fld>
            <a:endParaRPr lang="en-US">
              <a:latin typeface="Arial" pitchFamily="34" charset="0"/>
              <a:ea typeface="MS PGothic" pitchFamily="34" charset="-128"/>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E7A1997-7F19-47B8-8D71-C980C0694964}" type="slidenum">
              <a:rPr lang="en-US">
                <a:latin typeface="Arial" pitchFamily="34" charset="0"/>
                <a:ea typeface="MS PGothic" pitchFamily="34" charset="-128"/>
              </a:rPr>
              <a:pPr/>
              <a:t>93</a:t>
            </a:fld>
            <a:endParaRPr lang="en-US">
              <a:latin typeface="Arial" pitchFamily="34" charset="0"/>
              <a:ea typeface="MS PGothic" pitchFamily="34" charset="-128"/>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015D0AA-5A7E-4400-801A-D2243164879F}" type="slidenum">
              <a:rPr lang="en-US">
                <a:latin typeface="Arial" pitchFamily="34" charset="0"/>
                <a:ea typeface="MS PGothic" pitchFamily="34" charset="-128"/>
              </a:rPr>
              <a:pPr/>
              <a:t>94</a:t>
            </a:fld>
            <a:endParaRPr lang="en-US">
              <a:latin typeface="Arial" pitchFamily="34" charset="0"/>
              <a:ea typeface="MS PGothic" pitchFamily="34" charset="-128"/>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C58CAA0-302F-4F18-96EA-DA99AC2590AB}" type="slidenum">
              <a:rPr lang="en-US">
                <a:latin typeface="Arial" pitchFamily="34" charset="0"/>
                <a:ea typeface="MS PGothic" pitchFamily="34" charset="-128"/>
              </a:rPr>
              <a:pPr/>
              <a:t>95</a:t>
            </a:fld>
            <a:endParaRPr lang="en-US">
              <a:latin typeface="Arial" pitchFamily="34" charset="0"/>
              <a:ea typeface="MS PGothic" pitchFamily="34" charset="-128"/>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smtClean="0">
                <a:latin typeface="Arial" pitchFamily="34" charset="0"/>
              </a:rPr>
              <a:t>All possible parse tree are explored using CYK…..</a:t>
            </a:r>
            <a:r>
              <a:rPr lang="en-IN" smtClean="0">
                <a:latin typeface="Arial" pitchFamily="34" charset="0"/>
              </a:rPr>
              <a:t> all the parses for a given input may incur considerable cost. Can be exponential cost</a:t>
            </a:r>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Rot="1" noChangeAspect="1" noChangeArrowheads="1" noTextEdit="1"/>
          </p:cNvSpPr>
          <p:nvPr>
            <p:ph type="sldImg"/>
          </p:nvPr>
        </p:nvSpPr>
        <p:spPr>
          <a:ln/>
        </p:spPr>
      </p:sp>
      <p:sp>
        <p:nvSpPr>
          <p:cNvPr id="49155" name="Rectangle 1027"/>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Rot="1" noChangeAspect="1" noChangeArrowheads="1" noTextEdit="1"/>
          </p:cNvSpPr>
          <p:nvPr>
            <p:ph type="sldImg"/>
          </p:nvPr>
        </p:nvSpPr>
        <p:spPr>
          <a:ln/>
        </p:spPr>
      </p:sp>
      <p:sp>
        <p:nvSpPr>
          <p:cNvPr id="50179" name="Rectangle 1027"/>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DD76F-2319-4B5D-95C3-F33835B27F63}" type="datetimeFigureOut">
              <a:rPr lang="en-US" smtClean="0"/>
              <a:pPr/>
              <a:t>11/26/2018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5EDDC-C58C-477F-962C-5CA7E1BA427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6DD76F-2319-4B5D-95C3-F33835B27F63}" type="datetimeFigureOut">
              <a:rPr lang="en-US" smtClean="0"/>
              <a:pPr/>
              <a:t>11/26/2018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75EDDC-C58C-477F-962C-5CA7E1BA42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aya.cs.depaul.edu/~classes/ds575/porter.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artarus.org/~martin/PorterStemm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is.upenn.edu/~treebank/"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Natural Language Processing</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r>
              <a:rPr lang="en-US" smtClean="0"/>
              <a:t>Basic tokenization</a:t>
            </a:r>
          </a:p>
        </p:txBody>
      </p:sp>
      <p:sp>
        <p:nvSpPr>
          <p:cNvPr id="133123" name="Rectangle 1027"/>
          <p:cNvSpPr>
            <a:spLocks noGrp="1" noChangeArrowheads="1"/>
          </p:cNvSpPr>
          <p:nvPr>
            <p:ph type="body" idx="1"/>
          </p:nvPr>
        </p:nvSpPr>
        <p:spPr/>
        <p:txBody>
          <a:bodyPr/>
          <a:lstStyle/>
          <a:p>
            <a:pPr marL="0" indent="0">
              <a:buFont typeface="Wingdings" charset="0"/>
              <a:buNone/>
              <a:defRPr/>
            </a:pPr>
            <a:r>
              <a:rPr lang="en-US" sz="2400" dirty="0">
                <a:solidFill>
                  <a:srgbClr val="FF0000"/>
                </a:solidFill>
                <a:ea typeface="ＭＳ Ｐゴシック" charset="0"/>
              </a:rPr>
              <a:t>If I asked you to break a text into tokens, what might you try?</a:t>
            </a:r>
          </a:p>
          <a:p>
            <a:pPr>
              <a:buFont typeface="Wingdings" charset="0"/>
              <a:buChar char="n"/>
              <a:defRPr/>
            </a:pPr>
            <a:endParaRPr lang="en-US" sz="2400" dirty="0">
              <a:ea typeface="ＭＳ Ｐゴシック" charset="0"/>
            </a:endParaRPr>
          </a:p>
          <a:p>
            <a:pPr marL="457200" lvl="1" indent="0">
              <a:buFont typeface="Wingdings" charset="0"/>
              <a:buNone/>
              <a:defRPr/>
            </a:pPr>
            <a:r>
              <a:rPr lang="en-US" sz="2000" dirty="0">
                <a:ea typeface="ＭＳ Ｐゴシック" charset="0"/>
              </a:rPr>
              <a:t>Split tokens on whitespace</a:t>
            </a:r>
          </a:p>
          <a:p>
            <a:pPr marL="457200" lvl="1" indent="0">
              <a:buFont typeface="Wingdings" charset="0"/>
              <a:buNone/>
              <a:defRPr/>
            </a:pPr>
            <a:r>
              <a:rPr lang="en-US" sz="2000" dirty="0">
                <a:ea typeface="ＭＳ Ｐゴシック" charset="0"/>
              </a:rPr>
              <a:t>Split or throw away punctuation characters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smtClean="0"/>
              <a:t>Tokenization issues: </a:t>
            </a:r>
            <a:r>
              <a:rPr lang="ja-JP" altLang="en-US" smtClean="0"/>
              <a:t>‘</a:t>
            </a:r>
            <a:endParaRPr lang="en-US" smtClean="0"/>
          </a:p>
        </p:txBody>
      </p:sp>
      <p:sp>
        <p:nvSpPr>
          <p:cNvPr id="6147" name="Rectangle 1027"/>
          <p:cNvSpPr>
            <a:spLocks noChangeArrowheads="1"/>
          </p:cNvSpPr>
          <p:nvPr/>
        </p:nvSpPr>
        <p:spPr bwMode="auto">
          <a:xfrm>
            <a:off x="2209800" y="1828800"/>
            <a:ext cx="3789363" cy="549275"/>
          </a:xfrm>
          <a:prstGeom prst="rect">
            <a:avLst/>
          </a:prstGeom>
          <a:noFill/>
          <a:ln w="9525">
            <a:noFill/>
            <a:miter lim="800000"/>
            <a:headEnd/>
            <a:tailEnd/>
          </a:ln>
        </p:spPr>
        <p:txBody>
          <a:bodyPr wrap="none">
            <a:spAutoFit/>
          </a:bodyPr>
          <a:lstStyle/>
          <a:p>
            <a:r>
              <a:rPr lang="en-US" sz="3000" b="1" i="1"/>
              <a:t>Finland</a:t>
            </a:r>
            <a:r>
              <a:rPr lang="ja-JP" altLang="en-US" sz="3000" b="1" i="1"/>
              <a:t>’</a:t>
            </a:r>
            <a:r>
              <a:rPr lang="en-US" altLang="ja-JP" sz="3000" b="1" i="1"/>
              <a:t>s capital…</a:t>
            </a:r>
            <a:endParaRPr lang="en-US" sz="3000" b="1" i="1"/>
          </a:p>
        </p:txBody>
      </p:sp>
      <p:sp>
        <p:nvSpPr>
          <p:cNvPr id="6148" name="Text Box 1028"/>
          <p:cNvSpPr txBox="1">
            <a:spLocks noChangeArrowheads="1"/>
          </p:cNvSpPr>
          <p:nvPr/>
        </p:nvSpPr>
        <p:spPr bwMode="auto">
          <a:xfrm>
            <a:off x="3429000" y="3429000"/>
            <a:ext cx="874713" cy="2057400"/>
          </a:xfrm>
          <a:prstGeom prst="rect">
            <a:avLst/>
          </a:prstGeom>
          <a:noFill/>
          <a:ln w="9525">
            <a:noFill/>
            <a:miter lim="800000"/>
            <a:headEnd/>
            <a:tailEnd/>
          </a:ln>
        </p:spPr>
        <p:txBody>
          <a:bodyPr wrap="none">
            <a:spAutoFit/>
          </a:bodyPr>
          <a:lstStyle/>
          <a:p>
            <a:pPr>
              <a:spcBef>
                <a:spcPct val="50000"/>
              </a:spcBef>
            </a:pPr>
            <a:r>
              <a:rPr lang="en-US" sz="12900">
                <a:solidFill>
                  <a:schemeClr val="hlink"/>
                </a:solidFill>
              </a:rPr>
              <a:t>?</a:t>
            </a:r>
          </a:p>
        </p:txBody>
      </p:sp>
      <p:sp>
        <p:nvSpPr>
          <p:cNvPr id="6149" name="Line 1029"/>
          <p:cNvSpPr>
            <a:spLocks noChangeShapeType="1"/>
          </p:cNvSpPr>
          <p:nvPr/>
        </p:nvSpPr>
        <p:spPr bwMode="auto">
          <a:xfrm>
            <a:off x="2286000" y="2362200"/>
            <a:ext cx="1828800" cy="0"/>
          </a:xfrm>
          <a:prstGeom prst="line">
            <a:avLst/>
          </a:prstGeom>
          <a:noFill/>
          <a:ln w="28575">
            <a:solidFill>
              <a:schemeClr val="hlink"/>
            </a:solidFill>
            <a:miter lim="800000"/>
            <a:headEnd/>
            <a:tailEnd/>
          </a:ln>
        </p:spPr>
        <p:txBody>
          <a:bodyPr wrap="none" anchor="ctr">
            <a:spAutoFit/>
          </a:bodyPr>
          <a:lstStyle/>
          <a:p>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r>
              <a:rPr lang="en-US" smtClean="0"/>
              <a:t>Tokenization issues: </a:t>
            </a:r>
            <a:r>
              <a:rPr lang="ja-JP" altLang="en-US" smtClean="0"/>
              <a:t>‘</a:t>
            </a:r>
            <a:endParaRPr lang="en-US" smtClean="0"/>
          </a:p>
        </p:txBody>
      </p:sp>
      <p:sp>
        <p:nvSpPr>
          <p:cNvPr id="7171" name="Rectangle 1027"/>
          <p:cNvSpPr>
            <a:spLocks noChangeArrowheads="1"/>
          </p:cNvSpPr>
          <p:nvPr/>
        </p:nvSpPr>
        <p:spPr bwMode="auto">
          <a:xfrm>
            <a:off x="2209800" y="1828800"/>
            <a:ext cx="3789363" cy="549275"/>
          </a:xfrm>
          <a:prstGeom prst="rect">
            <a:avLst/>
          </a:prstGeom>
          <a:noFill/>
          <a:ln w="9525">
            <a:noFill/>
            <a:miter lim="800000"/>
            <a:headEnd/>
            <a:tailEnd/>
          </a:ln>
        </p:spPr>
        <p:txBody>
          <a:bodyPr wrap="none">
            <a:spAutoFit/>
          </a:bodyPr>
          <a:lstStyle/>
          <a:p>
            <a:r>
              <a:rPr lang="en-US" sz="3000" b="1" i="1"/>
              <a:t>Finland</a:t>
            </a:r>
            <a:r>
              <a:rPr lang="ja-JP" altLang="en-US" sz="3000" b="1" i="1"/>
              <a:t>’</a:t>
            </a:r>
            <a:r>
              <a:rPr lang="en-US" altLang="ja-JP" sz="3000" b="1" i="1"/>
              <a:t>s capital…</a:t>
            </a:r>
            <a:endParaRPr lang="en-US" sz="3000" b="1" i="1"/>
          </a:p>
        </p:txBody>
      </p:sp>
      <p:sp>
        <p:nvSpPr>
          <p:cNvPr id="7172" name="Line 1029"/>
          <p:cNvSpPr>
            <a:spLocks noChangeShapeType="1"/>
          </p:cNvSpPr>
          <p:nvPr/>
        </p:nvSpPr>
        <p:spPr bwMode="auto">
          <a:xfrm>
            <a:off x="2286000" y="2362200"/>
            <a:ext cx="1828800" cy="0"/>
          </a:xfrm>
          <a:prstGeom prst="line">
            <a:avLst/>
          </a:prstGeom>
          <a:noFill/>
          <a:ln w="28575">
            <a:solidFill>
              <a:schemeClr val="hlink"/>
            </a:solidFill>
            <a:miter lim="800000"/>
            <a:headEnd/>
            <a:tailEnd/>
          </a:ln>
        </p:spPr>
        <p:txBody>
          <a:bodyPr wrap="none" anchor="ctr">
            <a:spAutoFit/>
          </a:bodyPr>
          <a:lstStyle/>
          <a:p>
            <a:endParaRPr lang="en-IN"/>
          </a:p>
        </p:txBody>
      </p:sp>
      <p:sp>
        <p:nvSpPr>
          <p:cNvPr id="7173" name="Text Box 1030"/>
          <p:cNvSpPr txBox="1">
            <a:spLocks noChangeArrowheads="1"/>
          </p:cNvSpPr>
          <p:nvPr/>
        </p:nvSpPr>
        <p:spPr bwMode="auto">
          <a:xfrm>
            <a:off x="1828800" y="2971800"/>
            <a:ext cx="1262063" cy="457200"/>
          </a:xfrm>
          <a:prstGeom prst="rect">
            <a:avLst/>
          </a:prstGeom>
          <a:noFill/>
          <a:ln w="9525">
            <a:noFill/>
            <a:miter lim="800000"/>
            <a:headEnd/>
            <a:tailEnd/>
          </a:ln>
        </p:spPr>
        <p:txBody>
          <a:bodyPr wrap="none">
            <a:spAutoFit/>
          </a:bodyPr>
          <a:lstStyle/>
          <a:p>
            <a:pPr>
              <a:spcBef>
                <a:spcPct val="50000"/>
              </a:spcBef>
            </a:pPr>
            <a:r>
              <a:rPr lang="en-US">
                <a:solidFill>
                  <a:srgbClr val="192CC9"/>
                </a:solidFill>
              </a:rPr>
              <a:t>Finland</a:t>
            </a:r>
          </a:p>
        </p:txBody>
      </p:sp>
      <p:sp>
        <p:nvSpPr>
          <p:cNvPr id="7174" name="Text Box 1031"/>
          <p:cNvSpPr txBox="1">
            <a:spLocks noChangeArrowheads="1"/>
          </p:cNvSpPr>
          <p:nvPr/>
        </p:nvSpPr>
        <p:spPr bwMode="auto">
          <a:xfrm>
            <a:off x="4648200" y="2895600"/>
            <a:ext cx="1706563" cy="457200"/>
          </a:xfrm>
          <a:prstGeom prst="rect">
            <a:avLst/>
          </a:prstGeom>
          <a:noFill/>
          <a:ln w="9525">
            <a:noFill/>
            <a:miter lim="800000"/>
            <a:headEnd/>
            <a:tailEnd/>
          </a:ln>
        </p:spPr>
        <p:txBody>
          <a:bodyPr wrap="none">
            <a:spAutoFit/>
          </a:bodyPr>
          <a:lstStyle/>
          <a:p>
            <a:pPr>
              <a:spcBef>
                <a:spcPct val="50000"/>
              </a:spcBef>
            </a:pPr>
            <a:r>
              <a:rPr lang="en-US">
                <a:solidFill>
                  <a:srgbClr val="192CC9"/>
                </a:solidFill>
              </a:rPr>
              <a:t>Finland </a:t>
            </a:r>
            <a:r>
              <a:rPr lang="ja-JP" altLang="en-US">
                <a:solidFill>
                  <a:srgbClr val="192CC9"/>
                </a:solidFill>
              </a:rPr>
              <a:t>‘</a:t>
            </a:r>
            <a:r>
              <a:rPr lang="en-US" altLang="ja-JP">
                <a:solidFill>
                  <a:srgbClr val="192CC9"/>
                </a:solidFill>
              </a:rPr>
              <a:t> s</a:t>
            </a:r>
            <a:endParaRPr lang="en-US">
              <a:solidFill>
                <a:srgbClr val="192CC9"/>
              </a:solidFill>
            </a:endParaRPr>
          </a:p>
        </p:txBody>
      </p:sp>
      <p:sp>
        <p:nvSpPr>
          <p:cNvPr id="7175" name="Text Box 1032"/>
          <p:cNvSpPr txBox="1">
            <a:spLocks noChangeArrowheads="1"/>
          </p:cNvSpPr>
          <p:nvPr/>
        </p:nvSpPr>
        <p:spPr bwMode="auto">
          <a:xfrm>
            <a:off x="1893888" y="4114800"/>
            <a:ext cx="1611312" cy="457200"/>
          </a:xfrm>
          <a:prstGeom prst="rect">
            <a:avLst/>
          </a:prstGeom>
          <a:noFill/>
          <a:ln w="9525">
            <a:noFill/>
            <a:miter lim="800000"/>
            <a:headEnd/>
            <a:tailEnd/>
          </a:ln>
        </p:spPr>
        <p:txBody>
          <a:bodyPr wrap="none">
            <a:spAutoFit/>
          </a:bodyPr>
          <a:lstStyle/>
          <a:p>
            <a:pPr>
              <a:spcBef>
                <a:spcPct val="50000"/>
              </a:spcBef>
            </a:pPr>
            <a:r>
              <a:rPr lang="en-US">
                <a:solidFill>
                  <a:srgbClr val="192CC9"/>
                </a:solidFill>
              </a:rPr>
              <a:t>Finland </a:t>
            </a:r>
            <a:r>
              <a:rPr lang="ja-JP" altLang="en-US">
                <a:solidFill>
                  <a:srgbClr val="192CC9"/>
                </a:solidFill>
              </a:rPr>
              <a:t>‘</a:t>
            </a:r>
            <a:r>
              <a:rPr lang="en-US" altLang="ja-JP">
                <a:solidFill>
                  <a:srgbClr val="192CC9"/>
                </a:solidFill>
              </a:rPr>
              <a:t>s</a:t>
            </a:r>
            <a:endParaRPr lang="en-US">
              <a:solidFill>
                <a:srgbClr val="192CC9"/>
              </a:solidFill>
            </a:endParaRPr>
          </a:p>
        </p:txBody>
      </p:sp>
      <p:sp>
        <p:nvSpPr>
          <p:cNvPr id="7176" name="Text Box 1033"/>
          <p:cNvSpPr txBox="1">
            <a:spLocks noChangeArrowheads="1"/>
          </p:cNvSpPr>
          <p:nvPr/>
        </p:nvSpPr>
        <p:spPr bwMode="auto">
          <a:xfrm>
            <a:off x="4876800" y="4114800"/>
            <a:ext cx="1417638" cy="457200"/>
          </a:xfrm>
          <a:prstGeom prst="rect">
            <a:avLst/>
          </a:prstGeom>
          <a:noFill/>
          <a:ln w="9525">
            <a:noFill/>
            <a:miter lim="800000"/>
            <a:headEnd/>
            <a:tailEnd/>
          </a:ln>
        </p:spPr>
        <p:txBody>
          <a:bodyPr wrap="none">
            <a:spAutoFit/>
          </a:bodyPr>
          <a:lstStyle/>
          <a:p>
            <a:pPr>
              <a:spcBef>
                <a:spcPct val="50000"/>
              </a:spcBef>
            </a:pPr>
            <a:r>
              <a:rPr lang="en-US">
                <a:solidFill>
                  <a:srgbClr val="192CC9"/>
                </a:solidFill>
              </a:rPr>
              <a:t>Finlands</a:t>
            </a:r>
          </a:p>
        </p:txBody>
      </p:sp>
      <p:sp>
        <p:nvSpPr>
          <p:cNvPr id="7177" name="Text Box 1034"/>
          <p:cNvSpPr txBox="1">
            <a:spLocks noChangeArrowheads="1"/>
          </p:cNvSpPr>
          <p:nvPr/>
        </p:nvSpPr>
        <p:spPr bwMode="auto">
          <a:xfrm>
            <a:off x="4876800" y="4953000"/>
            <a:ext cx="1514475" cy="457200"/>
          </a:xfrm>
          <a:prstGeom prst="rect">
            <a:avLst/>
          </a:prstGeom>
          <a:noFill/>
          <a:ln w="9525">
            <a:noFill/>
            <a:miter lim="800000"/>
            <a:headEnd/>
            <a:tailEnd/>
          </a:ln>
        </p:spPr>
        <p:txBody>
          <a:bodyPr wrap="none">
            <a:spAutoFit/>
          </a:bodyPr>
          <a:lstStyle/>
          <a:p>
            <a:pPr>
              <a:spcBef>
                <a:spcPct val="50000"/>
              </a:spcBef>
            </a:pPr>
            <a:r>
              <a:rPr lang="en-US">
                <a:solidFill>
                  <a:srgbClr val="192CC9"/>
                </a:solidFill>
              </a:rPr>
              <a:t>Finland</a:t>
            </a:r>
            <a:r>
              <a:rPr lang="ja-JP" altLang="en-US">
                <a:solidFill>
                  <a:srgbClr val="192CC9"/>
                </a:solidFill>
              </a:rPr>
              <a:t>’</a:t>
            </a:r>
            <a:r>
              <a:rPr lang="en-US" altLang="ja-JP">
                <a:solidFill>
                  <a:srgbClr val="192CC9"/>
                </a:solidFill>
              </a:rPr>
              <a:t>s</a:t>
            </a:r>
            <a:endParaRPr lang="en-US">
              <a:solidFill>
                <a:srgbClr val="192CC9"/>
              </a:solidFill>
            </a:endParaRPr>
          </a:p>
        </p:txBody>
      </p:sp>
      <p:sp>
        <p:nvSpPr>
          <p:cNvPr id="7178" name="Text Box 1035"/>
          <p:cNvSpPr txBox="1">
            <a:spLocks noChangeArrowheads="1"/>
          </p:cNvSpPr>
          <p:nvPr/>
        </p:nvSpPr>
        <p:spPr bwMode="auto">
          <a:xfrm>
            <a:off x="1752600" y="5791200"/>
            <a:ext cx="6845300" cy="579438"/>
          </a:xfrm>
          <a:prstGeom prst="rect">
            <a:avLst/>
          </a:prstGeom>
          <a:noFill/>
          <a:ln w="9525">
            <a:noFill/>
            <a:miter lim="800000"/>
            <a:headEnd/>
            <a:tailEnd/>
          </a:ln>
        </p:spPr>
        <p:txBody>
          <a:bodyPr wrap="none">
            <a:spAutoFit/>
          </a:bodyPr>
          <a:lstStyle/>
          <a:p>
            <a:pPr>
              <a:spcBef>
                <a:spcPct val="50000"/>
              </a:spcBef>
            </a:pPr>
            <a:r>
              <a:rPr lang="en-US" sz="3200">
                <a:solidFill>
                  <a:schemeClr val="hlink"/>
                </a:solidFill>
              </a:rPr>
              <a:t>What are the benefits/drawbacks?</a:t>
            </a:r>
          </a:p>
        </p:txBody>
      </p:sp>
      <p:sp>
        <p:nvSpPr>
          <p:cNvPr id="7179" name="Text Box 1036"/>
          <p:cNvSpPr txBox="1">
            <a:spLocks noChangeArrowheads="1"/>
          </p:cNvSpPr>
          <p:nvPr/>
        </p:nvSpPr>
        <p:spPr bwMode="auto">
          <a:xfrm>
            <a:off x="1914525" y="5029200"/>
            <a:ext cx="1514475" cy="457200"/>
          </a:xfrm>
          <a:prstGeom prst="rect">
            <a:avLst/>
          </a:prstGeom>
          <a:noFill/>
          <a:ln w="9525">
            <a:noFill/>
            <a:miter lim="800000"/>
            <a:headEnd/>
            <a:tailEnd/>
          </a:ln>
        </p:spPr>
        <p:txBody>
          <a:bodyPr wrap="none">
            <a:spAutoFit/>
          </a:bodyPr>
          <a:lstStyle/>
          <a:p>
            <a:pPr>
              <a:spcBef>
                <a:spcPct val="50000"/>
              </a:spcBef>
            </a:pPr>
            <a:r>
              <a:rPr lang="en-US">
                <a:solidFill>
                  <a:srgbClr val="192CC9"/>
                </a:solidFill>
              </a:rPr>
              <a:t>Finland 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Tokenization issues: hyphens</a:t>
            </a:r>
          </a:p>
        </p:txBody>
      </p:sp>
      <p:sp>
        <p:nvSpPr>
          <p:cNvPr id="11267" name="Rectangle 3"/>
          <p:cNvSpPr>
            <a:spLocks noChangeArrowheads="1"/>
          </p:cNvSpPr>
          <p:nvPr/>
        </p:nvSpPr>
        <p:spPr bwMode="auto">
          <a:xfrm>
            <a:off x="609600" y="1828800"/>
            <a:ext cx="3375025" cy="549275"/>
          </a:xfrm>
          <a:prstGeom prst="rect">
            <a:avLst/>
          </a:prstGeom>
          <a:noFill/>
          <a:ln w="9525">
            <a:noFill/>
            <a:miter lim="800000"/>
            <a:headEnd/>
            <a:tailEnd/>
          </a:ln>
        </p:spPr>
        <p:txBody>
          <a:bodyPr wrap="none">
            <a:spAutoFit/>
          </a:bodyPr>
          <a:lstStyle/>
          <a:p>
            <a:r>
              <a:rPr lang="en-US" sz="3000" b="1" i="1"/>
              <a:t>Hewlett-Packard</a:t>
            </a:r>
          </a:p>
        </p:txBody>
      </p:sp>
      <p:sp>
        <p:nvSpPr>
          <p:cNvPr id="11268" name="Text Box 4"/>
          <p:cNvSpPr txBox="1">
            <a:spLocks noChangeArrowheads="1"/>
          </p:cNvSpPr>
          <p:nvPr/>
        </p:nvSpPr>
        <p:spPr bwMode="auto">
          <a:xfrm>
            <a:off x="3429000" y="3429000"/>
            <a:ext cx="874713" cy="2057400"/>
          </a:xfrm>
          <a:prstGeom prst="rect">
            <a:avLst/>
          </a:prstGeom>
          <a:noFill/>
          <a:ln w="9525">
            <a:noFill/>
            <a:miter lim="800000"/>
            <a:headEnd/>
            <a:tailEnd/>
          </a:ln>
        </p:spPr>
        <p:txBody>
          <a:bodyPr wrap="none">
            <a:spAutoFit/>
          </a:bodyPr>
          <a:lstStyle/>
          <a:p>
            <a:pPr>
              <a:spcBef>
                <a:spcPct val="50000"/>
              </a:spcBef>
            </a:pPr>
            <a:r>
              <a:rPr lang="en-US" sz="12900">
                <a:solidFill>
                  <a:schemeClr val="hlink"/>
                </a:solidFill>
              </a:rPr>
              <a:t>?</a:t>
            </a:r>
          </a:p>
        </p:txBody>
      </p:sp>
      <p:sp>
        <p:nvSpPr>
          <p:cNvPr id="11269" name="Rectangle 6"/>
          <p:cNvSpPr>
            <a:spLocks noChangeArrowheads="1"/>
          </p:cNvSpPr>
          <p:nvPr/>
        </p:nvSpPr>
        <p:spPr bwMode="auto">
          <a:xfrm>
            <a:off x="4876800" y="1828800"/>
            <a:ext cx="3106738" cy="549275"/>
          </a:xfrm>
          <a:prstGeom prst="rect">
            <a:avLst/>
          </a:prstGeom>
          <a:noFill/>
          <a:ln w="9525">
            <a:noFill/>
            <a:miter lim="800000"/>
            <a:headEnd/>
            <a:tailEnd/>
          </a:ln>
        </p:spPr>
        <p:txBody>
          <a:bodyPr wrap="none">
            <a:spAutoFit/>
          </a:bodyPr>
          <a:lstStyle/>
          <a:p>
            <a:r>
              <a:rPr lang="en-US" sz="3000" b="1" i="1"/>
              <a:t>state-of-the-art</a:t>
            </a:r>
          </a:p>
        </p:txBody>
      </p:sp>
      <p:sp>
        <p:nvSpPr>
          <p:cNvPr id="11270" name="Rectangle 7"/>
          <p:cNvSpPr>
            <a:spLocks noChangeArrowheads="1"/>
          </p:cNvSpPr>
          <p:nvPr/>
        </p:nvSpPr>
        <p:spPr bwMode="auto">
          <a:xfrm>
            <a:off x="685800" y="2819400"/>
            <a:ext cx="2644775" cy="549275"/>
          </a:xfrm>
          <a:prstGeom prst="rect">
            <a:avLst/>
          </a:prstGeom>
          <a:noFill/>
          <a:ln w="9525">
            <a:noFill/>
            <a:miter lim="800000"/>
            <a:headEnd/>
            <a:tailEnd/>
          </a:ln>
        </p:spPr>
        <p:txBody>
          <a:bodyPr wrap="none">
            <a:spAutoFit/>
          </a:bodyPr>
          <a:lstStyle/>
          <a:p>
            <a:r>
              <a:rPr lang="en-US" sz="3000" b="1" i="1"/>
              <a:t>co-education</a:t>
            </a:r>
          </a:p>
        </p:txBody>
      </p:sp>
      <p:sp>
        <p:nvSpPr>
          <p:cNvPr id="11271" name="Rectangle 8"/>
          <p:cNvSpPr>
            <a:spLocks noChangeArrowheads="1"/>
          </p:cNvSpPr>
          <p:nvPr/>
        </p:nvSpPr>
        <p:spPr bwMode="auto">
          <a:xfrm>
            <a:off x="5029200" y="2819400"/>
            <a:ext cx="2235200" cy="549275"/>
          </a:xfrm>
          <a:prstGeom prst="rect">
            <a:avLst/>
          </a:prstGeom>
          <a:noFill/>
          <a:ln w="9525">
            <a:noFill/>
            <a:miter lim="800000"/>
            <a:headEnd/>
            <a:tailEnd/>
          </a:ln>
        </p:spPr>
        <p:txBody>
          <a:bodyPr wrap="none">
            <a:spAutoFit/>
          </a:bodyPr>
          <a:lstStyle/>
          <a:p>
            <a:r>
              <a:rPr lang="en-US" sz="3000" b="1" i="1"/>
              <a:t>lower-case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Tokenization issues: hyphens</a:t>
            </a:r>
          </a:p>
        </p:txBody>
      </p:sp>
      <p:sp>
        <p:nvSpPr>
          <p:cNvPr id="12291" name="Rectangle 3"/>
          <p:cNvSpPr>
            <a:spLocks noChangeArrowheads="1"/>
          </p:cNvSpPr>
          <p:nvPr/>
        </p:nvSpPr>
        <p:spPr bwMode="auto">
          <a:xfrm>
            <a:off x="609600" y="1828800"/>
            <a:ext cx="3375025" cy="549275"/>
          </a:xfrm>
          <a:prstGeom prst="rect">
            <a:avLst/>
          </a:prstGeom>
          <a:noFill/>
          <a:ln w="9525">
            <a:noFill/>
            <a:miter lim="800000"/>
            <a:headEnd/>
            <a:tailEnd/>
          </a:ln>
        </p:spPr>
        <p:txBody>
          <a:bodyPr wrap="none">
            <a:spAutoFit/>
          </a:bodyPr>
          <a:lstStyle/>
          <a:p>
            <a:r>
              <a:rPr lang="en-US" sz="3000" b="1" i="1"/>
              <a:t>Hewlett-Packard</a:t>
            </a:r>
          </a:p>
        </p:txBody>
      </p:sp>
      <p:sp>
        <p:nvSpPr>
          <p:cNvPr id="12292" name="Rectangle 5"/>
          <p:cNvSpPr>
            <a:spLocks noChangeArrowheads="1"/>
          </p:cNvSpPr>
          <p:nvPr/>
        </p:nvSpPr>
        <p:spPr bwMode="auto">
          <a:xfrm>
            <a:off x="4876800" y="1828800"/>
            <a:ext cx="3106738" cy="549275"/>
          </a:xfrm>
          <a:prstGeom prst="rect">
            <a:avLst/>
          </a:prstGeom>
          <a:noFill/>
          <a:ln w="9525">
            <a:noFill/>
            <a:miter lim="800000"/>
            <a:headEnd/>
            <a:tailEnd/>
          </a:ln>
        </p:spPr>
        <p:txBody>
          <a:bodyPr wrap="none">
            <a:spAutoFit/>
          </a:bodyPr>
          <a:lstStyle/>
          <a:p>
            <a:r>
              <a:rPr lang="en-US" sz="3000" b="1" i="1"/>
              <a:t>state-of-the-art</a:t>
            </a:r>
          </a:p>
        </p:txBody>
      </p:sp>
      <p:sp>
        <p:nvSpPr>
          <p:cNvPr id="12293" name="Rectangle 6"/>
          <p:cNvSpPr>
            <a:spLocks noChangeArrowheads="1"/>
          </p:cNvSpPr>
          <p:nvPr/>
        </p:nvSpPr>
        <p:spPr bwMode="auto">
          <a:xfrm>
            <a:off x="685800" y="2819400"/>
            <a:ext cx="2644775" cy="549275"/>
          </a:xfrm>
          <a:prstGeom prst="rect">
            <a:avLst/>
          </a:prstGeom>
          <a:noFill/>
          <a:ln w="9525">
            <a:noFill/>
            <a:miter lim="800000"/>
            <a:headEnd/>
            <a:tailEnd/>
          </a:ln>
        </p:spPr>
        <p:txBody>
          <a:bodyPr wrap="none">
            <a:spAutoFit/>
          </a:bodyPr>
          <a:lstStyle/>
          <a:p>
            <a:r>
              <a:rPr lang="en-US" sz="3000" b="1" i="1"/>
              <a:t>co-education</a:t>
            </a:r>
          </a:p>
        </p:txBody>
      </p:sp>
      <p:sp>
        <p:nvSpPr>
          <p:cNvPr id="12294" name="Rectangle 7"/>
          <p:cNvSpPr>
            <a:spLocks noChangeArrowheads="1"/>
          </p:cNvSpPr>
          <p:nvPr/>
        </p:nvSpPr>
        <p:spPr bwMode="auto">
          <a:xfrm>
            <a:off x="5029200" y="2819400"/>
            <a:ext cx="2235200" cy="549275"/>
          </a:xfrm>
          <a:prstGeom prst="rect">
            <a:avLst/>
          </a:prstGeom>
          <a:noFill/>
          <a:ln w="9525">
            <a:noFill/>
            <a:miter lim="800000"/>
            <a:headEnd/>
            <a:tailEnd/>
          </a:ln>
        </p:spPr>
        <p:txBody>
          <a:bodyPr wrap="none">
            <a:spAutoFit/>
          </a:bodyPr>
          <a:lstStyle/>
          <a:p>
            <a:r>
              <a:rPr lang="en-US" sz="3000" b="1" i="1"/>
              <a:t>lower-case</a:t>
            </a:r>
          </a:p>
        </p:txBody>
      </p:sp>
      <p:sp>
        <p:nvSpPr>
          <p:cNvPr id="12295" name="Rectangle 2051"/>
          <p:cNvSpPr>
            <a:spLocks noChangeArrowheads="1"/>
          </p:cNvSpPr>
          <p:nvPr/>
        </p:nvSpPr>
        <p:spPr bwMode="auto">
          <a:xfrm>
            <a:off x="457200" y="3657600"/>
            <a:ext cx="7772400" cy="2819400"/>
          </a:xfrm>
          <a:prstGeom prst="rect">
            <a:avLst/>
          </a:prstGeom>
          <a:noFill/>
          <a:ln w="9525">
            <a:noFill/>
            <a:miter lim="800000"/>
            <a:headEnd/>
            <a:tailEnd/>
          </a:ln>
        </p:spPr>
        <p:txBody>
          <a:bodyPr/>
          <a:lstStyle/>
          <a:p>
            <a:pPr>
              <a:spcBef>
                <a:spcPct val="20000"/>
              </a:spcBef>
              <a:buClr>
                <a:srgbClr val="A50021"/>
              </a:buClr>
              <a:buSzPct val="60000"/>
            </a:pPr>
            <a:r>
              <a:rPr lang="en-US" sz="2000">
                <a:sym typeface="Symbol" pitchFamily="18" charset="2"/>
              </a:rPr>
              <a:t>Keep as is</a:t>
            </a:r>
          </a:p>
          <a:p>
            <a:pPr>
              <a:spcBef>
                <a:spcPct val="20000"/>
              </a:spcBef>
              <a:buClr>
                <a:srgbClr val="A50021"/>
              </a:buClr>
              <a:buSzPct val="60000"/>
            </a:pPr>
            <a:endParaRPr lang="en-US" sz="2000">
              <a:sym typeface="Symbol" pitchFamily="18" charset="2"/>
            </a:endParaRPr>
          </a:p>
          <a:p>
            <a:pPr>
              <a:spcBef>
                <a:spcPct val="20000"/>
              </a:spcBef>
              <a:buClr>
                <a:srgbClr val="A50021"/>
              </a:buClr>
              <a:buSzPct val="60000"/>
            </a:pPr>
            <a:r>
              <a:rPr lang="en-US" sz="2000">
                <a:sym typeface="Symbol" pitchFamily="18" charset="2"/>
              </a:rPr>
              <a:t>merge together</a:t>
            </a:r>
          </a:p>
          <a:p>
            <a:pPr marL="742950" lvl="1" indent="-285750">
              <a:spcBef>
                <a:spcPct val="20000"/>
              </a:spcBef>
              <a:buClr>
                <a:schemeClr val="tx1"/>
              </a:buClr>
              <a:buSzPct val="55000"/>
              <a:buFont typeface="Wingdings" pitchFamily="2" charset="2"/>
              <a:buChar char="n"/>
            </a:pPr>
            <a:r>
              <a:rPr lang="en-US" sz="1800">
                <a:sym typeface="Symbol" pitchFamily="18" charset="2"/>
              </a:rPr>
              <a:t>HewlettPackard</a:t>
            </a:r>
          </a:p>
          <a:p>
            <a:pPr marL="742950" lvl="1" indent="-285750">
              <a:spcBef>
                <a:spcPct val="20000"/>
              </a:spcBef>
              <a:buClr>
                <a:schemeClr val="tx1"/>
              </a:buClr>
              <a:buSzPct val="55000"/>
              <a:buFont typeface="Wingdings" pitchFamily="2" charset="2"/>
              <a:buChar char="n"/>
            </a:pPr>
            <a:r>
              <a:rPr lang="en-US" sz="1800">
                <a:sym typeface="Symbol" pitchFamily="18" charset="2"/>
              </a:rPr>
              <a:t>stateoftheart</a:t>
            </a:r>
          </a:p>
          <a:p>
            <a:pPr>
              <a:spcBef>
                <a:spcPct val="20000"/>
              </a:spcBef>
              <a:buClr>
                <a:srgbClr val="A50021"/>
              </a:buClr>
              <a:buSzPct val="60000"/>
            </a:pPr>
            <a:endParaRPr lang="en-US" sz="2000">
              <a:sym typeface="Symbol" pitchFamily="18" charset="2"/>
            </a:endParaRPr>
          </a:p>
          <a:p>
            <a:pPr>
              <a:spcBef>
                <a:spcPct val="20000"/>
              </a:spcBef>
              <a:buClr>
                <a:srgbClr val="A50021"/>
              </a:buClr>
              <a:buSzPct val="60000"/>
            </a:pPr>
            <a:r>
              <a:rPr lang="en-US" sz="2000">
                <a:sym typeface="Symbol" pitchFamily="18" charset="2"/>
              </a:rPr>
              <a:t>Split on hyphen</a:t>
            </a:r>
          </a:p>
          <a:p>
            <a:pPr marL="742950" lvl="1" indent="-285750">
              <a:spcBef>
                <a:spcPct val="20000"/>
              </a:spcBef>
              <a:buClr>
                <a:schemeClr val="tx1"/>
              </a:buClr>
              <a:buSzPct val="55000"/>
              <a:buFont typeface="Wingdings" pitchFamily="2" charset="2"/>
              <a:buChar char="n"/>
            </a:pPr>
            <a:r>
              <a:rPr lang="en-US" sz="1800">
                <a:sym typeface="Symbol" pitchFamily="18" charset="2"/>
              </a:rPr>
              <a:t>lower case</a:t>
            </a:r>
          </a:p>
          <a:p>
            <a:pPr marL="742950" lvl="1" indent="-285750">
              <a:spcBef>
                <a:spcPct val="20000"/>
              </a:spcBef>
              <a:buClr>
                <a:schemeClr val="tx1"/>
              </a:buClr>
              <a:buSzPct val="55000"/>
              <a:buFont typeface="Wingdings" pitchFamily="2" charset="2"/>
              <a:buChar char="n"/>
            </a:pPr>
            <a:r>
              <a:rPr lang="en-US" sz="1800">
                <a:sym typeface="Symbol" pitchFamily="18" charset="2"/>
              </a:rPr>
              <a:t>co education</a:t>
            </a:r>
          </a:p>
        </p:txBody>
      </p:sp>
      <p:sp>
        <p:nvSpPr>
          <p:cNvPr id="12296" name="Text Box 9"/>
          <p:cNvSpPr txBox="1">
            <a:spLocks noChangeArrowheads="1"/>
          </p:cNvSpPr>
          <p:nvPr/>
        </p:nvSpPr>
        <p:spPr bwMode="auto">
          <a:xfrm>
            <a:off x="4876800" y="4800600"/>
            <a:ext cx="3276600" cy="822325"/>
          </a:xfrm>
          <a:prstGeom prst="rect">
            <a:avLst/>
          </a:prstGeom>
          <a:noFill/>
          <a:ln w="9525">
            <a:noFill/>
            <a:miter lim="800000"/>
            <a:headEnd/>
            <a:tailEnd/>
          </a:ln>
        </p:spPr>
        <p:txBody>
          <a:bodyPr>
            <a:spAutoFit/>
          </a:bodyPr>
          <a:lstStyle/>
          <a:p>
            <a:pPr>
              <a:spcBef>
                <a:spcPct val="50000"/>
              </a:spcBef>
            </a:pPr>
            <a:r>
              <a:rPr lang="en-US">
                <a:solidFill>
                  <a:schemeClr val="hlink"/>
                </a:solidFill>
              </a:rPr>
              <a:t>What are the benefits/drawbacks?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More tokenization issues</a:t>
            </a:r>
          </a:p>
        </p:txBody>
      </p:sp>
      <p:sp>
        <p:nvSpPr>
          <p:cNvPr id="26627" name="Rectangle 3"/>
          <p:cNvSpPr>
            <a:spLocks noGrp="1" noChangeArrowheads="1"/>
          </p:cNvSpPr>
          <p:nvPr>
            <p:ph type="body" idx="1"/>
          </p:nvPr>
        </p:nvSpPr>
        <p:spPr/>
        <p:txBody>
          <a:bodyPr>
            <a:normAutofit fontScale="92500" lnSpcReduction="10000"/>
          </a:bodyPr>
          <a:lstStyle/>
          <a:p>
            <a:pPr marL="0" indent="0">
              <a:buFont typeface="Wingdings" pitchFamily="2" charset="2"/>
              <a:buNone/>
              <a:defRPr/>
            </a:pPr>
            <a:r>
              <a:rPr lang="en-US" dirty="0" smtClean="0"/>
              <a:t>Compound nouns: San Francisco, Los Angeles, …</a:t>
            </a:r>
          </a:p>
          <a:p>
            <a:pPr lvl="1">
              <a:defRPr/>
            </a:pPr>
            <a:r>
              <a:rPr lang="en-US" dirty="0" smtClean="0"/>
              <a:t>One token or two?</a:t>
            </a:r>
            <a:endParaRPr lang="en-US" sz="2000" b="1" i="1" dirty="0" smtClean="0"/>
          </a:p>
          <a:p>
            <a:pPr marL="0" indent="0" eaLnBrk="1" hangingPunct="1">
              <a:buFont typeface="Wingdings" pitchFamily="2" charset="2"/>
              <a:buNone/>
              <a:defRPr/>
            </a:pPr>
            <a:endParaRPr lang="en-US" sz="2400" dirty="0" smtClean="0"/>
          </a:p>
          <a:p>
            <a:pPr marL="0" indent="0" eaLnBrk="1" hangingPunct="1">
              <a:buFont typeface="Wingdings" pitchFamily="2" charset="2"/>
              <a:buNone/>
              <a:defRPr/>
            </a:pPr>
            <a:r>
              <a:rPr lang="en-US" sz="2400" dirty="0" smtClean="0"/>
              <a:t>Numbers</a:t>
            </a:r>
          </a:p>
          <a:p>
            <a:pPr lvl="1" eaLnBrk="1" hangingPunct="1">
              <a:defRPr/>
            </a:pPr>
            <a:r>
              <a:rPr lang="en-US" sz="2000" dirty="0" smtClean="0"/>
              <a:t>Examples</a:t>
            </a:r>
            <a:endParaRPr lang="en-US" sz="2000" b="1" i="1" dirty="0" smtClean="0"/>
          </a:p>
          <a:p>
            <a:pPr lvl="2" eaLnBrk="1" hangingPunct="1">
              <a:defRPr/>
            </a:pPr>
            <a:r>
              <a:rPr lang="en-US" sz="1800" dirty="0" smtClean="0"/>
              <a:t>Dates: 3/12/91</a:t>
            </a:r>
          </a:p>
          <a:p>
            <a:pPr lvl="2" eaLnBrk="1" hangingPunct="1">
              <a:defRPr/>
            </a:pPr>
            <a:r>
              <a:rPr lang="en-US" sz="1800" dirty="0" smtClean="0"/>
              <a:t>Model numbers: B-52</a:t>
            </a:r>
          </a:p>
          <a:p>
            <a:pPr lvl="2" eaLnBrk="1" hangingPunct="1">
              <a:defRPr/>
            </a:pPr>
            <a:r>
              <a:rPr lang="en-US" sz="1800" dirty="0" smtClean="0"/>
              <a:t>Domain specific numbers: PGP key - 324a3df234cb23e</a:t>
            </a:r>
          </a:p>
          <a:p>
            <a:pPr lvl="2" eaLnBrk="1" hangingPunct="1">
              <a:defRPr/>
            </a:pPr>
            <a:r>
              <a:rPr lang="en-US" sz="1800" dirty="0" smtClean="0"/>
              <a:t>Phone numbers: (800) 234-2333</a:t>
            </a:r>
          </a:p>
          <a:p>
            <a:pPr lvl="2" eaLnBrk="1" hangingPunct="1">
              <a:defRPr/>
            </a:pPr>
            <a:r>
              <a:rPr lang="en-US" sz="1800" dirty="0" smtClean="0"/>
              <a:t>Scientific notation: 1.456 e-10</a:t>
            </a:r>
          </a:p>
          <a:p>
            <a:pPr>
              <a:defRPr/>
            </a:pPr>
            <a:r>
              <a:rPr lang="en-IN" dirty="0" smtClean="0"/>
              <a:t>Splitting on white space may not always be desirable </a:t>
            </a:r>
          </a:p>
          <a:p>
            <a:pPr lvl="2" eaLnBrk="1" hangingPunct="1">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2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pPr eaLnBrk="1" hangingPunct="1"/>
            <a:r>
              <a:rPr lang="en-US" smtClean="0"/>
              <a:t>Tokenization: language issues</a:t>
            </a:r>
          </a:p>
        </p:txBody>
      </p:sp>
      <p:sp>
        <p:nvSpPr>
          <p:cNvPr id="1255427" name="Rectangle 1027"/>
          <p:cNvSpPr>
            <a:spLocks noGrp="1" noChangeArrowheads="1"/>
          </p:cNvSpPr>
          <p:nvPr>
            <p:ph type="body" idx="1"/>
          </p:nvPr>
        </p:nvSpPr>
        <p:spPr>
          <a:xfrm>
            <a:off x="533400" y="2971800"/>
            <a:ext cx="7924800" cy="1600200"/>
          </a:xfrm>
        </p:spPr>
        <p:txBody>
          <a:bodyPr/>
          <a:lstStyle/>
          <a:p>
            <a:pPr marL="0" indent="0" eaLnBrk="1" hangingPunct="1">
              <a:lnSpc>
                <a:spcPct val="90000"/>
              </a:lnSpc>
              <a:buFont typeface="Wingdings" pitchFamily="2" charset="2"/>
              <a:buNone/>
            </a:pPr>
            <a:r>
              <a:rPr lang="en-US" sz="2000" smtClean="0">
                <a:sym typeface="Symbol" pitchFamily="18" charset="2"/>
              </a:rPr>
              <a:t>Chinese and Japanese have no spaces between words</a:t>
            </a:r>
          </a:p>
          <a:p>
            <a:pPr lvl="1" eaLnBrk="1" hangingPunct="1">
              <a:lnSpc>
                <a:spcPct val="90000"/>
              </a:lnSpc>
            </a:pPr>
            <a:r>
              <a:rPr lang="en-US" sz="1800" smtClean="0">
                <a:sym typeface="Symbol" pitchFamily="18" charset="2"/>
              </a:rPr>
              <a:t>A word can be made up of one or more characters</a:t>
            </a:r>
          </a:p>
          <a:p>
            <a:pPr lvl="1" eaLnBrk="1" hangingPunct="1">
              <a:lnSpc>
                <a:spcPct val="90000"/>
              </a:lnSpc>
            </a:pPr>
            <a:r>
              <a:rPr lang="en-US" sz="1800" smtClean="0">
                <a:sym typeface="Symbol" pitchFamily="18" charset="2"/>
              </a:rPr>
              <a:t>There is ambiguity about the tokenization, i.e. more than one way to break the characters into words</a:t>
            </a:r>
          </a:p>
          <a:p>
            <a:pPr lvl="1" eaLnBrk="1" hangingPunct="1">
              <a:lnSpc>
                <a:spcPct val="90000"/>
              </a:lnSpc>
            </a:pPr>
            <a:r>
              <a:rPr lang="en-US" sz="1800" smtClean="0">
                <a:sym typeface="Symbol" pitchFamily="18" charset="2"/>
              </a:rPr>
              <a:t>Word segmentation problem</a:t>
            </a:r>
          </a:p>
        </p:txBody>
      </p:sp>
      <p:sp>
        <p:nvSpPr>
          <p:cNvPr id="15364" name="Rectangle 22"/>
          <p:cNvSpPr>
            <a:spLocks noChangeArrowheads="1"/>
          </p:cNvSpPr>
          <p:nvPr/>
        </p:nvSpPr>
        <p:spPr bwMode="auto">
          <a:xfrm>
            <a:off x="1143000" y="1752600"/>
            <a:ext cx="6677025" cy="488950"/>
          </a:xfrm>
          <a:prstGeom prst="rect">
            <a:avLst/>
          </a:prstGeom>
          <a:noFill/>
          <a:ln w="9525">
            <a:noFill/>
            <a:miter lim="800000"/>
            <a:headEnd/>
            <a:tailEnd/>
          </a:ln>
        </p:spPr>
        <p:txBody>
          <a:bodyPr wrap="none">
            <a:spAutoFit/>
          </a:bodyPr>
          <a:lstStyle/>
          <a:p>
            <a:r>
              <a:rPr lang="ja-JP" altLang="en-US" sz="2600">
                <a:sym typeface="Symbol" pitchFamily="18" charset="2"/>
              </a:rPr>
              <a:t>莎拉波娃</a:t>
            </a:r>
            <a:r>
              <a:rPr lang="ja-JP" altLang="en-US" sz="2600">
                <a:ea typeface="华文细黑" charset="-122"/>
                <a:sym typeface="Symbol" pitchFamily="18" charset="2"/>
              </a:rPr>
              <a:t>现</a:t>
            </a:r>
            <a:r>
              <a:rPr lang="ja-JP" altLang="en-US" sz="2600">
                <a:sym typeface="Symbol" pitchFamily="18" charset="2"/>
              </a:rPr>
              <a:t>在居住在美国</a:t>
            </a:r>
            <a:r>
              <a:rPr lang="ja-JP" altLang="en-US" sz="2600">
                <a:ea typeface="华文细黑" charset="-122"/>
                <a:sym typeface="Symbol" pitchFamily="18" charset="2"/>
              </a:rPr>
              <a:t>东</a:t>
            </a:r>
            <a:r>
              <a:rPr lang="ja-JP" altLang="en-US" sz="2600">
                <a:sym typeface="Symbol" pitchFamily="18" charset="2"/>
              </a:rPr>
              <a:t>南部的佛</a:t>
            </a:r>
            <a:r>
              <a:rPr lang="ja-JP" altLang="en-US" sz="2600">
                <a:ea typeface="华文细黑" charset="-122"/>
                <a:sym typeface="Symbol" pitchFamily="18" charset="2"/>
              </a:rPr>
              <a:t>罗</a:t>
            </a:r>
            <a:r>
              <a:rPr lang="ja-JP" altLang="en-US" sz="2600">
                <a:sym typeface="Symbol" pitchFamily="18" charset="2"/>
              </a:rPr>
              <a:t>里达。</a:t>
            </a:r>
            <a:endParaRPr lang="en-US" sz="2600">
              <a:sym typeface="Symbol" pitchFamily="18" charset="2"/>
            </a:endParaRPr>
          </a:p>
        </p:txBody>
      </p:sp>
      <p:sp>
        <p:nvSpPr>
          <p:cNvPr id="15365" name="Text Box 23"/>
          <p:cNvSpPr txBox="1">
            <a:spLocks noChangeArrowheads="1"/>
          </p:cNvSpPr>
          <p:nvPr/>
        </p:nvSpPr>
        <p:spPr bwMode="auto">
          <a:xfrm>
            <a:off x="2514600" y="2362200"/>
            <a:ext cx="3346450" cy="457200"/>
          </a:xfrm>
          <a:prstGeom prst="rect">
            <a:avLst/>
          </a:prstGeom>
          <a:noFill/>
          <a:ln w="9525">
            <a:noFill/>
            <a:miter lim="800000"/>
            <a:headEnd/>
            <a:tailEnd/>
          </a:ln>
        </p:spPr>
        <p:txBody>
          <a:bodyPr wrap="none">
            <a:spAutoFit/>
          </a:bodyPr>
          <a:lstStyle/>
          <a:p>
            <a:pPr>
              <a:spcBef>
                <a:spcPct val="50000"/>
              </a:spcBef>
            </a:pPr>
            <a:r>
              <a:rPr lang="en-US">
                <a:solidFill>
                  <a:schemeClr val="hlink"/>
                </a:solidFill>
              </a:rPr>
              <a:t>Where are the words?</a:t>
            </a:r>
          </a:p>
        </p:txBody>
      </p:sp>
      <p:grpSp>
        <p:nvGrpSpPr>
          <p:cNvPr id="2" name="Group 31"/>
          <p:cNvGrpSpPr>
            <a:grpSpLocks/>
          </p:cNvGrpSpPr>
          <p:nvPr/>
        </p:nvGrpSpPr>
        <p:grpSpPr bwMode="auto">
          <a:xfrm>
            <a:off x="3200400" y="4648200"/>
            <a:ext cx="2011363" cy="519113"/>
            <a:chOff x="2016" y="2928"/>
            <a:chExt cx="1267" cy="327"/>
          </a:xfrm>
        </p:grpSpPr>
        <p:sp>
          <p:nvSpPr>
            <p:cNvPr id="15372" name="Text Box 24"/>
            <p:cNvSpPr txBox="1">
              <a:spLocks noChangeArrowheads="1"/>
            </p:cNvSpPr>
            <p:nvPr/>
          </p:nvSpPr>
          <p:spPr bwMode="auto">
            <a:xfrm>
              <a:off x="2016" y="2928"/>
              <a:ext cx="1075" cy="327"/>
            </a:xfrm>
            <a:prstGeom prst="rect">
              <a:avLst/>
            </a:prstGeom>
            <a:noFill/>
            <a:ln w="9525">
              <a:noFill/>
              <a:miter lim="800000"/>
              <a:headEnd/>
              <a:tailEnd/>
            </a:ln>
          </p:spPr>
          <p:txBody>
            <a:bodyPr wrap="none">
              <a:spAutoFit/>
            </a:bodyPr>
            <a:lstStyle/>
            <a:p>
              <a:pPr>
                <a:spcBef>
                  <a:spcPct val="50000"/>
                </a:spcBef>
              </a:pPr>
              <a:r>
                <a:rPr lang="en-US" sz="2800">
                  <a:solidFill>
                    <a:srgbClr val="060DB8"/>
                  </a:solidFill>
                </a:rPr>
                <a:t>thisissue</a:t>
              </a:r>
            </a:p>
          </p:txBody>
        </p:sp>
        <p:sp>
          <p:nvSpPr>
            <p:cNvPr id="15373" name="Text Box 25"/>
            <p:cNvSpPr txBox="1">
              <a:spLocks noChangeArrowheads="1"/>
            </p:cNvSpPr>
            <p:nvPr/>
          </p:nvSpPr>
          <p:spPr bwMode="auto">
            <a:xfrm>
              <a:off x="3072" y="2928"/>
              <a:ext cx="211" cy="327"/>
            </a:xfrm>
            <a:prstGeom prst="rect">
              <a:avLst/>
            </a:prstGeom>
            <a:noFill/>
            <a:ln w="9525">
              <a:noFill/>
              <a:miter lim="800000"/>
              <a:headEnd/>
              <a:tailEnd/>
            </a:ln>
          </p:spPr>
          <p:txBody>
            <a:bodyPr wrap="none">
              <a:spAutoFit/>
            </a:bodyPr>
            <a:lstStyle/>
            <a:p>
              <a:pPr>
                <a:spcBef>
                  <a:spcPct val="50000"/>
                </a:spcBef>
              </a:pPr>
              <a:r>
                <a:rPr lang="en-US" sz="2800">
                  <a:solidFill>
                    <a:schemeClr val="hlink"/>
                  </a:solidFill>
                </a:rPr>
                <a:t>?</a:t>
              </a:r>
            </a:p>
          </p:txBody>
        </p:sp>
      </p:grpSp>
      <p:grpSp>
        <p:nvGrpSpPr>
          <p:cNvPr id="3" name="Group 30"/>
          <p:cNvGrpSpPr>
            <a:grpSpLocks/>
          </p:cNvGrpSpPr>
          <p:nvPr/>
        </p:nvGrpSpPr>
        <p:grpSpPr bwMode="auto">
          <a:xfrm>
            <a:off x="1798638" y="5257800"/>
            <a:ext cx="4865687" cy="1143000"/>
            <a:chOff x="1133" y="3312"/>
            <a:chExt cx="3065" cy="720"/>
          </a:xfrm>
        </p:grpSpPr>
        <p:sp>
          <p:nvSpPr>
            <p:cNvPr id="15368" name="Text Box 26"/>
            <p:cNvSpPr txBox="1">
              <a:spLocks noChangeArrowheads="1"/>
            </p:cNvSpPr>
            <p:nvPr/>
          </p:nvSpPr>
          <p:spPr bwMode="auto">
            <a:xfrm>
              <a:off x="1133" y="3705"/>
              <a:ext cx="1146" cy="327"/>
            </a:xfrm>
            <a:prstGeom prst="rect">
              <a:avLst/>
            </a:prstGeom>
            <a:noFill/>
            <a:ln w="9525">
              <a:noFill/>
              <a:miter lim="800000"/>
              <a:headEnd/>
              <a:tailEnd/>
            </a:ln>
          </p:spPr>
          <p:txBody>
            <a:bodyPr wrap="none">
              <a:spAutoFit/>
            </a:bodyPr>
            <a:lstStyle/>
            <a:p>
              <a:pPr>
                <a:spcBef>
                  <a:spcPct val="50000"/>
                </a:spcBef>
              </a:pPr>
              <a:r>
                <a:rPr lang="en-US" sz="2800">
                  <a:solidFill>
                    <a:srgbClr val="060DB8"/>
                  </a:solidFill>
                </a:rPr>
                <a:t>this issue</a:t>
              </a:r>
            </a:p>
          </p:txBody>
        </p:sp>
        <p:sp>
          <p:nvSpPr>
            <p:cNvPr id="15369" name="Text Box 27"/>
            <p:cNvSpPr txBox="1">
              <a:spLocks noChangeArrowheads="1"/>
            </p:cNvSpPr>
            <p:nvPr/>
          </p:nvSpPr>
          <p:spPr bwMode="auto">
            <a:xfrm>
              <a:off x="2982" y="3705"/>
              <a:ext cx="1216" cy="327"/>
            </a:xfrm>
            <a:prstGeom prst="rect">
              <a:avLst/>
            </a:prstGeom>
            <a:noFill/>
            <a:ln w="9525">
              <a:noFill/>
              <a:miter lim="800000"/>
              <a:headEnd/>
              <a:tailEnd/>
            </a:ln>
          </p:spPr>
          <p:txBody>
            <a:bodyPr wrap="none">
              <a:spAutoFit/>
            </a:bodyPr>
            <a:lstStyle/>
            <a:p>
              <a:pPr>
                <a:spcBef>
                  <a:spcPct val="50000"/>
                </a:spcBef>
              </a:pPr>
              <a:r>
                <a:rPr lang="en-US" sz="2800">
                  <a:solidFill>
                    <a:srgbClr val="060DB8"/>
                  </a:solidFill>
                </a:rPr>
                <a:t>this is sue</a:t>
              </a:r>
            </a:p>
          </p:txBody>
        </p:sp>
        <p:sp>
          <p:nvSpPr>
            <p:cNvPr id="15370" name="Line 28"/>
            <p:cNvSpPr>
              <a:spLocks noChangeShapeType="1"/>
            </p:cNvSpPr>
            <p:nvPr/>
          </p:nvSpPr>
          <p:spPr bwMode="auto">
            <a:xfrm flipH="1">
              <a:off x="1872" y="3312"/>
              <a:ext cx="576" cy="384"/>
            </a:xfrm>
            <a:prstGeom prst="line">
              <a:avLst/>
            </a:prstGeom>
            <a:noFill/>
            <a:ln w="9525">
              <a:solidFill>
                <a:schemeClr val="tx1"/>
              </a:solidFill>
              <a:miter lim="800000"/>
              <a:headEnd/>
              <a:tailEnd type="triangle" w="med" len="med"/>
            </a:ln>
          </p:spPr>
          <p:txBody>
            <a:bodyPr wrap="none" anchor="ctr">
              <a:spAutoFit/>
            </a:bodyPr>
            <a:lstStyle/>
            <a:p>
              <a:endParaRPr lang="en-IN"/>
            </a:p>
          </p:txBody>
        </p:sp>
        <p:sp>
          <p:nvSpPr>
            <p:cNvPr id="15371" name="Line 29"/>
            <p:cNvSpPr>
              <a:spLocks noChangeShapeType="1"/>
            </p:cNvSpPr>
            <p:nvPr/>
          </p:nvSpPr>
          <p:spPr bwMode="auto">
            <a:xfrm>
              <a:off x="2688" y="3312"/>
              <a:ext cx="624" cy="336"/>
            </a:xfrm>
            <a:prstGeom prst="line">
              <a:avLst/>
            </a:prstGeom>
            <a:noFill/>
            <a:ln w="9525">
              <a:solidFill>
                <a:schemeClr val="tx1"/>
              </a:solidFill>
              <a:miter lim="800000"/>
              <a:headEnd/>
              <a:tailEnd type="triangle" w="med" len="med"/>
            </a:ln>
          </p:spPr>
          <p:txBody>
            <a:bodyPr anchor="ctr">
              <a:spAutoFit/>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5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554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54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54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a:r>
              <a:rPr lang="en-IN" smtClean="0"/>
              <a:t>Tokeniser</a:t>
            </a:r>
          </a:p>
        </p:txBody>
      </p:sp>
      <p:sp>
        <p:nvSpPr>
          <p:cNvPr id="16387" name="Content Placeholder 2"/>
          <p:cNvSpPr>
            <a:spLocks noGrp="1"/>
          </p:cNvSpPr>
          <p:nvPr>
            <p:ph idx="1"/>
          </p:nvPr>
        </p:nvSpPr>
        <p:spPr>
          <a:xfrm>
            <a:off x="685800" y="1752600"/>
            <a:ext cx="8305800" cy="4876800"/>
          </a:xfrm>
        </p:spPr>
        <p:txBody>
          <a:bodyPr/>
          <a:lstStyle/>
          <a:p>
            <a:pPr algn="just"/>
            <a:r>
              <a:rPr lang="en-IN" sz="2400" smtClean="0"/>
              <a:t>One commonly used tokenization standard is known as the </a:t>
            </a:r>
            <a:r>
              <a:rPr lang="en-IN" sz="2400" b="1" smtClean="0"/>
              <a:t>Penn Treebank tokenization </a:t>
            </a:r>
            <a:r>
              <a:rPr lang="en-IN" sz="2400" smtClean="0"/>
              <a:t>standard, used for the parsed corpora (treebanks) released by the LinPenn Treebank tokenizationguistic Data Consortium (LDC), the source of many useful datasets. This standard separates out clitics (doesn’t becomes does plus n’t ), keeps hyphenated words together, and separates out all punctuation</a:t>
            </a:r>
            <a:r>
              <a:rPr lang="en-IN" smtClean="0"/>
              <a:t>:</a:t>
            </a:r>
          </a:p>
          <a:p>
            <a:pPr algn="just"/>
            <a:endParaRPr lang="en-IN" smtClean="0"/>
          </a:p>
        </p:txBody>
      </p:sp>
      <p:pic>
        <p:nvPicPr>
          <p:cNvPr id="16388" name="Picture 2"/>
          <p:cNvPicPr>
            <a:picLocks noChangeAspect="1" noChangeArrowheads="1"/>
          </p:cNvPicPr>
          <p:nvPr/>
        </p:nvPicPr>
        <p:blipFill>
          <a:blip r:embed="rId2"/>
          <a:srcRect/>
          <a:stretch>
            <a:fillRect/>
          </a:stretch>
        </p:blipFill>
        <p:spPr bwMode="auto">
          <a:xfrm>
            <a:off x="857224" y="5143512"/>
            <a:ext cx="7466013"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Stop words</a:t>
            </a:r>
          </a:p>
        </p:txBody>
      </p:sp>
      <p:sp>
        <p:nvSpPr>
          <p:cNvPr id="30723" name="Rectangle 3"/>
          <p:cNvSpPr>
            <a:spLocks noGrp="1" noChangeArrowheads="1"/>
          </p:cNvSpPr>
          <p:nvPr>
            <p:ph type="body" idx="1"/>
          </p:nvPr>
        </p:nvSpPr>
        <p:spPr>
          <a:xfrm>
            <a:off x="457200" y="1752600"/>
            <a:ext cx="8458200" cy="4876800"/>
          </a:xfrm>
        </p:spPr>
        <p:txBody>
          <a:bodyPr>
            <a:normAutofit lnSpcReduction="10000"/>
          </a:bodyPr>
          <a:lstStyle/>
          <a:p>
            <a:pPr marL="0" indent="0" eaLnBrk="1" hangingPunct="1">
              <a:buFont typeface="Wingdings" pitchFamily="2" charset="2"/>
              <a:buNone/>
              <a:defRPr/>
            </a:pPr>
            <a:r>
              <a:rPr lang="en-IN" sz="2400" dirty="0" smtClean="0"/>
              <a:t>Some extremely common words that would appear to be of little value in helping select documents </a:t>
            </a:r>
          </a:p>
          <a:p>
            <a:pPr>
              <a:buFont typeface="Wingdings" pitchFamily="2" charset="2"/>
              <a:buNone/>
              <a:defRPr/>
            </a:pPr>
            <a:endParaRPr lang="en-IN" sz="2400" dirty="0" smtClean="0"/>
          </a:p>
          <a:p>
            <a:pPr marL="0" indent="0" eaLnBrk="1" hangingPunct="1">
              <a:buFont typeface="Wingdings" pitchFamily="2" charset="2"/>
              <a:buNone/>
              <a:defRPr/>
            </a:pPr>
            <a:r>
              <a:rPr lang="en-US" sz="2400" dirty="0" smtClean="0"/>
              <a:t>With a stop list, you exclude from the index/dictionary the most common words</a:t>
            </a:r>
          </a:p>
          <a:p>
            <a:pPr marL="0" indent="0" eaLnBrk="1" hangingPunct="1">
              <a:buFont typeface="Wingdings" pitchFamily="2" charset="2"/>
              <a:buNone/>
              <a:defRPr/>
            </a:pPr>
            <a:r>
              <a:rPr lang="en-US" dirty="0" smtClean="0">
                <a:solidFill>
                  <a:srgbClr val="FF0000"/>
                </a:solidFill>
              </a:rPr>
              <a:t>Pros:</a:t>
            </a:r>
          </a:p>
          <a:p>
            <a:pPr lvl="1" eaLnBrk="1" hangingPunct="1">
              <a:defRPr/>
            </a:pPr>
            <a:r>
              <a:rPr lang="en-US" sz="2000" dirty="0" smtClean="0"/>
              <a:t>They have little semantic content: </a:t>
            </a:r>
            <a:r>
              <a:rPr lang="en-US" sz="2000" i="1" dirty="0" smtClean="0"/>
              <a:t>the, a, and, to, be</a:t>
            </a:r>
          </a:p>
          <a:p>
            <a:pPr lvl="1" eaLnBrk="1" hangingPunct="1">
              <a:defRPr/>
            </a:pPr>
            <a:r>
              <a:rPr lang="en-US" sz="2000" dirty="0" smtClean="0"/>
              <a:t>There are a lot of them: ~30% of postings for top 30 words</a:t>
            </a:r>
          </a:p>
          <a:p>
            <a:pPr marL="0" indent="0" eaLnBrk="1" hangingPunct="1">
              <a:buFont typeface="Wingdings" pitchFamily="2" charset="2"/>
              <a:buNone/>
              <a:defRPr/>
            </a:pPr>
            <a:r>
              <a:rPr lang="en-US" sz="2200" dirty="0" smtClean="0">
                <a:solidFill>
                  <a:srgbClr val="FF0000"/>
                </a:solidFill>
              </a:rPr>
              <a:t>Cons</a:t>
            </a:r>
          </a:p>
          <a:p>
            <a:pPr lvl="1" eaLnBrk="1" hangingPunct="1">
              <a:defRPr/>
            </a:pPr>
            <a:r>
              <a:rPr lang="en-US" sz="2000" dirty="0" smtClean="0"/>
              <a:t>Phrase queries: </a:t>
            </a:r>
            <a:r>
              <a:rPr lang="ja-JP" altLang="en-US" sz="2000" smtClean="0"/>
              <a:t>“</a:t>
            </a:r>
            <a:r>
              <a:rPr lang="en-US" altLang="ja-JP" sz="2000" dirty="0" smtClean="0"/>
              <a:t>King of Denmark</a:t>
            </a:r>
            <a:r>
              <a:rPr lang="ja-JP" altLang="en-US" sz="2000" smtClean="0"/>
              <a:t>”</a:t>
            </a:r>
            <a:endParaRPr lang="en-US" altLang="ja-JP" sz="2000" dirty="0" smtClean="0"/>
          </a:p>
          <a:p>
            <a:pPr lvl="1" eaLnBrk="1" hangingPunct="1">
              <a:defRPr/>
            </a:pPr>
            <a:r>
              <a:rPr lang="en-US" sz="2000" dirty="0" smtClean="0"/>
              <a:t>Song titles, etc.: </a:t>
            </a:r>
            <a:r>
              <a:rPr lang="ja-JP" altLang="en-US" sz="2000" smtClean="0"/>
              <a:t>“</a:t>
            </a:r>
            <a:r>
              <a:rPr lang="en-US" altLang="ja-JP" sz="2000" dirty="0" smtClean="0"/>
              <a:t>Let it be</a:t>
            </a:r>
            <a:r>
              <a:rPr lang="ja-JP" altLang="en-US" sz="2000" smtClean="0"/>
              <a:t>”</a:t>
            </a:r>
            <a:r>
              <a:rPr lang="en-US" altLang="ja-JP" sz="2000" dirty="0" smtClean="0"/>
              <a:t>, </a:t>
            </a:r>
            <a:r>
              <a:rPr lang="ja-JP" altLang="en-US" sz="2000" smtClean="0"/>
              <a:t>“</a:t>
            </a:r>
            <a:r>
              <a:rPr lang="en-US" altLang="ja-JP" sz="2000" dirty="0" smtClean="0"/>
              <a:t>To be or not to be</a:t>
            </a:r>
            <a:r>
              <a:rPr lang="ja-JP" altLang="en-US" sz="2000" smtClean="0"/>
              <a:t>”</a:t>
            </a:r>
            <a:endParaRPr lang="en-US" altLang="ja-JP" sz="2000" dirty="0" smtClean="0"/>
          </a:p>
          <a:p>
            <a:pPr lvl="1" eaLnBrk="1" hangingPunct="1">
              <a:defRPr/>
            </a:pPr>
            <a:r>
              <a:rPr lang="ja-JP" altLang="en-US" sz="2000" smtClean="0"/>
              <a:t>“</a:t>
            </a:r>
            <a:r>
              <a:rPr lang="en-US" altLang="ja-JP" sz="2000" dirty="0" smtClean="0"/>
              <a:t>Relational</a:t>
            </a:r>
            <a:r>
              <a:rPr lang="ja-JP" altLang="en-US" sz="2000" smtClean="0"/>
              <a:t>”</a:t>
            </a:r>
            <a:r>
              <a:rPr lang="en-US" altLang="ja-JP" sz="2000" dirty="0" smtClean="0"/>
              <a:t> queries: </a:t>
            </a:r>
            <a:r>
              <a:rPr lang="ja-JP" altLang="en-US" sz="2000" smtClean="0"/>
              <a:t>“</a:t>
            </a:r>
            <a:r>
              <a:rPr lang="en-US" altLang="ja-JP" sz="2000" dirty="0" smtClean="0"/>
              <a:t>flights to London</a:t>
            </a:r>
            <a:r>
              <a:rPr lang="ja-JP" altLang="en-US" sz="2000" smtClean="0"/>
              <a:t>”</a:t>
            </a:r>
            <a:endParaRPr lang="en-US" sz="19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Stemming</a:t>
            </a:r>
          </a:p>
        </p:txBody>
      </p:sp>
      <p:sp>
        <p:nvSpPr>
          <p:cNvPr id="30723" name="Rectangle 3"/>
          <p:cNvSpPr>
            <a:spLocks noGrp="1" noChangeArrowheads="1"/>
          </p:cNvSpPr>
          <p:nvPr>
            <p:ph type="body" idx="1"/>
          </p:nvPr>
        </p:nvSpPr>
        <p:spPr>
          <a:xfrm>
            <a:off x="533400" y="1676400"/>
            <a:ext cx="7772400" cy="2286000"/>
          </a:xfrm>
        </p:spPr>
        <p:txBody>
          <a:bodyPr/>
          <a:lstStyle/>
          <a:p>
            <a:pPr marL="0" indent="0" eaLnBrk="1" hangingPunct="1">
              <a:buFont typeface="Wingdings" pitchFamily="2" charset="2"/>
              <a:buNone/>
            </a:pPr>
            <a:r>
              <a:rPr lang="en-US" sz="2400" smtClean="0"/>
              <a:t>Reduce terms to their </a:t>
            </a:r>
            <a:r>
              <a:rPr lang="ja-JP" altLang="en-US" sz="2400" smtClean="0"/>
              <a:t>“</a:t>
            </a:r>
            <a:r>
              <a:rPr lang="en-US" altLang="ja-JP" sz="2400" smtClean="0"/>
              <a:t>roots</a:t>
            </a:r>
            <a:r>
              <a:rPr lang="ja-JP" altLang="en-US" sz="2400" smtClean="0"/>
              <a:t>”</a:t>
            </a:r>
            <a:r>
              <a:rPr lang="en-US" altLang="ja-JP" sz="2400" smtClean="0"/>
              <a:t> before indexing</a:t>
            </a:r>
          </a:p>
          <a:p>
            <a:pPr marL="0" indent="0" eaLnBrk="1" hangingPunct="1">
              <a:buFont typeface="Wingdings" pitchFamily="2" charset="2"/>
              <a:buNone/>
            </a:pPr>
            <a:endParaRPr lang="en-US" sz="2400" smtClean="0"/>
          </a:p>
          <a:p>
            <a:pPr marL="0" indent="0" eaLnBrk="1" hangingPunct="1">
              <a:buFont typeface="Wingdings" pitchFamily="2" charset="2"/>
              <a:buNone/>
            </a:pPr>
            <a:r>
              <a:rPr lang="en-US" sz="2400" smtClean="0"/>
              <a:t>The term </a:t>
            </a:r>
            <a:r>
              <a:rPr lang="ja-JP" altLang="en-US" sz="2400" smtClean="0"/>
              <a:t>“</a:t>
            </a:r>
            <a:r>
              <a:rPr lang="en-US" altLang="ja-JP" sz="2400" smtClean="0"/>
              <a:t>stemming</a:t>
            </a:r>
            <a:r>
              <a:rPr lang="ja-JP" altLang="en-US" sz="2400" smtClean="0"/>
              <a:t>”</a:t>
            </a:r>
            <a:r>
              <a:rPr lang="en-US" altLang="ja-JP" sz="2400" smtClean="0"/>
              <a:t> is used since it is accomplished mostly by chopping off part of the suffix of the word</a:t>
            </a:r>
            <a:endParaRPr lang="en-US" sz="2400" smtClean="0"/>
          </a:p>
        </p:txBody>
      </p:sp>
      <p:sp>
        <p:nvSpPr>
          <p:cNvPr id="30724" name="Rectangle 4"/>
          <p:cNvSpPr>
            <a:spLocks noChangeArrowheads="1"/>
          </p:cNvSpPr>
          <p:nvPr/>
        </p:nvSpPr>
        <p:spPr bwMode="auto">
          <a:xfrm>
            <a:off x="777875" y="1671638"/>
            <a:ext cx="184150" cy="457200"/>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30725" name="Rectangle 8"/>
          <p:cNvSpPr>
            <a:spLocks noChangeArrowheads="1"/>
          </p:cNvSpPr>
          <p:nvPr/>
        </p:nvSpPr>
        <p:spPr bwMode="auto">
          <a:xfrm>
            <a:off x="1524000" y="3962400"/>
            <a:ext cx="1835150" cy="1431925"/>
          </a:xfrm>
          <a:prstGeom prst="rect">
            <a:avLst/>
          </a:prstGeom>
          <a:noFill/>
          <a:ln w="9525">
            <a:noFill/>
            <a:miter lim="800000"/>
            <a:headEnd/>
            <a:tailEnd/>
          </a:ln>
        </p:spPr>
        <p:txBody>
          <a:bodyPr wrap="none">
            <a:spAutoFit/>
          </a:bodyPr>
          <a:lstStyle/>
          <a:p>
            <a:r>
              <a:rPr lang="en-US" sz="2200" b="1" i="1">
                <a:solidFill>
                  <a:schemeClr val="folHlink"/>
                </a:solidFill>
              </a:rPr>
              <a:t>automate</a:t>
            </a:r>
          </a:p>
          <a:p>
            <a:r>
              <a:rPr lang="en-US" sz="2200" b="1" i="1">
                <a:solidFill>
                  <a:schemeClr val="folHlink"/>
                </a:solidFill>
              </a:rPr>
              <a:t>automates</a:t>
            </a:r>
            <a:br>
              <a:rPr lang="en-US" sz="2200" b="1" i="1">
                <a:solidFill>
                  <a:schemeClr val="folHlink"/>
                </a:solidFill>
              </a:rPr>
            </a:br>
            <a:r>
              <a:rPr lang="en-US" sz="2200" b="1" i="1">
                <a:solidFill>
                  <a:schemeClr val="folHlink"/>
                </a:solidFill>
              </a:rPr>
              <a:t>automatic</a:t>
            </a:r>
          </a:p>
          <a:p>
            <a:r>
              <a:rPr lang="en-US" sz="2200" b="1" i="1">
                <a:solidFill>
                  <a:schemeClr val="folHlink"/>
                </a:solidFill>
              </a:rPr>
              <a:t>automation</a:t>
            </a:r>
          </a:p>
        </p:txBody>
      </p:sp>
      <p:sp>
        <p:nvSpPr>
          <p:cNvPr id="30726" name="Rectangle 9"/>
          <p:cNvSpPr>
            <a:spLocks noChangeArrowheads="1"/>
          </p:cNvSpPr>
          <p:nvPr/>
        </p:nvSpPr>
        <p:spPr bwMode="auto">
          <a:xfrm>
            <a:off x="1600200" y="5562600"/>
            <a:ext cx="1322388" cy="1096963"/>
          </a:xfrm>
          <a:prstGeom prst="rect">
            <a:avLst/>
          </a:prstGeom>
          <a:noFill/>
          <a:ln w="9525">
            <a:noFill/>
            <a:miter lim="800000"/>
            <a:headEnd/>
            <a:tailEnd/>
          </a:ln>
        </p:spPr>
        <p:txBody>
          <a:bodyPr wrap="none">
            <a:spAutoFit/>
          </a:bodyPr>
          <a:lstStyle/>
          <a:p>
            <a:r>
              <a:rPr lang="en-US" sz="2200" b="1" i="1">
                <a:solidFill>
                  <a:schemeClr val="folHlink"/>
                </a:solidFill>
              </a:rPr>
              <a:t>run</a:t>
            </a:r>
          </a:p>
          <a:p>
            <a:r>
              <a:rPr lang="en-US" sz="2200" b="1" i="1">
                <a:solidFill>
                  <a:schemeClr val="folHlink"/>
                </a:solidFill>
              </a:rPr>
              <a:t>runs</a:t>
            </a:r>
          </a:p>
          <a:p>
            <a:r>
              <a:rPr lang="en-US" sz="2200" b="1" i="1">
                <a:solidFill>
                  <a:schemeClr val="folHlink"/>
                </a:solidFill>
              </a:rPr>
              <a:t>running</a:t>
            </a:r>
          </a:p>
        </p:txBody>
      </p:sp>
      <p:sp>
        <p:nvSpPr>
          <p:cNvPr id="30727" name="AutoShape 10"/>
          <p:cNvSpPr>
            <a:spLocks noChangeArrowheads="1"/>
          </p:cNvSpPr>
          <p:nvPr/>
        </p:nvSpPr>
        <p:spPr bwMode="auto">
          <a:xfrm>
            <a:off x="4343400" y="4419600"/>
            <a:ext cx="6858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30728" name="AutoShape 11"/>
          <p:cNvSpPr>
            <a:spLocks noChangeArrowheads="1"/>
          </p:cNvSpPr>
          <p:nvPr/>
        </p:nvSpPr>
        <p:spPr bwMode="auto">
          <a:xfrm>
            <a:off x="4343400" y="5867400"/>
            <a:ext cx="685800" cy="457200"/>
          </a:xfrm>
          <a:prstGeom prst="rightArrow">
            <a:avLst>
              <a:gd name="adj1" fmla="val 50000"/>
              <a:gd name="adj2" fmla="val 37500"/>
            </a:avLst>
          </a:prstGeom>
          <a:solidFill>
            <a:schemeClr val="accent1"/>
          </a:solidFill>
          <a:ln w="9525">
            <a:solidFill>
              <a:schemeClr val="tx1"/>
            </a:solidFill>
            <a:miter lim="800000"/>
            <a:headEnd/>
            <a:tailEnd/>
          </a:ln>
        </p:spPr>
        <p:txBody>
          <a:bodyPr wrap="none" anchor="ctr">
            <a:spAutoFit/>
          </a:bodyPr>
          <a:lstStyle/>
          <a:p>
            <a:endParaRPr lang="en-US"/>
          </a:p>
        </p:txBody>
      </p:sp>
      <p:sp>
        <p:nvSpPr>
          <p:cNvPr id="30729" name="Rectangle 12"/>
          <p:cNvSpPr>
            <a:spLocks noChangeArrowheads="1"/>
          </p:cNvSpPr>
          <p:nvPr/>
        </p:nvSpPr>
        <p:spPr bwMode="auto">
          <a:xfrm>
            <a:off x="6073775" y="4343400"/>
            <a:ext cx="1393825" cy="427038"/>
          </a:xfrm>
          <a:prstGeom prst="rect">
            <a:avLst/>
          </a:prstGeom>
          <a:noFill/>
          <a:ln w="9525">
            <a:noFill/>
            <a:miter lim="800000"/>
            <a:headEnd/>
            <a:tailEnd/>
          </a:ln>
        </p:spPr>
        <p:txBody>
          <a:bodyPr wrap="none">
            <a:spAutoFit/>
          </a:bodyPr>
          <a:lstStyle/>
          <a:p>
            <a:r>
              <a:rPr lang="en-US" sz="2200" b="1" i="1">
                <a:solidFill>
                  <a:schemeClr val="hlink"/>
                </a:solidFill>
              </a:rPr>
              <a:t>automat</a:t>
            </a:r>
          </a:p>
        </p:txBody>
      </p:sp>
      <p:sp>
        <p:nvSpPr>
          <p:cNvPr id="30730" name="Rectangle 13"/>
          <p:cNvSpPr>
            <a:spLocks noChangeArrowheads="1"/>
          </p:cNvSpPr>
          <p:nvPr/>
        </p:nvSpPr>
        <p:spPr bwMode="auto">
          <a:xfrm>
            <a:off x="6073775" y="5821363"/>
            <a:ext cx="688975" cy="427037"/>
          </a:xfrm>
          <a:prstGeom prst="rect">
            <a:avLst/>
          </a:prstGeom>
          <a:noFill/>
          <a:ln w="9525">
            <a:noFill/>
            <a:miter lim="800000"/>
            <a:headEnd/>
            <a:tailEnd/>
          </a:ln>
        </p:spPr>
        <p:txBody>
          <a:bodyPr wrap="none">
            <a:spAutoFit/>
          </a:bodyPr>
          <a:lstStyle/>
          <a:p>
            <a:r>
              <a:rPr lang="en-US" sz="2200" b="1" i="1">
                <a:solidFill>
                  <a:schemeClr val="hlink"/>
                </a:solidFill>
              </a:rPr>
              <a:t>run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r>
              <a:rPr lang="en-US" altLang="zh-CN" sz="3600" dirty="0" smtClean="0">
                <a:latin typeface="Verdana" pitchFamily="34" charset="0"/>
              </a:rPr>
              <a:t>What is NLP</a:t>
            </a:r>
          </a:p>
        </p:txBody>
      </p:sp>
      <p:sp>
        <p:nvSpPr>
          <p:cNvPr id="405507" name="Rectangle 3"/>
          <p:cNvSpPr>
            <a:spLocks noGrp="1" noChangeArrowheads="1"/>
          </p:cNvSpPr>
          <p:nvPr>
            <p:ph type="body" idx="1"/>
          </p:nvPr>
        </p:nvSpPr>
        <p:spPr>
          <a:xfrm>
            <a:off x="803275" y="1600200"/>
            <a:ext cx="7772400" cy="4530725"/>
          </a:xfrm>
        </p:spPr>
        <p:txBody>
          <a:bodyPr/>
          <a:lstStyle/>
          <a:p>
            <a:pPr>
              <a:lnSpc>
                <a:spcPct val="90000"/>
              </a:lnSpc>
            </a:pPr>
            <a:r>
              <a:rPr lang="en-US" altLang="zh-CN" sz="2000" smtClean="0"/>
              <a:t>Computers use (analyze, understand, generate) natural language</a:t>
            </a:r>
          </a:p>
          <a:p>
            <a:pPr>
              <a:lnSpc>
                <a:spcPct val="90000"/>
              </a:lnSpc>
              <a:buFont typeface="Wingdings" pitchFamily="2" charset="2"/>
              <a:buNone/>
            </a:pPr>
            <a:endParaRPr lang="en-US" altLang="zh-CN" sz="1400" smtClean="0"/>
          </a:p>
          <a:p>
            <a:pPr>
              <a:lnSpc>
                <a:spcPct val="90000"/>
              </a:lnSpc>
            </a:pPr>
            <a:r>
              <a:rPr lang="en-US" altLang="zh-CN" sz="2000" smtClean="0"/>
              <a:t>Text Processing</a:t>
            </a:r>
          </a:p>
          <a:p>
            <a:pPr lvl="1">
              <a:lnSpc>
                <a:spcPct val="90000"/>
              </a:lnSpc>
            </a:pPr>
            <a:r>
              <a:rPr lang="en-US" altLang="zh-CN" sz="2000" smtClean="0"/>
              <a:t>Lexical: tokenization, part of speech, head, lemmas</a:t>
            </a:r>
          </a:p>
          <a:p>
            <a:pPr lvl="1">
              <a:lnSpc>
                <a:spcPct val="90000"/>
              </a:lnSpc>
            </a:pPr>
            <a:r>
              <a:rPr lang="en-US" altLang="zh-CN" sz="2000" smtClean="0"/>
              <a:t>Parsing and chunking</a:t>
            </a:r>
          </a:p>
          <a:p>
            <a:pPr lvl="1">
              <a:lnSpc>
                <a:spcPct val="90000"/>
              </a:lnSpc>
            </a:pPr>
            <a:r>
              <a:rPr lang="en-US" altLang="zh-CN" sz="2000" smtClean="0"/>
              <a:t>Semantic tagging: semantic role, word sense</a:t>
            </a:r>
          </a:p>
          <a:p>
            <a:pPr lvl="1">
              <a:lnSpc>
                <a:spcPct val="90000"/>
              </a:lnSpc>
            </a:pPr>
            <a:r>
              <a:rPr lang="en-US" altLang="zh-CN" sz="2000" smtClean="0"/>
              <a:t>Certain expressions: named entities</a:t>
            </a:r>
          </a:p>
          <a:p>
            <a:pPr lvl="1">
              <a:lnSpc>
                <a:spcPct val="90000"/>
              </a:lnSpc>
            </a:pPr>
            <a:r>
              <a:rPr lang="en-US" altLang="zh-CN" sz="2000" smtClean="0"/>
              <a:t>Discourse: coreference, discourse segments</a:t>
            </a:r>
          </a:p>
          <a:p>
            <a:pPr lvl="1">
              <a:lnSpc>
                <a:spcPct val="90000"/>
              </a:lnSpc>
              <a:buFont typeface="Wingdings" pitchFamily="2" charset="2"/>
              <a:buNone/>
            </a:pPr>
            <a:endParaRPr lang="en-US" altLang="zh-CN" sz="1400" smtClean="0"/>
          </a:p>
          <a:p>
            <a:pPr>
              <a:lnSpc>
                <a:spcPct val="90000"/>
              </a:lnSpc>
            </a:pPr>
            <a:r>
              <a:rPr lang="en-US" altLang="zh-CN" sz="2000" smtClean="0"/>
              <a:t>Speech Processing</a:t>
            </a:r>
          </a:p>
          <a:p>
            <a:pPr lvl="1">
              <a:lnSpc>
                <a:spcPct val="90000"/>
              </a:lnSpc>
            </a:pPr>
            <a:r>
              <a:rPr lang="en-US" altLang="zh-CN" sz="2000" smtClean="0"/>
              <a:t>Phonetic transcription</a:t>
            </a:r>
          </a:p>
          <a:p>
            <a:pPr lvl="1">
              <a:lnSpc>
                <a:spcPct val="90000"/>
              </a:lnSpc>
            </a:pPr>
            <a:r>
              <a:rPr lang="en-US" altLang="zh-CN" sz="2000" smtClean="0"/>
              <a:t>Segmentation (punctuations)</a:t>
            </a:r>
          </a:p>
          <a:p>
            <a:pPr lvl="1">
              <a:lnSpc>
                <a:spcPct val="90000"/>
              </a:lnSpc>
            </a:pPr>
            <a:r>
              <a:rPr lang="en-US" altLang="zh-CN" sz="2000" smtClean="0"/>
              <a:t>Prosody</a:t>
            </a:r>
          </a:p>
          <a:p>
            <a:pPr lvl="1">
              <a:lnSpc>
                <a:spcPct val="90000"/>
              </a:lnSpc>
            </a:pPr>
            <a:endParaRPr lang="en-US" altLang="zh-CN" sz="2000" smtClean="0"/>
          </a:p>
          <a:p>
            <a:pPr>
              <a:lnSpc>
                <a:spcPct val="90000"/>
              </a:lnSpc>
              <a:buFont typeface="Wingdings" pitchFamily="2" charset="2"/>
              <a:buNone/>
            </a:pPr>
            <a:endParaRPr lang="en-US" altLang="zh-CN" sz="2000" smtClean="0"/>
          </a:p>
        </p:txBody>
      </p:sp>
    </p:spTree>
    <p:extLst>
      <p:ext uri="{BB962C8B-B14F-4D97-AF65-F5344CB8AC3E}">
        <p14:creationId xmlns="" xmlns:p14="http://schemas.microsoft.com/office/powerpoint/2010/main" val="1236236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5507">
                                            <p:txEl>
                                              <p:pRg st="2" end="2"/>
                                            </p:txEl>
                                          </p:spTgt>
                                        </p:tgtEl>
                                        <p:attrNameLst>
                                          <p:attrName>style.visibility</p:attrName>
                                        </p:attrNameLst>
                                      </p:cBhvr>
                                      <p:to>
                                        <p:strVal val="visible"/>
                                      </p:to>
                                    </p:set>
                                    <p:animEffect transition="in" filter="blinds(horizontal)">
                                      <p:cBhvr>
                                        <p:cTn id="7" dur="500"/>
                                        <p:tgtEl>
                                          <p:spTgt spid="40550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5507">
                                            <p:txEl>
                                              <p:pRg st="3" end="3"/>
                                            </p:txEl>
                                          </p:spTgt>
                                        </p:tgtEl>
                                        <p:attrNameLst>
                                          <p:attrName>style.visibility</p:attrName>
                                        </p:attrNameLst>
                                      </p:cBhvr>
                                      <p:to>
                                        <p:strVal val="visible"/>
                                      </p:to>
                                    </p:set>
                                    <p:animEffect transition="in" filter="blinds(horizontal)">
                                      <p:cBhvr>
                                        <p:cTn id="10" dur="500"/>
                                        <p:tgtEl>
                                          <p:spTgt spid="40550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5507">
                                            <p:txEl>
                                              <p:pRg st="4" end="4"/>
                                            </p:txEl>
                                          </p:spTgt>
                                        </p:tgtEl>
                                        <p:attrNameLst>
                                          <p:attrName>style.visibility</p:attrName>
                                        </p:attrNameLst>
                                      </p:cBhvr>
                                      <p:to>
                                        <p:strVal val="visible"/>
                                      </p:to>
                                    </p:set>
                                    <p:animEffect transition="in" filter="blinds(horizontal)">
                                      <p:cBhvr>
                                        <p:cTn id="13" dur="500"/>
                                        <p:tgtEl>
                                          <p:spTgt spid="40550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5507">
                                            <p:txEl>
                                              <p:pRg st="5" end="5"/>
                                            </p:txEl>
                                          </p:spTgt>
                                        </p:tgtEl>
                                        <p:attrNameLst>
                                          <p:attrName>style.visibility</p:attrName>
                                        </p:attrNameLst>
                                      </p:cBhvr>
                                      <p:to>
                                        <p:strVal val="visible"/>
                                      </p:to>
                                    </p:set>
                                    <p:animEffect transition="in" filter="blinds(horizontal)">
                                      <p:cBhvr>
                                        <p:cTn id="16" dur="500"/>
                                        <p:tgtEl>
                                          <p:spTgt spid="405507">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5507">
                                            <p:txEl>
                                              <p:pRg st="6" end="6"/>
                                            </p:txEl>
                                          </p:spTgt>
                                        </p:tgtEl>
                                        <p:attrNameLst>
                                          <p:attrName>style.visibility</p:attrName>
                                        </p:attrNameLst>
                                      </p:cBhvr>
                                      <p:to>
                                        <p:strVal val="visible"/>
                                      </p:to>
                                    </p:set>
                                    <p:animEffect transition="in" filter="blinds(horizontal)">
                                      <p:cBhvr>
                                        <p:cTn id="19" dur="500"/>
                                        <p:tgtEl>
                                          <p:spTgt spid="405507">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05507">
                                            <p:txEl>
                                              <p:pRg st="7" end="7"/>
                                            </p:txEl>
                                          </p:spTgt>
                                        </p:tgtEl>
                                        <p:attrNameLst>
                                          <p:attrName>style.visibility</p:attrName>
                                        </p:attrNameLst>
                                      </p:cBhvr>
                                      <p:to>
                                        <p:strVal val="visible"/>
                                      </p:to>
                                    </p:set>
                                    <p:animEffect transition="in" filter="blinds(horizontal)">
                                      <p:cBhvr>
                                        <p:cTn id="22" dur="500"/>
                                        <p:tgtEl>
                                          <p:spTgt spid="405507">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5507">
                                            <p:txEl>
                                              <p:pRg st="9" end="9"/>
                                            </p:txEl>
                                          </p:spTgt>
                                        </p:tgtEl>
                                        <p:attrNameLst>
                                          <p:attrName>style.visibility</p:attrName>
                                        </p:attrNameLst>
                                      </p:cBhvr>
                                      <p:to>
                                        <p:strVal val="visible"/>
                                      </p:to>
                                    </p:set>
                                    <p:animEffect transition="in" filter="blinds(horizontal)">
                                      <p:cBhvr>
                                        <p:cTn id="27" dur="500"/>
                                        <p:tgtEl>
                                          <p:spTgt spid="405507">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05507">
                                            <p:txEl>
                                              <p:pRg st="10" end="10"/>
                                            </p:txEl>
                                          </p:spTgt>
                                        </p:tgtEl>
                                        <p:attrNameLst>
                                          <p:attrName>style.visibility</p:attrName>
                                        </p:attrNameLst>
                                      </p:cBhvr>
                                      <p:to>
                                        <p:strVal val="visible"/>
                                      </p:to>
                                    </p:set>
                                    <p:animEffect transition="in" filter="blinds(horizontal)">
                                      <p:cBhvr>
                                        <p:cTn id="30" dur="500"/>
                                        <p:tgtEl>
                                          <p:spTgt spid="405507">
                                            <p:txEl>
                                              <p:pRg st="10" end="1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05507">
                                            <p:txEl>
                                              <p:pRg st="11" end="11"/>
                                            </p:txEl>
                                          </p:spTgt>
                                        </p:tgtEl>
                                        <p:attrNameLst>
                                          <p:attrName>style.visibility</p:attrName>
                                        </p:attrNameLst>
                                      </p:cBhvr>
                                      <p:to>
                                        <p:strVal val="visible"/>
                                      </p:to>
                                    </p:set>
                                    <p:animEffect transition="in" filter="blinds(horizontal)">
                                      <p:cBhvr>
                                        <p:cTn id="33" dur="500"/>
                                        <p:tgtEl>
                                          <p:spTgt spid="405507">
                                            <p:txEl>
                                              <p:pRg st="11" end="11"/>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05507">
                                            <p:txEl>
                                              <p:pRg st="12" end="12"/>
                                            </p:txEl>
                                          </p:spTgt>
                                        </p:tgtEl>
                                        <p:attrNameLst>
                                          <p:attrName>style.visibility</p:attrName>
                                        </p:attrNameLst>
                                      </p:cBhvr>
                                      <p:to>
                                        <p:strVal val="visible"/>
                                      </p:to>
                                    </p:set>
                                    <p:animEffect transition="in" filter="blinds(horizontal)">
                                      <p:cBhvr>
                                        <p:cTn id="36" dur="500"/>
                                        <p:tgtEl>
                                          <p:spTgt spid="40550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Stemming example</a:t>
            </a:r>
          </a:p>
        </p:txBody>
      </p:sp>
      <p:sp>
        <p:nvSpPr>
          <p:cNvPr id="31747" name="Rectangle 5"/>
          <p:cNvSpPr>
            <a:spLocks noChangeArrowheads="1"/>
          </p:cNvSpPr>
          <p:nvPr/>
        </p:nvSpPr>
        <p:spPr bwMode="auto">
          <a:xfrm>
            <a:off x="3429000" y="2571750"/>
            <a:ext cx="184150" cy="457200"/>
          </a:xfrm>
          <a:prstGeom prst="rect">
            <a:avLst/>
          </a:prstGeom>
          <a:noFill/>
          <a:ln w="9525">
            <a:noFill/>
            <a:miter lim="800000"/>
            <a:headEnd/>
            <a:tailEnd/>
          </a:ln>
        </p:spPr>
        <p:txBody>
          <a:bodyPr wrap="none">
            <a:spAutoFit/>
          </a:bodyPr>
          <a:lstStyle/>
          <a:p>
            <a:endParaRPr lang="en-US"/>
          </a:p>
        </p:txBody>
      </p:sp>
      <p:sp>
        <p:nvSpPr>
          <p:cNvPr id="31748" name="Rectangle 6"/>
          <p:cNvSpPr>
            <a:spLocks noChangeArrowheads="1"/>
          </p:cNvSpPr>
          <p:nvPr/>
        </p:nvSpPr>
        <p:spPr bwMode="auto">
          <a:xfrm>
            <a:off x="457200" y="3962400"/>
            <a:ext cx="8415338" cy="366713"/>
          </a:xfrm>
          <a:prstGeom prst="rect">
            <a:avLst/>
          </a:prstGeom>
          <a:noFill/>
          <a:ln w="9525">
            <a:noFill/>
            <a:miter lim="800000"/>
            <a:headEnd/>
            <a:tailEnd/>
          </a:ln>
        </p:spPr>
        <p:txBody>
          <a:bodyPr wrap="none">
            <a:spAutoFit/>
          </a:bodyPr>
          <a:lstStyle/>
          <a:p>
            <a:r>
              <a:rPr lang="en-US" sz="1800">
                <a:solidFill>
                  <a:srgbClr val="000000"/>
                </a:solidFill>
                <a:latin typeface="Monaco" charset="0"/>
              </a:rPr>
              <a:t>Take a </a:t>
            </a:r>
            <a:r>
              <a:rPr lang="en-US" sz="1800">
                <a:solidFill>
                  <a:schemeClr val="hlink"/>
                </a:solidFill>
                <a:latin typeface="Monaco" charset="0"/>
              </a:rPr>
              <a:t>cours</a:t>
            </a:r>
            <a:r>
              <a:rPr lang="en-US" sz="1800">
                <a:solidFill>
                  <a:srgbClr val="000000"/>
                </a:solidFill>
                <a:latin typeface="Monaco" charset="0"/>
              </a:rPr>
              <a:t> in inform retriev is more excit than most </a:t>
            </a:r>
            <a:r>
              <a:rPr lang="en-US" sz="1800">
                <a:solidFill>
                  <a:schemeClr val="hlink"/>
                </a:solidFill>
                <a:latin typeface="Monaco" charset="0"/>
              </a:rPr>
              <a:t>cours</a:t>
            </a:r>
            <a:endParaRPr lang="en-US" sz="1800">
              <a:solidFill>
                <a:srgbClr val="000000"/>
              </a:solidFill>
              <a:latin typeface="Monaco" charset="0"/>
            </a:endParaRPr>
          </a:p>
        </p:txBody>
      </p:sp>
      <p:sp>
        <p:nvSpPr>
          <p:cNvPr id="31749" name="Rectangle 7"/>
          <p:cNvSpPr>
            <a:spLocks noChangeArrowheads="1"/>
          </p:cNvSpPr>
          <p:nvPr/>
        </p:nvSpPr>
        <p:spPr bwMode="auto">
          <a:xfrm>
            <a:off x="381000" y="2438400"/>
            <a:ext cx="8558213" cy="366713"/>
          </a:xfrm>
          <a:prstGeom prst="rect">
            <a:avLst/>
          </a:prstGeom>
          <a:noFill/>
          <a:ln w="9525">
            <a:noFill/>
            <a:miter lim="800000"/>
            <a:headEnd/>
            <a:tailEnd/>
          </a:ln>
        </p:spPr>
        <p:txBody>
          <a:bodyPr wrap="none">
            <a:spAutoFit/>
          </a:bodyPr>
          <a:lstStyle/>
          <a:p>
            <a:r>
              <a:rPr lang="en-US" sz="1800"/>
              <a:t>Taking a course in information retrieval is more exciting than most courses</a:t>
            </a:r>
          </a:p>
        </p:txBody>
      </p:sp>
      <p:sp>
        <p:nvSpPr>
          <p:cNvPr id="31750" name="Rectangle 8"/>
          <p:cNvSpPr>
            <a:spLocks noChangeArrowheads="1"/>
          </p:cNvSpPr>
          <p:nvPr/>
        </p:nvSpPr>
        <p:spPr bwMode="auto">
          <a:xfrm>
            <a:off x="1143000" y="5638800"/>
            <a:ext cx="7086600" cy="400050"/>
          </a:xfrm>
          <a:prstGeom prst="rect">
            <a:avLst/>
          </a:prstGeom>
          <a:noFill/>
          <a:ln w="9525">
            <a:noFill/>
            <a:miter lim="800000"/>
            <a:headEnd/>
            <a:tailEnd/>
          </a:ln>
        </p:spPr>
        <p:txBody>
          <a:bodyPr>
            <a:spAutoFit/>
          </a:bodyPr>
          <a:lstStyle/>
          <a:p>
            <a:r>
              <a:rPr lang="en-US" sz="2000">
                <a:hlinkClick r:id="rId3"/>
              </a:rPr>
              <a:t>http://maya.cs.depaul.edu/~classes/ds575/porter.html</a:t>
            </a:r>
            <a:endParaRPr lang="en-US"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idx="4294967295"/>
          </p:nvPr>
        </p:nvSpPr>
        <p:spPr/>
        <p:txBody>
          <a:bodyPr/>
          <a:lstStyle/>
          <a:p>
            <a:r>
              <a:rPr lang="en-US" smtClean="0"/>
              <a:t>Porter</a:t>
            </a:r>
            <a:r>
              <a:rPr lang="ja-JP" altLang="en-US" smtClean="0"/>
              <a:t>’</a:t>
            </a:r>
            <a:r>
              <a:rPr lang="en-US" altLang="ja-JP" smtClean="0"/>
              <a:t>s algorithm (1980)</a:t>
            </a:r>
            <a:endParaRPr lang="en-US" smtClean="0"/>
          </a:p>
        </p:txBody>
      </p:sp>
      <p:sp>
        <p:nvSpPr>
          <p:cNvPr id="32771" name="Rectangle 5"/>
          <p:cNvSpPr>
            <a:spLocks noGrp="1" noChangeArrowheads="1"/>
          </p:cNvSpPr>
          <p:nvPr>
            <p:ph type="body" idx="4294967295"/>
          </p:nvPr>
        </p:nvSpPr>
        <p:spPr/>
        <p:txBody>
          <a:bodyPr/>
          <a:lstStyle/>
          <a:p>
            <a:pPr marL="0" indent="0">
              <a:buFont typeface="Wingdings" pitchFamily="2" charset="2"/>
              <a:buNone/>
            </a:pPr>
            <a:r>
              <a:rPr lang="en-US" sz="2400" smtClean="0"/>
              <a:t>Most common algorithm for stemming English</a:t>
            </a:r>
          </a:p>
          <a:p>
            <a:pPr lvl="1"/>
            <a:r>
              <a:rPr lang="en-US" sz="2000" smtClean="0"/>
              <a:t>Results suggest it</a:t>
            </a:r>
            <a:r>
              <a:rPr lang="ja-JP" altLang="en-US" sz="2000" smtClean="0"/>
              <a:t>’</a:t>
            </a:r>
            <a:r>
              <a:rPr lang="en-US" altLang="ja-JP" sz="2000" smtClean="0"/>
              <a:t>s at least as good as other stemming options</a:t>
            </a:r>
          </a:p>
          <a:p>
            <a:pPr marL="0" indent="0">
              <a:buFont typeface="Wingdings" pitchFamily="2" charset="2"/>
              <a:buNone/>
            </a:pPr>
            <a:endParaRPr lang="en-US" sz="2400" smtClean="0"/>
          </a:p>
          <a:p>
            <a:pPr marL="0" indent="0">
              <a:buFont typeface="Wingdings" pitchFamily="2" charset="2"/>
              <a:buNone/>
            </a:pPr>
            <a:r>
              <a:rPr lang="en-US" sz="2400" smtClean="0"/>
              <a:t>Multiple sequential phases of reductions using rules, e.g.</a:t>
            </a:r>
          </a:p>
          <a:p>
            <a:pPr lvl="1"/>
            <a:r>
              <a:rPr lang="en-US" sz="2000" smtClean="0"/>
              <a:t>sses </a:t>
            </a:r>
            <a:r>
              <a:rPr lang="en-US" sz="2000" smtClean="0">
                <a:sym typeface="Symbol" pitchFamily="18" charset="2"/>
              </a:rPr>
              <a:t> ss</a:t>
            </a:r>
          </a:p>
          <a:p>
            <a:pPr lvl="1"/>
            <a:r>
              <a:rPr lang="en-US" sz="2000" smtClean="0"/>
              <a:t>ies </a:t>
            </a:r>
            <a:r>
              <a:rPr lang="en-US" sz="2000" smtClean="0">
                <a:sym typeface="Symbol" pitchFamily="18" charset="2"/>
              </a:rPr>
              <a:t> i</a:t>
            </a:r>
          </a:p>
          <a:p>
            <a:pPr lvl="1"/>
            <a:r>
              <a:rPr lang="en-US" sz="2000" smtClean="0"/>
              <a:t>ational </a:t>
            </a:r>
            <a:r>
              <a:rPr lang="en-US" sz="2000" smtClean="0">
                <a:sym typeface="Symbol" pitchFamily="18" charset="2"/>
              </a:rPr>
              <a:t> ate</a:t>
            </a:r>
          </a:p>
          <a:p>
            <a:pPr lvl="1"/>
            <a:r>
              <a:rPr lang="en-US" sz="2000" smtClean="0"/>
              <a:t>tional </a:t>
            </a:r>
            <a:r>
              <a:rPr lang="en-US" sz="2000" smtClean="0">
                <a:sym typeface="Symbol" pitchFamily="18" charset="2"/>
              </a:rPr>
              <a:t> tion</a:t>
            </a:r>
          </a:p>
          <a:p>
            <a:pPr marL="0" indent="0">
              <a:buFont typeface="Wingdings" pitchFamily="2" charset="2"/>
              <a:buNone/>
            </a:pPr>
            <a:endParaRPr lang="en-US" sz="2400" smtClean="0">
              <a:hlinkClick r:id="rId3"/>
            </a:endParaRPr>
          </a:p>
          <a:p>
            <a:pPr marL="0" indent="0">
              <a:buFont typeface="Wingdings" pitchFamily="2" charset="2"/>
              <a:buNone/>
            </a:pPr>
            <a:r>
              <a:rPr lang="en-US" sz="2400" smtClean="0">
                <a:hlinkClick r:id="rId3"/>
              </a:rPr>
              <a:t>http://tartarus.org/~martin/PorterStemmer/</a:t>
            </a:r>
            <a:endParaRPr 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smtClean="0"/>
              <a:t>Lemmatization</a:t>
            </a:r>
          </a:p>
        </p:txBody>
      </p:sp>
      <p:sp>
        <p:nvSpPr>
          <p:cNvPr id="33795" name="Rectangle 3"/>
          <p:cNvSpPr>
            <a:spLocks noGrp="1" noChangeArrowheads="1"/>
          </p:cNvSpPr>
          <p:nvPr>
            <p:ph type="body" idx="4294967295"/>
          </p:nvPr>
        </p:nvSpPr>
        <p:spPr>
          <a:xfrm>
            <a:off x="533400" y="1600200"/>
            <a:ext cx="7772400" cy="2819400"/>
          </a:xfrm>
        </p:spPr>
        <p:txBody>
          <a:bodyPr>
            <a:normAutofit lnSpcReduction="10000"/>
          </a:bodyPr>
          <a:lstStyle/>
          <a:p>
            <a:pPr marL="0" indent="0" eaLnBrk="1" hangingPunct="1">
              <a:lnSpc>
                <a:spcPct val="90000"/>
              </a:lnSpc>
              <a:buFont typeface="Wingdings" pitchFamily="2" charset="2"/>
              <a:buNone/>
            </a:pPr>
            <a:r>
              <a:rPr lang="en-US" sz="2200" smtClean="0"/>
              <a:t>Reduce inflectional/variant forms to base form</a:t>
            </a:r>
          </a:p>
          <a:p>
            <a:pPr marL="0" indent="0" eaLnBrk="1" hangingPunct="1">
              <a:lnSpc>
                <a:spcPct val="90000"/>
              </a:lnSpc>
              <a:buFont typeface="Wingdings" pitchFamily="2" charset="2"/>
              <a:buNone/>
            </a:pPr>
            <a:endParaRPr lang="en-US" sz="2200" smtClean="0"/>
          </a:p>
          <a:p>
            <a:pPr marL="0" indent="0" eaLnBrk="1" hangingPunct="1">
              <a:lnSpc>
                <a:spcPct val="90000"/>
              </a:lnSpc>
              <a:buFont typeface="Wingdings" pitchFamily="2" charset="2"/>
              <a:buNone/>
            </a:pPr>
            <a:endParaRPr lang="en-US" sz="2200" smtClean="0"/>
          </a:p>
          <a:p>
            <a:pPr marL="0" indent="0" eaLnBrk="1" hangingPunct="1">
              <a:lnSpc>
                <a:spcPct val="90000"/>
              </a:lnSpc>
              <a:buFont typeface="Wingdings" pitchFamily="2" charset="2"/>
              <a:buNone/>
            </a:pPr>
            <a:r>
              <a:rPr lang="en-US" sz="2200" smtClean="0"/>
              <a:t>Lemmatization implies doing </a:t>
            </a:r>
            <a:r>
              <a:rPr lang="ja-JP" altLang="en-US" sz="2200" smtClean="0"/>
              <a:t>“</a:t>
            </a:r>
            <a:r>
              <a:rPr lang="en-US" altLang="ja-JP" sz="2200" smtClean="0"/>
              <a:t>proper</a:t>
            </a:r>
            <a:r>
              <a:rPr lang="ja-JP" altLang="en-US" sz="2200" smtClean="0"/>
              <a:t>”</a:t>
            </a:r>
            <a:r>
              <a:rPr lang="en-US" altLang="ja-JP" sz="2200" smtClean="0"/>
              <a:t> reduction to dictionary headword form</a:t>
            </a:r>
          </a:p>
          <a:p>
            <a:pPr marL="0" indent="0" eaLnBrk="1" hangingPunct="1">
              <a:lnSpc>
                <a:spcPct val="90000"/>
              </a:lnSpc>
              <a:buFont typeface="Wingdings" pitchFamily="2" charset="2"/>
              <a:buNone/>
            </a:pPr>
            <a:r>
              <a:rPr lang="en-US" sz="2200" smtClean="0"/>
              <a:t>e.g.,</a:t>
            </a:r>
          </a:p>
          <a:p>
            <a:pPr lvl="1" eaLnBrk="1" hangingPunct="1">
              <a:lnSpc>
                <a:spcPct val="90000"/>
              </a:lnSpc>
              <a:spcBef>
                <a:spcPts val="500"/>
              </a:spcBef>
              <a:spcAft>
                <a:spcPts val="500"/>
              </a:spcAft>
            </a:pPr>
            <a:r>
              <a:rPr lang="en-US" sz="2000" i="1" smtClean="0"/>
              <a:t>am, are,</a:t>
            </a:r>
            <a:r>
              <a:rPr lang="en-US" sz="2000" smtClean="0"/>
              <a:t> </a:t>
            </a:r>
            <a:r>
              <a:rPr lang="en-US" sz="2000" i="1" smtClean="0"/>
              <a:t>is </a:t>
            </a:r>
            <a:r>
              <a:rPr lang="en-US" sz="2000" smtClean="0">
                <a:sym typeface="Symbol" pitchFamily="18" charset="2"/>
              </a:rPr>
              <a:t></a:t>
            </a:r>
            <a:r>
              <a:rPr lang="en-US" sz="2000" smtClean="0"/>
              <a:t> </a:t>
            </a:r>
            <a:r>
              <a:rPr lang="en-US" sz="2000" i="1" smtClean="0"/>
              <a:t>be</a:t>
            </a:r>
            <a:endParaRPr lang="en-US" sz="2000" smtClean="0"/>
          </a:p>
          <a:p>
            <a:pPr lvl="1" eaLnBrk="1" hangingPunct="1">
              <a:lnSpc>
                <a:spcPct val="90000"/>
              </a:lnSpc>
              <a:spcBef>
                <a:spcPts val="500"/>
              </a:spcBef>
              <a:spcAft>
                <a:spcPts val="500"/>
              </a:spcAft>
            </a:pPr>
            <a:r>
              <a:rPr lang="en-US" sz="2000" i="1" smtClean="0"/>
              <a:t>car, cars, car's</a:t>
            </a:r>
            <a:r>
              <a:rPr lang="en-US" sz="2000" smtClean="0"/>
              <a:t>, </a:t>
            </a:r>
            <a:r>
              <a:rPr lang="en-US" sz="2000" i="1" smtClean="0"/>
              <a:t>cars'</a:t>
            </a:r>
            <a:r>
              <a:rPr lang="en-US" sz="2000" smtClean="0"/>
              <a:t> </a:t>
            </a:r>
            <a:r>
              <a:rPr lang="en-US" sz="2000" smtClean="0">
                <a:sym typeface="Symbol" pitchFamily="18" charset="2"/>
              </a:rPr>
              <a:t></a:t>
            </a:r>
            <a:r>
              <a:rPr lang="en-US" sz="2000" smtClean="0"/>
              <a:t> </a:t>
            </a:r>
            <a:r>
              <a:rPr lang="en-US" sz="2000" i="1" smtClean="0"/>
              <a:t>car</a:t>
            </a:r>
            <a:endParaRPr lang="en-US" sz="2000" smtClean="0"/>
          </a:p>
        </p:txBody>
      </p:sp>
      <p:sp>
        <p:nvSpPr>
          <p:cNvPr id="33796" name="Rectangle 4"/>
          <p:cNvSpPr>
            <a:spLocks noChangeArrowheads="1"/>
          </p:cNvSpPr>
          <p:nvPr/>
        </p:nvSpPr>
        <p:spPr bwMode="auto">
          <a:xfrm>
            <a:off x="1676400" y="5334000"/>
            <a:ext cx="5576888" cy="885825"/>
          </a:xfrm>
          <a:prstGeom prst="rect">
            <a:avLst/>
          </a:prstGeom>
          <a:noFill/>
          <a:ln w="9525">
            <a:noFill/>
            <a:miter lim="800000"/>
            <a:headEnd/>
            <a:tailEnd/>
          </a:ln>
        </p:spPr>
        <p:txBody>
          <a:bodyPr wrap="none">
            <a:spAutoFit/>
          </a:bodyPr>
          <a:lstStyle/>
          <a:p>
            <a:r>
              <a:rPr lang="en-US" sz="2600" i="1">
                <a:solidFill>
                  <a:srgbClr val="192CC9"/>
                </a:solidFill>
              </a:rPr>
              <a:t>the boy's cars are different colors</a:t>
            </a:r>
            <a:r>
              <a:rPr lang="en-US" sz="2600"/>
              <a:t/>
            </a:r>
            <a:br>
              <a:rPr lang="en-US" sz="2600"/>
            </a:br>
            <a:r>
              <a:rPr lang="en-US" sz="2600" i="1">
                <a:solidFill>
                  <a:srgbClr val="1CE42D"/>
                </a:solidFill>
              </a:rPr>
              <a:t>the boy   car   be  different color</a:t>
            </a:r>
            <a:endParaRPr lang="en-US" sz="2600" i="1"/>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609600" y="1143000"/>
            <a:ext cx="7924800" cy="3970318"/>
          </a:xfrm>
          <a:prstGeom prst="rect">
            <a:avLst/>
          </a:prstGeom>
          <a:noFill/>
          <a:ln w="9525">
            <a:noFill/>
            <a:miter lim="800000"/>
            <a:headEnd/>
            <a:tailEnd/>
          </a:ln>
        </p:spPr>
        <p:txBody>
          <a:bodyPr>
            <a:spAutoFit/>
          </a:bodyPr>
          <a:lstStyle/>
          <a:p>
            <a:endParaRPr lang="en-IN" dirty="0" smtClean="0"/>
          </a:p>
          <a:p>
            <a:endParaRPr lang="en-IN" dirty="0"/>
          </a:p>
          <a:p>
            <a:r>
              <a:rPr lang="en-IN" dirty="0"/>
              <a:t>Dictionary-based stemming </a:t>
            </a:r>
          </a:p>
          <a:p>
            <a:endParaRPr lang="en-IN" dirty="0"/>
          </a:p>
          <a:p>
            <a:r>
              <a:rPr lang="en-IN" dirty="0"/>
              <a:t>Use a vocabulary and morphological analysis of words to remove inflectional endings only and return the base or dictionary form of a word (lemma)</a:t>
            </a:r>
          </a:p>
          <a:p>
            <a:endParaRPr lang="en-IN" dirty="0"/>
          </a:p>
          <a:p>
            <a:r>
              <a:rPr lang="en-IN" dirty="0"/>
              <a:t>“saw” </a:t>
            </a:r>
            <a:r>
              <a:rPr lang="en-IN" dirty="0">
                <a:sym typeface="Wingdings" pitchFamily="2" charset="2"/>
              </a:rPr>
              <a:t> </a:t>
            </a:r>
            <a:r>
              <a:rPr lang="en-IN" dirty="0"/>
              <a:t>“see” or “saw” depending on whether  the token is used as a verb or a </a:t>
            </a:r>
            <a:r>
              <a:rPr lang="en-IN" dirty="0" smtClean="0"/>
              <a:t>noun</a:t>
            </a:r>
            <a:endParaRPr lang="en-IN" dirty="0"/>
          </a:p>
          <a:p>
            <a:endParaRPr lang="en-IN" dirty="0"/>
          </a:p>
          <a:p>
            <a:r>
              <a:rPr lang="en-US" dirty="0"/>
              <a:t>Stemming is an </a:t>
            </a:r>
            <a:r>
              <a:rPr lang="en-US" i="1" dirty="0"/>
              <a:t>approximation</a:t>
            </a:r>
            <a:r>
              <a:rPr lang="en-US" dirty="0"/>
              <a:t> for lemmatization</a:t>
            </a:r>
          </a:p>
          <a:p>
            <a:endParaRPr lang="en-IN" dirty="0"/>
          </a:p>
          <a:p>
            <a:r>
              <a:rPr lang="en-IN" dirty="0"/>
              <a:t>Can bring very modest benefit for retrieval in </a:t>
            </a:r>
          </a:p>
          <a:p>
            <a:r>
              <a:rPr lang="en-IN" dirty="0"/>
              <a:t>English – improving recall but may hurt accuracy </a:t>
            </a:r>
          </a:p>
        </p:txBody>
      </p:sp>
      <p:sp>
        <p:nvSpPr>
          <p:cNvPr id="3" name="Rectangle 2"/>
          <p:cNvSpPr txBox="1">
            <a:spLocks noChangeArrowheads="1"/>
          </p:cNvSpPr>
          <p:nvPr/>
        </p:nvSpPr>
        <p:spPr bwMode="auto">
          <a:xfrm>
            <a:off x="533400" y="381000"/>
            <a:ext cx="8077200" cy="990600"/>
          </a:xfrm>
          <a:prstGeom prst="rect">
            <a:avLst/>
          </a:prstGeom>
          <a:noFill/>
          <a:ln w="9525">
            <a:noFill/>
            <a:miter lim="800000"/>
            <a:headEnd/>
            <a:tailEnd/>
          </a:ln>
        </p:spPr>
        <p:txBody>
          <a:bodyPr anchor="b"/>
          <a:lstStyle/>
          <a:p>
            <a:pPr>
              <a:defRPr/>
            </a:pPr>
            <a:r>
              <a:rPr lang="en-US" sz="4000" kern="0">
                <a:latin typeface="+mj-lt"/>
                <a:cs typeface="ＭＳ Ｐゴシック" charset="0"/>
              </a:rPr>
              <a:t>Lemmatization</a:t>
            </a:r>
            <a:endParaRPr lang="en-US" sz="4000" kern="0" dirty="0">
              <a:latin typeface="+mj-lt"/>
              <a:cs typeface="ＭＳ Ｐゴシック"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
          <p:cNvSpPr>
            <a:spLocks noGrp="1" noChangeArrowheads="1"/>
          </p:cNvSpPr>
          <p:nvPr>
            <p:ph type="title"/>
          </p:nvPr>
        </p:nvSpPr>
        <p:spPr/>
        <p:txBody>
          <a:bodyPr/>
          <a:lstStyle/>
          <a:p>
            <a:r>
              <a:rPr lang="en-US" b="1" dirty="0" smtClean="0"/>
              <a:t>Defining POS Tagging</a:t>
            </a:r>
          </a:p>
        </p:txBody>
      </p:sp>
      <p:sp>
        <p:nvSpPr>
          <p:cNvPr id="6147" name="Rectangle 3"/>
          <p:cNvSpPr>
            <a:spLocks noGrp="1" noChangeArrowheads="1"/>
          </p:cNvSpPr>
          <p:nvPr>
            <p:ph type="body" idx="1"/>
          </p:nvPr>
        </p:nvSpPr>
        <p:spPr/>
        <p:txBody>
          <a:bodyPr/>
          <a:lstStyle/>
          <a:p>
            <a:pPr marL="365125" indent="-255588"/>
            <a:r>
              <a:rPr lang="en-US" smtClean="0"/>
              <a:t>The process of assigning a part-of-speech or lexical class marker to each word in a corpus:</a:t>
            </a:r>
          </a:p>
        </p:txBody>
      </p:sp>
      <p:sp>
        <p:nvSpPr>
          <p:cNvPr id="6148" name="Slide Number Placeholder 4"/>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eaLnBrk="1" hangingPunct="1"/>
            <a:fld id="{BE6FC8FD-77AD-41E8-9E6B-76DE5EC28212}" type="slidenum">
              <a:rPr lang="en-US" sz="1000">
                <a:latin typeface="Arial" pitchFamily="34" charset="0"/>
              </a:rPr>
              <a:pPr algn="r" eaLnBrk="1" hangingPunct="1"/>
              <a:t>24</a:t>
            </a:fld>
            <a:endParaRPr lang="en-US" sz="1000">
              <a:latin typeface="Arial" pitchFamily="34" charset="0"/>
            </a:endParaRPr>
          </a:p>
        </p:txBody>
      </p:sp>
      <p:grpSp>
        <p:nvGrpSpPr>
          <p:cNvPr id="2" name="Group 4"/>
          <p:cNvGrpSpPr>
            <a:grpSpLocks/>
          </p:cNvGrpSpPr>
          <p:nvPr/>
        </p:nvGrpSpPr>
        <p:grpSpPr bwMode="auto">
          <a:xfrm>
            <a:off x="1981200" y="3276600"/>
            <a:ext cx="5105400" cy="2606675"/>
            <a:chOff x="960" y="2390"/>
            <a:chExt cx="3216" cy="1642"/>
          </a:xfrm>
        </p:grpSpPr>
        <p:sp>
          <p:nvSpPr>
            <p:cNvPr id="6150" name="Text Box 5"/>
            <p:cNvSpPr txBox="1">
              <a:spLocks noChangeArrowheads="1"/>
            </p:cNvSpPr>
            <p:nvPr/>
          </p:nvSpPr>
          <p:spPr bwMode="auto">
            <a:xfrm>
              <a:off x="1584" y="2736"/>
              <a:ext cx="359" cy="1130"/>
            </a:xfrm>
            <a:prstGeom prst="rect">
              <a:avLst/>
            </a:prstGeom>
            <a:noFill/>
            <a:ln w="9525">
              <a:noFill/>
              <a:miter lim="800000"/>
              <a:headEnd/>
              <a:tailEnd/>
            </a:ln>
          </p:spPr>
          <p:txBody>
            <a:bodyPr wrap="none">
              <a:spAutoFit/>
            </a:bodyPr>
            <a:lstStyle/>
            <a:p>
              <a:pPr algn="l" eaLnBrk="1" hangingPunct="1"/>
              <a:r>
                <a:rPr lang="en-US" sz="1400">
                  <a:solidFill>
                    <a:srgbClr val="FF0066"/>
                  </a:solidFill>
                </a:rPr>
                <a:t>the</a:t>
              </a:r>
            </a:p>
            <a:p>
              <a:pPr algn="l" eaLnBrk="1" hangingPunct="1"/>
              <a:r>
                <a:rPr lang="en-US" sz="1400">
                  <a:solidFill>
                    <a:srgbClr val="FF0066"/>
                  </a:solidFill>
                </a:rPr>
                <a:t>koala</a:t>
              </a:r>
            </a:p>
            <a:p>
              <a:pPr algn="l" eaLnBrk="1" hangingPunct="1"/>
              <a:r>
                <a:rPr lang="en-US" sz="1400">
                  <a:solidFill>
                    <a:srgbClr val="FF0066"/>
                  </a:solidFill>
                </a:rPr>
                <a:t>put</a:t>
              </a:r>
            </a:p>
            <a:p>
              <a:pPr algn="l" eaLnBrk="1" hangingPunct="1"/>
              <a:r>
                <a:rPr lang="en-US" sz="1400">
                  <a:solidFill>
                    <a:srgbClr val="FF0066"/>
                  </a:solidFill>
                </a:rPr>
                <a:t>the</a:t>
              </a:r>
            </a:p>
            <a:p>
              <a:pPr algn="l" eaLnBrk="1" hangingPunct="1"/>
              <a:r>
                <a:rPr lang="en-US" sz="1400">
                  <a:solidFill>
                    <a:srgbClr val="FF0066"/>
                  </a:solidFill>
                </a:rPr>
                <a:t>keys</a:t>
              </a:r>
            </a:p>
            <a:p>
              <a:pPr algn="l" eaLnBrk="1" hangingPunct="1"/>
              <a:r>
                <a:rPr lang="en-US" sz="1400">
                  <a:solidFill>
                    <a:srgbClr val="FF0066"/>
                  </a:solidFill>
                </a:rPr>
                <a:t>on</a:t>
              </a:r>
            </a:p>
            <a:p>
              <a:pPr algn="l" eaLnBrk="1" hangingPunct="1"/>
              <a:r>
                <a:rPr lang="en-US" sz="1400">
                  <a:solidFill>
                    <a:srgbClr val="FF0066"/>
                  </a:solidFill>
                </a:rPr>
                <a:t>the</a:t>
              </a:r>
            </a:p>
            <a:p>
              <a:pPr algn="l" eaLnBrk="1" hangingPunct="1"/>
              <a:r>
                <a:rPr lang="en-US" sz="1400">
                  <a:solidFill>
                    <a:srgbClr val="FF0066"/>
                  </a:solidFill>
                </a:rPr>
                <a:t>table</a:t>
              </a:r>
            </a:p>
          </p:txBody>
        </p:sp>
        <p:sp>
          <p:nvSpPr>
            <p:cNvPr id="6151" name="Oval 6"/>
            <p:cNvSpPr>
              <a:spLocks noChangeArrowheads="1"/>
            </p:cNvSpPr>
            <p:nvPr/>
          </p:nvSpPr>
          <p:spPr bwMode="auto">
            <a:xfrm>
              <a:off x="960" y="2592"/>
              <a:ext cx="1584" cy="1440"/>
            </a:xfrm>
            <a:prstGeom prst="ellipse">
              <a:avLst/>
            </a:prstGeom>
            <a:noFill/>
            <a:ln w="9525">
              <a:solidFill>
                <a:schemeClr val="tx1"/>
              </a:solidFill>
              <a:round/>
              <a:headEnd/>
              <a:tailEnd/>
            </a:ln>
          </p:spPr>
          <p:txBody>
            <a:bodyPr wrap="none" anchor="ctr"/>
            <a:lstStyle/>
            <a:p>
              <a:pPr algn="l"/>
              <a:endParaRPr lang="en-US" sz="1800">
                <a:latin typeface="Arial" pitchFamily="34" charset="0"/>
              </a:endParaRPr>
            </a:p>
          </p:txBody>
        </p:sp>
        <p:sp>
          <p:nvSpPr>
            <p:cNvPr id="6152" name="Text Box 7"/>
            <p:cNvSpPr txBox="1">
              <a:spLocks noChangeArrowheads="1"/>
            </p:cNvSpPr>
            <p:nvPr/>
          </p:nvSpPr>
          <p:spPr bwMode="auto">
            <a:xfrm>
              <a:off x="1382" y="2390"/>
              <a:ext cx="721" cy="250"/>
            </a:xfrm>
            <a:prstGeom prst="rect">
              <a:avLst/>
            </a:prstGeom>
            <a:noFill/>
            <a:ln w="9525">
              <a:noFill/>
              <a:miter lim="800000"/>
              <a:headEnd/>
              <a:tailEnd/>
            </a:ln>
          </p:spPr>
          <p:txBody>
            <a:bodyPr wrap="none">
              <a:spAutoFit/>
            </a:bodyPr>
            <a:lstStyle/>
            <a:p>
              <a:pPr algn="l" eaLnBrk="1" hangingPunct="1"/>
              <a:r>
                <a:rPr lang="en-US" sz="2000" b="1"/>
                <a:t>WORDS</a:t>
              </a:r>
            </a:p>
          </p:txBody>
        </p:sp>
        <p:sp>
          <p:nvSpPr>
            <p:cNvPr id="6153" name="Oval 8"/>
            <p:cNvSpPr>
              <a:spLocks noChangeArrowheads="1"/>
            </p:cNvSpPr>
            <p:nvPr/>
          </p:nvSpPr>
          <p:spPr bwMode="auto">
            <a:xfrm>
              <a:off x="3120" y="2880"/>
              <a:ext cx="1056" cy="864"/>
            </a:xfrm>
            <a:prstGeom prst="ellipse">
              <a:avLst/>
            </a:prstGeom>
            <a:noFill/>
            <a:ln w="9525">
              <a:solidFill>
                <a:schemeClr val="tx1"/>
              </a:solidFill>
              <a:round/>
              <a:headEnd/>
              <a:tailEnd/>
            </a:ln>
          </p:spPr>
          <p:txBody>
            <a:bodyPr wrap="none" anchor="ctr"/>
            <a:lstStyle/>
            <a:p>
              <a:pPr algn="l"/>
              <a:endParaRPr lang="en-US" sz="1800">
                <a:latin typeface="Arial" pitchFamily="34" charset="0"/>
              </a:endParaRPr>
            </a:p>
          </p:txBody>
        </p:sp>
        <p:sp>
          <p:nvSpPr>
            <p:cNvPr id="6154" name="Text Box 9"/>
            <p:cNvSpPr txBox="1">
              <a:spLocks noChangeArrowheads="1"/>
            </p:cNvSpPr>
            <p:nvPr/>
          </p:nvSpPr>
          <p:spPr bwMode="auto">
            <a:xfrm>
              <a:off x="3384" y="2582"/>
              <a:ext cx="552" cy="250"/>
            </a:xfrm>
            <a:prstGeom prst="rect">
              <a:avLst/>
            </a:prstGeom>
            <a:noFill/>
            <a:ln w="9525">
              <a:noFill/>
              <a:miter lim="800000"/>
              <a:headEnd/>
              <a:tailEnd/>
            </a:ln>
          </p:spPr>
          <p:txBody>
            <a:bodyPr wrap="none">
              <a:spAutoFit/>
            </a:bodyPr>
            <a:lstStyle/>
            <a:p>
              <a:pPr algn="l" eaLnBrk="1" hangingPunct="1"/>
              <a:r>
                <a:rPr lang="en-US" sz="2000" b="1"/>
                <a:t>TAGS</a:t>
              </a:r>
            </a:p>
          </p:txBody>
        </p:sp>
        <p:sp>
          <p:nvSpPr>
            <p:cNvPr id="6155" name="Text Box 10"/>
            <p:cNvSpPr txBox="1">
              <a:spLocks noChangeArrowheads="1"/>
            </p:cNvSpPr>
            <p:nvPr/>
          </p:nvSpPr>
          <p:spPr bwMode="auto">
            <a:xfrm>
              <a:off x="3446" y="3031"/>
              <a:ext cx="334" cy="594"/>
            </a:xfrm>
            <a:prstGeom prst="rect">
              <a:avLst/>
            </a:prstGeom>
            <a:noFill/>
            <a:ln w="9525">
              <a:noFill/>
              <a:miter lim="800000"/>
              <a:headEnd/>
              <a:tailEnd/>
            </a:ln>
          </p:spPr>
          <p:txBody>
            <a:bodyPr wrap="none">
              <a:spAutoFit/>
            </a:bodyPr>
            <a:lstStyle/>
            <a:p>
              <a:pPr algn="l" eaLnBrk="1" hangingPunct="1"/>
              <a:r>
                <a:rPr lang="en-US" sz="1400"/>
                <a:t>N</a:t>
              </a:r>
            </a:p>
            <a:p>
              <a:pPr algn="l" eaLnBrk="1" hangingPunct="1"/>
              <a:r>
                <a:rPr lang="en-US" sz="1400"/>
                <a:t>V</a:t>
              </a:r>
            </a:p>
            <a:p>
              <a:pPr algn="l" eaLnBrk="1" hangingPunct="1"/>
              <a:r>
                <a:rPr lang="en-US" sz="1400"/>
                <a:t>P</a:t>
              </a:r>
            </a:p>
            <a:p>
              <a:pPr algn="l" eaLnBrk="1" hangingPunct="1"/>
              <a:r>
                <a:rPr lang="en-US" sz="1400"/>
                <a:t>DET</a:t>
              </a:r>
            </a:p>
          </p:txBody>
        </p:sp>
        <p:sp>
          <p:nvSpPr>
            <p:cNvPr id="6156" name="Line 11"/>
            <p:cNvSpPr>
              <a:spLocks noChangeShapeType="1"/>
            </p:cNvSpPr>
            <p:nvPr/>
          </p:nvSpPr>
          <p:spPr bwMode="auto">
            <a:xfrm>
              <a:off x="1824" y="2832"/>
              <a:ext cx="1632" cy="720"/>
            </a:xfrm>
            <a:prstGeom prst="line">
              <a:avLst/>
            </a:prstGeom>
            <a:noFill/>
            <a:ln w="9525">
              <a:solidFill>
                <a:schemeClr val="tx1"/>
              </a:solidFill>
              <a:round/>
              <a:headEnd/>
              <a:tailEnd/>
            </a:ln>
          </p:spPr>
          <p:txBody>
            <a:bodyPr/>
            <a:lstStyle/>
            <a:p>
              <a:endParaRPr lang="en-IN"/>
            </a:p>
          </p:txBody>
        </p:sp>
        <p:sp>
          <p:nvSpPr>
            <p:cNvPr id="6157" name="Line 12"/>
            <p:cNvSpPr>
              <a:spLocks noChangeShapeType="1"/>
            </p:cNvSpPr>
            <p:nvPr/>
          </p:nvSpPr>
          <p:spPr bwMode="auto">
            <a:xfrm>
              <a:off x="1824" y="2976"/>
              <a:ext cx="1632" cy="144"/>
            </a:xfrm>
            <a:prstGeom prst="line">
              <a:avLst/>
            </a:prstGeom>
            <a:noFill/>
            <a:ln w="9525">
              <a:solidFill>
                <a:schemeClr val="tx1"/>
              </a:solidFill>
              <a:round/>
              <a:headEnd/>
              <a:tailEnd/>
            </a:ln>
          </p:spPr>
          <p:txBody>
            <a:bodyPr/>
            <a:lstStyle/>
            <a:p>
              <a:endParaRPr lang="en-IN"/>
            </a:p>
          </p:txBody>
        </p:sp>
        <p:sp>
          <p:nvSpPr>
            <p:cNvPr id="6158" name="Line 13"/>
            <p:cNvSpPr>
              <a:spLocks noChangeShapeType="1"/>
            </p:cNvSpPr>
            <p:nvPr/>
          </p:nvSpPr>
          <p:spPr bwMode="auto">
            <a:xfrm>
              <a:off x="1920" y="3120"/>
              <a:ext cx="1536" cy="144"/>
            </a:xfrm>
            <a:prstGeom prst="line">
              <a:avLst/>
            </a:prstGeom>
            <a:noFill/>
            <a:ln w="9525">
              <a:solidFill>
                <a:schemeClr val="tx1"/>
              </a:solidFill>
              <a:round/>
              <a:headEnd/>
              <a:tailEnd/>
            </a:ln>
          </p:spPr>
          <p:txBody>
            <a:bodyPr/>
            <a:lstStyle/>
            <a:p>
              <a:endParaRPr lang="en-IN"/>
            </a:p>
          </p:txBody>
        </p:sp>
        <p:sp>
          <p:nvSpPr>
            <p:cNvPr id="6159" name="Line 14"/>
            <p:cNvSpPr>
              <a:spLocks noChangeShapeType="1"/>
            </p:cNvSpPr>
            <p:nvPr/>
          </p:nvSpPr>
          <p:spPr bwMode="auto">
            <a:xfrm>
              <a:off x="1824" y="3264"/>
              <a:ext cx="1632" cy="288"/>
            </a:xfrm>
            <a:prstGeom prst="line">
              <a:avLst/>
            </a:prstGeom>
            <a:noFill/>
            <a:ln w="9525">
              <a:solidFill>
                <a:schemeClr val="tx1"/>
              </a:solidFill>
              <a:round/>
              <a:headEnd/>
              <a:tailEnd/>
            </a:ln>
          </p:spPr>
          <p:txBody>
            <a:bodyPr/>
            <a:lstStyle/>
            <a:p>
              <a:endParaRPr lang="en-IN"/>
            </a:p>
          </p:txBody>
        </p:sp>
        <p:sp>
          <p:nvSpPr>
            <p:cNvPr id="6160" name="Line 15"/>
            <p:cNvSpPr>
              <a:spLocks noChangeShapeType="1"/>
            </p:cNvSpPr>
            <p:nvPr/>
          </p:nvSpPr>
          <p:spPr bwMode="auto">
            <a:xfrm flipV="1">
              <a:off x="1776" y="3408"/>
              <a:ext cx="1680" cy="96"/>
            </a:xfrm>
            <a:prstGeom prst="line">
              <a:avLst/>
            </a:prstGeom>
            <a:noFill/>
            <a:ln w="9525">
              <a:solidFill>
                <a:schemeClr val="tx1"/>
              </a:solidFill>
              <a:round/>
              <a:headEnd/>
              <a:tailEnd/>
            </a:ln>
          </p:spPr>
          <p:txBody>
            <a:bodyPr/>
            <a:lstStyle/>
            <a:p>
              <a:endParaRPr lang="en-IN"/>
            </a:p>
          </p:txBody>
        </p:sp>
        <p:sp>
          <p:nvSpPr>
            <p:cNvPr id="6161" name="Line 16"/>
            <p:cNvSpPr>
              <a:spLocks noChangeShapeType="1"/>
            </p:cNvSpPr>
            <p:nvPr/>
          </p:nvSpPr>
          <p:spPr bwMode="auto">
            <a:xfrm flipV="1">
              <a:off x="1824" y="3120"/>
              <a:ext cx="1632" cy="240"/>
            </a:xfrm>
            <a:prstGeom prst="line">
              <a:avLst/>
            </a:prstGeom>
            <a:noFill/>
            <a:ln w="9525">
              <a:solidFill>
                <a:schemeClr val="tx1"/>
              </a:solidFill>
              <a:round/>
              <a:headEnd/>
              <a:tailEnd/>
            </a:ln>
          </p:spPr>
          <p:txBody>
            <a:bodyPr/>
            <a:lstStyle/>
            <a:p>
              <a:endParaRPr lang="en-IN"/>
            </a:p>
          </p:txBody>
        </p:sp>
        <p:sp>
          <p:nvSpPr>
            <p:cNvPr id="6162" name="Line 17"/>
            <p:cNvSpPr>
              <a:spLocks noChangeShapeType="1"/>
            </p:cNvSpPr>
            <p:nvPr/>
          </p:nvSpPr>
          <p:spPr bwMode="auto">
            <a:xfrm flipV="1">
              <a:off x="1824" y="3552"/>
              <a:ext cx="1632" cy="96"/>
            </a:xfrm>
            <a:prstGeom prst="line">
              <a:avLst/>
            </a:prstGeom>
            <a:noFill/>
            <a:ln w="9525">
              <a:solidFill>
                <a:schemeClr val="tx1"/>
              </a:solidFill>
              <a:round/>
              <a:headEnd/>
              <a:tailEnd/>
            </a:ln>
          </p:spPr>
          <p:txBody>
            <a:bodyPr/>
            <a:lstStyle/>
            <a:p>
              <a:endParaRPr lang="en-IN"/>
            </a:p>
          </p:txBody>
        </p:sp>
        <p:sp>
          <p:nvSpPr>
            <p:cNvPr id="6163" name="Line 18"/>
            <p:cNvSpPr>
              <a:spLocks noChangeShapeType="1"/>
            </p:cNvSpPr>
            <p:nvPr/>
          </p:nvSpPr>
          <p:spPr bwMode="auto">
            <a:xfrm flipV="1">
              <a:off x="1920" y="3120"/>
              <a:ext cx="1536" cy="672"/>
            </a:xfrm>
            <a:prstGeom prst="line">
              <a:avLst/>
            </a:prstGeom>
            <a:noFill/>
            <a:ln w="9525">
              <a:solidFill>
                <a:schemeClr val="tx1"/>
              </a:solidFill>
              <a:round/>
              <a:headEnd/>
              <a:tailEnd/>
            </a:ln>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p:txBody>
          <a:bodyPr/>
          <a:lstStyle/>
          <a:p>
            <a:r>
              <a:rPr lang="en-US" smtClean="0"/>
              <a:t>Word Classes</a:t>
            </a:r>
          </a:p>
        </p:txBody>
      </p:sp>
      <p:sp>
        <p:nvSpPr>
          <p:cNvPr id="107522" name="Rectangle 3"/>
          <p:cNvSpPr>
            <a:spLocks noGrp="1" noChangeArrowheads="1"/>
          </p:cNvSpPr>
          <p:nvPr>
            <p:ph type="body" idx="1"/>
          </p:nvPr>
        </p:nvSpPr>
        <p:spPr/>
        <p:txBody>
          <a:bodyPr/>
          <a:lstStyle/>
          <a:p>
            <a:pPr marL="365125" indent="-255588"/>
            <a:r>
              <a:rPr lang="en-US" smtClean="0"/>
              <a:t>Words that somehow ‘behave’ alike:</a:t>
            </a:r>
          </a:p>
          <a:p>
            <a:pPr marL="620713" lvl="1" indent="-228600"/>
            <a:r>
              <a:rPr lang="en-US" smtClean="0"/>
              <a:t>Appear in similar contexts</a:t>
            </a:r>
          </a:p>
          <a:p>
            <a:pPr marL="620713" lvl="1" indent="-228600"/>
            <a:r>
              <a:rPr lang="en-US" smtClean="0"/>
              <a:t>Perform similar functions in sentences</a:t>
            </a:r>
          </a:p>
          <a:p>
            <a:pPr marL="620713" lvl="1" indent="-228600"/>
            <a:r>
              <a:rPr lang="en-US" smtClean="0"/>
              <a:t>Undergo similar transformations</a:t>
            </a:r>
          </a:p>
          <a:p>
            <a:pPr marL="365125" indent="-255588"/>
            <a:r>
              <a:rPr lang="en-US" smtClean="0"/>
              <a:t>~9 traditional word classes of </a:t>
            </a:r>
            <a:r>
              <a:rPr lang="en-US" smtClean="0">
                <a:solidFill>
                  <a:schemeClr val="accent2"/>
                </a:solidFill>
              </a:rPr>
              <a:t>parts of speech</a:t>
            </a:r>
          </a:p>
          <a:p>
            <a:pPr marL="620713" lvl="1" indent="-228600"/>
            <a:r>
              <a:rPr lang="en-US" smtClean="0">
                <a:solidFill>
                  <a:schemeClr val="accent2"/>
                </a:solidFill>
              </a:rPr>
              <a:t>Noun, verb, adjective, preposition, adverb, article, interjection, pronoun, conjunction</a:t>
            </a:r>
            <a:endParaRPr lang="en-US" smtClean="0"/>
          </a:p>
          <a:p>
            <a:pPr marL="620713" lvl="1" indent="-228600"/>
            <a:endParaRPr lang="en-US" smtClean="0"/>
          </a:p>
        </p:txBody>
      </p:sp>
      <p:sp>
        <p:nvSpPr>
          <p:cNvPr id="4100" name="Slide Number Placeholder 4"/>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eaLnBrk="1" hangingPunct="1"/>
            <a:fld id="{BA16B1CC-0641-4F85-B650-CC4DFEE4B483}" type="slidenum">
              <a:rPr lang="en-US" sz="1000">
                <a:latin typeface="Arial" pitchFamily="34" charset="0"/>
              </a:rPr>
              <a:pPr algn="r" eaLnBrk="1" hangingPunct="1"/>
              <a:t>25</a:t>
            </a:fld>
            <a:endParaRPr lang="en-US" sz="1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52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5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r>
              <a:rPr lang="en-US" smtClean="0"/>
              <a:t>Some Examples</a:t>
            </a:r>
          </a:p>
        </p:txBody>
      </p:sp>
      <p:sp>
        <p:nvSpPr>
          <p:cNvPr id="5123" name="Rectangle 3"/>
          <p:cNvSpPr>
            <a:spLocks noGrp="1" noChangeArrowheads="1"/>
          </p:cNvSpPr>
          <p:nvPr>
            <p:ph type="body" idx="1"/>
          </p:nvPr>
        </p:nvSpPr>
        <p:spPr/>
        <p:txBody>
          <a:bodyPr/>
          <a:lstStyle/>
          <a:p>
            <a:pPr marL="365125" indent="-255588"/>
            <a:r>
              <a:rPr lang="en-US" smtClean="0"/>
              <a:t>N		noun		</a:t>
            </a:r>
            <a:r>
              <a:rPr lang="en-US" smtClean="0">
                <a:solidFill>
                  <a:srgbClr val="FF0066"/>
                </a:solidFill>
              </a:rPr>
              <a:t>chair, bandwidth, pacing</a:t>
            </a:r>
          </a:p>
          <a:p>
            <a:pPr marL="365125" indent="-255588"/>
            <a:r>
              <a:rPr lang="en-US" smtClean="0"/>
              <a:t>V		verb		</a:t>
            </a:r>
            <a:r>
              <a:rPr lang="en-US" smtClean="0">
                <a:solidFill>
                  <a:srgbClr val="FF0066"/>
                </a:solidFill>
              </a:rPr>
              <a:t>study, debate, munch</a:t>
            </a:r>
          </a:p>
          <a:p>
            <a:pPr marL="365125" indent="-255588"/>
            <a:r>
              <a:rPr lang="en-US" smtClean="0"/>
              <a:t>ADJ	adjective	</a:t>
            </a:r>
            <a:r>
              <a:rPr lang="en-US" smtClean="0">
                <a:solidFill>
                  <a:srgbClr val="FF0066"/>
                </a:solidFill>
              </a:rPr>
              <a:t>purple, tall, ridiculous</a:t>
            </a:r>
          </a:p>
          <a:p>
            <a:pPr marL="365125" indent="-255588"/>
            <a:r>
              <a:rPr lang="en-US" smtClean="0"/>
              <a:t>ADV	adverb	</a:t>
            </a:r>
            <a:r>
              <a:rPr lang="en-US" smtClean="0">
                <a:solidFill>
                  <a:srgbClr val="FF0066"/>
                </a:solidFill>
              </a:rPr>
              <a:t>unfortunately, slowly</a:t>
            </a:r>
          </a:p>
          <a:p>
            <a:pPr marL="365125" indent="-255588"/>
            <a:r>
              <a:rPr lang="en-US" smtClean="0"/>
              <a:t>P		preposition	</a:t>
            </a:r>
            <a:r>
              <a:rPr lang="en-US" smtClean="0">
                <a:solidFill>
                  <a:srgbClr val="FF0066"/>
                </a:solidFill>
              </a:rPr>
              <a:t>of, by, to</a:t>
            </a:r>
          </a:p>
          <a:p>
            <a:pPr marL="365125" indent="-255588"/>
            <a:r>
              <a:rPr lang="en-US" smtClean="0"/>
              <a:t>PRO	pronoun	</a:t>
            </a:r>
            <a:r>
              <a:rPr lang="en-US" smtClean="0">
                <a:solidFill>
                  <a:srgbClr val="FF0066"/>
                </a:solidFill>
              </a:rPr>
              <a:t>I, me, mine</a:t>
            </a:r>
          </a:p>
          <a:p>
            <a:pPr marL="365125" indent="-255588"/>
            <a:r>
              <a:rPr lang="en-US" smtClean="0"/>
              <a:t>DET	determiner	</a:t>
            </a:r>
            <a:r>
              <a:rPr lang="en-US" smtClean="0">
                <a:solidFill>
                  <a:srgbClr val="FF0066"/>
                </a:solidFill>
              </a:rPr>
              <a:t>the, a, that, those</a:t>
            </a:r>
          </a:p>
        </p:txBody>
      </p:sp>
      <p:sp>
        <p:nvSpPr>
          <p:cNvPr id="5124" name="Slide Number Placeholder 4"/>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eaLnBrk="1" hangingPunct="1"/>
            <a:fld id="{34213B51-2F24-484B-A6A2-0D238DC87F70}" type="slidenum">
              <a:rPr lang="en-US" sz="1000">
                <a:latin typeface="Arial" pitchFamily="34" charset="0"/>
              </a:rPr>
              <a:pPr algn="r" eaLnBrk="1" hangingPunct="1"/>
              <a:t>26</a:t>
            </a:fld>
            <a:endParaRPr lang="en-US" sz="1000">
              <a:latin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p:txBody>
          <a:bodyPr/>
          <a:lstStyle/>
          <a:p>
            <a:r>
              <a:rPr lang="en-US" smtClean="0"/>
              <a:t>Choosing a POS Tagset</a:t>
            </a:r>
          </a:p>
        </p:txBody>
      </p:sp>
      <p:sp>
        <p:nvSpPr>
          <p:cNvPr id="125954" name="Rectangle 3"/>
          <p:cNvSpPr>
            <a:spLocks noGrp="1" noChangeArrowheads="1"/>
          </p:cNvSpPr>
          <p:nvPr>
            <p:ph type="body" idx="1"/>
          </p:nvPr>
        </p:nvSpPr>
        <p:spPr/>
        <p:txBody>
          <a:bodyPr/>
          <a:lstStyle/>
          <a:p>
            <a:pPr marL="365125" indent="-255588">
              <a:lnSpc>
                <a:spcPct val="80000"/>
              </a:lnSpc>
            </a:pPr>
            <a:r>
              <a:rPr lang="en-US" smtClean="0"/>
              <a:t>To do POS tagging, first need to choose a set of tags</a:t>
            </a:r>
          </a:p>
          <a:p>
            <a:pPr marL="365125" indent="-255588">
              <a:lnSpc>
                <a:spcPct val="80000"/>
              </a:lnSpc>
            </a:pPr>
            <a:r>
              <a:rPr lang="en-US" smtClean="0"/>
              <a:t>Could pick very coarse (small) tagsets</a:t>
            </a:r>
          </a:p>
          <a:p>
            <a:pPr marL="620713" lvl="1" indent="-228600">
              <a:lnSpc>
                <a:spcPct val="80000"/>
              </a:lnSpc>
            </a:pPr>
            <a:r>
              <a:rPr lang="en-US" smtClean="0"/>
              <a:t>N, V, Adj, Adv.</a:t>
            </a:r>
          </a:p>
          <a:p>
            <a:pPr marL="365125" indent="-255588">
              <a:lnSpc>
                <a:spcPct val="80000"/>
              </a:lnSpc>
            </a:pPr>
            <a:r>
              <a:rPr lang="en-US" smtClean="0"/>
              <a:t>More commonly used: Brown Corpus (Francis &amp; Kucera ‘82), 1M words, 87 tags – more informative but more difficult to tag</a:t>
            </a:r>
          </a:p>
          <a:p>
            <a:pPr marL="365125" indent="-255588">
              <a:lnSpc>
                <a:spcPct val="80000"/>
              </a:lnSpc>
            </a:pPr>
            <a:r>
              <a:rPr lang="en-US" smtClean="0"/>
              <a:t>Most commonly used: </a:t>
            </a:r>
            <a:r>
              <a:rPr lang="en-US" smtClean="0">
                <a:hlinkClick r:id="rId3"/>
              </a:rPr>
              <a:t>Penn Treebank</a:t>
            </a:r>
            <a:r>
              <a:rPr lang="en-US" smtClean="0"/>
              <a:t>: hand-annotated corpus of </a:t>
            </a:r>
            <a:r>
              <a:rPr lang="en-US" i="1" smtClean="0"/>
              <a:t>Wall Street Journal</a:t>
            </a:r>
            <a:r>
              <a:rPr lang="en-US" smtClean="0"/>
              <a:t>, 1M words, 45-46 subset</a:t>
            </a:r>
          </a:p>
        </p:txBody>
      </p:sp>
      <p:sp>
        <p:nvSpPr>
          <p:cNvPr id="14340" name="Slide Number Placeholder 4"/>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eaLnBrk="1" hangingPunct="1"/>
            <a:fld id="{4B75B165-79B2-4DDE-BD67-9A193FE2106D}" type="slidenum">
              <a:rPr lang="en-US" sz="1000">
                <a:latin typeface="Arial" pitchFamily="34" charset="0"/>
              </a:rPr>
              <a:pPr algn="r" eaLnBrk="1" hangingPunct="1"/>
              <a:t>27</a:t>
            </a:fld>
            <a:endParaRPr lang="en-US" sz="1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a:xfrm>
            <a:off x="685800" y="304800"/>
            <a:ext cx="7772400" cy="1143000"/>
          </a:xfrm>
        </p:spPr>
        <p:txBody>
          <a:bodyPr/>
          <a:lstStyle/>
          <a:p>
            <a:r>
              <a:rPr lang="en-US" smtClean="0"/>
              <a:t>Penn Treebank Tagset</a:t>
            </a:r>
          </a:p>
        </p:txBody>
      </p:sp>
      <p:sp>
        <p:nvSpPr>
          <p:cNvPr id="15363" name="Slide Number Placeholder 4"/>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eaLnBrk="1" hangingPunct="1"/>
            <a:fld id="{0855B68E-96D8-4913-B50D-6E0A5D3E906E}" type="slidenum">
              <a:rPr lang="en-US" sz="1000">
                <a:latin typeface="Arial" pitchFamily="34" charset="0"/>
              </a:rPr>
              <a:pPr algn="r" eaLnBrk="1" hangingPunct="1"/>
              <a:t>28</a:t>
            </a:fld>
            <a:endParaRPr lang="en-US" sz="1000">
              <a:latin typeface="Arial" pitchFamily="34" charset="0"/>
            </a:endParaRPr>
          </a:p>
        </p:txBody>
      </p:sp>
      <p:pic>
        <p:nvPicPr>
          <p:cNvPr id="15364" name="Picture 4" descr="pos"/>
          <p:cNvPicPr>
            <a:picLocks noChangeAspect="1" noChangeArrowheads="1"/>
          </p:cNvPicPr>
          <p:nvPr/>
        </p:nvPicPr>
        <p:blipFill>
          <a:blip r:embed="rId3"/>
          <a:srcRect/>
          <a:stretch>
            <a:fillRect/>
          </a:stretch>
        </p:blipFill>
        <p:spPr bwMode="auto">
          <a:xfrm>
            <a:off x="1295400" y="1155700"/>
            <a:ext cx="7035800" cy="570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r>
              <a:rPr lang="en-US" smtClean="0"/>
              <a:t>Tag Ambiguity</a:t>
            </a:r>
          </a:p>
        </p:txBody>
      </p:sp>
      <p:sp>
        <p:nvSpPr>
          <p:cNvPr id="132098" name="Rectangle 3"/>
          <p:cNvSpPr>
            <a:spLocks noGrp="1" noChangeArrowheads="1"/>
          </p:cNvSpPr>
          <p:nvPr>
            <p:ph type="body" idx="1"/>
          </p:nvPr>
        </p:nvSpPr>
        <p:spPr/>
        <p:txBody>
          <a:bodyPr/>
          <a:lstStyle/>
          <a:p>
            <a:pPr marL="365125" indent="-255588"/>
            <a:r>
              <a:rPr lang="en-US" smtClean="0"/>
              <a:t>Words often have more than one POS: </a:t>
            </a:r>
            <a:r>
              <a:rPr lang="en-US" i="1" smtClean="0">
                <a:solidFill>
                  <a:srgbClr val="FF0066"/>
                </a:solidFill>
              </a:rPr>
              <a:t>back</a:t>
            </a:r>
          </a:p>
          <a:p>
            <a:pPr marL="620713" lvl="1" indent="-228600"/>
            <a:r>
              <a:rPr lang="en-US" smtClean="0">
                <a:solidFill>
                  <a:srgbClr val="FF0066"/>
                </a:solidFill>
              </a:rPr>
              <a:t>The </a:t>
            </a:r>
            <a:r>
              <a:rPr lang="en-US" i="1" smtClean="0">
                <a:solidFill>
                  <a:srgbClr val="FF0066"/>
                </a:solidFill>
              </a:rPr>
              <a:t>back</a:t>
            </a:r>
            <a:r>
              <a:rPr lang="en-US" smtClean="0">
                <a:solidFill>
                  <a:srgbClr val="FF0066"/>
                </a:solidFill>
              </a:rPr>
              <a:t> door</a:t>
            </a:r>
            <a:r>
              <a:rPr lang="en-US" smtClean="0"/>
              <a:t> = JJ</a:t>
            </a:r>
          </a:p>
          <a:p>
            <a:pPr marL="620713" lvl="1" indent="-228600"/>
            <a:r>
              <a:rPr lang="en-US" smtClean="0">
                <a:solidFill>
                  <a:srgbClr val="FF0066"/>
                </a:solidFill>
              </a:rPr>
              <a:t>On my </a:t>
            </a:r>
            <a:r>
              <a:rPr lang="en-US" i="1" smtClean="0">
                <a:solidFill>
                  <a:srgbClr val="FF0066"/>
                </a:solidFill>
              </a:rPr>
              <a:t>back</a:t>
            </a:r>
            <a:r>
              <a:rPr lang="en-US" smtClean="0"/>
              <a:t> = NN</a:t>
            </a:r>
          </a:p>
          <a:p>
            <a:pPr marL="620713" lvl="1" indent="-228600"/>
            <a:r>
              <a:rPr lang="en-US" smtClean="0">
                <a:solidFill>
                  <a:srgbClr val="FF0066"/>
                </a:solidFill>
              </a:rPr>
              <a:t>Win the voters </a:t>
            </a:r>
            <a:r>
              <a:rPr lang="en-US" i="1" smtClean="0">
                <a:solidFill>
                  <a:srgbClr val="FF0066"/>
                </a:solidFill>
              </a:rPr>
              <a:t>back</a:t>
            </a:r>
            <a:r>
              <a:rPr lang="en-US" smtClean="0"/>
              <a:t> = RB</a:t>
            </a:r>
          </a:p>
          <a:p>
            <a:pPr marL="620713" lvl="1" indent="-228600"/>
            <a:r>
              <a:rPr lang="en-US" smtClean="0">
                <a:solidFill>
                  <a:srgbClr val="FF0066"/>
                </a:solidFill>
              </a:rPr>
              <a:t>Promised to </a:t>
            </a:r>
            <a:r>
              <a:rPr lang="en-US" i="1" smtClean="0">
                <a:solidFill>
                  <a:srgbClr val="FF0066"/>
                </a:solidFill>
              </a:rPr>
              <a:t>back</a:t>
            </a:r>
            <a:r>
              <a:rPr lang="en-US" smtClean="0">
                <a:solidFill>
                  <a:srgbClr val="FF0066"/>
                </a:solidFill>
              </a:rPr>
              <a:t> the bill</a:t>
            </a:r>
            <a:r>
              <a:rPr lang="en-US" smtClean="0"/>
              <a:t> = VB</a:t>
            </a:r>
          </a:p>
          <a:p>
            <a:pPr marL="365125" indent="-255588"/>
            <a:r>
              <a:rPr lang="en-US" smtClean="0"/>
              <a:t>The POS tagging problem is </a:t>
            </a:r>
            <a:r>
              <a:rPr lang="en-US" b="1" i="1" smtClean="0"/>
              <a:t>to determine the POS tag for a particular instance of a word</a:t>
            </a:r>
            <a:endParaRPr lang="en-US" smtClean="0"/>
          </a:p>
        </p:txBody>
      </p:sp>
      <p:sp>
        <p:nvSpPr>
          <p:cNvPr id="17412" name="Slide Number Placeholder 4"/>
          <p:cNvSpPr txBox="1">
            <a:spLocks noGrp="1"/>
          </p:cNvSpPr>
          <p:nvPr/>
        </p:nvSpPr>
        <p:spPr bwMode="auto">
          <a:xfrm>
            <a:off x="8647113" y="6408738"/>
            <a:ext cx="366712" cy="365125"/>
          </a:xfrm>
          <a:prstGeom prst="rect">
            <a:avLst/>
          </a:prstGeom>
          <a:noFill/>
          <a:ln w="9525">
            <a:noFill/>
            <a:miter lim="800000"/>
            <a:headEnd/>
            <a:tailEnd/>
          </a:ln>
        </p:spPr>
        <p:txBody>
          <a:bodyPr anchor="b"/>
          <a:lstStyle/>
          <a:p>
            <a:pPr algn="r" eaLnBrk="1" hangingPunct="1"/>
            <a:fld id="{B302CE2C-1D89-4D25-B899-FECE86BB0650}" type="slidenum">
              <a:rPr lang="en-US" sz="1000">
                <a:latin typeface="Arial" pitchFamily="34" charset="0"/>
              </a:rPr>
              <a:pPr algn="r" eaLnBrk="1" hangingPunct="1"/>
              <a:t>29</a:t>
            </a:fld>
            <a:endParaRPr lang="en-US" sz="1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09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0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0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20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r>
              <a:rPr lang="en-US" altLang="zh-CN" smtClean="0"/>
              <a:t>Bigger Applications</a:t>
            </a:r>
          </a:p>
        </p:txBody>
      </p:sp>
      <p:sp>
        <p:nvSpPr>
          <p:cNvPr id="83972" name="Rectangle 3"/>
          <p:cNvSpPr>
            <a:spLocks noGrp="1" noChangeArrowheads="1"/>
          </p:cNvSpPr>
          <p:nvPr>
            <p:ph type="body" idx="1"/>
          </p:nvPr>
        </p:nvSpPr>
        <p:spPr/>
        <p:txBody>
          <a:bodyPr/>
          <a:lstStyle/>
          <a:p>
            <a:pPr>
              <a:lnSpc>
                <a:spcPct val="90000"/>
              </a:lnSpc>
            </a:pPr>
            <a:r>
              <a:rPr lang="en-US" altLang="zh-CN" sz="2000" smtClean="0"/>
              <a:t>Intelligent computer systems</a:t>
            </a:r>
          </a:p>
          <a:p>
            <a:pPr>
              <a:lnSpc>
                <a:spcPct val="90000"/>
              </a:lnSpc>
            </a:pPr>
            <a:r>
              <a:rPr lang="en-US" altLang="zh-CN" sz="2000" smtClean="0"/>
              <a:t>NLU interfaces to databases</a:t>
            </a:r>
          </a:p>
          <a:p>
            <a:pPr>
              <a:lnSpc>
                <a:spcPct val="90000"/>
              </a:lnSpc>
            </a:pPr>
            <a:r>
              <a:rPr lang="en-US" altLang="zh-CN" sz="2000" smtClean="0"/>
              <a:t>Computer aided instruction</a:t>
            </a:r>
          </a:p>
          <a:p>
            <a:pPr>
              <a:lnSpc>
                <a:spcPct val="90000"/>
              </a:lnSpc>
            </a:pPr>
            <a:r>
              <a:rPr lang="en-US" altLang="zh-CN" sz="2000" smtClean="0"/>
              <a:t>Information retrieval</a:t>
            </a:r>
          </a:p>
          <a:p>
            <a:pPr>
              <a:lnSpc>
                <a:spcPct val="90000"/>
              </a:lnSpc>
            </a:pPr>
            <a:r>
              <a:rPr lang="en-US" altLang="zh-CN" sz="2000" smtClean="0"/>
              <a:t>Intelligent Web searching</a:t>
            </a:r>
          </a:p>
          <a:p>
            <a:pPr>
              <a:lnSpc>
                <a:spcPct val="90000"/>
              </a:lnSpc>
            </a:pPr>
            <a:r>
              <a:rPr lang="en-US" altLang="zh-CN" sz="2000" smtClean="0"/>
              <a:t>Data mining</a:t>
            </a:r>
          </a:p>
          <a:p>
            <a:pPr>
              <a:lnSpc>
                <a:spcPct val="90000"/>
              </a:lnSpc>
            </a:pPr>
            <a:r>
              <a:rPr lang="en-US" altLang="zh-CN" sz="2000" smtClean="0"/>
              <a:t>Machine translation</a:t>
            </a:r>
          </a:p>
          <a:p>
            <a:pPr>
              <a:lnSpc>
                <a:spcPct val="90000"/>
              </a:lnSpc>
            </a:pPr>
            <a:r>
              <a:rPr lang="en-US" altLang="zh-CN" sz="2000" smtClean="0"/>
              <a:t>Speech recognition</a:t>
            </a:r>
          </a:p>
          <a:p>
            <a:pPr>
              <a:lnSpc>
                <a:spcPct val="90000"/>
              </a:lnSpc>
            </a:pPr>
            <a:r>
              <a:rPr lang="en-US" altLang="zh-CN" sz="2000" smtClean="0"/>
              <a:t>Natural language generation</a:t>
            </a:r>
          </a:p>
          <a:p>
            <a:pPr>
              <a:lnSpc>
                <a:spcPct val="90000"/>
              </a:lnSpc>
            </a:pPr>
            <a:r>
              <a:rPr lang="en-US" altLang="zh-CN" sz="2000" smtClean="0"/>
              <a:t>Question answering</a:t>
            </a:r>
          </a:p>
          <a:p>
            <a:pPr>
              <a:lnSpc>
                <a:spcPct val="90000"/>
              </a:lnSpc>
            </a:pPr>
            <a:endParaRPr lang="en-US" altLang="zh-CN" sz="2000" smtClean="0"/>
          </a:p>
          <a:p>
            <a:pPr>
              <a:lnSpc>
                <a:spcPct val="90000"/>
              </a:lnSpc>
            </a:pPr>
            <a:endParaRPr lang="en-US" altLang="zh-CN" sz="2000" smtClean="0"/>
          </a:p>
          <a:p>
            <a:pPr>
              <a:lnSpc>
                <a:spcPct val="90000"/>
              </a:lnSpc>
            </a:pPr>
            <a:endParaRPr lang="en-US" altLang="zh-CN" sz="2000" smtClean="0"/>
          </a:p>
        </p:txBody>
      </p:sp>
    </p:spTree>
    <p:extLst>
      <p:ext uri="{BB962C8B-B14F-4D97-AF65-F5344CB8AC3E}">
        <p14:creationId xmlns="" xmlns:p14="http://schemas.microsoft.com/office/powerpoint/2010/main" val="3190997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00034" y="428604"/>
            <a:ext cx="8051248"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785786" y="642918"/>
            <a:ext cx="7787694"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256179" y="1071546"/>
            <a:ext cx="6192246"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102812" y="1000108"/>
            <a:ext cx="7898212" cy="5059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9691" y="1071546"/>
            <a:ext cx="8324436"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0" y="642918"/>
            <a:ext cx="8210056"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214281" y="571480"/>
            <a:ext cx="8540573"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285720" y="500042"/>
            <a:ext cx="8478345"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571472" y="571480"/>
            <a:ext cx="8220904" cy="5572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32084" y="714356"/>
            <a:ext cx="7827843"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ChangeArrowheads="1"/>
          </p:cNvSpPr>
          <p:nvPr/>
        </p:nvSpPr>
        <p:spPr bwMode="auto">
          <a:xfrm>
            <a:off x="828675" y="4067175"/>
            <a:ext cx="6400800" cy="2189163"/>
          </a:xfrm>
          <a:prstGeom prst="rect">
            <a:avLst/>
          </a:prstGeom>
          <a:solidFill>
            <a:srgbClr val="BDDEFF"/>
          </a:solidFill>
          <a:ln w="12700" algn="ctr">
            <a:solidFill>
              <a:srgbClr val="3366FF"/>
            </a:solidFill>
            <a:prstDash val="dash"/>
            <a:miter lim="800000"/>
            <a:headEnd/>
            <a:tailEnd/>
          </a:ln>
          <a:effectLst>
            <a:prstShdw prst="shdw17" dist="17961" dir="2700000">
              <a:srgbClr val="1F3D99"/>
            </a:prstShdw>
          </a:effectLst>
        </p:spPr>
        <p:txBody>
          <a:bodyPr anchor="ctr"/>
          <a:lstStyle/>
          <a:p>
            <a:pPr algn="ctr"/>
            <a:endParaRPr lang="zh-CN" altLang="en-US" sz="1000">
              <a:ea typeface="MS PGothic" pitchFamily="34" charset="-128"/>
            </a:endParaRPr>
          </a:p>
        </p:txBody>
      </p:sp>
      <p:pic>
        <p:nvPicPr>
          <p:cNvPr id="3277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79813" y="4411663"/>
            <a:ext cx="852487"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556000" y="5010150"/>
            <a:ext cx="8763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74" name="Picture 5"/>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586163" y="5640388"/>
            <a:ext cx="80645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94822" name="Rectangle 6"/>
          <p:cNvSpPr>
            <a:spLocks noChangeArrowheads="1"/>
          </p:cNvSpPr>
          <p:nvPr/>
        </p:nvSpPr>
        <p:spPr bwMode="auto">
          <a:xfrm>
            <a:off x="4730750" y="4095750"/>
            <a:ext cx="668338"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Authors</a:t>
            </a:r>
          </a:p>
        </p:txBody>
      </p:sp>
      <p:pic>
        <p:nvPicPr>
          <p:cNvPr id="32776" name="Picture 7"/>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000750" y="4456113"/>
            <a:ext cx="892175"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94824" name="Rectangle 8"/>
          <p:cNvSpPr>
            <a:spLocks noChangeArrowheads="1"/>
          </p:cNvSpPr>
          <p:nvPr/>
        </p:nvSpPr>
        <p:spPr bwMode="auto">
          <a:xfrm>
            <a:off x="6040438" y="4121150"/>
            <a:ext cx="633412"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Venues</a:t>
            </a:r>
          </a:p>
        </p:txBody>
      </p:sp>
      <p:pic>
        <p:nvPicPr>
          <p:cNvPr id="32778" name="Picture 9"/>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961063" y="5118100"/>
            <a:ext cx="1128712"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94826" name="Rectangle 10"/>
          <p:cNvSpPr>
            <a:spLocks noChangeArrowheads="1"/>
          </p:cNvSpPr>
          <p:nvPr/>
        </p:nvSpPr>
        <p:spPr bwMode="auto">
          <a:xfrm>
            <a:off x="3606800" y="4098925"/>
            <a:ext cx="514350" cy="242888"/>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Texts</a:t>
            </a:r>
          </a:p>
        </p:txBody>
      </p:sp>
      <p:sp>
        <p:nvSpPr>
          <p:cNvPr id="2594827" name="Rectangle 11"/>
          <p:cNvSpPr>
            <a:spLocks noChangeArrowheads="1"/>
          </p:cNvSpPr>
          <p:nvPr/>
        </p:nvSpPr>
        <p:spPr bwMode="auto">
          <a:xfrm>
            <a:off x="1519238" y="4197350"/>
            <a:ext cx="1206500" cy="395288"/>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lgn="ctr">
                <a:solidFill>
                  <a:schemeClr val="tx1"/>
                </a:solidFill>
                <a:miter lim="800000"/>
                <a:headEnd/>
                <a:tailEnd/>
              </a14:hiddenLine>
            </a:ext>
          </a:extLst>
        </p:spPr>
        <p:txBody>
          <a:bodyPr wrap="none" anchor="ctr">
            <a:spAutoFit/>
          </a:bodyPr>
          <a:lstStyle/>
          <a:p>
            <a:pPr algn="ctr">
              <a:defRPr/>
            </a:pPr>
            <a:r>
              <a:rPr lang="en-US" altLang="zh-CN" sz="1000" b="1" i="1">
                <a:solidFill>
                  <a:schemeClr val="accent2"/>
                </a:solidFill>
                <a:latin typeface="Arial" charset="0"/>
                <a:ea typeface="MS PGothic" pitchFamily="34" charset="-128"/>
              </a:rPr>
              <a:t>Time/Location/</a:t>
            </a:r>
          </a:p>
          <a:p>
            <a:pPr algn="ctr">
              <a:defRPr/>
            </a:pPr>
            <a:r>
              <a:rPr lang="en-US" altLang="zh-CN" sz="1000" b="1" i="1">
                <a:solidFill>
                  <a:schemeClr val="accent2"/>
                </a:solidFill>
                <a:latin typeface="Arial" charset="0"/>
                <a:ea typeface="MS PGothic" pitchFamily="34" charset="-128"/>
              </a:rPr>
              <a:t>Cost Constraints</a:t>
            </a:r>
          </a:p>
        </p:txBody>
      </p:sp>
      <p:pic>
        <p:nvPicPr>
          <p:cNvPr id="32781"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4916488" y="5627688"/>
            <a:ext cx="679450" cy="5826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82" name="Picture 13"/>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924425" y="5067300"/>
            <a:ext cx="679450" cy="465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83" name="Picture 14"/>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4892675" y="4389438"/>
            <a:ext cx="679450" cy="547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84" name="Picture 15"/>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1309688" y="4789488"/>
            <a:ext cx="1711325" cy="1227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2785" name="AutoShape 16"/>
          <p:cNvCxnSpPr>
            <a:cxnSpLocks noChangeShapeType="1"/>
            <a:endCxn id="32772" idx="1"/>
          </p:cNvCxnSpPr>
          <p:nvPr/>
        </p:nvCxnSpPr>
        <p:spPr bwMode="auto">
          <a:xfrm flipV="1">
            <a:off x="2992438" y="4670425"/>
            <a:ext cx="587375" cy="800100"/>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86" name="AutoShape 17"/>
          <p:cNvCxnSpPr>
            <a:cxnSpLocks noChangeShapeType="1"/>
          </p:cNvCxnSpPr>
          <p:nvPr/>
        </p:nvCxnSpPr>
        <p:spPr bwMode="auto">
          <a:xfrm flipV="1">
            <a:off x="3021013" y="5326063"/>
            <a:ext cx="534987" cy="101600"/>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87" name="AutoShape 18"/>
          <p:cNvCxnSpPr>
            <a:cxnSpLocks noChangeShapeType="1"/>
          </p:cNvCxnSpPr>
          <p:nvPr/>
        </p:nvCxnSpPr>
        <p:spPr bwMode="auto">
          <a:xfrm>
            <a:off x="2981325" y="5446713"/>
            <a:ext cx="806450" cy="417512"/>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88" name="AutoShape 19"/>
          <p:cNvCxnSpPr>
            <a:cxnSpLocks noChangeShapeType="1"/>
          </p:cNvCxnSpPr>
          <p:nvPr/>
        </p:nvCxnSpPr>
        <p:spPr bwMode="auto">
          <a:xfrm flipV="1">
            <a:off x="4302125" y="4640263"/>
            <a:ext cx="558800" cy="6350"/>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89" name="AutoShape 20"/>
          <p:cNvCxnSpPr>
            <a:cxnSpLocks noChangeShapeType="1"/>
          </p:cNvCxnSpPr>
          <p:nvPr/>
        </p:nvCxnSpPr>
        <p:spPr bwMode="auto">
          <a:xfrm flipV="1">
            <a:off x="4389438" y="5264150"/>
            <a:ext cx="557212" cy="6350"/>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90" name="AutoShape 21"/>
          <p:cNvCxnSpPr>
            <a:cxnSpLocks noChangeShapeType="1"/>
          </p:cNvCxnSpPr>
          <p:nvPr/>
        </p:nvCxnSpPr>
        <p:spPr bwMode="auto">
          <a:xfrm flipV="1">
            <a:off x="4381500" y="5873750"/>
            <a:ext cx="557213" cy="6350"/>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91" name="AutoShape 22"/>
          <p:cNvCxnSpPr>
            <a:cxnSpLocks noChangeShapeType="1"/>
          </p:cNvCxnSpPr>
          <p:nvPr/>
        </p:nvCxnSpPr>
        <p:spPr bwMode="auto">
          <a:xfrm flipV="1">
            <a:off x="4432300" y="4687888"/>
            <a:ext cx="484188" cy="512762"/>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92" name="AutoShape 23"/>
          <p:cNvCxnSpPr>
            <a:cxnSpLocks noChangeShapeType="1"/>
          </p:cNvCxnSpPr>
          <p:nvPr/>
        </p:nvCxnSpPr>
        <p:spPr bwMode="auto">
          <a:xfrm flipV="1">
            <a:off x="4416425" y="5284788"/>
            <a:ext cx="484188" cy="512762"/>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93" name="AutoShape 24"/>
          <p:cNvCxnSpPr>
            <a:cxnSpLocks noChangeShapeType="1"/>
            <a:stCxn id="32781" idx="1"/>
            <a:endCxn id="32773" idx="3"/>
          </p:cNvCxnSpPr>
          <p:nvPr/>
        </p:nvCxnSpPr>
        <p:spPr bwMode="auto">
          <a:xfrm flipH="1" flipV="1">
            <a:off x="4432300" y="5300663"/>
            <a:ext cx="484188" cy="617537"/>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94" name="AutoShape 25"/>
          <p:cNvCxnSpPr>
            <a:cxnSpLocks noChangeShapeType="1"/>
          </p:cNvCxnSpPr>
          <p:nvPr/>
        </p:nvCxnSpPr>
        <p:spPr bwMode="auto">
          <a:xfrm flipV="1">
            <a:off x="5635625" y="4602163"/>
            <a:ext cx="338138" cy="6350"/>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cxnSp>
        <p:nvCxnSpPr>
          <p:cNvPr id="32795" name="AutoShape 26"/>
          <p:cNvCxnSpPr>
            <a:cxnSpLocks noChangeShapeType="1"/>
          </p:cNvCxnSpPr>
          <p:nvPr/>
        </p:nvCxnSpPr>
        <p:spPr bwMode="auto">
          <a:xfrm flipV="1">
            <a:off x="5607050" y="5264150"/>
            <a:ext cx="338138" cy="6350"/>
          </a:xfrm>
          <a:prstGeom prst="straightConnector1">
            <a:avLst/>
          </a:prstGeom>
          <a:noFill/>
          <a:ln w="15875">
            <a:solidFill>
              <a:srgbClr val="666699"/>
            </a:solidFill>
            <a:round/>
            <a:headEnd/>
            <a:tailEnd/>
          </a:ln>
          <a:extLst>
            <a:ext uri="{909E8E84-426E-40DD-AFC4-6F175D3DCCD1}">
              <a14:hiddenFill xmlns="" xmlns:a14="http://schemas.microsoft.com/office/drawing/2010/main">
                <a:noFill/>
              </a14:hiddenFill>
            </a:ext>
          </a:extLst>
        </p:spPr>
      </p:cxnSp>
      <p:sp>
        <p:nvSpPr>
          <p:cNvPr id="32796" name="Title 1"/>
          <p:cNvSpPr>
            <a:spLocks/>
          </p:cNvSpPr>
          <p:nvPr/>
        </p:nvSpPr>
        <p:spPr bwMode="auto">
          <a:xfrm>
            <a:off x="1066800" y="0"/>
            <a:ext cx="8229600" cy="1139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r>
              <a:rPr lang="en-US" sz="4200" dirty="0" smtClean="0">
                <a:solidFill>
                  <a:schemeClr val="tx2"/>
                </a:solidFill>
                <a:latin typeface="Garamond" pitchFamily="18" charset="0"/>
              </a:rPr>
              <a:t>NLP for Big </a:t>
            </a:r>
            <a:r>
              <a:rPr lang="en-US" sz="4200" dirty="0">
                <a:solidFill>
                  <a:schemeClr val="tx2"/>
                </a:solidFill>
                <a:latin typeface="Garamond" pitchFamily="18" charset="0"/>
              </a:rPr>
              <a:t>Data</a:t>
            </a:r>
          </a:p>
        </p:txBody>
      </p:sp>
      <p:sp>
        <p:nvSpPr>
          <p:cNvPr id="32797" name="Content Placeholder 2"/>
          <p:cNvSpPr>
            <a:spLocks/>
          </p:cNvSpPr>
          <p:nvPr/>
        </p:nvSpPr>
        <p:spPr bwMode="auto">
          <a:xfrm>
            <a:off x="327025" y="990600"/>
            <a:ext cx="5921375" cy="4530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65000"/>
              <a:buFont typeface="Wingdings" pitchFamily="2" charset="2"/>
              <a:buChar char="n"/>
            </a:pPr>
            <a:r>
              <a:rPr lang="en-US" sz="2100"/>
              <a:t>Huge Size</a:t>
            </a:r>
          </a:p>
          <a:p>
            <a:pPr marL="669925" lvl="1" indent="-325438">
              <a:spcBef>
                <a:spcPct val="20000"/>
              </a:spcBef>
              <a:buClr>
                <a:schemeClr val="accent2"/>
              </a:buClr>
              <a:buSzPct val="60000"/>
              <a:buFont typeface="Wingdings" pitchFamily="2" charset="2"/>
              <a:buChar char="q"/>
            </a:pPr>
            <a:r>
              <a:rPr lang="en-US" sz="1700"/>
              <a:t>Google processes 20 PB a day (2008)</a:t>
            </a:r>
          </a:p>
          <a:p>
            <a:pPr marL="669925" lvl="1" indent="-325438">
              <a:spcBef>
                <a:spcPct val="20000"/>
              </a:spcBef>
              <a:buClr>
                <a:schemeClr val="accent2"/>
              </a:buClr>
              <a:buSzPct val="60000"/>
              <a:buFont typeface="Wingdings" pitchFamily="2" charset="2"/>
              <a:buChar char="q"/>
            </a:pPr>
            <a:r>
              <a:rPr lang="en-US" sz="1700"/>
              <a:t>Wayback Machine has 3 PB + 100 TB/month (3/2009)</a:t>
            </a:r>
          </a:p>
          <a:p>
            <a:pPr marL="669925" lvl="1" indent="-325438">
              <a:spcBef>
                <a:spcPct val="20000"/>
              </a:spcBef>
              <a:buClr>
                <a:schemeClr val="accent2"/>
              </a:buClr>
              <a:buSzPct val="60000"/>
              <a:buFont typeface="Wingdings" pitchFamily="2" charset="2"/>
              <a:buChar char="q"/>
            </a:pPr>
            <a:r>
              <a:rPr lang="en-US" sz="1700"/>
              <a:t>Facebook has 2.5 PB of user data + 15 TB/day (4/2009) </a:t>
            </a:r>
          </a:p>
          <a:p>
            <a:pPr marL="669925" lvl="1" indent="-325438">
              <a:spcBef>
                <a:spcPct val="20000"/>
              </a:spcBef>
              <a:buClr>
                <a:schemeClr val="accent2"/>
              </a:buClr>
              <a:buSzPct val="60000"/>
              <a:buFont typeface="Wingdings" pitchFamily="2" charset="2"/>
              <a:buChar char="q"/>
            </a:pPr>
            <a:r>
              <a:rPr lang="en-US" sz="1700"/>
              <a:t>eBay has 6.5 PB of user data + 50 TB/day (5/2009)</a:t>
            </a:r>
          </a:p>
          <a:p>
            <a:pPr marL="342900" indent="-342900">
              <a:spcBef>
                <a:spcPct val="20000"/>
              </a:spcBef>
              <a:buClr>
                <a:schemeClr val="accent1"/>
              </a:buClr>
              <a:buSzPct val="65000"/>
              <a:buFont typeface="Wingdings" pitchFamily="2" charset="2"/>
              <a:buChar char="n"/>
            </a:pPr>
            <a:r>
              <a:rPr lang="en-US" sz="2100"/>
              <a:t>80% data is unstructured (IBM, 2010)</a:t>
            </a:r>
          </a:p>
          <a:p>
            <a:pPr marL="342900" indent="-342900">
              <a:spcBef>
                <a:spcPct val="20000"/>
              </a:spcBef>
              <a:buClr>
                <a:schemeClr val="accent1"/>
              </a:buClr>
              <a:buSzPct val="65000"/>
              <a:buFont typeface="Wingdings" pitchFamily="2" charset="2"/>
              <a:buChar char="n"/>
            </a:pPr>
            <a:r>
              <a:rPr lang="en-US" sz="2100"/>
              <a:t>More importantly, Heterogeneous</a:t>
            </a:r>
            <a:endParaRPr lang="en-US" sz="3000"/>
          </a:p>
        </p:txBody>
      </p:sp>
      <p:pic>
        <p:nvPicPr>
          <p:cNvPr id="2" name="Picture 5" descr="bill_gates_01.jpg"/>
          <p:cNvPicPr>
            <a:picLocks noChangeAspect="1"/>
          </p:cNvPicPr>
          <p:nvPr/>
        </p:nvPicPr>
        <p:blipFill>
          <a:blip r:embed="rId12">
            <a:extLst>
              <a:ext uri="{28A0092B-C50C-407E-A947-70E740481C1C}">
                <a14:useLocalDpi xmlns="" xmlns:a14="http://schemas.microsoft.com/office/drawing/2010/main" val="0"/>
              </a:ext>
            </a:extLst>
          </a:blip>
          <a:srcRect/>
          <a:stretch>
            <a:fillRect/>
          </a:stretch>
        </p:blipFill>
        <p:spPr bwMode="auto">
          <a:xfrm>
            <a:off x="6096000" y="1600200"/>
            <a:ext cx="3063875"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ounded Rectangular Callout 4"/>
          <p:cNvSpPr>
            <a:spLocks noChangeArrowheads="1"/>
          </p:cNvSpPr>
          <p:nvPr/>
        </p:nvSpPr>
        <p:spPr bwMode="auto">
          <a:xfrm>
            <a:off x="6781800" y="762000"/>
            <a:ext cx="2362200" cy="990600"/>
          </a:xfrm>
          <a:prstGeom prst="wedgeRoundRectCallout">
            <a:avLst>
              <a:gd name="adj1" fmla="val -22713"/>
              <a:gd name="adj2" fmla="val 85097"/>
              <a:gd name="adj3" fmla="val 16667"/>
            </a:avLst>
          </a:prstGeom>
          <a:solidFill>
            <a:schemeClr val="accent1"/>
          </a:solidFill>
          <a:ln w="25400" algn="ctr">
            <a:solidFill>
              <a:srgbClr val="BCBC6F"/>
            </a:solidFill>
            <a:miter lim="800000"/>
            <a:headEnd/>
            <a:tailEnd/>
          </a:ln>
        </p:spPr>
        <p:txBody>
          <a:bodyPr anchor="ctr"/>
          <a:lstStyle/>
          <a:p>
            <a:pPr>
              <a:defRPr/>
            </a:pPr>
            <a:r>
              <a:rPr lang="en-US" sz="1600" b="1" dirty="0">
                <a:solidFill>
                  <a:srgbClr val="FF0000"/>
                </a:solidFill>
                <a:latin typeface="+mn-lt"/>
                <a:ea typeface="宋体" charset="-122"/>
              </a:rPr>
              <a:t>640K</a:t>
            </a:r>
            <a:r>
              <a:rPr lang="en-US" sz="1600" b="1" dirty="0">
                <a:solidFill>
                  <a:schemeClr val="lt1"/>
                </a:solidFill>
                <a:latin typeface="+mn-lt"/>
                <a:ea typeface="宋体" charset="-122"/>
              </a:rPr>
              <a:t> </a:t>
            </a:r>
            <a:r>
              <a:rPr lang="en-US" sz="1600" b="1" dirty="0">
                <a:solidFill>
                  <a:schemeClr val="bg2"/>
                </a:solidFill>
                <a:latin typeface="+mn-lt"/>
                <a:ea typeface="宋体" charset="-122"/>
              </a:rPr>
              <a:t>ought to be enough for anybody.</a:t>
            </a:r>
          </a:p>
        </p:txBody>
      </p:sp>
    </p:spTree>
    <p:extLst>
      <p:ext uri="{BB962C8B-B14F-4D97-AF65-F5344CB8AC3E}">
        <p14:creationId xmlns="" xmlns:p14="http://schemas.microsoft.com/office/powerpoint/2010/main" val="194050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58265" y="1142984"/>
            <a:ext cx="8297797" cy="500065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714347" y="714356"/>
            <a:ext cx="8229433"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285719" y="428604"/>
            <a:ext cx="8414395" cy="54292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545697" y="428604"/>
            <a:ext cx="6955261" cy="5933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285719" y="428604"/>
            <a:ext cx="7929619" cy="45129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285719" y="714356"/>
            <a:ext cx="8592285"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285720" y="500042"/>
            <a:ext cx="8718697"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500034" y="1285860"/>
            <a:ext cx="8239703"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Question</a:t>
            </a:r>
            <a:endParaRPr lang="en-IN" dirty="0"/>
          </a:p>
        </p:txBody>
      </p:sp>
      <p:sp>
        <p:nvSpPr>
          <p:cNvPr id="3" name="Content Placeholder 2"/>
          <p:cNvSpPr>
            <a:spLocks noGrp="1"/>
          </p:cNvSpPr>
          <p:nvPr>
            <p:ph idx="1"/>
          </p:nvPr>
        </p:nvSpPr>
        <p:spPr>
          <a:xfrm>
            <a:off x="457200" y="1357298"/>
            <a:ext cx="8229600" cy="4768865"/>
          </a:xfrm>
        </p:spPr>
        <p:txBody>
          <a:bodyPr>
            <a:noAutofit/>
          </a:bodyPr>
          <a:lstStyle/>
          <a:p>
            <a:r>
              <a:rPr lang="en-IN" sz="2400" dirty="0" smtClean="0"/>
              <a:t>Consider </a:t>
            </a:r>
            <a:r>
              <a:rPr lang="en-IN" sz="2400" dirty="0"/>
              <a:t>the following annotated </a:t>
            </a:r>
            <a:r>
              <a:rPr lang="en-IN" sz="2400" dirty="0" smtClean="0"/>
              <a:t>(SIMPLIFIED)corpus </a:t>
            </a:r>
            <a:r>
              <a:rPr lang="en-IN" sz="2400" dirty="0"/>
              <a:t>for the POS tagger, </a:t>
            </a:r>
          </a:p>
          <a:p>
            <a:pPr>
              <a:buNone/>
            </a:pPr>
            <a:r>
              <a:rPr lang="en-IN" sz="2400" dirty="0" smtClean="0"/>
              <a:t>	</a:t>
            </a:r>
          </a:p>
          <a:p>
            <a:pPr marL="457200" indent="-457200">
              <a:buFont typeface="+mj-lt"/>
              <a:buAutoNum type="arabicPeriod"/>
            </a:pPr>
            <a:r>
              <a:rPr lang="en-IN" sz="2400" dirty="0" smtClean="0"/>
              <a:t>The/DT </a:t>
            </a:r>
            <a:r>
              <a:rPr lang="en-IN" sz="2400" dirty="0"/>
              <a:t>race/NN </a:t>
            </a:r>
            <a:r>
              <a:rPr lang="en-IN" sz="2400" dirty="0" smtClean="0"/>
              <a:t>was/VB </a:t>
            </a:r>
            <a:r>
              <a:rPr lang="en-IN" sz="2400" dirty="0"/>
              <a:t>awesome/JJ ./. </a:t>
            </a:r>
            <a:endParaRPr lang="en-IN" sz="2400" dirty="0" smtClean="0"/>
          </a:p>
          <a:p>
            <a:pPr marL="457200" indent="-457200">
              <a:buFont typeface="+mj-lt"/>
              <a:buAutoNum type="arabicPeriod"/>
            </a:pPr>
            <a:r>
              <a:rPr lang="en-IN" sz="2400" dirty="0" smtClean="0"/>
              <a:t>The/DT </a:t>
            </a:r>
            <a:r>
              <a:rPr lang="en-IN" sz="2400" dirty="0"/>
              <a:t>boy/NN </a:t>
            </a:r>
            <a:r>
              <a:rPr lang="en-IN" sz="2400" dirty="0" smtClean="0"/>
              <a:t>raced/VB to/TO </a:t>
            </a:r>
            <a:r>
              <a:rPr lang="en-IN" sz="2400" dirty="0"/>
              <a:t>the/DT </a:t>
            </a:r>
            <a:r>
              <a:rPr lang="en-IN" sz="2400" dirty="0" smtClean="0"/>
              <a:t>school/NN./.</a:t>
            </a:r>
          </a:p>
          <a:p>
            <a:pPr marL="457200" indent="-457200">
              <a:buFont typeface="+mj-lt"/>
              <a:buAutoNum type="arabicPeriod"/>
            </a:pPr>
            <a:r>
              <a:rPr lang="en-IN" sz="2400" dirty="0" smtClean="0"/>
              <a:t>Modern/NN people/NN are/VB </a:t>
            </a:r>
            <a:r>
              <a:rPr lang="en-IN" sz="2400" dirty="0"/>
              <a:t>busy/JJ in/IN the/DT rat/NN race/NN ./. </a:t>
            </a:r>
            <a:endParaRPr lang="en-IN" sz="2400" dirty="0" smtClean="0"/>
          </a:p>
          <a:p>
            <a:pPr marL="457200" indent="-457200">
              <a:buFont typeface="+mj-lt"/>
              <a:buAutoNum type="arabicPeriod"/>
            </a:pPr>
            <a:endParaRPr lang="en-IN" sz="2400" dirty="0"/>
          </a:p>
          <a:p>
            <a:pPr marL="457200" indent="-457200">
              <a:buNone/>
            </a:pPr>
            <a:endParaRPr lang="en-IN" sz="2400" dirty="0" smtClean="0">
              <a:solidFill>
                <a:srgbClr val="FF0000"/>
              </a:solidFill>
            </a:endParaRPr>
          </a:p>
          <a:p>
            <a:pPr marL="457200" indent="-457200">
              <a:buNone/>
            </a:pPr>
            <a:r>
              <a:rPr lang="en-IN" sz="2400" dirty="0" smtClean="0">
                <a:solidFill>
                  <a:srgbClr val="FF0000"/>
                </a:solidFill>
              </a:rPr>
              <a:t>Input sentence – “The race to the school was awesome”.</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a:t>
            </a:r>
            <a:r>
              <a:rPr lang="en-IN" dirty="0" smtClean="0"/>
              <a:t>/p sentence possible tags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DT</a:t>
            </a:r>
          </a:p>
          <a:p>
            <a:r>
              <a:rPr lang="en-IN" dirty="0" smtClean="0"/>
              <a:t>race 	NN, VB</a:t>
            </a:r>
          </a:p>
          <a:p>
            <a:r>
              <a:rPr lang="en-IN" dirty="0" smtClean="0"/>
              <a:t>to 		</a:t>
            </a:r>
            <a:r>
              <a:rPr lang="en-IN" dirty="0" err="1" smtClean="0"/>
              <a:t>TO</a:t>
            </a:r>
            <a:endParaRPr lang="en-IN" dirty="0" smtClean="0"/>
          </a:p>
          <a:p>
            <a:r>
              <a:rPr lang="en-IN" dirty="0" smtClean="0"/>
              <a:t>the 	DT</a:t>
            </a:r>
          </a:p>
          <a:p>
            <a:r>
              <a:rPr lang="en-IN" dirty="0" smtClean="0"/>
              <a:t>school 	NN</a:t>
            </a:r>
          </a:p>
          <a:p>
            <a:r>
              <a:rPr lang="en-IN" dirty="0" smtClean="0"/>
              <a:t>was 	VB</a:t>
            </a:r>
          </a:p>
          <a:p>
            <a:r>
              <a:rPr lang="en-IN" dirty="0" smtClean="0"/>
              <a:t>Awesome	JJ</a:t>
            </a:r>
          </a:p>
          <a:p>
            <a:endParaRPr lang="en-IN" dirty="0" smtClean="0"/>
          </a:p>
          <a:p>
            <a:r>
              <a:rPr lang="en-IN" dirty="0" smtClean="0"/>
              <a:t>Ambiguity is with “race” only. To resolve this, apply rules designed at previous slide. </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609600" y="277813"/>
            <a:ext cx="8291513" cy="1143000"/>
          </a:xfrm>
        </p:spPr>
        <p:txBody>
          <a:bodyPr/>
          <a:lstStyle/>
          <a:p>
            <a:r>
              <a:rPr lang="en-US" altLang="zh-CN" sz="3600" smtClean="0">
                <a:latin typeface="Verdana" pitchFamily="34" charset="0"/>
              </a:rPr>
              <a:t>Two Generations of NLP</a:t>
            </a:r>
          </a:p>
        </p:txBody>
      </p:sp>
      <p:sp>
        <p:nvSpPr>
          <p:cNvPr id="446467" name="Rectangle 3"/>
          <p:cNvSpPr>
            <a:spLocks noGrp="1" noChangeArrowheads="1"/>
          </p:cNvSpPr>
          <p:nvPr>
            <p:ph type="body" idx="1"/>
          </p:nvPr>
        </p:nvSpPr>
        <p:spPr>
          <a:xfrm>
            <a:off x="661988" y="1641475"/>
            <a:ext cx="8013700" cy="4613275"/>
          </a:xfrm>
        </p:spPr>
        <p:txBody>
          <a:bodyPr/>
          <a:lstStyle/>
          <a:p>
            <a:pPr>
              <a:lnSpc>
                <a:spcPct val="80000"/>
              </a:lnSpc>
            </a:pPr>
            <a:r>
              <a:rPr lang="en-US" altLang="zh-CN" sz="2400" dirty="0" smtClean="0"/>
              <a:t>Hand-crafted Systems – Knowledge Engineering [1950s– ]</a:t>
            </a:r>
          </a:p>
          <a:p>
            <a:pPr lvl="1">
              <a:lnSpc>
                <a:spcPct val="80000"/>
              </a:lnSpc>
            </a:pPr>
            <a:r>
              <a:rPr lang="en-US" altLang="zh-CN" sz="2100" dirty="0" smtClean="0"/>
              <a:t>Rules written by hand; adjusted by error analysis</a:t>
            </a:r>
          </a:p>
          <a:p>
            <a:pPr lvl="1">
              <a:lnSpc>
                <a:spcPct val="80000"/>
              </a:lnSpc>
            </a:pPr>
            <a:r>
              <a:rPr lang="en-US" altLang="zh-CN" sz="2100" dirty="0" smtClean="0"/>
              <a:t>Require experts who understand both the systems </a:t>
            </a:r>
          </a:p>
          <a:p>
            <a:pPr lvl="1">
              <a:lnSpc>
                <a:spcPct val="80000"/>
              </a:lnSpc>
              <a:buFont typeface="Wingdings" pitchFamily="2" charset="2"/>
              <a:buNone/>
            </a:pPr>
            <a:r>
              <a:rPr lang="en-US" altLang="zh-CN" sz="2100" dirty="0" smtClean="0"/>
              <a:t>    and domain</a:t>
            </a:r>
          </a:p>
          <a:p>
            <a:pPr lvl="1">
              <a:lnSpc>
                <a:spcPct val="80000"/>
              </a:lnSpc>
            </a:pPr>
            <a:r>
              <a:rPr lang="en-US" altLang="zh-CN" sz="2100" dirty="0" smtClean="0"/>
              <a:t>Iterative guess-test-tweak-repeat cycle</a:t>
            </a:r>
          </a:p>
          <a:p>
            <a:pPr lvl="1">
              <a:lnSpc>
                <a:spcPct val="80000"/>
              </a:lnSpc>
              <a:buClr>
                <a:schemeClr val="accent2"/>
              </a:buClr>
              <a:buFont typeface="Wingdings" pitchFamily="2" charset="2"/>
              <a:buNone/>
            </a:pPr>
            <a:endParaRPr lang="en-US" altLang="zh-CN" sz="2000" dirty="0" smtClean="0"/>
          </a:p>
          <a:p>
            <a:pPr lvl="1">
              <a:lnSpc>
                <a:spcPct val="80000"/>
              </a:lnSpc>
              <a:buClr>
                <a:schemeClr val="accent2"/>
              </a:buClr>
              <a:buFont typeface="Wingdings" pitchFamily="2" charset="2"/>
              <a:buNone/>
            </a:pPr>
            <a:endParaRPr lang="en-US" altLang="zh-CN" sz="2000" dirty="0" smtClean="0"/>
          </a:p>
          <a:p>
            <a:pPr>
              <a:lnSpc>
                <a:spcPct val="80000"/>
              </a:lnSpc>
            </a:pPr>
            <a:r>
              <a:rPr lang="en-US" altLang="zh-CN" sz="2400" dirty="0" smtClean="0"/>
              <a:t>Automatic, Trainable (Machine Learning) System [1985s– ]</a:t>
            </a:r>
          </a:p>
          <a:p>
            <a:pPr lvl="1">
              <a:lnSpc>
                <a:spcPct val="80000"/>
              </a:lnSpc>
            </a:pPr>
            <a:r>
              <a:rPr lang="en-US" altLang="zh-CN" sz="2100" dirty="0" smtClean="0"/>
              <a:t>The tasks are modeled in a statistical way</a:t>
            </a:r>
          </a:p>
          <a:p>
            <a:pPr lvl="1">
              <a:lnSpc>
                <a:spcPct val="80000"/>
              </a:lnSpc>
            </a:pPr>
            <a:r>
              <a:rPr lang="en-US" altLang="zh-CN" sz="2100" dirty="0" smtClean="0"/>
              <a:t>More robust techniques based on rich annotations</a:t>
            </a:r>
          </a:p>
          <a:p>
            <a:pPr lvl="1">
              <a:lnSpc>
                <a:spcPct val="80000"/>
              </a:lnSpc>
            </a:pPr>
            <a:r>
              <a:rPr lang="en-US" altLang="zh-CN" sz="2100" dirty="0" smtClean="0"/>
              <a:t>Perform better than rules (Parsing 90% vs. 75% accuracy)</a:t>
            </a:r>
          </a:p>
        </p:txBody>
      </p:sp>
      <p:pic>
        <p:nvPicPr>
          <p:cNvPr id="44646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451725" y="2276475"/>
            <a:ext cx="1441450" cy="144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312495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blinds(horizontal)">
                                      <p:cBhvr>
                                        <p:cTn id="7" dur="500"/>
                                        <p:tgtEl>
                                          <p:spTgt spid="4464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6467">
                                            <p:txEl>
                                              <p:pRg st="1" end="1"/>
                                            </p:txEl>
                                          </p:spTgt>
                                        </p:tgtEl>
                                        <p:attrNameLst>
                                          <p:attrName>style.visibility</p:attrName>
                                        </p:attrNameLst>
                                      </p:cBhvr>
                                      <p:to>
                                        <p:strVal val="visible"/>
                                      </p:to>
                                    </p:set>
                                    <p:animEffect transition="in" filter="blinds(horizontal)">
                                      <p:cBhvr>
                                        <p:cTn id="10" dur="500"/>
                                        <p:tgtEl>
                                          <p:spTgt spid="4464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6467">
                                            <p:txEl>
                                              <p:pRg st="2" end="2"/>
                                            </p:txEl>
                                          </p:spTgt>
                                        </p:tgtEl>
                                        <p:attrNameLst>
                                          <p:attrName>style.visibility</p:attrName>
                                        </p:attrNameLst>
                                      </p:cBhvr>
                                      <p:to>
                                        <p:strVal val="visible"/>
                                      </p:to>
                                    </p:set>
                                    <p:animEffect transition="in" filter="blinds(horizontal)">
                                      <p:cBhvr>
                                        <p:cTn id="13" dur="500"/>
                                        <p:tgtEl>
                                          <p:spTgt spid="44646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6467">
                                            <p:txEl>
                                              <p:pRg st="3" end="3"/>
                                            </p:txEl>
                                          </p:spTgt>
                                        </p:tgtEl>
                                        <p:attrNameLst>
                                          <p:attrName>style.visibility</p:attrName>
                                        </p:attrNameLst>
                                      </p:cBhvr>
                                      <p:to>
                                        <p:strVal val="visible"/>
                                      </p:to>
                                    </p:set>
                                    <p:animEffect transition="in" filter="blinds(horizontal)">
                                      <p:cBhvr>
                                        <p:cTn id="16" dur="500"/>
                                        <p:tgtEl>
                                          <p:spTgt spid="44646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6467">
                                            <p:txEl>
                                              <p:pRg st="4" end="4"/>
                                            </p:txEl>
                                          </p:spTgt>
                                        </p:tgtEl>
                                        <p:attrNameLst>
                                          <p:attrName>style.visibility</p:attrName>
                                        </p:attrNameLst>
                                      </p:cBhvr>
                                      <p:to>
                                        <p:strVal val="visible"/>
                                      </p:to>
                                    </p:set>
                                    <p:animEffect transition="in" filter="blinds(horizontal)">
                                      <p:cBhvr>
                                        <p:cTn id="19" dur="500"/>
                                        <p:tgtEl>
                                          <p:spTgt spid="44646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46468"/>
                                        </p:tgtEl>
                                        <p:attrNameLst>
                                          <p:attrName>style.visibility</p:attrName>
                                        </p:attrNameLst>
                                      </p:cBhvr>
                                      <p:to>
                                        <p:strVal val="visible"/>
                                      </p:to>
                                    </p:set>
                                    <p:animEffect transition="in" filter="blinds(horizontal)">
                                      <p:cBhvr>
                                        <p:cTn id="24" dur="500"/>
                                        <p:tgtEl>
                                          <p:spTgt spid="4464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46467">
                                            <p:txEl>
                                              <p:pRg st="7" end="7"/>
                                            </p:txEl>
                                          </p:spTgt>
                                        </p:tgtEl>
                                        <p:attrNameLst>
                                          <p:attrName>style.visibility</p:attrName>
                                        </p:attrNameLst>
                                      </p:cBhvr>
                                      <p:to>
                                        <p:strVal val="visible"/>
                                      </p:to>
                                    </p:set>
                                    <p:animEffect transition="in" filter="blinds(horizontal)">
                                      <p:cBhvr>
                                        <p:cTn id="29" dur="500"/>
                                        <p:tgtEl>
                                          <p:spTgt spid="446467">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46467">
                                            <p:txEl>
                                              <p:pRg st="8" end="8"/>
                                            </p:txEl>
                                          </p:spTgt>
                                        </p:tgtEl>
                                        <p:attrNameLst>
                                          <p:attrName>style.visibility</p:attrName>
                                        </p:attrNameLst>
                                      </p:cBhvr>
                                      <p:to>
                                        <p:strVal val="visible"/>
                                      </p:to>
                                    </p:set>
                                    <p:animEffect transition="in" filter="blinds(horizontal)">
                                      <p:cBhvr>
                                        <p:cTn id="32" dur="500"/>
                                        <p:tgtEl>
                                          <p:spTgt spid="446467">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46467">
                                            <p:txEl>
                                              <p:pRg st="9" end="9"/>
                                            </p:txEl>
                                          </p:spTgt>
                                        </p:tgtEl>
                                        <p:attrNameLst>
                                          <p:attrName>style.visibility</p:attrName>
                                        </p:attrNameLst>
                                      </p:cBhvr>
                                      <p:to>
                                        <p:strVal val="visible"/>
                                      </p:to>
                                    </p:set>
                                    <p:animEffect transition="in" filter="blinds(horizontal)">
                                      <p:cBhvr>
                                        <p:cTn id="35" dur="500"/>
                                        <p:tgtEl>
                                          <p:spTgt spid="446467">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46467">
                                            <p:txEl>
                                              <p:pRg st="10" end="10"/>
                                            </p:txEl>
                                          </p:spTgt>
                                        </p:tgtEl>
                                        <p:attrNameLst>
                                          <p:attrName>style.visibility</p:attrName>
                                        </p:attrNameLst>
                                      </p:cBhvr>
                                      <p:to>
                                        <p:strVal val="visible"/>
                                      </p:to>
                                    </p:set>
                                    <p:animEffect transition="in" filter="blinds(horizontal)">
                                      <p:cBhvr>
                                        <p:cTn id="38" dur="500"/>
                                        <p:tgtEl>
                                          <p:spTgt spid="4464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369332"/>
          </a:xfrm>
          <a:prstGeom prst="rect">
            <a:avLst/>
          </a:prstGeom>
          <a:noFill/>
        </p:spPr>
        <p:txBody>
          <a:bodyPr wrap="square" rtlCol="0">
            <a:spAutoFit/>
          </a:bodyPr>
          <a:lstStyle/>
          <a:p>
            <a:r>
              <a:rPr lang="en-IN" dirty="0" smtClean="0"/>
              <a:t>Look at the given three sentences and find the possible tags for each of the below given words.</a:t>
            </a:r>
            <a:endParaRPr lang="en-IN" dirty="0"/>
          </a:p>
        </p:txBody>
      </p:sp>
      <p:pic>
        <p:nvPicPr>
          <p:cNvPr id="9" name="Picture 2"/>
          <p:cNvPicPr>
            <a:picLocks noChangeAspect="1" noChangeArrowheads="1"/>
          </p:cNvPicPr>
          <p:nvPr/>
        </p:nvPicPr>
        <p:blipFill>
          <a:blip r:embed="rId2" cstate="print">
            <a:lum contrast="-10000"/>
          </a:blip>
          <a:srcRect t="33334"/>
          <a:stretch>
            <a:fillRect/>
          </a:stretch>
        </p:blipFill>
        <p:spPr bwMode="auto">
          <a:xfrm>
            <a:off x="214282" y="642918"/>
            <a:ext cx="8667640" cy="2857424"/>
          </a:xfrm>
          <a:prstGeom prst="rect">
            <a:avLst/>
          </a:prstGeom>
          <a:noFill/>
          <a:ln w="9525">
            <a:noFill/>
            <a:miter lim="800000"/>
            <a:headEnd/>
            <a:tailEnd/>
          </a:ln>
          <a:effectLst/>
        </p:spPr>
      </p:pic>
      <p:sp>
        <p:nvSpPr>
          <p:cNvPr id="10" name="TextBox 9"/>
          <p:cNvSpPr txBox="1"/>
          <p:nvPr/>
        </p:nvSpPr>
        <p:spPr>
          <a:xfrm>
            <a:off x="428596" y="4143380"/>
            <a:ext cx="8143932" cy="2031325"/>
          </a:xfrm>
          <a:prstGeom prst="rect">
            <a:avLst/>
          </a:prstGeom>
          <a:noFill/>
        </p:spPr>
        <p:txBody>
          <a:bodyPr wrap="square" rtlCol="0">
            <a:spAutoFit/>
          </a:bodyPr>
          <a:lstStyle/>
          <a:p>
            <a:pPr marL="342900" indent="-342900">
              <a:buAutoNum type="arabicPeriod"/>
            </a:pPr>
            <a:r>
              <a:rPr lang="en-IN" dirty="0" smtClean="0"/>
              <a:t>For each edge, find the transition probabilities </a:t>
            </a:r>
            <a:r>
              <a:rPr lang="en-IN" dirty="0" err="1" smtClean="0"/>
              <a:t>eg</a:t>
            </a:r>
            <a:r>
              <a:rPr lang="en-IN" dirty="0" smtClean="0"/>
              <a:t>. Start </a:t>
            </a:r>
            <a:r>
              <a:rPr lang="en-IN" dirty="0" smtClean="0">
                <a:sym typeface="Wingdings" pitchFamily="2" charset="2"/>
              </a:rPr>
              <a:t> DT; DT  NN; DT  VB and so  </a:t>
            </a:r>
            <a:r>
              <a:rPr lang="en-IN" dirty="0" err="1" smtClean="0">
                <a:sym typeface="Wingdings" pitchFamily="2" charset="2"/>
              </a:rPr>
              <a:t>ie</a:t>
            </a:r>
            <a:r>
              <a:rPr lang="en-IN" dirty="0" smtClean="0">
                <a:sym typeface="Wingdings" pitchFamily="2" charset="2"/>
              </a:rPr>
              <a:t>. P(</a:t>
            </a:r>
            <a:r>
              <a:rPr lang="en-IN" dirty="0" err="1" smtClean="0">
                <a:sym typeface="Wingdings" pitchFamily="2" charset="2"/>
              </a:rPr>
              <a:t>DT|Start</a:t>
            </a:r>
            <a:r>
              <a:rPr lang="en-IN" dirty="0" smtClean="0">
                <a:sym typeface="Wingdings" pitchFamily="2" charset="2"/>
              </a:rPr>
              <a:t>); P(NN|DT)  etc.   </a:t>
            </a:r>
            <a:endParaRPr lang="en-IN" dirty="0">
              <a:sym typeface="Wingdings" pitchFamily="2" charset="2"/>
            </a:endParaRPr>
          </a:p>
          <a:p>
            <a:pPr marL="342900" indent="-342900"/>
            <a:r>
              <a:rPr lang="en-IN" dirty="0" smtClean="0">
                <a:sym typeface="Wingdings" pitchFamily="2" charset="2"/>
              </a:rPr>
              <a:t>		</a:t>
            </a:r>
            <a:r>
              <a:rPr lang="en-IN" b="1" dirty="0" smtClean="0">
                <a:sym typeface="Wingdings" pitchFamily="2" charset="2"/>
              </a:rPr>
              <a:t>------- representing matrix A (transition matrix)</a:t>
            </a:r>
          </a:p>
          <a:p>
            <a:endParaRPr lang="en-IN" dirty="0">
              <a:sym typeface="Wingdings" pitchFamily="2" charset="2"/>
            </a:endParaRPr>
          </a:p>
          <a:p>
            <a:r>
              <a:rPr lang="en-IN" dirty="0" smtClean="0">
                <a:sym typeface="Wingdings" pitchFamily="2" charset="2"/>
              </a:rPr>
              <a:t>2. For each edge, find the probability of occurrence word with specified tag. </a:t>
            </a:r>
          </a:p>
          <a:p>
            <a:r>
              <a:rPr lang="en-IN" dirty="0" err="1" smtClean="0">
                <a:sym typeface="Wingdings" pitchFamily="2" charset="2"/>
              </a:rPr>
              <a:t>ie</a:t>
            </a:r>
            <a:r>
              <a:rPr lang="en-IN" dirty="0" smtClean="0">
                <a:sym typeface="Wingdings" pitchFamily="2" charset="2"/>
              </a:rPr>
              <a:t>. P(The |DT) ; P(</a:t>
            </a:r>
            <a:r>
              <a:rPr lang="en-IN" dirty="0" err="1" smtClean="0">
                <a:sym typeface="Wingdings" pitchFamily="2" charset="2"/>
              </a:rPr>
              <a:t>race|NN</a:t>
            </a:r>
            <a:r>
              <a:rPr lang="en-IN" dirty="0" smtClean="0">
                <a:sym typeface="Wingdings" pitchFamily="2" charset="2"/>
              </a:rPr>
              <a:t>); P(</a:t>
            </a:r>
            <a:r>
              <a:rPr lang="en-IN" dirty="0" err="1" smtClean="0">
                <a:sym typeface="Wingdings" pitchFamily="2" charset="2"/>
              </a:rPr>
              <a:t>race|VB</a:t>
            </a:r>
            <a:r>
              <a:rPr lang="en-IN" dirty="0" smtClean="0">
                <a:sym typeface="Wingdings" pitchFamily="2" charset="2"/>
              </a:rPr>
              <a:t>) and so. </a:t>
            </a:r>
          </a:p>
          <a:p>
            <a:r>
              <a:rPr lang="en-IN" dirty="0" smtClean="0">
                <a:sym typeface="Wingdings" pitchFamily="2" charset="2"/>
              </a:rPr>
              <a:t>	</a:t>
            </a:r>
            <a:r>
              <a:rPr lang="en-IN" b="1" dirty="0" smtClean="0">
                <a:sym typeface="Wingdings" pitchFamily="2" charset="2"/>
              </a:rPr>
              <a:t>------representing matrix B (Emission matrix)</a:t>
            </a:r>
            <a:endParaRPr lang="en-IN"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Initial State Probabilities</a:t>
            </a:r>
            <a:endParaRPr lang="en-IN" dirty="0"/>
          </a:p>
        </p:txBody>
      </p:sp>
      <p:sp>
        <p:nvSpPr>
          <p:cNvPr id="3" name="Content Placeholder 2"/>
          <p:cNvSpPr>
            <a:spLocks noGrp="1"/>
          </p:cNvSpPr>
          <p:nvPr>
            <p:ph idx="1"/>
          </p:nvPr>
        </p:nvSpPr>
        <p:spPr/>
        <p:txBody>
          <a:bodyPr/>
          <a:lstStyle/>
          <a:p>
            <a:r>
              <a:rPr lang="en-IN" sz="4800" dirty="0" smtClean="0">
                <a:sym typeface="Wingdings" pitchFamily="2" charset="2"/>
              </a:rPr>
              <a:t>P(</a:t>
            </a:r>
            <a:r>
              <a:rPr lang="en-IN" sz="4800" dirty="0" err="1" smtClean="0">
                <a:sym typeface="Wingdings" pitchFamily="2" charset="2"/>
              </a:rPr>
              <a:t>DT|Start</a:t>
            </a:r>
            <a:r>
              <a:rPr lang="en-IN" sz="4800" dirty="0" smtClean="0">
                <a:sym typeface="Wingdings" pitchFamily="2" charset="2"/>
              </a:rPr>
              <a:t>) = 2/3 </a:t>
            </a:r>
            <a:r>
              <a:rPr lang="en-IN" dirty="0" smtClean="0">
                <a:sym typeface="Wingdings" pitchFamily="2" charset="2"/>
              </a:rPr>
              <a:t>as out of 3 given sentences 2 are starting with the so it is. </a:t>
            </a:r>
            <a:endParaRPr lang="en-IN" sz="4800" dirty="0" smtClean="0">
              <a:sym typeface="Wingdings" pitchFamily="2" charset="2"/>
            </a:endParaRPr>
          </a:p>
          <a:p>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ym typeface="Wingdings" pitchFamily="2" charset="2"/>
              </a:rPr>
              <a:t>T</a:t>
            </a:r>
            <a:r>
              <a:rPr lang="en-IN" b="1" dirty="0" smtClean="0">
                <a:sym typeface="Wingdings" pitchFamily="2" charset="2"/>
              </a:rPr>
              <a:t>ransition matrix A</a:t>
            </a:r>
            <a:endParaRPr lang="en-IN" dirty="0"/>
          </a:p>
        </p:txBody>
      </p:sp>
      <p:sp>
        <p:nvSpPr>
          <p:cNvPr id="3" name="Content Placeholder 2"/>
          <p:cNvSpPr>
            <a:spLocks noGrp="1"/>
          </p:cNvSpPr>
          <p:nvPr>
            <p:ph idx="1"/>
          </p:nvPr>
        </p:nvSpPr>
        <p:spPr>
          <a:xfrm>
            <a:off x="142844" y="1600200"/>
            <a:ext cx="8786874" cy="4525963"/>
          </a:xfrm>
        </p:spPr>
        <p:txBody>
          <a:bodyPr>
            <a:normAutofit fontScale="92500"/>
          </a:bodyPr>
          <a:lstStyle/>
          <a:p>
            <a:r>
              <a:rPr lang="en-IN" sz="2600" dirty="0" smtClean="0">
                <a:sym typeface="Wingdings" pitchFamily="2" charset="2"/>
              </a:rPr>
              <a:t>P(NN|DT) = P(DT, NN)/ P(DT)</a:t>
            </a:r>
            <a:endParaRPr lang="en-IN" sz="1500" dirty="0" smtClean="0">
              <a:sym typeface="Wingdings" pitchFamily="2" charset="2"/>
            </a:endParaRPr>
          </a:p>
          <a:p>
            <a:r>
              <a:rPr lang="en-IN" sz="2600" dirty="0" smtClean="0">
                <a:sym typeface="Wingdings" pitchFamily="2" charset="2"/>
              </a:rPr>
              <a:t>P(VB|DT)= P(DT, VB)/ P(DT)</a:t>
            </a:r>
            <a:endParaRPr lang="en-IN" sz="1600" dirty="0" smtClean="0">
              <a:sym typeface="Wingdings" pitchFamily="2" charset="2"/>
            </a:endParaRPr>
          </a:p>
          <a:p>
            <a:r>
              <a:rPr lang="en-IN" sz="2600" dirty="0" smtClean="0">
                <a:sym typeface="Wingdings" pitchFamily="2" charset="2"/>
              </a:rPr>
              <a:t>P(TO|NN) = P(NN, TO)/P(NN)</a:t>
            </a:r>
            <a:endParaRPr lang="en-IN" sz="1600" dirty="0" smtClean="0">
              <a:sym typeface="Wingdings" pitchFamily="2" charset="2"/>
            </a:endParaRPr>
          </a:p>
          <a:p>
            <a:r>
              <a:rPr lang="en-IN" sz="2600" dirty="0" smtClean="0">
                <a:sym typeface="Wingdings" pitchFamily="2" charset="2"/>
              </a:rPr>
              <a:t>P(TO|VB) = P(VB,TO)/P(VB)</a:t>
            </a:r>
          </a:p>
          <a:p>
            <a:r>
              <a:rPr lang="en-IN" sz="2600" dirty="0" smtClean="0">
                <a:sym typeface="Wingdings" pitchFamily="2" charset="2"/>
              </a:rPr>
              <a:t>P(DT|TO) = P(TO, DT)/P(TO)</a:t>
            </a:r>
          </a:p>
          <a:p>
            <a:r>
              <a:rPr lang="en-IN" sz="2600" dirty="0" smtClean="0">
                <a:sym typeface="Wingdings" pitchFamily="2" charset="2"/>
              </a:rPr>
              <a:t>P(NN|DT) = P(DT,NN)/P(DT)</a:t>
            </a:r>
          </a:p>
          <a:p>
            <a:r>
              <a:rPr lang="en-IN" sz="2600" dirty="0" smtClean="0">
                <a:sym typeface="Wingdings" pitchFamily="2" charset="2"/>
              </a:rPr>
              <a:t>P(VB|NN) =P(NN, VB)/P(NN)</a:t>
            </a:r>
          </a:p>
          <a:p>
            <a:r>
              <a:rPr lang="en-IN" sz="2600" dirty="0" smtClean="0">
                <a:sym typeface="Wingdings" pitchFamily="2" charset="2"/>
              </a:rPr>
              <a:t>P(JJ|VB)=P(VB,JJ)/P(VB)</a:t>
            </a:r>
            <a:endParaRPr lang="en-IN" sz="2600" dirty="0">
              <a:sym typeface="Wingdings" pitchFamily="2" charset="2"/>
            </a:endParaRPr>
          </a:p>
          <a:p>
            <a:r>
              <a:rPr lang="en-IN" sz="2600" i="1" dirty="0" smtClean="0">
                <a:solidFill>
                  <a:schemeClr val="accent4"/>
                </a:solidFill>
                <a:sym typeface="Wingdings" pitchFamily="2" charset="2"/>
              </a:rPr>
              <a:t>In total there should be a 6 (DT, NN, VB, TO, JJ, IN) x 6 (DT, NN, VB, TO, JJ, IN) matrix, but we have calculated only the required ones.</a:t>
            </a:r>
            <a:endParaRPr lang="en-IN" i="1" dirty="0">
              <a:solidFill>
                <a:schemeClr val="accent4"/>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ym typeface="Wingdings" pitchFamily="2" charset="2"/>
              </a:rPr>
              <a:t>Emission/Observable matrix B</a:t>
            </a:r>
            <a:endParaRPr lang="en-IN" dirty="0"/>
          </a:p>
        </p:txBody>
      </p:sp>
      <p:sp>
        <p:nvSpPr>
          <p:cNvPr id="3" name="Content Placeholder 2"/>
          <p:cNvSpPr>
            <a:spLocks noGrp="1"/>
          </p:cNvSpPr>
          <p:nvPr>
            <p:ph idx="1"/>
          </p:nvPr>
        </p:nvSpPr>
        <p:spPr/>
        <p:txBody>
          <a:bodyPr>
            <a:normAutofit/>
          </a:bodyPr>
          <a:lstStyle/>
          <a:p>
            <a:r>
              <a:rPr lang="en-IN" sz="2000" dirty="0" smtClean="0">
                <a:sym typeface="Wingdings" pitchFamily="2" charset="2"/>
              </a:rPr>
              <a:t>P(The |DT)  = count(</a:t>
            </a:r>
            <a:r>
              <a:rPr lang="en-IN" sz="2000" dirty="0" err="1" smtClean="0">
                <a:sym typeface="Wingdings" pitchFamily="2" charset="2"/>
              </a:rPr>
              <a:t>the,DT</a:t>
            </a:r>
            <a:r>
              <a:rPr lang="en-IN" sz="2000" dirty="0" smtClean="0">
                <a:sym typeface="Wingdings" pitchFamily="2" charset="2"/>
              </a:rPr>
              <a:t>) / count (DT) </a:t>
            </a:r>
          </a:p>
          <a:p>
            <a:r>
              <a:rPr lang="en-IN" sz="2000" dirty="0" smtClean="0">
                <a:sym typeface="Wingdings" pitchFamily="2" charset="2"/>
              </a:rPr>
              <a:t>P(</a:t>
            </a:r>
            <a:r>
              <a:rPr lang="en-IN" sz="2000" dirty="0" err="1" smtClean="0">
                <a:sym typeface="Wingdings" pitchFamily="2" charset="2"/>
              </a:rPr>
              <a:t>race|NN</a:t>
            </a:r>
            <a:r>
              <a:rPr lang="en-IN" sz="2000" dirty="0" smtClean="0">
                <a:sym typeface="Wingdings" pitchFamily="2" charset="2"/>
              </a:rPr>
              <a:t>)</a:t>
            </a:r>
          </a:p>
          <a:p>
            <a:r>
              <a:rPr lang="en-IN" sz="2000" dirty="0" smtClean="0">
                <a:sym typeface="Wingdings" pitchFamily="2" charset="2"/>
              </a:rPr>
              <a:t>P(</a:t>
            </a:r>
            <a:r>
              <a:rPr lang="en-IN" sz="2000" dirty="0" err="1" smtClean="0">
                <a:sym typeface="Wingdings" pitchFamily="2" charset="2"/>
              </a:rPr>
              <a:t>race|VB</a:t>
            </a:r>
            <a:r>
              <a:rPr lang="en-IN" sz="2000" dirty="0" smtClean="0">
                <a:sym typeface="Wingdings" pitchFamily="2" charset="2"/>
              </a:rPr>
              <a:t>)</a:t>
            </a:r>
          </a:p>
          <a:p>
            <a:r>
              <a:rPr lang="en-IN" sz="2000" dirty="0" smtClean="0">
                <a:sym typeface="Wingdings" pitchFamily="2" charset="2"/>
              </a:rPr>
              <a:t>P(to |TO)</a:t>
            </a:r>
          </a:p>
          <a:p>
            <a:r>
              <a:rPr lang="en-IN" sz="2000" dirty="0" smtClean="0">
                <a:sym typeface="Wingdings" pitchFamily="2" charset="2"/>
              </a:rPr>
              <a:t>P(school | NN)</a:t>
            </a:r>
          </a:p>
          <a:p>
            <a:r>
              <a:rPr lang="en-IN" sz="2000" dirty="0" smtClean="0">
                <a:sym typeface="Wingdings" pitchFamily="2" charset="2"/>
              </a:rPr>
              <a:t>P(</a:t>
            </a:r>
            <a:r>
              <a:rPr lang="en-IN" sz="2000" dirty="0" err="1" smtClean="0">
                <a:sym typeface="Wingdings" pitchFamily="2" charset="2"/>
              </a:rPr>
              <a:t>was|VB</a:t>
            </a:r>
            <a:r>
              <a:rPr lang="en-IN" sz="2000" dirty="0" smtClean="0">
                <a:sym typeface="Wingdings" pitchFamily="2" charset="2"/>
              </a:rPr>
              <a:t>)</a:t>
            </a:r>
          </a:p>
          <a:p>
            <a:r>
              <a:rPr lang="en-IN" sz="2000" dirty="0" smtClean="0">
                <a:sym typeface="Wingdings" pitchFamily="2" charset="2"/>
              </a:rPr>
              <a:t>P(</a:t>
            </a:r>
            <a:r>
              <a:rPr lang="en-IN" sz="2000" dirty="0" err="1" smtClean="0">
                <a:sym typeface="Wingdings" pitchFamily="2" charset="2"/>
              </a:rPr>
              <a:t>awesome|JJ</a:t>
            </a:r>
            <a:r>
              <a:rPr lang="en-IN" sz="2000" dirty="0" smtClean="0">
                <a:sym typeface="Wingdings" pitchFamily="2" charset="2"/>
              </a:rPr>
              <a:t>)</a:t>
            </a:r>
            <a:endParaRPr lang="en-IN"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Next Step</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Solution 1: </a:t>
            </a:r>
          </a:p>
          <a:p>
            <a:pPr>
              <a:buNone/>
            </a:pPr>
            <a:r>
              <a:rPr lang="en-IN" dirty="0" smtClean="0"/>
              <a:t>	Multiply all probabilities along path1 and path 2 and get the maximum one </a:t>
            </a:r>
            <a:r>
              <a:rPr lang="en-IN" dirty="0" err="1" smtClean="0"/>
              <a:t>ie</a:t>
            </a:r>
            <a:r>
              <a:rPr lang="en-IN" dirty="0" smtClean="0"/>
              <a:t> Maximum Likelihood</a:t>
            </a:r>
          </a:p>
          <a:p>
            <a:pPr>
              <a:buNone/>
            </a:pPr>
            <a:endParaRPr lang="en-IN" dirty="0" smtClean="0"/>
          </a:p>
          <a:p>
            <a:pPr>
              <a:buNone/>
            </a:pPr>
            <a:r>
              <a:rPr lang="en-IN" dirty="0" smtClean="0"/>
              <a:t>Consider smoothing factor =0.01</a:t>
            </a:r>
          </a:p>
          <a:p>
            <a:pPr>
              <a:buNone/>
            </a:pPr>
            <a:r>
              <a:rPr lang="en-IN" dirty="0" smtClean="0"/>
              <a:t>It is used if some probabilities comes out to be 0. Instead of taking it as 0, use the smoothing parameter.</a:t>
            </a:r>
          </a:p>
          <a:p>
            <a:pPr>
              <a:buNone/>
            </a:pPr>
            <a:endParaRPr lang="en-IN" dirty="0" smtClean="0"/>
          </a:p>
          <a:p>
            <a:pPr>
              <a:buNone/>
            </a:pPr>
            <a:endParaRPr lang="en-IN" dirty="0" smtClean="0"/>
          </a:p>
          <a:p>
            <a:pPr>
              <a:buNone/>
            </a:pPr>
            <a:endParaRPr lang="en-IN"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1: Maximum Likelihood</a:t>
            </a:r>
            <a:endParaRPr lang="en-IN" dirty="0"/>
          </a:p>
        </p:txBody>
      </p:sp>
      <p:sp>
        <p:nvSpPr>
          <p:cNvPr id="3" name="Content Placeholder 2"/>
          <p:cNvSpPr>
            <a:spLocks noGrp="1"/>
          </p:cNvSpPr>
          <p:nvPr>
            <p:ph idx="1"/>
          </p:nvPr>
        </p:nvSpPr>
        <p:spPr/>
        <p:txBody>
          <a:bodyPr>
            <a:normAutofit/>
          </a:bodyPr>
          <a:lstStyle/>
          <a:p>
            <a:r>
              <a:rPr lang="en-IN" dirty="0" smtClean="0"/>
              <a:t>P(W,T</a:t>
            </a:r>
            <a:r>
              <a:rPr lang="en-IN" baseline="-25000" dirty="0" smtClean="0"/>
              <a:t>1</a:t>
            </a:r>
            <a:r>
              <a:rPr lang="en-IN" dirty="0" smtClean="0"/>
              <a:t>) = </a:t>
            </a:r>
            <a:r>
              <a:rPr lang="en-IN" dirty="0" smtClean="0">
                <a:sym typeface="Wingdings" pitchFamily="2" charset="2"/>
              </a:rPr>
              <a:t>P(The |DT) * P(</a:t>
            </a:r>
            <a:r>
              <a:rPr lang="en-IN" dirty="0" err="1" smtClean="0">
                <a:sym typeface="Wingdings" pitchFamily="2" charset="2"/>
              </a:rPr>
              <a:t>DT|Start</a:t>
            </a:r>
            <a:r>
              <a:rPr lang="en-IN" dirty="0" smtClean="0">
                <a:sym typeface="Wingdings" pitchFamily="2" charset="2"/>
              </a:rPr>
              <a:t>) * 				P(</a:t>
            </a:r>
            <a:r>
              <a:rPr lang="en-IN" dirty="0" err="1" smtClean="0">
                <a:sym typeface="Wingdings" pitchFamily="2" charset="2"/>
              </a:rPr>
              <a:t>race|NN</a:t>
            </a:r>
            <a:r>
              <a:rPr lang="en-IN" dirty="0" smtClean="0">
                <a:sym typeface="Wingdings" pitchFamily="2" charset="2"/>
              </a:rPr>
              <a:t>) * P(NN|DT)  * </a:t>
            </a:r>
          </a:p>
          <a:p>
            <a:pPr>
              <a:buNone/>
            </a:pPr>
            <a:r>
              <a:rPr lang="en-IN" dirty="0" smtClean="0">
                <a:sym typeface="Wingdings" pitchFamily="2" charset="2"/>
              </a:rPr>
              <a:t>			P(to |TO) * P(TO|NN) * </a:t>
            </a:r>
          </a:p>
          <a:p>
            <a:pPr>
              <a:buNone/>
            </a:pPr>
            <a:r>
              <a:rPr lang="en-IN" dirty="0" smtClean="0">
                <a:sym typeface="Wingdings" pitchFamily="2" charset="2"/>
              </a:rPr>
              <a:t>			P(the |DT) * P(DT|TO) * </a:t>
            </a:r>
          </a:p>
          <a:p>
            <a:pPr>
              <a:buNone/>
            </a:pPr>
            <a:r>
              <a:rPr lang="en-IN" dirty="0" smtClean="0">
                <a:sym typeface="Wingdings" pitchFamily="2" charset="2"/>
              </a:rPr>
              <a:t>			P(school | NN) * P(NN|DT) * </a:t>
            </a:r>
          </a:p>
          <a:p>
            <a:pPr>
              <a:buNone/>
            </a:pPr>
            <a:r>
              <a:rPr lang="en-IN" dirty="0" smtClean="0">
                <a:sym typeface="Wingdings" pitchFamily="2" charset="2"/>
              </a:rPr>
              <a:t>			P(</a:t>
            </a:r>
            <a:r>
              <a:rPr lang="en-IN" dirty="0" err="1" smtClean="0">
                <a:sym typeface="Wingdings" pitchFamily="2" charset="2"/>
              </a:rPr>
              <a:t>was|VB</a:t>
            </a:r>
            <a:r>
              <a:rPr lang="en-IN" dirty="0" smtClean="0">
                <a:sym typeface="Wingdings" pitchFamily="2" charset="2"/>
              </a:rPr>
              <a:t>) * P(VB|NN)* </a:t>
            </a:r>
          </a:p>
          <a:p>
            <a:pPr>
              <a:buNone/>
            </a:pPr>
            <a:r>
              <a:rPr lang="en-IN" dirty="0" smtClean="0">
                <a:sym typeface="Wingdings" pitchFamily="2" charset="2"/>
              </a:rPr>
              <a:t>			P(</a:t>
            </a:r>
            <a:r>
              <a:rPr lang="en-IN" dirty="0" err="1" smtClean="0">
                <a:sym typeface="Wingdings" pitchFamily="2" charset="2"/>
              </a:rPr>
              <a:t>awesome|JJ</a:t>
            </a:r>
            <a:r>
              <a:rPr lang="en-IN" dirty="0" smtClean="0">
                <a:sym typeface="Wingdings" pitchFamily="2" charset="2"/>
              </a:rPr>
              <a:t>) * P(JJ|VB)</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1: Maximum Likelihood...</a:t>
            </a:r>
            <a:endParaRPr lang="en-IN" dirty="0"/>
          </a:p>
        </p:txBody>
      </p:sp>
      <p:sp>
        <p:nvSpPr>
          <p:cNvPr id="3" name="Content Placeholder 2"/>
          <p:cNvSpPr>
            <a:spLocks noGrp="1"/>
          </p:cNvSpPr>
          <p:nvPr>
            <p:ph idx="1"/>
          </p:nvPr>
        </p:nvSpPr>
        <p:spPr/>
        <p:txBody>
          <a:bodyPr>
            <a:normAutofit/>
          </a:bodyPr>
          <a:lstStyle/>
          <a:p>
            <a:r>
              <a:rPr lang="en-IN" dirty="0" smtClean="0"/>
              <a:t>P(W,T</a:t>
            </a:r>
            <a:r>
              <a:rPr lang="en-IN" baseline="-25000" dirty="0" smtClean="0"/>
              <a:t>2</a:t>
            </a:r>
            <a:r>
              <a:rPr lang="en-IN" dirty="0" smtClean="0"/>
              <a:t>) = </a:t>
            </a:r>
            <a:r>
              <a:rPr lang="en-IN" dirty="0" smtClean="0">
                <a:sym typeface="Wingdings" pitchFamily="2" charset="2"/>
              </a:rPr>
              <a:t>P(The |DT) * P(</a:t>
            </a:r>
            <a:r>
              <a:rPr lang="en-IN" dirty="0" err="1" smtClean="0">
                <a:sym typeface="Wingdings" pitchFamily="2" charset="2"/>
              </a:rPr>
              <a:t>DT|Start</a:t>
            </a:r>
            <a:r>
              <a:rPr lang="en-IN" dirty="0" smtClean="0">
                <a:sym typeface="Wingdings" pitchFamily="2" charset="2"/>
              </a:rPr>
              <a:t>) * 				P(</a:t>
            </a:r>
            <a:r>
              <a:rPr lang="en-IN" dirty="0" err="1" smtClean="0">
                <a:sym typeface="Wingdings" pitchFamily="2" charset="2"/>
              </a:rPr>
              <a:t>race|VB</a:t>
            </a:r>
            <a:r>
              <a:rPr lang="en-IN" dirty="0" smtClean="0">
                <a:sym typeface="Wingdings" pitchFamily="2" charset="2"/>
              </a:rPr>
              <a:t>) * P(VB|DT)  * </a:t>
            </a:r>
          </a:p>
          <a:p>
            <a:pPr>
              <a:buNone/>
            </a:pPr>
            <a:r>
              <a:rPr lang="en-IN" dirty="0" smtClean="0">
                <a:sym typeface="Wingdings" pitchFamily="2" charset="2"/>
              </a:rPr>
              <a:t>			P(to |TO) * P(TO|VB) * </a:t>
            </a:r>
          </a:p>
          <a:p>
            <a:pPr>
              <a:buNone/>
            </a:pPr>
            <a:r>
              <a:rPr lang="en-IN" dirty="0" smtClean="0">
                <a:sym typeface="Wingdings" pitchFamily="2" charset="2"/>
              </a:rPr>
              <a:t>			P(the |DT) * P(DT|TO) * </a:t>
            </a:r>
          </a:p>
          <a:p>
            <a:pPr>
              <a:buNone/>
            </a:pPr>
            <a:r>
              <a:rPr lang="en-IN" dirty="0" smtClean="0">
                <a:sym typeface="Wingdings" pitchFamily="2" charset="2"/>
              </a:rPr>
              <a:t>			P(school | NN) * P(NN|DT) * </a:t>
            </a:r>
          </a:p>
          <a:p>
            <a:pPr>
              <a:buNone/>
            </a:pPr>
            <a:r>
              <a:rPr lang="en-IN" dirty="0" smtClean="0">
                <a:sym typeface="Wingdings" pitchFamily="2" charset="2"/>
              </a:rPr>
              <a:t>			P(</a:t>
            </a:r>
            <a:r>
              <a:rPr lang="en-IN" dirty="0" err="1" smtClean="0">
                <a:sym typeface="Wingdings" pitchFamily="2" charset="2"/>
              </a:rPr>
              <a:t>was|VB</a:t>
            </a:r>
            <a:r>
              <a:rPr lang="en-IN" dirty="0" smtClean="0">
                <a:sym typeface="Wingdings" pitchFamily="2" charset="2"/>
              </a:rPr>
              <a:t>) * P(VB|NN)* </a:t>
            </a:r>
          </a:p>
          <a:p>
            <a:pPr>
              <a:buNone/>
            </a:pPr>
            <a:r>
              <a:rPr lang="en-IN" dirty="0" smtClean="0">
                <a:sym typeface="Wingdings" pitchFamily="2" charset="2"/>
              </a:rPr>
              <a:t>			P(</a:t>
            </a:r>
            <a:r>
              <a:rPr lang="en-IN" dirty="0" err="1" smtClean="0">
                <a:sym typeface="Wingdings" pitchFamily="2" charset="2"/>
              </a:rPr>
              <a:t>awesome|JJ</a:t>
            </a:r>
            <a:r>
              <a:rPr lang="en-IN" dirty="0" smtClean="0">
                <a:sym typeface="Wingdings" pitchFamily="2" charset="2"/>
              </a:rPr>
              <a:t>) * P(JJ|VB)</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1: Maximum Likelihood...</a:t>
            </a:r>
            <a:endParaRPr lang="en-IN" dirty="0"/>
          </a:p>
        </p:txBody>
      </p:sp>
      <p:sp>
        <p:nvSpPr>
          <p:cNvPr id="3" name="Content Placeholder 2"/>
          <p:cNvSpPr>
            <a:spLocks noGrp="1"/>
          </p:cNvSpPr>
          <p:nvPr>
            <p:ph idx="1"/>
          </p:nvPr>
        </p:nvSpPr>
        <p:spPr/>
        <p:txBody>
          <a:bodyPr>
            <a:normAutofit/>
          </a:bodyPr>
          <a:lstStyle/>
          <a:p>
            <a:r>
              <a:rPr lang="en-IN" dirty="0" smtClean="0"/>
              <a:t>Max(P(W,T</a:t>
            </a:r>
            <a:r>
              <a:rPr lang="en-IN" baseline="-25000" dirty="0" smtClean="0"/>
              <a:t>1</a:t>
            </a:r>
            <a:r>
              <a:rPr lang="en-IN" dirty="0" smtClean="0"/>
              <a:t>), P(W,T</a:t>
            </a:r>
            <a:r>
              <a:rPr lang="en-IN" baseline="-25000" dirty="0" smtClean="0"/>
              <a:t>2</a:t>
            </a:r>
            <a:r>
              <a:rPr lang="en-IN" dirty="0" smtClean="0"/>
              <a:t>))</a:t>
            </a:r>
            <a:endParaRPr lang="en-IN" dirty="0" smtClean="0">
              <a:sym typeface="Wingdings" pitchFamily="2"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US" dirty="0" smtClean="0"/>
              <a:t>Let’s tag the sentence </a:t>
            </a:r>
            <a:endParaRPr lang="en-US" dirty="0" smtClean="0"/>
          </a:p>
          <a:p>
            <a:r>
              <a:rPr lang="en-US" b="1" dirty="0" smtClean="0"/>
              <a:t>Janet </a:t>
            </a:r>
            <a:r>
              <a:rPr lang="en-US" b="1" dirty="0" smtClean="0"/>
              <a:t>will back the bill</a:t>
            </a:r>
            <a:r>
              <a:rPr lang="en-US" b="1" dirty="0" smtClean="0"/>
              <a:t>;</a:t>
            </a:r>
          </a:p>
          <a:p>
            <a:pPr>
              <a:buNone/>
            </a:pPr>
            <a:r>
              <a:rPr lang="en-US" dirty="0" smtClean="0"/>
              <a:t> </a:t>
            </a:r>
            <a:r>
              <a:rPr lang="en-US" dirty="0" smtClean="0"/>
              <a:t>the goal is the correct series of </a:t>
            </a:r>
            <a:r>
              <a:rPr lang="en-US" dirty="0" smtClean="0"/>
              <a:t>tags.</a:t>
            </a:r>
          </a:p>
          <a:p>
            <a:r>
              <a:rPr lang="en-US" b="1" dirty="0" smtClean="0"/>
              <a:t>Janet/NNP </a:t>
            </a:r>
            <a:r>
              <a:rPr lang="en-US" b="1" dirty="0" smtClean="0"/>
              <a:t>will/MD back/VB the/DT bill/NN</a:t>
            </a:r>
            <a:endParaRPr 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 the HMM be defined by the two tables in Fig. 8.7 and Fig. 8.8. </a:t>
            </a:r>
            <a:endParaRPr lang="en-US" dirty="0" smtClean="0"/>
          </a:p>
          <a:p>
            <a:r>
              <a:rPr lang="en-US" dirty="0" smtClean="0"/>
              <a:t>First fig </a:t>
            </a:r>
            <a:r>
              <a:rPr lang="en-US" dirty="0" smtClean="0"/>
              <a:t>lists the </a:t>
            </a:r>
            <a:r>
              <a:rPr lang="en-US" b="1" dirty="0" err="1" smtClean="0"/>
              <a:t>ai,j</a:t>
            </a:r>
            <a:r>
              <a:rPr lang="en-US" dirty="0" smtClean="0"/>
              <a:t> </a:t>
            </a:r>
            <a:r>
              <a:rPr lang="en-US" dirty="0" smtClean="0"/>
              <a:t>probabilities for transitioning between the hidden states (part-of-speech tags). </a:t>
            </a:r>
            <a:endParaRPr lang="en-US" dirty="0" smtClean="0"/>
          </a:p>
          <a:p>
            <a:r>
              <a:rPr lang="en-US" dirty="0" smtClean="0"/>
              <a:t>Second Figure expresses </a:t>
            </a:r>
            <a:r>
              <a:rPr lang="en-US" dirty="0" smtClean="0"/>
              <a:t>the bi(</a:t>
            </a:r>
            <a:r>
              <a:rPr lang="en-US" dirty="0" err="1" smtClean="0"/>
              <a:t>ot</a:t>
            </a:r>
            <a:r>
              <a:rPr lang="en-US" dirty="0" smtClean="0"/>
              <a:t>) probabilities, the observation likelihoods of words given tags. </a:t>
            </a:r>
            <a:endParaRPr lang="en-US" dirty="0" smtClean="0"/>
          </a:p>
          <a:p>
            <a:pPr lvl="1"/>
            <a:r>
              <a:rPr lang="en-US" dirty="0" smtClean="0"/>
              <a:t>This </a:t>
            </a:r>
            <a:r>
              <a:rPr lang="en-US" dirty="0" smtClean="0"/>
              <a:t>table is (slightly simplified) from counts in the WSJ corpus. </a:t>
            </a:r>
            <a:endParaRPr lang="en-US" dirty="0" smtClean="0"/>
          </a:p>
          <a:p>
            <a:pPr lvl="1"/>
            <a:r>
              <a:rPr lang="en-US" dirty="0" smtClean="0"/>
              <a:t>So </a:t>
            </a:r>
            <a:r>
              <a:rPr lang="en-US" dirty="0" smtClean="0"/>
              <a:t>the word Janet only appears as an NNP</a:t>
            </a:r>
            <a:r>
              <a:rPr lang="en-US" dirty="0" smtClean="0"/>
              <a:t>,</a:t>
            </a:r>
          </a:p>
          <a:p>
            <a:pPr lvl="1"/>
            <a:r>
              <a:rPr lang="en-US" dirty="0" smtClean="0"/>
              <a:t> </a:t>
            </a:r>
            <a:r>
              <a:rPr lang="en-US" dirty="0" smtClean="0"/>
              <a:t>back has 4 possible parts of speech, and </a:t>
            </a:r>
            <a:endParaRPr lang="en-US" dirty="0" smtClean="0"/>
          </a:p>
          <a:p>
            <a:pPr lvl="1"/>
            <a:r>
              <a:rPr lang="en-US" dirty="0" smtClean="0"/>
              <a:t>the </a:t>
            </a:r>
            <a:r>
              <a:rPr lang="en-US" dirty="0" smtClean="0"/>
              <a:t>word the can appear as a determiner or as an NNP (in titles like “Somewhere Over the Rainbow” all words are tagged as NNP).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idx="4294967295"/>
          </p:nvPr>
        </p:nvSpPr>
        <p:spPr/>
        <p:txBody>
          <a:bodyPr anchor="b"/>
          <a:lstStyle/>
          <a:p>
            <a:r>
              <a:rPr lang="en-US" altLang="zh-CN" smtClean="0"/>
              <a:t>Corpora</a:t>
            </a:r>
          </a:p>
        </p:txBody>
      </p:sp>
      <p:sp>
        <p:nvSpPr>
          <p:cNvPr id="88068" name="Rectangle 3"/>
          <p:cNvSpPr>
            <a:spLocks noGrp="1" noChangeArrowheads="1"/>
          </p:cNvSpPr>
          <p:nvPr>
            <p:ph type="body" idx="4294967295"/>
          </p:nvPr>
        </p:nvSpPr>
        <p:spPr>
          <a:xfrm>
            <a:off x="3733800" y="1493838"/>
            <a:ext cx="5105400" cy="4830762"/>
          </a:xfrm>
        </p:spPr>
        <p:txBody>
          <a:bodyPr/>
          <a:lstStyle/>
          <a:p>
            <a:pPr>
              <a:lnSpc>
                <a:spcPct val="80000"/>
              </a:lnSpc>
            </a:pPr>
            <a:r>
              <a:rPr lang="en-US" altLang="zh-CN" sz="2200" smtClean="0"/>
              <a:t>A corpus is a collection of text</a:t>
            </a:r>
          </a:p>
          <a:p>
            <a:pPr marL="685800" lvl="1" indent="-228600">
              <a:lnSpc>
                <a:spcPct val="80000"/>
              </a:lnSpc>
            </a:pPr>
            <a:r>
              <a:rPr lang="en-US" altLang="zh-CN" sz="2000" smtClean="0"/>
              <a:t>Often annotated in some way</a:t>
            </a:r>
          </a:p>
          <a:p>
            <a:pPr marL="685800" lvl="1" indent="-228600">
              <a:lnSpc>
                <a:spcPct val="80000"/>
              </a:lnSpc>
            </a:pPr>
            <a:r>
              <a:rPr lang="en-US" altLang="zh-CN" sz="2000" smtClean="0"/>
              <a:t>Sometimes just lots of text</a:t>
            </a:r>
          </a:p>
          <a:p>
            <a:pPr marL="685800" lvl="1" indent="-228600">
              <a:lnSpc>
                <a:spcPct val="80000"/>
              </a:lnSpc>
            </a:pPr>
            <a:r>
              <a:rPr lang="en-US" altLang="zh-CN" sz="2000" smtClean="0"/>
              <a:t>Balanced vs. uniform corpora</a:t>
            </a:r>
          </a:p>
          <a:p>
            <a:pPr marL="685800" lvl="1" indent="-228600">
              <a:lnSpc>
                <a:spcPct val="80000"/>
              </a:lnSpc>
            </a:pPr>
            <a:endParaRPr lang="en-US" altLang="zh-CN" sz="2000" smtClean="0"/>
          </a:p>
          <a:p>
            <a:pPr>
              <a:lnSpc>
                <a:spcPct val="80000"/>
              </a:lnSpc>
            </a:pPr>
            <a:r>
              <a:rPr lang="en-US" altLang="zh-CN" sz="2200" smtClean="0"/>
              <a:t>Examples</a:t>
            </a:r>
          </a:p>
          <a:p>
            <a:pPr marL="685800" lvl="1" indent="-228600">
              <a:lnSpc>
                <a:spcPct val="80000"/>
              </a:lnSpc>
            </a:pPr>
            <a:r>
              <a:rPr lang="en-US" altLang="zh-CN" sz="2000" smtClean="0"/>
              <a:t>Newswire collections: 500M+ words</a:t>
            </a:r>
          </a:p>
          <a:p>
            <a:pPr marL="685800" lvl="1" indent="-228600">
              <a:lnSpc>
                <a:spcPct val="80000"/>
              </a:lnSpc>
            </a:pPr>
            <a:r>
              <a:rPr lang="en-US" altLang="zh-CN" sz="2000" smtClean="0"/>
              <a:t>Brown corpus: 1M words of tagged “balanced” text</a:t>
            </a:r>
          </a:p>
          <a:p>
            <a:pPr marL="685800" lvl="1" indent="-228600">
              <a:lnSpc>
                <a:spcPct val="80000"/>
              </a:lnSpc>
            </a:pPr>
            <a:r>
              <a:rPr lang="en-US" altLang="zh-CN" sz="2000" smtClean="0"/>
              <a:t>Penn Treebank: 1M words of parsed WSJ</a:t>
            </a:r>
          </a:p>
          <a:p>
            <a:pPr marL="685800" lvl="1" indent="-228600">
              <a:lnSpc>
                <a:spcPct val="80000"/>
              </a:lnSpc>
            </a:pPr>
            <a:r>
              <a:rPr lang="en-US" altLang="zh-CN" sz="2000" smtClean="0"/>
              <a:t>Canadian Hansards: 10M+ words of aligned French / English sentences</a:t>
            </a:r>
          </a:p>
          <a:p>
            <a:pPr marL="685800" lvl="1" indent="-228600">
              <a:lnSpc>
                <a:spcPct val="80000"/>
              </a:lnSpc>
            </a:pPr>
            <a:r>
              <a:rPr lang="en-US" altLang="zh-CN" sz="2000" smtClean="0"/>
              <a:t>The Web: billions of words of who knows what</a:t>
            </a:r>
          </a:p>
        </p:txBody>
      </p:sp>
      <p:pic>
        <p:nvPicPr>
          <p:cNvPr id="88069" name="Picture 4" descr="therosettaston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447800"/>
            <a:ext cx="3314700" cy="452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356550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 2</a:t>
            </a:r>
            <a:endParaRPr lang="en-IN" dirty="0"/>
          </a:p>
        </p:txBody>
      </p:sp>
      <p:sp>
        <p:nvSpPr>
          <p:cNvPr id="3" name="Content Placeholder 2"/>
          <p:cNvSpPr>
            <a:spLocks noGrp="1"/>
          </p:cNvSpPr>
          <p:nvPr>
            <p:ph idx="1"/>
          </p:nvPr>
        </p:nvSpPr>
        <p:spPr/>
        <p:txBody>
          <a:bodyPr/>
          <a:lstStyle/>
          <a:p>
            <a:endParaRPr lang="en-IN" dirty="0"/>
          </a:p>
        </p:txBody>
      </p:sp>
      <p:pic>
        <p:nvPicPr>
          <p:cNvPr id="4" name="Picture 2"/>
          <p:cNvPicPr>
            <a:picLocks noChangeAspect="1" noChangeArrowheads="1"/>
          </p:cNvPicPr>
          <p:nvPr/>
        </p:nvPicPr>
        <p:blipFill>
          <a:blip r:embed="rId2"/>
          <a:srcRect l="24707" t="16602" r="18741" b="11133"/>
          <a:stretch>
            <a:fillRect/>
          </a:stretch>
        </p:blipFill>
        <p:spPr bwMode="auto">
          <a:xfrm>
            <a:off x="357158" y="1142984"/>
            <a:ext cx="7358062"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IN" sz="3600" dirty="0" smtClean="0"/>
              <a:t>Input sentence is </a:t>
            </a:r>
          </a:p>
          <a:p>
            <a:pPr marL="742950" lvl="2" indent="-342900">
              <a:buNone/>
            </a:pPr>
            <a:r>
              <a:rPr lang="en-IN" sz="3200" dirty="0" smtClean="0"/>
              <a:t>Janet  	NNP</a:t>
            </a:r>
          </a:p>
          <a:p>
            <a:pPr marL="742950" lvl="2" indent="-342900">
              <a:buNone/>
            </a:pPr>
            <a:r>
              <a:rPr lang="en-IN" sz="3200" dirty="0" smtClean="0"/>
              <a:t>will 	MD</a:t>
            </a:r>
          </a:p>
          <a:p>
            <a:pPr marL="742950" lvl="2" indent="-342900">
              <a:buNone/>
            </a:pPr>
            <a:r>
              <a:rPr lang="en-IN" sz="3200" dirty="0" smtClean="0"/>
              <a:t>back 	VB, JJ</a:t>
            </a:r>
          </a:p>
          <a:p>
            <a:pPr marL="742950" lvl="2" indent="-342900">
              <a:buNone/>
            </a:pPr>
            <a:r>
              <a:rPr lang="en-IN" sz="3200" dirty="0" smtClean="0"/>
              <a:t>the 	DT</a:t>
            </a:r>
          </a:p>
          <a:p>
            <a:pPr marL="742950" lvl="2" indent="-342900">
              <a:buNone/>
            </a:pPr>
            <a:r>
              <a:rPr lang="en-IN" sz="3200" dirty="0" smtClean="0"/>
              <a:t>bill		NN, VB</a:t>
            </a:r>
          </a:p>
          <a:p>
            <a:pPr marL="742950" lvl="2" indent="-342900">
              <a:buNone/>
            </a:pPr>
            <a:endParaRPr lang="en-IN" sz="3200" dirty="0" smtClean="0"/>
          </a:p>
          <a:p>
            <a:pPr marL="742950" lvl="2" indent="-342900">
              <a:buNone/>
            </a:pPr>
            <a:r>
              <a:rPr lang="en-IN" sz="3200" dirty="0" smtClean="0"/>
              <a:t>Apply MLE to disambiguate the POS tagging</a:t>
            </a:r>
          </a:p>
          <a:p>
            <a:pPr marL="342900" lvl="1" indent="-342900">
              <a:buFont typeface="Arial" pitchFamily="34" charset="0"/>
              <a:buChar char="•"/>
            </a:pPr>
            <a:endParaRPr lang="en-IN" sz="3600" dirty="0" smtClean="0"/>
          </a:p>
          <a:p>
            <a:pPr marL="342900" lvl="1" indent="-342900">
              <a:buFont typeface="Arial" pitchFamily="34" charset="0"/>
              <a:buChar char="•"/>
            </a:pPr>
            <a:endParaRPr lang="en-IN" sz="3600" dirty="0" smtClean="0"/>
          </a:p>
          <a:p>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A4E4E02E-B324-4C93-96B8-0979029B9D13}" type="slidenum">
              <a:rPr lang="en-GB"/>
              <a:pPr>
                <a:defRPr/>
              </a:pPr>
              <a:t>62</a:t>
            </a:fld>
            <a:endParaRPr lang="en-GB"/>
          </a:p>
        </p:txBody>
      </p:sp>
      <p:sp>
        <p:nvSpPr>
          <p:cNvPr id="3075" name="Rectangle 2"/>
          <p:cNvSpPr>
            <a:spLocks noGrp="1" noChangeArrowheads="1"/>
          </p:cNvSpPr>
          <p:nvPr>
            <p:ph type="title"/>
          </p:nvPr>
        </p:nvSpPr>
        <p:spPr>
          <a:noFill/>
        </p:spPr>
        <p:txBody>
          <a:bodyPr/>
          <a:lstStyle/>
          <a:p>
            <a:pPr eaLnBrk="1" hangingPunct="1"/>
            <a:r>
              <a:rPr lang="en-GB" sz="4000" smtClean="0">
                <a:solidFill>
                  <a:srgbClr val="0000FF"/>
                </a:solidFill>
                <a:latin typeface="Tahoma" pitchFamily="34" charset="0"/>
              </a:rPr>
              <a:t>Context-Free Grammars</a:t>
            </a:r>
          </a:p>
        </p:txBody>
      </p:sp>
      <p:sp>
        <p:nvSpPr>
          <p:cNvPr id="3076" name="Rectangle 3"/>
          <p:cNvSpPr>
            <a:spLocks noGrp="1" noChangeArrowheads="1"/>
          </p:cNvSpPr>
          <p:nvPr>
            <p:ph type="body" idx="1"/>
          </p:nvPr>
        </p:nvSpPr>
        <p:spPr>
          <a:xfrm>
            <a:off x="492527" y="1981200"/>
            <a:ext cx="8161878" cy="4114800"/>
          </a:xfrm>
        </p:spPr>
        <p:txBody>
          <a:bodyPr/>
          <a:lstStyle/>
          <a:p>
            <a:pPr eaLnBrk="1" hangingPunct="1">
              <a:spcBef>
                <a:spcPct val="0"/>
              </a:spcBef>
              <a:spcAft>
                <a:spcPct val="50000"/>
              </a:spcAft>
              <a:buClr>
                <a:schemeClr val="tx1"/>
              </a:buClr>
              <a:buFontTx/>
              <a:buNone/>
            </a:pPr>
            <a:r>
              <a:rPr lang="en-GB" sz="2600" smtClean="0">
                <a:latin typeface="Tahoma" pitchFamily="34" charset="0"/>
              </a:rPr>
              <a:t>	G = (V, T, S, P)</a:t>
            </a:r>
          </a:p>
          <a:p>
            <a:pPr eaLnBrk="1" hangingPunct="1">
              <a:spcBef>
                <a:spcPct val="0"/>
              </a:spcBef>
              <a:spcAft>
                <a:spcPct val="50000"/>
              </a:spcAft>
              <a:buClr>
                <a:schemeClr val="tx1"/>
              </a:buClr>
              <a:buFontTx/>
              <a:buNone/>
            </a:pPr>
            <a:r>
              <a:rPr lang="en-GB" sz="2600" smtClean="0">
                <a:latin typeface="Tahoma" pitchFamily="34" charset="0"/>
                <a:sym typeface="Symbol" pitchFamily="18" charset="2"/>
              </a:rPr>
              <a:t>	Productions are of the form:</a:t>
            </a:r>
            <a:endParaRPr lang="en-GB" sz="2600" smtClean="0">
              <a:solidFill>
                <a:srgbClr val="0000FF"/>
              </a:solidFill>
              <a:latin typeface="Tahoma" pitchFamily="34" charset="0"/>
              <a:sym typeface="Symbol" pitchFamily="18" charset="2"/>
            </a:endParaRPr>
          </a:p>
          <a:p>
            <a:pPr eaLnBrk="1" hangingPunct="1">
              <a:spcBef>
                <a:spcPct val="0"/>
              </a:spcBef>
              <a:spcAft>
                <a:spcPct val="50000"/>
              </a:spcAft>
              <a:buClr>
                <a:schemeClr val="tx1"/>
              </a:buClr>
              <a:buFontTx/>
              <a:buNone/>
            </a:pPr>
            <a:r>
              <a:rPr lang="en-GB" sz="2600" smtClean="0">
                <a:solidFill>
                  <a:srgbClr val="0000FF"/>
                </a:solidFill>
                <a:latin typeface="Tahoma" pitchFamily="34" charset="0"/>
              </a:rPr>
              <a:t>				A </a:t>
            </a:r>
            <a:r>
              <a:rPr lang="en-GB" sz="2600" smtClean="0">
                <a:solidFill>
                  <a:srgbClr val="0000FF"/>
                </a:solidFill>
                <a:latin typeface="Tahoma" pitchFamily="34" charset="0"/>
                <a:sym typeface="Symbol" pitchFamily="18" charset="2"/>
              </a:rPr>
              <a:t> x</a:t>
            </a:r>
          </a:p>
          <a:p>
            <a:pPr eaLnBrk="1" hangingPunct="1">
              <a:spcBef>
                <a:spcPct val="0"/>
              </a:spcBef>
              <a:spcAft>
                <a:spcPct val="50000"/>
              </a:spcAft>
              <a:buClr>
                <a:schemeClr val="tx1"/>
              </a:buClr>
              <a:buFontTx/>
              <a:buNone/>
            </a:pPr>
            <a:r>
              <a:rPr lang="en-GB" sz="2600" smtClean="0">
                <a:latin typeface="Tahoma" pitchFamily="34" charset="0"/>
                <a:sym typeface="Symbol" pitchFamily="18" charset="2"/>
              </a:rPr>
              <a:t>	A  V and x  (V  T)</a:t>
            </a:r>
            <a:r>
              <a:rPr lang="en-GB" sz="2600" baseline="30000" smtClean="0">
                <a:latin typeface="Tahoma" pitchFamily="34" charset="0"/>
                <a:sym typeface="Symbol" pitchFamily="18" charset="2"/>
              </a:rPr>
              <a:t>*</a:t>
            </a:r>
            <a:endParaRPr lang="en-GB" sz="2600" baseline="30000" smtClean="0">
              <a:latin typeface="Tahoma" pitchFamily="34" charset="0"/>
            </a:endParaRPr>
          </a:p>
          <a:p>
            <a:pPr algn="ctr" eaLnBrk="1" hangingPunct="1">
              <a:spcBef>
                <a:spcPct val="0"/>
              </a:spcBef>
              <a:spcAft>
                <a:spcPct val="50000"/>
              </a:spcAft>
              <a:buClr>
                <a:schemeClr val="tx1"/>
              </a:buClr>
              <a:buFontTx/>
              <a:buNone/>
            </a:pPr>
            <a:endParaRPr lang="en-GB" sz="2200" smtClean="0">
              <a:latin typeface="Tahoma" pitchFamily="34" charset="0"/>
              <a:sym typeface="Symbol" pitchFamily="18" charset="2"/>
            </a:endParaRPr>
          </a:p>
          <a:p>
            <a:pPr eaLnBrk="1" hangingPunct="1">
              <a:spcBef>
                <a:spcPct val="0"/>
              </a:spcBef>
              <a:buClr>
                <a:schemeClr val="tx1"/>
              </a:buClr>
              <a:buFontTx/>
              <a:buNone/>
            </a:pP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79DEC18E-B196-43F7-B713-ED2EE91A4856}" type="datetime1">
              <a:rPr lang="en-US">
                <a:latin typeface="Arial" pitchFamily="34" charset="0"/>
              </a:rPr>
              <a:pPr/>
              <a:t>11/26/2018</a:t>
            </a:fld>
            <a:endParaRPr lang="en-US">
              <a:latin typeface="Arial" pitchFamily="34" charset="0"/>
            </a:endParaRPr>
          </a:p>
        </p:txBody>
      </p:sp>
      <p:sp>
        <p:nvSpPr>
          <p:cNvPr id="18435" name="Footer Placeholder 4"/>
          <p:cNvSpPr>
            <a:spLocks noGrp="1"/>
          </p:cNvSpPr>
          <p:nvPr>
            <p:ph type="ftr" sz="quarter" idx="11"/>
          </p:nvPr>
        </p:nvSpPr>
        <p:spPr>
          <a:noFill/>
        </p:spPr>
        <p:txBody>
          <a:bodyPr/>
          <a:lstStyle/>
          <a:p>
            <a:r>
              <a:rPr lang="en-US">
                <a:latin typeface="Arial" pitchFamily="34" charset="0"/>
                <a:cs typeface="Arial" pitchFamily="34" charset="0"/>
              </a:rPr>
              <a:t>                                         Speech and Language Processing - Jurafsky and Martin       </a:t>
            </a:r>
            <a:endParaRPr lang="en-US" sz="1400">
              <a:latin typeface="Arial" pitchFamily="34" charset="0"/>
              <a:cs typeface="Arial" pitchFamily="34" charset="0"/>
            </a:endParaRPr>
          </a:p>
        </p:txBody>
      </p:sp>
      <p:sp>
        <p:nvSpPr>
          <p:cNvPr id="18436" name="Slide Number Placeholder 5"/>
          <p:cNvSpPr>
            <a:spLocks noGrp="1"/>
          </p:cNvSpPr>
          <p:nvPr>
            <p:ph type="sldNum" sz="quarter" idx="12"/>
          </p:nvPr>
        </p:nvSpPr>
        <p:spPr>
          <a:noFill/>
        </p:spPr>
        <p:txBody>
          <a:bodyPr/>
          <a:lstStyle/>
          <a:p>
            <a:fld id="{7A512147-5FC0-4DAA-852B-AB4679F7E847}" type="slidenum">
              <a:rPr lang="en-US">
                <a:latin typeface="Arial" pitchFamily="34" charset="0"/>
              </a:rPr>
              <a:pPr/>
              <a:t>63</a:t>
            </a:fld>
            <a:endParaRPr lang="en-US">
              <a:latin typeface="Arial" pitchFamily="34" charset="0"/>
            </a:endParaRPr>
          </a:p>
        </p:txBody>
      </p:sp>
      <p:sp>
        <p:nvSpPr>
          <p:cNvPr id="18437" name="Rectangle 2"/>
          <p:cNvSpPr>
            <a:spLocks noGrp="1" noChangeArrowheads="1"/>
          </p:cNvSpPr>
          <p:nvPr>
            <p:ph type="title"/>
          </p:nvPr>
        </p:nvSpPr>
        <p:spPr/>
        <p:txBody>
          <a:bodyPr/>
          <a:lstStyle/>
          <a:p>
            <a:r>
              <a:rPr lang="en-US" smtClean="0"/>
              <a:t>Definition</a:t>
            </a:r>
          </a:p>
        </p:txBody>
      </p:sp>
      <p:sp>
        <p:nvSpPr>
          <p:cNvPr id="18438" name="Rectangle 3"/>
          <p:cNvSpPr>
            <a:spLocks noGrp="1" noChangeArrowheads="1"/>
          </p:cNvSpPr>
          <p:nvPr>
            <p:ph type="body" idx="1"/>
          </p:nvPr>
        </p:nvSpPr>
        <p:spPr>
          <a:xfrm>
            <a:off x="381000" y="1219200"/>
            <a:ext cx="8229600" cy="762000"/>
          </a:xfrm>
        </p:spPr>
        <p:txBody>
          <a:bodyPr/>
          <a:lstStyle/>
          <a:p>
            <a:r>
              <a:rPr lang="en-US" smtClean="0"/>
              <a:t>More formally, a CFG consists of </a:t>
            </a:r>
          </a:p>
        </p:txBody>
      </p:sp>
      <p:pic>
        <p:nvPicPr>
          <p:cNvPr id="1642500" name="Picture 4" descr="cfg-def"/>
          <p:cNvPicPr>
            <a:picLocks noChangeAspect="1" noChangeArrowheads="1"/>
          </p:cNvPicPr>
          <p:nvPr/>
        </p:nvPicPr>
        <p:blipFill>
          <a:blip r:embed="rId3"/>
          <a:srcRect/>
          <a:stretch>
            <a:fillRect/>
          </a:stretch>
        </p:blipFill>
        <p:spPr bwMode="auto">
          <a:xfrm>
            <a:off x="190500" y="2362200"/>
            <a:ext cx="8724900" cy="2765425"/>
          </a:xfrm>
          <a:prstGeom prst="rect">
            <a:avLst/>
          </a:prstGeom>
          <a:noFill/>
          <a:ln w="9525">
            <a:noFill/>
            <a:miter lim="800000"/>
            <a:headEnd/>
            <a:tailEnd/>
          </a:ln>
          <a:effectLst>
            <a:outerShdw dist="35921" dir="2700000" algn="ctr" rotWithShape="0">
              <a:schemeClr val="accent1"/>
            </a:outerShdw>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95F19F5-BC20-4A86-98F6-8D250274F996}" type="slidenum">
              <a:rPr lang="en-GB"/>
              <a:pPr>
                <a:defRPr/>
              </a:pPr>
              <a:t>64</a:t>
            </a:fld>
            <a:endParaRPr lang="en-GB"/>
          </a:p>
        </p:txBody>
      </p:sp>
      <p:sp>
        <p:nvSpPr>
          <p:cNvPr id="4099" name="Rectangle 2"/>
          <p:cNvSpPr>
            <a:spLocks noGrp="1" noChangeArrowheads="1"/>
          </p:cNvSpPr>
          <p:nvPr>
            <p:ph type="title"/>
          </p:nvPr>
        </p:nvSpPr>
        <p:spPr/>
        <p:txBody>
          <a:bodyPr/>
          <a:lstStyle/>
          <a:p>
            <a:pPr eaLnBrk="1" hangingPunct="1"/>
            <a:r>
              <a:rPr lang="en-GB" sz="4000" smtClean="0">
                <a:solidFill>
                  <a:srgbClr val="0000FF"/>
                </a:solidFill>
                <a:latin typeface="Tahoma" pitchFamily="34" charset="0"/>
              </a:rPr>
              <a:t>Example 1</a:t>
            </a:r>
          </a:p>
        </p:txBody>
      </p:sp>
      <p:sp>
        <p:nvSpPr>
          <p:cNvPr id="262147" name="Rectangle 3"/>
          <p:cNvSpPr>
            <a:spLocks noGrp="1" noChangeArrowheads="1"/>
          </p:cNvSpPr>
          <p:nvPr>
            <p:ph type="body" idx="1"/>
          </p:nvPr>
        </p:nvSpPr>
        <p:spPr>
          <a:xfrm>
            <a:off x="491061" y="1676400"/>
            <a:ext cx="8161878" cy="4114800"/>
          </a:xfrm>
        </p:spPr>
        <p:txBody>
          <a:bodyPr>
            <a:normAutofit lnSpcReduction="10000"/>
          </a:bodyPr>
          <a:lstStyle/>
          <a:p>
            <a:pPr eaLnBrk="1" hangingPunct="1">
              <a:lnSpc>
                <a:spcPct val="80000"/>
              </a:lnSpc>
              <a:spcBef>
                <a:spcPct val="0"/>
              </a:spcBef>
              <a:spcAft>
                <a:spcPct val="100000"/>
              </a:spcAft>
              <a:buClr>
                <a:schemeClr val="tx1"/>
              </a:buClr>
              <a:buFontTx/>
              <a:buNone/>
              <a:tabLst>
                <a:tab pos="762000" algn="l"/>
              </a:tabLst>
            </a:pPr>
            <a:r>
              <a:rPr lang="en-GB" sz="2400" dirty="0" smtClean="0">
                <a:latin typeface="Tahoma" pitchFamily="34" charset="0"/>
              </a:rPr>
              <a:t>	G = ({S}, {a, b}, S, P) 		</a:t>
            </a:r>
            <a:endParaRPr lang="en-GB" sz="2400" dirty="0" smtClean="0">
              <a:solidFill>
                <a:srgbClr val="0000FF"/>
              </a:solidFill>
              <a:latin typeface="Tahoma" pitchFamily="34" charset="0"/>
            </a:endParaRPr>
          </a:p>
          <a:p>
            <a:pPr eaLnBrk="1" hangingPunct="1">
              <a:lnSpc>
                <a:spcPct val="80000"/>
              </a:lnSpc>
              <a:spcBef>
                <a:spcPct val="0"/>
              </a:spcBef>
              <a:spcAft>
                <a:spcPct val="50000"/>
              </a:spcAft>
              <a:buClr>
                <a:schemeClr val="tx1"/>
              </a:buClr>
              <a:buFontTx/>
              <a:buNone/>
              <a:tabLst>
                <a:tab pos="762000" algn="l"/>
              </a:tabLst>
            </a:pPr>
            <a:r>
              <a:rPr lang="en-GB" sz="2400" dirty="0" smtClean="0">
                <a:latin typeface="Tahoma" pitchFamily="34" charset="0"/>
              </a:rPr>
              <a:t>	P = { S </a:t>
            </a:r>
            <a:r>
              <a:rPr lang="en-GB" sz="2400" dirty="0" smtClean="0">
                <a:latin typeface="Tahoma" pitchFamily="34" charset="0"/>
                <a:sym typeface="Symbol" pitchFamily="18" charset="2"/>
              </a:rPr>
              <a:t> </a:t>
            </a:r>
            <a:r>
              <a:rPr lang="en-GB" sz="2400" dirty="0" err="1" smtClean="0">
                <a:latin typeface="Tahoma" pitchFamily="34" charset="0"/>
                <a:sym typeface="Symbol" pitchFamily="18" charset="2"/>
              </a:rPr>
              <a:t>aSa</a:t>
            </a:r>
            <a:endParaRPr lang="en-GB" sz="2400" dirty="0" smtClean="0">
              <a:latin typeface="Tahoma" pitchFamily="34" charset="0"/>
              <a:sym typeface="Symbol" pitchFamily="18" charset="2"/>
            </a:endParaRPr>
          </a:p>
          <a:p>
            <a:pPr eaLnBrk="1" hangingPunct="1">
              <a:lnSpc>
                <a:spcPct val="80000"/>
              </a:lnSpc>
              <a:spcBef>
                <a:spcPct val="0"/>
              </a:spcBef>
              <a:spcAft>
                <a:spcPct val="50000"/>
              </a:spcAft>
              <a:buClr>
                <a:schemeClr val="tx1"/>
              </a:buClr>
              <a:buFontTx/>
              <a:buNone/>
              <a:tabLst>
                <a:tab pos="762000" algn="l"/>
              </a:tabLst>
            </a:pPr>
            <a:r>
              <a:rPr lang="en-GB" sz="2400" dirty="0" smtClean="0">
                <a:latin typeface="Tahoma" pitchFamily="34" charset="0"/>
                <a:sym typeface="Symbol" pitchFamily="18" charset="2"/>
              </a:rPr>
              <a:t>		   S  </a:t>
            </a:r>
            <a:r>
              <a:rPr lang="en-GB" sz="2400" dirty="0" err="1" smtClean="0">
                <a:latin typeface="Tahoma" pitchFamily="34" charset="0"/>
                <a:sym typeface="Symbol" pitchFamily="18" charset="2"/>
              </a:rPr>
              <a:t>bSb</a:t>
            </a:r>
            <a:endParaRPr lang="en-GB" sz="2400" baseline="-25000" dirty="0" smtClean="0">
              <a:latin typeface="Tahoma" pitchFamily="34" charset="0"/>
            </a:endParaRPr>
          </a:p>
          <a:p>
            <a:pPr eaLnBrk="1" hangingPunct="1">
              <a:lnSpc>
                <a:spcPct val="80000"/>
              </a:lnSpc>
              <a:spcBef>
                <a:spcPct val="0"/>
              </a:spcBef>
              <a:buClr>
                <a:schemeClr val="tx1"/>
              </a:buClr>
              <a:buFontTx/>
              <a:buNone/>
              <a:tabLst>
                <a:tab pos="762000" algn="l"/>
              </a:tabLst>
            </a:pPr>
            <a:r>
              <a:rPr lang="en-GB" sz="2400" baseline="-25000" dirty="0" smtClean="0">
                <a:latin typeface="Tahoma" pitchFamily="34" charset="0"/>
              </a:rPr>
              <a:t>		     </a:t>
            </a:r>
            <a:r>
              <a:rPr lang="en-GB" sz="2400" dirty="0" smtClean="0">
                <a:latin typeface="Tahoma" pitchFamily="34" charset="0"/>
                <a:sym typeface="Symbol" pitchFamily="18" charset="2"/>
              </a:rPr>
              <a:t>S  </a:t>
            </a:r>
          </a:p>
          <a:p>
            <a:pPr eaLnBrk="1" hangingPunct="1">
              <a:lnSpc>
                <a:spcPct val="80000"/>
              </a:lnSpc>
              <a:spcBef>
                <a:spcPct val="0"/>
              </a:spcBef>
              <a:spcAft>
                <a:spcPct val="100000"/>
              </a:spcAft>
              <a:buClr>
                <a:schemeClr val="tx1"/>
              </a:buClr>
              <a:buFontTx/>
              <a:buNone/>
              <a:tabLst>
                <a:tab pos="762000" algn="l"/>
              </a:tabLst>
            </a:pPr>
            <a:r>
              <a:rPr lang="en-GB" sz="2400" dirty="0" smtClean="0">
                <a:latin typeface="Tahoma" pitchFamily="34" charset="0"/>
                <a:sym typeface="Symbol" pitchFamily="18" charset="2"/>
              </a:rPr>
              <a:t>		 }</a:t>
            </a:r>
            <a:endParaRPr lang="en-GB" sz="2400" dirty="0" smtClean="0">
              <a:latin typeface="Tahoma" pitchFamily="34" charset="0"/>
            </a:endParaRPr>
          </a:p>
          <a:p>
            <a:pPr eaLnBrk="1" hangingPunct="1">
              <a:lnSpc>
                <a:spcPct val="80000"/>
              </a:lnSpc>
              <a:spcBef>
                <a:spcPct val="0"/>
              </a:spcBef>
              <a:spcAft>
                <a:spcPct val="100000"/>
              </a:spcAft>
              <a:buClr>
                <a:schemeClr val="tx1"/>
              </a:buClr>
              <a:buFontTx/>
              <a:buNone/>
              <a:tabLst>
                <a:tab pos="762000" algn="l"/>
              </a:tabLst>
            </a:pPr>
            <a:r>
              <a:rPr lang="en-GB" sz="2400" dirty="0" smtClean="0">
                <a:latin typeface="Tahoma" pitchFamily="34" charset="0"/>
              </a:rPr>
              <a:t>	S </a:t>
            </a:r>
            <a:r>
              <a:rPr lang="en-GB" sz="2400" dirty="0" smtClean="0">
                <a:latin typeface="Tahoma" pitchFamily="34" charset="0"/>
                <a:sym typeface="Symbol" pitchFamily="18" charset="2"/>
              </a:rPr>
              <a:t> </a:t>
            </a:r>
            <a:r>
              <a:rPr lang="en-GB" sz="2400" dirty="0" err="1" smtClean="0">
                <a:latin typeface="Tahoma" pitchFamily="34" charset="0"/>
              </a:rPr>
              <a:t>aSa</a:t>
            </a:r>
            <a:r>
              <a:rPr lang="en-GB" sz="2400" dirty="0" smtClean="0">
                <a:latin typeface="Tahoma" pitchFamily="34" charset="0"/>
              </a:rPr>
              <a:t> </a:t>
            </a:r>
            <a:r>
              <a:rPr lang="en-GB" sz="2400" dirty="0" smtClean="0">
                <a:latin typeface="Tahoma" pitchFamily="34" charset="0"/>
                <a:sym typeface="Symbol" pitchFamily="18" charset="2"/>
              </a:rPr>
              <a:t></a:t>
            </a:r>
            <a:r>
              <a:rPr lang="en-GB" sz="2400" dirty="0" smtClean="0">
                <a:latin typeface="Tahoma" pitchFamily="34" charset="0"/>
              </a:rPr>
              <a:t> </a:t>
            </a:r>
            <a:r>
              <a:rPr lang="en-GB" sz="2400" dirty="0" err="1" smtClean="0">
                <a:latin typeface="Tahoma" pitchFamily="34" charset="0"/>
              </a:rPr>
              <a:t>aaSaa</a:t>
            </a:r>
            <a:r>
              <a:rPr lang="en-GB" sz="2400" dirty="0" smtClean="0">
                <a:latin typeface="Tahoma" pitchFamily="34" charset="0"/>
              </a:rPr>
              <a:t> </a:t>
            </a:r>
            <a:r>
              <a:rPr lang="en-GB" sz="2400" dirty="0" smtClean="0">
                <a:latin typeface="Tahoma" pitchFamily="34" charset="0"/>
                <a:sym typeface="Symbol" pitchFamily="18" charset="2"/>
              </a:rPr>
              <a:t></a:t>
            </a:r>
            <a:r>
              <a:rPr lang="en-GB" sz="2400" dirty="0" smtClean="0">
                <a:latin typeface="Tahoma" pitchFamily="34" charset="0"/>
              </a:rPr>
              <a:t> </a:t>
            </a:r>
            <a:r>
              <a:rPr lang="en-GB" sz="2400" dirty="0" err="1" smtClean="0">
                <a:latin typeface="Tahoma" pitchFamily="34" charset="0"/>
              </a:rPr>
              <a:t>aabSbaa</a:t>
            </a:r>
            <a:r>
              <a:rPr lang="en-GB" sz="2400" dirty="0" smtClean="0">
                <a:latin typeface="Tahoma" pitchFamily="34" charset="0"/>
              </a:rPr>
              <a:t> </a:t>
            </a:r>
            <a:r>
              <a:rPr lang="en-GB" sz="2400" dirty="0" smtClean="0">
                <a:latin typeface="Tahoma" pitchFamily="34" charset="0"/>
                <a:sym typeface="Symbol" pitchFamily="18" charset="2"/>
              </a:rPr>
              <a:t></a:t>
            </a:r>
            <a:r>
              <a:rPr lang="en-GB" sz="2400" dirty="0" smtClean="0">
                <a:latin typeface="Tahoma" pitchFamily="34" charset="0"/>
              </a:rPr>
              <a:t> </a:t>
            </a:r>
            <a:r>
              <a:rPr lang="en-GB" sz="2400" dirty="0" err="1" smtClean="0">
                <a:latin typeface="Tahoma" pitchFamily="34" charset="0"/>
              </a:rPr>
              <a:t>aabbaa</a:t>
            </a:r>
            <a:endParaRPr lang="en-GB" sz="2400" dirty="0" smtClean="0">
              <a:latin typeface="Tahoma" pitchFamily="34" charset="0"/>
            </a:endParaRPr>
          </a:p>
          <a:p>
            <a:pPr eaLnBrk="1" hangingPunct="1">
              <a:lnSpc>
                <a:spcPct val="80000"/>
              </a:lnSpc>
              <a:spcBef>
                <a:spcPct val="0"/>
              </a:spcBef>
              <a:spcAft>
                <a:spcPct val="100000"/>
              </a:spcAft>
              <a:buClr>
                <a:schemeClr val="tx1"/>
              </a:buClr>
              <a:buFontTx/>
              <a:buNone/>
              <a:tabLst>
                <a:tab pos="762000" algn="l"/>
              </a:tabLst>
            </a:pPr>
            <a:r>
              <a:rPr lang="en-GB" sz="2400" dirty="0" smtClean="0">
                <a:solidFill>
                  <a:srgbClr val="0000FF"/>
                </a:solidFill>
                <a:latin typeface="Tahoma" pitchFamily="34" charset="0"/>
              </a:rPr>
              <a:t>	</a:t>
            </a:r>
          </a:p>
          <a:p>
            <a:pPr eaLnBrk="1" hangingPunct="1">
              <a:lnSpc>
                <a:spcPct val="80000"/>
              </a:lnSpc>
              <a:spcBef>
                <a:spcPct val="0"/>
              </a:spcBef>
              <a:spcAft>
                <a:spcPct val="100000"/>
              </a:spcAft>
              <a:buClr>
                <a:schemeClr val="tx1"/>
              </a:buClr>
              <a:buFontTx/>
              <a:buNone/>
              <a:tabLst>
                <a:tab pos="762000" algn="l"/>
              </a:tabLst>
            </a:pPr>
            <a:r>
              <a:rPr lang="en-GB" sz="2400" dirty="0" smtClean="0">
                <a:solidFill>
                  <a:srgbClr val="0000FF"/>
                </a:solidFill>
                <a:latin typeface="Tahoma" pitchFamily="34" charset="0"/>
              </a:rPr>
              <a:t>	</a:t>
            </a:r>
            <a:endParaRPr lang="en-GB" sz="2400" dirty="0" smtClean="0">
              <a:latin typeface="Tahoma"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2147">
                                            <p:txEl>
                                              <p:pRg st="5" end="5"/>
                                            </p:txEl>
                                          </p:spTgt>
                                        </p:tgtEl>
                                        <p:attrNameLst>
                                          <p:attrName>style.visibility</p:attrName>
                                        </p:attrNameLst>
                                      </p:cBhvr>
                                      <p:to>
                                        <p:strVal val="visible"/>
                                      </p:to>
                                    </p:set>
                                    <p:animEffect transition="in" filter="box(in)">
                                      <p:cBhvr>
                                        <p:cTn id="7" dur="500"/>
                                        <p:tgtEl>
                                          <p:spTgt spid="26214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62147">
                                            <p:txEl>
                                              <p:pRg st="7" end="7"/>
                                            </p:txEl>
                                          </p:spTgt>
                                        </p:tgtEl>
                                        <p:attrNameLst>
                                          <p:attrName>style.visibility</p:attrName>
                                        </p:attrNameLst>
                                      </p:cBhvr>
                                      <p:to>
                                        <p:strVal val="visible"/>
                                      </p:to>
                                    </p:set>
                                    <p:animEffect transition="in" filter="box(in)">
                                      <p:cBhvr>
                                        <p:cTn id="12" dur="500"/>
                                        <p:tgtEl>
                                          <p:spTgt spid="262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2DC71DC-D916-466F-B185-CD61BB048E9D}" type="slidenum">
              <a:rPr lang="en-GB"/>
              <a:pPr>
                <a:defRPr/>
              </a:pPr>
              <a:t>65</a:t>
            </a:fld>
            <a:endParaRPr lang="en-GB"/>
          </a:p>
        </p:txBody>
      </p:sp>
      <p:sp>
        <p:nvSpPr>
          <p:cNvPr id="5123" name="Rectangle 2"/>
          <p:cNvSpPr>
            <a:spLocks noGrp="1" noChangeArrowheads="1"/>
          </p:cNvSpPr>
          <p:nvPr>
            <p:ph type="title"/>
          </p:nvPr>
        </p:nvSpPr>
        <p:spPr/>
        <p:txBody>
          <a:bodyPr/>
          <a:lstStyle/>
          <a:p>
            <a:pPr eaLnBrk="1" hangingPunct="1"/>
            <a:r>
              <a:rPr lang="en-GB" sz="4000" smtClean="0">
                <a:solidFill>
                  <a:srgbClr val="0000FF"/>
                </a:solidFill>
                <a:latin typeface="Tahoma" pitchFamily="34" charset="0"/>
              </a:rPr>
              <a:t>Example 2</a:t>
            </a:r>
          </a:p>
        </p:txBody>
      </p:sp>
      <p:sp>
        <p:nvSpPr>
          <p:cNvPr id="263171" name="Rectangle 3"/>
          <p:cNvSpPr>
            <a:spLocks noGrp="1" noChangeArrowheads="1"/>
          </p:cNvSpPr>
          <p:nvPr>
            <p:ph type="body" idx="1"/>
          </p:nvPr>
        </p:nvSpPr>
        <p:spPr>
          <a:xfrm>
            <a:off x="420701" y="1600200"/>
            <a:ext cx="7880433" cy="4114800"/>
          </a:xfrm>
        </p:spPr>
        <p:txBody>
          <a:bodyPr>
            <a:normAutofit lnSpcReduction="10000"/>
          </a:bodyPr>
          <a:lstStyle/>
          <a:p>
            <a:pPr eaLnBrk="1" hangingPunct="1">
              <a:spcBef>
                <a:spcPct val="0"/>
              </a:spcBef>
              <a:spcAft>
                <a:spcPct val="100000"/>
              </a:spcAft>
              <a:buClr>
                <a:schemeClr val="tx1"/>
              </a:buClr>
              <a:buFontTx/>
              <a:buNone/>
              <a:tabLst>
                <a:tab pos="762000" algn="l"/>
              </a:tabLst>
            </a:pPr>
            <a:r>
              <a:rPr lang="en-GB" sz="2000" smtClean="0">
                <a:latin typeface="Tahoma" pitchFamily="34" charset="0"/>
              </a:rPr>
              <a:t>	</a:t>
            </a:r>
            <a:r>
              <a:rPr lang="en-GB" sz="2400" smtClean="0">
                <a:latin typeface="Tahoma" pitchFamily="34" charset="0"/>
              </a:rPr>
              <a:t>G = ({S, A, B}, {a, b}, S, P) 		</a:t>
            </a:r>
            <a:endParaRPr lang="en-GB" sz="2400" smtClean="0">
              <a:solidFill>
                <a:srgbClr val="0000FF"/>
              </a:solidFill>
              <a:latin typeface="Tahoma" pitchFamily="34" charset="0"/>
            </a:endParaRPr>
          </a:p>
          <a:p>
            <a:pPr eaLnBrk="1" hangingPunct="1">
              <a:spcBef>
                <a:spcPct val="0"/>
              </a:spcBef>
              <a:spcAft>
                <a:spcPct val="50000"/>
              </a:spcAft>
              <a:buClr>
                <a:schemeClr val="tx1"/>
              </a:buClr>
              <a:buFontTx/>
              <a:buNone/>
              <a:tabLst>
                <a:tab pos="762000" algn="l"/>
              </a:tabLst>
            </a:pPr>
            <a:r>
              <a:rPr lang="en-GB" sz="2400" smtClean="0">
                <a:latin typeface="Tahoma" pitchFamily="34" charset="0"/>
              </a:rPr>
              <a:t>	P = { S </a:t>
            </a:r>
            <a:r>
              <a:rPr lang="en-GB" sz="2400" smtClean="0">
                <a:latin typeface="Tahoma" pitchFamily="34" charset="0"/>
                <a:sym typeface="Symbol" pitchFamily="18" charset="2"/>
              </a:rPr>
              <a:t> abB</a:t>
            </a:r>
          </a:p>
          <a:p>
            <a:pPr eaLnBrk="1" hangingPunct="1">
              <a:spcBef>
                <a:spcPct val="0"/>
              </a:spcBef>
              <a:spcAft>
                <a:spcPct val="50000"/>
              </a:spcAft>
              <a:buClr>
                <a:schemeClr val="tx1"/>
              </a:buClr>
              <a:buFontTx/>
              <a:buNone/>
              <a:tabLst>
                <a:tab pos="762000" algn="l"/>
              </a:tabLst>
            </a:pPr>
            <a:r>
              <a:rPr lang="en-GB" sz="2400" smtClean="0">
                <a:latin typeface="Tahoma" pitchFamily="34" charset="0"/>
                <a:sym typeface="Symbol" pitchFamily="18" charset="2"/>
              </a:rPr>
              <a:t>		   A  aaBb</a:t>
            </a:r>
            <a:endParaRPr lang="en-GB" sz="2400" baseline="-25000" smtClean="0">
              <a:latin typeface="Tahoma" pitchFamily="34" charset="0"/>
            </a:endParaRPr>
          </a:p>
          <a:p>
            <a:pPr eaLnBrk="1" hangingPunct="1">
              <a:spcBef>
                <a:spcPct val="0"/>
              </a:spcBef>
              <a:spcAft>
                <a:spcPct val="50000"/>
              </a:spcAft>
              <a:buClr>
                <a:schemeClr val="tx1"/>
              </a:buClr>
              <a:buFontTx/>
              <a:buNone/>
              <a:tabLst>
                <a:tab pos="762000" algn="l"/>
              </a:tabLst>
            </a:pPr>
            <a:r>
              <a:rPr lang="en-GB" sz="2400" baseline="-25000" smtClean="0">
                <a:latin typeface="Tahoma" pitchFamily="34" charset="0"/>
              </a:rPr>
              <a:t>		     </a:t>
            </a:r>
            <a:r>
              <a:rPr lang="en-GB" sz="2400" smtClean="0">
                <a:latin typeface="Tahoma" pitchFamily="34" charset="0"/>
                <a:sym typeface="Symbol" pitchFamily="18" charset="2"/>
              </a:rPr>
              <a:t>B  bbAa</a:t>
            </a:r>
          </a:p>
          <a:p>
            <a:pPr eaLnBrk="1" hangingPunct="1">
              <a:spcBef>
                <a:spcPct val="0"/>
              </a:spcBef>
              <a:buClr>
                <a:schemeClr val="tx1"/>
              </a:buClr>
              <a:buFontTx/>
              <a:buNone/>
              <a:tabLst>
                <a:tab pos="762000" algn="l"/>
              </a:tabLst>
            </a:pPr>
            <a:r>
              <a:rPr lang="en-GB" sz="2400" smtClean="0">
                <a:latin typeface="Tahoma" pitchFamily="34" charset="0"/>
                <a:sym typeface="Symbol" pitchFamily="18" charset="2"/>
              </a:rPr>
              <a:t>			 A  </a:t>
            </a:r>
            <a:endParaRPr lang="en-GB" sz="2400" baseline="-25000" smtClean="0">
              <a:latin typeface="Tahoma" pitchFamily="34" charset="0"/>
            </a:endParaRPr>
          </a:p>
          <a:p>
            <a:pPr eaLnBrk="1" hangingPunct="1">
              <a:spcBef>
                <a:spcPct val="0"/>
              </a:spcBef>
              <a:buClr>
                <a:schemeClr val="tx1"/>
              </a:buClr>
              <a:buFontTx/>
              <a:buNone/>
              <a:tabLst>
                <a:tab pos="762000" algn="l"/>
              </a:tabLst>
            </a:pPr>
            <a:r>
              <a:rPr lang="en-GB" sz="2400" smtClean="0">
                <a:latin typeface="Tahoma" pitchFamily="34" charset="0"/>
                <a:sym typeface="Symbol" pitchFamily="18" charset="2"/>
              </a:rPr>
              <a:t>		 }</a:t>
            </a:r>
          </a:p>
          <a:p>
            <a:pPr eaLnBrk="1" hangingPunct="1">
              <a:spcBef>
                <a:spcPct val="0"/>
              </a:spcBef>
              <a:buClr>
                <a:schemeClr val="tx1"/>
              </a:buClr>
              <a:buFontTx/>
              <a:buNone/>
              <a:tabLst>
                <a:tab pos="762000" algn="l"/>
              </a:tabLst>
            </a:pPr>
            <a:endParaRPr lang="en-GB" sz="2400" smtClean="0">
              <a:latin typeface="Tahoma" pitchFamily="34" charset="0"/>
            </a:endParaRPr>
          </a:p>
          <a:p>
            <a:pPr eaLnBrk="1" hangingPunct="1">
              <a:spcBef>
                <a:spcPct val="0"/>
              </a:spcBef>
              <a:spcAft>
                <a:spcPct val="100000"/>
              </a:spcAft>
              <a:buClr>
                <a:schemeClr val="tx1"/>
              </a:buClr>
              <a:buFontTx/>
              <a:buNone/>
              <a:tabLst>
                <a:tab pos="762000" algn="l"/>
              </a:tabLst>
            </a:pPr>
            <a:r>
              <a:rPr lang="en-GB" sz="2400" smtClean="0">
                <a:latin typeface="Tahoma" pitchFamily="34" charset="0"/>
              </a:rPr>
              <a:t>	S </a:t>
            </a:r>
            <a:r>
              <a:rPr lang="en-GB" sz="2400" smtClean="0">
                <a:latin typeface="Tahoma" pitchFamily="34" charset="0"/>
                <a:sym typeface="Symbol" pitchFamily="18" charset="2"/>
              </a:rPr>
              <a:t> </a:t>
            </a:r>
            <a:r>
              <a:rPr lang="en-GB" sz="2400" smtClean="0">
                <a:latin typeface="Tahoma" pitchFamily="34" charset="0"/>
              </a:rPr>
              <a:t>abB </a:t>
            </a:r>
            <a:r>
              <a:rPr lang="en-GB" sz="2400" smtClean="0">
                <a:latin typeface="Tahoma" pitchFamily="34" charset="0"/>
                <a:sym typeface="Symbol" pitchFamily="18" charset="2"/>
              </a:rPr>
              <a:t></a:t>
            </a:r>
            <a:r>
              <a:rPr lang="en-GB" sz="2400" smtClean="0">
                <a:latin typeface="Tahoma" pitchFamily="34" charset="0"/>
              </a:rPr>
              <a:t> abbbAa </a:t>
            </a:r>
            <a:r>
              <a:rPr lang="en-GB" sz="2400" smtClean="0">
                <a:latin typeface="Tahoma" pitchFamily="34" charset="0"/>
                <a:sym typeface="Symbol" pitchFamily="18" charset="2"/>
              </a:rPr>
              <a:t></a:t>
            </a:r>
            <a:r>
              <a:rPr lang="en-GB" sz="2400" smtClean="0">
                <a:latin typeface="Tahoma" pitchFamily="34" charset="0"/>
              </a:rPr>
              <a:t> abbbaaBba </a:t>
            </a:r>
            <a:r>
              <a:rPr lang="en-GB" sz="2400" smtClean="0">
                <a:latin typeface="Tahoma" pitchFamily="34" charset="0"/>
                <a:sym typeface="Symbol" pitchFamily="18" charset="2"/>
              </a:rPr>
              <a:t></a:t>
            </a:r>
            <a:r>
              <a:rPr lang="en-GB" sz="2400" smtClean="0">
                <a:latin typeface="Tahoma" pitchFamily="34" charset="0"/>
              </a:rPr>
              <a:t> abbbaabbAaba </a:t>
            </a:r>
            <a:r>
              <a:rPr lang="en-GB" sz="2400" smtClean="0">
                <a:latin typeface="Tahoma" pitchFamily="34" charset="0"/>
                <a:sym typeface="Symbol" pitchFamily="18" charset="2"/>
              </a:rPr>
              <a:t></a:t>
            </a:r>
            <a:r>
              <a:rPr lang="en-GB" sz="2400" smtClean="0">
                <a:latin typeface="Tahoma" pitchFamily="34" charset="0"/>
              </a:rPr>
              <a:t> abbbaabbaba </a:t>
            </a: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3171">
                                            <p:txEl>
                                              <p:pRg st="7" end="7"/>
                                            </p:txEl>
                                          </p:spTgt>
                                        </p:tgtEl>
                                        <p:attrNameLst>
                                          <p:attrName>style.visibility</p:attrName>
                                        </p:attrNameLst>
                                      </p:cBhvr>
                                      <p:to>
                                        <p:strVal val="visible"/>
                                      </p:to>
                                    </p:set>
                                    <p:animEffect transition="in" filter="box(in)">
                                      <p:cBhvr>
                                        <p:cTn id="7" dur="500"/>
                                        <p:tgtEl>
                                          <p:spTgt spid="263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99D50FB-F9BE-4623-9DF6-82C7533E66AC}" type="slidenum">
              <a:rPr lang="en-GB"/>
              <a:pPr>
                <a:defRPr/>
              </a:pPr>
              <a:t>66</a:t>
            </a:fld>
            <a:endParaRPr lang="en-GB"/>
          </a:p>
        </p:txBody>
      </p:sp>
      <p:sp>
        <p:nvSpPr>
          <p:cNvPr id="6147" name="Rectangle 2"/>
          <p:cNvSpPr>
            <a:spLocks noGrp="1" noChangeArrowheads="1"/>
          </p:cNvSpPr>
          <p:nvPr>
            <p:ph type="title"/>
          </p:nvPr>
        </p:nvSpPr>
        <p:spPr/>
        <p:txBody>
          <a:bodyPr/>
          <a:lstStyle/>
          <a:p>
            <a:pPr eaLnBrk="1" hangingPunct="1"/>
            <a:r>
              <a:rPr lang="en-GB" sz="4000" smtClean="0">
                <a:solidFill>
                  <a:srgbClr val="0000FF"/>
                </a:solidFill>
                <a:latin typeface="Tahoma" pitchFamily="34" charset="0"/>
              </a:rPr>
              <a:t>Example 3</a:t>
            </a:r>
          </a:p>
        </p:txBody>
      </p:sp>
      <p:sp>
        <p:nvSpPr>
          <p:cNvPr id="264195" name="Rectangle 3"/>
          <p:cNvSpPr>
            <a:spLocks noGrp="1" noChangeArrowheads="1"/>
          </p:cNvSpPr>
          <p:nvPr>
            <p:ph type="body" idx="1"/>
          </p:nvPr>
        </p:nvSpPr>
        <p:spPr>
          <a:xfrm>
            <a:off x="492527" y="1981200"/>
            <a:ext cx="8161878" cy="4114800"/>
          </a:xfrm>
        </p:spPr>
        <p:txBody>
          <a:bodyPr/>
          <a:lstStyle/>
          <a:p>
            <a:pPr eaLnBrk="1" hangingPunct="1">
              <a:spcBef>
                <a:spcPct val="0"/>
              </a:spcBef>
              <a:spcAft>
                <a:spcPct val="50000"/>
              </a:spcAft>
              <a:buClr>
                <a:schemeClr val="tx1"/>
              </a:buClr>
              <a:buFontTx/>
              <a:buNone/>
              <a:tabLst>
                <a:tab pos="762000" algn="l"/>
              </a:tabLst>
            </a:pPr>
            <a:r>
              <a:rPr lang="en-GB" sz="2400" dirty="0" smtClean="0">
                <a:latin typeface="Tahoma" pitchFamily="34" charset="0"/>
              </a:rPr>
              <a:t>	P = { S </a:t>
            </a:r>
            <a:r>
              <a:rPr lang="en-GB" sz="2400" dirty="0" smtClean="0">
                <a:latin typeface="Tahoma" pitchFamily="34" charset="0"/>
                <a:sym typeface="Symbol" pitchFamily="18" charset="2"/>
              </a:rPr>
              <a:t> AS</a:t>
            </a:r>
            <a:r>
              <a:rPr lang="en-GB" sz="2400" baseline="-25000" dirty="0" smtClean="0">
                <a:latin typeface="Tahoma" pitchFamily="34" charset="0"/>
                <a:sym typeface="Symbol" pitchFamily="18" charset="2"/>
              </a:rPr>
              <a:t>1</a:t>
            </a:r>
            <a:r>
              <a:rPr lang="en-GB" sz="2400" dirty="0" smtClean="0">
                <a:latin typeface="Tahoma" pitchFamily="34" charset="0"/>
                <a:sym typeface="Symbol" pitchFamily="18" charset="2"/>
              </a:rPr>
              <a:t> | S</a:t>
            </a:r>
            <a:r>
              <a:rPr lang="en-GB" sz="2400" baseline="-25000" dirty="0" smtClean="0">
                <a:latin typeface="Tahoma" pitchFamily="34" charset="0"/>
                <a:sym typeface="Symbol" pitchFamily="18" charset="2"/>
              </a:rPr>
              <a:t>1</a:t>
            </a:r>
            <a:r>
              <a:rPr lang="en-GB" sz="2400" dirty="0" smtClean="0">
                <a:latin typeface="Tahoma" pitchFamily="34" charset="0"/>
                <a:sym typeface="Symbol" pitchFamily="18" charset="2"/>
              </a:rPr>
              <a:t>B</a:t>
            </a:r>
          </a:p>
          <a:p>
            <a:pPr eaLnBrk="1" hangingPunct="1">
              <a:spcBef>
                <a:spcPct val="0"/>
              </a:spcBef>
              <a:spcAft>
                <a:spcPct val="50000"/>
              </a:spcAft>
              <a:buClr>
                <a:schemeClr val="tx1"/>
              </a:buClr>
              <a:buFontTx/>
              <a:buNone/>
              <a:tabLst>
                <a:tab pos="762000" algn="l"/>
              </a:tabLst>
            </a:pPr>
            <a:r>
              <a:rPr lang="en-GB" sz="2400" dirty="0" smtClean="0">
                <a:latin typeface="Tahoma" pitchFamily="34" charset="0"/>
                <a:sym typeface="Symbol" pitchFamily="18" charset="2"/>
              </a:rPr>
              <a:t>			 </a:t>
            </a:r>
            <a:r>
              <a:rPr lang="en-GB" sz="2400" dirty="0" smtClean="0">
                <a:latin typeface="Tahoma" pitchFamily="34" charset="0"/>
              </a:rPr>
              <a:t>S</a:t>
            </a:r>
            <a:r>
              <a:rPr lang="en-GB" sz="2400" baseline="-25000" dirty="0" smtClean="0">
                <a:latin typeface="Tahoma" pitchFamily="34" charset="0"/>
                <a:sym typeface="Symbol" pitchFamily="18" charset="2"/>
              </a:rPr>
              <a:t>1</a:t>
            </a:r>
            <a:r>
              <a:rPr lang="en-GB" sz="2400" dirty="0" smtClean="0">
                <a:latin typeface="Tahoma" pitchFamily="34" charset="0"/>
              </a:rPr>
              <a:t> </a:t>
            </a:r>
            <a:r>
              <a:rPr lang="en-GB" sz="2400" dirty="0" smtClean="0">
                <a:latin typeface="Tahoma" pitchFamily="34" charset="0"/>
                <a:sym typeface="Symbol" pitchFamily="18" charset="2"/>
              </a:rPr>
              <a:t> aS</a:t>
            </a:r>
            <a:r>
              <a:rPr lang="en-GB" sz="2400" baseline="-25000" dirty="0" smtClean="0">
                <a:latin typeface="Tahoma" pitchFamily="34" charset="0"/>
                <a:sym typeface="Symbol" pitchFamily="18" charset="2"/>
              </a:rPr>
              <a:t>1</a:t>
            </a:r>
            <a:r>
              <a:rPr lang="en-GB" sz="2400" dirty="0" smtClean="0">
                <a:latin typeface="Tahoma" pitchFamily="34" charset="0"/>
                <a:sym typeface="Symbol" pitchFamily="18" charset="2"/>
              </a:rPr>
              <a:t>b | </a:t>
            </a:r>
          </a:p>
          <a:p>
            <a:pPr eaLnBrk="1" hangingPunct="1">
              <a:spcBef>
                <a:spcPct val="0"/>
              </a:spcBef>
              <a:spcAft>
                <a:spcPct val="50000"/>
              </a:spcAft>
              <a:buClr>
                <a:schemeClr val="tx1"/>
              </a:buClr>
              <a:buFontTx/>
              <a:buNone/>
              <a:tabLst>
                <a:tab pos="762000" algn="l"/>
              </a:tabLst>
            </a:pPr>
            <a:r>
              <a:rPr lang="en-GB" sz="2400" dirty="0" smtClean="0">
                <a:latin typeface="Tahoma" pitchFamily="34" charset="0"/>
                <a:sym typeface="Symbol" pitchFamily="18" charset="2"/>
              </a:rPr>
              <a:t>		   A  </a:t>
            </a:r>
            <a:r>
              <a:rPr lang="en-GB" sz="2400" dirty="0" err="1" smtClean="0">
                <a:latin typeface="Tahoma" pitchFamily="34" charset="0"/>
                <a:sym typeface="Symbol" pitchFamily="18" charset="2"/>
              </a:rPr>
              <a:t>aA</a:t>
            </a:r>
            <a:r>
              <a:rPr lang="en-GB" sz="2400" dirty="0" smtClean="0">
                <a:latin typeface="Tahoma" pitchFamily="34" charset="0"/>
                <a:sym typeface="Symbol" pitchFamily="18" charset="2"/>
              </a:rPr>
              <a:t> | a</a:t>
            </a:r>
            <a:endParaRPr lang="en-GB" sz="2400" baseline="-25000" dirty="0" smtClean="0">
              <a:latin typeface="Tahoma" pitchFamily="34" charset="0"/>
            </a:endParaRPr>
          </a:p>
          <a:p>
            <a:pPr eaLnBrk="1" hangingPunct="1">
              <a:spcBef>
                <a:spcPct val="0"/>
              </a:spcBef>
              <a:buClr>
                <a:schemeClr val="tx1"/>
              </a:buClr>
              <a:buFontTx/>
              <a:buNone/>
              <a:tabLst>
                <a:tab pos="762000" algn="l"/>
              </a:tabLst>
            </a:pPr>
            <a:r>
              <a:rPr lang="en-GB" sz="2400" baseline="-25000" dirty="0" smtClean="0">
                <a:latin typeface="Tahoma" pitchFamily="34" charset="0"/>
              </a:rPr>
              <a:t>		     </a:t>
            </a:r>
            <a:r>
              <a:rPr lang="en-GB" sz="2400" dirty="0" smtClean="0">
                <a:latin typeface="Tahoma" pitchFamily="34" charset="0"/>
                <a:sym typeface="Symbol" pitchFamily="18" charset="2"/>
              </a:rPr>
              <a:t>B  </a:t>
            </a:r>
            <a:r>
              <a:rPr lang="en-GB" sz="2400" dirty="0" err="1" smtClean="0">
                <a:latin typeface="Tahoma" pitchFamily="34" charset="0"/>
                <a:sym typeface="Symbol" pitchFamily="18" charset="2"/>
              </a:rPr>
              <a:t>bB</a:t>
            </a:r>
            <a:r>
              <a:rPr lang="en-GB" sz="2400" dirty="0" smtClean="0">
                <a:latin typeface="Tahoma" pitchFamily="34" charset="0"/>
                <a:sym typeface="Symbol" pitchFamily="18" charset="2"/>
              </a:rPr>
              <a:t> | b</a:t>
            </a:r>
          </a:p>
          <a:p>
            <a:pPr eaLnBrk="1" hangingPunct="1">
              <a:spcBef>
                <a:spcPct val="0"/>
              </a:spcBef>
              <a:buClr>
                <a:schemeClr val="tx1"/>
              </a:buClr>
              <a:buFontTx/>
              <a:buNone/>
              <a:tabLst>
                <a:tab pos="762000" algn="l"/>
              </a:tabLst>
            </a:pPr>
            <a:r>
              <a:rPr lang="en-GB" sz="2400" dirty="0" smtClean="0">
                <a:latin typeface="Tahoma" pitchFamily="34" charset="0"/>
                <a:sym typeface="Symbol" pitchFamily="18" charset="2"/>
              </a:rPr>
              <a:t>		 }</a:t>
            </a:r>
          </a:p>
          <a:p>
            <a:pPr eaLnBrk="1" hangingPunct="1">
              <a:spcBef>
                <a:spcPct val="0"/>
              </a:spcBef>
              <a:buClr>
                <a:schemeClr val="tx1"/>
              </a:buClr>
              <a:buFontTx/>
              <a:buNone/>
              <a:tabLst>
                <a:tab pos="762000" algn="l"/>
              </a:tabLst>
            </a:pPr>
            <a:endParaRPr lang="en-GB" sz="2400" dirty="0" smtClean="0">
              <a:latin typeface="Tahoma" pitchFamily="34" charset="0"/>
              <a:sym typeface="Symbol" pitchFamily="18" charset="2"/>
            </a:endParaRPr>
          </a:p>
          <a:p>
            <a:pPr eaLnBrk="1" hangingPunct="1">
              <a:spcBef>
                <a:spcPct val="0"/>
              </a:spcBef>
              <a:buClr>
                <a:schemeClr val="tx1"/>
              </a:buClr>
              <a:buFontTx/>
              <a:buNone/>
              <a:tabLst>
                <a:tab pos="762000" algn="l"/>
              </a:tabLst>
            </a:pPr>
            <a:r>
              <a:rPr lang="en-GB" sz="2400" dirty="0" smtClean="0">
                <a:latin typeface="Tahoma" pitchFamily="34" charset="0"/>
                <a:sym typeface="Symbol" pitchFamily="18" charset="2"/>
              </a:rPr>
              <a:t> Derive 2-3 strings using the grammar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box(in)">
                                      <p:cBhvr>
                                        <p:cTn id="7" dur="500"/>
                                        <p:tgtEl>
                                          <p:spTgt spid="26419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4195">
                                            <p:txEl>
                                              <p:pRg st="1" end="1"/>
                                            </p:txEl>
                                          </p:spTgt>
                                        </p:tgtEl>
                                        <p:attrNameLst>
                                          <p:attrName>style.visibility</p:attrName>
                                        </p:attrNameLst>
                                      </p:cBhvr>
                                      <p:to>
                                        <p:strVal val="visible"/>
                                      </p:to>
                                    </p:set>
                                    <p:animEffect transition="in" filter="box(in)">
                                      <p:cBhvr>
                                        <p:cTn id="10" dur="500"/>
                                        <p:tgtEl>
                                          <p:spTgt spid="26419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4195">
                                            <p:txEl>
                                              <p:pRg st="2" end="2"/>
                                            </p:txEl>
                                          </p:spTgt>
                                        </p:tgtEl>
                                        <p:attrNameLst>
                                          <p:attrName>style.visibility</p:attrName>
                                        </p:attrNameLst>
                                      </p:cBhvr>
                                      <p:to>
                                        <p:strVal val="visible"/>
                                      </p:to>
                                    </p:set>
                                    <p:animEffect transition="in" filter="box(in)">
                                      <p:cBhvr>
                                        <p:cTn id="13" dur="500"/>
                                        <p:tgtEl>
                                          <p:spTgt spid="26419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64195">
                                            <p:txEl>
                                              <p:pRg st="3" end="3"/>
                                            </p:txEl>
                                          </p:spTgt>
                                        </p:tgtEl>
                                        <p:attrNameLst>
                                          <p:attrName>style.visibility</p:attrName>
                                        </p:attrNameLst>
                                      </p:cBhvr>
                                      <p:to>
                                        <p:strVal val="visible"/>
                                      </p:to>
                                    </p:set>
                                    <p:animEffect transition="in" filter="box(in)">
                                      <p:cBhvr>
                                        <p:cTn id="16" dur="500"/>
                                        <p:tgtEl>
                                          <p:spTgt spid="26419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64195">
                                            <p:txEl>
                                              <p:pRg st="4" end="4"/>
                                            </p:txEl>
                                          </p:spTgt>
                                        </p:tgtEl>
                                        <p:attrNameLst>
                                          <p:attrName>style.visibility</p:attrName>
                                        </p:attrNameLst>
                                      </p:cBhvr>
                                      <p:to>
                                        <p:strVal val="visible"/>
                                      </p:to>
                                    </p:set>
                                    <p:animEffect transition="in" filter="box(in)">
                                      <p:cBhvr>
                                        <p:cTn id="19" dur="500"/>
                                        <p:tgtEl>
                                          <p:spTgt spid="26419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64195">
                                            <p:txEl>
                                              <p:pRg st="6" end="6"/>
                                            </p:txEl>
                                          </p:spTgt>
                                        </p:tgtEl>
                                        <p:attrNameLst>
                                          <p:attrName>style.visibility</p:attrName>
                                        </p:attrNameLst>
                                      </p:cBhvr>
                                      <p:to>
                                        <p:strVal val="visible"/>
                                      </p:to>
                                    </p:set>
                                    <p:animEffect transition="in" filter="box(in)">
                                      <p:cBhvr>
                                        <p:cTn id="22" dur="500"/>
                                        <p:tgtEl>
                                          <p:spTgt spid="264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85ADC212-9B31-4AA1-858F-C17289243149}" type="slidenum">
              <a:rPr lang="en-GB"/>
              <a:pPr>
                <a:defRPr/>
              </a:pPr>
              <a:t>67</a:t>
            </a:fld>
            <a:endParaRPr lang="en-GB"/>
          </a:p>
        </p:txBody>
      </p:sp>
      <p:sp>
        <p:nvSpPr>
          <p:cNvPr id="9219" name="Rectangle 2"/>
          <p:cNvSpPr>
            <a:spLocks noGrp="1" noChangeArrowheads="1"/>
          </p:cNvSpPr>
          <p:nvPr>
            <p:ph type="title"/>
          </p:nvPr>
        </p:nvSpPr>
        <p:spPr/>
        <p:txBody>
          <a:bodyPr/>
          <a:lstStyle/>
          <a:p>
            <a:pPr eaLnBrk="1" hangingPunct="1"/>
            <a:r>
              <a:rPr lang="en-GB" sz="4000" smtClean="0">
                <a:latin typeface="Tahoma" pitchFamily="34" charset="0"/>
              </a:rPr>
              <a:t>Derivations</a:t>
            </a:r>
          </a:p>
        </p:txBody>
      </p:sp>
      <p:sp>
        <p:nvSpPr>
          <p:cNvPr id="267267" name="Rectangle 3"/>
          <p:cNvSpPr>
            <a:spLocks noGrp="1" noChangeArrowheads="1"/>
          </p:cNvSpPr>
          <p:nvPr>
            <p:ph type="body" idx="1"/>
          </p:nvPr>
        </p:nvSpPr>
        <p:spPr>
          <a:xfrm>
            <a:off x="492527" y="1981200"/>
            <a:ext cx="8161878" cy="4114800"/>
          </a:xfrm>
        </p:spPr>
        <p:txBody>
          <a:bodyPr>
            <a:normAutofit lnSpcReduction="10000"/>
          </a:bodyPr>
          <a:lstStyle/>
          <a:p>
            <a:pPr eaLnBrk="1" hangingPunct="1">
              <a:spcBef>
                <a:spcPct val="0"/>
              </a:spcBef>
              <a:spcAft>
                <a:spcPct val="100000"/>
              </a:spcAft>
              <a:buClr>
                <a:schemeClr val="tx1"/>
              </a:buClr>
              <a:tabLst>
                <a:tab pos="762000" algn="l"/>
              </a:tabLst>
            </a:pPr>
            <a:r>
              <a:rPr lang="en-GB" sz="2000" smtClean="0">
                <a:latin typeface="Tahoma" pitchFamily="34" charset="0"/>
              </a:rPr>
              <a:t>G = ({S, A, B}, {a, b}, S, {S </a:t>
            </a:r>
            <a:r>
              <a:rPr lang="en-GB" sz="2000" smtClean="0">
                <a:latin typeface="Tahoma" pitchFamily="34" charset="0"/>
                <a:sym typeface="Symbol" pitchFamily="18" charset="2"/>
              </a:rPr>
              <a:t> AB, A  aaA, </a:t>
            </a:r>
            <a:r>
              <a:rPr lang="en-GB" sz="2000" smtClean="0">
                <a:latin typeface="Tahoma" pitchFamily="34" charset="0"/>
              </a:rPr>
              <a:t>A </a:t>
            </a:r>
            <a:r>
              <a:rPr lang="en-GB" sz="2000" smtClean="0">
                <a:latin typeface="Tahoma" pitchFamily="34" charset="0"/>
                <a:sym typeface="Symbol" pitchFamily="18" charset="2"/>
              </a:rPr>
              <a:t> </a:t>
            </a:r>
            <a:r>
              <a:rPr lang="en-GB" sz="2000" smtClean="0">
                <a:latin typeface="Tahoma" pitchFamily="34" charset="0"/>
              </a:rPr>
              <a:t>, B </a:t>
            </a:r>
            <a:r>
              <a:rPr lang="en-GB" sz="2000" smtClean="0">
                <a:latin typeface="Tahoma" pitchFamily="34" charset="0"/>
                <a:sym typeface="Symbol" pitchFamily="18" charset="2"/>
              </a:rPr>
              <a:t> Bb, </a:t>
            </a:r>
            <a:r>
              <a:rPr lang="en-GB" sz="2000" smtClean="0">
                <a:latin typeface="Tahoma" pitchFamily="34" charset="0"/>
              </a:rPr>
              <a:t>B </a:t>
            </a:r>
            <a:r>
              <a:rPr lang="en-GB" sz="2000" smtClean="0">
                <a:latin typeface="Tahoma" pitchFamily="34" charset="0"/>
                <a:sym typeface="Symbol" pitchFamily="18" charset="2"/>
              </a:rPr>
              <a:t> </a:t>
            </a:r>
            <a:r>
              <a:rPr lang="en-GB" sz="2000" smtClean="0">
                <a:latin typeface="Tahoma" pitchFamily="34" charset="0"/>
              </a:rPr>
              <a:t>}) 					</a:t>
            </a:r>
            <a:r>
              <a:rPr lang="en-GB" sz="1800" smtClean="0">
                <a:solidFill>
                  <a:srgbClr val="0000FF"/>
                </a:solidFill>
                <a:latin typeface="Tahoma" pitchFamily="34" charset="0"/>
              </a:rPr>
              <a:t>1	   2	    3	    4	     5</a:t>
            </a:r>
            <a:r>
              <a:rPr lang="en-GB" sz="2000" smtClean="0">
                <a:solidFill>
                  <a:srgbClr val="0000FF"/>
                </a:solidFill>
                <a:latin typeface="Tahoma" pitchFamily="34" charset="0"/>
              </a:rPr>
              <a:t>	</a:t>
            </a:r>
          </a:p>
          <a:p>
            <a:pPr eaLnBrk="1" hangingPunct="1">
              <a:spcBef>
                <a:spcPct val="0"/>
              </a:spcBef>
              <a:spcAft>
                <a:spcPct val="100000"/>
              </a:spcAft>
              <a:buClr>
                <a:schemeClr val="tx1"/>
              </a:buClr>
              <a:buFontTx/>
              <a:buNone/>
              <a:tabLst>
                <a:tab pos="762000" algn="l"/>
              </a:tabLst>
            </a:pPr>
            <a:r>
              <a:rPr lang="en-GB" sz="2000" smtClean="0">
                <a:latin typeface="Tahoma" pitchFamily="34" charset="0"/>
              </a:rPr>
              <a:t>	 </a:t>
            </a:r>
          </a:p>
          <a:p>
            <a:pPr eaLnBrk="1" hangingPunct="1">
              <a:spcBef>
                <a:spcPct val="0"/>
              </a:spcBef>
              <a:spcAft>
                <a:spcPct val="100000"/>
              </a:spcAft>
              <a:buClr>
                <a:schemeClr val="tx1"/>
              </a:buClr>
              <a:buFontTx/>
              <a:buNone/>
              <a:tabLst>
                <a:tab pos="762000" algn="l"/>
              </a:tabLst>
            </a:pPr>
            <a:r>
              <a:rPr lang="en-GB" sz="2000" smtClean="0">
                <a:latin typeface="Tahoma" pitchFamily="34" charset="0"/>
              </a:rPr>
              <a:t>	S  </a:t>
            </a:r>
            <a:r>
              <a:rPr lang="en-GB" sz="2000" smtClean="0">
                <a:latin typeface="Tahoma" pitchFamily="34" charset="0"/>
                <a:sym typeface="Symbol" pitchFamily="18" charset="2"/>
              </a:rPr>
              <a:t>  </a:t>
            </a:r>
            <a:r>
              <a:rPr lang="en-GB" sz="2000" smtClean="0">
                <a:latin typeface="Tahoma" pitchFamily="34" charset="0"/>
              </a:rPr>
              <a:t>AB  </a:t>
            </a:r>
            <a:r>
              <a:rPr lang="en-GB" sz="2000" smtClean="0">
                <a:latin typeface="Tahoma" pitchFamily="34" charset="0"/>
                <a:sym typeface="Symbol" pitchFamily="18" charset="2"/>
              </a:rPr>
              <a:t></a:t>
            </a:r>
            <a:r>
              <a:rPr lang="en-GB" sz="2000" smtClean="0">
                <a:latin typeface="Tahoma" pitchFamily="34" charset="0"/>
              </a:rPr>
              <a:t>  aaAB  </a:t>
            </a:r>
            <a:r>
              <a:rPr lang="en-GB" sz="2000" smtClean="0">
                <a:latin typeface="Tahoma" pitchFamily="34" charset="0"/>
                <a:sym typeface="Symbol" pitchFamily="18" charset="2"/>
              </a:rPr>
              <a:t></a:t>
            </a:r>
            <a:r>
              <a:rPr lang="en-GB" sz="2000" smtClean="0">
                <a:latin typeface="Tahoma" pitchFamily="34" charset="0"/>
              </a:rPr>
              <a:t>  aaB  </a:t>
            </a:r>
            <a:r>
              <a:rPr lang="en-GB" sz="2000" smtClean="0">
                <a:latin typeface="Tahoma" pitchFamily="34" charset="0"/>
                <a:sym typeface="Symbol" pitchFamily="18" charset="2"/>
              </a:rPr>
              <a:t></a:t>
            </a:r>
            <a:r>
              <a:rPr lang="en-GB" sz="2000" smtClean="0">
                <a:latin typeface="Tahoma" pitchFamily="34" charset="0"/>
              </a:rPr>
              <a:t>  aaBb  </a:t>
            </a:r>
            <a:r>
              <a:rPr lang="en-GB" sz="2000" smtClean="0">
                <a:latin typeface="Tahoma" pitchFamily="34" charset="0"/>
                <a:sym typeface="Symbol" pitchFamily="18" charset="2"/>
              </a:rPr>
              <a:t></a:t>
            </a:r>
            <a:r>
              <a:rPr lang="en-GB" sz="2000" smtClean="0">
                <a:latin typeface="Tahoma" pitchFamily="34" charset="0"/>
              </a:rPr>
              <a:t>  aab</a:t>
            </a:r>
          </a:p>
          <a:p>
            <a:pPr eaLnBrk="1" hangingPunct="1">
              <a:spcBef>
                <a:spcPct val="0"/>
              </a:spcBef>
              <a:spcAft>
                <a:spcPct val="100000"/>
              </a:spcAft>
              <a:buClr>
                <a:schemeClr val="tx1"/>
              </a:buClr>
              <a:buFontTx/>
              <a:buNone/>
              <a:tabLst>
                <a:tab pos="762000" algn="l"/>
              </a:tabLst>
            </a:pPr>
            <a:endParaRPr lang="en-GB" sz="2000" smtClean="0">
              <a:latin typeface="Tahoma" pitchFamily="34" charset="0"/>
            </a:endParaRPr>
          </a:p>
          <a:p>
            <a:pPr eaLnBrk="1" hangingPunct="1">
              <a:spcBef>
                <a:spcPct val="0"/>
              </a:spcBef>
              <a:spcAft>
                <a:spcPct val="100000"/>
              </a:spcAft>
              <a:buClr>
                <a:schemeClr val="tx1"/>
              </a:buClr>
              <a:buFontTx/>
              <a:buNone/>
              <a:tabLst>
                <a:tab pos="762000" algn="l"/>
              </a:tabLst>
            </a:pPr>
            <a:r>
              <a:rPr lang="en-GB" sz="2000" smtClean="0">
                <a:latin typeface="Tahoma" pitchFamily="34" charset="0"/>
              </a:rPr>
              <a:t>	S  </a:t>
            </a:r>
            <a:r>
              <a:rPr lang="en-GB" sz="2000" smtClean="0">
                <a:latin typeface="Tahoma" pitchFamily="34" charset="0"/>
                <a:sym typeface="Symbol" pitchFamily="18" charset="2"/>
              </a:rPr>
              <a:t>  </a:t>
            </a:r>
            <a:r>
              <a:rPr lang="en-GB" sz="2000" smtClean="0">
                <a:latin typeface="Tahoma" pitchFamily="34" charset="0"/>
              </a:rPr>
              <a:t>AB  </a:t>
            </a:r>
            <a:r>
              <a:rPr lang="en-GB" sz="2000" smtClean="0">
                <a:latin typeface="Tahoma" pitchFamily="34" charset="0"/>
                <a:sym typeface="Symbol" pitchFamily="18" charset="2"/>
              </a:rPr>
              <a:t></a:t>
            </a:r>
            <a:r>
              <a:rPr lang="en-GB" sz="2000" smtClean="0">
                <a:latin typeface="Tahoma" pitchFamily="34" charset="0"/>
              </a:rPr>
              <a:t>  ABb  </a:t>
            </a:r>
            <a:r>
              <a:rPr lang="en-GB" sz="2000" smtClean="0">
                <a:latin typeface="Tahoma" pitchFamily="34" charset="0"/>
                <a:sym typeface="Symbol" pitchFamily="18" charset="2"/>
              </a:rPr>
              <a:t></a:t>
            </a:r>
            <a:r>
              <a:rPr lang="en-GB" sz="2000" smtClean="0">
                <a:latin typeface="Tahoma" pitchFamily="34" charset="0"/>
              </a:rPr>
              <a:t>  aaABb  </a:t>
            </a:r>
            <a:r>
              <a:rPr lang="en-GB" sz="2000" smtClean="0">
                <a:latin typeface="Tahoma" pitchFamily="34" charset="0"/>
                <a:sym typeface="Symbol" pitchFamily="18" charset="2"/>
              </a:rPr>
              <a:t></a:t>
            </a:r>
            <a:r>
              <a:rPr lang="en-GB" sz="2000" smtClean="0">
                <a:latin typeface="Tahoma" pitchFamily="34" charset="0"/>
              </a:rPr>
              <a:t>  aaAb  </a:t>
            </a:r>
            <a:r>
              <a:rPr lang="en-GB" sz="2000" smtClean="0">
                <a:latin typeface="Tahoma" pitchFamily="34" charset="0"/>
                <a:sym typeface="Symbol" pitchFamily="18" charset="2"/>
              </a:rPr>
              <a:t></a:t>
            </a:r>
            <a:r>
              <a:rPr lang="en-GB" sz="2000" smtClean="0">
                <a:latin typeface="Tahoma" pitchFamily="34" charset="0"/>
              </a:rPr>
              <a:t>  aab</a:t>
            </a:r>
          </a:p>
          <a:p>
            <a:pPr eaLnBrk="1" hangingPunct="1">
              <a:spcBef>
                <a:spcPct val="0"/>
              </a:spcBef>
              <a:spcAft>
                <a:spcPct val="50000"/>
              </a:spcAft>
              <a:buClr>
                <a:schemeClr val="tx1"/>
              </a:buClr>
              <a:buFontTx/>
              <a:buNone/>
              <a:tabLst>
                <a:tab pos="762000" algn="l"/>
              </a:tabLst>
            </a:pPr>
            <a:r>
              <a:rPr lang="en-GB" sz="2000" smtClean="0">
                <a:latin typeface="Tahoma" pitchFamily="34" charset="0"/>
              </a:rPr>
              <a:t>	</a:t>
            </a:r>
            <a:endParaRPr lang="en-GB" sz="2000" smtClean="0">
              <a:latin typeface="Tahoma" pitchFamily="34" charset="0"/>
              <a:sym typeface="Symbol" pitchFamily="18" charset="2"/>
            </a:endParaRPr>
          </a:p>
          <a:p>
            <a:pPr eaLnBrk="1" hangingPunct="1">
              <a:spcBef>
                <a:spcPct val="0"/>
              </a:spcBef>
              <a:buClr>
                <a:schemeClr val="tx1"/>
              </a:buClr>
              <a:buFontTx/>
              <a:buNone/>
              <a:tabLst>
                <a:tab pos="762000" algn="l"/>
              </a:tabLst>
            </a:pPr>
            <a:endParaRPr lang="en-GB" sz="2200" smtClean="0">
              <a:latin typeface="Tahoma" pitchFamily="34" charset="0"/>
              <a:sym typeface="Symbol" pitchFamily="18" charset="2"/>
            </a:endParaRPr>
          </a:p>
        </p:txBody>
      </p:sp>
      <p:sp>
        <p:nvSpPr>
          <p:cNvPr id="267268" name="Text Box 4"/>
          <p:cNvSpPr txBox="1">
            <a:spLocks noChangeArrowheads="1"/>
          </p:cNvSpPr>
          <p:nvPr/>
        </p:nvSpPr>
        <p:spPr bwMode="auto">
          <a:xfrm>
            <a:off x="1125776"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1</a:t>
            </a:r>
          </a:p>
        </p:txBody>
      </p:sp>
      <p:sp>
        <p:nvSpPr>
          <p:cNvPr id="267269" name="Text Box 5"/>
          <p:cNvSpPr txBox="1">
            <a:spLocks noChangeArrowheads="1"/>
          </p:cNvSpPr>
          <p:nvPr/>
        </p:nvSpPr>
        <p:spPr bwMode="auto">
          <a:xfrm>
            <a:off x="1899747"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2</a:t>
            </a:r>
          </a:p>
        </p:txBody>
      </p:sp>
      <p:sp>
        <p:nvSpPr>
          <p:cNvPr id="267270" name="Text Box 6"/>
          <p:cNvSpPr txBox="1">
            <a:spLocks noChangeArrowheads="1"/>
          </p:cNvSpPr>
          <p:nvPr/>
        </p:nvSpPr>
        <p:spPr bwMode="auto">
          <a:xfrm>
            <a:off x="2955163"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3</a:t>
            </a:r>
          </a:p>
        </p:txBody>
      </p:sp>
      <p:sp>
        <p:nvSpPr>
          <p:cNvPr id="267271" name="Text Box 7"/>
          <p:cNvSpPr txBox="1">
            <a:spLocks noChangeArrowheads="1"/>
          </p:cNvSpPr>
          <p:nvPr/>
        </p:nvSpPr>
        <p:spPr bwMode="auto">
          <a:xfrm>
            <a:off x="3869856"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4</a:t>
            </a:r>
          </a:p>
        </p:txBody>
      </p:sp>
      <p:sp>
        <p:nvSpPr>
          <p:cNvPr id="267272" name="Text Box 8"/>
          <p:cNvSpPr txBox="1">
            <a:spLocks noChangeArrowheads="1"/>
          </p:cNvSpPr>
          <p:nvPr/>
        </p:nvSpPr>
        <p:spPr bwMode="auto">
          <a:xfrm>
            <a:off x="4925271"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5</a:t>
            </a:r>
          </a:p>
        </p:txBody>
      </p:sp>
      <p:sp>
        <p:nvSpPr>
          <p:cNvPr id="267273" name="Text Box 9"/>
          <p:cNvSpPr txBox="1">
            <a:spLocks noChangeArrowheads="1"/>
          </p:cNvSpPr>
          <p:nvPr/>
        </p:nvSpPr>
        <p:spPr bwMode="auto">
          <a:xfrm>
            <a:off x="1125776"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1</a:t>
            </a:r>
          </a:p>
        </p:txBody>
      </p:sp>
      <p:sp>
        <p:nvSpPr>
          <p:cNvPr id="267274" name="Text Box 10"/>
          <p:cNvSpPr txBox="1">
            <a:spLocks noChangeArrowheads="1"/>
          </p:cNvSpPr>
          <p:nvPr/>
        </p:nvSpPr>
        <p:spPr bwMode="auto">
          <a:xfrm>
            <a:off x="1899747"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4</a:t>
            </a:r>
          </a:p>
        </p:txBody>
      </p:sp>
      <p:sp>
        <p:nvSpPr>
          <p:cNvPr id="267275" name="Text Box 11"/>
          <p:cNvSpPr txBox="1">
            <a:spLocks noChangeArrowheads="1"/>
          </p:cNvSpPr>
          <p:nvPr/>
        </p:nvSpPr>
        <p:spPr bwMode="auto">
          <a:xfrm>
            <a:off x="2814441"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2</a:t>
            </a:r>
          </a:p>
        </p:txBody>
      </p:sp>
      <p:sp>
        <p:nvSpPr>
          <p:cNvPr id="267276" name="Text Box 12"/>
          <p:cNvSpPr txBox="1">
            <a:spLocks noChangeArrowheads="1"/>
          </p:cNvSpPr>
          <p:nvPr/>
        </p:nvSpPr>
        <p:spPr bwMode="auto">
          <a:xfrm>
            <a:off x="4010578"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5</a:t>
            </a:r>
          </a:p>
        </p:txBody>
      </p:sp>
      <p:sp>
        <p:nvSpPr>
          <p:cNvPr id="267277" name="Text Box 13"/>
          <p:cNvSpPr txBox="1">
            <a:spLocks noChangeArrowheads="1"/>
          </p:cNvSpPr>
          <p:nvPr/>
        </p:nvSpPr>
        <p:spPr bwMode="auto">
          <a:xfrm>
            <a:off x="5065993"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7267">
                                            <p:txEl>
                                              <p:pRg st="2" end="2"/>
                                            </p:txEl>
                                          </p:spTgt>
                                        </p:tgtEl>
                                        <p:attrNameLst>
                                          <p:attrName>style.visibility</p:attrName>
                                        </p:attrNameLst>
                                      </p:cBhvr>
                                      <p:to>
                                        <p:strVal val="visible"/>
                                      </p:to>
                                    </p:set>
                                    <p:animEffect transition="in" filter="box(in)">
                                      <p:cBhvr>
                                        <p:cTn id="7" dur="500"/>
                                        <p:tgtEl>
                                          <p:spTgt spid="267267">
                                            <p:txEl>
                                              <p:pRg st="2" end="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7272"/>
                                        </p:tgtEl>
                                        <p:attrNameLst>
                                          <p:attrName>style.visibility</p:attrName>
                                        </p:attrNameLst>
                                      </p:cBhvr>
                                      <p:to>
                                        <p:strVal val="visible"/>
                                      </p:to>
                                    </p:set>
                                    <p:animEffect transition="in" filter="box(in)">
                                      <p:cBhvr>
                                        <p:cTn id="10" dur="500"/>
                                        <p:tgtEl>
                                          <p:spTgt spid="26727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67271"/>
                                        </p:tgtEl>
                                        <p:attrNameLst>
                                          <p:attrName>style.visibility</p:attrName>
                                        </p:attrNameLst>
                                      </p:cBhvr>
                                      <p:to>
                                        <p:strVal val="visible"/>
                                      </p:to>
                                    </p:set>
                                    <p:animEffect transition="in" filter="box(in)">
                                      <p:cBhvr>
                                        <p:cTn id="13" dur="500"/>
                                        <p:tgtEl>
                                          <p:spTgt spid="26727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67270"/>
                                        </p:tgtEl>
                                        <p:attrNameLst>
                                          <p:attrName>style.visibility</p:attrName>
                                        </p:attrNameLst>
                                      </p:cBhvr>
                                      <p:to>
                                        <p:strVal val="visible"/>
                                      </p:to>
                                    </p:set>
                                    <p:animEffect transition="in" filter="box(in)">
                                      <p:cBhvr>
                                        <p:cTn id="16" dur="500"/>
                                        <p:tgtEl>
                                          <p:spTgt spid="26727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67269"/>
                                        </p:tgtEl>
                                        <p:attrNameLst>
                                          <p:attrName>style.visibility</p:attrName>
                                        </p:attrNameLst>
                                      </p:cBhvr>
                                      <p:to>
                                        <p:strVal val="visible"/>
                                      </p:to>
                                    </p:set>
                                    <p:animEffect transition="in" filter="box(in)">
                                      <p:cBhvr>
                                        <p:cTn id="19" dur="500"/>
                                        <p:tgtEl>
                                          <p:spTgt spid="26726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67268"/>
                                        </p:tgtEl>
                                        <p:attrNameLst>
                                          <p:attrName>style.visibility</p:attrName>
                                        </p:attrNameLst>
                                      </p:cBhvr>
                                      <p:to>
                                        <p:strVal val="visible"/>
                                      </p:to>
                                    </p:set>
                                    <p:animEffect transition="in" filter="box(in)">
                                      <p:cBhvr>
                                        <p:cTn id="22" dur="500"/>
                                        <p:tgtEl>
                                          <p:spTgt spid="26726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67267">
                                            <p:txEl>
                                              <p:pRg st="4" end="4"/>
                                            </p:txEl>
                                          </p:spTgt>
                                        </p:tgtEl>
                                        <p:attrNameLst>
                                          <p:attrName>style.visibility</p:attrName>
                                        </p:attrNameLst>
                                      </p:cBhvr>
                                      <p:to>
                                        <p:strVal val="visible"/>
                                      </p:to>
                                    </p:set>
                                    <p:animEffect transition="in" filter="box(in)">
                                      <p:cBhvr>
                                        <p:cTn id="27" dur="500"/>
                                        <p:tgtEl>
                                          <p:spTgt spid="267267">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67277"/>
                                        </p:tgtEl>
                                        <p:attrNameLst>
                                          <p:attrName>style.visibility</p:attrName>
                                        </p:attrNameLst>
                                      </p:cBhvr>
                                      <p:to>
                                        <p:strVal val="visible"/>
                                      </p:to>
                                    </p:set>
                                    <p:animEffect transition="in" filter="box(in)">
                                      <p:cBhvr>
                                        <p:cTn id="30" dur="500"/>
                                        <p:tgtEl>
                                          <p:spTgt spid="267277"/>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67276"/>
                                        </p:tgtEl>
                                        <p:attrNameLst>
                                          <p:attrName>style.visibility</p:attrName>
                                        </p:attrNameLst>
                                      </p:cBhvr>
                                      <p:to>
                                        <p:strVal val="visible"/>
                                      </p:to>
                                    </p:set>
                                    <p:animEffect transition="in" filter="box(in)">
                                      <p:cBhvr>
                                        <p:cTn id="33" dur="500"/>
                                        <p:tgtEl>
                                          <p:spTgt spid="267276"/>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67275"/>
                                        </p:tgtEl>
                                        <p:attrNameLst>
                                          <p:attrName>style.visibility</p:attrName>
                                        </p:attrNameLst>
                                      </p:cBhvr>
                                      <p:to>
                                        <p:strVal val="visible"/>
                                      </p:to>
                                    </p:set>
                                    <p:animEffect transition="in" filter="box(in)">
                                      <p:cBhvr>
                                        <p:cTn id="36" dur="500"/>
                                        <p:tgtEl>
                                          <p:spTgt spid="267275"/>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67274"/>
                                        </p:tgtEl>
                                        <p:attrNameLst>
                                          <p:attrName>style.visibility</p:attrName>
                                        </p:attrNameLst>
                                      </p:cBhvr>
                                      <p:to>
                                        <p:strVal val="visible"/>
                                      </p:to>
                                    </p:set>
                                    <p:animEffect transition="in" filter="box(in)">
                                      <p:cBhvr>
                                        <p:cTn id="39" dur="500"/>
                                        <p:tgtEl>
                                          <p:spTgt spid="26727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67273"/>
                                        </p:tgtEl>
                                        <p:attrNameLst>
                                          <p:attrName>style.visibility</p:attrName>
                                        </p:attrNameLst>
                                      </p:cBhvr>
                                      <p:to>
                                        <p:strVal val="visible"/>
                                      </p:to>
                                    </p:set>
                                    <p:animEffect transition="in" filter="box(in)">
                                      <p:cBhvr>
                                        <p:cTn id="42" dur="500"/>
                                        <p:tgtEl>
                                          <p:spTgt spid="267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P spid="267269" grpId="0"/>
      <p:bldP spid="267270" grpId="0"/>
      <p:bldP spid="267271" grpId="0"/>
      <p:bldP spid="267272" grpId="0"/>
      <p:bldP spid="267273" grpId="0"/>
      <p:bldP spid="267274" grpId="0"/>
      <p:bldP spid="267275" grpId="0"/>
      <p:bldP spid="26727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0286077-22AA-43EE-887A-16BFCEF771EA}" type="slidenum">
              <a:rPr lang="en-GB"/>
              <a:pPr>
                <a:defRPr/>
              </a:pPr>
              <a:t>68</a:t>
            </a:fld>
            <a:endParaRPr lang="en-GB"/>
          </a:p>
        </p:txBody>
      </p:sp>
      <p:sp>
        <p:nvSpPr>
          <p:cNvPr id="10243" name="Rectangle 2"/>
          <p:cNvSpPr>
            <a:spLocks noGrp="1" noChangeArrowheads="1"/>
          </p:cNvSpPr>
          <p:nvPr>
            <p:ph type="title"/>
          </p:nvPr>
        </p:nvSpPr>
        <p:spPr/>
        <p:txBody>
          <a:bodyPr/>
          <a:lstStyle/>
          <a:p>
            <a:pPr eaLnBrk="1" hangingPunct="1"/>
            <a:r>
              <a:rPr lang="en-GB" sz="4000" smtClean="0">
                <a:latin typeface="Tahoma" pitchFamily="34" charset="0"/>
              </a:rPr>
              <a:t>Derivations</a:t>
            </a:r>
          </a:p>
        </p:txBody>
      </p:sp>
      <p:sp>
        <p:nvSpPr>
          <p:cNvPr id="268291" name="Rectangle 3"/>
          <p:cNvSpPr>
            <a:spLocks noGrp="1" noChangeArrowheads="1"/>
          </p:cNvSpPr>
          <p:nvPr>
            <p:ph type="body" idx="1"/>
          </p:nvPr>
        </p:nvSpPr>
        <p:spPr>
          <a:xfrm>
            <a:off x="492527" y="1981200"/>
            <a:ext cx="8161878" cy="4114800"/>
          </a:xfrm>
        </p:spPr>
        <p:txBody>
          <a:bodyPr/>
          <a:lstStyle/>
          <a:p>
            <a:pPr eaLnBrk="1" hangingPunct="1">
              <a:spcBef>
                <a:spcPct val="0"/>
              </a:spcBef>
              <a:spcAft>
                <a:spcPct val="50000"/>
              </a:spcAft>
              <a:buClr>
                <a:schemeClr val="tx1"/>
              </a:buClr>
            </a:pPr>
            <a:r>
              <a:rPr lang="en-GB" sz="2600" smtClean="0">
                <a:solidFill>
                  <a:srgbClr val="0000FF"/>
                </a:solidFill>
                <a:latin typeface="Tahoma" pitchFamily="34" charset="0"/>
              </a:rPr>
              <a:t>Leftmost:</a:t>
            </a:r>
            <a:r>
              <a:rPr lang="en-GB" sz="2600" smtClean="0">
                <a:latin typeface="Tahoma" pitchFamily="34" charset="0"/>
              </a:rPr>
              <a:t> in each step the leftmost variable in the sentential form is replaced.</a:t>
            </a:r>
          </a:p>
          <a:p>
            <a:pPr eaLnBrk="1" hangingPunct="1">
              <a:spcBef>
                <a:spcPct val="0"/>
              </a:spcBef>
              <a:spcAft>
                <a:spcPct val="50000"/>
              </a:spcAft>
              <a:buClr>
                <a:schemeClr val="tx1"/>
              </a:buClr>
              <a:buFontTx/>
              <a:buNone/>
            </a:pPr>
            <a:endParaRPr lang="en-GB" sz="2600" smtClean="0">
              <a:latin typeface="Tahoma" pitchFamily="34" charset="0"/>
            </a:endParaRPr>
          </a:p>
          <a:p>
            <a:pPr eaLnBrk="1" hangingPunct="1">
              <a:spcBef>
                <a:spcPct val="0"/>
              </a:spcBef>
              <a:spcAft>
                <a:spcPct val="50000"/>
              </a:spcAft>
              <a:buClr>
                <a:schemeClr val="tx1"/>
              </a:buClr>
            </a:pPr>
            <a:r>
              <a:rPr lang="en-GB" sz="2600" smtClean="0">
                <a:solidFill>
                  <a:srgbClr val="0000FF"/>
                </a:solidFill>
                <a:latin typeface="Tahoma" pitchFamily="34" charset="0"/>
              </a:rPr>
              <a:t>Rightmost:</a:t>
            </a:r>
            <a:r>
              <a:rPr lang="en-GB" sz="2600" smtClean="0">
                <a:latin typeface="Tahoma" pitchFamily="34" charset="0"/>
              </a:rPr>
              <a:t> in each step the rightmost variable in the sentential form is replaced.</a:t>
            </a:r>
          </a:p>
          <a:p>
            <a:pPr eaLnBrk="1" hangingPunct="1">
              <a:spcBef>
                <a:spcPct val="0"/>
              </a:spcBef>
              <a:spcAft>
                <a:spcPct val="50000"/>
              </a:spcAft>
              <a:buClr>
                <a:schemeClr val="tx1"/>
              </a:buClr>
            </a:pPr>
            <a:endParaRPr lang="en-GB" sz="2600" smtClean="0">
              <a:latin typeface="Tahoma" pitchFamily="34" charset="0"/>
            </a:endParaRPr>
          </a:p>
          <a:p>
            <a:pPr eaLnBrk="1" hangingPunct="1">
              <a:spcBef>
                <a:spcPct val="0"/>
              </a:spcBef>
              <a:spcAft>
                <a:spcPct val="50000"/>
              </a:spcAft>
              <a:buClr>
                <a:schemeClr val="tx1"/>
              </a:buClr>
            </a:pPr>
            <a:endParaRPr lang="en-GB" sz="2200" smtClean="0">
              <a:latin typeface="Tahoma" pitchFamily="34" charset="0"/>
              <a:sym typeface="Symbol" pitchFamily="18" charset="2"/>
            </a:endParaRPr>
          </a:p>
          <a:p>
            <a:pPr eaLnBrk="1" hangingPunct="1">
              <a:spcBef>
                <a:spcPct val="0"/>
              </a:spcBef>
              <a:buClr>
                <a:schemeClr val="tx1"/>
              </a:buClr>
              <a:buFontTx/>
              <a:buNone/>
            </a:pP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8291">
                                            <p:txEl>
                                              <p:pRg st="2" end="2"/>
                                            </p:txEl>
                                          </p:spTgt>
                                        </p:tgtEl>
                                        <p:attrNameLst>
                                          <p:attrName>style.visibility</p:attrName>
                                        </p:attrNameLst>
                                      </p:cBhvr>
                                      <p:to>
                                        <p:strVal val="visible"/>
                                      </p:to>
                                    </p:set>
                                    <p:animEffect transition="in" filter="box(in)">
                                      <p:cBhvr>
                                        <p:cTn id="7" dur="500"/>
                                        <p:tgtEl>
                                          <p:spTgt spid="268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pPr>
              <a:defRPr/>
            </a:pPr>
            <a:fld id="{C72562DB-4EA7-49DB-BF89-2075ECB9B785}" type="slidenum">
              <a:rPr lang="en-GB"/>
              <a:pPr>
                <a:defRPr/>
              </a:pPr>
              <a:t>69</a:t>
            </a:fld>
            <a:endParaRPr lang="en-GB"/>
          </a:p>
        </p:txBody>
      </p:sp>
      <p:sp>
        <p:nvSpPr>
          <p:cNvPr id="11267" name="Rectangle 2"/>
          <p:cNvSpPr>
            <a:spLocks noGrp="1" noChangeArrowheads="1"/>
          </p:cNvSpPr>
          <p:nvPr>
            <p:ph type="title"/>
          </p:nvPr>
        </p:nvSpPr>
        <p:spPr/>
        <p:txBody>
          <a:bodyPr/>
          <a:lstStyle/>
          <a:p>
            <a:pPr eaLnBrk="1" hangingPunct="1"/>
            <a:r>
              <a:rPr lang="en-GB" sz="4000" smtClean="0">
                <a:latin typeface="Tahoma" pitchFamily="34" charset="0"/>
              </a:rPr>
              <a:t>Example</a:t>
            </a:r>
          </a:p>
        </p:txBody>
      </p:sp>
      <p:sp>
        <p:nvSpPr>
          <p:cNvPr id="304131" name="Rectangle 3"/>
          <p:cNvSpPr>
            <a:spLocks noGrp="1" noChangeArrowheads="1"/>
          </p:cNvSpPr>
          <p:nvPr>
            <p:ph type="body" idx="1"/>
          </p:nvPr>
        </p:nvSpPr>
        <p:spPr>
          <a:xfrm>
            <a:off x="492527" y="1981200"/>
            <a:ext cx="8161878" cy="4114800"/>
          </a:xfrm>
        </p:spPr>
        <p:txBody>
          <a:bodyPr>
            <a:normAutofit lnSpcReduction="10000"/>
          </a:bodyPr>
          <a:lstStyle/>
          <a:p>
            <a:pPr eaLnBrk="1" hangingPunct="1">
              <a:spcBef>
                <a:spcPct val="0"/>
              </a:spcBef>
              <a:spcAft>
                <a:spcPct val="100000"/>
              </a:spcAft>
              <a:buClr>
                <a:schemeClr val="tx1"/>
              </a:buClr>
              <a:tabLst>
                <a:tab pos="762000" algn="l"/>
              </a:tabLst>
            </a:pPr>
            <a:r>
              <a:rPr lang="en-GB" sz="2000" smtClean="0">
                <a:latin typeface="Tahoma" pitchFamily="34" charset="0"/>
              </a:rPr>
              <a:t>G = ({S, A, B}, {a, b}, S, {S </a:t>
            </a:r>
            <a:r>
              <a:rPr lang="en-GB" sz="2000" smtClean="0">
                <a:latin typeface="Tahoma" pitchFamily="34" charset="0"/>
                <a:sym typeface="Symbol" pitchFamily="18" charset="2"/>
              </a:rPr>
              <a:t> AB, A  aaA, </a:t>
            </a:r>
            <a:r>
              <a:rPr lang="en-GB" sz="2000" smtClean="0">
                <a:latin typeface="Tahoma" pitchFamily="34" charset="0"/>
              </a:rPr>
              <a:t>A </a:t>
            </a:r>
            <a:r>
              <a:rPr lang="en-GB" sz="2000" smtClean="0">
                <a:latin typeface="Tahoma" pitchFamily="34" charset="0"/>
                <a:sym typeface="Symbol" pitchFamily="18" charset="2"/>
              </a:rPr>
              <a:t> </a:t>
            </a:r>
            <a:r>
              <a:rPr lang="en-GB" sz="2000" smtClean="0">
                <a:latin typeface="Tahoma" pitchFamily="34" charset="0"/>
              </a:rPr>
              <a:t>, B </a:t>
            </a:r>
            <a:r>
              <a:rPr lang="en-GB" sz="2000" smtClean="0">
                <a:latin typeface="Tahoma" pitchFamily="34" charset="0"/>
                <a:sym typeface="Symbol" pitchFamily="18" charset="2"/>
              </a:rPr>
              <a:t> Bb, </a:t>
            </a:r>
            <a:r>
              <a:rPr lang="en-GB" sz="2000" smtClean="0">
                <a:latin typeface="Tahoma" pitchFamily="34" charset="0"/>
              </a:rPr>
              <a:t>B </a:t>
            </a:r>
            <a:r>
              <a:rPr lang="en-GB" sz="2000" smtClean="0">
                <a:latin typeface="Tahoma" pitchFamily="34" charset="0"/>
                <a:sym typeface="Symbol" pitchFamily="18" charset="2"/>
              </a:rPr>
              <a:t> </a:t>
            </a:r>
            <a:r>
              <a:rPr lang="en-GB" sz="2000" smtClean="0">
                <a:latin typeface="Tahoma" pitchFamily="34" charset="0"/>
              </a:rPr>
              <a:t>}) 					</a:t>
            </a:r>
            <a:r>
              <a:rPr lang="en-GB" sz="1800" smtClean="0">
                <a:solidFill>
                  <a:srgbClr val="0000FF"/>
                </a:solidFill>
                <a:latin typeface="Tahoma" pitchFamily="34" charset="0"/>
              </a:rPr>
              <a:t>1	   2	    3	    4	     5</a:t>
            </a:r>
            <a:r>
              <a:rPr lang="en-GB" sz="2000" smtClean="0">
                <a:solidFill>
                  <a:srgbClr val="0000FF"/>
                </a:solidFill>
                <a:latin typeface="Tahoma" pitchFamily="34" charset="0"/>
              </a:rPr>
              <a:t>	</a:t>
            </a:r>
          </a:p>
          <a:p>
            <a:pPr eaLnBrk="1" hangingPunct="1">
              <a:spcBef>
                <a:spcPct val="0"/>
              </a:spcBef>
              <a:spcAft>
                <a:spcPct val="100000"/>
              </a:spcAft>
              <a:buClr>
                <a:schemeClr val="tx1"/>
              </a:buClr>
              <a:buFontTx/>
              <a:buNone/>
              <a:tabLst>
                <a:tab pos="762000" algn="l"/>
              </a:tabLst>
            </a:pPr>
            <a:r>
              <a:rPr lang="en-GB" sz="2000" smtClean="0">
                <a:latin typeface="Tahoma" pitchFamily="34" charset="0"/>
              </a:rPr>
              <a:t>	 </a:t>
            </a:r>
          </a:p>
          <a:p>
            <a:pPr eaLnBrk="1" hangingPunct="1">
              <a:spcBef>
                <a:spcPct val="0"/>
              </a:spcBef>
              <a:spcAft>
                <a:spcPct val="100000"/>
              </a:spcAft>
              <a:buClr>
                <a:schemeClr val="tx1"/>
              </a:buClr>
              <a:buFontTx/>
              <a:buNone/>
              <a:tabLst>
                <a:tab pos="762000" algn="l"/>
              </a:tabLst>
            </a:pPr>
            <a:r>
              <a:rPr lang="en-GB" sz="2000" smtClean="0">
                <a:latin typeface="Tahoma" pitchFamily="34" charset="0"/>
              </a:rPr>
              <a:t>	S  </a:t>
            </a:r>
            <a:r>
              <a:rPr lang="en-GB" sz="2000" smtClean="0">
                <a:latin typeface="Tahoma" pitchFamily="34" charset="0"/>
                <a:sym typeface="Symbol" pitchFamily="18" charset="2"/>
              </a:rPr>
              <a:t>  </a:t>
            </a:r>
            <a:r>
              <a:rPr lang="en-GB" sz="2000" smtClean="0">
                <a:latin typeface="Tahoma" pitchFamily="34" charset="0"/>
              </a:rPr>
              <a:t>AB  </a:t>
            </a:r>
            <a:r>
              <a:rPr lang="en-GB" sz="2000" smtClean="0">
                <a:latin typeface="Tahoma" pitchFamily="34" charset="0"/>
                <a:sym typeface="Symbol" pitchFamily="18" charset="2"/>
              </a:rPr>
              <a:t></a:t>
            </a:r>
            <a:r>
              <a:rPr lang="en-GB" sz="2000" smtClean="0">
                <a:latin typeface="Tahoma" pitchFamily="34" charset="0"/>
              </a:rPr>
              <a:t>  aaAB  </a:t>
            </a:r>
            <a:r>
              <a:rPr lang="en-GB" sz="2000" smtClean="0">
                <a:latin typeface="Tahoma" pitchFamily="34" charset="0"/>
                <a:sym typeface="Symbol" pitchFamily="18" charset="2"/>
              </a:rPr>
              <a:t></a:t>
            </a:r>
            <a:r>
              <a:rPr lang="en-GB" sz="2000" smtClean="0">
                <a:latin typeface="Tahoma" pitchFamily="34" charset="0"/>
              </a:rPr>
              <a:t>  aaB  </a:t>
            </a:r>
            <a:r>
              <a:rPr lang="en-GB" sz="2000" smtClean="0">
                <a:latin typeface="Tahoma" pitchFamily="34" charset="0"/>
                <a:sym typeface="Symbol" pitchFamily="18" charset="2"/>
              </a:rPr>
              <a:t></a:t>
            </a:r>
            <a:r>
              <a:rPr lang="en-GB" sz="2000" smtClean="0">
                <a:latin typeface="Tahoma" pitchFamily="34" charset="0"/>
              </a:rPr>
              <a:t>  aaBb  </a:t>
            </a:r>
            <a:r>
              <a:rPr lang="en-GB" sz="2000" smtClean="0">
                <a:latin typeface="Tahoma" pitchFamily="34" charset="0"/>
                <a:sym typeface="Symbol" pitchFamily="18" charset="2"/>
              </a:rPr>
              <a:t></a:t>
            </a:r>
            <a:r>
              <a:rPr lang="en-GB" sz="2000" smtClean="0">
                <a:latin typeface="Tahoma" pitchFamily="34" charset="0"/>
              </a:rPr>
              <a:t>  aab		Left </a:t>
            </a:r>
          </a:p>
          <a:p>
            <a:pPr eaLnBrk="1" hangingPunct="1">
              <a:spcBef>
                <a:spcPct val="0"/>
              </a:spcBef>
              <a:spcAft>
                <a:spcPct val="100000"/>
              </a:spcAft>
              <a:buClr>
                <a:schemeClr val="tx1"/>
              </a:buClr>
              <a:buFontTx/>
              <a:buNone/>
              <a:tabLst>
                <a:tab pos="762000" algn="l"/>
              </a:tabLst>
            </a:pPr>
            <a:endParaRPr lang="en-GB" sz="2000" smtClean="0">
              <a:latin typeface="Tahoma" pitchFamily="34" charset="0"/>
            </a:endParaRPr>
          </a:p>
          <a:p>
            <a:pPr eaLnBrk="1" hangingPunct="1">
              <a:spcBef>
                <a:spcPct val="0"/>
              </a:spcBef>
              <a:spcAft>
                <a:spcPct val="100000"/>
              </a:spcAft>
              <a:buClr>
                <a:schemeClr val="tx1"/>
              </a:buClr>
              <a:buFontTx/>
              <a:buNone/>
              <a:tabLst>
                <a:tab pos="762000" algn="l"/>
              </a:tabLst>
            </a:pPr>
            <a:r>
              <a:rPr lang="en-GB" sz="2000" smtClean="0">
                <a:latin typeface="Tahoma" pitchFamily="34" charset="0"/>
              </a:rPr>
              <a:t>	S  </a:t>
            </a:r>
            <a:r>
              <a:rPr lang="en-GB" sz="2000" smtClean="0">
                <a:latin typeface="Tahoma" pitchFamily="34" charset="0"/>
                <a:sym typeface="Symbol" pitchFamily="18" charset="2"/>
              </a:rPr>
              <a:t>  </a:t>
            </a:r>
            <a:r>
              <a:rPr lang="en-GB" sz="2000" smtClean="0">
                <a:latin typeface="Tahoma" pitchFamily="34" charset="0"/>
              </a:rPr>
              <a:t>AB  </a:t>
            </a:r>
            <a:r>
              <a:rPr lang="en-GB" sz="2000" smtClean="0">
                <a:latin typeface="Tahoma" pitchFamily="34" charset="0"/>
                <a:sym typeface="Symbol" pitchFamily="18" charset="2"/>
              </a:rPr>
              <a:t></a:t>
            </a:r>
            <a:r>
              <a:rPr lang="en-GB" sz="2000" smtClean="0">
                <a:latin typeface="Tahoma" pitchFamily="34" charset="0"/>
              </a:rPr>
              <a:t>  ABb  </a:t>
            </a:r>
            <a:r>
              <a:rPr lang="en-GB" sz="2000" smtClean="0">
                <a:latin typeface="Tahoma" pitchFamily="34" charset="0"/>
                <a:sym typeface="Symbol" pitchFamily="18" charset="2"/>
              </a:rPr>
              <a:t></a:t>
            </a:r>
            <a:r>
              <a:rPr lang="en-GB" sz="2000" smtClean="0">
                <a:latin typeface="Tahoma" pitchFamily="34" charset="0"/>
              </a:rPr>
              <a:t>  aaABb  </a:t>
            </a:r>
            <a:r>
              <a:rPr lang="en-GB" sz="2000" smtClean="0">
                <a:latin typeface="Tahoma" pitchFamily="34" charset="0"/>
                <a:sym typeface="Symbol" pitchFamily="18" charset="2"/>
              </a:rPr>
              <a:t></a:t>
            </a:r>
            <a:r>
              <a:rPr lang="en-GB" sz="2000" smtClean="0">
                <a:latin typeface="Tahoma" pitchFamily="34" charset="0"/>
              </a:rPr>
              <a:t>  aaAb  </a:t>
            </a:r>
            <a:r>
              <a:rPr lang="en-GB" sz="2000" smtClean="0">
                <a:latin typeface="Tahoma" pitchFamily="34" charset="0"/>
                <a:sym typeface="Symbol" pitchFamily="18" charset="2"/>
              </a:rPr>
              <a:t></a:t>
            </a:r>
            <a:r>
              <a:rPr lang="en-GB" sz="2000" smtClean="0">
                <a:latin typeface="Tahoma" pitchFamily="34" charset="0"/>
              </a:rPr>
              <a:t>  aab		Right</a:t>
            </a:r>
          </a:p>
          <a:p>
            <a:pPr eaLnBrk="1" hangingPunct="1">
              <a:spcBef>
                <a:spcPct val="0"/>
              </a:spcBef>
              <a:spcAft>
                <a:spcPct val="50000"/>
              </a:spcAft>
              <a:buClr>
                <a:schemeClr val="tx1"/>
              </a:buClr>
              <a:buFontTx/>
              <a:buNone/>
              <a:tabLst>
                <a:tab pos="762000" algn="l"/>
              </a:tabLst>
            </a:pPr>
            <a:r>
              <a:rPr lang="en-GB" sz="2000" smtClean="0">
                <a:latin typeface="Tahoma" pitchFamily="34" charset="0"/>
              </a:rPr>
              <a:t>	</a:t>
            </a:r>
            <a:endParaRPr lang="en-GB" sz="2000" smtClean="0">
              <a:latin typeface="Tahoma" pitchFamily="34" charset="0"/>
              <a:sym typeface="Symbol" pitchFamily="18" charset="2"/>
            </a:endParaRPr>
          </a:p>
          <a:p>
            <a:pPr eaLnBrk="1" hangingPunct="1">
              <a:spcBef>
                <a:spcPct val="0"/>
              </a:spcBef>
              <a:buClr>
                <a:schemeClr val="tx1"/>
              </a:buClr>
              <a:buFontTx/>
              <a:buNone/>
              <a:tabLst>
                <a:tab pos="762000" algn="l"/>
              </a:tabLst>
            </a:pPr>
            <a:endParaRPr lang="en-GB" sz="2200" smtClean="0">
              <a:latin typeface="Tahoma" pitchFamily="34" charset="0"/>
              <a:sym typeface="Symbol" pitchFamily="18" charset="2"/>
            </a:endParaRPr>
          </a:p>
        </p:txBody>
      </p:sp>
      <p:sp>
        <p:nvSpPr>
          <p:cNvPr id="304132" name="Text Box 4"/>
          <p:cNvSpPr txBox="1">
            <a:spLocks noChangeArrowheads="1"/>
          </p:cNvSpPr>
          <p:nvPr/>
        </p:nvSpPr>
        <p:spPr bwMode="auto">
          <a:xfrm>
            <a:off x="1125776"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1</a:t>
            </a:r>
          </a:p>
        </p:txBody>
      </p:sp>
      <p:sp>
        <p:nvSpPr>
          <p:cNvPr id="304133" name="Text Box 5"/>
          <p:cNvSpPr txBox="1">
            <a:spLocks noChangeArrowheads="1"/>
          </p:cNvSpPr>
          <p:nvPr/>
        </p:nvSpPr>
        <p:spPr bwMode="auto">
          <a:xfrm>
            <a:off x="1899747"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2</a:t>
            </a:r>
          </a:p>
        </p:txBody>
      </p:sp>
      <p:sp>
        <p:nvSpPr>
          <p:cNvPr id="304134" name="Text Box 6"/>
          <p:cNvSpPr txBox="1">
            <a:spLocks noChangeArrowheads="1"/>
          </p:cNvSpPr>
          <p:nvPr/>
        </p:nvSpPr>
        <p:spPr bwMode="auto">
          <a:xfrm>
            <a:off x="2955163"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3</a:t>
            </a:r>
          </a:p>
        </p:txBody>
      </p:sp>
      <p:sp>
        <p:nvSpPr>
          <p:cNvPr id="304135" name="Text Box 7"/>
          <p:cNvSpPr txBox="1">
            <a:spLocks noChangeArrowheads="1"/>
          </p:cNvSpPr>
          <p:nvPr/>
        </p:nvSpPr>
        <p:spPr bwMode="auto">
          <a:xfrm>
            <a:off x="3869856"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4</a:t>
            </a:r>
          </a:p>
        </p:txBody>
      </p:sp>
      <p:sp>
        <p:nvSpPr>
          <p:cNvPr id="304136" name="Text Box 8"/>
          <p:cNvSpPr txBox="1">
            <a:spLocks noChangeArrowheads="1"/>
          </p:cNvSpPr>
          <p:nvPr/>
        </p:nvSpPr>
        <p:spPr bwMode="auto">
          <a:xfrm>
            <a:off x="4925271" y="32766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5</a:t>
            </a:r>
          </a:p>
        </p:txBody>
      </p:sp>
      <p:sp>
        <p:nvSpPr>
          <p:cNvPr id="304137" name="Text Box 9"/>
          <p:cNvSpPr txBox="1">
            <a:spLocks noChangeArrowheads="1"/>
          </p:cNvSpPr>
          <p:nvPr/>
        </p:nvSpPr>
        <p:spPr bwMode="auto">
          <a:xfrm>
            <a:off x="1125776"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1</a:t>
            </a:r>
          </a:p>
        </p:txBody>
      </p:sp>
      <p:sp>
        <p:nvSpPr>
          <p:cNvPr id="304138" name="Text Box 10"/>
          <p:cNvSpPr txBox="1">
            <a:spLocks noChangeArrowheads="1"/>
          </p:cNvSpPr>
          <p:nvPr/>
        </p:nvSpPr>
        <p:spPr bwMode="auto">
          <a:xfrm>
            <a:off x="1899747"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4</a:t>
            </a:r>
          </a:p>
        </p:txBody>
      </p:sp>
      <p:sp>
        <p:nvSpPr>
          <p:cNvPr id="304139" name="Text Box 11"/>
          <p:cNvSpPr txBox="1">
            <a:spLocks noChangeArrowheads="1"/>
          </p:cNvSpPr>
          <p:nvPr/>
        </p:nvSpPr>
        <p:spPr bwMode="auto">
          <a:xfrm>
            <a:off x="2814441"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2</a:t>
            </a:r>
          </a:p>
        </p:txBody>
      </p:sp>
      <p:sp>
        <p:nvSpPr>
          <p:cNvPr id="304140" name="Text Box 12"/>
          <p:cNvSpPr txBox="1">
            <a:spLocks noChangeArrowheads="1"/>
          </p:cNvSpPr>
          <p:nvPr/>
        </p:nvSpPr>
        <p:spPr bwMode="auto">
          <a:xfrm>
            <a:off x="4010578"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5</a:t>
            </a:r>
          </a:p>
        </p:txBody>
      </p:sp>
      <p:sp>
        <p:nvSpPr>
          <p:cNvPr id="304141" name="Text Box 13"/>
          <p:cNvSpPr txBox="1">
            <a:spLocks noChangeArrowheads="1"/>
          </p:cNvSpPr>
          <p:nvPr/>
        </p:nvSpPr>
        <p:spPr bwMode="auto">
          <a:xfrm>
            <a:off x="5065993" y="4495801"/>
            <a:ext cx="422166" cy="366713"/>
          </a:xfrm>
          <a:prstGeom prst="rect">
            <a:avLst/>
          </a:prstGeom>
          <a:noFill/>
          <a:ln w="9525">
            <a:noFill/>
            <a:miter lim="800000"/>
            <a:headEnd/>
            <a:tailEnd/>
          </a:ln>
        </p:spPr>
        <p:txBody>
          <a:bodyPr>
            <a:spAutoFit/>
          </a:bodyPr>
          <a:lstStyle/>
          <a:p>
            <a:pPr>
              <a:spcBef>
                <a:spcPct val="50000"/>
              </a:spcBef>
            </a:pPr>
            <a:r>
              <a:rPr lang="en-GB" sz="1800">
                <a:solidFill>
                  <a:srgbClr val="0000FF"/>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4131">
                                            <p:txEl>
                                              <p:pRg st="2" end="2"/>
                                            </p:txEl>
                                          </p:spTgt>
                                        </p:tgtEl>
                                        <p:attrNameLst>
                                          <p:attrName>style.visibility</p:attrName>
                                        </p:attrNameLst>
                                      </p:cBhvr>
                                      <p:to>
                                        <p:strVal val="visible"/>
                                      </p:to>
                                    </p:set>
                                    <p:animEffect transition="in" filter="box(in)">
                                      <p:cBhvr>
                                        <p:cTn id="7" dur="500"/>
                                        <p:tgtEl>
                                          <p:spTgt spid="304131">
                                            <p:txEl>
                                              <p:pRg st="2" end="2"/>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04136"/>
                                        </p:tgtEl>
                                        <p:attrNameLst>
                                          <p:attrName>style.visibility</p:attrName>
                                        </p:attrNameLst>
                                      </p:cBhvr>
                                      <p:to>
                                        <p:strVal val="visible"/>
                                      </p:to>
                                    </p:set>
                                    <p:animEffect transition="in" filter="box(in)">
                                      <p:cBhvr>
                                        <p:cTn id="10" dur="500"/>
                                        <p:tgtEl>
                                          <p:spTgt spid="30413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04135"/>
                                        </p:tgtEl>
                                        <p:attrNameLst>
                                          <p:attrName>style.visibility</p:attrName>
                                        </p:attrNameLst>
                                      </p:cBhvr>
                                      <p:to>
                                        <p:strVal val="visible"/>
                                      </p:to>
                                    </p:set>
                                    <p:animEffect transition="in" filter="box(in)">
                                      <p:cBhvr>
                                        <p:cTn id="13" dur="500"/>
                                        <p:tgtEl>
                                          <p:spTgt spid="30413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04134"/>
                                        </p:tgtEl>
                                        <p:attrNameLst>
                                          <p:attrName>style.visibility</p:attrName>
                                        </p:attrNameLst>
                                      </p:cBhvr>
                                      <p:to>
                                        <p:strVal val="visible"/>
                                      </p:to>
                                    </p:set>
                                    <p:animEffect transition="in" filter="box(in)">
                                      <p:cBhvr>
                                        <p:cTn id="16" dur="500"/>
                                        <p:tgtEl>
                                          <p:spTgt spid="30413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04133"/>
                                        </p:tgtEl>
                                        <p:attrNameLst>
                                          <p:attrName>style.visibility</p:attrName>
                                        </p:attrNameLst>
                                      </p:cBhvr>
                                      <p:to>
                                        <p:strVal val="visible"/>
                                      </p:to>
                                    </p:set>
                                    <p:animEffect transition="in" filter="box(in)">
                                      <p:cBhvr>
                                        <p:cTn id="19" dur="500"/>
                                        <p:tgtEl>
                                          <p:spTgt spid="30413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04132"/>
                                        </p:tgtEl>
                                        <p:attrNameLst>
                                          <p:attrName>style.visibility</p:attrName>
                                        </p:attrNameLst>
                                      </p:cBhvr>
                                      <p:to>
                                        <p:strVal val="visible"/>
                                      </p:to>
                                    </p:set>
                                    <p:animEffect transition="in" filter="box(in)">
                                      <p:cBhvr>
                                        <p:cTn id="22" dur="500"/>
                                        <p:tgtEl>
                                          <p:spTgt spid="30413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04131">
                                            <p:txEl>
                                              <p:pRg st="4" end="4"/>
                                            </p:txEl>
                                          </p:spTgt>
                                        </p:tgtEl>
                                        <p:attrNameLst>
                                          <p:attrName>style.visibility</p:attrName>
                                        </p:attrNameLst>
                                      </p:cBhvr>
                                      <p:to>
                                        <p:strVal val="visible"/>
                                      </p:to>
                                    </p:set>
                                    <p:animEffect transition="in" filter="box(in)">
                                      <p:cBhvr>
                                        <p:cTn id="27" dur="500"/>
                                        <p:tgtEl>
                                          <p:spTgt spid="304131">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04141"/>
                                        </p:tgtEl>
                                        <p:attrNameLst>
                                          <p:attrName>style.visibility</p:attrName>
                                        </p:attrNameLst>
                                      </p:cBhvr>
                                      <p:to>
                                        <p:strVal val="visible"/>
                                      </p:to>
                                    </p:set>
                                    <p:animEffect transition="in" filter="box(in)">
                                      <p:cBhvr>
                                        <p:cTn id="30" dur="500"/>
                                        <p:tgtEl>
                                          <p:spTgt spid="30414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04140"/>
                                        </p:tgtEl>
                                        <p:attrNameLst>
                                          <p:attrName>style.visibility</p:attrName>
                                        </p:attrNameLst>
                                      </p:cBhvr>
                                      <p:to>
                                        <p:strVal val="visible"/>
                                      </p:to>
                                    </p:set>
                                    <p:animEffect transition="in" filter="box(in)">
                                      <p:cBhvr>
                                        <p:cTn id="33" dur="500"/>
                                        <p:tgtEl>
                                          <p:spTgt spid="304140"/>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04139"/>
                                        </p:tgtEl>
                                        <p:attrNameLst>
                                          <p:attrName>style.visibility</p:attrName>
                                        </p:attrNameLst>
                                      </p:cBhvr>
                                      <p:to>
                                        <p:strVal val="visible"/>
                                      </p:to>
                                    </p:set>
                                    <p:animEffect transition="in" filter="box(in)">
                                      <p:cBhvr>
                                        <p:cTn id="36" dur="500"/>
                                        <p:tgtEl>
                                          <p:spTgt spid="30413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304138"/>
                                        </p:tgtEl>
                                        <p:attrNameLst>
                                          <p:attrName>style.visibility</p:attrName>
                                        </p:attrNameLst>
                                      </p:cBhvr>
                                      <p:to>
                                        <p:strVal val="visible"/>
                                      </p:to>
                                    </p:set>
                                    <p:animEffect transition="in" filter="box(in)">
                                      <p:cBhvr>
                                        <p:cTn id="39" dur="500"/>
                                        <p:tgtEl>
                                          <p:spTgt spid="304138"/>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304137"/>
                                        </p:tgtEl>
                                        <p:attrNameLst>
                                          <p:attrName>style.visibility</p:attrName>
                                        </p:attrNameLst>
                                      </p:cBhvr>
                                      <p:to>
                                        <p:strVal val="visible"/>
                                      </p:to>
                                    </p:set>
                                    <p:animEffect transition="in" filter="box(in)">
                                      <p:cBhvr>
                                        <p:cTn id="42" dur="500"/>
                                        <p:tgtEl>
                                          <p:spTgt spid="30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p:bldP spid="304133" grpId="0"/>
      <p:bldP spid="304134" grpId="0"/>
      <p:bldP spid="304135" grpId="0"/>
      <p:bldP spid="304136" grpId="0"/>
      <p:bldP spid="304137" grpId="0"/>
      <p:bldP spid="304138" grpId="0"/>
      <p:bldP spid="304139" grpId="0"/>
      <p:bldP spid="3041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Various processes of NLP</a:t>
            </a:r>
            <a:endParaRPr lang="en-IN" dirty="0"/>
          </a:p>
        </p:txBody>
      </p:sp>
      <p:sp>
        <p:nvSpPr>
          <p:cNvPr id="3" name="Content Placeholder 2"/>
          <p:cNvSpPr>
            <a:spLocks noGrp="1"/>
          </p:cNvSpPr>
          <p:nvPr>
            <p:ph idx="1"/>
          </p:nvPr>
        </p:nvSpPr>
        <p:spPr/>
        <p:txBody>
          <a:bodyPr>
            <a:normAutofit lnSpcReduction="10000"/>
          </a:bodyPr>
          <a:lstStyle/>
          <a:p>
            <a:r>
              <a:rPr lang="en-IN" dirty="0" smtClean="0"/>
              <a:t>Tokenisation</a:t>
            </a:r>
          </a:p>
          <a:p>
            <a:r>
              <a:rPr lang="en-IN" dirty="0" smtClean="0"/>
              <a:t>Stop Word Removal</a:t>
            </a:r>
          </a:p>
          <a:p>
            <a:r>
              <a:rPr lang="en-IN" dirty="0" smtClean="0"/>
              <a:t>Stemming</a:t>
            </a:r>
          </a:p>
          <a:p>
            <a:r>
              <a:rPr lang="en-IN" dirty="0" smtClean="0"/>
              <a:t>Morphological Analysis</a:t>
            </a:r>
          </a:p>
          <a:p>
            <a:r>
              <a:rPr lang="en-IN" dirty="0" smtClean="0"/>
              <a:t>Data Representation</a:t>
            </a:r>
          </a:p>
          <a:p>
            <a:r>
              <a:rPr lang="en-IN" dirty="0" smtClean="0"/>
              <a:t>POS Tagging</a:t>
            </a:r>
          </a:p>
          <a:p>
            <a:r>
              <a:rPr lang="en-IN" dirty="0" smtClean="0"/>
              <a:t>Syntactical Analysis (Parsing)</a:t>
            </a:r>
          </a:p>
          <a:p>
            <a:r>
              <a:rPr lang="en-IN" dirty="0" smtClean="0"/>
              <a:t>Semantic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3">
                                            <p:txEl>
                                              <p:pRg st="3" end="3"/>
                                            </p:txEl>
                                          </p:spTgt>
                                        </p:tgtEl>
                                      </p:cBhvr>
                                    </p:animEffect>
                                    <p:set>
                                      <p:cBhvr>
                                        <p:cTn id="7" dur="1" fill="hold">
                                          <p:stCondLst>
                                            <p:cond delay="499"/>
                                          </p:stCondLst>
                                        </p:cTn>
                                        <p:tgtEl>
                                          <p:spTgt spid="3">
                                            <p:txEl>
                                              <p:pRg st="3" end="3"/>
                                            </p:txEl>
                                          </p:spTgt>
                                        </p:tgtEl>
                                        <p:attrNameLst>
                                          <p:attrName>style.visibility</p:attrName>
                                        </p:attrNameLst>
                                      </p:cBhvr>
                                      <p:to>
                                        <p:strVal val="hidden"/>
                                      </p:to>
                                    </p:set>
                                  </p:childTnLst>
                                </p:cTn>
                              </p:par>
                              <p:par>
                                <p:cTn id="8" presetID="4" presetClass="exit" presetSubtype="16" fill="hold" nodeType="withEffect">
                                  <p:stCondLst>
                                    <p:cond delay="0"/>
                                  </p:stCondLst>
                                  <p:childTnLst>
                                    <p:animEffect transition="out" filter="box(in)">
                                      <p:cBhvr>
                                        <p:cTn id="9" dur="500"/>
                                        <p:tgtEl>
                                          <p:spTgt spid="3">
                                            <p:txEl>
                                              <p:pRg st="4" end="4"/>
                                            </p:txEl>
                                          </p:spTgt>
                                        </p:tgtEl>
                                      </p:cBhvr>
                                    </p:animEffect>
                                    <p:set>
                                      <p:cBhvr>
                                        <p:cTn id="10" dur="1" fill="hold">
                                          <p:stCondLst>
                                            <p:cond delay="499"/>
                                          </p:stCondLst>
                                        </p:cTn>
                                        <p:tgtEl>
                                          <p:spTgt spid="3">
                                            <p:txEl>
                                              <p:pRg st="4" end="4"/>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3">
                                            <p:txEl>
                                              <p:pRg st="7" end="7"/>
                                            </p:txEl>
                                          </p:spTgt>
                                        </p:tgtEl>
                                      </p:cBhvr>
                                    </p:animEffect>
                                    <p:set>
                                      <p:cBhvr>
                                        <p:cTn id="13"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CCF073C0-4D81-4C46-8288-513FBEC9FD91}" type="slidenum">
              <a:rPr lang="en-GB"/>
              <a:pPr>
                <a:defRPr/>
              </a:pPr>
              <a:t>70</a:t>
            </a:fld>
            <a:endParaRPr lang="en-GB"/>
          </a:p>
        </p:txBody>
      </p:sp>
      <p:sp>
        <p:nvSpPr>
          <p:cNvPr id="12291" name="Rectangle 2"/>
          <p:cNvSpPr>
            <a:spLocks noGrp="1" noChangeArrowheads="1"/>
          </p:cNvSpPr>
          <p:nvPr>
            <p:ph type="title"/>
          </p:nvPr>
        </p:nvSpPr>
        <p:spPr/>
        <p:txBody>
          <a:bodyPr/>
          <a:lstStyle/>
          <a:p>
            <a:pPr eaLnBrk="1" hangingPunct="1"/>
            <a:r>
              <a:rPr lang="en-GB" sz="4000" smtClean="0">
                <a:latin typeface="Tahoma" pitchFamily="34" charset="0"/>
              </a:rPr>
              <a:t>Derivation Trees</a:t>
            </a:r>
          </a:p>
        </p:txBody>
      </p:sp>
      <p:sp>
        <p:nvSpPr>
          <p:cNvPr id="12292" name="Rectangle 3"/>
          <p:cNvSpPr>
            <a:spLocks noGrp="1" noChangeArrowheads="1"/>
          </p:cNvSpPr>
          <p:nvPr>
            <p:ph type="body" idx="1"/>
          </p:nvPr>
        </p:nvSpPr>
        <p:spPr>
          <a:xfrm>
            <a:off x="492527" y="1981200"/>
            <a:ext cx="8161878" cy="4114800"/>
          </a:xfrm>
        </p:spPr>
        <p:txBody>
          <a:bodyPr/>
          <a:lstStyle/>
          <a:p>
            <a:pPr algn="ctr" eaLnBrk="1" hangingPunct="1">
              <a:spcBef>
                <a:spcPct val="0"/>
              </a:spcBef>
              <a:spcAft>
                <a:spcPct val="50000"/>
              </a:spcAft>
              <a:buClr>
                <a:schemeClr val="tx1"/>
              </a:buClr>
              <a:buFontTx/>
              <a:buNone/>
            </a:pPr>
            <a:r>
              <a:rPr lang="en-GB" sz="2600" smtClean="0">
                <a:latin typeface="Tahoma" pitchFamily="34" charset="0"/>
              </a:rPr>
              <a:t>	A </a:t>
            </a:r>
            <a:r>
              <a:rPr lang="en-GB" sz="2600" smtClean="0">
                <a:latin typeface="Tahoma" pitchFamily="34" charset="0"/>
                <a:sym typeface="Symbol" pitchFamily="18" charset="2"/>
              </a:rPr>
              <a:t> abABc</a:t>
            </a:r>
            <a:endParaRPr lang="en-GB" sz="2600" smtClean="0">
              <a:latin typeface="Tahoma" pitchFamily="34" charset="0"/>
            </a:endParaRPr>
          </a:p>
          <a:p>
            <a:pPr eaLnBrk="1" hangingPunct="1">
              <a:spcBef>
                <a:spcPct val="0"/>
              </a:spcBef>
              <a:spcAft>
                <a:spcPct val="50000"/>
              </a:spcAft>
              <a:buClr>
                <a:schemeClr val="tx1"/>
              </a:buClr>
              <a:buFontTx/>
              <a:buNone/>
            </a:pPr>
            <a:r>
              <a:rPr lang="en-GB" sz="2600" smtClean="0">
                <a:latin typeface="Tahoma" pitchFamily="34" charset="0"/>
                <a:sym typeface="Symbol" pitchFamily="18" charset="2"/>
              </a:rPr>
              <a:t>	</a:t>
            </a:r>
            <a:endParaRPr lang="en-GB" sz="2200" smtClean="0">
              <a:latin typeface="Tahoma" pitchFamily="34" charset="0"/>
              <a:sym typeface="Symbol" pitchFamily="18" charset="2"/>
            </a:endParaRPr>
          </a:p>
          <a:p>
            <a:pPr eaLnBrk="1" hangingPunct="1">
              <a:spcBef>
                <a:spcPct val="0"/>
              </a:spcBef>
              <a:buClr>
                <a:schemeClr val="tx1"/>
              </a:buClr>
              <a:buFontTx/>
              <a:buNone/>
            </a:pPr>
            <a:endParaRPr lang="en-GB" sz="2200" smtClean="0">
              <a:latin typeface="Tahoma" pitchFamily="34" charset="0"/>
              <a:sym typeface="Symbol" pitchFamily="18" charset="2"/>
            </a:endParaRPr>
          </a:p>
        </p:txBody>
      </p:sp>
      <p:grpSp>
        <p:nvGrpSpPr>
          <p:cNvPr id="2" name="Group 16"/>
          <p:cNvGrpSpPr>
            <a:grpSpLocks/>
          </p:cNvGrpSpPr>
          <p:nvPr/>
        </p:nvGrpSpPr>
        <p:grpSpPr bwMode="auto">
          <a:xfrm>
            <a:off x="2673718" y="2895600"/>
            <a:ext cx="3869856" cy="1828800"/>
            <a:chOff x="1824" y="1728"/>
            <a:chExt cx="2640" cy="1152"/>
          </a:xfrm>
        </p:grpSpPr>
        <p:sp>
          <p:nvSpPr>
            <p:cNvPr id="12296" name="Oval 4"/>
            <p:cNvSpPr>
              <a:spLocks noChangeArrowheads="1"/>
            </p:cNvSpPr>
            <p:nvPr/>
          </p:nvSpPr>
          <p:spPr bwMode="auto">
            <a:xfrm>
              <a:off x="2976" y="1728"/>
              <a:ext cx="336" cy="336"/>
            </a:xfrm>
            <a:prstGeom prst="ellipse">
              <a:avLst/>
            </a:prstGeom>
            <a:noFill/>
            <a:ln w="19050">
              <a:solidFill>
                <a:schemeClr val="tx1"/>
              </a:solidFill>
              <a:round/>
              <a:headEnd/>
              <a:tailEnd/>
            </a:ln>
          </p:spPr>
          <p:txBody>
            <a:bodyPr wrap="none" anchor="ctr"/>
            <a:lstStyle/>
            <a:p>
              <a:pPr algn="ctr"/>
              <a:r>
                <a:rPr lang="en-GB" sz="2000"/>
                <a:t>A</a:t>
              </a:r>
            </a:p>
          </p:txBody>
        </p:sp>
        <p:sp>
          <p:nvSpPr>
            <p:cNvPr id="12297" name="Oval 5"/>
            <p:cNvSpPr>
              <a:spLocks noChangeArrowheads="1"/>
            </p:cNvSpPr>
            <p:nvPr/>
          </p:nvSpPr>
          <p:spPr bwMode="auto">
            <a:xfrm>
              <a:off x="2400" y="2544"/>
              <a:ext cx="336" cy="336"/>
            </a:xfrm>
            <a:prstGeom prst="ellipse">
              <a:avLst/>
            </a:prstGeom>
            <a:noFill/>
            <a:ln w="19050">
              <a:solidFill>
                <a:schemeClr val="tx1"/>
              </a:solidFill>
              <a:round/>
              <a:headEnd/>
              <a:tailEnd/>
            </a:ln>
          </p:spPr>
          <p:txBody>
            <a:bodyPr wrap="none" anchor="ctr"/>
            <a:lstStyle/>
            <a:p>
              <a:pPr algn="ctr"/>
              <a:r>
                <a:rPr lang="en-GB" sz="2000"/>
                <a:t>b</a:t>
              </a:r>
            </a:p>
          </p:txBody>
        </p:sp>
        <p:sp>
          <p:nvSpPr>
            <p:cNvPr id="12298" name="Oval 6"/>
            <p:cNvSpPr>
              <a:spLocks noChangeArrowheads="1"/>
            </p:cNvSpPr>
            <p:nvPr/>
          </p:nvSpPr>
          <p:spPr bwMode="auto">
            <a:xfrm>
              <a:off x="1824" y="2544"/>
              <a:ext cx="336" cy="336"/>
            </a:xfrm>
            <a:prstGeom prst="ellipse">
              <a:avLst/>
            </a:prstGeom>
            <a:noFill/>
            <a:ln w="19050">
              <a:solidFill>
                <a:schemeClr val="tx1"/>
              </a:solidFill>
              <a:round/>
              <a:headEnd/>
              <a:tailEnd/>
            </a:ln>
          </p:spPr>
          <p:txBody>
            <a:bodyPr wrap="none" anchor="ctr"/>
            <a:lstStyle/>
            <a:p>
              <a:pPr algn="ctr"/>
              <a:r>
                <a:rPr lang="en-GB" sz="2000"/>
                <a:t>a</a:t>
              </a:r>
            </a:p>
          </p:txBody>
        </p:sp>
        <p:sp>
          <p:nvSpPr>
            <p:cNvPr id="12299" name="Oval 7"/>
            <p:cNvSpPr>
              <a:spLocks noChangeArrowheads="1"/>
            </p:cNvSpPr>
            <p:nvPr/>
          </p:nvSpPr>
          <p:spPr bwMode="auto">
            <a:xfrm>
              <a:off x="4128" y="2544"/>
              <a:ext cx="336" cy="336"/>
            </a:xfrm>
            <a:prstGeom prst="ellipse">
              <a:avLst/>
            </a:prstGeom>
            <a:noFill/>
            <a:ln w="19050">
              <a:solidFill>
                <a:schemeClr val="tx1"/>
              </a:solidFill>
              <a:round/>
              <a:headEnd/>
              <a:tailEnd/>
            </a:ln>
          </p:spPr>
          <p:txBody>
            <a:bodyPr wrap="none" anchor="ctr"/>
            <a:lstStyle/>
            <a:p>
              <a:pPr algn="ctr"/>
              <a:r>
                <a:rPr lang="en-GB" sz="2000"/>
                <a:t>c</a:t>
              </a:r>
            </a:p>
          </p:txBody>
        </p:sp>
        <p:sp>
          <p:nvSpPr>
            <p:cNvPr id="12300" name="Oval 8"/>
            <p:cNvSpPr>
              <a:spLocks noChangeArrowheads="1"/>
            </p:cNvSpPr>
            <p:nvPr/>
          </p:nvSpPr>
          <p:spPr bwMode="auto">
            <a:xfrm>
              <a:off x="3552" y="2544"/>
              <a:ext cx="336" cy="336"/>
            </a:xfrm>
            <a:prstGeom prst="ellipse">
              <a:avLst/>
            </a:prstGeom>
            <a:noFill/>
            <a:ln w="19050">
              <a:solidFill>
                <a:schemeClr val="tx1"/>
              </a:solidFill>
              <a:round/>
              <a:headEnd/>
              <a:tailEnd/>
            </a:ln>
          </p:spPr>
          <p:txBody>
            <a:bodyPr wrap="none" anchor="ctr"/>
            <a:lstStyle/>
            <a:p>
              <a:pPr algn="ctr"/>
              <a:r>
                <a:rPr lang="en-GB" sz="2000"/>
                <a:t>B</a:t>
              </a:r>
            </a:p>
          </p:txBody>
        </p:sp>
        <p:sp>
          <p:nvSpPr>
            <p:cNvPr id="12301" name="Oval 9"/>
            <p:cNvSpPr>
              <a:spLocks noChangeArrowheads="1"/>
            </p:cNvSpPr>
            <p:nvPr/>
          </p:nvSpPr>
          <p:spPr bwMode="auto">
            <a:xfrm>
              <a:off x="2976" y="2544"/>
              <a:ext cx="336" cy="336"/>
            </a:xfrm>
            <a:prstGeom prst="ellipse">
              <a:avLst/>
            </a:prstGeom>
            <a:noFill/>
            <a:ln w="19050">
              <a:solidFill>
                <a:schemeClr val="tx1"/>
              </a:solidFill>
              <a:round/>
              <a:headEnd/>
              <a:tailEnd/>
            </a:ln>
          </p:spPr>
          <p:txBody>
            <a:bodyPr wrap="none" anchor="ctr"/>
            <a:lstStyle/>
            <a:p>
              <a:pPr algn="ctr"/>
              <a:r>
                <a:rPr lang="en-GB" sz="2000"/>
                <a:t>A</a:t>
              </a:r>
            </a:p>
          </p:txBody>
        </p:sp>
        <p:cxnSp>
          <p:nvCxnSpPr>
            <p:cNvPr id="12302" name="AutoShape 10"/>
            <p:cNvCxnSpPr>
              <a:cxnSpLocks noChangeShapeType="1"/>
              <a:stCxn id="12296" idx="4"/>
              <a:endCxn id="12298" idx="7"/>
            </p:cNvCxnSpPr>
            <p:nvPr/>
          </p:nvCxnSpPr>
          <p:spPr bwMode="auto">
            <a:xfrm flipH="1">
              <a:off x="2111" y="2070"/>
              <a:ext cx="1033" cy="517"/>
            </a:xfrm>
            <a:prstGeom prst="straightConnector1">
              <a:avLst/>
            </a:prstGeom>
            <a:noFill/>
            <a:ln w="19050">
              <a:solidFill>
                <a:schemeClr val="tx1"/>
              </a:solidFill>
              <a:round/>
              <a:headEnd/>
              <a:tailEnd type="triangle" w="med" len="med"/>
            </a:ln>
          </p:spPr>
        </p:cxnSp>
        <p:cxnSp>
          <p:nvCxnSpPr>
            <p:cNvPr id="12303" name="AutoShape 11"/>
            <p:cNvCxnSpPr>
              <a:cxnSpLocks noChangeShapeType="1"/>
              <a:stCxn id="12296" idx="4"/>
              <a:endCxn id="12297" idx="0"/>
            </p:cNvCxnSpPr>
            <p:nvPr/>
          </p:nvCxnSpPr>
          <p:spPr bwMode="auto">
            <a:xfrm flipH="1">
              <a:off x="2568" y="2070"/>
              <a:ext cx="576" cy="468"/>
            </a:xfrm>
            <a:prstGeom prst="straightConnector1">
              <a:avLst/>
            </a:prstGeom>
            <a:noFill/>
            <a:ln w="19050">
              <a:solidFill>
                <a:schemeClr val="tx1"/>
              </a:solidFill>
              <a:round/>
              <a:headEnd/>
              <a:tailEnd type="triangle" w="med" len="med"/>
            </a:ln>
          </p:spPr>
        </p:cxnSp>
        <p:cxnSp>
          <p:nvCxnSpPr>
            <p:cNvPr id="12304" name="AutoShape 13"/>
            <p:cNvCxnSpPr>
              <a:cxnSpLocks noChangeShapeType="1"/>
              <a:stCxn id="12296" idx="4"/>
              <a:endCxn id="12301" idx="0"/>
            </p:cNvCxnSpPr>
            <p:nvPr/>
          </p:nvCxnSpPr>
          <p:spPr bwMode="auto">
            <a:xfrm>
              <a:off x="3144" y="2070"/>
              <a:ext cx="0" cy="468"/>
            </a:xfrm>
            <a:prstGeom prst="straightConnector1">
              <a:avLst/>
            </a:prstGeom>
            <a:noFill/>
            <a:ln w="19050">
              <a:solidFill>
                <a:schemeClr val="tx1"/>
              </a:solidFill>
              <a:round/>
              <a:headEnd/>
              <a:tailEnd type="triangle" w="med" len="med"/>
            </a:ln>
          </p:spPr>
        </p:cxnSp>
        <p:cxnSp>
          <p:nvCxnSpPr>
            <p:cNvPr id="12305" name="AutoShape 14"/>
            <p:cNvCxnSpPr>
              <a:cxnSpLocks noChangeShapeType="1"/>
              <a:stCxn id="12296" idx="4"/>
              <a:endCxn id="12300" idx="1"/>
            </p:cNvCxnSpPr>
            <p:nvPr/>
          </p:nvCxnSpPr>
          <p:spPr bwMode="auto">
            <a:xfrm>
              <a:off x="3144" y="2070"/>
              <a:ext cx="457" cy="517"/>
            </a:xfrm>
            <a:prstGeom prst="straightConnector1">
              <a:avLst/>
            </a:prstGeom>
            <a:noFill/>
            <a:ln w="19050">
              <a:solidFill>
                <a:schemeClr val="tx1"/>
              </a:solidFill>
              <a:round/>
              <a:headEnd/>
              <a:tailEnd type="triangle" w="med" len="med"/>
            </a:ln>
          </p:spPr>
        </p:cxnSp>
        <p:cxnSp>
          <p:nvCxnSpPr>
            <p:cNvPr id="12306" name="AutoShape 15"/>
            <p:cNvCxnSpPr>
              <a:cxnSpLocks noChangeShapeType="1"/>
              <a:stCxn id="12296" idx="4"/>
              <a:endCxn id="12299" idx="1"/>
            </p:cNvCxnSpPr>
            <p:nvPr/>
          </p:nvCxnSpPr>
          <p:spPr bwMode="auto">
            <a:xfrm>
              <a:off x="3144" y="2070"/>
              <a:ext cx="1033" cy="517"/>
            </a:xfrm>
            <a:prstGeom prst="straightConnector1">
              <a:avLst/>
            </a:prstGeom>
            <a:noFill/>
            <a:ln w="19050">
              <a:solidFill>
                <a:schemeClr val="tx1"/>
              </a:solidFill>
              <a:round/>
              <a:headEnd/>
              <a:tailEnd type="triangle" w="med" len="med"/>
            </a:ln>
          </p:spPr>
        </p:cxnSp>
      </p:grpSp>
      <p:sp>
        <p:nvSpPr>
          <p:cNvPr id="12294" name="Text Box 17"/>
          <p:cNvSpPr txBox="1">
            <a:spLocks noChangeArrowheads="1"/>
          </p:cNvSpPr>
          <p:nvPr/>
        </p:nvSpPr>
        <p:spPr bwMode="auto">
          <a:xfrm>
            <a:off x="3166246" y="4992688"/>
            <a:ext cx="2125489" cy="369332"/>
          </a:xfrm>
          <a:prstGeom prst="rect">
            <a:avLst/>
          </a:prstGeom>
          <a:noFill/>
          <a:ln w="9525">
            <a:noFill/>
            <a:miter lim="800000"/>
            <a:headEnd/>
            <a:tailEnd/>
          </a:ln>
        </p:spPr>
        <p:txBody>
          <a:bodyPr>
            <a:spAutoFit/>
          </a:bodyPr>
          <a:lstStyle/>
          <a:p>
            <a:pPr algn="ctr"/>
            <a:r>
              <a:rPr lang="en-GB"/>
              <a:t>ordered tree</a:t>
            </a:r>
          </a:p>
        </p:txBody>
      </p:sp>
      <p:sp>
        <p:nvSpPr>
          <p:cNvPr id="12295" name="AutoShape 18"/>
          <p:cNvSpPr>
            <a:spLocks noChangeArrowheads="1"/>
          </p:cNvSpPr>
          <p:nvPr/>
        </p:nvSpPr>
        <p:spPr bwMode="auto">
          <a:xfrm rot="-5400000">
            <a:off x="5406120" y="4905995"/>
            <a:ext cx="304800" cy="703610"/>
          </a:xfrm>
          <a:prstGeom prst="downArrow">
            <a:avLst>
              <a:gd name="adj1" fmla="val 50000"/>
              <a:gd name="adj2" fmla="val 62500"/>
            </a:avLst>
          </a:prstGeom>
          <a:solidFill>
            <a:srgbClr val="0000FF"/>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7F62F70-6DF6-4EF3-B5E1-DCC6558DB76D}" type="slidenum">
              <a:rPr lang="en-GB"/>
              <a:pPr>
                <a:defRPr/>
              </a:pPr>
              <a:t>71</a:t>
            </a:fld>
            <a:endParaRPr lang="en-GB"/>
          </a:p>
        </p:txBody>
      </p:sp>
      <p:sp>
        <p:nvSpPr>
          <p:cNvPr id="13315" name="Rectangle 2"/>
          <p:cNvSpPr>
            <a:spLocks noGrp="1" noChangeArrowheads="1"/>
          </p:cNvSpPr>
          <p:nvPr>
            <p:ph type="title"/>
          </p:nvPr>
        </p:nvSpPr>
        <p:spPr/>
        <p:txBody>
          <a:bodyPr/>
          <a:lstStyle/>
          <a:p>
            <a:pPr eaLnBrk="1" hangingPunct="1"/>
            <a:r>
              <a:rPr lang="en-GB" sz="4000" smtClean="0">
                <a:latin typeface="Tahoma" pitchFamily="34" charset="0"/>
              </a:rPr>
              <a:t>Derivation Trees</a:t>
            </a:r>
          </a:p>
        </p:txBody>
      </p:sp>
      <p:sp>
        <p:nvSpPr>
          <p:cNvPr id="271363" name="Rectangle 3"/>
          <p:cNvSpPr>
            <a:spLocks noGrp="1" noChangeArrowheads="1"/>
          </p:cNvSpPr>
          <p:nvPr>
            <p:ph type="body" idx="1"/>
          </p:nvPr>
        </p:nvSpPr>
        <p:spPr>
          <a:xfrm>
            <a:off x="492527" y="1981200"/>
            <a:ext cx="8161878" cy="4114800"/>
          </a:xfrm>
        </p:spPr>
        <p:txBody>
          <a:bodyPr/>
          <a:lstStyle/>
          <a:p>
            <a:pPr marL="292100" indent="-292100" eaLnBrk="1" hangingPunct="1">
              <a:spcBef>
                <a:spcPct val="0"/>
              </a:spcBef>
              <a:spcAft>
                <a:spcPct val="50000"/>
              </a:spcAft>
              <a:buClr>
                <a:schemeClr val="tx1"/>
              </a:buClr>
              <a:tabLst>
                <a:tab pos="863600" algn="l"/>
              </a:tabLst>
            </a:pPr>
            <a:r>
              <a:rPr lang="en-GB" sz="2000" smtClean="0">
                <a:latin typeface="Tahoma" pitchFamily="34" charset="0"/>
              </a:rPr>
              <a:t>Let G = (V, T, S, P) be a context-free grammar.</a:t>
            </a:r>
          </a:p>
          <a:p>
            <a:pPr marL="292100" indent="-292100" eaLnBrk="1" hangingPunct="1">
              <a:spcBef>
                <a:spcPct val="0"/>
              </a:spcBef>
              <a:spcAft>
                <a:spcPct val="100000"/>
              </a:spcAft>
              <a:buClr>
                <a:schemeClr val="tx1"/>
              </a:buClr>
              <a:buFontTx/>
              <a:buNone/>
              <a:tabLst>
                <a:tab pos="863600" algn="l"/>
              </a:tabLst>
            </a:pPr>
            <a:r>
              <a:rPr lang="en-GB" sz="2000" smtClean="0">
                <a:latin typeface="Tahoma" pitchFamily="34" charset="0"/>
              </a:rPr>
              <a:t>	An ordered tree is a </a:t>
            </a:r>
            <a:r>
              <a:rPr lang="en-GB" sz="2000" smtClean="0">
                <a:solidFill>
                  <a:srgbClr val="0000FF"/>
                </a:solidFill>
                <a:latin typeface="Tahoma" pitchFamily="34" charset="0"/>
              </a:rPr>
              <a:t>derivation tree</a:t>
            </a:r>
            <a:r>
              <a:rPr lang="en-GB" sz="2000" smtClean="0">
                <a:latin typeface="Tahoma" pitchFamily="34" charset="0"/>
              </a:rPr>
              <a:t> iff:		</a:t>
            </a:r>
            <a:endParaRPr lang="en-GB" sz="2000" smtClean="0">
              <a:solidFill>
                <a:srgbClr val="0000FF"/>
              </a:solidFill>
              <a:latin typeface="Tahoma" pitchFamily="34" charset="0"/>
            </a:endParaRP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The root is labeled </a:t>
            </a:r>
            <a:r>
              <a:rPr lang="en-GB" sz="1800" smtClean="0">
                <a:solidFill>
                  <a:srgbClr val="0000FF"/>
                </a:solidFill>
                <a:latin typeface="Tahoma" pitchFamily="34" charset="0"/>
              </a:rPr>
              <a:t>S</a:t>
            </a:r>
            <a:r>
              <a:rPr lang="en-GB" sz="1800" smtClean="0">
                <a:latin typeface="Tahoma" pitchFamily="34" charset="0"/>
              </a:rPr>
              <a:t>.	</a:t>
            </a: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Every </a:t>
            </a:r>
            <a:r>
              <a:rPr lang="en-GB" sz="1800" smtClean="0">
                <a:solidFill>
                  <a:srgbClr val="0000FF"/>
                </a:solidFill>
                <a:latin typeface="Tahoma" pitchFamily="34" charset="0"/>
              </a:rPr>
              <a:t>leaf</a:t>
            </a:r>
            <a:r>
              <a:rPr lang="en-GB" sz="1800" smtClean="0">
                <a:latin typeface="Tahoma" pitchFamily="34" charset="0"/>
              </a:rPr>
              <a:t> has a label from </a:t>
            </a:r>
            <a:r>
              <a:rPr lang="en-GB" sz="1800" smtClean="0">
                <a:solidFill>
                  <a:srgbClr val="0000FF"/>
                </a:solidFill>
                <a:latin typeface="Tahoma" pitchFamily="34" charset="0"/>
              </a:rPr>
              <a:t>T </a:t>
            </a:r>
            <a:r>
              <a:rPr lang="en-GB" sz="1800" smtClean="0">
                <a:solidFill>
                  <a:srgbClr val="0000FF"/>
                </a:solidFill>
                <a:latin typeface="Tahoma" pitchFamily="34" charset="0"/>
                <a:sym typeface="Symbol" pitchFamily="18" charset="2"/>
              </a:rPr>
              <a:t> </a:t>
            </a:r>
            <a:r>
              <a:rPr lang="en-GB" sz="1800" smtClean="0">
                <a:solidFill>
                  <a:srgbClr val="0000FF"/>
                </a:solidFill>
                <a:latin typeface="Tahoma" pitchFamily="34" charset="0"/>
              </a:rPr>
              <a:t>{</a:t>
            </a:r>
            <a:r>
              <a:rPr lang="en-GB" sz="1800" smtClean="0">
                <a:solidFill>
                  <a:srgbClr val="0000FF"/>
                </a:solidFill>
                <a:latin typeface="Tahoma" pitchFamily="34" charset="0"/>
                <a:sym typeface="Symbol" pitchFamily="18" charset="2"/>
              </a:rPr>
              <a:t></a:t>
            </a:r>
            <a:r>
              <a:rPr lang="en-GB" sz="1800" smtClean="0">
                <a:solidFill>
                  <a:srgbClr val="0000FF"/>
                </a:solidFill>
                <a:latin typeface="Tahoma" pitchFamily="34" charset="0"/>
              </a:rPr>
              <a:t>}</a:t>
            </a:r>
            <a:r>
              <a:rPr lang="en-GB" sz="1800" smtClean="0">
                <a:latin typeface="Tahoma" pitchFamily="34" charset="0"/>
              </a:rPr>
              <a:t>.</a:t>
            </a: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Every </a:t>
            </a:r>
            <a:r>
              <a:rPr lang="en-GB" sz="1800" smtClean="0">
                <a:solidFill>
                  <a:srgbClr val="0000FF"/>
                </a:solidFill>
                <a:latin typeface="Tahoma" pitchFamily="34" charset="0"/>
              </a:rPr>
              <a:t>interior</a:t>
            </a:r>
            <a:r>
              <a:rPr lang="en-GB" sz="1800" smtClean="0">
                <a:latin typeface="Tahoma" pitchFamily="34" charset="0"/>
              </a:rPr>
              <a:t> vertex has a label from </a:t>
            </a:r>
            <a:r>
              <a:rPr lang="en-GB" sz="1800" smtClean="0">
                <a:solidFill>
                  <a:srgbClr val="0000FF"/>
                </a:solidFill>
                <a:latin typeface="Tahoma" pitchFamily="34" charset="0"/>
              </a:rPr>
              <a:t>V</a:t>
            </a:r>
            <a:r>
              <a:rPr lang="en-GB" sz="1800" smtClean="0">
                <a:latin typeface="Tahoma" pitchFamily="34" charset="0"/>
              </a:rPr>
              <a:t>.</a:t>
            </a: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A vertex has label </a:t>
            </a:r>
            <a:r>
              <a:rPr lang="en-GB" sz="1800" smtClean="0">
                <a:solidFill>
                  <a:srgbClr val="0000FF"/>
                </a:solidFill>
                <a:latin typeface="Tahoma" pitchFamily="34" charset="0"/>
              </a:rPr>
              <a:t>A</a:t>
            </a:r>
            <a:r>
              <a:rPr lang="en-GB" sz="1800" smtClean="0">
                <a:solidFill>
                  <a:srgbClr val="0000FF"/>
                </a:solidFill>
                <a:latin typeface="Tahoma" pitchFamily="34" charset="0"/>
                <a:sym typeface="Symbol" pitchFamily="18" charset="2"/>
              </a:rPr>
              <a:t></a:t>
            </a:r>
            <a:r>
              <a:rPr lang="en-GB" sz="1800" smtClean="0">
                <a:solidFill>
                  <a:srgbClr val="0000FF"/>
                </a:solidFill>
                <a:latin typeface="Tahoma" pitchFamily="34" charset="0"/>
              </a:rPr>
              <a:t>V</a:t>
            </a:r>
            <a:r>
              <a:rPr lang="en-GB" sz="1800" smtClean="0">
                <a:latin typeface="Tahoma" pitchFamily="34" charset="0"/>
              </a:rPr>
              <a:t> and its children are labeled </a:t>
            </a:r>
            <a:r>
              <a:rPr lang="en-GB" sz="1800" smtClean="0">
                <a:solidFill>
                  <a:srgbClr val="0000FF"/>
                </a:solidFill>
                <a:latin typeface="Tahoma" pitchFamily="34" charset="0"/>
              </a:rPr>
              <a:t>a</a:t>
            </a:r>
            <a:r>
              <a:rPr lang="en-GB" sz="1800" baseline="-25000" smtClean="0">
                <a:solidFill>
                  <a:srgbClr val="0000FF"/>
                </a:solidFill>
                <a:latin typeface="Tahoma" pitchFamily="34" charset="0"/>
              </a:rPr>
              <a:t>1</a:t>
            </a:r>
            <a:r>
              <a:rPr lang="en-GB" sz="1800" smtClean="0">
                <a:solidFill>
                  <a:srgbClr val="0000FF"/>
                </a:solidFill>
                <a:latin typeface="Tahoma" pitchFamily="34" charset="0"/>
              </a:rPr>
              <a:t>, a</a:t>
            </a:r>
            <a:r>
              <a:rPr lang="en-GB" sz="1800" baseline="-25000" smtClean="0">
                <a:solidFill>
                  <a:srgbClr val="0000FF"/>
                </a:solidFill>
                <a:latin typeface="Tahoma" pitchFamily="34" charset="0"/>
              </a:rPr>
              <a:t>2</a:t>
            </a:r>
            <a:r>
              <a:rPr lang="en-GB" sz="1800" smtClean="0">
                <a:solidFill>
                  <a:srgbClr val="0000FF"/>
                </a:solidFill>
                <a:latin typeface="Tahoma" pitchFamily="34" charset="0"/>
              </a:rPr>
              <a:t>, ..., a</a:t>
            </a:r>
            <a:r>
              <a:rPr lang="en-GB" sz="1800" baseline="-25000" smtClean="0">
                <a:solidFill>
                  <a:srgbClr val="0000FF"/>
                </a:solidFill>
                <a:latin typeface="Tahoma" pitchFamily="34" charset="0"/>
              </a:rPr>
              <a:t>n</a:t>
            </a:r>
            <a:r>
              <a:rPr lang="en-GB" sz="1800" smtClean="0">
                <a:latin typeface="Tahoma" pitchFamily="34" charset="0"/>
              </a:rPr>
              <a:t> iff</a:t>
            </a:r>
          </a:p>
          <a:p>
            <a:pPr marL="863600" lvl="1" indent="-381000" eaLnBrk="1" hangingPunct="1">
              <a:spcBef>
                <a:spcPct val="0"/>
              </a:spcBef>
              <a:spcAft>
                <a:spcPct val="50000"/>
              </a:spcAft>
              <a:buClr>
                <a:schemeClr val="tx1"/>
              </a:buClr>
              <a:buFontTx/>
              <a:buNone/>
              <a:tabLst>
                <a:tab pos="863600" algn="l"/>
              </a:tabLst>
            </a:pPr>
            <a:r>
              <a:rPr lang="en-GB" sz="1800" smtClean="0">
                <a:latin typeface="Tahoma" pitchFamily="34" charset="0"/>
              </a:rPr>
              <a:t>		P contains the production </a:t>
            </a:r>
            <a:r>
              <a:rPr lang="en-GB" sz="1800" smtClean="0">
                <a:solidFill>
                  <a:srgbClr val="0000FF"/>
                </a:solidFill>
                <a:latin typeface="Tahoma" pitchFamily="34" charset="0"/>
              </a:rPr>
              <a:t>A </a:t>
            </a:r>
            <a:r>
              <a:rPr lang="en-GB" sz="1800" smtClean="0">
                <a:solidFill>
                  <a:srgbClr val="0000FF"/>
                </a:solidFill>
                <a:latin typeface="Tahoma" pitchFamily="34" charset="0"/>
                <a:sym typeface="Symbol" pitchFamily="18" charset="2"/>
              </a:rPr>
              <a:t> </a:t>
            </a:r>
            <a:r>
              <a:rPr lang="en-GB" sz="1800" smtClean="0">
                <a:solidFill>
                  <a:srgbClr val="0000FF"/>
                </a:solidFill>
                <a:latin typeface="Tahoma" pitchFamily="34" charset="0"/>
              </a:rPr>
              <a:t>a</a:t>
            </a:r>
            <a:r>
              <a:rPr lang="en-GB" sz="1800" baseline="-25000" smtClean="0">
                <a:solidFill>
                  <a:srgbClr val="0000FF"/>
                </a:solidFill>
                <a:latin typeface="Tahoma" pitchFamily="34" charset="0"/>
              </a:rPr>
              <a:t>1</a:t>
            </a:r>
            <a:r>
              <a:rPr lang="en-GB" sz="1800" smtClean="0">
                <a:solidFill>
                  <a:srgbClr val="0000FF"/>
                </a:solidFill>
                <a:latin typeface="Tahoma" pitchFamily="34" charset="0"/>
              </a:rPr>
              <a:t> a</a:t>
            </a:r>
            <a:r>
              <a:rPr lang="en-GB" sz="1800" baseline="-25000" smtClean="0">
                <a:solidFill>
                  <a:srgbClr val="0000FF"/>
                </a:solidFill>
                <a:latin typeface="Tahoma" pitchFamily="34" charset="0"/>
              </a:rPr>
              <a:t>2</a:t>
            </a:r>
            <a:r>
              <a:rPr lang="en-GB" sz="1800" smtClean="0">
                <a:solidFill>
                  <a:srgbClr val="0000FF"/>
                </a:solidFill>
                <a:latin typeface="Tahoma" pitchFamily="34" charset="0"/>
              </a:rPr>
              <a:t> ... a</a:t>
            </a:r>
            <a:r>
              <a:rPr lang="en-GB" sz="1800" baseline="-25000" smtClean="0">
                <a:solidFill>
                  <a:srgbClr val="0000FF"/>
                </a:solidFill>
                <a:latin typeface="Tahoma" pitchFamily="34" charset="0"/>
              </a:rPr>
              <a:t>n</a:t>
            </a:r>
            <a:r>
              <a:rPr lang="en-GB" sz="1800" smtClean="0">
                <a:latin typeface="Tahoma" pitchFamily="34" charset="0"/>
              </a:rPr>
              <a:t>.</a:t>
            </a:r>
          </a:p>
          <a:p>
            <a:pPr marL="863600" lvl="1" indent="-381000" eaLnBrk="1" hangingPunct="1">
              <a:spcBef>
                <a:spcPct val="0"/>
              </a:spcBef>
              <a:spcAft>
                <a:spcPct val="50000"/>
              </a:spcAft>
              <a:buClr>
                <a:schemeClr val="tx1"/>
              </a:buClr>
              <a:buFontTx/>
              <a:buAutoNum type="arabicPeriod" startAt="5"/>
              <a:tabLst>
                <a:tab pos="863600" algn="l"/>
              </a:tabLst>
            </a:pPr>
            <a:r>
              <a:rPr lang="en-GB" sz="1800" smtClean="0">
                <a:latin typeface="Tahoma" pitchFamily="34" charset="0"/>
              </a:rPr>
              <a:t>A leaf labeled </a:t>
            </a:r>
            <a:r>
              <a:rPr lang="en-GB" sz="1800" smtClean="0">
                <a:solidFill>
                  <a:srgbClr val="0000FF"/>
                </a:solidFill>
                <a:latin typeface="Tahoma" pitchFamily="34" charset="0"/>
                <a:sym typeface="Symbol" pitchFamily="18" charset="2"/>
              </a:rPr>
              <a:t></a:t>
            </a:r>
            <a:r>
              <a:rPr lang="en-GB" sz="1800" smtClean="0">
                <a:latin typeface="Tahoma" pitchFamily="34" charset="0"/>
              </a:rPr>
              <a:t> has no siblings.	</a:t>
            </a:r>
          </a:p>
          <a:p>
            <a:pPr marL="292100" indent="-292100" eaLnBrk="1" hangingPunct="1">
              <a:spcBef>
                <a:spcPct val="0"/>
              </a:spcBef>
              <a:spcAft>
                <a:spcPct val="50000"/>
              </a:spcAft>
              <a:buClr>
                <a:schemeClr val="tx1"/>
              </a:buClr>
              <a:buFontTx/>
              <a:buNone/>
              <a:tabLst>
                <a:tab pos="863600" algn="l"/>
              </a:tabLst>
            </a:pPr>
            <a:endParaRPr lang="en-GB" sz="2000" smtClean="0">
              <a:latin typeface="Tahoma" pitchFamily="34" charset="0"/>
              <a:sym typeface="Symbol" pitchFamily="18" charset="2"/>
            </a:endParaRPr>
          </a:p>
          <a:p>
            <a:pPr marL="292100" indent="-292100" eaLnBrk="1" hangingPunct="1">
              <a:spcBef>
                <a:spcPct val="0"/>
              </a:spcBef>
              <a:buClr>
                <a:schemeClr val="tx1"/>
              </a:buClr>
              <a:buFontTx/>
              <a:buNone/>
              <a:tabLst>
                <a:tab pos="863600" algn="l"/>
              </a:tabLst>
            </a:pP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1363">
                                            <p:txEl>
                                              <p:pRg st="2" end="2"/>
                                            </p:txEl>
                                          </p:spTgt>
                                        </p:tgtEl>
                                        <p:attrNameLst>
                                          <p:attrName>style.visibility</p:attrName>
                                        </p:attrNameLst>
                                      </p:cBhvr>
                                      <p:to>
                                        <p:strVal val="visible"/>
                                      </p:to>
                                    </p:set>
                                    <p:animEffect transition="in" filter="box(in)">
                                      <p:cBhvr>
                                        <p:cTn id="7" dur="500"/>
                                        <p:tgtEl>
                                          <p:spTgt spid="2713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1363">
                                            <p:txEl>
                                              <p:pRg st="3" end="3"/>
                                            </p:txEl>
                                          </p:spTgt>
                                        </p:tgtEl>
                                        <p:attrNameLst>
                                          <p:attrName>style.visibility</p:attrName>
                                        </p:attrNameLst>
                                      </p:cBhvr>
                                      <p:to>
                                        <p:strVal val="visible"/>
                                      </p:to>
                                    </p:set>
                                    <p:animEffect transition="in" filter="box(in)">
                                      <p:cBhvr>
                                        <p:cTn id="12" dur="500"/>
                                        <p:tgtEl>
                                          <p:spTgt spid="2713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71363">
                                            <p:txEl>
                                              <p:pRg st="4" end="4"/>
                                            </p:txEl>
                                          </p:spTgt>
                                        </p:tgtEl>
                                        <p:attrNameLst>
                                          <p:attrName>style.visibility</p:attrName>
                                        </p:attrNameLst>
                                      </p:cBhvr>
                                      <p:to>
                                        <p:strVal val="visible"/>
                                      </p:to>
                                    </p:set>
                                    <p:animEffect transition="in" filter="box(in)">
                                      <p:cBhvr>
                                        <p:cTn id="17" dur="500"/>
                                        <p:tgtEl>
                                          <p:spTgt spid="2713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71363">
                                            <p:txEl>
                                              <p:pRg st="5" end="5"/>
                                            </p:txEl>
                                          </p:spTgt>
                                        </p:tgtEl>
                                        <p:attrNameLst>
                                          <p:attrName>style.visibility</p:attrName>
                                        </p:attrNameLst>
                                      </p:cBhvr>
                                      <p:to>
                                        <p:strVal val="visible"/>
                                      </p:to>
                                    </p:set>
                                    <p:animEffect transition="in" filter="box(in)">
                                      <p:cBhvr>
                                        <p:cTn id="22" dur="500"/>
                                        <p:tgtEl>
                                          <p:spTgt spid="27136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71363">
                                            <p:txEl>
                                              <p:pRg st="6" end="6"/>
                                            </p:txEl>
                                          </p:spTgt>
                                        </p:tgtEl>
                                        <p:attrNameLst>
                                          <p:attrName>style.visibility</p:attrName>
                                        </p:attrNameLst>
                                      </p:cBhvr>
                                      <p:to>
                                        <p:strVal val="visible"/>
                                      </p:to>
                                    </p:set>
                                    <p:animEffect transition="in" filter="box(in)">
                                      <p:cBhvr>
                                        <p:cTn id="27" dur="500"/>
                                        <p:tgtEl>
                                          <p:spTgt spid="2713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71363">
                                            <p:txEl>
                                              <p:pRg st="7" end="7"/>
                                            </p:txEl>
                                          </p:spTgt>
                                        </p:tgtEl>
                                        <p:attrNameLst>
                                          <p:attrName>style.visibility</p:attrName>
                                        </p:attrNameLst>
                                      </p:cBhvr>
                                      <p:to>
                                        <p:strVal val="visible"/>
                                      </p:to>
                                    </p:set>
                                    <p:animEffect transition="in" filter="box(in)">
                                      <p:cBhvr>
                                        <p:cTn id="32" dur="500"/>
                                        <p:tgtEl>
                                          <p:spTgt spid="271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FC3D371-9ABE-4A4B-9904-C44584C4F1DF}" type="slidenum">
              <a:rPr lang="en-GB"/>
              <a:pPr>
                <a:defRPr/>
              </a:pPr>
              <a:t>72</a:t>
            </a:fld>
            <a:endParaRPr lang="en-GB"/>
          </a:p>
        </p:txBody>
      </p:sp>
      <p:sp>
        <p:nvSpPr>
          <p:cNvPr id="14339" name="Rectangle 2"/>
          <p:cNvSpPr>
            <a:spLocks noGrp="1" noChangeArrowheads="1"/>
          </p:cNvSpPr>
          <p:nvPr>
            <p:ph type="title"/>
          </p:nvPr>
        </p:nvSpPr>
        <p:spPr/>
        <p:txBody>
          <a:bodyPr/>
          <a:lstStyle/>
          <a:p>
            <a:pPr eaLnBrk="1" hangingPunct="1"/>
            <a:r>
              <a:rPr lang="en-GB" sz="4000" smtClean="0">
                <a:latin typeface="Tahoma" pitchFamily="34" charset="0"/>
              </a:rPr>
              <a:t>Derivation Trees</a:t>
            </a:r>
          </a:p>
        </p:txBody>
      </p:sp>
      <p:sp>
        <p:nvSpPr>
          <p:cNvPr id="272387" name="Rectangle 3"/>
          <p:cNvSpPr>
            <a:spLocks noGrp="1" noChangeArrowheads="1"/>
          </p:cNvSpPr>
          <p:nvPr>
            <p:ph type="body" idx="1"/>
          </p:nvPr>
        </p:nvSpPr>
        <p:spPr>
          <a:xfrm>
            <a:off x="492527" y="1981200"/>
            <a:ext cx="8161878" cy="4114800"/>
          </a:xfrm>
        </p:spPr>
        <p:txBody>
          <a:bodyPr/>
          <a:lstStyle/>
          <a:p>
            <a:pPr marL="292100" indent="-292100" eaLnBrk="1" hangingPunct="1">
              <a:spcBef>
                <a:spcPct val="0"/>
              </a:spcBef>
              <a:spcAft>
                <a:spcPct val="50000"/>
              </a:spcAft>
              <a:buClr>
                <a:schemeClr val="tx1"/>
              </a:buClr>
              <a:tabLst>
                <a:tab pos="863600" algn="l"/>
              </a:tabLst>
            </a:pPr>
            <a:r>
              <a:rPr lang="en-GB" sz="2000" smtClean="0">
                <a:latin typeface="Tahoma" pitchFamily="34" charset="0"/>
              </a:rPr>
              <a:t>Let G = (V, T, S, P) be a context-free grammar.</a:t>
            </a:r>
          </a:p>
          <a:p>
            <a:pPr marL="292100" indent="-292100" eaLnBrk="1" hangingPunct="1">
              <a:spcBef>
                <a:spcPct val="0"/>
              </a:spcBef>
              <a:spcAft>
                <a:spcPct val="100000"/>
              </a:spcAft>
              <a:buClr>
                <a:schemeClr val="tx1"/>
              </a:buClr>
              <a:buFontTx/>
              <a:buNone/>
              <a:tabLst>
                <a:tab pos="863600" algn="l"/>
              </a:tabLst>
            </a:pPr>
            <a:r>
              <a:rPr lang="en-GB" sz="2000" smtClean="0">
                <a:latin typeface="Tahoma" pitchFamily="34" charset="0"/>
              </a:rPr>
              <a:t>	An ordered tree is a </a:t>
            </a:r>
            <a:r>
              <a:rPr lang="en-GB" sz="2000" smtClean="0">
                <a:solidFill>
                  <a:srgbClr val="0000FF"/>
                </a:solidFill>
                <a:latin typeface="Tahoma" pitchFamily="34" charset="0"/>
              </a:rPr>
              <a:t>partial derivation tree</a:t>
            </a:r>
            <a:r>
              <a:rPr lang="en-GB" sz="2000" smtClean="0">
                <a:latin typeface="Tahoma" pitchFamily="34" charset="0"/>
              </a:rPr>
              <a:t> iff:		</a:t>
            </a:r>
            <a:endParaRPr lang="en-GB" sz="2000" smtClean="0">
              <a:solidFill>
                <a:srgbClr val="0000FF"/>
              </a:solidFill>
              <a:latin typeface="Tahoma" pitchFamily="34" charset="0"/>
            </a:endParaRP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The root is labeled </a:t>
            </a:r>
            <a:r>
              <a:rPr lang="en-GB" sz="1800" smtClean="0">
                <a:solidFill>
                  <a:srgbClr val="0000FF"/>
                </a:solidFill>
                <a:latin typeface="Tahoma" pitchFamily="34" charset="0"/>
              </a:rPr>
              <a:t>S</a:t>
            </a:r>
            <a:r>
              <a:rPr lang="en-GB" sz="1800" smtClean="0">
                <a:latin typeface="Tahoma" pitchFamily="34" charset="0"/>
              </a:rPr>
              <a:t>.	</a:t>
            </a: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Every </a:t>
            </a:r>
            <a:r>
              <a:rPr lang="en-GB" sz="1800" smtClean="0">
                <a:solidFill>
                  <a:srgbClr val="0000FF"/>
                </a:solidFill>
                <a:latin typeface="Tahoma" pitchFamily="34" charset="0"/>
              </a:rPr>
              <a:t>leaf</a:t>
            </a:r>
            <a:r>
              <a:rPr lang="en-GB" sz="1800" smtClean="0">
                <a:latin typeface="Tahoma" pitchFamily="34" charset="0"/>
              </a:rPr>
              <a:t> has a label from </a:t>
            </a:r>
            <a:r>
              <a:rPr lang="en-GB" sz="1800" smtClean="0">
                <a:solidFill>
                  <a:srgbClr val="0000FF"/>
                </a:solidFill>
                <a:latin typeface="Tahoma" pitchFamily="34" charset="0"/>
              </a:rPr>
              <a:t>T </a:t>
            </a:r>
            <a:r>
              <a:rPr lang="en-GB" sz="1800" smtClean="0">
                <a:solidFill>
                  <a:srgbClr val="0000FF"/>
                </a:solidFill>
                <a:latin typeface="Tahoma" pitchFamily="34" charset="0"/>
                <a:sym typeface="Symbol" pitchFamily="18" charset="2"/>
              </a:rPr>
              <a:t> </a:t>
            </a:r>
            <a:r>
              <a:rPr lang="en-GB" sz="1800" smtClean="0">
                <a:solidFill>
                  <a:srgbClr val="0000FF"/>
                </a:solidFill>
                <a:latin typeface="Tahoma" pitchFamily="34" charset="0"/>
              </a:rPr>
              <a:t>{</a:t>
            </a:r>
            <a:r>
              <a:rPr lang="en-GB" sz="1800" smtClean="0">
                <a:solidFill>
                  <a:srgbClr val="0000FF"/>
                </a:solidFill>
                <a:latin typeface="Tahoma" pitchFamily="34" charset="0"/>
                <a:sym typeface="Symbol" pitchFamily="18" charset="2"/>
              </a:rPr>
              <a:t></a:t>
            </a:r>
            <a:r>
              <a:rPr lang="en-GB" sz="1800" smtClean="0">
                <a:solidFill>
                  <a:srgbClr val="0000FF"/>
                </a:solidFill>
                <a:latin typeface="Tahoma" pitchFamily="34" charset="0"/>
              </a:rPr>
              <a:t>}</a:t>
            </a:r>
            <a:r>
              <a:rPr lang="en-GB" sz="1800" smtClean="0">
                <a:latin typeface="Tahoma" pitchFamily="34" charset="0"/>
              </a:rPr>
              <a:t>.</a:t>
            </a:r>
          </a:p>
          <a:p>
            <a:pPr marL="863600" lvl="1" indent="-381000" eaLnBrk="1" hangingPunct="1">
              <a:spcBef>
                <a:spcPct val="0"/>
              </a:spcBef>
              <a:spcAft>
                <a:spcPct val="50000"/>
              </a:spcAft>
              <a:buClr>
                <a:schemeClr val="tx1"/>
              </a:buClr>
              <a:buFontTx/>
              <a:buNone/>
              <a:tabLst>
                <a:tab pos="863600" algn="l"/>
              </a:tabLst>
            </a:pPr>
            <a:r>
              <a:rPr lang="en-GB" sz="1800" smtClean="0">
                <a:latin typeface="Tahoma" pitchFamily="34" charset="0"/>
              </a:rPr>
              <a:t>	Every </a:t>
            </a:r>
            <a:r>
              <a:rPr lang="en-GB" sz="1800" smtClean="0">
                <a:solidFill>
                  <a:srgbClr val="0000FF"/>
                </a:solidFill>
                <a:latin typeface="Tahoma" pitchFamily="34" charset="0"/>
              </a:rPr>
              <a:t>leaf</a:t>
            </a:r>
            <a:r>
              <a:rPr lang="en-GB" sz="1800" smtClean="0">
                <a:latin typeface="Tahoma" pitchFamily="34" charset="0"/>
              </a:rPr>
              <a:t> has a label from </a:t>
            </a:r>
            <a:r>
              <a:rPr lang="en-GB" sz="1800" smtClean="0">
                <a:solidFill>
                  <a:srgbClr val="0000FF"/>
                </a:solidFill>
                <a:latin typeface="Tahoma" pitchFamily="34" charset="0"/>
              </a:rPr>
              <a:t>V </a:t>
            </a:r>
            <a:r>
              <a:rPr lang="en-GB" sz="1800" smtClean="0">
                <a:solidFill>
                  <a:srgbClr val="0000FF"/>
                </a:solidFill>
                <a:latin typeface="Tahoma" pitchFamily="34" charset="0"/>
                <a:sym typeface="Symbol" pitchFamily="18" charset="2"/>
              </a:rPr>
              <a:t></a:t>
            </a:r>
            <a:r>
              <a:rPr lang="en-GB" sz="1800" smtClean="0">
                <a:latin typeface="Tahoma" pitchFamily="34" charset="0"/>
              </a:rPr>
              <a:t> </a:t>
            </a:r>
            <a:r>
              <a:rPr lang="en-GB" sz="1800" smtClean="0">
                <a:solidFill>
                  <a:srgbClr val="0000FF"/>
                </a:solidFill>
                <a:latin typeface="Tahoma" pitchFamily="34" charset="0"/>
              </a:rPr>
              <a:t>T </a:t>
            </a:r>
            <a:r>
              <a:rPr lang="en-GB" sz="1800" smtClean="0">
                <a:solidFill>
                  <a:srgbClr val="0000FF"/>
                </a:solidFill>
                <a:latin typeface="Tahoma" pitchFamily="34" charset="0"/>
                <a:sym typeface="Symbol" pitchFamily="18" charset="2"/>
              </a:rPr>
              <a:t> </a:t>
            </a:r>
            <a:r>
              <a:rPr lang="en-GB" sz="1800" smtClean="0">
                <a:solidFill>
                  <a:srgbClr val="0000FF"/>
                </a:solidFill>
                <a:latin typeface="Tahoma" pitchFamily="34" charset="0"/>
              </a:rPr>
              <a:t>{</a:t>
            </a:r>
            <a:r>
              <a:rPr lang="en-GB" sz="1800" smtClean="0">
                <a:solidFill>
                  <a:srgbClr val="0000FF"/>
                </a:solidFill>
                <a:latin typeface="Tahoma" pitchFamily="34" charset="0"/>
                <a:sym typeface="Symbol" pitchFamily="18" charset="2"/>
              </a:rPr>
              <a:t></a:t>
            </a:r>
            <a:r>
              <a:rPr lang="en-GB" sz="1800" smtClean="0">
                <a:solidFill>
                  <a:srgbClr val="0000FF"/>
                </a:solidFill>
                <a:latin typeface="Tahoma" pitchFamily="34" charset="0"/>
              </a:rPr>
              <a:t>}</a:t>
            </a:r>
            <a:r>
              <a:rPr lang="en-GB" sz="1800" smtClean="0">
                <a:latin typeface="Tahoma" pitchFamily="34" charset="0"/>
              </a:rPr>
              <a:t>.</a:t>
            </a: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Every </a:t>
            </a:r>
            <a:r>
              <a:rPr lang="en-GB" sz="1800" smtClean="0">
                <a:solidFill>
                  <a:srgbClr val="0000FF"/>
                </a:solidFill>
                <a:latin typeface="Tahoma" pitchFamily="34" charset="0"/>
              </a:rPr>
              <a:t>interior</a:t>
            </a:r>
            <a:r>
              <a:rPr lang="en-GB" sz="1800" smtClean="0">
                <a:latin typeface="Tahoma" pitchFamily="34" charset="0"/>
              </a:rPr>
              <a:t> vertex has a label from </a:t>
            </a:r>
            <a:r>
              <a:rPr lang="en-GB" sz="1800" smtClean="0">
                <a:solidFill>
                  <a:srgbClr val="0000FF"/>
                </a:solidFill>
                <a:latin typeface="Tahoma" pitchFamily="34" charset="0"/>
              </a:rPr>
              <a:t>V</a:t>
            </a:r>
            <a:r>
              <a:rPr lang="en-GB" sz="1800" smtClean="0">
                <a:latin typeface="Tahoma" pitchFamily="34" charset="0"/>
              </a:rPr>
              <a:t>.</a:t>
            </a:r>
          </a:p>
          <a:p>
            <a:pPr marL="863600" lvl="1" indent="-381000" eaLnBrk="1" hangingPunct="1">
              <a:spcBef>
                <a:spcPct val="0"/>
              </a:spcBef>
              <a:spcAft>
                <a:spcPct val="50000"/>
              </a:spcAft>
              <a:buClr>
                <a:schemeClr val="tx1"/>
              </a:buClr>
              <a:buFontTx/>
              <a:buAutoNum type="arabicPeriod"/>
              <a:tabLst>
                <a:tab pos="863600" algn="l"/>
              </a:tabLst>
            </a:pPr>
            <a:r>
              <a:rPr lang="en-GB" sz="1800" smtClean="0">
                <a:latin typeface="Tahoma" pitchFamily="34" charset="0"/>
              </a:rPr>
              <a:t>A vertex has label </a:t>
            </a:r>
            <a:r>
              <a:rPr lang="en-GB" sz="1800" smtClean="0">
                <a:solidFill>
                  <a:srgbClr val="0000FF"/>
                </a:solidFill>
                <a:latin typeface="Tahoma" pitchFamily="34" charset="0"/>
              </a:rPr>
              <a:t>A</a:t>
            </a:r>
            <a:r>
              <a:rPr lang="en-GB" sz="1800" smtClean="0">
                <a:solidFill>
                  <a:srgbClr val="0000FF"/>
                </a:solidFill>
                <a:latin typeface="Tahoma" pitchFamily="34" charset="0"/>
                <a:sym typeface="Symbol" pitchFamily="18" charset="2"/>
              </a:rPr>
              <a:t></a:t>
            </a:r>
            <a:r>
              <a:rPr lang="en-GB" sz="1800" smtClean="0">
                <a:solidFill>
                  <a:srgbClr val="0000FF"/>
                </a:solidFill>
                <a:latin typeface="Tahoma" pitchFamily="34" charset="0"/>
              </a:rPr>
              <a:t>V</a:t>
            </a:r>
            <a:r>
              <a:rPr lang="en-GB" sz="1800" smtClean="0">
                <a:latin typeface="Tahoma" pitchFamily="34" charset="0"/>
              </a:rPr>
              <a:t> and its children are labeled </a:t>
            </a:r>
            <a:r>
              <a:rPr lang="en-GB" sz="1800" smtClean="0">
                <a:solidFill>
                  <a:srgbClr val="0000FF"/>
                </a:solidFill>
                <a:latin typeface="Tahoma" pitchFamily="34" charset="0"/>
              </a:rPr>
              <a:t>a</a:t>
            </a:r>
            <a:r>
              <a:rPr lang="en-GB" sz="1800" baseline="-25000" smtClean="0">
                <a:solidFill>
                  <a:srgbClr val="0000FF"/>
                </a:solidFill>
                <a:latin typeface="Tahoma" pitchFamily="34" charset="0"/>
              </a:rPr>
              <a:t>1</a:t>
            </a:r>
            <a:r>
              <a:rPr lang="en-GB" sz="1800" smtClean="0">
                <a:solidFill>
                  <a:srgbClr val="0000FF"/>
                </a:solidFill>
                <a:latin typeface="Tahoma" pitchFamily="34" charset="0"/>
              </a:rPr>
              <a:t>, a</a:t>
            </a:r>
            <a:r>
              <a:rPr lang="en-GB" sz="1800" baseline="-25000" smtClean="0">
                <a:solidFill>
                  <a:srgbClr val="0000FF"/>
                </a:solidFill>
                <a:latin typeface="Tahoma" pitchFamily="34" charset="0"/>
              </a:rPr>
              <a:t>2</a:t>
            </a:r>
            <a:r>
              <a:rPr lang="en-GB" sz="1800" smtClean="0">
                <a:solidFill>
                  <a:srgbClr val="0000FF"/>
                </a:solidFill>
                <a:latin typeface="Tahoma" pitchFamily="34" charset="0"/>
              </a:rPr>
              <a:t>, ..., a</a:t>
            </a:r>
            <a:r>
              <a:rPr lang="en-GB" sz="1800" baseline="-25000" smtClean="0">
                <a:solidFill>
                  <a:srgbClr val="0000FF"/>
                </a:solidFill>
                <a:latin typeface="Tahoma" pitchFamily="34" charset="0"/>
              </a:rPr>
              <a:t>n</a:t>
            </a:r>
            <a:r>
              <a:rPr lang="en-GB" sz="1800" smtClean="0">
                <a:latin typeface="Tahoma" pitchFamily="34" charset="0"/>
              </a:rPr>
              <a:t> iff</a:t>
            </a:r>
          </a:p>
          <a:p>
            <a:pPr marL="863600" lvl="1" indent="-381000" eaLnBrk="1" hangingPunct="1">
              <a:spcBef>
                <a:spcPct val="0"/>
              </a:spcBef>
              <a:spcAft>
                <a:spcPct val="50000"/>
              </a:spcAft>
              <a:buClr>
                <a:schemeClr val="tx1"/>
              </a:buClr>
              <a:buFontTx/>
              <a:buNone/>
              <a:tabLst>
                <a:tab pos="863600" algn="l"/>
              </a:tabLst>
            </a:pPr>
            <a:r>
              <a:rPr lang="en-GB" sz="1800" smtClean="0">
                <a:latin typeface="Tahoma" pitchFamily="34" charset="0"/>
              </a:rPr>
              <a:t>		P contains the production </a:t>
            </a:r>
            <a:r>
              <a:rPr lang="en-GB" sz="1800" smtClean="0">
                <a:solidFill>
                  <a:srgbClr val="0000FF"/>
                </a:solidFill>
                <a:latin typeface="Tahoma" pitchFamily="34" charset="0"/>
              </a:rPr>
              <a:t>A </a:t>
            </a:r>
            <a:r>
              <a:rPr lang="en-GB" sz="1800" smtClean="0">
                <a:solidFill>
                  <a:srgbClr val="0000FF"/>
                </a:solidFill>
                <a:latin typeface="Tahoma" pitchFamily="34" charset="0"/>
                <a:sym typeface="Symbol" pitchFamily="18" charset="2"/>
              </a:rPr>
              <a:t> </a:t>
            </a:r>
            <a:r>
              <a:rPr lang="en-GB" sz="1800" smtClean="0">
                <a:solidFill>
                  <a:srgbClr val="0000FF"/>
                </a:solidFill>
                <a:latin typeface="Tahoma" pitchFamily="34" charset="0"/>
              </a:rPr>
              <a:t>a</a:t>
            </a:r>
            <a:r>
              <a:rPr lang="en-GB" sz="1800" baseline="-25000" smtClean="0">
                <a:solidFill>
                  <a:srgbClr val="0000FF"/>
                </a:solidFill>
                <a:latin typeface="Tahoma" pitchFamily="34" charset="0"/>
              </a:rPr>
              <a:t>1</a:t>
            </a:r>
            <a:r>
              <a:rPr lang="en-GB" sz="1800" smtClean="0">
                <a:solidFill>
                  <a:srgbClr val="0000FF"/>
                </a:solidFill>
                <a:latin typeface="Tahoma" pitchFamily="34" charset="0"/>
              </a:rPr>
              <a:t> a</a:t>
            </a:r>
            <a:r>
              <a:rPr lang="en-GB" sz="1800" baseline="-25000" smtClean="0">
                <a:solidFill>
                  <a:srgbClr val="0000FF"/>
                </a:solidFill>
                <a:latin typeface="Tahoma" pitchFamily="34" charset="0"/>
              </a:rPr>
              <a:t>2</a:t>
            </a:r>
            <a:r>
              <a:rPr lang="en-GB" sz="1800" smtClean="0">
                <a:solidFill>
                  <a:srgbClr val="0000FF"/>
                </a:solidFill>
                <a:latin typeface="Tahoma" pitchFamily="34" charset="0"/>
              </a:rPr>
              <a:t> ... a</a:t>
            </a:r>
            <a:r>
              <a:rPr lang="en-GB" sz="1800" baseline="-25000" smtClean="0">
                <a:solidFill>
                  <a:srgbClr val="0000FF"/>
                </a:solidFill>
                <a:latin typeface="Tahoma" pitchFamily="34" charset="0"/>
              </a:rPr>
              <a:t>n</a:t>
            </a:r>
            <a:r>
              <a:rPr lang="en-GB" sz="1800" smtClean="0">
                <a:latin typeface="Tahoma" pitchFamily="34" charset="0"/>
              </a:rPr>
              <a:t>.</a:t>
            </a:r>
          </a:p>
          <a:p>
            <a:pPr marL="863600" lvl="1" indent="-381000" eaLnBrk="1" hangingPunct="1">
              <a:spcBef>
                <a:spcPct val="0"/>
              </a:spcBef>
              <a:spcAft>
                <a:spcPct val="50000"/>
              </a:spcAft>
              <a:buClr>
                <a:schemeClr val="tx1"/>
              </a:buClr>
              <a:buFontTx/>
              <a:buAutoNum type="arabicPeriod" startAt="5"/>
              <a:tabLst>
                <a:tab pos="863600" algn="l"/>
              </a:tabLst>
            </a:pPr>
            <a:r>
              <a:rPr lang="en-GB" sz="1800" smtClean="0">
                <a:latin typeface="Tahoma" pitchFamily="34" charset="0"/>
              </a:rPr>
              <a:t>A leaf labeled </a:t>
            </a:r>
            <a:r>
              <a:rPr lang="en-GB" sz="1800" smtClean="0">
                <a:solidFill>
                  <a:srgbClr val="0000FF"/>
                </a:solidFill>
                <a:latin typeface="Tahoma" pitchFamily="34" charset="0"/>
                <a:sym typeface="Symbol" pitchFamily="18" charset="2"/>
              </a:rPr>
              <a:t></a:t>
            </a:r>
            <a:r>
              <a:rPr lang="en-GB" sz="1800" smtClean="0">
                <a:latin typeface="Tahoma" pitchFamily="34" charset="0"/>
              </a:rPr>
              <a:t> has no siblings.	</a:t>
            </a:r>
          </a:p>
          <a:p>
            <a:pPr marL="292100" indent="-292100" eaLnBrk="1" hangingPunct="1">
              <a:spcBef>
                <a:spcPct val="0"/>
              </a:spcBef>
              <a:spcAft>
                <a:spcPct val="50000"/>
              </a:spcAft>
              <a:buClr>
                <a:schemeClr val="tx1"/>
              </a:buClr>
              <a:buFontTx/>
              <a:buNone/>
              <a:tabLst>
                <a:tab pos="863600" algn="l"/>
              </a:tabLst>
            </a:pPr>
            <a:endParaRPr lang="en-GB" sz="2000" smtClean="0">
              <a:latin typeface="Tahoma" pitchFamily="34" charset="0"/>
              <a:sym typeface="Symbol" pitchFamily="18" charset="2"/>
            </a:endParaRPr>
          </a:p>
          <a:p>
            <a:pPr marL="292100" indent="-292100" eaLnBrk="1" hangingPunct="1">
              <a:spcBef>
                <a:spcPct val="0"/>
              </a:spcBef>
              <a:buClr>
                <a:schemeClr val="tx1"/>
              </a:buClr>
              <a:buFontTx/>
              <a:buNone/>
              <a:tabLst>
                <a:tab pos="863600" algn="l"/>
              </a:tabLst>
            </a:pPr>
            <a:endParaRPr lang="en-GB" sz="2200" smtClean="0">
              <a:latin typeface="Tahoma" pitchFamily="34" charset="0"/>
              <a:sym typeface="Symbol" pitchFamily="18" charset="2"/>
            </a:endParaRPr>
          </a:p>
        </p:txBody>
      </p:sp>
      <p:sp>
        <p:nvSpPr>
          <p:cNvPr id="272388" name="Line 4"/>
          <p:cNvSpPr>
            <a:spLocks noChangeShapeType="1"/>
          </p:cNvSpPr>
          <p:nvPr/>
        </p:nvSpPr>
        <p:spPr bwMode="auto">
          <a:xfrm>
            <a:off x="1265033" y="3200400"/>
            <a:ext cx="2181191" cy="0"/>
          </a:xfrm>
          <a:prstGeom prst="line">
            <a:avLst/>
          </a:prstGeom>
          <a:noFill/>
          <a:ln w="9525">
            <a:solidFill>
              <a:srgbClr val="FF0000"/>
            </a:solidFill>
            <a:round/>
            <a:headEnd/>
            <a:tailEnd/>
          </a:ln>
        </p:spPr>
        <p:txBody>
          <a:bodyPr/>
          <a:lstStyle/>
          <a:p>
            <a:endParaRPr lang="en-IN"/>
          </a:p>
        </p:txBody>
      </p:sp>
      <p:sp>
        <p:nvSpPr>
          <p:cNvPr id="272390" name="Line 6"/>
          <p:cNvSpPr>
            <a:spLocks noChangeShapeType="1"/>
          </p:cNvSpPr>
          <p:nvPr/>
        </p:nvSpPr>
        <p:spPr bwMode="auto">
          <a:xfrm>
            <a:off x="1266499" y="3657600"/>
            <a:ext cx="3586946" cy="0"/>
          </a:xfrm>
          <a:prstGeom prst="line">
            <a:avLst/>
          </a:prstGeom>
          <a:noFill/>
          <a:ln w="9525">
            <a:solidFill>
              <a:srgbClr val="FF0000"/>
            </a:solidFill>
            <a:round/>
            <a:headEnd/>
            <a:tailEn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box(in)">
                                      <p:cBhvr>
                                        <p:cTn id="7" dur="500"/>
                                        <p:tgtEl>
                                          <p:spTgt spid="2723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2390"/>
                                        </p:tgtEl>
                                        <p:attrNameLst>
                                          <p:attrName>style.visibility</p:attrName>
                                        </p:attrNameLst>
                                      </p:cBhvr>
                                      <p:to>
                                        <p:strVal val="visible"/>
                                      </p:to>
                                    </p:set>
                                    <p:animEffect transition="in" filter="box(in)">
                                      <p:cBhvr>
                                        <p:cTn id="12" dur="500"/>
                                        <p:tgtEl>
                                          <p:spTgt spid="27239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72387">
                                            <p:txEl>
                                              <p:pRg st="4" end="4"/>
                                            </p:txEl>
                                          </p:spTgt>
                                        </p:tgtEl>
                                        <p:attrNameLst>
                                          <p:attrName>style.visibility</p:attrName>
                                        </p:attrNameLst>
                                      </p:cBhvr>
                                      <p:to>
                                        <p:strVal val="visible"/>
                                      </p:to>
                                    </p:set>
                                    <p:animEffect transition="in" filter="box(in)">
                                      <p:cBhvr>
                                        <p:cTn id="17" dur="500"/>
                                        <p:tgtEl>
                                          <p:spTgt spid="2723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72387">
                                            <p:txEl>
                                              <p:pRg st="5" end="5"/>
                                            </p:txEl>
                                          </p:spTgt>
                                        </p:tgtEl>
                                        <p:attrNameLst>
                                          <p:attrName>style.visibility</p:attrName>
                                        </p:attrNameLst>
                                      </p:cBhvr>
                                      <p:to>
                                        <p:strVal val="visible"/>
                                      </p:to>
                                    </p:set>
                                    <p:animEffect transition="in" filter="box(in)">
                                      <p:cBhvr>
                                        <p:cTn id="22" dur="500"/>
                                        <p:tgtEl>
                                          <p:spTgt spid="2723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72387">
                                            <p:txEl>
                                              <p:pRg st="6" end="6"/>
                                            </p:txEl>
                                          </p:spTgt>
                                        </p:tgtEl>
                                        <p:attrNameLst>
                                          <p:attrName>style.visibility</p:attrName>
                                        </p:attrNameLst>
                                      </p:cBhvr>
                                      <p:to>
                                        <p:strVal val="visible"/>
                                      </p:to>
                                    </p:set>
                                    <p:animEffect transition="in" filter="box(in)">
                                      <p:cBhvr>
                                        <p:cTn id="27" dur="500"/>
                                        <p:tgtEl>
                                          <p:spTgt spid="27238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72387">
                                            <p:txEl>
                                              <p:pRg st="7" end="7"/>
                                            </p:txEl>
                                          </p:spTgt>
                                        </p:tgtEl>
                                        <p:attrNameLst>
                                          <p:attrName>style.visibility</p:attrName>
                                        </p:attrNameLst>
                                      </p:cBhvr>
                                      <p:to>
                                        <p:strVal val="visible"/>
                                      </p:to>
                                    </p:set>
                                    <p:animEffect transition="in" filter="box(in)">
                                      <p:cBhvr>
                                        <p:cTn id="32" dur="500"/>
                                        <p:tgtEl>
                                          <p:spTgt spid="27238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72387">
                                            <p:txEl>
                                              <p:pRg st="8" end="8"/>
                                            </p:txEl>
                                          </p:spTgt>
                                        </p:tgtEl>
                                        <p:attrNameLst>
                                          <p:attrName>style.visibility</p:attrName>
                                        </p:attrNameLst>
                                      </p:cBhvr>
                                      <p:to>
                                        <p:strVal val="visible"/>
                                      </p:to>
                                    </p:set>
                                    <p:animEffect transition="in" filter="box(in)">
                                      <p:cBhvr>
                                        <p:cTn id="37" dur="500"/>
                                        <p:tgtEl>
                                          <p:spTgt spid="272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p:bldP spid="27239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2854B99-D817-437F-87F7-ABF286900322}" type="slidenum">
              <a:rPr lang="en-GB"/>
              <a:pPr>
                <a:defRPr/>
              </a:pPr>
              <a:t>73</a:t>
            </a:fld>
            <a:endParaRPr lang="en-GB"/>
          </a:p>
        </p:txBody>
      </p:sp>
      <p:sp>
        <p:nvSpPr>
          <p:cNvPr id="15363" name="Rectangle 2"/>
          <p:cNvSpPr>
            <a:spLocks noGrp="1" noChangeArrowheads="1"/>
          </p:cNvSpPr>
          <p:nvPr>
            <p:ph type="title"/>
          </p:nvPr>
        </p:nvSpPr>
        <p:spPr/>
        <p:txBody>
          <a:bodyPr/>
          <a:lstStyle/>
          <a:p>
            <a:pPr eaLnBrk="1" hangingPunct="1"/>
            <a:r>
              <a:rPr lang="en-GB" sz="4000" smtClean="0">
                <a:latin typeface="Tahoma" pitchFamily="34" charset="0"/>
              </a:rPr>
              <a:t>Derivation Trees</a:t>
            </a:r>
          </a:p>
        </p:txBody>
      </p:sp>
      <p:sp>
        <p:nvSpPr>
          <p:cNvPr id="15364" name="Rectangle 3"/>
          <p:cNvSpPr>
            <a:spLocks noGrp="1" noChangeArrowheads="1"/>
          </p:cNvSpPr>
          <p:nvPr>
            <p:ph type="body" idx="1"/>
          </p:nvPr>
        </p:nvSpPr>
        <p:spPr>
          <a:xfrm>
            <a:off x="492527" y="1981200"/>
            <a:ext cx="8161878" cy="4114800"/>
          </a:xfrm>
        </p:spPr>
        <p:txBody>
          <a:bodyPr/>
          <a:lstStyle/>
          <a:p>
            <a:pPr marL="0" indent="0" eaLnBrk="1" hangingPunct="1">
              <a:spcBef>
                <a:spcPct val="0"/>
              </a:spcBef>
              <a:spcAft>
                <a:spcPct val="50000"/>
              </a:spcAft>
              <a:buClr>
                <a:schemeClr val="tx1"/>
              </a:buClr>
              <a:buFontTx/>
              <a:buNone/>
              <a:tabLst>
                <a:tab pos="863600" algn="l"/>
              </a:tabLst>
            </a:pPr>
            <a:r>
              <a:rPr lang="en-GB" sz="2000" smtClean="0">
                <a:latin typeface="Tahoma" pitchFamily="34" charset="0"/>
              </a:rPr>
              <a:t>The string of symbols obtained by reading the leaves of a tree from left to </a:t>
            </a:r>
          </a:p>
          <a:p>
            <a:pPr marL="0" indent="0" eaLnBrk="1" hangingPunct="1">
              <a:spcBef>
                <a:spcPct val="0"/>
              </a:spcBef>
              <a:spcAft>
                <a:spcPct val="100000"/>
              </a:spcAft>
              <a:buClr>
                <a:schemeClr val="tx1"/>
              </a:buClr>
              <a:buFontTx/>
              <a:buNone/>
              <a:tabLst>
                <a:tab pos="863600" algn="l"/>
              </a:tabLst>
            </a:pPr>
            <a:r>
              <a:rPr lang="en-GB" sz="2000" smtClean="0">
                <a:latin typeface="Tahoma" pitchFamily="34" charset="0"/>
              </a:rPr>
              <a:t>right (omitting any </a:t>
            </a:r>
            <a:r>
              <a:rPr lang="en-GB" sz="2000" smtClean="0">
                <a:latin typeface="Tahoma" pitchFamily="34" charset="0"/>
                <a:sym typeface="Symbol" pitchFamily="18" charset="2"/>
              </a:rPr>
              <a:t></a:t>
            </a:r>
            <a:r>
              <a:rPr lang="en-GB" sz="2000" smtClean="0">
                <a:latin typeface="Tahoma" pitchFamily="34" charset="0"/>
              </a:rPr>
              <a:t>'s encountered) is called the </a:t>
            </a:r>
            <a:r>
              <a:rPr lang="en-GB" sz="2000" smtClean="0">
                <a:solidFill>
                  <a:srgbClr val="0000FF"/>
                </a:solidFill>
                <a:latin typeface="Tahoma" pitchFamily="34" charset="0"/>
              </a:rPr>
              <a:t>yield</a:t>
            </a:r>
            <a:r>
              <a:rPr lang="en-GB" sz="2000" smtClean="0">
                <a:latin typeface="Tahoma" pitchFamily="34" charset="0"/>
              </a:rPr>
              <a:t> of the tree.</a:t>
            </a:r>
          </a:p>
          <a:p>
            <a:pPr marL="0" indent="0" eaLnBrk="1" hangingPunct="1">
              <a:spcBef>
                <a:spcPct val="0"/>
              </a:spcBef>
              <a:spcAft>
                <a:spcPct val="100000"/>
              </a:spcAft>
              <a:buClr>
                <a:schemeClr val="tx1"/>
              </a:buClr>
              <a:buFontTx/>
              <a:buNone/>
              <a:tabLst>
                <a:tab pos="863600" algn="l"/>
              </a:tabLst>
            </a:pPr>
            <a:r>
              <a:rPr lang="en-GB" sz="2000" smtClean="0">
                <a:latin typeface="Tahoma" pitchFamily="34" charset="0"/>
              </a:rPr>
              <a:t>	</a:t>
            </a:r>
          </a:p>
          <a:p>
            <a:pPr marL="0" indent="0" eaLnBrk="1" hangingPunct="1">
              <a:spcBef>
                <a:spcPct val="0"/>
              </a:spcBef>
              <a:spcAft>
                <a:spcPct val="50000"/>
              </a:spcAft>
              <a:buClr>
                <a:schemeClr val="tx1"/>
              </a:buClr>
              <a:buFontTx/>
              <a:buNone/>
              <a:tabLst>
                <a:tab pos="863600" algn="l"/>
              </a:tabLst>
            </a:pPr>
            <a:endParaRPr lang="en-GB" sz="2000" smtClean="0">
              <a:latin typeface="Tahoma" pitchFamily="34" charset="0"/>
              <a:sym typeface="Symbol" pitchFamily="18" charset="2"/>
            </a:endParaRPr>
          </a:p>
          <a:p>
            <a:pPr marL="0" indent="0" eaLnBrk="1" hangingPunct="1">
              <a:spcBef>
                <a:spcPct val="0"/>
              </a:spcBef>
              <a:buClr>
                <a:schemeClr val="tx1"/>
              </a:buClr>
              <a:buFontTx/>
              <a:buNone/>
              <a:tabLst>
                <a:tab pos="863600" algn="l"/>
              </a:tabLst>
            </a:pP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2"/>
          </p:nvPr>
        </p:nvSpPr>
        <p:spPr/>
        <p:txBody>
          <a:bodyPr/>
          <a:lstStyle/>
          <a:p>
            <a:pPr>
              <a:defRPr/>
            </a:pPr>
            <a:fld id="{4AB45A71-6814-4721-8124-ECA44EA47A6C}" type="slidenum">
              <a:rPr lang="en-GB"/>
              <a:pPr>
                <a:defRPr/>
              </a:pPr>
              <a:t>74</a:t>
            </a:fld>
            <a:endParaRPr lang="en-GB"/>
          </a:p>
        </p:txBody>
      </p:sp>
      <p:sp>
        <p:nvSpPr>
          <p:cNvPr id="16387" name="Rectangle 2"/>
          <p:cNvSpPr>
            <a:spLocks noGrp="1" noChangeArrowheads="1"/>
          </p:cNvSpPr>
          <p:nvPr>
            <p:ph type="title"/>
          </p:nvPr>
        </p:nvSpPr>
        <p:spPr>
          <a:xfrm>
            <a:off x="703611" y="304800"/>
            <a:ext cx="7771960" cy="1143000"/>
          </a:xfrm>
        </p:spPr>
        <p:txBody>
          <a:bodyPr/>
          <a:lstStyle/>
          <a:p>
            <a:pPr eaLnBrk="1" hangingPunct="1"/>
            <a:r>
              <a:rPr lang="en-GB" sz="4000" smtClean="0">
                <a:latin typeface="Tahoma" pitchFamily="34" charset="0"/>
              </a:rPr>
              <a:t>Derivation Trees</a:t>
            </a:r>
          </a:p>
        </p:txBody>
      </p:sp>
      <p:sp>
        <p:nvSpPr>
          <p:cNvPr id="274435" name="Rectangle 3"/>
          <p:cNvSpPr>
            <a:spLocks noGrp="1" noChangeArrowheads="1"/>
          </p:cNvSpPr>
          <p:nvPr>
            <p:ph type="body" idx="1"/>
          </p:nvPr>
        </p:nvSpPr>
        <p:spPr>
          <a:xfrm>
            <a:off x="914693" y="1981200"/>
            <a:ext cx="7387906" cy="4114800"/>
          </a:xfrm>
        </p:spPr>
        <p:txBody>
          <a:bodyPr/>
          <a:lstStyle/>
          <a:p>
            <a:pPr marL="0" indent="0" eaLnBrk="1" hangingPunct="1">
              <a:spcBef>
                <a:spcPct val="0"/>
              </a:spcBef>
              <a:spcAft>
                <a:spcPct val="50000"/>
              </a:spcAft>
              <a:buClr>
                <a:schemeClr val="tx1"/>
              </a:buClr>
              <a:buFontTx/>
              <a:buNone/>
            </a:pPr>
            <a:r>
              <a:rPr lang="en-GB" sz="2000" smtClean="0">
                <a:latin typeface="Tahoma" pitchFamily="34" charset="0"/>
              </a:rPr>
              <a:t>S </a:t>
            </a:r>
            <a:r>
              <a:rPr lang="en-GB" sz="2000" smtClean="0">
                <a:latin typeface="Tahoma" pitchFamily="34" charset="0"/>
                <a:sym typeface="Symbol" pitchFamily="18" charset="2"/>
              </a:rPr>
              <a:t> aAB</a:t>
            </a:r>
          </a:p>
          <a:p>
            <a:pPr marL="0" indent="0" eaLnBrk="1" hangingPunct="1">
              <a:spcBef>
                <a:spcPct val="0"/>
              </a:spcBef>
              <a:spcAft>
                <a:spcPct val="50000"/>
              </a:spcAft>
              <a:buClr>
                <a:schemeClr val="tx1"/>
              </a:buClr>
              <a:buFontTx/>
              <a:buNone/>
            </a:pPr>
            <a:r>
              <a:rPr lang="en-GB" sz="2000" smtClean="0">
                <a:latin typeface="Tahoma" pitchFamily="34" charset="0"/>
                <a:sym typeface="Symbol" pitchFamily="18" charset="2"/>
              </a:rPr>
              <a:t>A  bBb</a:t>
            </a:r>
            <a:endParaRPr lang="en-GB" sz="2000" baseline="-25000" smtClean="0">
              <a:latin typeface="Tahoma" pitchFamily="34" charset="0"/>
            </a:endParaRPr>
          </a:p>
          <a:p>
            <a:pPr marL="0" indent="0" eaLnBrk="1" hangingPunct="1">
              <a:spcBef>
                <a:spcPct val="0"/>
              </a:spcBef>
              <a:buClr>
                <a:schemeClr val="tx1"/>
              </a:buClr>
              <a:buFontTx/>
              <a:buNone/>
            </a:pPr>
            <a:r>
              <a:rPr lang="en-GB" sz="2000" smtClean="0">
                <a:latin typeface="Tahoma" pitchFamily="34" charset="0"/>
                <a:sym typeface="Symbol" pitchFamily="18" charset="2"/>
              </a:rPr>
              <a:t>B  A | </a:t>
            </a:r>
          </a:p>
          <a:p>
            <a:pPr marL="0" indent="0" eaLnBrk="1" hangingPunct="1">
              <a:spcBef>
                <a:spcPct val="0"/>
              </a:spcBef>
              <a:buClr>
                <a:schemeClr val="tx1"/>
              </a:buClr>
              <a:buFontTx/>
              <a:buNone/>
            </a:pPr>
            <a:endParaRPr lang="en-GB" sz="2000" smtClean="0">
              <a:latin typeface="Tahoma" pitchFamily="34" charset="0"/>
              <a:sym typeface="Symbol" pitchFamily="18" charset="2"/>
            </a:endParaRPr>
          </a:p>
          <a:p>
            <a:pPr marL="0" indent="0" eaLnBrk="1" hangingPunct="1">
              <a:spcBef>
                <a:spcPct val="0"/>
              </a:spcBef>
              <a:buClr>
                <a:schemeClr val="tx1"/>
              </a:buClr>
              <a:buFontTx/>
              <a:buNone/>
            </a:pPr>
            <a:endParaRPr lang="en-GB" sz="2000" smtClean="0">
              <a:latin typeface="Tahoma" pitchFamily="34" charset="0"/>
              <a:sym typeface="Symbol" pitchFamily="18" charset="2"/>
            </a:endParaRPr>
          </a:p>
          <a:p>
            <a:pPr marL="0" indent="0" eaLnBrk="1" hangingPunct="1">
              <a:spcBef>
                <a:spcPct val="0"/>
              </a:spcBef>
              <a:buClr>
                <a:schemeClr val="tx1"/>
              </a:buClr>
              <a:buFontTx/>
              <a:buNone/>
            </a:pPr>
            <a:r>
              <a:rPr lang="en-GB" sz="2000" smtClean="0">
                <a:solidFill>
                  <a:srgbClr val="0000FF"/>
                </a:solidFill>
                <a:latin typeface="Tahoma" pitchFamily="34" charset="0"/>
                <a:sym typeface="Symbol" pitchFamily="18" charset="2"/>
              </a:rPr>
              <a:t>yield:</a:t>
            </a:r>
            <a:r>
              <a:rPr lang="en-GB" sz="2000" smtClean="0">
                <a:latin typeface="Tahoma" pitchFamily="34" charset="0"/>
                <a:sym typeface="Symbol" pitchFamily="18" charset="2"/>
              </a:rPr>
              <a:t> abbbb </a:t>
            </a:r>
          </a:p>
          <a:p>
            <a:pPr marL="0" indent="0" eaLnBrk="1" hangingPunct="1">
              <a:spcBef>
                <a:spcPct val="0"/>
              </a:spcBef>
              <a:buClr>
                <a:schemeClr val="tx1"/>
              </a:buClr>
              <a:buFontTx/>
              <a:buNone/>
            </a:pPr>
            <a:endParaRPr lang="en-GB" sz="2600" smtClean="0">
              <a:latin typeface="Tahoma" pitchFamily="34" charset="0"/>
            </a:endParaRPr>
          </a:p>
          <a:p>
            <a:pPr marL="0" indent="0" eaLnBrk="1" hangingPunct="1">
              <a:spcBef>
                <a:spcPct val="0"/>
              </a:spcBef>
              <a:spcAft>
                <a:spcPct val="50000"/>
              </a:spcAft>
              <a:buClr>
                <a:schemeClr val="tx1"/>
              </a:buClr>
              <a:buFontTx/>
              <a:buNone/>
            </a:pPr>
            <a:r>
              <a:rPr lang="en-GB" sz="2600" smtClean="0">
                <a:latin typeface="Tahoma" pitchFamily="34" charset="0"/>
                <a:sym typeface="Symbol" pitchFamily="18" charset="2"/>
              </a:rPr>
              <a:t>	</a:t>
            </a:r>
            <a:endParaRPr lang="en-GB" sz="2200" smtClean="0">
              <a:latin typeface="Tahoma" pitchFamily="34" charset="0"/>
              <a:sym typeface="Symbol" pitchFamily="18" charset="2"/>
            </a:endParaRPr>
          </a:p>
          <a:p>
            <a:pPr marL="0" indent="0" eaLnBrk="1" hangingPunct="1">
              <a:spcBef>
                <a:spcPct val="0"/>
              </a:spcBef>
              <a:buClr>
                <a:schemeClr val="tx1"/>
              </a:buClr>
              <a:buFontTx/>
              <a:buNone/>
            </a:pPr>
            <a:endParaRPr lang="en-GB" sz="2200" smtClean="0">
              <a:latin typeface="Tahoma" pitchFamily="34" charset="0"/>
              <a:sym typeface="Symbol" pitchFamily="18" charset="2"/>
            </a:endParaRPr>
          </a:p>
        </p:txBody>
      </p:sp>
      <p:sp>
        <p:nvSpPr>
          <p:cNvPr id="274437" name="Oval 5"/>
          <p:cNvSpPr>
            <a:spLocks noChangeArrowheads="1"/>
          </p:cNvSpPr>
          <p:nvPr/>
        </p:nvSpPr>
        <p:spPr bwMode="auto">
          <a:xfrm>
            <a:off x="4362383" y="1524000"/>
            <a:ext cx="492527" cy="533400"/>
          </a:xfrm>
          <a:prstGeom prst="ellipse">
            <a:avLst/>
          </a:prstGeom>
          <a:noFill/>
          <a:ln w="19050">
            <a:solidFill>
              <a:schemeClr val="tx1"/>
            </a:solidFill>
            <a:round/>
            <a:headEnd/>
            <a:tailEnd/>
          </a:ln>
        </p:spPr>
        <p:txBody>
          <a:bodyPr wrap="none" anchor="ctr"/>
          <a:lstStyle/>
          <a:p>
            <a:pPr algn="ctr"/>
            <a:r>
              <a:rPr lang="en-GB" sz="2000"/>
              <a:t>S</a:t>
            </a:r>
          </a:p>
        </p:txBody>
      </p:sp>
      <p:sp>
        <p:nvSpPr>
          <p:cNvPr id="274438" name="Oval 6"/>
          <p:cNvSpPr>
            <a:spLocks noChangeArrowheads="1"/>
          </p:cNvSpPr>
          <p:nvPr/>
        </p:nvSpPr>
        <p:spPr bwMode="auto">
          <a:xfrm>
            <a:off x="3166246" y="32004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274439" name="Oval 7"/>
          <p:cNvSpPr>
            <a:spLocks noChangeArrowheads="1"/>
          </p:cNvSpPr>
          <p:nvPr/>
        </p:nvSpPr>
        <p:spPr bwMode="auto">
          <a:xfrm>
            <a:off x="3166246" y="2209800"/>
            <a:ext cx="492527" cy="533400"/>
          </a:xfrm>
          <a:prstGeom prst="ellipse">
            <a:avLst/>
          </a:prstGeom>
          <a:noFill/>
          <a:ln w="19050">
            <a:solidFill>
              <a:schemeClr val="tx1"/>
            </a:solidFill>
            <a:round/>
            <a:headEnd/>
            <a:tailEnd/>
          </a:ln>
        </p:spPr>
        <p:txBody>
          <a:bodyPr wrap="none" anchor="ctr"/>
          <a:lstStyle/>
          <a:p>
            <a:pPr algn="ctr"/>
            <a:r>
              <a:rPr lang="en-GB" sz="2000"/>
              <a:t>a</a:t>
            </a:r>
          </a:p>
        </p:txBody>
      </p:sp>
      <p:sp>
        <p:nvSpPr>
          <p:cNvPr id="274440" name="Oval 8"/>
          <p:cNvSpPr>
            <a:spLocks noChangeArrowheads="1"/>
          </p:cNvSpPr>
          <p:nvPr/>
        </p:nvSpPr>
        <p:spPr bwMode="auto">
          <a:xfrm>
            <a:off x="6332491" y="28956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274441" name="Oval 9"/>
          <p:cNvSpPr>
            <a:spLocks noChangeArrowheads="1"/>
          </p:cNvSpPr>
          <p:nvPr/>
        </p:nvSpPr>
        <p:spPr bwMode="auto">
          <a:xfrm>
            <a:off x="5488159" y="32004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274442" name="Oval 10"/>
          <p:cNvSpPr>
            <a:spLocks noChangeArrowheads="1"/>
          </p:cNvSpPr>
          <p:nvPr/>
        </p:nvSpPr>
        <p:spPr bwMode="auto">
          <a:xfrm>
            <a:off x="4362383" y="2438400"/>
            <a:ext cx="492527" cy="533400"/>
          </a:xfrm>
          <a:prstGeom prst="ellipse">
            <a:avLst/>
          </a:prstGeom>
          <a:noFill/>
          <a:ln w="19050">
            <a:solidFill>
              <a:schemeClr val="tx1"/>
            </a:solidFill>
            <a:round/>
            <a:headEnd/>
            <a:tailEnd/>
          </a:ln>
        </p:spPr>
        <p:txBody>
          <a:bodyPr wrap="none" anchor="ctr"/>
          <a:lstStyle/>
          <a:p>
            <a:pPr algn="ctr"/>
            <a:r>
              <a:rPr lang="en-GB" sz="2000"/>
              <a:t>A</a:t>
            </a:r>
          </a:p>
        </p:txBody>
      </p:sp>
      <p:cxnSp>
        <p:nvCxnSpPr>
          <p:cNvPr id="274443" name="AutoShape 11"/>
          <p:cNvCxnSpPr>
            <a:cxnSpLocks noChangeShapeType="1"/>
            <a:stCxn id="274437" idx="2"/>
            <a:endCxn id="274439" idx="7"/>
          </p:cNvCxnSpPr>
          <p:nvPr/>
        </p:nvCxnSpPr>
        <p:spPr bwMode="auto">
          <a:xfrm flipH="1">
            <a:off x="3586946" y="1790700"/>
            <a:ext cx="766641" cy="487363"/>
          </a:xfrm>
          <a:prstGeom prst="straightConnector1">
            <a:avLst/>
          </a:prstGeom>
          <a:noFill/>
          <a:ln w="19050">
            <a:solidFill>
              <a:schemeClr val="tx1"/>
            </a:solidFill>
            <a:round/>
            <a:headEnd/>
            <a:tailEnd type="triangle" w="med" len="med"/>
          </a:ln>
        </p:spPr>
      </p:cxnSp>
      <p:cxnSp>
        <p:nvCxnSpPr>
          <p:cNvPr id="274444" name="AutoShape 12"/>
          <p:cNvCxnSpPr>
            <a:cxnSpLocks noChangeShapeType="1"/>
            <a:stCxn id="274442" idx="2"/>
            <a:endCxn id="274438" idx="7"/>
          </p:cNvCxnSpPr>
          <p:nvPr/>
        </p:nvCxnSpPr>
        <p:spPr bwMode="auto">
          <a:xfrm flipH="1">
            <a:off x="3586946" y="2705101"/>
            <a:ext cx="766641" cy="563563"/>
          </a:xfrm>
          <a:prstGeom prst="straightConnector1">
            <a:avLst/>
          </a:prstGeom>
          <a:noFill/>
          <a:ln w="19050">
            <a:solidFill>
              <a:schemeClr val="tx1"/>
            </a:solidFill>
            <a:round/>
            <a:headEnd/>
            <a:tailEnd type="triangle" w="med" len="med"/>
          </a:ln>
        </p:spPr>
      </p:cxnSp>
      <p:cxnSp>
        <p:nvCxnSpPr>
          <p:cNvPr id="274445" name="AutoShape 13"/>
          <p:cNvCxnSpPr>
            <a:cxnSpLocks noChangeShapeType="1"/>
            <a:stCxn id="274437" idx="4"/>
            <a:endCxn id="274442" idx="0"/>
          </p:cNvCxnSpPr>
          <p:nvPr/>
        </p:nvCxnSpPr>
        <p:spPr bwMode="auto">
          <a:xfrm>
            <a:off x="4608646" y="2066925"/>
            <a:ext cx="0" cy="361950"/>
          </a:xfrm>
          <a:prstGeom prst="straightConnector1">
            <a:avLst/>
          </a:prstGeom>
          <a:noFill/>
          <a:ln w="19050">
            <a:solidFill>
              <a:schemeClr val="tx1"/>
            </a:solidFill>
            <a:round/>
            <a:headEnd/>
            <a:tailEnd type="triangle" w="med" len="med"/>
          </a:ln>
        </p:spPr>
      </p:cxnSp>
      <p:cxnSp>
        <p:nvCxnSpPr>
          <p:cNvPr id="274446" name="AutoShape 14"/>
          <p:cNvCxnSpPr>
            <a:cxnSpLocks noChangeShapeType="1"/>
            <a:stCxn id="274442" idx="6"/>
            <a:endCxn id="274441" idx="1"/>
          </p:cNvCxnSpPr>
          <p:nvPr/>
        </p:nvCxnSpPr>
        <p:spPr bwMode="auto">
          <a:xfrm>
            <a:off x="4863706" y="2705101"/>
            <a:ext cx="696281" cy="563563"/>
          </a:xfrm>
          <a:prstGeom prst="straightConnector1">
            <a:avLst/>
          </a:prstGeom>
          <a:noFill/>
          <a:ln w="19050">
            <a:solidFill>
              <a:schemeClr val="tx1"/>
            </a:solidFill>
            <a:round/>
            <a:headEnd/>
            <a:tailEnd type="triangle" w="med" len="med"/>
          </a:ln>
        </p:spPr>
      </p:cxnSp>
      <p:cxnSp>
        <p:nvCxnSpPr>
          <p:cNvPr id="274447" name="AutoShape 15"/>
          <p:cNvCxnSpPr>
            <a:cxnSpLocks noChangeShapeType="1"/>
            <a:stCxn id="274437" idx="6"/>
            <a:endCxn id="274440" idx="1"/>
          </p:cNvCxnSpPr>
          <p:nvPr/>
        </p:nvCxnSpPr>
        <p:spPr bwMode="auto">
          <a:xfrm>
            <a:off x="4863706" y="1790701"/>
            <a:ext cx="1540613" cy="1173163"/>
          </a:xfrm>
          <a:prstGeom prst="straightConnector1">
            <a:avLst/>
          </a:prstGeom>
          <a:noFill/>
          <a:ln w="19050">
            <a:solidFill>
              <a:schemeClr val="tx1"/>
            </a:solidFill>
            <a:round/>
            <a:headEnd/>
            <a:tailEnd type="triangle" w="med" len="med"/>
          </a:ln>
        </p:spPr>
      </p:cxnSp>
      <p:sp>
        <p:nvSpPr>
          <p:cNvPr id="274450" name="Oval 18"/>
          <p:cNvSpPr>
            <a:spLocks noChangeArrowheads="1"/>
          </p:cNvSpPr>
          <p:nvPr/>
        </p:nvSpPr>
        <p:spPr bwMode="auto">
          <a:xfrm>
            <a:off x="4362383" y="3352800"/>
            <a:ext cx="492527" cy="533400"/>
          </a:xfrm>
          <a:prstGeom prst="ellipse">
            <a:avLst/>
          </a:prstGeom>
          <a:noFill/>
          <a:ln w="19050">
            <a:solidFill>
              <a:schemeClr val="tx1"/>
            </a:solidFill>
            <a:round/>
            <a:headEnd/>
            <a:tailEnd/>
          </a:ln>
        </p:spPr>
        <p:txBody>
          <a:bodyPr wrap="none" anchor="ctr"/>
          <a:lstStyle/>
          <a:p>
            <a:pPr algn="ctr"/>
            <a:r>
              <a:rPr lang="en-GB" sz="2000"/>
              <a:t>B</a:t>
            </a:r>
          </a:p>
        </p:txBody>
      </p:sp>
      <p:cxnSp>
        <p:nvCxnSpPr>
          <p:cNvPr id="274451" name="AutoShape 19"/>
          <p:cNvCxnSpPr>
            <a:cxnSpLocks noChangeShapeType="1"/>
            <a:stCxn id="274442" idx="4"/>
            <a:endCxn id="274450" idx="0"/>
          </p:cNvCxnSpPr>
          <p:nvPr/>
        </p:nvCxnSpPr>
        <p:spPr bwMode="auto">
          <a:xfrm>
            <a:off x="4608646" y="2981325"/>
            <a:ext cx="0" cy="361950"/>
          </a:xfrm>
          <a:prstGeom prst="straightConnector1">
            <a:avLst/>
          </a:prstGeom>
          <a:noFill/>
          <a:ln w="19050">
            <a:solidFill>
              <a:schemeClr val="tx1"/>
            </a:solidFill>
            <a:round/>
            <a:headEnd/>
            <a:tailEnd type="triangle" w="med" len="med"/>
          </a:ln>
        </p:spPr>
      </p:cxnSp>
      <p:sp>
        <p:nvSpPr>
          <p:cNvPr id="274452" name="Oval 20"/>
          <p:cNvSpPr>
            <a:spLocks noChangeArrowheads="1"/>
          </p:cNvSpPr>
          <p:nvPr/>
        </p:nvSpPr>
        <p:spPr bwMode="auto">
          <a:xfrm>
            <a:off x="4362383" y="4267200"/>
            <a:ext cx="492527" cy="533400"/>
          </a:xfrm>
          <a:prstGeom prst="ellipse">
            <a:avLst/>
          </a:prstGeom>
          <a:noFill/>
          <a:ln w="19050">
            <a:solidFill>
              <a:schemeClr val="tx1"/>
            </a:solidFill>
            <a:round/>
            <a:headEnd/>
            <a:tailEnd/>
          </a:ln>
        </p:spPr>
        <p:txBody>
          <a:bodyPr wrap="none" anchor="ctr"/>
          <a:lstStyle/>
          <a:p>
            <a:pPr algn="ctr"/>
            <a:r>
              <a:rPr lang="en-GB" sz="2000">
                <a:sym typeface="Symbol" pitchFamily="18" charset="2"/>
              </a:rPr>
              <a:t></a:t>
            </a:r>
          </a:p>
        </p:txBody>
      </p:sp>
      <p:cxnSp>
        <p:nvCxnSpPr>
          <p:cNvPr id="274453" name="AutoShape 21"/>
          <p:cNvCxnSpPr>
            <a:cxnSpLocks noChangeShapeType="1"/>
            <a:stCxn id="274450" idx="4"/>
            <a:endCxn id="274452" idx="0"/>
          </p:cNvCxnSpPr>
          <p:nvPr/>
        </p:nvCxnSpPr>
        <p:spPr bwMode="auto">
          <a:xfrm>
            <a:off x="4608646" y="3895725"/>
            <a:ext cx="0" cy="361950"/>
          </a:xfrm>
          <a:prstGeom prst="straightConnector1">
            <a:avLst/>
          </a:prstGeom>
          <a:noFill/>
          <a:ln w="19050">
            <a:solidFill>
              <a:schemeClr val="tx1"/>
            </a:solidFill>
            <a:round/>
            <a:headEnd/>
            <a:tailEnd type="triangle" w="med" len="med"/>
          </a:ln>
        </p:spPr>
      </p:cxnSp>
      <p:sp>
        <p:nvSpPr>
          <p:cNvPr id="274464" name="Oval 32"/>
          <p:cNvSpPr>
            <a:spLocks noChangeArrowheads="1"/>
          </p:cNvSpPr>
          <p:nvPr/>
        </p:nvSpPr>
        <p:spPr bwMode="auto">
          <a:xfrm>
            <a:off x="5136354" y="44958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274465" name="Oval 33"/>
          <p:cNvSpPr>
            <a:spLocks noChangeArrowheads="1"/>
          </p:cNvSpPr>
          <p:nvPr/>
        </p:nvSpPr>
        <p:spPr bwMode="auto">
          <a:xfrm>
            <a:off x="7458267" y="44958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274466" name="Oval 34"/>
          <p:cNvSpPr>
            <a:spLocks noChangeArrowheads="1"/>
          </p:cNvSpPr>
          <p:nvPr/>
        </p:nvSpPr>
        <p:spPr bwMode="auto">
          <a:xfrm>
            <a:off x="6332491" y="3733800"/>
            <a:ext cx="492527" cy="533400"/>
          </a:xfrm>
          <a:prstGeom prst="ellipse">
            <a:avLst/>
          </a:prstGeom>
          <a:noFill/>
          <a:ln w="19050">
            <a:solidFill>
              <a:schemeClr val="tx1"/>
            </a:solidFill>
            <a:round/>
            <a:headEnd/>
            <a:tailEnd/>
          </a:ln>
        </p:spPr>
        <p:txBody>
          <a:bodyPr wrap="none" anchor="ctr"/>
          <a:lstStyle/>
          <a:p>
            <a:pPr algn="ctr"/>
            <a:r>
              <a:rPr lang="en-GB" sz="2000"/>
              <a:t>A</a:t>
            </a:r>
          </a:p>
        </p:txBody>
      </p:sp>
      <p:cxnSp>
        <p:nvCxnSpPr>
          <p:cNvPr id="274467" name="AutoShape 35"/>
          <p:cNvCxnSpPr>
            <a:cxnSpLocks noChangeShapeType="1"/>
            <a:stCxn id="274466" idx="2"/>
            <a:endCxn id="274464" idx="7"/>
          </p:cNvCxnSpPr>
          <p:nvPr/>
        </p:nvCxnSpPr>
        <p:spPr bwMode="auto">
          <a:xfrm flipH="1">
            <a:off x="5557055" y="4000501"/>
            <a:ext cx="766641" cy="563563"/>
          </a:xfrm>
          <a:prstGeom prst="straightConnector1">
            <a:avLst/>
          </a:prstGeom>
          <a:noFill/>
          <a:ln w="19050">
            <a:solidFill>
              <a:schemeClr val="tx1"/>
            </a:solidFill>
            <a:round/>
            <a:headEnd/>
            <a:tailEnd type="triangle" w="med" len="med"/>
          </a:ln>
        </p:spPr>
      </p:cxnSp>
      <p:cxnSp>
        <p:nvCxnSpPr>
          <p:cNvPr id="274468" name="AutoShape 36"/>
          <p:cNvCxnSpPr>
            <a:cxnSpLocks noChangeShapeType="1"/>
            <a:stCxn id="274440" idx="4"/>
            <a:endCxn id="274466" idx="0"/>
          </p:cNvCxnSpPr>
          <p:nvPr/>
        </p:nvCxnSpPr>
        <p:spPr bwMode="auto">
          <a:xfrm>
            <a:off x="6578755" y="3438525"/>
            <a:ext cx="0" cy="285750"/>
          </a:xfrm>
          <a:prstGeom prst="straightConnector1">
            <a:avLst/>
          </a:prstGeom>
          <a:noFill/>
          <a:ln w="19050">
            <a:solidFill>
              <a:schemeClr val="tx1"/>
            </a:solidFill>
            <a:round/>
            <a:headEnd/>
            <a:tailEnd type="triangle" w="med" len="med"/>
          </a:ln>
        </p:spPr>
      </p:cxnSp>
      <p:cxnSp>
        <p:nvCxnSpPr>
          <p:cNvPr id="274469" name="AutoShape 37"/>
          <p:cNvCxnSpPr>
            <a:cxnSpLocks noChangeShapeType="1"/>
            <a:stCxn id="274466" idx="6"/>
            <a:endCxn id="274465" idx="1"/>
          </p:cNvCxnSpPr>
          <p:nvPr/>
        </p:nvCxnSpPr>
        <p:spPr bwMode="auto">
          <a:xfrm>
            <a:off x="6833814" y="4000501"/>
            <a:ext cx="696281" cy="563563"/>
          </a:xfrm>
          <a:prstGeom prst="straightConnector1">
            <a:avLst/>
          </a:prstGeom>
          <a:noFill/>
          <a:ln w="19050">
            <a:solidFill>
              <a:schemeClr val="tx1"/>
            </a:solidFill>
            <a:round/>
            <a:headEnd/>
            <a:tailEnd type="triangle" w="med" len="med"/>
          </a:ln>
        </p:spPr>
      </p:cxnSp>
      <p:sp>
        <p:nvSpPr>
          <p:cNvPr id="274470" name="Oval 38"/>
          <p:cNvSpPr>
            <a:spLocks noChangeArrowheads="1"/>
          </p:cNvSpPr>
          <p:nvPr/>
        </p:nvSpPr>
        <p:spPr bwMode="auto">
          <a:xfrm>
            <a:off x="6332491" y="4648200"/>
            <a:ext cx="492527" cy="533400"/>
          </a:xfrm>
          <a:prstGeom prst="ellipse">
            <a:avLst/>
          </a:prstGeom>
          <a:noFill/>
          <a:ln w="19050">
            <a:solidFill>
              <a:schemeClr val="tx1"/>
            </a:solidFill>
            <a:round/>
            <a:headEnd/>
            <a:tailEnd/>
          </a:ln>
        </p:spPr>
        <p:txBody>
          <a:bodyPr wrap="none" anchor="ctr"/>
          <a:lstStyle/>
          <a:p>
            <a:pPr algn="ctr"/>
            <a:r>
              <a:rPr lang="en-GB" sz="2000"/>
              <a:t>B</a:t>
            </a:r>
          </a:p>
        </p:txBody>
      </p:sp>
      <p:cxnSp>
        <p:nvCxnSpPr>
          <p:cNvPr id="274471" name="AutoShape 39"/>
          <p:cNvCxnSpPr>
            <a:cxnSpLocks noChangeShapeType="1"/>
            <a:stCxn id="274466" idx="4"/>
            <a:endCxn id="274470" idx="0"/>
          </p:cNvCxnSpPr>
          <p:nvPr/>
        </p:nvCxnSpPr>
        <p:spPr bwMode="auto">
          <a:xfrm>
            <a:off x="6578755" y="4276725"/>
            <a:ext cx="0" cy="361950"/>
          </a:xfrm>
          <a:prstGeom prst="straightConnector1">
            <a:avLst/>
          </a:prstGeom>
          <a:noFill/>
          <a:ln w="19050">
            <a:solidFill>
              <a:schemeClr val="tx1"/>
            </a:solidFill>
            <a:round/>
            <a:headEnd/>
            <a:tailEnd type="triangle" w="med" len="med"/>
          </a:ln>
        </p:spPr>
      </p:cxnSp>
      <p:sp>
        <p:nvSpPr>
          <p:cNvPr id="274472" name="Oval 40"/>
          <p:cNvSpPr>
            <a:spLocks noChangeArrowheads="1"/>
          </p:cNvSpPr>
          <p:nvPr/>
        </p:nvSpPr>
        <p:spPr bwMode="auto">
          <a:xfrm>
            <a:off x="6332491" y="5562600"/>
            <a:ext cx="492527" cy="533400"/>
          </a:xfrm>
          <a:prstGeom prst="ellipse">
            <a:avLst/>
          </a:prstGeom>
          <a:noFill/>
          <a:ln w="19050">
            <a:solidFill>
              <a:schemeClr val="tx1"/>
            </a:solidFill>
            <a:round/>
            <a:headEnd/>
            <a:tailEnd/>
          </a:ln>
        </p:spPr>
        <p:txBody>
          <a:bodyPr wrap="none" anchor="ctr"/>
          <a:lstStyle/>
          <a:p>
            <a:pPr algn="ctr"/>
            <a:r>
              <a:rPr lang="en-GB" sz="2000">
                <a:sym typeface="Symbol" pitchFamily="18" charset="2"/>
              </a:rPr>
              <a:t></a:t>
            </a:r>
          </a:p>
        </p:txBody>
      </p:sp>
      <p:cxnSp>
        <p:nvCxnSpPr>
          <p:cNvPr id="274473" name="AutoShape 41"/>
          <p:cNvCxnSpPr>
            <a:cxnSpLocks noChangeShapeType="1"/>
            <a:stCxn id="274470" idx="4"/>
            <a:endCxn id="274472" idx="0"/>
          </p:cNvCxnSpPr>
          <p:nvPr/>
        </p:nvCxnSpPr>
        <p:spPr bwMode="auto">
          <a:xfrm>
            <a:off x="6578755" y="5191125"/>
            <a:ext cx="0" cy="361950"/>
          </a:xfrm>
          <a:prstGeom prst="straightConnector1">
            <a:avLst/>
          </a:prstGeom>
          <a:noFill/>
          <a:ln w="19050">
            <a:solidFill>
              <a:schemeClr val="tx1"/>
            </a:solidFill>
            <a:round/>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box(in)">
                                      <p:cBhvr>
                                        <p:cTn id="7" dur="500"/>
                                        <p:tgtEl>
                                          <p:spTgt spid="27443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4438"/>
                                        </p:tgtEl>
                                        <p:attrNameLst>
                                          <p:attrName>style.visibility</p:attrName>
                                        </p:attrNameLst>
                                      </p:cBhvr>
                                      <p:to>
                                        <p:strVal val="visible"/>
                                      </p:to>
                                    </p:set>
                                    <p:animEffect transition="in" filter="box(in)">
                                      <p:cBhvr>
                                        <p:cTn id="10" dur="500"/>
                                        <p:tgtEl>
                                          <p:spTgt spid="27443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4439"/>
                                        </p:tgtEl>
                                        <p:attrNameLst>
                                          <p:attrName>style.visibility</p:attrName>
                                        </p:attrNameLst>
                                      </p:cBhvr>
                                      <p:to>
                                        <p:strVal val="visible"/>
                                      </p:to>
                                    </p:set>
                                    <p:animEffect transition="in" filter="box(in)">
                                      <p:cBhvr>
                                        <p:cTn id="13" dur="500"/>
                                        <p:tgtEl>
                                          <p:spTgt spid="27443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4440"/>
                                        </p:tgtEl>
                                        <p:attrNameLst>
                                          <p:attrName>style.visibility</p:attrName>
                                        </p:attrNameLst>
                                      </p:cBhvr>
                                      <p:to>
                                        <p:strVal val="visible"/>
                                      </p:to>
                                    </p:set>
                                    <p:animEffect transition="in" filter="box(in)">
                                      <p:cBhvr>
                                        <p:cTn id="16" dur="500"/>
                                        <p:tgtEl>
                                          <p:spTgt spid="27444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74441"/>
                                        </p:tgtEl>
                                        <p:attrNameLst>
                                          <p:attrName>style.visibility</p:attrName>
                                        </p:attrNameLst>
                                      </p:cBhvr>
                                      <p:to>
                                        <p:strVal val="visible"/>
                                      </p:to>
                                    </p:set>
                                    <p:animEffect transition="in" filter="box(in)">
                                      <p:cBhvr>
                                        <p:cTn id="19" dur="500"/>
                                        <p:tgtEl>
                                          <p:spTgt spid="27444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74442"/>
                                        </p:tgtEl>
                                        <p:attrNameLst>
                                          <p:attrName>style.visibility</p:attrName>
                                        </p:attrNameLst>
                                      </p:cBhvr>
                                      <p:to>
                                        <p:strVal val="visible"/>
                                      </p:to>
                                    </p:set>
                                    <p:animEffect transition="in" filter="box(in)">
                                      <p:cBhvr>
                                        <p:cTn id="22" dur="500"/>
                                        <p:tgtEl>
                                          <p:spTgt spid="274442"/>
                                        </p:tgtEl>
                                      </p:cBhvr>
                                    </p:animEffect>
                                  </p:childTnLst>
                                </p:cTn>
                              </p:par>
                              <p:par>
                                <p:cTn id="23" presetID="4" presetClass="entr" presetSubtype="16" fill="hold" nodeType="withEffect">
                                  <p:stCondLst>
                                    <p:cond delay="0"/>
                                  </p:stCondLst>
                                  <p:childTnLst>
                                    <p:set>
                                      <p:cBhvr>
                                        <p:cTn id="24" dur="1" fill="hold">
                                          <p:stCondLst>
                                            <p:cond delay="0"/>
                                          </p:stCondLst>
                                        </p:cTn>
                                        <p:tgtEl>
                                          <p:spTgt spid="274443"/>
                                        </p:tgtEl>
                                        <p:attrNameLst>
                                          <p:attrName>style.visibility</p:attrName>
                                        </p:attrNameLst>
                                      </p:cBhvr>
                                      <p:to>
                                        <p:strVal val="visible"/>
                                      </p:to>
                                    </p:set>
                                    <p:animEffect transition="in" filter="box(in)">
                                      <p:cBhvr>
                                        <p:cTn id="25" dur="500"/>
                                        <p:tgtEl>
                                          <p:spTgt spid="274443"/>
                                        </p:tgtEl>
                                      </p:cBhvr>
                                    </p:animEffect>
                                  </p:childTnLst>
                                </p:cTn>
                              </p:par>
                              <p:par>
                                <p:cTn id="26" presetID="4" presetClass="entr" presetSubtype="16" fill="hold" nodeType="withEffect">
                                  <p:stCondLst>
                                    <p:cond delay="0"/>
                                  </p:stCondLst>
                                  <p:childTnLst>
                                    <p:set>
                                      <p:cBhvr>
                                        <p:cTn id="27" dur="1" fill="hold">
                                          <p:stCondLst>
                                            <p:cond delay="0"/>
                                          </p:stCondLst>
                                        </p:cTn>
                                        <p:tgtEl>
                                          <p:spTgt spid="274444"/>
                                        </p:tgtEl>
                                        <p:attrNameLst>
                                          <p:attrName>style.visibility</p:attrName>
                                        </p:attrNameLst>
                                      </p:cBhvr>
                                      <p:to>
                                        <p:strVal val="visible"/>
                                      </p:to>
                                    </p:set>
                                    <p:animEffect transition="in" filter="box(in)">
                                      <p:cBhvr>
                                        <p:cTn id="28" dur="500"/>
                                        <p:tgtEl>
                                          <p:spTgt spid="274444"/>
                                        </p:tgtEl>
                                      </p:cBhvr>
                                    </p:animEffect>
                                  </p:childTnLst>
                                </p:cTn>
                              </p:par>
                              <p:par>
                                <p:cTn id="29" presetID="4" presetClass="entr" presetSubtype="16" fill="hold" nodeType="withEffect">
                                  <p:stCondLst>
                                    <p:cond delay="0"/>
                                  </p:stCondLst>
                                  <p:childTnLst>
                                    <p:set>
                                      <p:cBhvr>
                                        <p:cTn id="30" dur="1" fill="hold">
                                          <p:stCondLst>
                                            <p:cond delay="0"/>
                                          </p:stCondLst>
                                        </p:cTn>
                                        <p:tgtEl>
                                          <p:spTgt spid="274445"/>
                                        </p:tgtEl>
                                        <p:attrNameLst>
                                          <p:attrName>style.visibility</p:attrName>
                                        </p:attrNameLst>
                                      </p:cBhvr>
                                      <p:to>
                                        <p:strVal val="visible"/>
                                      </p:to>
                                    </p:set>
                                    <p:animEffect transition="in" filter="box(in)">
                                      <p:cBhvr>
                                        <p:cTn id="31" dur="500"/>
                                        <p:tgtEl>
                                          <p:spTgt spid="274445"/>
                                        </p:tgtEl>
                                      </p:cBhvr>
                                    </p:animEffect>
                                  </p:childTnLst>
                                </p:cTn>
                              </p:par>
                              <p:par>
                                <p:cTn id="32" presetID="4" presetClass="entr" presetSubtype="16" fill="hold" nodeType="withEffect">
                                  <p:stCondLst>
                                    <p:cond delay="0"/>
                                  </p:stCondLst>
                                  <p:childTnLst>
                                    <p:set>
                                      <p:cBhvr>
                                        <p:cTn id="33" dur="1" fill="hold">
                                          <p:stCondLst>
                                            <p:cond delay="0"/>
                                          </p:stCondLst>
                                        </p:cTn>
                                        <p:tgtEl>
                                          <p:spTgt spid="274446"/>
                                        </p:tgtEl>
                                        <p:attrNameLst>
                                          <p:attrName>style.visibility</p:attrName>
                                        </p:attrNameLst>
                                      </p:cBhvr>
                                      <p:to>
                                        <p:strVal val="visible"/>
                                      </p:to>
                                    </p:set>
                                    <p:animEffect transition="in" filter="box(in)">
                                      <p:cBhvr>
                                        <p:cTn id="34" dur="500"/>
                                        <p:tgtEl>
                                          <p:spTgt spid="274446"/>
                                        </p:tgtEl>
                                      </p:cBhvr>
                                    </p:animEffect>
                                  </p:childTnLst>
                                </p:cTn>
                              </p:par>
                              <p:par>
                                <p:cTn id="35" presetID="4" presetClass="entr" presetSubtype="16" fill="hold" nodeType="withEffect">
                                  <p:stCondLst>
                                    <p:cond delay="0"/>
                                  </p:stCondLst>
                                  <p:childTnLst>
                                    <p:set>
                                      <p:cBhvr>
                                        <p:cTn id="36" dur="1" fill="hold">
                                          <p:stCondLst>
                                            <p:cond delay="0"/>
                                          </p:stCondLst>
                                        </p:cTn>
                                        <p:tgtEl>
                                          <p:spTgt spid="274447"/>
                                        </p:tgtEl>
                                        <p:attrNameLst>
                                          <p:attrName>style.visibility</p:attrName>
                                        </p:attrNameLst>
                                      </p:cBhvr>
                                      <p:to>
                                        <p:strVal val="visible"/>
                                      </p:to>
                                    </p:set>
                                    <p:animEffect transition="in" filter="box(in)">
                                      <p:cBhvr>
                                        <p:cTn id="37" dur="500"/>
                                        <p:tgtEl>
                                          <p:spTgt spid="27444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74450"/>
                                        </p:tgtEl>
                                        <p:attrNameLst>
                                          <p:attrName>style.visibility</p:attrName>
                                        </p:attrNameLst>
                                      </p:cBhvr>
                                      <p:to>
                                        <p:strVal val="visible"/>
                                      </p:to>
                                    </p:set>
                                    <p:animEffect transition="in" filter="box(in)">
                                      <p:cBhvr>
                                        <p:cTn id="40" dur="500"/>
                                        <p:tgtEl>
                                          <p:spTgt spid="274450"/>
                                        </p:tgtEl>
                                      </p:cBhvr>
                                    </p:animEffect>
                                  </p:childTnLst>
                                </p:cTn>
                              </p:par>
                              <p:par>
                                <p:cTn id="41" presetID="4" presetClass="entr" presetSubtype="16" fill="hold" nodeType="withEffect">
                                  <p:stCondLst>
                                    <p:cond delay="0"/>
                                  </p:stCondLst>
                                  <p:childTnLst>
                                    <p:set>
                                      <p:cBhvr>
                                        <p:cTn id="42" dur="1" fill="hold">
                                          <p:stCondLst>
                                            <p:cond delay="0"/>
                                          </p:stCondLst>
                                        </p:cTn>
                                        <p:tgtEl>
                                          <p:spTgt spid="274451"/>
                                        </p:tgtEl>
                                        <p:attrNameLst>
                                          <p:attrName>style.visibility</p:attrName>
                                        </p:attrNameLst>
                                      </p:cBhvr>
                                      <p:to>
                                        <p:strVal val="visible"/>
                                      </p:to>
                                    </p:set>
                                    <p:animEffect transition="in" filter="box(in)">
                                      <p:cBhvr>
                                        <p:cTn id="43" dur="500"/>
                                        <p:tgtEl>
                                          <p:spTgt spid="274451"/>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74452"/>
                                        </p:tgtEl>
                                        <p:attrNameLst>
                                          <p:attrName>style.visibility</p:attrName>
                                        </p:attrNameLst>
                                      </p:cBhvr>
                                      <p:to>
                                        <p:strVal val="visible"/>
                                      </p:to>
                                    </p:set>
                                    <p:animEffect transition="in" filter="box(in)">
                                      <p:cBhvr>
                                        <p:cTn id="46" dur="500"/>
                                        <p:tgtEl>
                                          <p:spTgt spid="274452"/>
                                        </p:tgtEl>
                                      </p:cBhvr>
                                    </p:animEffect>
                                  </p:childTnLst>
                                </p:cTn>
                              </p:par>
                              <p:par>
                                <p:cTn id="47" presetID="4" presetClass="entr" presetSubtype="16" fill="hold" nodeType="withEffect">
                                  <p:stCondLst>
                                    <p:cond delay="0"/>
                                  </p:stCondLst>
                                  <p:childTnLst>
                                    <p:set>
                                      <p:cBhvr>
                                        <p:cTn id="48" dur="1" fill="hold">
                                          <p:stCondLst>
                                            <p:cond delay="0"/>
                                          </p:stCondLst>
                                        </p:cTn>
                                        <p:tgtEl>
                                          <p:spTgt spid="274453"/>
                                        </p:tgtEl>
                                        <p:attrNameLst>
                                          <p:attrName>style.visibility</p:attrName>
                                        </p:attrNameLst>
                                      </p:cBhvr>
                                      <p:to>
                                        <p:strVal val="visible"/>
                                      </p:to>
                                    </p:set>
                                    <p:animEffect transition="in" filter="box(in)">
                                      <p:cBhvr>
                                        <p:cTn id="49" dur="500"/>
                                        <p:tgtEl>
                                          <p:spTgt spid="274453"/>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74464"/>
                                        </p:tgtEl>
                                        <p:attrNameLst>
                                          <p:attrName>style.visibility</p:attrName>
                                        </p:attrNameLst>
                                      </p:cBhvr>
                                      <p:to>
                                        <p:strVal val="visible"/>
                                      </p:to>
                                    </p:set>
                                    <p:animEffect transition="in" filter="box(in)">
                                      <p:cBhvr>
                                        <p:cTn id="52" dur="500"/>
                                        <p:tgtEl>
                                          <p:spTgt spid="27446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74465"/>
                                        </p:tgtEl>
                                        <p:attrNameLst>
                                          <p:attrName>style.visibility</p:attrName>
                                        </p:attrNameLst>
                                      </p:cBhvr>
                                      <p:to>
                                        <p:strVal val="visible"/>
                                      </p:to>
                                    </p:set>
                                    <p:animEffect transition="in" filter="box(in)">
                                      <p:cBhvr>
                                        <p:cTn id="55" dur="500"/>
                                        <p:tgtEl>
                                          <p:spTgt spid="274465"/>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74466"/>
                                        </p:tgtEl>
                                        <p:attrNameLst>
                                          <p:attrName>style.visibility</p:attrName>
                                        </p:attrNameLst>
                                      </p:cBhvr>
                                      <p:to>
                                        <p:strVal val="visible"/>
                                      </p:to>
                                    </p:set>
                                    <p:animEffect transition="in" filter="box(in)">
                                      <p:cBhvr>
                                        <p:cTn id="58" dur="500"/>
                                        <p:tgtEl>
                                          <p:spTgt spid="274466"/>
                                        </p:tgtEl>
                                      </p:cBhvr>
                                    </p:animEffect>
                                  </p:childTnLst>
                                </p:cTn>
                              </p:par>
                              <p:par>
                                <p:cTn id="59" presetID="4" presetClass="entr" presetSubtype="16" fill="hold" nodeType="withEffect">
                                  <p:stCondLst>
                                    <p:cond delay="0"/>
                                  </p:stCondLst>
                                  <p:childTnLst>
                                    <p:set>
                                      <p:cBhvr>
                                        <p:cTn id="60" dur="1" fill="hold">
                                          <p:stCondLst>
                                            <p:cond delay="0"/>
                                          </p:stCondLst>
                                        </p:cTn>
                                        <p:tgtEl>
                                          <p:spTgt spid="274467"/>
                                        </p:tgtEl>
                                        <p:attrNameLst>
                                          <p:attrName>style.visibility</p:attrName>
                                        </p:attrNameLst>
                                      </p:cBhvr>
                                      <p:to>
                                        <p:strVal val="visible"/>
                                      </p:to>
                                    </p:set>
                                    <p:animEffect transition="in" filter="box(in)">
                                      <p:cBhvr>
                                        <p:cTn id="61" dur="500"/>
                                        <p:tgtEl>
                                          <p:spTgt spid="274467"/>
                                        </p:tgtEl>
                                      </p:cBhvr>
                                    </p:animEffect>
                                  </p:childTnLst>
                                </p:cTn>
                              </p:par>
                              <p:par>
                                <p:cTn id="62" presetID="4" presetClass="entr" presetSubtype="16" fill="hold" nodeType="withEffect">
                                  <p:stCondLst>
                                    <p:cond delay="0"/>
                                  </p:stCondLst>
                                  <p:childTnLst>
                                    <p:set>
                                      <p:cBhvr>
                                        <p:cTn id="63" dur="1" fill="hold">
                                          <p:stCondLst>
                                            <p:cond delay="0"/>
                                          </p:stCondLst>
                                        </p:cTn>
                                        <p:tgtEl>
                                          <p:spTgt spid="274468"/>
                                        </p:tgtEl>
                                        <p:attrNameLst>
                                          <p:attrName>style.visibility</p:attrName>
                                        </p:attrNameLst>
                                      </p:cBhvr>
                                      <p:to>
                                        <p:strVal val="visible"/>
                                      </p:to>
                                    </p:set>
                                    <p:animEffect transition="in" filter="box(in)">
                                      <p:cBhvr>
                                        <p:cTn id="64" dur="500"/>
                                        <p:tgtEl>
                                          <p:spTgt spid="274468"/>
                                        </p:tgtEl>
                                      </p:cBhvr>
                                    </p:animEffect>
                                  </p:childTnLst>
                                </p:cTn>
                              </p:par>
                              <p:par>
                                <p:cTn id="65" presetID="4" presetClass="entr" presetSubtype="16" fill="hold" nodeType="withEffect">
                                  <p:stCondLst>
                                    <p:cond delay="0"/>
                                  </p:stCondLst>
                                  <p:childTnLst>
                                    <p:set>
                                      <p:cBhvr>
                                        <p:cTn id="66" dur="1" fill="hold">
                                          <p:stCondLst>
                                            <p:cond delay="0"/>
                                          </p:stCondLst>
                                        </p:cTn>
                                        <p:tgtEl>
                                          <p:spTgt spid="274469"/>
                                        </p:tgtEl>
                                        <p:attrNameLst>
                                          <p:attrName>style.visibility</p:attrName>
                                        </p:attrNameLst>
                                      </p:cBhvr>
                                      <p:to>
                                        <p:strVal val="visible"/>
                                      </p:to>
                                    </p:set>
                                    <p:animEffect transition="in" filter="box(in)">
                                      <p:cBhvr>
                                        <p:cTn id="67" dur="500"/>
                                        <p:tgtEl>
                                          <p:spTgt spid="274469"/>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274470"/>
                                        </p:tgtEl>
                                        <p:attrNameLst>
                                          <p:attrName>style.visibility</p:attrName>
                                        </p:attrNameLst>
                                      </p:cBhvr>
                                      <p:to>
                                        <p:strVal val="visible"/>
                                      </p:to>
                                    </p:set>
                                    <p:animEffect transition="in" filter="box(in)">
                                      <p:cBhvr>
                                        <p:cTn id="70" dur="500"/>
                                        <p:tgtEl>
                                          <p:spTgt spid="274470"/>
                                        </p:tgtEl>
                                      </p:cBhvr>
                                    </p:animEffect>
                                  </p:childTnLst>
                                </p:cTn>
                              </p:par>
                              <p:par>
                                <p:cTn id="71" presetID="4" presetClass="entr" presetSubtype="16" fill="hold" nodeType="withEffect">
                                  <p:stCondLst>
                                    <p:cond delay="0"/>
                                  </p:stCondLst>
                                  <p:childTnLst>
                                    <p:set>
                                      <p:cBhvr>
                                        <p:cTn id="72" dur="1" fill="hold">
                                          <p:stCondLst>
                                            <p:cond delay="0"/>
                                          </p:stCondLst>
                                        </p:cTn>
                                        <p:tgtEl>
                                          <p:spTgt spid="274471"/>
                                        </p:tgtEl>
                                        <p:attrNameLst>
                                          <p:attrName>style.visibility</p:attrName>
                                        </p:attrNameLst>
                                      </p:cBhvr>
                                      <p:to>
                                        <p:strVal val="visible"/>
                                      </p:to>
                                    </p:set>
                                    <p:animEffect transition="in" filter="box(in)">
                                      <p:cBhvr>
                                        <p:cTn id="73" dur="500"/>
                                        <p:tgtEl>
                                          <p:spTgt spid="274471"/>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274472"/>
                                        </p:tgtEl>
                                        <p:attrNameLst>
                                          <p:attrName>style.visibility</p:attrName>
                                        </p:attrNameLst>
                                      </p:cBhvr>
                                      <p:to>
                                        <p:strVal val="visible"/>
                                      </p:to>
                                    </p:set>
                                    <p:animEffect transition="in" filter="box(in)">
                                      <p:cBhvr>
                                        <p:cTn id="76" dur="500"/>
                                        <p:tgtEl>
                                          <p:spTgt spid="274472"/>
                                        </p:tgtEl>
                                      </p:cBhvr>
                                    </p:animEffect>
                                  </p:childTnLst>
                                </p:cTn>
                              </p:par>
                              <p:par>
                                <p:cTn id="77" presetID="4" presetClass="entr" presetSubtype="16" fill="hold" nodeType="withEffect">
                                  <p:stCondLst>
                                    <p:cond delay="0"/>
                                  </p:stCondLst>
                                  <p:childTnLst>
                                    <p:set>
                                      <p:cBhvr>
                                        <p:cTn id="78" dur="1" fill="hold">
                                          <p:stCondLst>
                                            <p:cond delay="0"/>
                                          </p:stCondLst>
                                        </p:cTn>
                                        <p:tgtEl>
                                          <p:spTgt spid="274473"/>
                                        </p:tgtEl>
                                        <p:attrNameLst>
                                          <p:attrName>style.visibility</p:attrName>
                                        </p:attrNameLst>
                                      </p:cBhvr>
                                      <p:to>
                                        <p:strVal val="visible"/>
                                      </p:to>
                                    </p:set>
                                    <p:animEffect transition="in" filter="box(in)">
                                      <p:cBhvr>
                                        <p:cTn id="79" dur="500"/>
                                        <p:tgtEl>
                                          <p:spTgt spid="27447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274435">
                                            <p:txEl>
                                              <p:pRg st="5" end="5"/>
                                            </p:txEl>
                                          </p:spTgt>
                                        </p:tgtEl>
                                        <p:attrNameLst>
                                          <p:attrName>style.visibility</p:attrName>
                                        </p:attrNameLst>
                                      </p:cBhvr>
                                      <p:to>
                                        <p:strVal val="visible"/>
                                      </p:to>
                                    </p:set>
                                    <p:animEffect transition="in" filter="box(in)">
                                      <p:cBhvr>
                                        <p:cTn id="84" dur="500"/>
                                        <p:tgtEl>
                                          <p:spTgt spid="274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animBg="1"/>
      <p:bldP spid="274439" grpId="0" animBg="1"/>
      <p:bldP spid="274440" grpId="0" animBg="1"/>
      <p:bldP spid="274441" grpId="0" animBg="1"/>
      <p:bldP spid="274442" grpId="0" animBg="1"/>
      <p:bldP spid="274450" grpId="0" animBg="1"/>
      <p:bldP spid="274452" grpId="0" animBg="1"/>
      <p:bldP spid="274464" grpId="0" animBg="1"/>
      <p:bldP spid="274465" grpId="0" animBg="1"/>
      <p:bldP spid="274466" grpId="0" animBg="1"/>
      <p:bldP spid="274470" grpId="0" animBg="1"/>
      <p:bldP spid="27447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pPr>
              <a:defRPr/>
            </a:pPr>
            <a:fld id="{B89BB6FC-7FBE-4FE5-92C4-19FA06B6B75F}" type="slidenum">
              <a:rPr lang="en-GB"/>
              <a:pPr>
                <a:defRPr/>
              </a:pPr>
              <a:t>75</a:t>
            </a:fld>
            <a:endParaRPr lang="en-GB"/>
          </a:p>
        </p:txBody>
      </p:sp>
      <p:sp>
        <p:nvSpPr>
          <p:cNvPr id="17411" name="Rectangle 2"/>
          <p:cNvSpPr>
            <a:spLocks noGrp="1" noChangeArrowheads="1"/>
          </p:cNvSpPr>
          <p:nvPr>
            <p:ph type="title"/>
          </p:nvPr>
        </p:nvSpPr>
        <p:spPr>
          <a:xfrm>
            <a:off x="703611" y="304800"/>
            <a:ext cx="7771960" cy="1143000"/>
          </a:xfrm>
        </p:spPr>
        <p:txBody>
          <a:bodyPr/>
          <a:lstStyle/>
          <a:p>
            <a:pPr eaLnBrk="1" hangingPunct="1"/>
            <a:r>
              <a:rPr lang="en-GB" sz="4000" smtClean="0">
                <a:latin typeface="Tahoma" pitchFamily="34" charset="0"/>
              </a:rPr>
              <a:t>Derivation Trees</a:t>
            </a:r>
          </a:p>
        </p:txBody>
      </p:sp>
      <p:sp>
        <p:nvSpPr>
          <p:cNvPr id="17412" name="Rectangle 3"/>
          <p:cNvSpPr>
            <a:spLocks noGrp="1" noChangeArrowheads="1"/>
          </p:cNvSpPr>
          <p:nvPr>
            <p:ph type="body" idx="1"/>
          </p:nvPr>
        </p:nvSpPr>
        <p:spPr>
          <a:xfrm>
            <a:off x="914693" y="1981200"/>
            <a:ext cx="7387906" cy="4114800"/>
          </a:xfrm>
        </p:spPr>
        <p:txBody>
          <a:bodyPr/>
          <a:lstStyle/>
          <a:p>
            <a:pPr marL="0" indent="0" eaLnBrk="1" hangingPunct="1">
              <a:spcBef>
                <a:spcPct val="0"/>
              </a:spcBef>
              <a:spcAft>
                <a:spcPct val="50000"/>
              </a:spcAft>
              <a:buClr>
                <a:schemeClr val="tx1"/>
              </a:buClr>
              <a:buFontTx/>
              <a:buNone/>
            </a:pPr>
            <a:r>
              <a:rPr lang="en-GB" sz="2000" smtClean="0">
                <a:latin typeface="Tahoma" pitchFamily="34" charset="0"/>
              </a:rPr>
              <a:t>S </a:t>
            </a:r>
            <a:r>
              <a:rPr lang="en-GB" sz="2000" smtClean="0">
                <a:latin typeface="Tahoma" pitchFamily="34" charset="0"/>
                <a:sym typeface="Symbol" pitchFamily="18" charset="2"/>
              </a:rPr>
              <a:t> aAB</a:t>
            </a:r>
          </a:p>
          <a:p>
            <a:pPr marL="0" indent="0" eaLnBrk="1" hangingPunct="1">
              <a:spcBef>
                <a:spcPct val="0"/>
              </a:spcBef>
              <a:spcAft>
                <a:spcPct val="50000"/>
              </a:spcAft>
              <a:buClr>
                <a:schemeClr val="tx1"/>
              </a:buClr>
              <a:buFontTx/>
              <a:buNone/>
            </a:pPr>
            <a:r>
              <a:rPr lang="en-GB" sz="2000" smtClean="0">
                <a:latin typeface="Tahoma" pitchFamily="34" charset="0"/>
                <a:sym typeface="Symbol" pitchFamily="18" charset="2"/>
              </a:rPr>
              <a:t>A  bBb</a:t>
            </a:r>
            <a:endParaRPr lang="en-GB" sz="2000" baseline="-25000" smtClean="0">
              <a:latin typeface="Tahoma" pitchFamily="34" charset="0"/>
            </a:endParaRPr>
          </a:p>
          <a:p>
            <a:pPr marL="0" indent="0" eaLnBrk="1" hangingPunct="1">
              <a:spcBef>
                <a:spcPct val="0"/>
              </a:spcBef>
              <a:buClr>
                <a:schemeClr val="tx1"/>
              </a:buClr>
              <a:buFontTx/>
              <a:buNone/>
            </a:pPr>
            <a:r>
              <a:rPr lang="en-GB" sz="2000" smtClean="0">
                <a:latin typeface="Tahoma" pitchFamily="34" charset="0"/>
                <a:sym typeface="Symbol" pitchFamily="18" charset="2"/>
              </a:rPr>
              <a:t>B  A | </a:t>
            </a:r>
            <a:endParaRPr lang="en-GB" sz="2600" smtClean="0">
              <a:latin typeface="Tahoma" pitchFamily="34" charset="0"/>
            </a:endParaRPr>
          </a:p>
          <a:p>
            <a:pPr marL="0" indent="0" eaLnBrk="1" hangingPunct="1">
              <a:spcBef>
                <a:spcPct val="0"/>
              </a:spcBef>
              <a:spcAft>
                <a:spcPct val="50000"/>
              </a:spcAft>
              <a:buClr>
                <a:schemeClr val="tx1"/>
              </a:buClr>
              <a:buFontTx/>
              <a:buNone/>
            </a:pPr>
            <a:r>
              <a:rPr lang="en-GB" sz="2600" smtClean="0">
                <a:latin typeface="Tahoma" pitchFamily="34" charset="0"/>
                <a:sym typeface="Symbol" pitchFamily="18" charset="2"/>
              </a:rPr>
              <a:t>	</a:t>
            </a:r>
            <a:endParaRPr lang="en-GB" sz="2200" smtClean="0">
              <a:latin typeface="Tahoma" pitchFamily="34" charset="0"/>
              <a:sym typeface="Symbol" pitchFamily="18" charset="2"/>
            </a:endParaRPr>
          </a:p>
          <a:p>
            <a:pPr marL="0" indent="0" eaLnBrk="1" hangingPunct="1">
              <a:spcBef>
                <a:spcPct val="0"/>
              </a:spcBef>
              <a:buClr>
                <a:schemeClr val="tx1"/>
              </a:buClr>
              <a:buFontTx/>
              <a:buNone/>
            </a:pPr>
            <a:endParaRPr lang="en-GB" sz="2200" smtClean="0">
              <a:latin typeface="Tahoma" pitchFamily="34" charset="0"/>
              <a:sym typeface="Symbol" pitchFamily="18" charset="2"/>
            </a:endParaRPr>
          </a:p>
        </p:txBody>
      </p:sp>
      <p:sp>
        <p:nvSpPr>
          <p:cNvPr id="17413" name="Oval 4"/>
          <p:cNvSpPr>
            <a:spLocks noChangeArrowheads="1"/>
          </p:cNvSpPr>
          <p:nvPr/>
        </p:nvSpPr>
        <p:spPr bwMode="auto">
          <a:xfrm>
            <a:off x="4362383" y="1676400"/>
            <a:ext cx="492527" cy="533400"/>
          </a:xfrm>
          <a:prstGeom prst="ellipse">
            <a:avLst/>
          </a:prstGeom>
          <a:noFill/>
          <a:ln w="19050">
            <a:solidFill>
              <a:schemeClr val="tx1"/>
            </a:solidFill>
            <a:round/>
            <a:headEnd/>
            <a:tailEnd/>
          </a:ln>
        </p:spPr>
        <p:txBody>
          <a:bodyPr wrap="none" anchor="ctr"/>
          <a:lstStyle/>
          <a:p>
            <a:pPr algn="ctr"/>
            <a:r>
              <a:rPr lang="en-GB" sz="2000"/>
              <a:t>S</a:t>
            </a:r>
          </a:p>
        </p:txBody>
      </p:sp>
      <p:sp>
        <p:nvSpPr>
          <p:cNvPr id="17414" name="Oval 5"/>
          <p:cNvSpPr>
            <a:spLocks noChangeArrowheads="1"/>
          </p:cNvSpPr>
          <p:nvPr/>
        </p:nvSpPr>
        <p:spPr bwMode="auto">
          <a:xfrm>
            <a:off x="3166246" y="33528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17415" name="Oval 6"/>
          <p:cNvSpPr>
            <a:spLocks noChangeArrowheads="1"/>
          </p:cNvSpPr>
          <p:nvPr/>
        </p:nvSpPr>
        <p:spPr bwMode="auto">
          <a:xfrm>
            <a:off x="3166246" y="2362200"/>
            <a:ext cx="492527" cy="533400"/>
          </a:xfrm>
          <a:prstGeom prst="ellipse">
            <a:avLst/>
          </a:prstGeom>
          <a:noFill/>
          <a:ln w="19050">
            <a:solidFill>
              <a:schemeClr val="tx1"/>
            </a:solidFill>
            <a:round/>
            <a:headEnd/>
            <a:tailEnd/>
          </a:ln>
        </p:spPr>
        <p:txBody>
          <a:bodyPr wrap="none" anchor="ctr"/>
          <a:lstStyle/>
          <a:p>
            <a:pPr algn="ctr"/>
            <a:r>
              <a:rPr lang="en-GB" sz="2000"/>
              <a:t>a</a:t>
            </a:r>
          </a:p>
        </p:txBody>
      </p:sp>
      <p:sp>
        <p:nvSpPr>
          <p:cNvPr id="17416" name="Oval 7"/>
          <p:cNvSpPr>
            <a:spLocks noChangeArrowheads="1"/>
          </p:cNvSpPr>
          <p:nvPr/>
        </p:nvSpPr>
        <p:spPr bwMode="auto">
          <a:xfrm>
            <a:off x="6332491" y="30480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17417" name="Oval 8"/>
          <p:cNvSpPr>
            <a:spLocks noChangeArrowheads="1"/>
          </p:cNvSpPr>
          <p:nvPr/>
        </p:nvSpPr>
        <p:spPr bwMode="auto">
          <a:xfrm>
            <a:off x="5488159" y="33528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17418" name="Oval 9"/>
          <p:cNvSpPr>
            <a:spLocks noChangeArrowheads="1"/>
          </p:cNvSpPr>
          <p:nvPr/>
        </p:nvSpPr>
        <p:spPr bwMode="auto">
          <a:xfrm>
            <a:off x="4362383" y="2590800"/>
            <a:ext cx="492527" cy="533400"/>
          </a:xfrm>
          <a:prstGeom prst="ellipse">
            <a:avLst/>
          </a:prstGeom>
          <a:noFill/>
          <a:ln w="19050">
            <a:solidFill>
              <a:schemeClr val="tx1"/>
            </a:solidFill>
            <a:round/>
            <a:headEnd/>
            <a:tailEnd/>
          </a:ln>
        </p:spPr>
        <p:txBody>
          <a:bodyPr wrap="none" anchor="ctr"/>
          <a:lstStyle/>
          <a:p>
            <a:pPr algn="ctr"/>
            <a:r>
              <a:rPr lang="en-GB" sz="2000"/>
              <a:t>A</a:t>
            </a:r>
          </a:p>
        </p:txBody>
      </p:sp>
      <p:cxnSp>
        <p:nvCxnSpPr>
          <p:cNvPr id="17419" name="AutoShape 10"/>
          <p:cNvCxnSpPr>
            <a:cxnSpLocks noChangeShapeType="1"/>
            <a:stCxn id="17413" idx="2"/>
            <a:endCxn id="17415" idx="7"/>
          </p:cNvCxnSpPr>
          <p:nvPr/>
        </p:nvCxnSpPr>
        <p:spPr bwMode="auto">
          <a:xfrm flipH="1">
            <a:off x="3586946" y="1943101"/>
            <a:ext cx="766641" cy="487363"/>
          </a:xfrm>
          <a:prstGeom prst="straightConnector1">
            <a:avLst/>
          </a:prstGeom>
          <a:noFill/>
          <a:ln w="19050">
            <a:solidFill>
              <a:schemeClr val="tx1"/>
            </a:solidFill>
            <a:round/>
            <a:headEnd/>
            <a:tailEnd type="triangle" w="med" len="med"/>
          </a:ln>
        </p:spPr>
      </p:cxnSp>
      <p:cxnSp>
        <p:nvCxnSpPr>
          <p:cNvPr id="17420" name="AutoShape 11"/>
          <p:cNvCxnSpPr>
            <a:cxnSpLocks noChangeShapeType="1"/>
            <a:stCxn id="17418" idx="2"/>
            <a:endCxn id="17414" idx="7"/>
          </p:cNvCxnSpPr>
          <p:nvPr/>
        </p:nvCxnSpPr>
        <p:spPr bwMode="auto">
          <a:xfrm flipH="1">
            <a:off x="3586946" y="2857501"/>
            <a:ext cx="766641" cy="563563"/>
          </a:xfrm>
          <a:prstGeom prst="straightConnector1">
            <a:avLst/>
          </a:prstGeom>
          <a:noFill/>
          <a:ln w="19050">
            <a:solidFill>
              <a:schemeClr val="tx1"/>
            </a:solidFill>
            <a:round/>
            <a:headEnd/>
            <a:tailEnd type="triangle" w="med" len="med"/>
          </a:ln>
        </p:spPr>
      </p:cxnSp>
      <p:cxnSp>
        <p:nvCxnSpPr>
          <p:cNvPr id="17421" name="AutoShape 12"/>
          <p:cNvCxnSpPr>
            <a:cxnSpLocks noChangeShapeType="1"/>
            <a:stCxn id="17413" idx="4"/>
            <a:endCxn id="17418" idx="0"/>
          </p:cNvCxnSpPr>
          <p:nvPr/>
        </p:nvCxnSpPr>
        <p:spPr bwMode="auto">
          <a:xfrm>
            <a:off x="4608646" y="2219325"/>
            <a:ext cx="0" cy="361950"/>
          </a:xfrm>
          <a:prstGeom prst="straightConnector1">
            <a:avLst/>
          </a:prstGeom>
          <a:noFill/>
          <a:ln w="19050">
            <a:solidFill>
              <a:schemeClr val="tx1"/>
            </a:solidFill>
            <a:round/>
            <a:headEnd/>
            <a:tailEnd type="triangle" w="med" len="med"/>
          </a:ln>
        </p:spPr>
      </p:cxnSp>
      <p:cxnSp>
        <p:nvCxnSpPr>
          <p:cNvPr id="17422" name="AutoShape 13"/>
          <p:cNvCxnSpPr>
            <a:cxnSpLocks noChangeShapeType="1"/>
            <a:stCxn id="17418" idx="6"/>
            <a:endCxn id="17417" idx="1"/>
          </p:cNvCxnSpPr>
          <p:nvPr/>
        </p:nvCxnSpPr>
        <p:spPr bwMode="auto">
          <a:xfrm>
            <a:off x="4863706" y="2857501"/>
            <a:ext cx="696281" cy="563563"/>
          </a:xfrm>
          <a:prstGeom prst="straightConnector1">
            <a:avLst/>
          </a:prstGeom>
          <a:noFill/>
          <a:ln w="19050">
            <a:solidFill>
              <a:schemeClr val="tx1"/>
            </a:solidFill>
            <a:round/>
            <a:headEnd/>
            <a:tailEnd type="triangle" w="med" len="med"/>
          </a:ln>
        </p:spPr>
      </p:cxnSp>
      <p:cxnSp>
        <p:nvCxnSpPr>
          <p:cNvPr id="17423" name="AutoShape 14"/>
          <p:cNvCxnSpPr>
            <a:cxnSpLocks noChangeShapeType="1"/>
            <a:stCxn id="17413" idx="6"/>
            <a:endCxn id="17416" idx="1"/>
          </p:cNvCxnSpPr>
          <p:nvPr/>
        </p:nvCxnSpPr>
        <p:spPr bwMode="auto">
          <a:xfrm>
            <a:off x="4863706" y="1943101"/>
            <a:ext cx="1540613" cy="1173163"/>
          </a:xfrm>
          <a:prstGeom prst="straightConnector1">
            <a:avLst/>
          </a:prstGeom>
          <a:noFill/>
          <a:ln w="19050">
            <a:solidFill>
              <a:schemeClr val="tx1"/>
            </a:solidFill>
            <a:round/>
            <a:headEnd/>
            <a:tailEnd type="triangle" w="med" len="med"/>
          </a:ln>
        </p:spPr>
      </p:cxnSp>
      <p:sp>
        <p:nvSpPr>
          <p:cNvPr id="17424" name="Oval 15"/>
          <p:cNvSpPr>
            <a:spLocks noChangeArrowheads="1"/>
          </p:cNvSpPr>
          <p:nvPr/>
        </p:nvSpPr>
        <p:spPr bwMode="auto">
          <a:xfrm>
            <a:off x="4362383" y="3505200"/>
            <a:ext cx="492527" cy="533400"/>
          </a:xfrm>
          <a:prstGeom prst="ellipse">
            <a:avLst/>
          </a:prstGeom>
          <a:noFill/>
          <a:ln w="19050">
            <a:solidFill>
              <a:schemeClr val="tx1"/>
            </a:solidFill>
            <a:round/>
            <a:headEnd/>
            <a:tailEnd/>
          </a:ln>
        </p:spPr>
        <p:txBody>
          <a:bodyPr wrap="none" anchor="ctr"/>
          <a:lstStyle/>
          <a:p>
            <a:pPr algn="ctr"/>
            <a:r>
              <a:rPr lang="en-GB" sz="2000"/>
              <a:t>B</a:t>
            </a:r>
          </a:p>
        </p:txBody>
      </p:sp>
      <p:cxnSp>
        <p:nvCxnSpPr>
          <p:cNvPr id="17425" name="AutoShape 16"/>
          <p:cNvCxnSpPr>
            <a:cxnSpLocks noChangeShapeType="1"/>
            <a:stCxn id="17418" idx="4"/>
            <a:endCxn id="17424" idx="0"/>
          </p:cNvCxnSpPr>
          <p:nvPr/>
        </p:nvCxnSpPr>
        <p:spPr bwMode="auto">
          <a:xfrm>
            <a:off x="4608646" y="3133725"/>
            <a:ext cx="0" cy="361950"/>
          </a:xfrm>
          <a:prstGeom prst="straightConnector1">
            <a:avLst/>
          </a:prstGeom>
          <a:noFill/>
          <a:ln w="19050">
            <a:solidFill>
              <a:schemeClr val="tx1"/>
            </a:solidFill>
            <a:round/>
            <a:headEnd/>
            <a:tailEnd type="triangle" w="med" len="med"/>
          </a:ln>
        </p:spPr>
      </p:cxnSp>
      <p:sp>
        <p:nvSpPr>
          <p:cNvPr id="17426" name="Oval 17"/>
          <p:cNvSpPr>
            <a:spLocks noChangeArrowheads="1"/>
          </p:cNvSpPr>
          <p:nvPr/>
        </p:nvSpPr>
        <p:spPr bwMode="auto">
          <a:xfrm>
            <a:off x="4362383" y="4419600"/>
            <a:ext cx="492527" cy="533400"/>
          </a:xfrm>
          <a:prstGeom prst="ellipse">
            <a:avLst/>
          </a:prstGeom>
          <a:noFill/>
          <a:ln w="19050">
            <a:solidFill>
              <a:schemeClr val="tx1"/>
            </a:solidFill>
            <a:round/>
            <a:headEnd/>
            <a:tailEnd/>
          </a:ln>
        </p:spPr>
        <p:txBody>
          <a:bodyPr wrap="none" anchor="ctr"/>
          <a:lstStyle/>
          <a:p>
            <a:pPr algn="ctr"/>
            <a:r>
              <a:rPr lang="en-GB" sz="2000">
                <a:sym typeface="Symbol" pitchFamily="18" charset="2"/>
              </a:rPr>
              <a:t></a:t>
            </a:r>
          </a:p>
        </p:txBody>
      </p:sp>
      <p:cxnSp>
        <p:nvCxnSpPr>
          <p:cNvPr id="17427" name="AutoShape 18"/>
          <p:cNvCxnSpPr>
            <a:cxnSpLocks noChangeShapeType="1"/>
            <a:stCxn id="17424" idx="4"/>
            <a:endCxn id="17426" idx="0"/>
          </p:cNvCxnSpPr>
          <p:nvPr/>
        </p:nvCxnSpPr>
        <p:spPr bwMode="auto">
          <a:xfrm>
            <a:off x="4608646" y="4048125"/>
            <a:ext cx="0" cy="361950"/>
          </a:xfrm>
          <a:prstGeom prst="straightConnector1">
            <a:avLst/>
          </a:prstGeom>
          <a:noFill/>
          <a:ln w="19050">
            <a:solidFill>
              <a:schemeClr val="tx1"/>
            </a:solidFill>
            <a:round/>
            <a:headEnd/>
            <a:tailEnd type="triangle" w="med" len="med"/>
          </a:ln>
        </p:spPr>
      </p:cxnSp>
      <p:sp>
        <p:nvSpPr>
          <p:cNvPr id="17428" name="Oval 19"/>
          <p:cNvSpPr>
            <a:spLocks noChangeArrowheads="1"/>
          </p:cNvSpPr>
          <p:nvPr/>
        </p:nvSpPr>
        <p:spPr bwMode="auto">
          <a:xfrm>
            <a:off x="5136354" y="46482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17429" name="Oval 20"/>
          <p:cNvSpPr>
            <a:spLocks noChangeArrowheads="1"/>
          </p:cNvSpPr>
          <p:nvPr/>
        </p:nvSpPr>
        <p:spPr bwMode="auto">
          <a:xfrm>
            <a:off x="7458267" y="4648200"/>
            <a:ext cx="492527" cy="533400"/>
          </a:xfrm>
          <a:prstGeom prst="ellipse">
            <a:avLst/>
          </a:prstGeom>
          <a:noFill/>
          <a:ln w="19050">
            <a:solidFill>
              <a:schemeClr val="tx1"/>
            </a:solidFill>
            <a:round/>
            <a:headEnd/>
            <a:tailEnd/>
          </a:ln>
        </p:spPr>
        <p:txBody>
          <a:bodyPr wrap="none" anchor="ctr"/>
          <a:lstStyle/>
          <a:p>
            <a:pPr algn="ctr"/>
            <a:r>
              <a:rPr lang="en-GB" sz="2000"/>
              <a:t>b</a:t>
            </a:r>
          </a:p>
        </p:txBody>
      </p:sp>
      <p:sp>
        <p:nvSpPr>
          <p:cNvPr id="17430" name="Oval 21"/>
          <p:cNvSpPr>
            <a:spLocks noChangeArrowheads="1"/>
          </p:cNvSpPr>
          <p:nvPr/>
        </p:nvSpPr>
        <p:spPr bwMode="auto">
          <a:xfrm>
            <a:off x="6332491" y="3886200"/>
            <a:ext cx="492527" cy="533400"/>
          </a:xfrm>
          <a:prstGeom prst="ellipse">
            <a:avLst/>
          </a:prstGeom>
          <a:noFill/>
          <a:ln w="19050">
            <a:solidFill>
              <a:schemeClr val="tx1"/>
            </a:solidFill>
            <a:round/>
            <a:headEnd/>
            <a:tailEnd/>
          </a:ln>
        </p:spPr>
        <p:txBody>
          <a:bodyPr wrap="none" anchor="ctr"/>
          <a:lstStyle/>
          <a:p>
            <a:pPr algn="ctr"/>
            <a:r>
              <a:rPr lang="en-GB" sz="2000"/>
              <a:t>A</a:t>
            </a:r>
          </a:p>
        </p:txBody>
      </p:sp>
      <p:cxnSp>
        <p:nvCxnSpPr>
          <p:cNvPr id="17431" name="AutoShape 22"/>
          <p:cNvCxnSpPr>
            <a:cxnSpLocks noChangeShapeType="1"/>
            <a:stCxn id="17430" idx="2"/>
            <a:endCxn id="17428" idx="7"/>
          </p:cNvCxnSpPr>
          <p:nvPr/>
        </p:nvCxnSpPr>
        <p:spPr bwMode="auto">
          <a:xfrm flipH="1">
            <a:off x="5557055" y="4152901"/>
            <a:ext cx="766641" cy="563563"/>
          </a:xfrm>
          <a:prstGeom prst="straightConnector1">
            <a:avLst/>
          </a:prstGeom>
          <a:noFill/>
          <a:ln w="19050">
            <a:solidFill>
              <a:schemeClr val="tx1"/>
            </a:solidFill>
            <a:round/>
            <a:headEnd/>
            <a:tailEnd type="triangle" w="med" len="med"/>
          </a:ln>
        </p:spPr>
      </p:cxnSp>
      <p:cxnSp>
        <p:nvCxnSpPr>
          <p:cNvPr id="17432" name="AutoShape 23"/>
          <p:cNvCxnSpPr>
            <a:cxnSpLocks noChangeShapeType="1"/>
            <a:stCxn id="17416" idx="4"/>
            <a:endCxn id="17430" idx="0"/>
          </p:cNvCxnSpPr>
          <p:nvPr/>
        </p:nvCxnSpPr>
        <p:spPr bwMode="auto">
          <a:xfrm>
            <a:off x="6578755" y="3590925"/>
            <a:ext cx="0" cy="285750"/>
          </a:xfrm>
          <a:prstGeom prst="straightConnector1">
            <a:avLst/>
          </a:prstGeom>
          <a:noFill/>
          <a:ln w="19050">
            <a:solidFill>
              <a:schemeClr val="tx1"/>
            </a:solidFill>
            <a:round/>
            <a:headEnd/>
            <a:tailEnd type="triangle" w="med" len="med"/>
          </a:ln>
        </p:spPr>
      </p:cxnSp>
      <p:cxnSp>
        <p:nvCxnSpPr>
          <p:cNvPr id="17433" name="AutoShape 24"/>
          <p:cNvCxnSpPr>
            <a:cxnSpLocks noChangeShapeType="1"/>
            <a:stCxn id="17430" idx="6"/>
            <a:endCxn id="17429" idx="1"/>
          </p:cNvCxnSpPr>
          <p:nvPr/>
        </p:nvCxnSpPr>
        <p:spPr bwMode="auto">
          <a:xfrm>
            <a:off x="6833814" y="4152901"/>
            <a:ext cx="696281" cy="563563"/>
          </a:xfrm>
          <a:prstGeom prst="straightConnector1">
            <a:avLst/>
          </a:prstGeom>
          <a:noFill/>
          <a:ln w="19050">
            <a:solidFill>
              <a:schemeClr val="tx1"/>
            </a:solidFill>
            <a:round/>
            <a:headEnd/>
            <a:tailEnd type="triangle" w="med" len="med"/>
          </a:ln>
        </p:spPr>
      </p:cxnSp>
      <p:sp>
        <p:nvSpPr>
          <p:cNvPr id="17434" name="Oval 25"/>
          <p:cNvSpPr>
            <a:spLocks noChangeArrowheads="1"/>
          </p:cNvSpPr>
          <p:nvPr/>
        </p:nvSpPr>
        <p:spPr bwMode="auto">
          <a:xfrm>
            <a:off x="6332491" y="4800600"/>
            <a:ext cx="492527" cy="533400"/>
          </a:xfrm>
          <a:prstGeom prst="ellipse">
            <a:avLst/>
          </a:prstGeom>
          <a:noFill/>
          <a:ln w="19050">
            <a:solidFill>
              <a:schemeClr val="tx1"/>
            </a:solidFill>
            <a:round/>
            <a:headEnd/>
            <a:tailEnd/>
          </a:ln>
        </p:spPr>
        <p:txBody>
          <a:bodyPr wrap="none" anchor="ctr"/>
          <a:lstStyle/>
          <a:p>
            <a:pPr algn="ctr"/>
            <a:r>
              <a:rPr lang="en-GB" sz="2000"/>
              <a:t>B</a:t>
            </a:r>
          </a:p>
        </p:txBody>
      </p:sp>
      <p:cxnSp>
        <p:nvCxnSpPr>
          <p:cNvPr id="17435" name="AutoShape 26"/>
          <p:cNvCxnSpPr>
            <a:cxnSpLocks noChangeShapeType="1"/>
            <a:stCxn id="17430" idx="4"/>
            <a:endCxn id="17434" idx="0"/>
          </p:cNvCxnSpPr>
          <p:nvPr/>
        </p:nvCxnSpPr>
        <p:spPr bwMode="auto">
          <a:xfrm>
            <a:off x="6578755" y="4429125"/>
            <a:ext cx="0" cy="361950"/>
          </a:xfrm>
          <a:prstGeom prst="straightConnector1">
            <a:avLst/>
          </a:prstGeom>
          <a:noFill/>
          <a:ln w="19050">
            <a:solidFill>
              <a:schemeClr val="tx1"/>
            </a:solidFill>
            <a:round/>
            <a:headEnd/>
            <a:tailEnd type="triangle" w="med" len="med"/>
          </a:ln>
        </p:spPr>
      </p:cxnSp>
      <p:sp>
        <p:nvSpPr>
          <p:cNvPr id="17436" name="Oval 27"/>
          <p:cNvSpPr>
            <a:spLocks noChangeArrowheads="1"/>
          </p:cNvSpPr>
          <p:nvPr/>
        </p:nvSpPr>
        <p:spPr bwMode="auto">
          <a:xfrm>
            <a:off x="6332491" y="5715000"/>
            <a:ext cx="492527" cy="533400"/>
          </a:xfrm>
          <a:prstGeom prst="ellipse">
            <a:avLst/>
          </a:prstGeom>
          <a:noFill/>
          <a:ln w="19050">
            <a:solidFill>
              <a:schemeClr val="tx1"/>
            </a:solidFill>
            <a:round/>
            <a:headEnd/>
            <a:tailEnd/>
          </a:ln>
        </p:spPr>
        <p:txBody>
          <a:bodyPr wrap="none" anchor="ctr"/>
          <a:lstStyle/>
          <a:p>
            <a:pPr algn="ctr"/>
            <a:r>
              <a:rPr lang="en-GB" sz="2000">
                <a:sym typeface="Symbol" pitchFamily="18" charset="2"/>
              </a:rPr>
              <a:t></a:t>
            </a:r>
          </a:p>
        </p:txBody>
      </p:sp>
      <p:cxnSp>
        <p:nvCxnSpPr>
          <p:cNvPr id="17437" name="AutoShape 28"/>
          <p:cNvCxnSpPr>
            <a:cxnSpLocks noChangeShapeType="1"/>
            <a:stCxn id="17434" idx="4"/>
            <a:endCxn id="17436" idx="0"/>
          </p:cNvCxnSpPr>
          <p:nvPr/>
        </p:nvCxnSpPr>
        <p:spPr bwMode="auto">
          <a:xfrm>
            <a:off x="6578755" y="5343525"/>
            <a:ext cx="0" cy="361950"/>
          </a:xfrm>
          <a:prstGeom prst="straightConnector1">
            <a:avLst/>
          </a:prstGeom>
          <a:noFill/>
          <a:ln w="19050">
            <a:solidFill>
              <a:schemeClr val="tx1"/>
            </a:solidFill>
            <a:round/>
            <a:headEnd/>
            <a:tailEnd type="triangle" w="med" len="med"/>
          </a:ln>
        </p:spPr>
      </p:cxnSp>
      <p:sp>
        <p:nvSpPr>
          <p:cNvPr id="275485" name="Freeform 29"/>
          <p:cNvSpPr>
            <a:spLocks/>
          </p:cNvSpPr>
          <p:nvPr/>
        </p:nvSpPr>
        <p:spPr bwMode="auto">
          <a:xfrm>
            <a:off x="2908255" y="1562101"/>
            <a:ext cx="4121983" cy="2659063"/>
          </a:xfrm>
          <a:custGeom>
            <a:avLst/>
            <a:gdLst>
              <a:gd name="T0" fmla="*/ 32 w 2812"/>
              <a:gd name="T1" fmla="*/ 760 h 1675"/>
              <a:gd name="T2" fmla="*/ 88 w 2812"/>
              <a:gd name="T3" fmla="*/ 576 h 1675"/>
              <a:gd name="T4" fmla="*/ 104 w 2812"/>
              <a:gd name="T5" fmla="*/ 528 h 1675"/>
              <a:gd name="T6" fmla="*/ 192 w 2812"/>
              <a:gd name="T7" fmla="*/ 440 h 1675"/>
              <a:gd name="T8" fmla="*/ 312 w 2812"/>
              <a:gd name="T9" fmla="*/ 328 h 1675"/>
              <a:gd name="T10" fmla="*/ 496 w 2812"/>
              <a:gd name="T11" fmla="*/ 216 h 1675"/>
              <a:gd name="T12" fmla="*/ 544 w 2812"/>
              <a:gd name="T13" fmla="*/ 184 h 1675"/>
              <a:gd name="T14" fmla="*/ 640 w 2812"/>
              <a:gd name="T15" fmla="*/ 136 h 1675"/>
              <a:gd name="T16" fmla="*/ 784 w 2812"/>
              <a:gd name="T17" fmla="*/ 88 h 1675"/>
              <a:gd name="T18" fmla="*/ 1088 w 2812"/>
              <a:gd name="T19" fmla="*/ 0 h 1675"/>
              <a:gd name="T20" fmla="*/ 1432 w 2812"/>
              <a:gd name="T21" fmla="*/ 56 h 1675"/>
              <a:gd name="T22" fmla="*/ 1696 w 2812"/>
              <a:gd name="T23" fmla="*/ 216 h 1675"/>
              <a:gd name="T24" fmla="*/ 1720 w 2812"/>
              <a:gd name="T25" fmla="*/ 240 h 1675"/>
              <a:gd name="T26" fmla="*/ 1792 w 2812"/>
              <a:gd name="T27" fmla="*/ 280 h 1675"/>
              <a:gd name="T28" fmla="*/ 1984 w 2812"/>
              <a:gd name="T29" fmla="*/ 392 h 1675"/>
              <a:gd name="T30" fmla="*/ 2088 w 2812"/>
              <a:gd name="T31" fmla="*/ 472 h 1675"/>
              <a:gd name="T32" fmla="*/ 2112 w 2812"/>
              <a:gd name="T33" fmla="*/ 496 h 1675"/>
              <a:gd name="T34" fmla="*/ 2160 w 2812"/>
              <a:gd name="T35" fmla="*/ 528 h 1675"/>
              <a:gd name="T36" fmla="*/ 2272 w 2812"/>
              <a:gd name="T37" fmla="*/ 640 h 1675"/>
              <a:gd name="T38" fmla="*/ 2392 w 2812"/>
              <a:gd name="T39" fmla="*/ 720 h 1675"/>
              <a:gd name="T40" fmla="*/ 2536 w 2812"/>
              <a:gd name="T41" fmla="*/ 800 h 1675"/>
              <a:gd name="T42" fmla="*/ 2656 w 2812"/>
              <a:gd name="T43" fmla="*/ 872 h 1675"/>
              <a:gd name="T44" fmla="*/ 2752 w 2812"/>
              <a:gd name="T45" fmla="*/ 952 h 1675"/>
              <a:gd name="T46" fmla="*/ 2800 w 2812"/>
              <a:gd name="T47" fmla="*/ 1048 h 1675"/>
              <a:gd name="T48" fmla="*/ 2808 w 2812"/>
              <a:gd name="T49" fmla="*/ 1072 h 1675"/>
              <a:gd name="T50" fmla="*/ 2744 w 2812"/>
              <a:gd name="T51" fmla="*/ 1296 h 1675"/>
              <a:gd name="T52" fmla="*/ 2392 w 2812"/>
              <a:gd name="T53" fmla="*/ 1416 h 1675"/>
              <a:gd name="T54" fmla="*/ 2184 w 2812"/>
              <a:gd name="T55" fmla="*/ 1472 h 1675"/>
              <a:gd name="T56" fmla="*/ 2088 w 2812"/>
              <a:gd name="T57" fmla="*/ 1528 h 1675"/>
              <a:gd name="T58" fmla="*/ 1624 w 2812"/>
              <a:gd name="T59" fmla="*/ 1568 h 1675"/>
              <a:gd name="T60" fmla="*/ 1320 w 2812"/>
              <a:gd name="T61" fmla="*/ 1600 h 1675"/>
              <a:gd name="T62" fmla="*/ 1008 w 2812"/>
              <a:gd name="T63" fmla="*/ 1656 h 1675"/>
              <a:gd name="T64" fmla="*/ 328 w 2812"/>
              <a:gd name="T65" fmla="*/ 1600 h 1675"/>
              <a:gd name="T66" fmla="*/ 216 w 2812"/>
              <a:gd name="T67" fmla="*/ 1560 h 1675"/>
              <a:gd name="T68" fmla="*/ 160 w 2812"/>
              <a:gd name="T69" fmla="*/ 1496 h 1675"/>
              <a:gd name="T70" fmla="*/ 128 w 2812"/>
              <a:gd name="T71" fmla="*/ 1456 h 1675"/>
              <a:gd name="T72" fmla="*/ 80 w 2812"/>
              <a:gd name="T73" fmla="*/ 1384 h 1675"/>
              <a:gd name="T74" fmla="*/ 56 w 2812"/>
              <a:gd name="T75" fmla="*/ 1312 h 1675"/>
              <a:gd name="T76" fmla="*/ 0 w 2812"/>
              <a:gd name="T77" fmla="*/ 960 h 1675"/>
              <a:gd name="T78" fmla="*/ 32 w 2812"/>
              <a:gd name="T79" fmla="*/ 760 h 1675"/>
              <a:gd name="T80" fmla="*/ 32 w 2812"/>
              <a:gd name="T81" fmla="*/ 768 h 1675"/>
              <a:gd name="T82" fmla="*/ 32 w 2812"/>
              <a:gd name="T83" fmla="*/ 760 h 16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12"/>
              <a:gd name="T127" fmla="*/ 0 h 1675"/>
              <a:gd name="T128" fmla="*/ 2812 w 2812"/>
              <a:gd name="T129" fmla="*/ 1675 h 16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12" h="1675">
                <a:moveTo>
                  <a:pt x="32" y="760"/>
                </a:moveTo>
                <a:cubicBezTo>
                  <a:pt x="52" y="699"/>
                  <a:pt x="68" y="637"/>
                  <a:pt x="88" y="576"/>
                </a:cubicBezTo>
                <a:cubicBezTo>
                  <a:pt x="93" y="560"/>
                  <a:pt x="95" y="542"/>
                  <a:pt x="104" y="528"/>
                </a:cubicBezTo>
                <a:cubicBezTo>
                  <a:pt x="129" y="491"/>
                  <a:pt x="160" y="468"/>
                  <a:pt x="192" y="440"/>
                </a:cubicBezTo>
                <a:cubicBezTo>
                  <a:pt x="233" y="403"/>
                  <a:pt x="266" y="359"/>
                  <a:pt x="312" y="328"/>
                </a:cubicBezTo>
                <a:cubicBezTo>
                  <a:pt x="350" y="271"/>
                  <a:pt x="433" y="237"/>
                  <a:pt x="496" y="216"/>
                </a:cubicBezTo>
                <a:cubicBezTo>
                  <a:pt x="514" y="210"/>
                  <a:pt x="526" y="190"/>
                  <a:pt x="544" y="184"/>
                </a:cubicBezTo>
                <a:cubicBezTo>
                  <a:pt x="579" y="172"/>
                  <a:pt x="607" y="151"/>
                  <a:pt x="640" y="136"/>
                </a:cubicBezTo>
                <a:cubicBezTo>
                  <a:pt x="682" y="117"/>
                  <a:pt x="745" y="114"/>
                  <a:pt x="784" y="88"/>
                </a:cubicBezTo>
                <a:cubicBezTo>
                  <a:pt x="861" y="37"/>
                  <a:pt x="997" y="10"/>
                  <a:pt x="1088" y="0"/>
                </a:cubicBezTo>
                <a:cubicBezTo>
                  <a:pt x="1186" y="6"/>
                  <a:pt x="1339" y="10"/>
                  <a:pt x="1432" y="56"/>
                </a:cubicBezTo>
                <a:cubicBezTo>
                  <a:pt x="1516" y="98"/>
                  <a:pt x="1617" y="163"/>
                  <a:pt x="1696" y="216"/>
                </a:cubicBezTo>
                <a:cubicBezTo>
                  <a:pt x="1705" y="222"/>
                  <a:pt x="1711" y="234"/>
                  <a:pt x="1720" y="240"/>
                </a:cubicBezTo>
                <a:cubicBezTo>
                  <a:pt x="1743" y="255"/>
                  <a:pt x="1769" y="265"/>
                  <a:pt x="1792" y="280"/>
                </a:cubicBezTo>
                <a:cubicBezTo>
                  <a:pt x="1849" y="318"/>
                  <a:pt x="1920" y="371"/>
                  <a:pt x="1984" y="392"/>
                </a:cubicBezTo>
                <a:cubicBezTo>
                  <a:pt x="2037" y="445"/>
                  <a:pt x="2034" y="434"/>
                  <a:pt x="2088" y="472"/>
                </a:cubicBezTo>
                <a:cubicBezTo>
                  <a:pt x="2097" y="479"/>
                  <a:pt x="2103" y="489"/>
                  <a:pt x="2112" y="496"/>
                </a:cubicBezTo>
                <a:cubicBezTo>
                  <a:pt x="2127" y="508"/>
                  <a:pt x="2144" y="517"/>
                  <a:pt x="2160" y="528"/>
                </a:cubicBezTo>
                <a:cubicBezTo>
                  <a:pt x="2202" y="556"/>
                  <a:pt x="2237" y="605"/>
                  <a:pt x="2272" y="640"/>
                </a:cubicBezTo>
                <a:cubicBezTo>
                  <a:pt x="2307" y="675"/>
                  <a:pt x="2350" y="697"/>
                  <a:pt x="2392" y="720"/>
                </a:cubicBezTo>
                <a:cubicBezTo>
                  <a:pt x="2442" y="748"/>
                  <a:pt x="2481" y="782"/>
                  <a:pt x="2536" y="800"/>
                </a:cubicBezTo>
                <a:cubicBezTo>
                  <a:pt x="2572" y="836"/>
                  <a:pt x="2611" y="850"/>
                  <a:pt x="2656" y="872"/>
                </a:cubicBezTo>
                <a:cubicBezTo>
                  <a:pt x="2694" y="891"/>
                  <a:pt x="2717" y="929"/>
                  <a:pt x="2752" y="952"/>
                </a:cubicBezTo>
                <a:cubicBezTo>
                  <a:pt x="2793" y="1014"/>
                  <a:pt x="2778" y="982"/>
                  <a:pt x="2800" y="1048"/>
                </a:cubicBezTo>
                <a:cubicBezTo>
                  <a:pt x="2803" y="1056"/>
                  <a:pt x="2808" y="1072"/>
                  <a:pt x="2808" y="1072"/>
                </a:cubicBezTo>
                <a:cubicBezTo>
                  <a:pt x="2803" y="1158"/>
                  <a:pt x="2812" y="1237"/>
                  <a:pt x="2744" y="1296"/>
                </a:cubicBezTo>
                <a:cubicBezTo>
                  <a:pt x="2666" y="1365"/>
                  <a:pt x="2492" y="1391"/>
                  <a:pt x="2392" y="1416"/>
                </a:cubicBezTo>
                <a:cubicBezTo>
                  <a:pt x="2322" y="1434"/>
                  <a:pt x="2253" y="1449"/>
                  <a:pt x="2184" y="1472"/>
                </a:cubicBezTo>
                <a:cubicBezTo>
                  <a:pt x="2152" y="1483"/>
                  <a:pt x="2121" y="1518"/>
                  <a:pt x="2088" y="1528"/>
                </a:cubicBezTo>
                <a:cubicBezTo>
                  <a:pt x="1943" y="1573"/>
                  <a:pt x="1766" y="1564"/>
                  <a:pt x="1624" y="1568"/>
                </a:cubicBezTo>
                <a:cubicBezTo>
                  <a:pt x="1523" y="1575"/>
                  <a:pt x="1419" y="1579"/>
                  <a:pt x="1320" y="1600"/>
                </a:cubicBezTo>
                <a:cubicBezTo>
                  <a:pt x="1216" y="1622"/>
                  <a:pt x="1114" y="1644"/>
                  <a:pt x="1008" y="1656"/>
                </a:cubicBezTo>
                <a:cubicBezTo>
                  <a:pt x="752" y="1652"/>
                  <a:pt x="554" y="1675"/>
                  <a:pt x="328" y="1600"/>
                </a:cubicBezTo>
                <a:cubicBezTo>
                  <a:pt x="280" y="1584"/>
                  <a:pt x="256" y="1587"/>
                  <a:pt x="216" y="1560"/>
                </a:cubicBezTo>
                <a:cubicBezTo>
                  <a:pt x="179" y="1504"/>
                  <a:pt x="200" y="1523"/>
                  <a:pt x="160" y="1496"/>
                </a:cubicBezTo>
                <a:cubicBezTo>
                  <a:pt x="142" y="1442"/>
                  <a:pt x="167" y="1501"/>
                  <a:pt x="128" y="1456"/>
                </a:cubicBezTo>
                <a:cubicBezTo>
                  <a:pt x="109" y="1434"/>
                  <a:pt x="96" y="1408"/>
                  <a:pt x="80" y="1384"/>
                </a:cubicBezTo>
                <a:cubicBezTo>
                  <a:pt x="66" y="1363"/>
                  <a:pt x="64" y="1336"/>
                  <a:pt x="56" y="1312"/>
                </a:cubicBezTo>
                <a:cubicBezTo>
                  <a:pt x="18" y="1197"/>
                  <a:pt x="13" y="1080"/>
                  <a:pt x="0" y="960"/>
                </a:cubicBezTo>
                <a:cubicBezTo>
                  <a:pt x="3" y="899"/>
                  <a:pt x="22" y="821"/>
                  <a:pt x="32" y="760"/>
                </a:cubicBezTo>
                <a:cubicBezTo>
                  <a:pt x="33" y="752"/>
                  <a:pt x="25" y="773"/>
                  <a:pt x="32" y="768"/>
                </a:cubicBezTo>
                <a:cubicBezTo>
                  <a:pt x="34" y="767"/>
                  <a:pt x="32" y="763"/>
                  <a:pt x="32" y="760"/>
                </a:cubicBezTo>
                <a:close/>
              </a:path>
            </a:pathLst>
          </a:custGeom>
          <a:noFill/>
          <a:ln w="19050">
            <a:solidFill>
              <a:srgbClr val="0000FF"/>
            </a:solidFill>
            <a:round/>
            <a:headEnd/>
            <a:tailEnd/>
          </a:ln>
        </p:spPr>
        <p:txBody>
          <a:bodyPr/>
          <a:lstStyle/>
          <a:p>
            <a:endParaRPr lang="en-US"/>
          </a:p>
        </p:txBody>
      </p:sp>
      <p:sp>
        <p:nvSpPr>
          <p:cNvPr id="275486" name="Text Box 30"/>
          <p:cNvSpPr txBox="1">
            <a:spLocks noChangeArrowheads="1"/>
          </p:cNvSpPr>
          <p:nvPr/>
        </p:nvSpPr>
        <p:spPr bwMode="auto">
          <a:xfrm>
            <a:off x="1477581" y="4876801"/>
            <a:ext cx="3025524" cy="396875"/>
          </a:xfrm>
          <a:prstGeom prst="rect">
            <a:avLst/>
          </a:prstGeom>
          <a:noFill/>
          <a:ln w="9525">
            <a:noFill/>
            <a:miter lim="800000"/>
            <a:headEnd/>
            <a:tailEnd/>
          </a:ln>
        </p:spPr>
        <p:txBody>
          <a:bodyPr>
            <a:spAutoFit/>
          </a:bodyPr>
          <a:lstStyle/>
          <a:p>
            <a:pPr>
              <a:spcBef>
                <a:spcPct val="50000"/>
              </a:spcBef>
            </a:pPr>
            <a:r>
              <a:rPr lang="en-GB" sz="2000">
                <a:solidFill>
                  <a:srgbClr val="0000FF"/>
                </a:solidFill>
              </a:rPr>
              <a:t>partial derivation tree</a:t>
            </a:r>
          </a:p>
        </p:txBody>
      </p:sp>
      <p:sp>
        <p:nvSpPr>
          <p:cNvPr id="275487" name="Line 31"/>
          <p:cNvSpPr>
            <a:spLocks noChangeShapeType="1"/>
          </p:cNvSpPr>
          <p:nvPr/>
        </p:nvSpPr>
        <p:spPr bwMode="auto">
          <a:xfrm flipH="1">
            <a:off x="2603358" y="4038600"/>
            <a:ext cx="633249" cy="762000"/>
          </a:xfrm>
          <a:prstGeom prst="line">
            <a:avLst/>
          </a:prstGeom>
          <a:noFill/>
          <a:ln w="19050">
            <a:solidFill>
              <a:srgbClr val="0000FF"/>
            </a:solidFill>
            <a:round/>
            <a:headEnd type="arrow" w="med" len="med"/>
            <a:tailEnd/>
          </a:ln>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5485"/>
                                        </p:tgtEl>
                                        <p:attrNameLst>
                                          <p:attrName>style.visibility</p:attrName>
                                        </p:attrNameLst>
                                      </p:cBhvr>
                                      <p:to>
                                        <p:strVal val="visible"/>
                                      </p:to>
                                    </p:set>
                                    <p:animEffect transition="in" filter="box(in)">
                                      <p:cBhvr>
                                        <p:cTn id="7" dur="500"/>
                                        <p:tgtEl>
                                          <p:spTgt spid="27548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5487"/>
                                        </p:tgtEl>
                                        <p:attrNameLst>
                                          <p:attrName>style.visibility</p:attrName>
                                        </p:attrNameLst>
                                      </p:cBhvr>
                                      <p:to>
                                        <p:strVal val="visible"/>
                                      </p:to>
                                    </p:set>
                                    <p:animEffect transition="in" filter="box(in)">
                                      <p:cBhvr>
                                        <p:cTn id="10" dur="500"/>
                                        <p:tgtEl>
                                          <p:spTgt spid="27548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75486"/>
                                        </p:tgtEl>
                                        <p:attrNameLst>
                                          <p:attrName>style.visibility</p:attrName>
                                        </p:attrNameLst>
                                      </p:cBhvr>
                                      <p:to>
                                        <p:strVal val="visible"/>
                                      </p:to>
                                    </p:set>
                                    <p:animEffect transition="in" filter="box(in)">
                                      <p:cBhvr>
                                        <p:cTn id="13" dur="500"/>
                                        <p:tgtEl>
                                          <p:spTgt spid="275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5" grpId="0" animBg="1"/>
      <p:bldP spid="275486" grpId="0"/>
      <p:bldP spid="27548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5705D978-86F8-4253-9503-93D703325C13}" type="slidenum">
              <a:rPr lang="en-GB"/>
              <a:pPr>
                <a:defRPr/>
              </a:pPr>
              <a:t>76</a:t>
            </a:fld>
            <a:endParaRPr lang="en-GB"/>
          </a:p>
        </p:txBody>
      </p:sp>
      <p:sp>
        <p:nvSpPr>
          <p:cNvPr id="18435" name="Rectangle 2"/>
          <p:cNvSpPr>
            <a:spLocks noGrp="1" noChangeArrowheads="1"/>
          </p:cNvSpPr>
          <p:nvPr>
            <p:ph type="title"/>
          </p:nvPr>
        </p:nvSpPr>
        <p:spPr/>
        <p:txBody>
          <a:bodyPr/>
          <a:lstStyle/>
          <a:p>
            <a:pPr eaLnBrk="1" hangingPunct="1"/>
            <a:r>
              <a:rPr lang="en-GB" sz="4000" smtClean="0">
                <a:latin typeface="Tahoma" pitchFamily="34" charset="0"/>
              </a:rPr>
              <a:t>Sentential Forms &amp; Derivation Trees</a:t>
            </a:r>
          </a:p>
        </p:txBody>
      </p:sp>
      <p:sp>
        <p:nvSpPr>
          <p:cNvPr id="276483" name="Rectangle 3"/>
          <p:cNvSpPr>
            <a:spLocks noGrp="1" noChangeArrowheads="1"/>
          </p:cNvSpPr>
          <p:nvPr>
            <p:ph type="body" idx="1"/>
          </p:nvPr>
        </p:nvSpPr>
        <p:spPr>
          <a:xfrm>
            <a:off x="633249" y="1981200"/>
            <a:ext cx="7950794" cy="4114800"/>
          </a:xfrm>
        </p:spPr>
        <p:txBody>
          <a:bodyPr/>
          <a:lstStyle/>
          <a:p>
            <a:pPr marL="381000" indent="-381000">
              <a:spcBef>
                <a:spcPct val="0"/>
              </a:spcBef>
              <a:tabLst>
                <a:tab pos="952500" algn="l"/>
              </a:tabLst>
            </a:pPr>
            <a:r>
              <a:rPr lang="en-GB" sz="2400" smtClean="0">
                <a:latin typeface="Tahoma" pitchFamily="34" charset="0"/>
              </a:rPr>
              <a:t>Let G = (V, T, S, P) be a context-free grammar.</a:t>
            </a:r>
          </a:p>
          <a:p>
            <a:pPr marL="381000" indent="-381000">
              <a:spcBef>
                <a:spcPct val="0"/>
              </a:spcBef>
              <a:tabLst>
                <a:tab pos="952500" algn="l"/>
              </a:tabLst>
            </a:pPr>
            <a:endParaRPr lang="en-GB" sz="2400" smtClean="0">
              <a:latin typeface="Tahoma" pitchFamily="34" charset="0"/>
            </a:endParaRPr>
          </a:p>
          <a:p>
            <a:pPr marL="952500" lvl="1" indent="-381000">
              <a:spcBef>
                <a:spcPct val="0"/>
              </a:spcBef>
              <a:buClr>
                <a:schemeClr val="tx1"/>
              </a:buClr>
              <a:buFont typeface="Wingdings" pitchFamily="2" charset="2"/>
              <a:buChar char="Ø"/>
              <a:tabLst>
                <a:tab pos="952500" algn="l"/>
              </a:tabLst>
            </a:pPr>
            <a:r>
              <a:rPr lang="en-GB" sz="2000" smtClean="0">
                <a:solidFill>
                  <a:srgbClr val="0000FF"/>
                </a:solidFill>
                <a:latin typeface="Tahoma" pitchFamily="34" charset="0"/>
              </a:rPr>
              <a:t>w</a:t>
            </a:r>
            <a:r>
              <a:rPr lang="en-GB" sz="2000" smtClean="0">
                <a:solidFill>
                  <a:srgbClr val="0000FF"/>
                </a:solidFill>
                <a:latin typeface="Tahoma" pitchFamily="34" charset="0"/>
                <a:sym typeface="Symbol" pitchFamily="18" charset="2"/>
              </a:rPr>
              <a:t></a:t>
            </a:r>
            <a:r>
              <a:rPr lang="en-GB" sz="2000" smtClean="0">
                <a:solidFill>
                  <a:srgbClr val="0000FF"/>
                </a:solidFill>
                <a:latin typeface="Tahoma" pitchFamily="34" charset="0"/>
              </a:rPr>
              <a:t>L(G)</a:t>
            </a:r>
            <a:r>
              <a:rPr lang="en-GB" sz="2000" smtClean="0">
                <a:latin typeface="Tahoma" pitchFamily="34" charset="0"/>
              </a:rPr>
              <a:t> iff there exists a derivation tree of G whose </a:t>
            </a:r>
            <a:r>
              <a:rPr lang="en-GB" sz="2000" smtClean="0">
                <a:solidFill>
                  <a:srgbClr val="0000FF"/>
                </a:solidFill>
                <a:latin typeface="Tahoma" pitchFamily="34" charset="0"/>
              </a:rPr>
              <a:t>yield is w</a:t>
            </a:r>
            <a:r>
              <a:rPr lang="en-GB" sz="2000" smtClean="0">
                <a:latin typeface="Tahoma" pitchFamily="34" charset="0"/>
              </a:rPr>
              <a:t>.</a:t>
            </a:r>
          </a:p>
          <a:p>
            <a:pPr marL="381000" indent="-381000">
              <a:spcBef>
                <a:spcPct val="0"/>
              </a:spcBef>
              <a:buFont typeface="Wingdings" pitchFamily="2" charset="2"/>
              <a:buChar char="Ø"/>
              <a:tabLst>
                <a:tab pos="952500" algn="l"/>
              </a:tabLst>
            </a:pPr>
            <a:endParaRPr lang="en-GB" sz="2400" smtClean="0">
              <a:latin typeface="Tahoma" pitchFamily="34" charset="0"/>
            </a:endParaRPr>
          </a:p>
          <a:p>
            <a:pPr marL="952500" lvl="1" indent="-381000">
              <a:spcBef>
                <a:spcPct val="0"/>
              </a:spcBef>
              <a:buFont typeface="Wingdings" pitchFamily="2" charset="2"/>
              <a:buChar char="Ø"/>
              <a:tabLst>
                <a:tab pos="952500" algn="l"/>
              </a:tabLst>
            </a:pPr>
            <a:r>
              <a:rPr lang="en-GB" sz="2000" smtClean="0">
                <a:latin typeface="Tahoma" pitchFamily="34" charset="0"/>
              </a:rPr>
              <a:t>If t</a:t>
            </a:r>
            <a:r>
              <a:rPr lang="en-GB" sz="2000" baseline="-25000" smtClean="0">
                <a:latin typeface="Tahoma" pitchFamily="34" charset="0"/>
              </a:rPr>
              <a:t>G</a:t>
            </a:r>
            <a:r>
              <a:rPr lang="en-GB" sz="2000" smtClean="0">
                <a:latin typeface="Tahoma" pitchFamily="34" charset="0"/>
              </a:rPr>
              <a:t> is a partial derivation tree of G whose root label is S, </a:t>
            </a:r>
          </a:p>
          <a:p>
            <a:pPr marL="381000" indent="-381000">
              <a:spcBef>
                <a:spcPct val="0"/>
              </a:spcBef>
              <a:buFontTx/>
              <a:buNone/>
              <a:tabLst>
                <a:tab pos="952500" algn="l"/>
              </a:tabLst>
            </a:pPr>
            <a:r>
              <a:rPr lang="en-GB" sz="2400" smtClean="0">
                <a:latin typeface="Tahoma" pitchFamily="34" charset="0"/>
              </a:rPr>
              <a:t>		</a:t>
            </a:r>
            <a:r>
              <a:rPr lang="en-GB" sz="2000" smtClean="0">
                <a:latin typeface="Tahoma" pitchFamily="34" charset="0"/>
              </a:rPr>
              <a:t>then the </a:t>
            </a:r>
            <a:r>
              <a:rPr lang="en-GB" sz="2000" smtClean="0">
                <a:solidFill>
                  <a:srgbClr val="0000FF"/>
                </a:solidFill>
                <a:latin typeface="Tahoma" pitchFamily="34" charset="0"/>
              </a:rPr>
              <a:t>yield</a:t>
            </a:r>
            <a:r>
              <a:rPr lang="en-GB" sz="2000" smtClean="0">
                <a:latin typeface="Tahoma" pitchFamily="34" charset="0"/>
              </a:rPr>
              <a:t> of t</a:t>
            </a:r>
            <a:r>
              <a:rPr lang="en-GB" sz="2000" baseline="-25000" smtClean="0">
                <a:latin typeface="Tahoma" pitchFamily="34" charset="0"/>
              </a:rPr>
              <a:t>G</a:t>
            </a:r>
            <a:r>
              <a:rPr lang="en-GB" sz="2000" smtClean="0">
                <a:latin typeface="Tahoma" pitchFamily="34" charset="0"/>
              </a:rPr>
              <a:t> is a </a:t>
            </a:r>
            <a:r>
              <a:rPr lang="en-GB" sz="2000" smtClean="0">
                <a:solidFill>
                  <a:srgbClr val="0000FF"/>
                </a:solidFill>
                <a:latin typeface="Tahoma" pitchFamily="34" charset="0"/>
              </a:rPr>
              <a:t>sentential form</a:t>
            </a:r>
            <a:r>
              <a:rPr lang="en-GB" sz="2000" smtClean="0">
                <a:latin typeface="Tahoma" pitchFamily="34" charset="0"/>
              </a:rPr>
              <a:t> of G. </a:t>
            </a:r>
          </a:p>
          <a:p>
            <a:pPr marL="381000" indent="-381000" eaLnBrk="1" hangingPunct="1">
              <a:spcBef>
                <a:spcPct val="0"/>
              </a:spcBef>
              <a:spcAft>
                <a:spcPct val="100000"/>
              </a:spcAft>
              <a:buClr>
                <a:schemeClr val="tx1"/>
              </a:buClr>
              <a:buFontTx/>
              <a:buNone/>
              <a:tabLst>
                <a:tab pos="952500" algn="l"/>
              </a:tabLst>
            </a:pPr>
            <a:r>
              <a:rPr lang="en-GB" sz="2000" smtClean="0">
                <a:latin typeface="Tahoma" pitchFamily="34" charset="0"/>
              </a:rPr>
              <a:t>	</a:t>
            </a:r>
          </a:p>
          <a:p>
            <a:pPr marL="381000" indent="-381000" eaLnBrk="1" hangingPunct="1">
              <a:spcBef>
                <a:spcPct val="0"/>
              </a:spcBef>
              <a:spcAft>
                <a:spcPct val="50000"/>
              </a:spcAft>
              <a:buClr>
                <a:schemeClr val="tx1"/>
              </a:buClr>
              <a:buFontTx/>
              <a:buNone/>
              <a:tabLst>
                <a:tab pos="952500" algn="l"/>
              </a:tabLst>
            </a:pPr>
            <a:endParaRPr lang="en-GB" sz="2000" smtClean="0">
              <a:latin typeface="Tahoma" pitchFamily="34" charset="0"/>
              <a:sym typeface="Symbol" pitchFamily="18" charset="2"/>
            </a:endParaRPr>
          </a:p>
          <a:p>
            <a:pPr marL="381000" indent="-381000" eaLnBrk="1" hangingPunct="1">
              <a:spcBef>
                <a:spcPct val="0"/>
              </a:spcBef>
              <a:buClr>
                <a:schemeClr val="tx1"/>
              </a:buClr>
              <a:buFontTx/>
              <a:buNone/>
              <a:tabLst>
                <a:tab pos="952500" algn="l"/>
              </a:tabLst>
            </a:pP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box(in)">
                                      <p:cBhvr>
                                        <p:cTn id="7" dur="500"/>
                                        <p:tgtEl>
                                          <p:spTgt spid="276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6483">
                                            <p:txEl>
                                              <p:pRg st="4" end="4"/>
                                            </p:txEl>
                                          </p:spTgt>
                                        </p:tgtEl>
                                        <p:attrNameLst>
                                          <p:attrName>style.visibility</p:attrName>
                                        </p:attrNameLst>
                                      </p:cBhvr>
                                      <p:to>
                                        <p:strVal val="visible"/>
                                      </p:to>
                                    </p:set>
                                    <p:animEffect transition="in" filter="box(in)">
                                      <p:cBhvr>
                                        <p:cTn id="12" dur="500"/>
                                        <p:tgtEl>
                                          <p:spTgt spid="276483">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76483">
                                            <p:txEl>
                                              <p:pRg st="5" end="5"/>
                                            </p:txEl>
                                          </p:spTgt>
                                        </p:tgtEl>
                                        <p:attrNameLst>
                                          <p:attrName>style.visibility</p:attrName>
                                        </p:attrNameLst>
                                      </p:cBhvr>
                                      <p:to>
                                        <p:strVal val="visible"/>
                                      </p:to>
                                    </p:set>
                                    <p:animEffect transition="in" filter="box(in)">
                                      <p:cBhvr>
                                        <p:cTn id="15" dur="500"/>
                                        <p:tgtEl>
                                          <p:spTgt spid="276483">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76483">
                                            <p:txEl>
                                              <p:pRg st="6" end="6"/>
                                            </p:txEl>
                                          </p:spTgt>
                                        </p:tgtEl>
                                        <p:attrNameLst>
                                          <p:attrName>style.visibility</p:attrName>
                                        </p:attrNameLst>
                                      </p:cBhvr>
                                      <p:to>
                                        <p:strVal val="visible"/>
                                      </p:to>
                                    </p:set>
                                    <p:animEffect transition="in" filter="box(in)">
                                      <p:cBhvr>
                                        <p:cTn id="18" dur="500"/>
                                        <p:tgtEl>
                                          <p:spTgt spid="276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4CD1A79-0FD4-4539-A50B-C96490BCA6F3}" type="slidenum">
              <a:rPr lang="en-GB"/>
              <a:pPr>
                <a:defRPr/>
              </a:pPr>
              <a:t>77</a:t>
            </a:fld>
            <a:endParaRPr lang="en-GB"/>
          </a:p>
        </p:txBody>
      </p:sp>
      <p:sp>
        <p:nvSpPr>
          <p:cNvPr id="19459" name="Rectangle 2"/>
          <p:cNvSpPr>
            <a:spLocks noGrp="1" noChangeArrowheads="1"/>
          </p:cNvSpPr>
          <p:nvPr>
            <p:ph type="title"/>
          </p:nvPr>
        </p:nvSpPr>
        <p:spPr/>
        <p:txBody>
          <a:bodyPr/>
          <a:lstStyle/>
          <a:p>
            <a:pPr eaLnBrk="1" hangingPunct="1"/>
            <a:r>
              <a:rPr lang="en-GB" sz="4000" smtClean="0">
                <a:latin typeface="Tahoma" pitchFamily="34" charset="0"/>
              </a:rPr>
              <a:t>Parsing</a:t>
            </a:r>
          </a:p>
        </p:txBody>
      </p:sp>
      <p:sp>
        <p:nvSpPr>
          <p:cNvPr id="19460" name="Rectangle 3"/>
          <p:cNvSpPr>
            <a:spLocks noGrp="1" noChangeArrowheads="1"/>
          </p:cNvSpPr>
          <p:nvPr>
            <p:ph type="body" idx="1"/>
          </p:nvPr>
        </p:nvSpPr>
        <p:spPr>
          <a:xfrm>
            <a:off x="633249" y="1981200"/>
            <a:ext cx="7880433" cy="4114800"/>
          </a:xfrm>
        </p:spPr>
        <p:txBody>
          <a:bodyPr/>
          <a:lstStyle/>
          <a:p>
            <a:pPr eaLnBrk="1" hangingPunct="1">
              <a:spcBef>
                <a:spcPct val="0"/>
              </a:spcBef>
              <a:spcAft>
                <a:spcPct val="50000"/>
              </a:spcAft>
              <a:buClr>
                <a:schemeClr val="tx1"/>
              </a:buClr>
              <a:buFontTx/>
              <a:buNone/>
            </a:pPr>
            <a:endParaRPr lang="en-GB" sz="2600" smtClean="0">
              <a:latin typeface="Tahoma" pitchFamily="34" charset="0"/>
            </a:endParaRPr>
          </a:p>
          <a:p>
            <a:pPr eaLnBrk="1" hangingPunct="1">
              <a:spcBef>
                <a:spcPct val="0"/>
              </a:spcBef>
              <a:spcAft>
                <a:spcPct val="50000"/>
              </a:spcAft>
              <a:buClr>
                <a:schemeClr val="tx1"/>
              </a:buClr>
            </a:pPr>
            <a:r>
              <a:rPr lang="en-GB" sz="2600" smtClean="0">
                <a:solidFill>
                  <a:srgbClr val="0000FF"/>
                </a:solidFill>
                <a:latin typeface="Tahoma" pitchFamily="34" charset="0"/>
              </a:rPr>
              <a:t>Parsing:</a:t>
            </a:r>
            <a:r>
              <a:rPr lang="en-GB" sz="2600" smtClean="0">
                <a:latin typeface="Tahoma" pitchFamily="34" charset="0"/>
              </a:rPr>
              <a:t> finding a sequence of productions by which</a:t>
            </a:r>
          </a:p>
          <a:p>
            <a:pPr eaLnBrk="1" hangingPunct="1">
              <a:spcBef>
                <a:spcPct val="0"/>
              </a:spcBef>
              <a:spcAft>
                <a:spcPct val="50000"/>
              </a:spcAft>
              <a:buClr>
                <a:schemeClr val="tx1"/>
              </a:buClr>
              <a:buFontTx/>
              <a:buNone/>
            </a:pPr>
            <a:r>
              <a:rPr lang="en-GB" sz="2600" smtClean="0">
                <a:latin typeface="Tahoma" pitchFamily="34" charset="0"/>
              </a:rPr>
              <a:t>	w</a:t>
            </a:r>
            <a:r>
              <a:rPr lang="en-GB" sz="2600" smtClean="0">
                <a:latin typeface="Tahoma" pitchFamily="34" charset="0"/>
                <a:sym typeface="Symbol" pitchFamily="18" charset="2"/>
              </a:rPr>
              <a:t></a:t>
            </a:r>
            <a:r>
              <a:rPr lang="en-GB" sz="2600" smtClean="0">
                <a:latin typeface="Tahoma" pitchFamily="34" charset="0"/>
              </a:rPr>
              <a:t>L(G) is derived.</a:t>
            </a:r>
          </a:p>
          <a:p>
            <a:pPr eaLnBrk="1" hangingPunct="1">
              <a:spcBef>
                <a:spcPct val="0"/>
              </a:spcBef>
              <a:spcAft>
                <a:spcPct val="50000"/>
              </a:spcAft>
              <a:buClr>
                <a:schemeClr val="tx1"/>
              </a:buClr>
            </a:pPr>
            <a:endParaRPr lang="en-GB" sz="2600" smtClean="0">
              <a:latin typeface="Tahoma" pitchFamily="34" charset="0"/>
            </a:endParaRPr>
          </a:p>
          <a:p>
            <a:pPr eaLnBrk="1" hangingPunct="1">
              <a:spcBef>
                <a:spcPct val="0"/>
              </a:spcBef>
              <a:spcAft>
                <a:spcPct val="50000"/>
              </a:spcAft>
              <a:buClr>
                <a:schemeClr val="tx1"/>
              </a:buClr>
            </a:pPr>
            <a:endParaRPr lang="en-GB" sz="2200" smtClean="0">
              <a:latin typeface="Tahoma" pitchFamily="34" charset="0"/>
              <a:sym typeface="Symbol" pitchFamily="18" charset="2"/>
            </a:endParaRPr>
          </a:p>
          <a:p>
            <a:pPr eaLnBrk="1" hangingPunct="1">
              <a:spcBef>
                <a:spcPct val="0"/>
              </a:spcBef>
              <a:buClr>
                <a:schemeClr val="tx1"/>
              </a:buClr>
              <a:buFontTx/>
              <a:buNone/>
            </a:pP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6AC58587-E194-40F6-8EAE-1F7B17D1FE12}" type="slidenum">
              <a:rPr lang="en-GB"/>
              <a:pPr>
                <a:defRPr/>
              </a:pPr>
              <a:t>78</a:t>
            </a:fld>
            <a:endParaRPr lang="en-GB"/>
          </a:p>
        </p:txBody>
      </p:sp>
      <p:sp>
        <p:nvSpPr>
          <p:cNvPr id="20483" name="Rectangle 1026"/>
          <p:cNvSpPr>
            <a:spLocks noGrp="1" noChangeArrowheads="1"/>
          </p:cNvSpPr>
          <p:nvPr>
            <p:ph type="title"/>
          </p:nvPr>
        </p:nvSpPr>
        <p:spPr/>
        <p:txBody>
          <a:bodyPr/>
          <a:lstStyle/>
          <a:p>
            <a:pPr eaLnBrk="1" hangingPunct="1"/>
            <a:r>
              <a:rPr lang="en-GB" sz="4000" smtClean="0">
                <a:latin typeface="Tahoma" pitchFamily="34" charset="0"/>
              </a:rPr>
              <a:t>Parsing</a:t>
            </a:r>
          </a:p>
        </p:txBody>
      </p:sp>
      <p:sp>
        <p:nvSpPr>
          <p:cNvPr id="20484" name="Rectangle 1027"/>
          <p:cNvSpPr>
            <a:spLocks noGrp="1" noChangeArrowheads="1"/>
          </p:cNvSpPr>
          <p:nvPr>
            <p:ph type="body" idx="1"/>
          </p:nvPr>
        </p:nvSpPr>
        <p:spPr>
          <a:xfrm>
            <a:off x="633249" y="1981200"/>
            <a:ext cx="7880433" cy="4114800"/>
          </a:xfrm>
        </p:spPr>
        <p:txBody>
          <a:bodyPr/>
          <a:lstStyle/>
          <a:p>
            <a:pPr eaLnBrk="1" hangingPunct="1">
              <a:spcBef>
                <a:spcPct val="0"/>
              </a:spcBef>
              <a:spcAft>
                <a:spcPct val="100000"/>
              </a:spcAft>
              <a:buClr>
                <a:schemeClr val="tx1"/>
              </a:buClr>
              <a:buFontTx/>
              <a:buNone/>
            </a:pPr>
            <a:r>
              <a:rPr lang="en-GB" sz="2400" smtClean="0">
                <a:latin typeface="Tahoma" pitchFamily="34" charset="0"/>
              </a:rPr>
              <a:t>		S </a:t>
            </a:r>
            <a:r>
              <a:rPr lang="en-GB" sz="2400" smtClean="0">
                <a:latin typeface="Tahoma" pitchFamily="34" charset="0"/>
                <a:sym typeface="Symbol" pitchFamily="18" charset="2"/>
              </a:rPr>
              <a:t></a:t>
            </a:r>
            <a:r>
              <a:rPr lang="en-GB" sz="2400" smtClean="0">
                <a:solidFill>
                  <a:srgbClr val="0000FF"/>
                </a:solidFill>
                <a:latin typeface="Tahoma" pitchFamily="34" charset="0"/>
                <a:sym typeface="Symbol" pitchFamily="18" charset="2"/>
              </a:rPr>
              <a:t> SS | aSb | bSa |  		</a:t>
            </a:r>
            <a:r>
              <a:rPr lang="en-GB" sz="2400" smtClean="0">
                <a:latin typeface="Tahoma" pitchFamily="34" charset="0"/>
                <a:sym typeface="Symbol" pitchFamily="18" charset="2"/>
              </a:rPr>
              <a:t>w =</a:t>
            </a:r>
            <a:r>
              <a:rPr lang="en-GB" sz="2400" smtClean="0">
                <a:solidFill>
                  <a:srgbClr val="0000FF"/>
                </a:solidFill>
                <a:latin typeface="Tahoma" pitchFamily="34" charset="0"/>
                <a:sym typeface="Symbol" pitchFamily="18" charset="2"/>
              </a:rPr>
              <a:t> aabb</a:t>
            </a:r>
          </a:p>
          <a:p>
            <a:pPr eaLnBrk="1" hangingPunct="1">
              <a:spcBef>
                <a:spcPct val="0"/>
              </a:spcBef>
              <a:spcAft>
                <a:spcPct val="20000"/>
              </a:spcAft>
              <a:buClr>
                <a:schemeClr val="tx1"/>
              </a:buClr>
              <a:buFontTx/>
              <a:buNone/>
            </a:pPr>
            <a:r>
              <a:rPr lang="en-GB" sz="2400" smtClean="0">
                <a:latin typeface="Tahoma" pitchFamily="34" charset="0"/>
              </a:rPr>
              <a:t>	</a:t>
            </a:r>
            <a:endParaRPr lang="en-GB" sz="2200" smtClean="0">
              <a:latin typeface="Tahoma" pitchFamily="34" charset="0"/>
              <a:sym typeface="Symbol" pitchFamily="18" charset="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sz="4000" smtClean="0">
                <a:solidFill>
                  <a:srgbClr val="FF0000"/>
                </a:solidFill>
                <a:latin typeface="Tahoma" pitchFamily="34" charset="0"/>
              </a:rPr>
              <a:t>Chomsky Normal Form</a:t>
            </a:r>
          </a:p>
        </p:txBody>
      </p:sp>
      <p:sp>
        <p:nvSpPr>
          <p:cNvPr id="3075" name="Rectangle 3"/>
          <p:cNvSpPr>
            <a:spLocks noGrp="1" noChangeArrowheads="1"/>
          </p:cNvSpPr>
          <p:nvPr>
            <p:ph type="body" idx="1"/>
          </p:nvPr>
        </p:nvSpPr>
        <p:spPr>
          <a:xfrm>
            <a:off x="492125" y="1981200"/>
            <a:ext cx="8162925" cy="4114800"/>
          </a:xfrm>
        </p:spPr>
        <p:txBody>
          <a:bodyPr/>
          <a:lstStyle/>
          <a:p>
            <a:pPr eaLnBrk="1" hangingPunct="1">
              <a:spcBef>
                <a:spcPct val="0"/>
              </a:spcBef>
              <a:spcAft>
                <a:spcPct val="50000"/>
              </a:spcAft>
              <a:buClr>
                <a:schemeClr val="tx1"/>
              </a:buClr>
              <a:buFontTx/>
              <a:buNone/>
              <a:tabLst>
                <a:tab pos="5905500" algn="l"/>
              </a:tabLst>
            </a:pPr>
            <a:r>
              <a:rPr lang="en-GB" sz="3100" smtClean="0">
                <a:latin typeface="Tahoma" pitchFamily="34" charset="0"/>
              </a:rPr>
              <a:t>	</a:t>
            </a:r>
            <a:r>
              <a:rPr lang="en-GB" sz="2800" smtClean="0">
                <a:latin typeface="Tahoma" pitchFamily="34" charset="0"/>
              </a:rPr>
              <a:t>A context-free grammar G = (V, T, S, P) is in Chomsky normal form iff all productions are of the form:</a:t>
            </a:r>
          </a:p>
          <a:p>
            <a:pPr algn="ctr" eaLnBrk="1" hangingPunct="1">
              <a:spcBef>
                <a:spcPct val="0"/>
              </a:spcBef>
              <a:spcAft>
                <a:spcPct val="50000"/>
              </a:spcAft>
              <a:buClr>
                <a:schemeClr val="tx1"/>
              </a:buClr>
              <a:buFontTx/>
              <a:buNone/>
              <a:tabLst>
                <a:tab pos="5905500" algn="l"/>
              </a:tabLst>
            </a:pPr>
            <a:r>
              <a:rPr lang="en-GB" sz="2800" smtClean="0">
                <a:solidFill>
                  <a:srgbClr val="0000FF"/>
                </a:solidFill>
                <a:latin typeface="Tahoma" pitchFamily="34" charset="0"/>
              </a:rPr>
              <a:t>A </a:t>
            </a:r>
            <a:r>
              <a:rPr lang="en-GB" sz="2800" smtClean="0">
                <a:solidFill>
                  <a:srgbClr val="0000FF"/>
                </a:solidFill>
                <a:latin typeface="Tahoma" pitchFamily="34" charset="0"/>
                <a:sym typeface="Symbol" pitchFamily="18" charset="2"/>
              </a:rPr>
              <a:t> BC</a:t>
            </a:r>
          </a:p>
          <a:p>
            <a:pPr eaLnBrk="1" hangingPunct="1">
              <a:spcBef>
                <a:spcPct val="0"/>
              </a:spcBef>
              <a:spcAft>
                <a:spcPct val="50000"/>
              </a:spcAft>
              <a:buClr>
                <a:schemeClr val="tx1"/>
              </a:buClr>
              <a:buFontTx/>
              <a:buNone/>
              <a:tabLst>
                <a:tab pos="5905500" algn="l"/>
              </a:tabLst>
            </a:pPr>
            <a:r>
              <a:rPr lang="en-GB" sz="2800" smtClean="0">
                <a:latin typeface="Tahoma" pitchFamily="34" charset="0"/>
                <a:sym typeface="Symbol" pitchFamily="18" charset="2"/>
              </a:rPr>
              <a:t>	or</a:t>
            </a:r>
          </a:p>
          <a:p>
            <a:pPr algn="ctr" eaLnBrk="1" hangingPunct="1">
              <a:spcBef>
                <a:spcPct val="0"/>
              </a:spcBef>
              <a:spcAft>
                <a:spcPct val="50000"/>
              </a:spcAft>
              <a:buClr>
                <a:schemeClr val="tx1"/>
              </a:buClr>
              <a:buFontTx/>
              <a:buNone/>
              <a:tabLst>
                <a:tab pos="5905500" algn="l"/>
              </a:tabLst>
            </a:pPr>
            <a:r>
              <a:rPr lang="en-GB" sz="2800" smtClean="0">
                <a:solidFill>
                  <a:srgbClr val="0000FF"/>
                </a:solidFill>
                <a:latin typeface="Tahoma" pitchFamily="34" charset="0"/>
              </a:rPr>
              <a:t>A </a:t>
            </a:r>
            <a:r>
              <a:rPr lang="en-GB" sz="2800" smtClean="0">
                <a:solidFill>
                  <a:srgbClr val="0000FF"/>
                </a:solidFill>
                <a:latin typeface="Tahoma" pitchFamily="34" charset="0"/>
                <a:sym typeface="Symbol" pitchFamily="18" charset="2"/>
              </a:rPr>
              <a:t> a</a:t>
            </a:r>
          </a:p>
          <a:p>
            <a:pPr eaLnBrk="1" hangingPunct="1">
              <a:spcBef>
                <a:spcPct val="0"/>
              </a:spcBef>
              <a:spcAft>
                <a:spcPct val="50000"/>
              </a:spcAft>
              <a:buClr>
                <a:schemeClr val="tx1"/>
              </a:buClr>
              <a:buFontTx/>
              <a:buNone/>
              <a:tabLst>
                <a:tab pos="5905500" algn="l"/>
              </a:tabLst>
            </a:pPr>
            <a:r>
              <a:rPr lang="en-GB" sz="2800" smtClean="0">
                <a:latin typeface="Tahoma" pitchFamily="34" charset="0"/>
                <a:sym typeface="Symbol" pitchFamily="18" charset="2"/>
              </a:rPr>
              <a:t>	where A, B, C  V and a  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mtClean="0"/>
              <a:t>Text pre-processing</a:t>
            </a:r>
          </a:p>
        </p:txBody>
      </p:sp>
      <p:sp>
        <p:nvSpPr>
          <p:cNvPr id="3075" name="Rectangle 3"/>
          <p:cNvSpPr>
            <a:spLocks noGrp="1" noChangeArrowheads="1"/>
          </p:cNvSpPr>
          <p:nvPr>
            <p:ph type="body" idx="1"/>
          </p:nvPr>
        </p:nvSpPr>
        <p:spPr>
          <a:xfrm>
            <a:off x="533400" y="1600200"/>
            <a:ext cx="7772400" cy="1981200"/>
          </a:xfrm>
        </p:spPr>
        <p:txBody>
          <a:bodyPr/>
          <a:lstStyle/>
          <a:p>
            <a:pPr marL="0" indent="0">
              <a:lnSpc>
                <a:spcPct val="120000"/>
              </a:lnSpc>
              <a:buFont typeface="Wingdings" pitchFamily="2" charset="2"/>
              <a:buNone/>
            </a:pPr>
            <a:r>
              <a:rPr lang="en-US" sz="2000" dirty="0" smtClean="0"/>
              <a:t>A </a:t>
            </a:r>
            <a:r>
              <a:rPr lang="en-US" sz="2000" i="1" dirty="0" smtClean="0"/>
              <a:t>token</a:t>
            </a:r>
            <a:r>
              <a:rPr lang="en-US" sz="2000" dirty="0" smtClean="0"/>
              <a:t> is a sequence of characters that are grouped together as a semantic unit</a:t>
            </a:r>
          </a:p>
          <a:p>
            <a:pPr marL="0" indent="0">
              <a:lnSpc>
                <a:spcPct val="120000"/>
              </a:lnSpc>
              <a:buFont typeface="Wingdings" pitchFamily="2" charset="2"/>
              <a:buNone/>
            </a:pPr>
            <a:endParaRPr lang="en-US" sz="2000" dirty="0" smtClean="0"/>
          </a:p>
        </p:txBody>
      </p:sp>
      <p:sp>
        <p:nvSpPr>
          <p:cNvPr id="3076" name="Text Box 4"/>
          <p:cNvSpPr txBox="1">
            <a:spLocks noChangeArrowheads="1"/>
          </p:cNvSpPr>
          <p:nvPr/>
        </p:nvSpPr>
        <p:spPr bwMode="auto">
          <a:xfrm>
            <a:off x="1981200" y="4495800"/>
            <a:ext cx="1362075" cy="457200"/>
          </a:xfrm>
          <a:prstGeom prst="rect">
            <a:avLst/>
          </a:prstGeom>
          <a:noFill/>
          <a:ln w="9525">
            <a:noFill/>
            <a:miter lim="800000"/>
            <a:headEnd/>
            <a:tailEnd/>
          </a:ln>
        </p:spPr>
        <p:txBody>
          <a:bodyPr wrap="none">
            <a:spAutoFit/>
          </a:bodyPr>
          <a:lstStyle/>
          <a:p>
            <a:pPr>
              <a:spcBef>
                <a:spcPct val="50000"/>
              </a:spcBef>
            </a:pPr>
            <a:r>
              <a:rPr lang="en-US"/>
              <a:t>Romans</a:t>
            </a:r>
          </a:p>
        </p:txBody>
      </p:sp>
      <p:sp>
        <p:nvSpPr>
          <p:cNvPr id="3077" name="Text Box 5"/>
          <p:cNvSpPr txBox="1">
            <a:spLocks noChangeArrowheads="1"/>
          </p:cNvSpPr>
          <p:nvPr/>
        </p:nvSpPr>
        <p:spPr bwMode="auto">
          <a:xfrm>
            <a:off x="1981200" y="5257800"/>
            <a:ext cx="1138238" cy="457200"/>
          </a:xfrm>
          <a:prstGeom prst="rect">
            <a:avLst/>
          </a:prstGeom>
          <a:noFill/>
          <a:ln w="9525">
            <a:noFill/>
            <a:miter lim="800000"/>
            <a:headEnd/>
            <a:tailEnd/>
          </a:ln>
        </p:spPr>
        <p:txBody>
          <a:bodyPr wrap="none">
            <a:spAutoFit/>
          </a:bodyPr>
          <a:lstStyle/>
          <a:p>
            <a:pPr>
              <a:spcBef>
                <a:spcPct val="50000"/>
              </a:spcBef>
            </a:pPr>
            <a:r>
              <a:rPr lang="en-US"/>
              <a:t>roman</a:t>
            </a:r>
          </a:p>
        </p:txBody>
      </p:sp>
      <p:sp>
        <p:nvSpPr>
          <p:cNvPr id="3078" name="Text Box 6"/>
          <p:cNvSpPr txBox="1">
            <a:spLocks noChangeArrowheads="1"/>
          </p:cNvSpPr>
          <p:nvPr/>
        </p:nvSpPr>
        <p:spPr bwMode="auto">
          <a:xfrm>
            <a:off x="1981200" y="6019800"/>
            <a:ext cx="1293813" cy="457200"/>
          </a:xfrm>
          <a:prstGeom prst="rect">
            <a:avLst/>
          </a:prstGeom>
          <a:noFill/>
          <a:ln w="9525">
            <a:noFill/>
            <a:miter lim="800000"/>
            <a:headEnd/>
            <a:tailEnd/>
          </a:ln>
        </p:spPr>
        <p:txBody>
          <a:bodyPr wrap="none">
            <a:spAutoFit/>
          </a:bodyPr>
          <a:lstStyle/>
          <a:p>
            <a:pPr>
              <a:spcBef>
                <a:spcPct val="50000"/>
              </a:spcBef>
            </a:pPr>
            <a:r>
              <a:rPr lang="en-US"/>
              <a:t>roamns</a:t>
            </a:r>
          </a:p>
        </p:txBody>
      </p:sp>
      <p:sp>
        <p:nvSpPr>
          <p:cNvPr id="3083" name="Text Box 11"/>
          <p:cNvSpPr txBox="1">
            <a:spLocks noChangeArrowheads="1"/>
          </p:cNvSpPr>
          <p:nvPr/>
        </p:nvSpPr>
        <p:spPr bwMode="auto">
          <a:xfrm>
            <a:off x="2133600" y="3810000"/>
            <a:ext cx="1022350" cy="457200"/>
          </a:xfrm>
          <a:prstGeom prst="rect">
            <a:avLst/>
          </a:prstGeom>
          <a:noFill/>
          <a:ln w="9525">
            <a:noFill/>
            <a:miter lim="800000"/>
            <a:headEnd/>
            <a:tailEnd/>
          </a:ln>
        </p:spPr>
        <p:txBody>
          <a:bodyPr wrap="none">
            <a:spAutoFit/>
          </a:bodyPr>
          <a:lstStyle/>
          <a:p>
            <a:pPr>
              <a:spcBef>
                <a:spcPct val="50000"/>
              </a:spcBef>
            </a:pPr>
            <a:r>
              <a:rPr lang="en-US">
                <a:solidFill>
                  <a:schemeClr val="hlink"/>
                </a:solidFill>
              </a:rPr>
              <a:t>token</a:t>
            </a:r>
          </a:p>
        </p:txBody>
      </p:sp>
      <p:sp>
        <p:nvSpPr>
          <p:cNvPr id="3085" name="Line 13"/>
          <p:cNvSpPr>
            <a:spLocks noChangeShapeType="1"/>
          </p:cNvSpPr>
          <p:nvPr/>
        </p:nvSpPr>
        <p:spPr bwMode="auto">
          <a:xfrm>
            <a:off x="1676400" y="4267200"/>
            <a:ext cx="1905000" cy="0"/>
          </a:xfrm>
          <a:prstGeom prst="line">
            <a:avLst/>
          </a:prstGeom>
          <a:noFill/>
          <a:ln w="9525">
            <a:solidFill>
              <a:schemeClr val="tx1"/>
            </a:solidFill>
            <a:miter lim="800000"/>
            <a:headEnd/>
            <a:tailEnd/>
          </a:ln>
        </p:spPr>
        <p:txBody>
          <a:bodyPr wrap="none" anchor="ctr">
            <a:spAutoFit/>
          </a:bodyPr>
          <a:lstStyle/>
          <a:p>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z="4000" smtClean="0">
                <a:solidFill>
                  <a:srgbClr val="FF0000"/>
                </a:solidFill>
                <a:latin typeface="Tahoma" pitchFamily="34" charset="0"/>
              </a:rPr>
              <a:t>Example</a:t>
            </a:r>
          </a:p>
        </p:txBody>
      </p:sp>
      <p:sp>
        <p:nvSpPr>
          <p:cNvPr id="7171" name="Rectangle 3"/>
          <p:cNvSpPr>
            <a:spLocks noGrp="1" noChangeArrowheads="1"/>
          </p:cNvSpPr>
          <p:nvPr>
            <p:ph type="body" idx="1"/>
          </p:nvPr>
        </p:nvSpPr>
        <p:spPr>
          <a:xfrm>
            <a:off x="492125" y="1981200"/>
            <a:ext cx="1793875" cy="2362200"/>
          </a:xfrm>
        </p:spPr>
        <p:txBody>
          <a:bodyPr/>
          <a:lstStyle/>
          <a:p>
            <a:pPr eaLnBrk="1" hangingPunct="1">
              <a:spcBef>
                <a:spcPct val="0"/>
              </a:spcBef>
              <a:spcAft>
                <a:spcPct val="50000"/>
              </a:spcAft>
              <a:buClr>
                <a:schemeClr val="tx1"/>
              </a:buClr>
              <a:buFontTx/>
              <a:buNone/>
              <a:tabLst>
                <a:tab pos="2857500" algn="l"/>
                <a:tab pos="4000500" algn="l"/>
              </a:tabLst>
            </a:pPr>
            <a:r>
              <a:rPr lang="en-GB" sz="2400" b="1" smtClean="0">
                <a:latin typeface="Tahoma" pitchFamily="34" charset="0"/>
              </a:rPr>
              <a:t>Ex:</a:t>
            </a:r>
            <a:r>
              <a:rPr lang="en-GB" sz="2400" smtClean="0">
                <a:latin typeface="Tahoma" pitchFamily="34" charset="0"/>
              </a:rPr>
              <a:t> </a:t>
            </a:r>
          </a:p>
          <a:p>
            <a:pPr eaLnBrk="1" hangingPunct="1">
              <a:spcBef>
                <a:spcPct val="0"/>
              </a:spcBef>
              <a:spcAft>
                <a:spcPct val="50000"/>
              </a:spcAft>
              <a:buClr>
                <a:schemeClr val="tx1"/>
              </a:buClr>
              <a:buFontTx/>
              <a:buNone/>
              <a:tabLst>
                <a:tab pos="2857500" algn="l"/>
                <a:tab pos="4000500" algn="l"/>
              </a:tabLst>
            </a:pPr>
            <a:r>
              <a:rPr lang="en-GB" sz="2400" smtClean="0">
                <a:latin typeface="Tahoma" pitchFamily="34" charset="0"/>
              </a:rPr>
              <a:t>S </a:t>
            </a:r>
            <a:r>
              <a:rPr lang="en-GB" sz="2400" smtClean="0">
                <a:latin typeface="Tahoma" pitchFamily="34" charset="0"/>
                <a:sym typeface="Symbol" pitchFamily="18" charset="2"/>
              </a:rPr>
              <a:t> ABa</a:t>
            </a:r>
          </a:p>
          <a:p>
            <a:pPr eaLnBrk="1" hangingPunct="1">
              <a:spcBef>
                <a:spcPct val="0"/>
              </a:spcBef>
              <a:spcAft>
                <a:spcPct val="50000"/>
              </a:spcAft>
              <a:buClr>
                <a:schemeClr val="tx1"/>
              </a:buClr>
              <a:buFontTx/>
              <a:buNone/>
              <a:tabLst>
                <a:tab pos="2857500" algn="l"/>
                <a:tab pos="4000500" algn="l"/>
              </a:tabLst>
            </a:pPr>
            <a:r>
              <a:rPr lang="en-GB" sz="2400" smtClean="0">
                <a:latin typeface="Tahoma" pitchFamily="34" charset="0"/>
                <a:sym typeface="Symbol" pitchFamily="18" charset="2"/>
              </a:rPr>
              <a:t>A  aab</a:t>
            </a:r>
            <a:endParaRPr lang="en-GB" sz="2400" smtClean="0">
              <a:solidFill>
                <a:schemeClr val="accent1"/>
              </a:solidFill>
              <a:latin typeface="Tahoma" pitchFamily="34" charset="0"/>
              <a:sym typeface="Symbol" pitchFamily="18" charset="2"/>
            </a:endParaRPr>
          </a:p>
          <a:p>
            <a:pPr eaLnBrk="1" hangingPunct="1">
              <a:spcBef>
                <a:spcPct val="0"/>
              </a:spcBef>
              <a:spcAft>
                <a:spcPct val="50000"/>
              </a:spcAft>
              <a:buClr>
                <a:schemeClr val="tx1"/>
              </a:buClr>
              <a:buFontTx/>
              <a:buNone/>
              <a:tabLst>
                <a:tab pos="2857500" algn="l"/>
                <a:tab pos="4000500" algn="l"/>
              </a:tabLst>
            </a:pPr>
            <a:r>
              <a:rPr lang="en-GB" sz="2400" smtClean="0">
                <a:latin typeface="Tahoma" pitchFamily="34" charset="0"/>
                <a:sym typeface="Symbol" pitchFamily="18" charset="2"/>
              </a:rPr>
              <a:t>B  Ac</a:t>
            </a:r>
            <a:endParaRPr lang="en-GB" sz="2200" smtClean="0">
              <a:latin typeface="Tahoma" pitchFamily="34" charset="0"/>
              <a:sym typeface="Symbol" pitchFamily="18" charset="2"/>
            </a:endParaRPr>
          </a:p>
        </p:txBody>
      </p:sp>
      <p:sp>
        <p:nvSpPr>
          <p:cNvPr id="15364" name="Text Box 4"/>
          <p:cNvSpPr txBox="1">
            <a:spLocks noChangeArrowheads="1"/>
          </p:cNvSpPr>
          <p:nvPr/>
        </p:nvSpPr>
        <p:spPr bwMode="auto">
          <a:xfrm>
            <a:off x="2532063" y="1905000"/>
            <a:ext cx="2673350" cy="4291013"/>
          </a:xfrm>
          <a:prstGeom prst="rect">
            <a:avLst/>
          </a:prstGeom>
          <a:noFill/>
          <a:ln w="9525">
            <a:noFill/>
            <a:miter lim="800000"/>
            <a:headEnd/>
            <a:tailEnd/>
          </a:ln>
        </p:spPr>
        <p:txBody>
          <a:bodyPr>
            <a:spAutoFit/>
          </a:bodyPr>
          <a:lstStyle/>
          <a:p>
            <a:pPr eaLnBrk="1" hangingPunct="1">
              <a:spcBef>
                <a:spcPct val="50000"/>
              </a:spcBef>
            </a:pPr>
            <a:r>
              <a:rPr lang="en-US" sz="2400" b="1">
                <a:solidFill>
                  <a:srgbClr val="6C0092"/>
                </a:solidFill>
                <a:latin typeface="Tahoma" pitchFamily="34" charset="0"/>
              </a:rPr>
              <a:t>Step 1</a:t>
            </a:r>
          </a:p>
          <a:p>
            <a:pPr eaLnBrk="1" hangingPunct="1">
              <a:spcBef>
                <a:spcPct val="50000"/>
              </a:spcBef>
            </a:pPr>
            <a:r>
              <a:rPr lang="en-US" sz="2400">
                <a:solidFill>
                  <a:srgbClr val="6C0092"/>
                </a:solidFill>
                <a:latin typeface="Tahoma" pitchFamily="34" charset="0"/>
              </a:rPr>
              <a:t>S</a:t>
            </a:r>
            <a:r>
              <a:rPr lang="en-US" sz="2400">
                <a:solidFill>
                  <a:srgbClr val="6C0092"/>
                </a:solidFill>
                <a:latin typeface="Tahoma" pitchFamily="34" charset="0"/>
                <a:sym typeface="Wingdings" pitchFamily="2" charset="2"/>
              </a:rPr>
              <a:t>ABA’</a:t>
            </a:r>
          </a:p>
          <a:p>
            <a:pPr eaLnBrk="1" hangingPunct="1">
              <a:spcBef>
                <a:spcPct val="50000"/>
              </a:spcBef>
            </a:pPr>
            <a:r>
              <a:rPr lang="en-US" sz="2400">
                <a:solidFill>
                  <a:srgbClr val="6C0092"/>
                </a:solidFill>
                <a:latin typeface="Tahoma" pitchFamily="34" charset="0"/>
                <a:sym typeface="Wingdings" pitchFamily="2" charset="2"/>
              </a:rPr>
              <a:t>A’a</a:t>
            </a:r>
          </a:p>
          <a:p>
            <a:pPr eaLnBrk="1" hangingPunct="1">
              <a:spcBef>
                <a:spcPct val="50000"/>
              </a:spcBef>
            </a:pPr>
            <a:r>
              <a:rPr lang="en-US" sz="2400">
                <a:solidFill>
                  <a:srgbClr val="6C0092"/>
                </a:solidFill>
                <a:latin typeface="Tahoma" pitchFamily="34" charset="0"/>
                <a:sym typeface="Wingdings" pitchFamily="2" charset="2"/>
              </a:rPr>
              <a:t>AA’A’B’</a:t>
            </a:r>
          </a:p>
          <a:p>
            <a:pPr eaLnBrk="1" hangingPunct="1">
              <a:spcBef>
                <a:spcPct val="50000"/>
              </a:spcBef>
            </a:pPr>
            <a:r>
              <a:rPr lang="en-US" sz="2400">
                <a:solidFill>
                  <a:srgbClr val="6C0092"/>
                </a:solidFill>
                <a:latin typeface="Tahoma" pitchFamily="34" charset="0"/>
                <a:sym typeface="Wingdings" pitchFamily="2" charset="2"/>
              </a:rPr>
              <a:t>B’b</a:t>
            </a:r>
          </a:p>
          <a:p>
            <a:pPr eaLnBrk="1" hangingPunct="1">
              <a:spcBef>
                <a:spcPct val="50000"/>
              </a:spcBef>
            </a:pPr>
            <a:r>
              <a:rPr lang="en-US" sz="2400">
                <a:solidFill>
                  <a:srgbClr val="6C0092"/>
                </a:solidFill>
                <a:latin typeface="Tahoma" pitchFamily="34" charset="0"/>
                <a:sym typeface="Wingdings" pitchFamily="2" charset="2"/>
              </a:rPr>
              <a:t>BAC</a:t>
            </a:r>
          </a:p>
          <a:p>
            <a:pPr eaLnBrk="1" hangingPunct="1">
              <a:spcBef>
                <a:spcPct val="50000"/>
              </a:spcBef>
            </a:pPr>
            <a:r>
              <a:rPr lang="en-US" sz="2400">
                <a:solidFill>
                  <a:srgbClr val="6C0092"/>
                </a:solidFill>
                <a:latin typeface="Tahoma" pitchFamily="34" charset="0"/>
                <a:sym typeface="Wingdings" pitchFamily="2" charset="2"/>
              </a:rPr>
              <a:t>Cc</a:t>
            </a:r>
          </a:p>
          <a:p>
            <a:pPr eaLnBrk="1" hangingPunct="1">
              <a:spcBef>
                <a:spcPct val="50000"/>
              </a:spcBef>
            </a:pPr>
            <a:endParaRPr lang="en-US" sz="2400">
              <a:solidFill>
                <a:srgbClr val="6C0092"/>
              </a:solidFill>
              <a:latin typeface="Tahoma" pitchFamily="34" charset="0"/>
            </a:endParaRPr>
          </a:p>
        </p:txBody>
      </p:sp>
      <p:sp>
        <p:nvSpPr>
          <p:cNvPr id="15365" name="Text Box 5"/>
          <p:cNvSpPr txBox="1">
            <a:spLocks noChangeArrowheads="1"/>
          </p:cNvSpPr>
          <p:nvPr/>
        </p:nvSpPr>
        <p:spPr bwMode="auto">
          <a:xfrm>
            <a:off x="5416550" y="1828800"/>
            <a:ext cx="2673350" cy="4838700"/>
          </a:xfrm>
          <a:prstGeom prst="rect">
            <a:avLst/>
          </a:prstGeom>
          <a:noFill/>
          <a:ln w="9525">
            <a:noFill/>
            <a:miter lim="800000"/>
            <a:headEnd/>
            <a:tailEnd/>
          </a:ln>
        </p:spPr>
        <p:txBody>
          <a:bodyPr>
            <a:spAutoFit/>
          </a:bodyPr>
          <a:lstStyle/>
          <a:p>
            <a:pPr eaLnBrk="1" hangingPunct="1">
              <a:spcBef>
                <a:spcPct val="50000"/>
              </a:spcBef>
            </a:pPr>
            <a:r>
              <a:rPr lang="en-US" sz="2400" b="1">
                <a:solidFill>
                  <a:srgbClr val="008000"/>
                </a:solidFill>
                <a:latin typeface="Tahoma" pitchFamily="34" charset="0"/>
              </a:rPr>
              <a:t>Step 2</a:t>
            </a:r>
          </a:p>
          <a:p>
            <a:pPr eaLnBrk="1" hangingPunct="1">
              <a:spcBef>
                <a:spcPct val="50000"/>
              </a:spcBef>
            </a:pPr>
            <a:r>
              <a:rPr lang="en-US" sz="2400">
                <a:solidFill>
                  <a:srgbClr val="008000"/>
                </a:solidFill>
                <a:latin typeface="Tahoma" pitchFamily="34" charset="0"/>
              </a:rPr>
              <a:t>S</a:t>
            </a:r>
            <a:r>
              <a:rPr lang="en-US" sz="2400">
                <a:solidFill>
                  <a:srgbClr val="008000"/>
                </a:solidFill>
                <a:latin typeface="Tahoma" pitchFamily="34" charset="0"/>
                <a:sym typeface="Wingdings" pitchFamily="2" charset="2"/>
              </a:rPr>
              <a:t>AD</a:t>
            </a:r>
          </a:p>
          <a:p>
            <a:pPr eaLnBrk="1" hangingPunct="1">
              <a:spcBef>
                <a:spcPct val="50000"/>
              </a:spcBef>
            </a:pPr>
            <a:r>
              <a:rPr lang="en-US" sz="2400">
                <a:solidFill>
                  <a:srgbClr val="008000"/>
                </a:solidFill>
                <a:latin typeface="Tahoma" pitchFamily="34" charset="0"/>
              </a:rPr>
              <a:t>D</a:t>
            </a:r>
            <a:r>
              <a:rPr lang="en-US" sz="2400">
                <a:solidFill>
                  <a:srgbClr val="008000"/>
                </a:solidFill>
                <a:latin typeface="Tahoma" pitchFamily="34" charset="0"/>
                <a:sym typeface="Wingdings" pitchFamily="2" charset="2"/>
              </a:rPr>
              <a:t>BA’</a:t>
            </a:r>
          </a:p>
          <a:p>
            <a:pPr eaLnBrk="1" hangingPunct="1">
              <a:spcBef>
                <a:spcPct val="50000"/>
              </a:spcBef>
            </a:pPr>
            <a:r>
              <a:rPr lang="en-US" sz="2400">
                <a:solidFill>
                  <a:srgbClr val="008000"/>
                </a:solidFill>
                <a:latin typeface="Tahoma" pitchFamily="34" charset="0"/>
                <a:sym typeface="Wingdings" pitchFamily="2" charset="2"/>
              </a:rPr>
              <a:t>A’a</a:t>
            </a:r>
          </a:p>
          <a:p>
            <a:pPr eaLnBrk="1" hangingPunct="1">
              <a:spcBef>
                <a:spcPct val="50000"/>
              </a:spcBef>
            </a:pPr>
            <a:r>
              <a:rPr lang="en-US" sz="2400">
                <a:solidFill>
                  <a:srgbClr val="008000"/>
                </a:solidFill>
                <a:latin typeface="Tahoma" pitchFamily="34" charset="0"/>
                <a:sym typeface="Wingdings" pitchFamily="2" charset="2"/>
              </a:rPr>
              <a:t>AA’E’</a:t>
            </a:r>
          </a:p>
          <a:p>
            <a:pPr eaLnBrk="1" hangingPunct="1">
              <a:spcBef>
                <a:spcPct val="50000"/>
              </a:spcBef>
            </a:pPr>
            <a:r>
              <a:rPr lang="en-US" sz="2400">
                <a:solidFill>
                  <a:srgbClr val="008000"/>
                </a:solidFill>
                <a:latin typeface="Tahoma" pitchFamily="34" charset="0"/>
                <a:sym typeface="Wingdings" pitchFamily="2" charset="2"/>
              </a:rPr>
              <a:t>EA’B’</a:t>
            </a:r>
          </a:p>
          <a:p>
            <a:pPr eaLnBrk="1" hangingPunct="1">
              <a:spcBef>
                <a:spcPct val="50000"/>
              </a:spcBef>
            </a:pPr>
            <a:r>
              <a:rPr lang="en-US" sz="2400">
                <a:solidFill>
                  <a:srgbClr val="008000"/>
                </a:solidFill>
                <a:latin typeface="Tahoma" pitchFamily="34" charset="0"/>
                <a:sym typeface="Wingdings" pitchFamily="2" charset="2"/>
              </a:rPr>
              <a:t>B’b</a:t>
            </a:r>
          </a:p>
          <a:p>
            <a:pPr eaLnBrk="1" hangingPunct="1">
              <a:spcBef>
                <a:spcPct val="50000"/>
              </a:spcBef>
            </a:pPr>
            <a:r>
              <a:rPr lang="en-US" sz="2400">
                <a:solidFill>
                  <a:srgbClr val="008000"/>
                </a:solidFill>
                <a:latin typeface="Tahoma" pitchFamily="34" charset="0"/>
                <a:sym typeface="Wingdings" pitchFamily="2" charset="2"/>
              </a:rPr>
              <a:t>BAC</a:t>
            </a:r>
          </a:p>
          <a:p>
            <a:pPr eaLnBrk="1" hangingPunct="1">
              <a:spcBef>
                <a:spcPct val="50000"/>
              </a:spcBef>
            </a:pPr>
            <a:r>
              <a:rPr lang="en-US" sz="2400">
                <a:solidFill>
                  <a:srgbClr val="008000"/>
                </a:solidFill>
                <a:latin typeface="Tahoma" pitchFamily="34" charset="0"/>
                <a:sym typeface="Wingdings" pitchFamily="2" charset="2"/>
              </a:rPr>
              <a:t>Cc</a:t>
            </a:r>
            <a:endParaRPr lang="en-US" sz="2400">
              <a:solidFill>
                <a:srgbClr val="008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ox(in)">
                                      <p:cBhvr>
                                        <p:cTn id="12"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C3641BD2-C655-44BC-AB15-660E7BB2CB71}" type="datetime1">
              <a:rPr lang="en-US">
                <a:latin typeface="Arial" pitchFamily="34" charset="0"/>
              </a:rPr>
              <a:pPr/>
              <a:t>11/26/2018</a:t>
            </a:fld>
            <a:endParaRPr lang="en-US">
              <a:latin typeface="Arial" pitchFamily="34" charset="0"/>
            </a:endParaRPr>
          </a:p>
        </p:txBody>
      </p:sp>
      <p:sp>
        <p:nvSpPr>
          <p:cNvPr id="15363" name="Footer Placeholder 4"/>
          <p:cNvSpPr>
            <a:spLocks noGrp="1"/>
          </p:cNvSpPr>
          <p:nvPr>
            <p:ph type="ftr" sz="quarter" idx="11"/>
          </p:nvPr>
        </p:nvSpPr>
        <p:spPr>
          <a:noFill/>
        </p:spPr>
        <p:txBody>
          <a:bodyPr/>
          <a:lstStyle/>
          <a:p>
            <a:r>
              <a:rPr lang="en-US">
                <a:latin typeface="Arial" pitchFamily="34" charset="0"/>
                <a:cs typeface="Arial" pitchFamily="34" charset="0"/>
              </a:rPr>
              <a:t>                                         Speech and Language Processing - Jurafsky and Martin       </a:t>
            </a:r>
            <a:endParaRPr lang="en-US" sz="1400">
              <a:latin typeface="Arial" pitchFamily="34" charset="0"/>
              <a:cs typeface="Arial" pitchFamily="34" charset="0"/>
            </a:endParaRPr>
          </a:p>
        </p:txBody>
      </p:sp>
      <p:sp>
        <p:nvSpPr>
          <p:cNvPr id="15364" name="Slide Number Placeholder 5"/>
          <p:cNvSpPr>
            <a:spLocks noGrp="1"/>
          </p:cNvSpPr>
          <p:nvPr>
            <p:ph type="sldNum" sz="quarter" idx="12"/>
          </p:nvPr>
        </p:nvSpPr>
        <p:spPr>
          <a:noFill/>
        </p:spPr>
        <p:txBody>
          <a:bodyPr/>
          <a:lstStyle/>
          <a:p>
            <a:fld id="{7AFBDE5A-6300-45F4-96E1-594777AF13AB}" type="slidenum">
              <a:rPr lang="en-US">
                <a:latin typeface="Arial" pitchFamily="34" charset="0"/>
              </a:rPr>
              <a:pPr/>
              <a:t>81</a:t>
            </a:fld>
            <a:endParaRPr lang="en-US">
              <a:latin typeface="Arial" pitchFamily="34" charset="0"/>
            </a:endParaRPr>
          </a:p>
        </p:txBody>
      </p:sp>
      <p:sp>
        <p:nvSpPr>
          <p:cNvPr id="15365" name="Rectangle 2"/>
          <p:cNvSpPr>
            <a:spLocks noGrp="1" noChangeArrowheads="1"/>
          </p:cNvSpPr>
          <p:nvPr>
            <p:ph type="title"/>
          </p:nvPr>
        </p:nvSpPr>
        <p:spPr>
          <a:xfrm>
            <a:off x="457200" y="0"/>
            <a:ext cx="8229600" cy="571480"/>
          </a:xfrm>
        </p:spPr>
        <p:txBody>
          <a:bodyPr>
            <a:normAutofit fontScale="90000"/>
          </a:bodyPr>
          <a:lstStyle/>
          <a:p>
            <a:r>
              <a:rPr lang="en-US" sz="3600" dirty="0" smtClean="0"/>
              <a:t>CFG example for English sentence</a:t>
            </a:r>
          </a:p>
        </p:txBody>
      </p:sp>
      <p:pic>
        <p:nvPicPr>
          <p:cNvPr id="1472516" name="Picture 4" descr="L0"/>
          <p:cNvPicPr>
            <a:picLocks noChangeAspect="1" noChangeArrowheads="1"/>
          </p:cNvPicPr>
          <p:nvPr/>
        </p:nvPicPr>
        <p:blipFill>
          <a:blip r:embed="rId3"/>
          <a:srcRect/>
          <a:stretch>
            <a:fillRect/>
          </a:stretch>
        </p:blipFill>
        <p:spPr bwMode="auto">
          <a:xfrm>
            <a:off x="609600" y="1066800"/>
            <a:ext cx="8128000" cy="5303838"/>
          </a:xfrm>
          <a:prstGeom prst="rect">
            <a:avLst/>
          </a:prstGeom>
          <a:noFill/>
          <a:effectLst>
            <a:outerShdw dist="35921" dir="2700000" algn="ctr" rotWithShape="0">
              <a:srgbClr val="808080"/>
            </a:outerShdw>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76E36130-6CBC-4A20-A840-BCC3B3116697}" type="datetime1">
              <a:rPr lang="en-US">
                <a:latin typeface="Arial" pitchFamily="34" charset="0"/>
              </a:rPr>
              <a:pPr/>
              <a:t>11/26/2018</a:t>
            </a:fld>
            <a:endParaRPr lang="en-US">
              <a:latin typeface="Arial" pitchFamily="34" charset="0"/>
            </a:endParaRPr>
          </a:p>
        </p:txBody>
      </p:sp>
      <p:sp>
        <p:nvSpPr>
          <p:cNvPr id="17411" name="Footer Placeholder 4"/>
          <p:cNvSpPr>
            <a:spLocks noGrp="1"/>
          </p:cNvSpPr>
          <p:nvPr>
            <p:ph type="ftr" sz="quarter" idx="11"/>
          </p:nvPr>
        </p:nvSpPr>
        <p:spPr>
          <a:noFill/>
        </p:spPr>
        <p:txBody>
          <a:bodyPr/>
          <a:lstStyle/>
          <a:p>
            <a:r>
              <a:rPr lang="en-US">
                <a:latin typeface="Arial" pitchFamily="34" charset="0"/>
                <a:cs typeface="Arial" pitchFamily="34" charset="0"/>
              </a:rPr>
              <a:t>                                         Speech and Language Processing - Jurafsky and Martin       </a:t>
            </a:r>
            <a:endParaRPr lang="en-US" sz="1400">
              <a:latin typeface="Arial" pitchFamily="34" charset="0"/>
              <a:cs typeface="Arial" pitchFamily="34" charset="0"/>
            </a:endParaRPr>
          </a:p>
        </p:txBody>
      </p:sp>
      <p:sp>
        <p:nvSpPr>
          <p:cNvPr id="17412" name="Slide Number Placeholder 5"/>
          <p:cNvSpPr>
            <a:spLocks noGrp="1"/>
          </p:cNvSpPr>
          <p:nvPr>
            <p:ph type="sldNum" sz="quarter" idx="12"/>
          </p:nvPr>
        </p:nvSpPr>
        <p:spPr>
          <a:noFill/>
        </p:spPr>
        <p:txBody>
          <a:bodyPr/>
          <a:lstStyle/>
          <a:p>
            <a:fld id="{B0C31CB1-04E0-40FB-9689-8AE83F111D07}" type="slidenum">
              <a:rPr lang="en-US">
                <a:latin typeface="Arial" pitchFamily="34" charset="0"/>
              </a:rPr>
              <a:pPr/>
              <a:t>82</a:t>
            </a:fld>
            <a:endParaRPr lang="en-US">
              <a:latin typeface="Arial" pitchFamily="34" charset="0"/>
            </a:endParaRPr>
          </a:p>
        </p:txBody>
      </p:sp>
      <p:sp>
        <p:nvSpPr>
          <p:cNvPr id="17413" name="Rectangle 2"/>
          <p:cNvSpPr>
            <a:spLocks noGrp="1" noChangeArrowheads="1"/>
          </p:cNvSpPr>
          <p:nvPr>
            <p:ph type="title"/>
          </p:nvPr>
        </p:nvSpPr>
        <p:spPr/>
        <p:txBody>
          <a:bodyPr/>
          <a:lstStyle/>
          <a:p>
            <a:r>
              <a:rPr lang="en-US" dirty="0" smtClean="0"/>
              <a:t>Derivations/ Parsing</a:t>
            </a:r>
          </a:p>
        </p:txBody>
      </p:sp>
      <p:sp>
        <p:nvSpPr>
          <p:cNvPr id="17414" name="Rectangle 3"/>
          <p:cNvSpPr>
            <a:spLocks noGrp="1" noChangeArrowheads="1"/>
          </p:cNvSpPr>
          <p:nvPr>
            <p:ph type="body" idx="1"/>
          </p:nvPr>
        </p:nvSpPr>
        <p:spPr>
          <a:xfrm>
            <a:off x="381000" y="1219200"/>
            <a:ext cx="4267200" cy="5257800"/>
          </a:xfrm>
        </p:spPr>
        <p:txBody>
          <a:bodyPr/>
          <a:lstStyle/>
          <a:p>
            <a:pPr>
              <a:lnSpc>
                <a:spcPct val="90000"/>
              </a:lnSpc>
            </a:pPr>
            <a:r>
              <a:rPr lang="en-US" dirty="0" smtClean="0"/>
              <a:t>Derive the string</a:t>
            </a:r>
          </a:p>
          <a:p>
            <a:pPr>
              <a:lnSpc>
                <a:spcPct val="90000"/>
              </a:lnSpc>
            </a:pPr>
            <a:endParaRPr lang="en-US" dirty="0" smtClean="0"/>
          </a:p>
          <a:p>
            <a:pPr>
              <a:lnSpc>
                <a:spcPct val="90000"/>
              </a:lnSpc>
              <a:buNone/>
            </a:pPr>
            <a:r>
              <a:rPr lang="en-US" dirty="0" smtClean="0">
                <a:solidFill>
                  <a:srgbClr val="FF0000"/>
                </a:solidFill>
              </a:rPr>
              <a:t>	“ </a:t>
            </a:r>
            <a:r>
              <a:rPr lang="en-US" i="1" dirty="0" smtClean="0">
                <a:solidFill>
                  <a:srgbClr val="FF0000"/>
                </a:solidFill>
              </a:rPr>
              <a:t>I prefer a morning flight.”</a:t>
            </a:r>
          </a:p>
        </p:txBody>
      </p:sp>
      <p:pic>
        <p:nvPicPr>
          <p:cNvPr id="1475589" name="Picture 5" descr="deriv"/>
          <p:cNvPicPr>
            <a:picLocks noChangeAspect="1" noChangeArrowheads="1"/>
          </p:cNvPicPr>
          <p:nvPr/>
        </p:nvPicPr>
        <p:blipFill>
          <a:blip r:embed="rId3"/>
          <a:srcRect r="3999" b="-2240"/>
          <a:stretch>
            <a:fillRect/>
          </a:stretch>
        </p:blipFill>
        <p:spPr bwMode="auto">
          <a:xfrm>
            <a:off x="4143372" y="1643050"/>
            <a:ext cx="4572032" cy="4857784"/>
          </a:xfrm>
          <a:prstGeom prst="rect">
            <a:avLst/>
          </a:prstGeom>
          <a:noFill/>
          <a:ln>
            <a:solidFill>
              <a:schemeClr val="bg1"/>
            </a:solidFill>
          </a:ln>
          <a:effectLst>
            <a:outerShdw dist="35921" dir="2700000" algn="ctr" rotWithShape="0">
              <a:srgbClr val="808080"/>
            </a:outerShdw>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p>
            <a:fld id="{E2A70EE0-E3B5-4BC5-83E0-42DD7724BAEB}" type="datetime1">
              <a:rPr lang="en-US">
                <a:latin typeface="Arial" pitchFamily="34" charset="0"/>
              </a:rPr>
              <a:pPr/>
              <a:t>11/26/2018</a:t>
            </a:fld>
            <a:endParaRPr lang="en-US">
              <a:latin typeface="Arial" pitchFamily="34" charset="0"/>
            </a:endParaRPr>
          </a:p>
        </p:txBody>
      </p:sp>
      <p:sp>
        <p:nvSpPr>
          <p:cNvPr id="30723"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30724" name="Slide Number Placeholder 5"/>
          <p:cNvSpPr>
            <a:spLocks noGrp="1"/>
          </p:cNvSpPr>
          <p:nvPr>
            <p:ph type="sldNum" sz="quarter" idx="12"/>
          </p:nvPr>
        </p:nvSpPr>
        <p:spPr>
          <a:noFill/>
        </p:spPr>
        <p:txBody>
          <a:bodyPr/>
          <a:lstStyle/>
          <a:p>
            <a:fld id="{3C9FF530-F202-48CF-AC56-EDC765BDCC4D}" type="slidenum">
              <a:rPr lang="en-US">
                <a:latin typeface="Arial" pitchFamily="34" charset="0"/>
              </a:rPr>
              <a:pPr/>
              <a:t>83</a:t>
            </a:fld>
            <a:endParaRPr lang="en-US">
              <a:latin typeface="Arial" pitchFamily="34" charset="0"/>
            </a:endParaRPr>
          </a:p>
        </p:txBody>
      </p:sp>
      <p:sp>
        <p:nvSpPr>
          <p:cNvPr id="30725" name="Rectangle 2"/>
          <p:cNvSpPr>
            <a:spLocks noGrp="1" noChangeArrowheads="1"/>
          </p:cNvSpPr>
          <p:nvPr>
            <p:ph type="title"/>
          </p:nvPr>
        </p:nvSpPr>
        <p:spPr>
          <a:xfrm>
            <a:off x="762000" y="0"/>
            <a:ext cx="7772400" cy="1143000"/>
          </a:xfrm>
        </p:spPr>
        <p:txBody>
          <a:bodyPr/>
          <a:lstStyle/>
          <a:p>
            <a:r>
              <a:rPr lang="en-US" smtClean="0"/>
              <a:t>CKY Parsing</a:t>
            </a:r>
          </a:p>
        </p:txBody>
      </p:sp>
      <p:sp>
        <p:nvSpPr>
          <p:cNvPr id="30726" name="Rectangle 3"/>
          <p:cNvSpPr>
            <a:spLocks noGrp="1" noChangeArrowheads="1"/>
          </p:cNvSpPr>
          <p:nvPr>
            <p:ph type="body" idx="1"/>
          </p:nvPr>
        </p:nvSpPr>
        <p:spPr>
          <a:xfrm>
            <a:off x="685800" y="1371600"/>
            <a:ext cx="7772400" cy="4343400"/>
          </a:xfrm>
        </p:spPr>
        <p:txBody>
          <a:bodyPr/>
          <a:lstStyle/>
          <a:p>
            <a:pPr>
              <a:lnSpc>
                <a:spcPct val="90000"/>
              </a:lnSpc>
            </a:pPr>
            <a:r>
              <a:rPr lang="en-US" smtClean="0"/>
              <a:t>First we’ll limit our grammar to epsilon-free, binary rules (more later) ie. CNF</a:t>
            </a:r>
          </a:p>
          <a:p>
            <a:pPr>
              <a:lnSpc>
                <a:spcPct val="90000"/>
              </a:lnSpc>
            </a:pPr>
            <a:r>
              <a:rPr lang="en-US" smtClean="0"/>
              <a:t>Consider the rule </a:t>
            </a:r>
            <a:r>
              <a:rPr lang="en-US" i="1" smtClean="0">
                <a:solidFill>
                  <a:srgbClr val="008000"/>
                </a:solidFill>
              </a:rPr>
              <a:t>A  </a:t>
            </a:r>
            <a:r>
              <a:rPr lang="en-US" sz="3600" b="1" i="1" smtClean="0">
                <a:solidFill>
                  <a:srgbClr val="008000"/>
                </a:solidFill>
                <a:sym typeface="Symbol" pitchFamily="18" charset="2"/>
              </a:rPr>
              <a:t></a:t>
            </a:r>
            <a:r>
              <a:rPr lang="en-US" i="1" smtClean="0">
                <a:solidFill>
                  <a:srgbClr val="008000"/>
                </a:solidFill>
                <a:sym typeface="Symbol" pitchFamily="18" charset="2"/>
              </a:rPr>
              <a:t> </a:t>
            </a:r>
            <a:r>
              <a:rPr lang="en-US" i="1" smtClean="0">
                <a:solidFill>
                  <a:srgbClr val="008000"/>
                </a:solidFill>
              </a:rPr>
              <a:t>BC</a:t>
            </a:r>
          </a:p>
          <a:p>
            <a:pPr lvl="1">
              <a:lnSpc>
                <a:spcPct val="90000"/>
              </a:lnSpc>
            </a:pPr>
            <a:r>
              <a:rPr lang="en-US" smtClean="0"/>
              <a:t>If there is an A somewhere in the input then there must be a </a:t>
            </a:r>
            <a:r>
              <a:rPr lang="en-US" smtClean="0">
                <a:solidFill>
                  <a:srgbClr val="008000"/>
                </a:solidFill>
              </a:rPr>
              <a:t>B </a:t>
            </a:r>
            <a:r>
              <a:rPr lang="en-US" smtClean="0"/>
              <a:t>followed by a </a:t>
            </a:r>
            <a:r>
              <a:rPr lang="en-US" smtClean="0">
                <a:solidFill>
                  <a:srgbClr val="008000"/>
                </a:solidFill>
              </a:rPr>
              <a:t>C</a:t>
            </a:r>
            <a:r>
              <a:rPr lang="en-US" smtClean="0"/>
              <a:t> in the input.</a:t>
            </a:r>
          </a:p>
          <a:p>
            <a:pPr lvl="1">
              <a:lnSpc>
                <a:spcPct val="90000"/>
              </a:lnSpc>
            </a:pPr>
            <a:r>
              <a:rPr lang="en-US" smtClean="0"/>
              <a:t>If the </a:t>
            </a:r>
            <a:r>
              <a:rPr lang="en-US" smtClean="0">
                <a:solidFill>
                  <a:srgbClr val="008000"/>
                </a:solidFill>
              </a:rPr>
              <a:t>A</a:t>
            </a:r>
            <a:r>
              <a:rPr lang="en-US" smtClean="0"/>
              <a:t> spans from </a:t>
            </a:r>
            <a:r>
              <a:rPr lang="en-US" smtClean="0">
                <a:solidFill>
                  <a:srgbClr val="A50021"/>
                </a:solidFill>
              </a:rPr>
              <a:t>i to j</a:t>
            </a:r>
            <a:r>
              <a:rPr lang="en-US" smtClean="0"/>
              <a:t> in the input then there must be some </a:t>
            </a:r>
            <a:r>
              <a:rPr lang="en-US" smtClean="0">
                <a:solidFill>
                  <a:srgbClr val="A50021"/>
                </a:solidFill>
              </a:rPr>
              <a:t>k st. i&lt;k&lt;j</a:t>
            </a:r>
          </a:p>
          <a:p>
            <a:pPr lvl="2">
              <a:lnSpc>
                <a:spcPct val="90000"/>
              </a:lnSpc>
            </a:pPr>
            <a:r>
              <a:rPr lang="en-US" smtClean="0"/>
              <a:t>Ie. The </a:t>
            </a:r>
            <a:r>
              <a:rPr lang="en-US" smtClean="0">
                <a:solidFill>
                  <a:srgbClr val="008000"/>
                </a:solidFill>
              </a:rPr>
              <a:t>B</a:t>
            </a:r>
            <a:r>
              <a:rPr lang="en-US" smtClean="0"/>
              <a:t> splits from the </a:t>
            </a:r>
            <a:r>
              <a:rPr lang="en-US" smtClean="0">
                <a:solidFill>
                  <a:srgbClr val="008000"/>
                </a:solidFill>
              </a:rPr>
              <a:t>C</a:t>
            </a:r>
            <a:r>
              <a:rPr lang="en-US" smtClean="0"/>
              <a:t> someplace.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1C465A05-6F33-404E-8AD2-BBC7EBC3F8BC}" type="datetime1">
              <a:rPr lang="en-US">
                <a:latin typeface="Arial" pitchFamily="34" charset="0"/>
              </a:rPr>
              <a:pPr/>
              <a:t>11/26/2018</a:t>
            </a:fld>
            <a:endParaRPr lang="en-US">
              <a:latin typeface="Arial" pitchFamily="34" charset="0"/>
            </a:endParaRPr>
          </a:p>
        </p:txBody>
      </p:sp>
      <p:sp>
        <p:nvSpPr>
          <p:cNvPr id="34819"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34820" name="Slide Number Placeholder 5"/>
          <p:cNvSpPr>
            <a:spLocks noGrp="1"/>
          </p:cNvSpPr>
          <p:nvPr>
            <p:ph type="sldNum" sz="quarter" idx="12"/>
          </p:nvPr>
        </p:nvSpPr>
        <p:spPr>
          <a:noFill/>
        </p:spPr>
        <p:txBody>
          <a:bodyPr/>
          <a:lstStyle/>
          <a:p>
            <a:fld id="{83D26123-E940-4686-873A-57C7C8B7E43E}" type="slidenum">
              <a:rPr lang="en-US">
                <a:latin typeface="Arial" pitchFamily="34" charset="0"/>
              </a:rPr>
              <a:pPr/>
              <a:t>84</a:t>
            </a:fld>
            <a:endParaRPr lang="en-US">
              <a:latin typeface="Arial" pitchFamily="34" charset="0"/>
            </a:endParaRPr>
          </a:p>
        </p:txBody>
      </p:sp>
      <p:sp>
        <p:nvSpPr>
          <p:cNvPr id="34821" name="Rectangle 1026"/>
          <p:cNvSpPr>
            <a:spLocks noGrp="1" noChangeArrowheads="1"/>
          </p:cNvSpPr>
          <p:nvPr>
            <p:ph type="title"/>
          </p:nvPr>
        </p:nvSpPr>
        <p:spPr>
          <a:xfrm>
            <a:off x="685800" y="0"/>
            <a:ext cx="7772400" cy="1143000"/>
          </a:xfrm>
        </p:spPr>
        <p:txBody>
          <a:bodyPr/>
          <a:lstStyle/>
          <a:p>
            <a:r>
              <a:rPr lang="en-US" smtClean="0"/>
              <a:t>Sample L</a:t>
            </a:r>
            <a:r>
              <a:rPr lang="en-US" baseline="-25000" smtClean="0"/>
              <a:t>1</a:t>
            </a:r>
            <a:r>
              <a:rPr lang="en-US" smtClean="0"/>
              <a:t> Grammar</a:t>
            </a:r>
          </a:p>
        </p:txBody>
      </p:sp>
      <p:pic>
        <p:nvPicPr>
          <p:cNvPr id="1680389" name="Picture 1029" descr="fig13"/>
          <p:cNvPicPr>
            <a:picLocks noGrp="1" noChangeAspect="1" noChangeArrowheads="1"/>
          </p:cNvPicPr>
          <p:nvPr>
            <p:ph idx="1"/>
          </p:nvPr>
        </p:nvPicPr>
        <p:blipFill>
          <a:blip r:embed="rId3"/>
          <a:srcRect/>
          <a:stretch>
            <a:fillRect/>
          </a:stretch>
        </p:blipFill>
        <p:spPr>
          <a:xfrm>
            <a:off x="228600" y="1143000"/>
            <a:ext cx="8686800" cy="4838700"/>
          </a:xfrm>
          <a:effectLst>
            <a:outerShdw dist="35921" dir="2700000" algn="ctr" rotWithShape="0">
              <a:srgbClr val="808080"/>
            </a:outerShdw>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p>
            <a:fld id="{923C395E-3614-4BA9-8F19-2BA8B4BD68FE}" type="datetime1">
              <a:rPr lang="en-US">
                <a:latin typeface="Arial" pitchFamily="34" charset="0"/>
              </a:rPr>
              <a:pPr/>
              <a:t>11/26/2018</a:t>
            </a:fld>
            <a:endParaRPr lang="en-US">
              <a:latin typeface="Arial" pitchFamily="34" charset="0"/>
            </a:endParaRPr>
          </a:p>
        </p:txBody>
      </p:sp>
      <p:sp>
        <p:nvSpPr>
          <p:cNvPr id="35843"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35844" name="Slide Number Placeholder 5"/>
          <p:cNvSpPr>
            <a:spLocks noGrp="1"/>
          </p:cNvSpPr>
          <p:nvPr>
            <p:ph type="sldNum" sz="quarter" idx="12"/>
          </p:nvPr>
        </p:nvSpPr>
        <p:spPr>
          <a:noFill/>
        </p:spPr>
        <p:txBody>
          <a:bodyPr/>
          <a:lstStyle/>
          <a:p>
            <a:fld id="{1DB0127A-13DE-448B-8CF3-496484DDA869}" type="slidenum">
              <a:rPr lang="en-US">
                <a:latin typeface="Arial" pitchFamily="34" charset="0"/>
              </a:rPr>
              <a:pPr/>
              <a:t>85</a:t>
            </a:fld>
            <a:endParaRPr lang="en-US">
              <a:latin typeface="Arial" pitchFamily="34" charset="0"/>
            </a:endParaRPr>
          </a:p>
        </p:txBody>
      </p:sp>
      <p:sp>
        <p:nvSpPr>
          <p:cNvPr id="35845" name="Rectangle 2"/>
          <p:cNvSpPr>
            <a:spLocks noGrp="1" noChangeArrowheads="1"/>
          </p:cNvSpPr>
          <p:nvPr>
            <p:ph type="title"/>
          </p:nvPr>
        </p:nvSpPr>
        <p:spPr>
          <a:xfrm>
            <a:off x="838200" y="0"/>
            <a:ext cx="7772400" cy="1143000"/>
          </a:xfrm>
        </p:spPr>
        <p:txBody>
          <a:bodyPr/>
          <a:lstStyle/>
          <a:p>
            <a:r>
              <a:rPr lang="en-US" smtClean="0"/>
              <a:t>CNF Conversion</a:t>
            </a:r>
          </a:p>
        </p:txBody>
      </p:sp>
      <p:pic>
        <p:nvPicPr>
          <p:cNvPr id="1684485" name="Picture 5" descr="fig13"/>
          <p:cNvPicPr>
            <a:picLocks noGrp="1" noChangeAspect="1" noChangeArrowheads="1"/>
          </p:cNvPicPr>
          <p:nvPr>
            <p:ph idx="1"/>
          </p:nvPr>
        </p:nvPicPr>
        <p:blipFill>
          <a:blip r:embed="rId3"/>
          <a:srcRect/>
          <a:stretch>
            <a:fillRect/>
          </a:stretch>
        </p:blipFill>
        <p:spPr>
          <a:xfrm>
            <a:off x="914400" y="914400"/>
            <a:ext cx="7391400" cy="5667375"/>
          </a:xfrm>
          <a:effectLst>
            <a:outerShdw dist="35921" dir="2700000" algn="ctr" rotWithShape="0">
              <a:srgbClr val="808080"/>
            </a:outerShdw>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p>
            <a:fld id="{8BDC6F33-5390-4972-84C4-93779CA09C83}" type="datetime1">
              <a:rPr lang="en-US">
                <a:latin typeface="Arial" pitchFamily="34" charset="0"/>
              </a:rPr>
              <a:pPr/>
              <a:t>11/26/2018</a:t>
            </a:fld>
            <a:endParaRPr lang="en-US">
              <a:latin typeface="Arial" pitchFamily="34" charset="0"/>
            </a:endParaRPr>
          </a:p>
        </p:txBody>
      </p:sp>
      <p:sp>
        <p:nvSpPr>
          <p:cNvPr id="36867"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36868" name="Slide Number Placeholder 5"/>
          <p:cNvSpPr>
            <a:spLocks noGrp="1"/>
          </p:cNvSpPr>
          <p:nvPr>
            <p:ph type="sldNum" sz="quarter" idx="12"/>
          </p:nvPr>
        </p:nvSpPr>
        <p:spPr>
          <a:noFill/>
        </p:spPr>
        <p:txBody>
          <a:bodyPr/>
          <a:lstStyle/>
          <a:p>
            <a:fld id="{AA15C084-3D3D-4526-A458-5560638BE226}" type="slidenum">
              <a:rPr lang="en-US">
                <a:latin typeface="Arial" pitchFamily="34" charset="0"/>
              </a:rPr>
              <a:pPr/>
              <a:t>86</a:t>
            </a:fld>
            <a:endParaRPr lang="en-US">
              <a:latin typeface="Arial" pitchFamily="34" charset="0"/>
            </a:endParaRPr>
          </a:p>
        </p:txBody>
      </p:sp>
      <p:sp>
        <p:nvSpPr>
          <p:cNvPr id="36869" name="Rectangle 2"/>
          <p:cNvSpPr>
            <a:spLocks noGrp="1" noChangeArrowheads="1"/>
          </p:cNvSpPr>
          <p:nvPr>
            <p:ph type="title"/>
          </p:nvPr>
        </p:nvSpPr>
        <p:spPr/>
        <p:txBody>
          <a:bodyPr/>
          <a:lstStyle/>
          <a:p>
            <a:r>
              <a:rPr lang="en-US" smtClean="0"/>
              <a:t>CKY</a:t>
            </a:r>
          </a:p>
        </p:txBody>
      </p:sp>
      <p:sp>
        <p:nvSpPr>
          <p:cNvPr id="36870" name="Rectangle 3"/>
          <p:cNvSpPr>
            <a:spLocks noGrp="1" noChangeArrowheads="1"/>
          </p:cNvSpPr>
          <p:nvPr>
            <p:ph type="body" idx="1"/>
          </p:nvPr>
        </p:nvSpPr>
        <p:spPr/>
        <p:txBody>
          <a:bodyPr/>
          <a:lstStyle/>
          <a:p>
            <a:pPr>
              <a:lnSpc>
                <a:spcPct val="90000"/>
              </a:lnSpc>
            </a:pPr>
            <a:r>
              <a:rPr lang="en-US" smtClean="0"/>
              <a:t>So let’s build a table so that an </a:t>
            </a:r>
            <a:r>
              <a:rPr lang="en-US" smtClean="0">
                <a:solidFill>
                  <a:srgbClr val="008000"/>
                </a:solidFill>
              </a:rPr>
              <a:t>A</a:t>
            </a:r>
            <a:r>
              <a:rPr lang="en-US" smtClean="0"/>
              <a:t> spanning from i to j in the input is placed in cell </a:t>
            </a:r>
            <a:r>
              <a:rPr lang="en-US" smtClean="0">
                <a:solidFill>
                  <a:srgbClr val="A50021"/>
                </a:solidFill>
              </a:rPr>
              <a:t>[i,j]</a:t>
            </a:r>
            <a:r>
              <a:rPr lang="en-US" smtClean="0"/>
              <a:t> in the table.</a:t>
            </a:r>
          </a:p>
          <a:p>
            <a:pPr>
              <a:lnSpc>
                <a:spcPct val="90000"/>
              </a:lnSpc>
            </a:pPr>
            <a:r>
              <a:rPr lang="en-US" smtClean="0"/>
              <a:t>So a non-terminal spanning an entire string will sit in cell </a:t>
            </a:r>
            <a:r>
              <a:rPr lang="en-US" smtClean="0">
                <a:solidFill>
                  <a:srgbClr val="A50021"/>
                </a:solidFill>
              </a:rPr>
              <a:t>[0, n]</a:t>
            </a:r>
          </a:p>
          <a:p>
            <a:pPr lvl="1">
              <a:lnSpc>
                <a:spcPct val="90000"/>
              </a:lnSpc>
            </a:pPr>
            <a:r>
              <a:rPr lang="en-US" smtClean="0">
                <a:solidFill>
                  <a:srgbClr val="A50021"/>
                </a:solidFill>
              </a:rPr>
              <a:t>Hopefully an </a:t>
            </a:r>
            <a:r>
              <a:rPr lang="en-US" i="1" smtClean="0">
                <a:solidFill>
                  <a:srgbClr val="A50021"/>
                </a:solidFill>
              </a:rPr>
              <a:t>S</a:t>
            </a:r>
          </a:p>
          <a:p>
            <a:pPr>
              <a:lnSpc>
                <a:spcPct val="90000"/>
              </a:lnSpc>
            </a:pPr>
            <a:r>
              <a:rPr lang="en-US" smtClean="0"/>
              <a:t>If we build the table bottom-up, we’ll know that the parts of the </a:t>
            </a:r>
            <a:r>
              <a:rPr lang="en-US" smtClean="0">
                <a:solidFill>
                  <a:srgbClr val="008000"/>
                </a:solidFill>
              </a:rPr>
              <a:t>A </a:t>
            </a:r>
            <a:r>
              <a:rPr lang="en-US" smtClean="0"/>
              <a:t>must go from </a:t>
            </a:r>
            <a:r>
              <a:rPr lang="en-US" smtClean="0">
                <a:solidFill>
                  <a:srgbClr val="008000"/>
                </a:solidFill>
              </a:rPr>
              <a:t>i to k</a:t>
            </a:r>
            <a:r>
              <a:rPr lang="en-US" smtClean="0"/>
              <a:t> and from </a:t>
            </a:r>
            <a:r>
              <a:rPr lang="en-US" smtClean="0">
                <a:solidFill>
                  <a:srgbClr val="008000"/>
                </a:solidFill>
              </a:rPr>
              <a:t>k to j, for some k.</a:t>
            </a:r>
          </a:p>
          <a:p>
            <a:pPr>
              <a:lnSpc>
                <a:spcPct val="90000"/>
              </a:lnSpc>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p>
            <a:fld id="{ED55E2B7-2F8B-4F29-96C2-9011FF988514}" type="datetime1">
              <a:rPr lang="en-US">
                <a:latin typeface="Arial" pitchFamily="34" charset="0"/>
              </a:rPr>
              <a:pPr/>
              <a:t>11/26/2018</a:t>
            </a:fld>
            <a:endParaRPr lang="en-US">
              <a:latin typeface="Arial" pitchFamily="34" charset="0"/>
            </a:endParaRPr>
          </a:p>
        </p:txBody>
      </p:sp>
      <p:sp>
        <p:nvSpPr>
          <p:cNvPr id="37891"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37892" name="Slide Number Placeholder 5"/>
          <p:cNvSpPr>
            <a:spLocks noGrp="1"/>
          </p:cNvSpPr>
          <p:nvPr>
            <p:ph type="sldNum" sz="quarter" idx="12"/>
          </p:nvPr>
        </p:nvSpPr>
        <p:spPr>
          <a:noFill/>
        </p:spPr>
        <p:txBody>
          <a:bodyPr/>
          <a:lstStyle/>
          <a:p>
            <a:fld id="{29600AC6-E79B-4193-91CB-2CB5267C4260}" type="slidenum">
              <a:rPr lang="en-US">
                <a:latin typeface="Arial" pitchFamily="34" charset="0"/>
              </a:rPr>
              <a:pPr/>
              <a:t>87</a:t>
            </a:fld>
            <a:endParaRPr lang="en-US">
              <a:latin typeface="Arial" pitchFamily="34" charset="0"/>
            </a:endParaRPr>
          </a:p>
        </p:txBody>
      </p:sp>
      <p:sp>
        <p:nvSpPr>
          <p:cNvPr id="37893" name="Rectangle 2"/>
          <p:cNvSpPr>
            <a:spLocks noGrp="1" noChangeArrowheads="1"/>
          </p:cNvSpPr>
          <p:nvPr>
            <p:ph type="title"/>
          </p:nvPr>
        </p:nvSpPr>
        <p:spPr/>
        <p:txBody>
          <a:bodyPr/>
          <a:lstStyle/>
          <a:p>
            <a:r>
              <a:rPr lang="en-US" smtClean="0"/>
              <a:t>CKY</a:t>
            </a:r>
          </a:p>
        </p:txBody>
      </p:sp>
      <p:sp>
        <p:nvSpPr>
          <p:cNvPr id="37894" name="Rectangle 3"/>
          <p:cNvSpPr>
            <a:spLocks noGrp="1" noChangeArrowheads="1"/>
          </p:cNvSpPr>
          <p:nvPr>
            <p:ph type="body" idx="1"/>
          </p:nvPr>
        </p:nvSpPr>
        <p:spPr/>
        <p:txBody>
          <a:bodyPr/>
          <a:lstStyle/>
          <a:p>
            <a:pPr>
              <a:lnSpc>
                <a:spcPct val="90000"/>
              </a:lnSpc>
            </a:pPr>
            <a:r>
              <a:rPr lang="en-US" smtClean="0"/>
              <a:t>Meaning that for a rule like </a:t>
            </a:r>
            <a:r>
              <a:rPr lang="en-US" smtClean="0">
                <a:solidFill>
                  <a:srgbClr val="008000"/>
                </a:solidFill>
              </a:rPr>
              <a:t>A </a:t>
            </a:r>
            <a:r>
              <a:rPr lang="en-US" sz="3600" b="1" i="1" smtClean="0">
                <a:solidFill>
                  <a:srgbClr val="008000"/>
                </a:solidFill>
                <a:sym typeface="Symbol" pitchFamily="18" charset="2"/>
              </a:rPr>
              <a:t></a:t>
            </a:r>
            <a:r>
              <a:rPr lang="en-US" i="1" smtClean="0">
                <a:solidFill>
                  <a:srgbClr val="008000"/>
                </a:solidFill>
                <a:sym typeface="Symbol" pitchFamily="18" charset="2"/>
              </a:rPr>
              <a:t> </a:t>
            </a:r>
            <a:r>
              <a:rPr lang="en-US" smtClean="0">
                <a:solidFill>
                  <a:srgbClr val="008000"/>
                </a:solidFill>
              </a:rPr>
              <a:t>B C</a:t>
            </a:r>
            <a:r>
              <a:rPr lang="en-US" smtClean="0"/>
              <a:t> we should look for a </a:t>
            </a:r>
            <a:r>
              <a:rPr lang="en-US" smtClean="0">
                <a:solidFill>
                  <a:srgbClr val="008000"/>
                </a:solidFill>
              </a:rPr>
              <a:t>B</a:t>
            </a:r>
            <a:r>
              <a:rPr lang="en-US" smtClean="0"/>
              <a:t> in </a:t>
            </a:r>
            <a:r>
              <a:rPr lang="en-US" smtClean="0">
                <a:solidFill>
                  <a:srgbClr val="A50021"/>
                </a:solidFill>
              </a:rPr>
              <a:t>[i,k]</a:t>
            </a:r>
            <a:r>
              <a:rPr lang="en-US" smtClean="0"/>
              <a:t> and a </a:t>
            </a:r>
            <a:r>
              <a:rPr lang="en-US" smtClean="0">
                <a:solidFill>
                  <a:srgbClr val="008000"/>
                </a:solidFill>
              </a:rPr>
              <a:t>C</a:t>
            </a:r>
            <a:r>
              <a:rPr lang="en-US" smtClean="0"/>
              <a:t> in </a:t>
            </a:r>
            <a:r>
              <a:rPr lang="en-US" smtClean="0">
                <a:solidFill>
                  <a:srgbClr val="A50021"/>
                </a:solidFill>
              </a:rPr>
              <a:t>[k,j].</a:t>
            </a:r>
          </a:p>
          <a:p>
            <a:pPr>
              <a:lnSpc>
                <a:spcPct val="90000"/>
              </a:lnSpc>
            </a:pPr>
            <a:r>
              <a:rPr lang="en-US" smtClean="0"/>
              <a:t>In other words, if we think there might be an </a:t>
            </a:r>
            <a:r>
              <a:rPr lang="en-US" smtClean="0">
                <a:solidFill>
                  <a:srgbClr val="008000"/>
                </a:solidFill>
              </a:rPr>
              <a:t>A</a:t>
            </a:r>
            <a:r>
              <a:rPr lang="en-US" smtClean="0"/>
              <a:t> spanning </a:t>
            </a:r>
            <a:r>
              <a:rPr lang="en-US" smtClean="0">
                <a:solidFill>
                  <a:srgbClr val="A50021"/>
                </a:solidFill>
              </a:rPr>
              <a:t>i,j </a:t>
            </a:r>
            <a:r>
              <a:rPr lang="en-US" smtClean="0"/>
              <a:t>in the input… AND </a:t>
            </a:r>
          </a:p>
          <a:p>
            <a:pPr>
              <a:lnSpc>
                <a:spcPct val="90000"/>
              </a:lnSpc>
              <a:buFont typeface="Wingdings" pitchFamily="2" charset="2"/>
              <a:buNone/>
            </a:pPr>
            <a:r>
              <a:rPr lang="en-US" smtClean="0">
                <a:solidFill>
                  <a:srgbClr val="008000"/>
                </a:solidFill>
              </a:rPr>
              <a:t>   A </a:t>
            </a:r>
            <a:r>
              <a:rPr lang="en-US" sz="3600" b="1" i="1" smtClean="0">
                <a:solidFill>
                  <a:srgbClr val="008000"/>
                </a:solidFill>
                <a:sym typeface="Symbol" pitchFamily="18" charset="2"/>
              </a:rPr>
              <a:t></a:t>
            </a:r>
            <a:r>
              <a:rPr lang="en-US" i="1" smtClean="0">
                <a:solidFill>
                  <a:srgbClr val="008000"/>
                </a:solidFill>
                <a:sym typeface="Symbol" pitchFamily="18" charset="2"/>
              </a:rPr>
              <a:t> </a:t>
            </a:r>
            <a:r>
              <a:rPr lang="en-US" smtClean="0">
                <a:solidFill>
                  <a:srgbClr val="008000"/>
                </a:solidFill>
              </a:rPr>
              <a:t>B C</a:t>
            </a:r>
            <a:r>
              <a:rPr lang="en-US" smtClean="0"/>
              <a:t> is a rule in the grammar THEN</a:t>
            </a:r>
          </a:p>
          <a:p>
            <a:pPr>
              <a:lnSpc>
                <a:spcPct val="90000"/>
              </a:lnSpc>
            </a:pPr>
            <a:r>
              <a:rPr lang="en-US" smtClean="0"/>
              <a:t>There must be a </a:t>
            </a:r>
            <a:r>
              <a:rPr lang="en-US" smtClean="0">
                <a:solidFill>
                  <a:srgbClr val="008000"/>
                </a:solidFill>
              </a:rPr>
              <a:t>B</a:t>
            </a:r>
            <a:r>
              <a:rPr lang="en-US" smtClean="0"/>
              <a:t> in </a:t>
            </a:r>
            <a:r>
              <a:rPr lang="en-US" smtClean="0">
                <a:solidFill>
                  <a:srgbClr val="A50021"/>
                </a:solidFill>
              </a:rPr>
              <a:t>[i,k]</a:t>
            </a:r>
            <a:r>
              <a:rPr lang="en-US" smtClean="0"/>
              <a:t> and a </a:t>
            </a:r>
            <a:r>
              <a:rPr lang="en-US" smtClean="0">
                <a:solidFill>
                  <a:srgbClr val="008000"/>
                </a:solidFill>
              </a:rPr>
              <a:t>C</a:t>
            </a:r>
            <a:r>
              <a:rPr lang="en-US" smtClean="0"/>
              <a:t> in </a:t>
            </a:r>
            <a:r>
              <a:rPr lang="en-US" smtClean="0">
                <a:solidFill>
                  <a:srgbClr val="A50021"/>
                </a:solidFill>
              </a:rPr>
              <a:t>[k,j]</a:t>
            </a:r>
            <a:r>
              <a:rPr lang="en-US" smtClean="0"/>
              <a:t> for some i&lt;k&lt;j</a:t>
            </a:r>
          </a:p>
          <a:p>
            <a:pPr>
              <a:lnSpc>
                <a:spcPct val="90000"/>
              </a:lnSpc>
            </a:pPr>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p>
            <a:fld id="{51586391-F1B1-48C9-859A-E532C12BF15F}" type="datetime1">
              <a:rPr lang="en-US">
                <a:latin typeface="Arial" pitchFamily="34" charset="0"/>
              </a:rPr>
              <a:pPr/>
              <a:t>11/26/2018</a:t>
            </a:fld>
            <a:endParaRPr lang="en-US">
              <a:latin typeface="Arial" pitchFamily="34" charset="0"/>
            </a:endParaRPr>
          </a:p>
        </p:txBody>
      </p:sp>
      <p:sp>
        <p:nvSpPr>
          <p:cNvPr id="38915"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38916" name="Slide Number Placeholder 5"/>
          <p:cNvSpPr>
            <a:spLocks noGrp="1"/>
          </p:cNvSpPr>
          <p:nvPr>
            <p:ph type="sldNum" sz="quarter" idx="12"/>
          </p:nvPr>
        </p:nvSpPr>
        <p:spPr>
          <a:noFill/>
        </p:spPr>
        <p:txBody>
          <a:bodyPr/>
          <a:lstStyle/>
          <a:p>
            <a:fld id="{ABA33701-1475-4C72-A887-BB8E46060297}" type="slidenum">
              <a:rPr lang="en-US">
                <a:latin typeface="Arial" pitchFamily="34" charset="0"/>
              </a:rPr>
              <a:pPr/>
              <a:t>88</a:t>
            </a:fld>
            <a:endParaRPr lang="en-US">
              <a:latin typeface="Arial" pitchFamily="34" charset="0"/>
            </a:endParaRPr>
          </a:p>
        </p:txBody>
      </p:sp>
      <p:sp>
        <p:nvSpPr>
          <p:cNvPr id="38917" name="Rectangle 2"/>
          <p:cNvSpPr>
            <a:spLocks noGrp="1" noChangeArrowheads="1"/>
          </p:cNvSpPr>
          <p:nvPr>
            <p:ph type="title"/>
          </p:nvPr>
        </p:nvSpPr>
        <p:spPr/>
        <p:txBody>
          <a:bodyPr/>
          <a:lstStyle/>
          <a:p>
            <a:r>
              <a:rPr lang="en-US" smtClean="0"/>
              <a:t>CKY</a:t>
            </a:r>
          </a:p>
        </p:txBody>
      </p:sp>
      <p:sp>
        <p:nvSpPr>
          <p:cNvPr id="38918" name="Rectangle 3"/>
          <p:cNvSpPr>
            <a:spLocks noGrp="1" noChangeArrowheads="1"/>
          </p:cNvSpPr>
          <p:nvPr>
            <p:ph type="body" idx="1"/>
          </p:nvPr>
        </p:nvSpPr>
        <p:spPr/>
        <p:txBody>
          <a:bodyPr/>
          <a:lstStyle/>
          <a:p>
            <a:r>
              <a:rPr lang="en-US" smtClean="0"/>
              <a:t>So to fill the table loop over the cell[i,j] values in some systematic way</a:t>
            </a:r>
          </a:p>
          <a:p>
            <a:pPr lvl="1"/>
            <a:r>
              <a:rPr lang="en-US" smtClean="0"/>
              <a:t>What constraint should we put on that systematic search?</a:t>
            </a:r>
          </a:p>
          <a:p>
            <a:pPr lvl="1">
              <a:buFont typeface="Wingdings" pitchFamily="2" charset="2"/>
              <a:buNone/>
            </a:pPr>
            <a:endParaRPr lang="en-US" smtClean="0"/>
          </a:p>
          <a:p>
            <a:pPr lvl="1"/>
            <a:r>
              <a:rPr lang="en-US" smtClean="0"/>
              <a:t>For each cell, loop over the appropriate k values to search for things to add.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fld id="{1C465A05-6F33-404E-8AD2-BBC7EBC3F8BC}" type="datetime1">
              <a:rPr lang="en-US">
                <a:latin typeface="Arial" pitchFamily="34" charset="0"/>
              </a:rPr>
              <a:pPr/>
              <a:t>11/26/2018</a:t>
            </a:fld>
            <a:endParaRPr lang="en-US">
              <a:latin typeface="Arial" pitchFamily="34" charset="0"/>
            </a:endParaRPr>
          </a:p>
        </p:txBody>
      </p:sp>
      <p:sp>
        <p:nvSpPr>
          <p:cNvPr id="34819"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34820" name="Slide Number Placeholder 5"/>
          <p:cNvSpPr>
            <a:spLocks noGrp="1"/>
          </p:cNvSpPr>
          <p:nvPr>
            <p:ph type="sldNum" sz="quarter" idx="12"/>
          </p:nvPr>
        </p:nvSpPr>
        <p:spPr>
          <a:noFill/>
        </p:spPr>
        <p:txBody>
          <a:bodyPr/>
          <a:lstStyle/>
          <a:p>
            <a:fld id="{83D26123-E940-4686-873A-57C7C8B7E43E}" type="slidenum">
              <a:rPr lang="en-US">
                <a:latin typeface="Arial" pitchFamily="34" charset="0"/>
              </a:rPr>
              <a:pPr/>
              <a:t>89</a:t>
            </a:fld>
            <a:endParaRPr lang="en-US">
              <a:latin typeface="Arial" pitchFamily="34" charset="0"/>
            </a:endParaRPr>
          </a:p>
        </p:txBody>
      </p:sp>
      <p:sp>
        <p:nvSpPr>
          <p:cNvPr id="34821" name="Rectangle 1026"/>
          <p:cNvSpPr>
            <a:spLocks noGrp="1" noChangeArrowheads="1"/>
          </p:cNvSpPr>
          <p:nvPr>
            <p:ph type="title"/>
          </p:nvPr>
        </p:nvSpPr>
        <p:spPr>
          <a:xfrm>
            <a:off x="685800" y="0"/>
            <a:ext cx="7772400" cy="1143000"/>
          </a:xfrm>
        </p:spPr>
        <p:txBody>
          <a:bodyPr/>
          <a:lstStyle/>
          <a:p>
            <a:r>
              <a:rPr lang="en-US" dirty="0" smtClean="0"/>
              <a:t>Final CFG in CNF form</a:t>
            </a:r>
          </a:p>
        </p:txBody>
      </p:sp>
      <p:pic>
        <p:nvPicPr>
          <p:cNvPr id="1680389" name="Picture 1029" descr="fig13"/>
          <p:cNvPicPr>
            <a:picLocks noGrp="1" noChangeAspect="1" noChangeArrowheads="1"/>
          </p:cNvPicPr>
          <p:nvPr>
            <p:ph idx="1"/>
          </p:nvPr>
        </p:nvPicPr>
        <p:blipFill>
          <a:blip r:embed="rId3"/>
          <a:srcRect l="45066"/>
          <a:stretch>
            <a:fillRect/>
          </a:stretch>
        </p:blipFill>
        <p:spPr>
          <a:xfrm>
            <a:off x="4143372" y="1143000"/>
            <a:ext cx="4772028" cy="4838700"/>
          </a:xfrm>
          <a:effectLst>
            <a:outerShdw dist="35921" dir="2700000" algn="ctr" rotWithShape="0">
              <a:srgbClr val="808080"/>
            </a:outerShdw>
          </a:effectLst>
        </p:spPr>
      </p:pic>
      <p:pic>
        <p:nvPicPr>
          <p:cNvPr id="7" name="Picture 5" descr="fig13"/>
          <p:cNvPicPr>
            <a:picLocks noChangeAspect="1" noChangeArrowheads="1"/>
          </p:cNvPicPr>
          <p:nvPr/>
        </p:nvPicPr>
        <p:blipFill>
          <a:blip r:embed="rId4"/>
          <a:srcRect l="46392"/>
          <a:stretch>
            <a:fillRect/>
          </a:stretch>
        </p:blipFill>
        <p:spPr>
          <a:xfrm>
            <a:off x="0" y="1190625"/>
            <a:ext cx="3962376" cy="5667375"/>
          </a:xfrm>
          <a:prstGeom prst="rect">
            <a:avLst/>
          </a:prstGeom>
          <a:effectLst>
            <a:outerShdw dist="35921" dir="2700000" algn="ctr" rotWithShape="0">
              <a:srgbClr val="808080"/>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t>Text pre-processing</a:t>
            </a:r>
          </a:p>
        </p:txBody>
      </p:sp>
      <p:sp>
        <p:nvSpPr>
          <p:cNvPr id="4099" name="Rectangle 3"/>
          <p:cNvSpPr>
            <a:spLocks noGrp="1" noChangeArrowheads="1"/>
          </p:cNvSpPr>
          <p:nvPr>
            <p:ph type="body" idx="1"/>
          </p:nvPr>
        </p:nvSpPr>
        <p:spPr>
          <a:xfrm>
            <a:off x="685800" y="1752600"/>
            <a:ext cx="7772400" cy="1066800"/>
          </a:xfrm>
        </p:spPr>
        <p:txBody>
          <a:bodyPr/>
          <a:lstStyle/>
          <a:p>
            <a:pPr marL="0" indent="0">
              <a:buFont typeface="Wingdings" pitchFamily="2" charset="2"/>
              <a:buNone/>
            </a:pPr>
            <a:r>
              <a:rPr lang="en-US" sz="2400" dirty="0" smtClean="0"/>
              <a:t>Determining the </a:t>
            </a:r>
            <a:r>
              <a:rPr lang="en-US" sz="2400" i="1" dirty="0" smtClean="0"/>
              <a:t>tokens</a:t>
            </a:r>
            <a:r>
              <a:rPr lang="en-US" sz="2400" dirty="0" smtClean="0"/>
              <a:t> is the two major pre-processing steps</a:t>
            </a:r>
          </a:p>
        </p:txBody>
      </p:sp>
      <p:sp>
        <p:nvSpPr>
          <p:cNvPr id="4100" name="Rectangle 4"/>
          <p:cNvSpPr>
            <a:spLocks noChangeArrowheads="1"/>
          </p:cNvSpPr>
          <p:nvPr/>
        </p:nvSpPr>
        <p:spPr bwMode="auto">
          <a:xfrm>
            <a:off x="1066800" y="2819400"/>
            <a:ext cx="5629275" cy="427038"/>
          </a:xfrm>
          <a:prstGeom prst="rect">
            <a:avLst/>
          </a:prstGeom>
          <a:noFill/>
          <a:ln w="9525">
            <a:noFill/>
            <a:miter lim="800000"/>
            <a:headEnd/>
            <a:tailEnd/>
          </a:ln>
        </p:spPr>
        <p:txBody>
          <a:bodyPr wrap="none">
            <a:spAutoFit/>
          </a:bodyPr>
          <a:lstStyle/>
          <a:p>
            <a:r>
              <a:rPr lang="ja-JP" altLang="en-US" sz="2200"/>
              <a:t>“</a:t>
            </a:r>
            <a:r>
              <a:rPr lang="en-US" altLang="ja-JP" sz="2200" b="1" i="1"/>
              <a:t>Friends, Romans and Countrymen …</a:t>
            </a:r>
            <a:r>
              <a:rPr lang="ja-JP" altLang="en-US" sz="2200"/>
              <a:t>”</a:t>
            </a:r>
            <a:endParaRPr lang="en-US" sz="2200"/>
          </a:p>
        </p:txBody>
      </p:sp>
      <p:grpSp>
        <p:nvGrpSpPr>
          <p:cNvPr id="2" name="Group 12"/>
          <p:cNvGrpSpPr>
            <a:grpSpLocks/>
          </p:cNvGrpSpPr>
          <p:nvPr/>
        </p:nvGrpSpPr>
        <p:grpSpPr bwMode="auto">
          <a:xfrm>
            <a:off x="1676400" y="3352800"/>
            <a:ext cx="7089775" cy="955675"/>
            <a:chOff x="1056" y="2112"/>
            <a:chExt cx="4466" cy="602"/>
          </a:xfrm>
        </p:grpSpPr>
        <p:sp>
          <p:nvSpPr>
            <p:cNvPr id="4106" name="AutoShape 6"/>
            <p:cNvSpPr>
              <a:spLocks noChangeArrowheads="1"/>
            </p:cNvSpPr>
            <p:nvPr/>
          </p:nvSpPr>
          <p:spPr bwMode="auto">
            <a:xfrm>
              <a:off x="1611" y="2112"/>
              <a:ext cx="192" cy="240"/>
            </a:xfrm>
            <a:prstGeom prst="downArrow">
              <a:avLst>
                <a:gd name="adj1" fmla="val 50000"/>
                <a:gd name="adj2" fmla="val 31250"/>
              </a:avLst>
            </a:prstGeom>
            <a:solidFill>
              <a:schemeClr val="tx2"/>
            </a:solidFill>
            <a:ln w="9525">
              <a:solidFill>
                <a:schemeClr val="tx1"/>
              </a:solidFill>
              <a:miter lim="800000"/>
              <a:headEnd/>
              <a:tailEnd/>
            </a:ln>
          </p:spPr>
          <p:txBody>
            <a:bodyPr wrap="none" anchor="ctr">
              <a:spAutoFit/>
            </a:bodyPr>
            <a:lstStyle/>
            <a:p>
              <a:endParaRPr lang="en-US"/>
            </a:p>
          </p:txBody>
        </p:sp>
        <p:sp>
          <p:nvSpPr>
            <p:cNvPr id="4107" name="AutoShape 15"/>
            <p:cNvSpPr>
              <a:spLocks noChangeArrowheads="1"/>
            </p:cNvSpPr>
            <p:nvPr/>
          </p:nvSpPr>
          <p:spPr bwMode="auto">
            <a:xfrm>
              <a:off x="1056" y="2400"/>
              <a:ext cx="1308" cy="314"/>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ea typeface="Arial Unicode MS" pitchFamily="34" charset="-128"/>
                  <a:cs typeface="Arial Unicode MS" pitchFamily="34" charset="-128"/>
                </a:rPr>
                <a:t>tokenization</a:t>
              </a:r>
            </a:p>
          </p:txBody>
        </p:sp>
        <p:sp>
          <p:nvSpPr>
            <p:cNvPr id="4108" name="Rectangle 24"/>
            <p:cNvSpPr>
              <a:spLocks noChangeArrowheads="1"/>
            </p:cNvSpPr>
            <p:nvPr/>
          </p:nvSpPr>
          <p:spPr bwMode="auto">
            <a:xfrm>
              <a:off x="2947" y="2400"/>
              <a:ext cx="2575"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pitchFamily="18" charset="0"/>
                  <a:ea typeface="Arial Unicode MS" pitchFamily="34" charset="-128"/>
                  <a:cs typeface="Arial Unicode MS" pitchFamily="34" charset="-128"/>
                </a:rPr>
                <a:t>Friends , Romans , Countrymen</a:t>
              </a:r>
            </a:p>
          </p:txBody>
        </p:sp>
      </p:grpSp>
      <p:grpSp>
        <p:nvGrpSpPr>
          <p:cNvPr id="3" name="Group 13"/>
          <p:cNvGrpSpPr>
            <a:grpSpLocks/>
          </p:cNvGrpSpPr>
          <p:nvPr/>
        </p:nvGrpSpPr>
        <p:grpSpPr bwMode="auto">
          <a:xfrm>
            <a:off x="1143000" y="4530725"/>
            <a:ext cx="7235825" cy="1466850"/>
            <a:chOff x="720" y="2854"/>
            <a:chExt cx="4558" cy="924"/>
          </a:xfrm>
        </p:grpSpPr>
        <p:sp>
          <p:nvSpPr>
            <p:cNvPr id="4103" name="AutoShape 9"/>
            <p:cNvSpPr>
              <a:spLocks noChangeArrowheads="1"/>
            </p:cNvSpPr>
            <p:nvPr/>
          </p:nvSpPr>
          <p:spPr bwMode="auto">
            <a:xfrm>
              <a:off x="1639" y="2854"/>
              <a:ext cx="192" cy="240"/>
            </a:xfrm>
            <a:prstGeom prst="downArrow">
              <a:avLst>
                <a:gd name="adj1" fmla="val 50000"/>
                <a:gd name="adj2" fmla="val 31250"/>
              </a:avLst>
            </a:prstGeom>
            <a:solidFill>
              <a:schemeClr val="tx2"/>
            </a:solidFill>
            <a:ln w="9525">
              <a:solidFill>
                <a:schemeClr val="tx1"/>
              </a:solidFill>
              <a:miter lim="800000"/>
              <a:headEnd/>
              <a:tailEnd/>
            </a:ln>
          </p:spPr>
          <p:txBody>
            <a:bodyPr wrap="none" anchor="ctr">
              <a:spAutoFit/>
            </a:bodyPr>
            <a:lstStyle/>
            <a:p>
              <a:endParaRPr lang="en-US"/>
            </a:p>
          </p:txBody>
        </p:sp>
        <p:sp>
          <p:nvSpPr>
            <p:cNvPr id="4104" name="AutoShape 15"/>
            <p:cNvSpPr>
              <a:spLocks noChangeArrowheads="1"/>
            </p:cNvSpPr>
            <p:nvPr/>
          </p:nvSpPr>
          <p:spPr bwMode="auto">
            <a:xfrm>
              <a:off x="720" y="3216"/>
              <a:ext cx="2043" cy="562"/>
            </a:xfrm>
            <a:prstGeom prst="flowChartAlternateProcess">
              <a:avLst/>
            </a:prstGeom>
            <a:solidFill>
              <a:srgbClr val="FF9966"/>
            </a:solidFill>
            <a:ln w="9525">
              <a:solidFill>
                <a:schemeClr val="tx1"/>
              </a:solidFill>
              <a:miter lim="800000"/>
              <a:headEnd/>
              <a:tailEnd/>
            </a:ln>
          </p:spPr>
          <p:txBody>
            <a:bodyPr wrap="none" anchor="ctr">
              <a:spAutoFit/>
            </a:bodyPr>
            <a:lstStyle/>
            <a:p>
              <a:pPr algn="ctr"/>
              <a:r>
                <a:rPr lang="en-US">
                  <a:ea typeface="Arial Unicode MS" pitchFamily="34" charset="-128"/>
                  <a:cs typeface="Arial Unicode MS" pitchFamily="34" charset="-128"/>
                </a:rPr>
                <a:t>token normalization</a:t>
              </a:r>
              <a:br>
                <a:rPr lang="en-US">
                  <a:ea typeface="Arial Unicode MS" pitchFamily="34" charset="-128"/>
                  <a:cs typeface="Arial Unicode MS" pitchFamily="34" charset="-128"/>
                </a:rPr>
              </a:br>
              <a:r>
                <a:rPr lang="en-US">
                  <a:ea typeface="Arial Unicode MS" pitchFamily="34" charset="-128"/>
                  <a:cs typeface="Arial Unicode MS" pitchFamily="34" charset="-128"/>
                </a:rPr>
                <a:t>(determining terms)</a:t>
              </a:r>
            </a:p>
          </p:txBody>
        </p:sp>
        <p:sp>
          <p:nvSpPr>
            <p:cNvPr id="4105" name="Rectangle 24"/>
            <p:cNvSpPr>
              <a:spLocks noChangeArrowheads="1"/>
            </p:cNvSpPr>
            <p:nvPr/>
          </p:nvSpPr>
          <p:spPr bwMode="auto">
            <a:xfrm>
              <a:off x="3194" y="3312"/>
              <a:ext cx="2084" cy="294"/>
            </a:xfrm>
            <a:prstGeom prst="rect">
              <a:avLst/>
            </a:prstGeom>
            <a:solidFill>
              <a:schemeClr val="bg1"/>
            </a:solidFill>
            <a:ln w="9525">
              <a:solidFill>
                <a:schemeClr val="tx1"/>
              </a:solidFill>
              <a:miter lim="800000"/>
              <a:headEnd/>
              <a:tailEnd/>
            </a:ln>
          </p:spPr>
          <p:txBody>
            <a:bodyPr wrap="none" anchor="ctr">
              <a:spAutoFit/>
            </a:bodyPr>
            <a:lstStyle/>
            <a:p>
              <a:pPr algn="ctr"/>
              <a:r>
                <a:rPr lang="en-US">
                  <a:latin typeface="Times New Roman" pitchFamily="18" charset="0"/>
                  <a:ea typeface="Arial Unicode MS" pitchFamily="34" charset="-128"/>
                  <a:cs typeface="Arial Unicode MS" pitchFamily="34" charset="-128"/>
                </a:rPr>
                <a:t>friend roman countrymen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p>
            <a:fld id="{3F31C4E0-DFA0-421C-8CB2-85E5F01811E0}" type="datetime1">
              <a:rPr lang="en-US">
                <a:latin typeface="Arial" pitchFamily="34" charset="0"/>
              </a:rPr>
              <a:pPr/>
              <a:t>11/26/2018</a:t>
            </a:fld>
            <a:endParaRPr lang="en-US">
              <a:latin typeface="Arial" pitchFamily="34" charset="0"/>
            </a:endParaRPr>
          </a:p>
        </p:txBody>
      </p:sp>
      <p:sp>
        <p:nvSpPr>
          <p:cNvPr id="43011"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43012" name="Slide Number Placeholder 5"/>
          <p:cNvSpPr>
            <a:spLocks noGrp="1"/>
          </p:cNvSpPr>
          <p:nvPr>
            <p:ph type="sldNum" sz="quarter" idx="12"/>
          </p:nvPr>
        </p:nvSpPr>
        <p:spPr>
          <a:noFill/>
        </p:spPr>
        <p:txBody>
          <a:bodyPr/>
          <a:lstStyle/>
          <a:p>
            <a:fld id="{22A311CF-1DBD-410E-96F2-B6D906830BB3}" type="slidenum">
              <a:rPr lang="en-US">
                <a:latin typeface="Arial" pitchFamily="34" charset="0"/>
              </a:rPr>
              <a:pPr/>
              <a:t>90</a:t>
            </a:fld>
            <a:endParaRPr lang="en-US">
              <a:latin typeface="Arial" pitchFamily="34" charset="0"/>
            </a:endParaRPr>
          </a:p>
        </p:txBody>
      </p:sp>
      <p:sp>
        <p:nvSpPr>
          <p:cNvPr id="43013" name="Rectangle 2"/>
          <p:cNvSpPr>
            <a:spLocks noGrp="1" noChangeArrowheads="1"/>
          </p:cNvSpPr>
          <p:nvPr>
            <p:ph type="title"/>
          </p:nvPr>
        </p:nvSpPr>
        <p:spPr/>
        <p:txBody>
          <a:bodyPr/>
          <a:lstStyle/>
          <a:p>
            <a:r>
              <a:rPr lang="en-US" smtClean="0"/>
              <a:t>Example</a:t>
            </a:r>
          </a:p>
        </p:txBody>
      </p:sp>
      <p:pic>
        <p:nvPicPr>
          <p:cNvPr id="1676293" name="Picture 5" descr="new-book-flight"/>
          <p:cNvPicPr>
            <a:picLocks noGrp="1" noChangeAspect="1" noChangeArrowheads="1"/>
          </p:cNvPicPr>
          <p:nvPr>
            <p:ph idx="1"/>
          </p:nvPr>
        </p:nvPicPr>
        <p:blipFill>
          <a:blip r:embed="rId3"/>
          <a:srcRect/>
          <a:stretch>
            <a:fillRect/>
          </a:stretch>
        </p:blipFill>
        <p:spPr>
          <a:xfrm>
            <a:off x="533400" y="1676400"/>
            <a:ext cx="8077200" cy="4319588"/>
          </a:xfrm>
          <a:effectLst>
            <a:outerShdw dist="35921" dir="2700000" algn="ctr" rotWithShape="0">
              <a:srgbClr val="808080"/>
            </a:outerShdw>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p>
            <a:fld id="{E99A06FB-EDDE-4F9A-8797-127324F5D26E}" type="datetime1">
              <a:rPr lang="en-US">
                <a:latin typeface="Arial" pitchFamily="34" charset="0"/>
              </a:rPr>
              <a:pPr/>
              <a:t>11/26/2018</a:t>
            </a:fld>
            <a:endParaRPr lang="en-US">
              <a:latin typeface="Arial" pitchFamily="34" charset="0"/>
            </a:endParaRPr>
          </a:p>
        </p:txBody>
      </p:sp>
      <p:sp>
        <p:nvSpPr>
          <p:cNvPr id="44035"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44036" name="Slide Number Placeholder 5"/>
          <p:cNvSpPr>
            <a:spLocks noGrp="1"/>
          </p:cNvSpPr>
          <p:nvPr>
            <p:ph type="sldNum" sz="quarter" idx="12"/>
          </p:nvPr>
        </p:nvSpPr>
        <p:spPr>
          <a:noFill/>
        </p:spPr>
        <p:txBody>
          <a:bodyPr/>
          <a:lstStyle/>
          <a:p>
            <a:fld id="{63190C49-F7CE-4CA9-A1FD-268F51DEF68A}" type="slidenum">
              <a:rPr lang="en-US">
                <a:latin typeface="Arial" pitchFamily="34" charset="0"/>
              </a:rPr>
              <a:pPr/>
              <a:t>91</a:t>
            </a:fld>
            <a:endParaRPr lang="en-US">
              <a:latin typeface="Arial" pitchFamily="34" charset="0"/>
            </a:endParaRPr>
          </a:p>
        </p:txBody>
      </p:sp>
      <p:pic>
        <p:nvPicPr>
          <p:cNvPr id="1685513" name="Picture 9" descr="book1"/>
          <p:cNvPicPr>
            <a:picLocks noGrp="1" noChangeAspect="1" noChangeArrowheads="1"/>
          </p:cNvPicPr>
          <p:nvPr>
            <p:ph idx="1"/>
          </p:nvPr>
        </p:nvPicPr>
        <p:blipFill>
          <a:blip r:embed="rId3"/>
          <a:srcRect/>
          <a:stretch>
            <a:fillRect/>
          </a:stretch>
        </p:blipFill>
        <p:spPr>
          <a:xfrm>
            <a:off x="2133600" y="990600"/>
            <a:ext cx="5345113" cy="5257800"/>
          </a:xfrm>
          <a:effectLst>
            <a:outerShdw dist="35921" dir="2700000" algn="ctr" rotWithShape="0">
              <a:srgbClr val="808080"/>
            </a:outerShdw>
          </a:effectLst>
        </p:spPr>
      </p:pic>
      <p:sp>
        <p:nvSpPr>
          <p:cNvPr id="44038" name="Rectangle 2"/>
          <p:cNvSpPr>
            <a:spLocks noGrp="1" noChangeArrowheads="1"/>
          </p:cNvSpPr>
          <p:nvPr>
            <p:ph type="title"/>
          </p:nvPr>
        </p:nvSpPr>
        <p:spPr/>
        <p:txBody>
          <a:bodyPr/>
          <a:lstStyle/>
          <a:p>
            <a:r>
              <a:rPr lang="en-US" smtClean="0"/>
              <a:t>Example</a:t>
            </a:r>
          </a:p>
        </p:txBody>
      </p:sp>
      <p:sp>
        <p:nvSpPr>
          <p:cNvPr id="44039" name="Text Box 5"/>
          <p:cNvSpPr txBox="1">
            <a:spLocks noChangeArrowheads="1"/>
          </p:cNvSpPr>
          <p:nvPr/>
        </p:nvSpPr>
        <p:spPr bwMode="auto">
          <a:xfrm>
            <a:off x="533400" y="4706938"/>
            <a:ext cx="2301875" cy="457200"/>
          </a:xfrm>
          <a:prstGeom prst="rect">
            <a:avLst/>
          </a:prstGeom>
          <a:solidFill>
            <a:schemeClr val="hlink"/>
          </a:solidFill>
          <a:ln w="9525">
            <a:noFill/>
            <a:miter lim="800000"/>
            <a:headEnd/>
            <a:tailEnd/>
          </a:ln>
        </p:spPr>
        <p:txBody>
          <a:bodyPr wrap="none">
            <a:spAutoFit/>
          </a:bodyPr>
          <a:lstStyle/>
          <a:p>
            <a:r>
              <a:rPr lang="en-US" sz="2400"/>
              <a:t>Filling column 5</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p>
            <a:fld id="{21CDE397-221A-4E24-950F-53993ACC19FC}" type="datetime1">
              <a:rPr lang="en-US">
                <a:latin typeface="Arial" pitchFamily="34" charset="0"/>
              </a:rPr>
              <a:pPr/>
              <a:t>11/26/2018</a:t>
            </a:fld>
            <a:endParaRPr lang="en-US">
              <a:latin typeface="Arial" pitchFamily="34" charset="0"/>
            </a:endParaRPr>
          </a:p>
        </p:txBody>
      </p:sp>
      <p:sp>
        <p:nvSpPr>
          <p:cNvPr id="45059"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45060" name="Slide Number Placeholder 5"/>
          <p:cNvSpPr>
            <a:spLocks noGrp="1"/>
          </p:cNvSpPr>
          <p:nvPr>
            <p:ph type="sldNum" sz="quarter" idx="12"/>
          </p:nvPr>
        </p:nvSpPr>
        <p:spPr>
          <a:noFill/>
        </p:spPr>
        <p:txBody>
          <a:bodyPr/>
          <a:lstStyle/>
          <a:p>
            <a:fld id="{70D1A964-51AF-4D8F-B3CA-8018309C8E0E}" type="slidenum">
              <a:rPr lang="en-US">
                <a:latin typeface="Arial" pitchFamily="34" charset="0"/>
              </a:rPr>
              <a:pPr/>
              <a:t>92</a:t>
            </a:fld>
            <a:endParaRPr lang="en-US">
              <a:latin typeface="Arial" pitchFamily="34" charset="0"/>
            </a:endParaRPr>
          </a:p>
        </p:txBody>
      </p:sp>
      <p:sp>
        <p:nvSpPr>
          <p:cNvPr id="45061" name="Rectangle 2"/>
          <p:cNvSpPr>
            <a:spLocks noGrp="1" noChangeArrowheads="1"/>
          </p:cNvSpPr>
          <p:nvPr>
            <p:ph type="title"/>
          </p:nvPr>
        </p:nvSpPr>
        <p:spPr/>
        <p:txBody>
          <a:bodyPr/>
          <a:lstStyle/>
          <a:p>
            <a:r>
              <a:rPr lang="en-US" smtClean="0"/>
              <a:t>Example</a:t>
            </a:r>
          </a:p>
        </p:txBody>
      </p:sp>
      <p:pic>
        <p:nvPicPr>
          <p:cNvPr id="1686533" name="Picture 5" descr="book2"/>
          <p:cNvPicPr>
            <a:picLocks noGrp="1" noChangeAspect="1" noChangeArrowheads="1"/>
          </p:cNvPicPr>
          <p:nvPr>
            <p:ph idx="1"/>
          </p:nvPr>
        </p:nvPicPr>
        <p:blipFill>
          <a:blip r:embed="rId3"/>
          <a:srcRect/>
          <a:stretch>
            <a:fillRect/>
          </a:stretch>
        </p:blipFill>
        <p:spPr>
          <a:xfrm>
            <a:off x="1873250" y="1219200"/>
            <a:ext cx="5243513" cy="5257800"/>
          </a:xfrm>
          <a:effectLst>
            <a:outerShdw dist="35921" dir="2700000" algn="ctr" rotWithShape="0">
              <a:srgbClr val="808080"/>
            </a:outerShdw>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p>
            <a:fld id="{0D6EBF7D-D29B-44D3-A4AD-897AFDD40822}" type="datetime1">
              <a:rPr lang="en-US">
                <a:latin typeface="Arial" pitchFamily="34" charset="0"/>
              </a:rPr>
              <a:pPr/>
              <a:t>11/26/2018</a:t>
            </a:fld>
            <a:endParaRPr lang="en-US">
              <a:latin typeface="Arial" pitchFamily="34" charset="0"/>
            </a:endParaRPr>
          </a:p>
        </p:txBody>
      </p:sp>
      <p:sp>
        <p:nvSpPr>
          <p:cNvPr id="46083"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46084" name="Slide Number Placeholder 5"/>
          <p:cNvSpPr>
            <a:spLocks noGrp="1"/>
          </p:cNvSpPr>
          <p:nvPr>
            <p:ph type="sldNum" sz="quarter" idx="12"/>
          </p:nvPr>
        </p:nvSpPr>
        <p:spPr>
          <a:noFill/>
        </p:spPr>
        <p:txBody>
          <a:bodyPr/>
          <a:lstStyle/>
          <a:p>
            <a:fld id="{0B0D94E4-F575-434D-BE5C-55A9A038084B}" type="slidenum">
              <a:rPr lang="en-US">
                <a:latin typeface="Arial" pitchFamily="34" charset="0"/>
              </a:rPr>
              <a:pPr/>
              <a:t>93</a:t>
            </a:fld>
            <a:endParaRPr lang="en-US">
              <a:latin typeface="Arial" pitchFamily="34" charset="0"/>
            </a:endParaRPr>
          </a:p>
        </p:txBody>
      </p:sp>
      <p:sp>
        <p:nvSpPr>
          <p:cNvPr id="46085" name="Rectangle 2"/>
          <p:cNvSpPr>
            <a:spLocks noGrp="1" noChangeArrowheads="1"/>
          </p:cNvSpPr>
          <p:nvPr>
            <p:ph type="title"/>
          </p:nvPr>
        </p:nvSpPr>
        <p:spPr/>
        <p:txBody>
          <a:bodyPr/>
          <a:lstStyle/>
          <a:p>
            <a:r>
              <a:rPr lang="en-US" smtClean="0"/>
              <a:t>Example</a:t>
            </a:r>
          </a:p>
        </p:txBody>
      </p:sp>
      <p:pic>
        <p:nvPicPr>
          <p:cNvPr id="1687557" name="Picture 5" descr="book3"/>
          <p:cNvPicPr>
            <a:picLocks noGrp="1" noChangeAspect="1" noChangeArrowheads="1"/>
          </p:cNvPicPr>
          <p:nvPr>
            <p:ph idx="1"/>
          </p:nvPr>
        </p:nvPicPr>
        <p:blipFill>
          <a:blip r:embed="rId3"/>
          <a:srcRect/>
          <a:stretch>
            <a:fillRect/>
          </a:stretch>
        </p:blipFill>
        <p:spPr>
          <a:xfrm>
            <a:off x="1912938" y="1219200"/>
            <a:ext cx="5165725" cy="5257800"/>
          </a:xfrm>
          <a:effectLst>
            <a:outerShdw dist="35921" dir="2700000" algn="ctr" rotWithShape="0">
              <a:srgbClr val="808080"/>
            </a:outerShdw>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p>
            <a:fld id="{26EC4752-1A8D-49FA-B47D-EB89DAD3CB50}" type="datetime1">
              <a:rPr lang="en-US">
                <a:latin typeface="Arial" pitchFamily="34" charset="0"/>
              </a:rPr>
              <a:pPr/>
              <a:t>11/26/2018</a:t>
            </a:fld>
            <a:endParaRPr lang="en-US">
              <a:latin typeface="Arial" pitchFamily="34" charset="0"/>
            </a:endParaRPr>
          </a:p>
        </p:txBody>
      </p:sp>
      <p:sp>
        <p:nvSpPr>
          <p:cNvPr id="47107"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47108" name="Slide Number Placeholder 5"/>
          <p:cNvSpPr>
            <a:spLocks noGrp="1"/>
          </p:cNvSpPr>
          <p:nvPr>
            <p:ph type="sldNum" sz="quarter" idx="12"/>
          </p:nvPr>
        </p:nvSpPr>
        <p:spPr>
          <a:noFill/>
        </p:spPr>
        <p:txBody>
          <a:bodyPr/>
          <a:lstStyle/>
          <a:p>
            <a:fld id="{18C2557E-5C7F-4359-BAA4-5F31DB33F073}" type="slidenum">
              <a:rPr lang="en-US">
                <a:latin typeface="Arial" pitchFamily="34" charset="0"/>
              </a:rPr>
              <a:pPr/>
              <a:t>94</a:t>
            </a:fld>
            <a:endParaRPr lang="en-US">
              <a:latin typeface="Arial" pitchFamily="34" charset="0"/>
            </a:endParaRPr>
          </a:p>
        </p:txBody>
      </p:sp>
      <p:sp>
        <p:nvSpPr>
          <p:cNvPr id="47109" name="Rectangle 2"/>
          <p:cNvSpPr>
            <a:spLocks noGrp="1" noChangeArrowheads="1"/>
          </p:cNvSpPr>
          <p:nvPr>
            <p:ph type="title"/>
          </p:nvPr>
        </p:nvSpPr>
        <p:spPr/>
        <p:txBody>
          <a:bodyPr/>
          <a:lstStyle/>
          <a:p>
            <a:r>
              <a:rPr lang="en-US" smtClean="0"/>
              <a:t>Example</a:t>
            </a:r>
          </a:p>
        </p:txBody>
      </p:sp>
      <p:sp>
        <p:nvSpPr>
          <p:cNvPr id="47110" name="Rectangle 4"/>
          <p:cNvSpPr>
            <a:spLocks noChangeArrowheads="1"/>
          </p:cNvSpPr>
          <p:nvPr/>
        </p:nvSpPr>
        <p:spPr bwMode="auto">
          <a:xfrm>
            <a:off x="2209800" y="5562600"/>
            <a:ext cx="2895600" cy="990600"/>
          </a:xfrm>
          <a:prstGeom prst="rect">
            <a:avLst/>
          </a:prstGeom>
          <a:solidFill>
            <a:srgbClr val="FFFFFF"/>
          </a:solidFill>
          <a:ln w="9525">
            <a:noFill/>
            <a:miter lim="800000"/>
            <a:headEnd/>
            <a:tailEnd/>
          </a:ln>
        </p:spPr>
        <p:txBody>
          <a:bodyPr wrap="none" anchor="ctr"/>
          <a:lstStyle/>
          <a:p>
            <a:endParaRPr lang="en-IN"/>
          </a:p>
        </p:txBody>
      </p:sp>
      <p:pic>
        <p:nvPicPr>
          <p:cNvPr id="1688582" name="Picture 6" descr="book4"/>
          <p:cNvPicPr>
            <a:picLocks noGrp="1" noChangeAspect="1" noChangeArrowheads="1"/>
          </p:cNvPicPr>
          <p:nvPr>
            <p:ph idx="1"/>
          </p:nvPr>
        </p:nvPicPr>
        <p:blipFill>
          <a:blip r:embed="rId3"/>
          <a:srcRect/>
          <a:stretch>
            <a:fillRect/>
          </a:stretch>
        </p:blipFill>
        <p:spPr>
          <a:xfrm>
            <a:off x="1852613" y="1219200"/>
            <a:ext cx="5284787" cy="5257800"/>
          </a:xfrm>
          <a:effectLst>
            <a:outerShdw dist="35921" dir="2700000" algn="ctr" rotWithShape="0">
              <a:srgbClr val="808080"/>
            </a:outerShdw>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3698E1AB-81D2-4F9F-90BE-F568826875CD}" type="datetime1">
              <a:rPr lang="en-US">
                <a:latin typeface="Arial" pitchFamily="34" charset="0"/>
              </a:rPr>
              <a:pPr/>
              <a:t>11/26/2018</a:t>
            </a:fld>
            <a:endParaRPr lang="en-US">
              <a:latin typeface="Arial" pitchFamily="34" charset="0"/>
            </a:endParaRPr>
          </a:p>
        </p:txBody>
      </p:sp>
      <p:sp>
        <p:nvSpPr>
          <p:cNvPr id="48131" name="Footer Placeholder 4"/>
          <p:cNvSpPr>
            <a:spLocks noGrp="1"/>
          </p:cNvSpPr>
          <p:nvPr>
            <p:ph type="ftr" sz="quarter" idx="11"/>
          </p:nvPr>
        </p:nvSpPr>
        <p:spPr>
          <a:noFill/>
        </p:spPr>
        <p:txBody>
          <a:bodyPr/>
          <a:lstStyle/>
          <a:p>
            <a:r>
              <a:rPr lang="en-US">
                <a:latin typeface="Arial" pitchFamily="34" charset="0"/>
                <a:cs typeface="Arial" pitchFamily="34" charset="0"/>
              </a:rPr>
              <a:t>                                         </a:t>
            </a:r>
            <a:endParaRPr lang="en-US" sz="1400">
              <a:latin typeface="Arial" pitchFamily="34" charset="0"/>
              <a:cs typeface="Arial" pitchFamily="34" charset="0"/>
            </a:endParaRPr>
          </a:p>
        </p:txBody>
      </p:sp>
      <p:sp>
        <p:nvSpPr>
          <p:cNvPr id="48132" name="Slide Number Placeholder 5"/>
          <p:cNvSpPr>
            <a:spLocks noGrp="1"/>
          </p:cNvSpPr>
          <p:nvPr>
            <p:ph type="sldNum" sz="quarter" idx="12"/>
          </p:nvPr>
        </p:nvSpPr>
        <p:spPr>
          <a:noFill/>
        </p:spPr>
        <p:txBody>
          <a:bodyPr/>
          <a:lstStyle/>
          <a:p>
            <a:fld id="{9DE788FD-A52E-408C-AF9C-18997BDC00D7}" type="slidenum">
              <a:rPr lang="en-US">
                <a:latin typeface="Arial" pitchFamily="34" charset="0"/>
              </a:rPr>
              <a:pPr/>
              <a:t>95</a:t>
            </a:fld>
            <a:endParaRPr lang="en-US">
              <a:latin typeface="Arial" pitchFamily="34" charset="0"/>
            </a:endParaRPr>
          </a:p>
        </p:txBody>
      </p:sp>
      <p:sp>
        <p:nvSpPr>
          <p:cNvPr id="48133" name="Rectangle 2"/>
          <p:cNvSpPr>
            <a:spLocks noGrp="1" noChangeArrowheads="1"/>
          </p:cNvSpPr>
          <p:nvPr>
            <p:ph type="title"/>
          </p:nvPr>
        </p:nvSpPr>
        <p:spPr/>
        <p:txBody>
          <a:bodyPr/>
          <a:lstStyle/>
          <a:p>
            <a:r>
              <a:rPr lang="en-US" smtClean="0"/>
              <a:t>Example</a:t>
            </a:r>
          </a:p>
        </p:txBody>
      </p:sp>
      <p:pic>
        <p:nvPicPr>
          <p:cNvPr id="1689605" name="Picture 5" descr="book5"/>
          <p:cNvPicPr>
            <a:picLocks noGrp="1" noChangeAspect="1" noChangeArrowheads="1"/>
          </p:cNvPicPr>
          <p:nvPr>
            <p:ph idx="1"/>
          </p:nvPr>
        </p:nvPicPr>
        <p:blipFill>
          <a:blip r:embed="rId3"/>
          <a:srcRect/>
          <a:stretch>
            <a:fillRect/>
          </a:stretch>
        </p:blipFill>
        <p:spPr>
          <a:xfrm>
            <a:off x="1812925" y="1219200"/>
            <a:ext cx="5365750" cy="5257800"/>
          </a:xfrm>
          <a:effectLst>
            <a:outerShdw dist="35921" dir="2700000" algn="ctr" rotWithShape="0">
              <a:srgbClr val="808080"/>
            </a:outerShdw>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2729</Words>
  <Application>Microsoft Office PowerPoint</Application>
  <PresentationFormat>On-screen Show (4:3)</PresentationFormat>
  <Paragraphs>678</Paragraphs>
  <Slides>96</Slides>
  <Notes>38</Notes>
  <HiddenSlides>1</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Office Theme</vt:lpstr>
      <vt:lpstr>Natural Language Processing</vt:lpstr>
      <vt:lpstr>What is NLP</vt:lpstr>
      <vt:lpstr>Bigger Applications</vt:lpstr>
      <vt:lpstr>Slide 4</vt:lpstr>
      <vt:lpstr>Two Generations of NLP</vt:lpstr>
      <vt:lpstr>Corpora</vt:lpstr>
      <vt:lpstr>Various processes of NLP</vt:lpstr>
      <vt:lpstr>Text pre-processing</vt:lpstr>
      <vt:lpstr>Text pre-processing</vt:lpstr>
      <vt:lpstr>Basic tokenization</vt:lpstr>
      <vt:lpstr>Tokenization issues: ‘</vt:lpstr>
      <vt:lpstr>Tokenization issues: ‘</vt:lpstr>
      <vt:lpstr>Tokenization issues: hyphens</vt:lpstr>
      <vt:lpstr>Tokenization issues: hyphens</vt:lpstr>
      <vt:lpstr>More tokenization issues</vt:lpstr>
      <vt:lpstr>Tokenization: language issues</vt:lpstr>
      <vt:lpstr>Tokeniser</vt:lpstr>
      <vt:lpstr>Stop words</vt:lpstr>
      <vt:lpstr>Stemming</vt:lpstr>
      <vt:lpstr>Stemming example</vt:lpstr>
      <vt:lpstr>Porter’s algorithm (1980)</vt:lpstr>
      <vt:lpstr>Lemmatization</vt:lpstr>
      <vt:lpstr>Slide 23</vt:lpstr>
      <vt:lpstr>Defining POS Tagging</vt:lpstr>
      <vt:lpstr>Word Classes</vt:lpstr>
      <vt:lpstr>Some Examples</vt:lpstr>
      <vt:lpstr>Choosing a POS Tagset</vt:lpstr>
      <vt:lpstr>Penn Treebank Tagset</vt:lpstr>
      <vt:lpstr>Tag Ambiguity</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Question</vt:lpstr>
      <vt:lpstr>i/p sentence possible tags</vt:lpstr>
      <vt:lpstr>Slide 50</vt:lpstr>
      <vt:lpstr> Initial State Probabilities</vt:lpstr>
      <vt:lpstr>Transition matrix A</vt:lpstr>
      <vt:lpstr>Emission/Observable matrix B</vt:lpstr>
      <vt:lpstr>Next Step</vt:lpstr>
      <vt:lpstr>Solution 1: Maximum Likelihood</vt:lpstr>
      <vt:lpstr>Solution 1: Maximum Likelihood...</vt:lpstr>
      <vt:lpstr>Solution 1: Maximum Likelihood...</vt:lpstr>
      <vt:lpstr>Example 2</vt:lpstr>
      <vt:lpstr>Example 2</vt:lpstr>
      <vt:lpstr>Ex 2</vt:lpstr>
      <vt:lpstr>Slide 61</vt:lpstr>
      <vt:lpstr>Context-Free Grammars</vt:lpstr>
      <vt:lpstr>Definition</vt:lpstr>
      <vt:lpstr>Example 1</vt:lpstr>
      <vt:lpstr>Example 2</vt:lpstr>
      <vt:lpstr>Example 3</vt:lpstr>
      <vt:lpstr>Derivations</vt:lpstr>
      <vt:lpstr>Derivations</vt:lpstr>
      <vt:lpstr>Example</vt:lpstr>
      <vt:lpstr>Derivation Trees</vt:lpstr>
      <vt:lpstr>Derivation Trees</vt:lpstr>
      <vt:lpstr>Derivation Trees</vt:lpstr>
      <vt:lpstr>Derivation Trees</vt:lpstr>
      <vt:lpstr>Derivation Trees</vt:lpstr>
      <vt:lpstr>Derivation Trees</vt:lpstr>
      <vt:lpstr>Sentential Forms &amp; Derivation Trees</vt:lpstr>
      <vt:lpstr>Parsing</vt:lpstr>
      <vt:lpstr>Parsing</vt:lpstr>
      <vt:lpstr>Chomsky Normal Form</vt:lpstr>
      <vt:lpstr>Example</vt:lpstr>
      <vt:lpstr>CFG example for English sentence</vt:lpstr>
      <vt:lpstr>Derivations/ Parsing</vt:lpstr>
      <vt:lpstr>CKY Parsing</vt:lpstr>
      <vt:lpstr>Sample L1 Grammar</vt:lpstr>
      <vt:lpstr>CNF Conversion</vt:lpstr>
      <vt:lpstr>CKY</vt:lpstr>
      <vt:lpstr>CKY</vt:lpstr>
      <vt:lpstr>CKY</vt:lpstr>
      <vt:lpstr>Final CFG in CNF form</vt:lpstr>
      <vt:lpstr>Example</vt:lpstr>
      <vt:lpstr>Example</vt:lpstr>
      <vt:lpstr>Example</vt:lpstr>
      <vt:lpstr>Example</vt:lpstr>
      <vt:lpstr>Example</vt:lpstr>
      <vt:lpstr>Example</vt:lpstr>
      <vt:lpstr>Slide 96</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shikha.jain</dc:creator>
  <cp:lastModifiedBy>shikha.mehta</cp:lastModifiedBy>
  <cp:revision>18</cp:revision>
  <dcterms:created xsi:type="dcterms:W3CDTF">2017-11-20T04:46:35Z</dcterms:created>
  <dcterms:modified xsi:type="dcterms:W3CDTF">2018-11-26T05:30:19Z</dcterms:modified>
</cp:coreProperties>
</file>