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4" r:id="rId6"/>
    <p:sldId id="265" r:id="rId7"/>
    <p:sldId id="260" r:id="rId8"/>
    <p:sldId id="261" r:id="rId9"/>
    <p:sldId id="262" r:id="rId10"/>
    <p:sldId id="263"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0B33DE-E98F-4EFA-A728-0271E4B194DB}" type="datetimeFigureOut">
              <a:rPr lang="en-US" smtClean="0"/>
              <a:pPr/>
              <a:t>10/29/2018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208D60-3308-4826-91E7-EC5DAAD2670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https://towardsdatascience.com/probability-concepts-explained-maximum-likelihood-estimation-c7b4342fdbb1</a:t>
            </a:r>
            <a:endParaRPr lang="en-US" dirty="0"/>
          </a:p>
        </p:txBody>
      </p:sp>
      <p:sp>
        <p:nvSpPr>
          <p:cNvPr id="4" name="Slide Number Placeholder 3"/>
          <p:cNvSpPr>
            <a:spLocks noGrp="1"/>
          </p:cNvSpPr>
          <p:nvPr>
            <p:ph type="sldNum" sz="quarter" idx="10"/>
          </p:nvPr>
        </p:nvSpPr>
        <p:spPr/>
        <p:txBody>
          <a:bodyPr/>
          <a:lstStyle/>
          <a:p>
            <a:fld id="{40208D60-3308-4826-91E7-EC5DAAD2670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3AE596-2B74-4809-BD8D-09EEF51317DE}" type="datetimeFigureOut">
              <a:rPr lang="en-US" smtClean="0"/>
              <a:pPr/>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23A73-6407-4D77-B025-19B96307AB7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3AE596-2B74-4809-BD8D-09EEF51317DE}" type="datetimeFigureOut">
              <a:rPr lang="en-US" smtClean="0"/>
              <a:pPr/>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23A73-6407-4D77-B025-19B96307AB7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3AE596-2B74-4809-BD8D-09EEF51317DE}" type="datetimeFigureOut">
              <a:rPr lang="en-US" smtClean="0"/>
              <a:pPr/>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23A73-6407-4D77-B025-19B96307AB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3AE596-2B74-4809-BD8D-09EEF51317DE}" type="datetimeFigureOut">
              <a:rPr lang="en-US" smtClean="0"/>
              <a:pPr/>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23A73-6407-4D77-B025-19B96307AB7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3AE596-2B74-4809-BD8D-09EEF51317DE}" type="datetimeFigureOut">
              <a:rPr lang="en-US" smtClean="0"/>
              <a:pPr/>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23A73-6407-4D77-B025-19B96307AB7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3AE596-2B74-4809-BD8D-09EEF51317DE}" type="datetimeFigureOut">
              <a:rPr lang="en-US" smtClean="0"/>
              <a:pPr/>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23A73-6407-4D77-B025-19B96307AB7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3AE596-2B74-4809-BD8D-09EEF51317DE}" type="datetimeFigureOut">
              <a:rPr lang="en-US" smtClean="0"/>
              <a:pPr/>
              <a:t>10/29/2018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523A73-6407-4D77-B025-19B96307AB7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3AE596-2B74-4809-BD8D-09EEF51317DE}" type="datetimeFigureOut">
              <a:rPr lang="en-US" smtClean="0"/>
              <a:pPr/>
              <a:t>10/29/2018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523A73-6407-4D77-B025-19B96307AB7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3AE596-2B74-4809-BD8D-09EEF51317DE}" type="datetimeFigureOut">
              <a:rPr lang="en-US" smtClean="0"/>
              <a:pPr/>
              <a:t>10/29/2018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523A73-6407-4D77-B025-19B96307AB7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3AE596-2B74-4809-BD8D-09EEF51317DE}" type="datetimeFigureOut">
              <a:rPr lang="en-US" smtClean="0"/>
              <a:pPr/>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23A73-6407-4D77-B025-19B96307AB7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3AE596-2B74-4809-BD8D-09EEF51317DE}" type="datetimeFigureOut">
              <a:rPr lang="en-US" smtClean="0"/>
              <a:pPr/>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23A73-6407-4D77-B025-19B96307AB7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3AE596-2B74-4809-BD8D-09EEF51317DE}" type="datetimeFigureOut">
              <a:rPr lang="en-US" smtClean="0"/>
              <a:pPr/>
              <a:t>10/29/2018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523A73-6407-4D77-B025-19B96307AB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n.wikipedia.org/wiki/Monotonic_functio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owardsdatascience.com/simple-and-multiple-linear-regression-in-python-c928425168f9" TargetMode="External"/><Relationship Id="rId2" Type="http://schemas.openxmlformats.org/officeDocument/2006/relationships/hyperlink" Target="https://towardsdatascience.com/machine-learning-predicting-customer-churn-dd38a42774c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Maximum Likelihood estimation</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Calculating the Maximum Likelihood </a:t>
            </a:r>
            <a:r>
              <a:rPr lang="en-US" b="1" dirty="0" smtClean="0"/>
              <a:t>Estimates</a:t>
            </a:r>
            <a:endParaRPr lang="en-US" dirty="0"/>
          </a:p>
        </p:txBody>
      </p:sp>
      <p:sp>
        <p:nvSpPr>
          <p:cNvPr id="3" name="Content Placeholder 2"/>
          <p:cNvSpPr>
            <a:spLocks noGrp="1"/>
          </p:cNvSpPr>
          <p:nvPr>
            <p:ph idx="1"/>
          </p:nvPr>
        </p:nvSpPr>
        <p:spPr/>
        <p:txBody>
          <a:bodyPr/>
          <a:lstStyle/>
          <a:p>
            <a:r>
              <a:rPr lang="en-US" dirty="0"/>
              <a:t>we have an intuitive understanding of what maximum likelihood estimation is we can move on to learning how to calculate the parameter values. </a:t>
            </a:r>
            <a:endParaRPr lang="en-US" dirty="0" smtClean="0"/>
          </a:p>
          <a:p>
            <a:r>
              <a:rPr lang="en-US" dirty="0" smtClean="0"/>
              <a:t>The </a:t>
            </a:r>
            <a:r>
              <a:rPr lang="en-US" dirty="0"/>
              <a:t>values that we find are called the </a:t>
            </a:r>
            <a:r>
              <a:rPr lang="en-US" b="1" dirty="0"/>
              <a:t>maximum likelihood estimates (MLE).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Suppose we have three data </a:t>
            </a:r>
            <a:r>
              <a:rPr lang="en-US" dirty="0" smtClean="0"/>
              <a:t>points.</a:t>
            </a:r>
          </a:p>
          <a:p>
            <a:r>
              <a:rPr lang="en-US" dirty="0" smtClean="0"/>
              <a:t>We </a:t>
            </a:r>
            <a:r>
              <a:rPr lang="en-US" dirty="0"/>
              <a:t>assume that they have been generated from a process that is adequately described by a Gaussian distribution. </a:t>
            </a:r>
            <a:endParaRPr lang="en-US" dirty="0" smtClean="0"/>
          </a:p>
          <a:p>
            <a:r>
              <a:rPr lang="en-US" dirty="0" smtClean="0"/>
              <a:t>These </a:t>
            </a:r>
            <a:r>
              <a:rPr lang="en-US" dirty="0"/>
              <a:t>points are 9, 9.5 and 11</a:t>
            </a:r>
            <a:r>
              <a:rPr lang="en-US" dirty="0" smtClean="0"/>
              <a:t>.</a:t>
            </a:r>
          </a:p>
          <a:p>
            <a:r>
              <a:rPr lang="en-US" dirty="0"/>
              <a:t> </a:t>
            </a:r>
            <a:r>
              <a:rPr lang="en-US" i="1" dirty="0"/>
              <a:t>How do we calculate the maximum likelihood estimates of the parameter values of the Gaussian distribution μ and σ?</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153400" cy="6019800"/>
          </a:xfrm>
        </p:spPr>
        <p:txBody>
          <a:bodyPr>
            <a:normAutofit fontScale="92500" lnSpcReduction="20000"/>
          </a:bodyPr>
          <a:lstStyle/>
          <a:p>
            <a:r>
              <a:rPr lang="en-US" dirty="0"/>
              <a:t>What we want to calculate is the total probability of observing all of the data, i.e. the joint probability distribution of all observed data points</a:t>
            </a:r>
            <a:r>
              <a:rPr lang="en-US" dirty="0" smtClean="0"/>
              <a:t>.</a:t>
            </a:r>
          </a:p>
          <a:p>
            <a:pPr lvl="1"/>
            <a:r>
              <a:rPr lang="en-US" dirty="0" smtClean="0"/>
              <a:t> </a:t>
            </a:r>
            <a:r>
              <a:rPr lang="en-US" dirty="0"/>
              <a:t>To do this we would need to calculate some conditional probabilities, which can get very difficult</a:t>
            </a:r>
            <a:r>
              <a:rPr lang="en-US" dirty="0" smtClean="0"/>
              <a:t>.</a:t>
            </a:r>
          </a:p>
          <a:p>
            <a:pPr lvl="1"/>
            <a:r>
              <a:rPr lang="en-US" dirty="0" smtClean="0"/>
              <a:t>So </a:t>
            </a:r>
            <a:r>
              <a:rPr lang="en-US" dirty="0"/>
              <a:t>it is here that we’ll make our first assumption. </a:t>
            </a:r>
            <a:endParaRPr lang="en-US" dirty="0" smtClean="0"/>
          </a:p>
          <a:p>
            <a:r>
              <a:rPr lang="en-US" i="1" dirty="0" smtClean="0"/>
              <a:t>The </a:t>
            </a:r>
            <a:r>
              <a:rPr lang="en-US" i="1" dirty="0"/>
              <a:t>assumption is that each data point is generated independently of the others</a:t>
            </a:r>
            <a:r>
              <a:rPr lang="en-US" dirty="0"/>
              <a:t>. </a:t>
            </a:r>
            <a:endParaRPr lang="en-US" dirty="0" smtClean="0"/>
          </a:p>
          <a:p>
            <a:pPr lvl="1"/>
            <a:r>
              <a:rPr lang="en-US" dirty="0" smtClean="0"/>
              <a:t>This </a:t>
            </a:r>
            <a:r>
              <a:rPr lang="en-US" dirty="0"/>
              <a:t>assumption makes the </a:t>
            </a:r>
            <a:r>
              <a:rPr lang="en-US" dirty="0" err="1"/>
              <a:t>maths</a:t>
            </a:r>
            <a:r>
              <a:rPr lang="en-US" dirty="0"/>
              <a:t> much easier</a:t>
            </a:r>
            <a:r>
              <a:rPr lang="en-US" dirty="0" smtClean="0"/>
              <a:t>.</a:t>
            </a:r>
          </a:p>
          <a:p>
            <a:r>
              <a:rPr lang="en-US" dirty="0" smtClean="0"/>
              <a:t>If </a:t>
            </a:r>
            <a:r>
              <a:rPr lang="en-US" dirty="0"/>
              <a:t>the events (i.e. the process that generates the data) are independent, then the total probability of observing all of data is the product of observing each data point individually (i.e. the product of the marginal probabilities).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305800" cy="6324599"/>
          </a:xfrm>
        </p:spPr>
        <p:txBody>
          <a:bodyPr>
            <a:normAutofit fontScale="92500" lnSpcReduction="10000"/>
          </a:bodyPr>
          <a:lstStyle/>
          <a:p>
            <a:r>
              <a:rPr lang="en-US" dirty="0"/>
              <a:t>The probability density of observing a single data point </a:t>
            </a:r>
            <a:r>
              <a:rPr lang="en-US" i="1" dirty="0"/>
              <a:t>x, </a:t>
            </a:r>
            <a:r>
              <a:rPr lang="en-US" dirty="0"/>
              <a:t>that is generated from a </a:t>
            </a:r>
            <a:r>
              <a:rPr lang="en-US" dirty="0" smtClean="0"/>
              <a:t>Gaussian</a:t>
            </a:r>
          </a:p>
          <a:p>
            <a:pPr>
              <a:buNone/>
            </a:pPr>
            <a:r>
              <a:rPr lang="en-US" dirty="0" smtClean="0"/>
              <a:t> </a:t>
            </a:r>
            <a:r>
              <a:rPr lang="en-US" dirty="0"/>
              <a:t>distribution is given by</a:t>
            </a:r>
            <a:r>
              <a:rPr lang="en-US" dirty="0" smtClean="0"/>
              <a:t>:</a:t>
            </a:r>
          </a:p>
          <a:p>
            <a:pPr>
              <a:buNone/>
            </a:pPr>
            <a:endParaRPr lang="en-US" dirty="0" smtClean="0"/>
          </a:p>
          <a:p>
            <a:pPr>
              <a:buNone/>
            </a:pPr>
            <a:endParaRPr lang="en-US" dirty="0" smtClean="0"/>
          </a:p>
          <a:p>
            <a:pPr>
              <a:buNone/>
            </a:pPr>
            <a:endParaRPr lang="en-US" dirty="0" smtClean="0"/>
          </a:p>
          <a:p>
            <a:pPr>
              <a:buNone/>
            </a:pPr>
            <a:r>
              <a:rPr lang="en-US" dirty="0" smtClean="0"/>
              <a:t>The semi colon used in the notation </a:t>
            </a:r>
            <a:r>
              <a:rPr lang="en-US" i="1" dirty="0" smtClean="0"/>
              <a:t>P(x; μ, σ) </a:t>
            </a:r>
            <a:r>
              <a:rPr lang="en-US" dirty="0" smtClean="0"/>
              <a:t>is there to </a:t>
            </a:r>
            <a:r>
              <a:rPr lang="en-US" dirty="0" smtClean="0"/>
              <a:t>emphasize </a:t>
            </a:r>
            <a:r>
              <a:rPr lang="en-US" dirty="0" smtClean="0"/>
              <a:t>that the symbols that appear after it are parameters of the probability distribution. </a:t>
            </a:r>
          </a:p>
          <a:p>
            <a:pPr>
              <a:buNone/>
            </a:pPr>
            <a:r>
              <a:rPr lang="en-US" dirty="0" smtClean="0"/>
              <a:t>So it shouldn’t be confused with a conditional probability (which is typically represented with a vertical line e.g. </a:t>
            </a:r>
            <a:r>
              <a:rPr lang="en-US" i="1" dirty="0" smtClean="0"/>
              <a:t>P(A| B)).</a:t>
            </a:r>
            <a:endParaRPr lang="en-US" dirty="0"/>
          </a:p>
        </p:txBody>
      </p:sp>
      <p:pic>
        <p:nvPicPr>
          <p:cNvPr id="4" name="Picture 3" descr="4.png"/>
          <p:cNvPicPr>
            <a:picLocks noChangeAspect="1"/>
          </p:cNvPicPr>
          <p:nvPr/>
        </p:nvPicPr>
        <p:blipFill>
          <a:blip r:embed="rId2" cstate="print"/>
          <a:stretch>
            <a:fillRect/>
          </a:stretch>
        </p:blipFill>
        <p:spPr>
          <a:xfrm>
            <a:off x="1524000" y="1828800"/>
            <a:ext cx="5943600" cy="112928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305800" cy="5791199"/>
          </a:xfrm>
        </p:spPr>
        <p:txBody>
          <a:bodyPr>
            <a:normAutofit/>
          </a:bodyPr>
          <a:lstStyle/>
          <a:p>
            <a:r>
              <a:rPr lang="en-US" dirty="0" smtClean="0"/>
              <a:t>In our example the total (joint) probability density of observing the three data points is given by:</a:t>
            </a:r>
          </a:p>
          <a:p>
            <a:endParaRPr lang="en-US" dirty="0" smtClean="0"/>
          </a:p>
          <a:p>
            <a:endParaRPr lang="en-US" dirty="0" smtClean="0"/>
          </a:p>
          <a:p>
            <a:endParaRPr lang="en-US" dirty="0" smtClean="0"/>
          </a:p>
          <a:p>
            <a:r>
              <a:rPr lang="en-US" dirty="0" smtClean="0"/>
              <a:t>We just have to figure out the values of </a:t>
            </a:r>
            <a:r>
              <a:rPr lang="en-US" i="1" dirty="0" smtClean="0"/>
              <a:t>μ </a:t>
            </a:r>
            <a:r>
              <a:rPr lang="en-US" dirty="0" smtClean="0"/>
              <a:t>and</a:t>
            </a:r>
            <a:r>
              <a:rPr lang="en-US" i="1" dirty="0" smtClean="0"/>
              <a:t> σ </a:t>
            </a:r>
            <a:r>
              <a:rPr lang="en-US" dirty="0" smtClean="0"/>
              <a:t>that results in giving the maximum value of the above expression.</a:t>
            </a:r>
          </a:p>
          <a:p>
            <a:pPr>
              <a:buNone/>
            </a:pPr>
            <a:endParaRPr lang="en-US" dirty="0"/>
          </a:p>
        </p:txBody>
      </p:sp>
      <p:pic>
        <p:nvPicPr>
          <p:cNvPr id="4" name="Picture 3" descr="5.png"/>
          <p:cNvPicPr>
            <a:picLocks noChangeAspect="1"/>
          </p:cNvPicPr>
          <p:nvPr/>
        </p:nvPicPr>
        <p:blipFill>
          <a:blip r:embed="rId2"/>
          <a:stretch>
            <a:fillRect/>
          </a:stretch>
        </p:blipFill>
        <p:spPr>
          <a:xfrm>
            <a:off x="685800" y="1524000"/>
            <a:ext cx="7620000" cy="12668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dirty="0" smtClean="0"/>
              <a:t>The technique </a:t>
            </a:r>
            <a:r>
              <a:rPr lang="en-US" dirty="0" smtClean="0"/>
              <a:t>that can help us find maxima (and minima) of functions. </a:t>
            </a:r>
            <a:r>
              <a:rPr lang="en-US" dirty="0" smtClean="0"/>
              <a:t> It’s </a:t>
            </a:r>
            <a:r>
              <a:rPr lang="en-US" dirty="0" smtClean="0"/>
              <a:t>called </a:t>
            </a:r>
            <a:r>
              <a:rPr lang="en-US" i="1" dirty="0" smtClean="0"/>
              <a:t>differentiation.</a:t>
            </a:r>
          </a:p>
          <a:p>
            <a:r>
              <a:rPr lang="en-US" dirty="0" smtClean="0"/>
              <a:t> All we have to do </a:t>
            </a:r>
            <a:r>
              <a:rPr lang="en-US" dirty="0" smtClean="0"/>
              <a:t>is</a:t>
            </a:r>
          </a:p>
          <a:p>
            <a:pPr lvl="1"/>
            <a:r>
              <a:rPr lang="en-US" dirty="0" smtClean="0"/>
              <a:t> </a:t>
            </a:r>
            <a:r>
              <a:rPr lang="en-US" dirty="0" smtClean="0"/>
              <a:t>find the derivative of the function, </a:t>
            </a:r>
            <a:endParaRPr lang="en-US" dirty="0" smtClean="0"/>
          </a:p>
          <a:p>
            <a:pPr lvl="1"/>
            <a:r>
              <a:rPr lang="en-US" dirty="0" smtClean="0"/>
              <a:t>set </a:t>
            </a:r>
            <a:r>
              <a:rPr lang="en-US" dirty="0" smtClean="0"/>
              <a:t>the derivative function to zero and then </a:t>
            </a:r>
            <a:endParaRPr lang="en-US" dirty="0" smtClean="0"/>
          </a:p>
          <a:p>
            <a:pPr lvl="1"/>
            <a:r>
              <a:rPr lang="en-US" dirty="0" smtClean="0"/>
              <a:t>rearrange </a:t>
            </a:r>
            <a:r>
              <a:rPr lang="en-US" dirty="0" smtClean="0"/>
              <a:t>the equation to make the parameter of interest the subject of the equation. </a:t>
            </a:r>
          </a:p>
          <a:p>
            <a:r>
              <a:rPr lang="en-US" dirty="0" smtClean="0"/>
              <a:t>Finally we’ll </a:t>
            </a:r>
            <a:r>
              <a:rPr lang="en-US" dirty="0" smtClean="0"/>
              <a:t>have our MLE values for our parameters</a:t>
            </a:r>
            <a:r>
              <a:rPr lang="en-US" dirty="0" smtClean="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8915400" cy="3581400"/>
          </a:xfrm>
        </p:spPr>
        <p:txBody>
          <a:bodyPr>
            <a:normAutofit fontScale="70000" lnSpcReduction="20000"/>
          </a:bodyPr>
          <a:lstStyle/>
          <a:p>
            <a:r>
              <a:rPr lang="en-US" dirty="0" smtClean="0"/>
              <a:t>The above expression for the total probability is actually quite a pain to differentiate, so it is almost always simplified by </a:t>
            </a:r>
            <a:r>
              <a:rPr lang="en-US" dirty="0" smtClean="0">
                <a:solidFill>
                  <a:srgbClr val="FF0000"/>
                </a:solidFill>
              </a:rPr>
              <a:t>taking the natural logarithm of the expression</a:t>
            </a:r>
            <a:r>
              <a:rPr lang="en-US" dirty="0" smtClean="0">
                <a:solidFill>
                  <a:srgbClr val="FF0000"/>
                </a:solidFill>
              </a:rPr>
              <a:t>.</a:t>
            </a:r>
          </a:p>
          <a:p>
            <a:r>
              <a:rPr lang="en-US" dirty="0" smtClean="0"/>
              <a:t> </a:t>
            </a:r>
            <a:r>
              <a:rPr lang="en-US" dirty="0" smtClean="0"/>
              <a:t>This is absolutely fine because the natural logarithm is a </a:t>
            </a:r>
            <a:r>
              <a:rPr lang="en-US" dirty="0" smtClean="0">
                <a:hlinkClick r:id="rId2"/>
              </a:rPr>
              <a:t>monotonically increasing function</a:t>
            </a:r>
            <a:r>
              <a:rPr lang="en-US" dirty="0" smtClean="0"/>
              <a:t>. This means that if the value on the x-axis increases, the value on the y-axis also increases (see figure below). </a:t>
            </a:r>
            <a:endParaRPr lang="en-US" dirty="0" smtClean="0"/>
          </a:p>
          <a:p>
            <a:r>
              <a:rPr lang="en-US" dirty="0" smtClean="0"/>
              <a:t>This </a:t>
            </a:r>
            <a:r>
              <a:rPr lang="en-US" dirty="0" smtClean="0"/>
              <a:t>is important because it ensures that the maximum value of the log of the probability occurs at the same point as the original probability function. </a:t>
            </a:r>
            <a:endParaRPr lang="en-US" dirty="0" smtClean="0"/>
          </a:p>
          <a:p>
            <a:r>
              <a:rPr lang="en-US" dirty="0" smtClean="0"/>
              <a:t>Therefore </a:t>
            </a:r>
            <a:r>
              <a:rPr lang="en-US" dirty="0" smtClean="0"/>
              <a:t>we can work with the simpler log-likelihood instead of the original likelihood.</a:t>
            </a:r>
            <a:endParaRPr lang="en-US" dirty="0"/>
          </a:p>
        </p:txBody>
      </p:sp>
      <p:pic>
        <p:nvPicPr>
          <p:cNvPr id="4" name="Picture 3" descr="6.png"/>
          <p:cNvPicPr>
            <a:picLocks noChangeAspect="1"/>
          </p:cNvPicPr>
          <p:nvPr/>
        </p:nvPicPr>
        <p:blipFill>
          <a:blip r:embed="rId3"/>
          <a:stretch>
            <a:fillRect/>
          </a:stretch>
        </p:blipFill>
        <p:spPr>
          <a:xfrm>
            <a:off x="228600" y="3848100"/>
            <a:ext cx="7620000" cy="30099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Taking logs of the original expression gives us:</a:t>
            </a:r>
          </a:p>
          <a:p>
            <a:endParaRPr lang="en-US" dirty="0" smtClean="0"/>
          </a:p>
          <a:p>
            <a:endParaRPr lang="en-US" dirty="0" smtClean="0"/>
          </a:p>
          <a:p>
            <a:endParaRPr lang="en-US" dirty="0" smtClean="0"/>
          </a:p>
          <a:p>
            <a:r>
              <a:rPr lang="en-US" dirty="0" smtClean="0"/>
              <a:t>This expression can be simplified again using the laws of logarithms to obtain:</a:t>
            </a:r>
          </a:p>
          <a:p>
            <a:r>
              <a:rPr lang="en-US" dirty="0" smtClean="0"/>
              <a:t/>
            </a:r>
            <a:br>
              <a:rPr lang="en-US" dirty="0" smtClean="0"/>
            </a:br>
            <a:endParaRPr lang="en-US" dirty="0"/>
          </a:p>
        </p:txBody>
      </p:sp>
      <p:pic>
        <p:nvPicPr>
          <p:cNvPr id="4" name="Picture 3" descr="7.png"/>
          <p:cNvPicPr>
            <a:picLocks noChangeAspect="1"/>
          </p:cNvPicPr>
          <p:nvPr/>
        </p:nvPicPr>
        <p:blipFill>
          <a:blip r:embed="rId2"/>
          <a:stretch>
            <a:fillRect/>
          </a:stretch>
        </p:blipFill>
        <p:spPr>
          <a:xfrm>
            <a:off x="762000" y="2438400"/>
            <a:ext cx="7620000" cy="1228725"/>
          </a:xfrm>
          <a:prstGeom prst="rect">
            <a:avLst/>
          </a:prstGeom>
        </p:spPr>
      </p:pic>
      <p:pic>
        <p:nvPicPr>
          <p:cNvPr id="5" name="Picture 4" descr="8.png"/>
          <p:cNvPicPr>
            <a:picLocks noChangeAspect="1"/>
          </p:cNvPicPr>
          <p:nvPr/>
        </p:nvPicPr>
        <p:blipFill>
          <a:blip r:embed="rId3"/>
          <a:stretch>
            <a:fillRect/>
          </a:stretch>
        </p:blipFill>
        <p:spPr>
          <a:xfrm>
            <a:off x="609600" y="5181600"/>
            <a:ext cx="7620000" cy="5429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This expression can be differentiated to find the maximum</a:t>
            </a:r>
            <a:r>
              <a:rPr lang="en-US" dirty="0" smtClean="0"/>
              <a:t>.</a:t>
            </a:r>
          </a:p>
          <a:p>
            <a:r>
              <a:rPr lang="en-US" dirty="0" smtClean="0"/>
              <a:t> </a:t>
            </a:r>
            <a:r>
              <a:rPr lang="en-US" dirty="0" smtClean="0"/>
              <a:t>In this example we’ll find the MLE of the mean, μ. To do this we take the partial derivative of the function with respect to μ, giving</a:t>
            </a:r>
          </a:p>
          <a:p>
            <a:r>
              <a:rPr lang="en-US" dirty="0" smtClean="0"/>
              <a:t/>
            </a:r>
            <a:br>
              <a:rPr lang="en-US" dirty="0" smtClean="0"/>
            </a:br>
            <a:endParaRPr lang="en-US" dirty="0"/>
          </a:p>
        </p:txBody>
      </p:sp>
      <p:pic>
        <p:nvPicPr>
          <p:cNvPr id="4" name="Picture 3" descr="9.png"/>
          <p:cNvPicPr>
            <a:picLocks noChangeAspect="1"/>
          </p:cNvPicPr>
          <p:nvPr/>
        </p:nvPicPr>
        <p:blipFill>
          <a:blip r:embed="rId2"/>
          <a:stretch>
            <a:fillRect/>
          </a:stretch>
        </p:blipFill>
        <p:spPr>
          <a:xfrm>
            <a:off x="762000" y="4191000"/>
            <a:ext cx="7620000" cy="11334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Finally, setting the left hand side of the equation to zero and then rearranging for μ gives:</a:t>
            </a:r>
            <a:endParaRPr lang="en-US" dirty="0"/>
          </a:p>
        </p:txBody>
      </p:sp>
      <p:pic>
        <p:nvPicPr>
          <p:cNvPr id="4" name="Picture 3" descr="10.png"/>
          <p:cNvPicPr>
            <a:picLocks noChangeAspect="1"/>
          </p:cNvPicPr>
          <p:nvPr/>
        </p:nvPicPr>
        <p:blipFill>
          <a:blip r:embed="rId2"/>
          <a:stretch>
            <a:fillRect/>
          </a:stretch>
        </p:blipFill>
        <p:spPr>
          <a:xfrm>
            <a:off x="762000" y="3429000"/>
            <a:ext cx="7620000" cy="1076325"/>
          </a:xfrm>
          <a:prstGeom prst="rect">
            <a:avLst/>
          </a:prstGeom>
        </p:spPr>
      </p:pic>
      <p:sp>
        <p:nvSpPr>
          <p:cNvPr id="5" name="Rectangle 4"/>
          <p:cNvSpPr/>
          <p:nvPr/>
        </p:nvSpPr>
        <p:spPr>
          <a:xfrm>
            <a:off x="533400" y="5029200"/>
            <a:ext cx="7696200" cy="1384995"/>
          </a:xfrm>
          <a:prstGeom prst="rect">
            <a:avLst/>
          </a:prstGeom>
        </p:spPr>
        <p:txBody>
          <a:bodyPr wrap="square">
            <a:spAutoFit/>
          </a:bodyPr>
          <a:lstStyle/>
          <a:p>
            <a:r>
              <a:rPr lang="en-US" sz="2800" dirty="0" smtClean="0"/>
              <a:t>And there we have our maximum likelihood estimate for μ. We can do the same thing with σ too.</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I</a:t>
            </a:r>
            <a:r>
              <a:rPr lang="en-US" dirty="0" smtClean="0"/>
              <a:t>n </a:t>
            </a:r>
            <a:r>
              <a:rPr lang="en-US" dirty="0"/>
              <a:t>machine learning </a:t>
            </a:r>
            <a:r>
              <a:rPr lang="en-US" dirty="0" smtClean="0"/>
              <a:t>, a </a:t>
            </a:r>
            <a:r>
              <a:rPr lang="en-US" dirty="0"/>
              <a:t>model </a:t>
            </a:r>
            <a:r>
              <a:rPr lang="en-US" dirty="0" smtClean="0"/>
              <a:t>is used to </a:t>
            </a:r>
            <a:r>
              <a:rPr lang="en-US" dirty="0"/>
              <a:t>describe the process that results in the data that are observed. </a:t>
            </a:r>
            <a:endParaRPr lang="en-US" dirty="0" smtClean="0"/>
          </a:p>
          <a:p>
            <a:r>
              <a:rPr lang="en-US" dirty="0" smtClean="0"/>
              <a:t>For example</a:t>
            </a:r>
          </a:p>
          <a:p>
            <a:r>
              <a:rPr lang="en-US" dirty="0" smtClean="0"/>
              <a:t>A </a:t>
            </a:r>
            <a:r>
              <a:rPr lang="en-US" dirty="0"/>
              <a:t>random forest model </a:t>
            </a:r>
            <a:r>
              <a:rPr lang="en-US" dirty="0" smtClean="0"/>
              <a:t>may be used to </a:t>
            </a:r>
            <a:r>
              <a:rPr lang="en-US" dirty="0"/>
              <a:t>classify whether customers may cancel a subscription from a service (known as </a:t>
            </a:r>
            <a:r>
              <a:rPr lang="en-US" dirty="0">
                <a:hlinkClick r:id="rId2"/>
              </a:rPr>
              <a:t>churn </a:t>
            </a:r>
            <a:r>
              <a:rPr lang="en-US" dirty="0" err="1">
                <a:hlinkClick r:id="rId2"/>
              </a:rPr>
              <a:t>modelling</a:t>
            </a:r>
            <a:r>
              <a:rPr lang="en-US" dirty="0"/>
              <a:t>) </a:t>
            </a:r>
            <a:r>
              <a:rPr lang="en-US" dirty="0" smtClean="0"/>
              <a:t>or</a:t>
            </a:r>
          </a:p>
          <a:p>
            <a:r>
              <a:rPr lang="en-US" dirty="0" smtClean="0"/>
              <a:t>A </a:t>
            </a:r>
            <a:r>
              <a:rPr lang="en-US" dirty="0"/>
              <a:t>linear model </a:t>
            </a:r>
            <a:r>
              <a:rPr lang="en-US" dirty="0" smtClean="0"/>
              <a:t>is used to </a:t>
            </a:r>
            <a:r>
              <a:rPr lang="en-US" dirty="0"/>
              <a:t>predict the revenue that will be generated for a company depending on how much they may spend on advertising (this would be an example of </a:t>
            </a:r>
            <a:r>
              <a:rPr lang="en-US" dirty="0">
                <a:hlinkClick r:id="rId3"/>
              </a:rPr>
              <a:t>linear regression</a:t>
            </a:r>
            <a:r>
              <a:rPr lang="en-US" dirty="0"/>
              <a:t>). </a:t>
            </a:r>
            <a:endParaRPr lang="en-US" dirty="0" smtClean="0"/>
          </a:p>
          <a:p>
            <a:r>
              <a:rPr lang="en-US" dirty="0" smtClean="0"/>
              <a:t>Each </a:t>
            </a:r>
            <a:r>
              <a:rPr lang="en-US" dirty="0"/>
              <a:t>model contains its own set of parameters that ultimately defines what the model looks like.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Cont..</a:t>
            </a:r>
            <a:endParaRPr lang="en-US" dirty="0"/>
          </a:p>
        </p:txBody>
      </p:sp>
      <p:sp>
        <p:nvSpPr>
          <p:cNvPr id="3" name="Content Placeholder 2"/>
          <p:cNvSpPr>
            <a:spLocks noGrp="1"/>
          </p:cNvSpPr>
          <p:nvPr>
            <p:ph idx="1"/>
          </p:nvPr>
        </p:nvSpPr>
        <p:spPr>
          <a:xfrm>
            <a:off x="76200" y="1600200"/>
            <a:ext cx="3810000" cy="4343399"/>
          </a:xfrm>
        </p:spPr>
        <p:txBody>
          <a:bodyPr>
            <a:normAutofit fontScale="77500" lnSpcReduction="20000"/>
          </a:bodyPr>
          <a:lstStyle/>
          <a:p>
            <a:r>
              <a:rPr lang="en-US" dirty="0"/>
              <a:t>For a linear model we can write this </a:t>
            </a:r>
            <a:r>
              <a:rPr lang="en-US" dirty="0" smtClean="0"/>
              <a:t>as</a:t>
            </a:r>
          </a:p>
          <a:p>
            <a:pPr>
              <a:buNone/>
            </a:pPr>
            <a:r>
              <a:rPr lang="en-US" i="1" dirty="0" smtClean="0"/>
              <a:t>       </a:t>
            </a:r>
            <a:r>
              <a:rPr lang="en-US" i="1" dirty="0"/>
              <a:t> y = </a:t>
            </a:r>
            <a:r>
              <a:rPr lang="en-US" i="1" dirty="0" err="1"/>
              <a:t>mx</a:t>
            </a:r>
            <a:r>
              <a:rPr lang="en-US" i="1" dirty="0"/>
              <a:t> + c</a:t>
            </a:r>
            <a:r>
              <a:rPr lang="en-US" dirty="0"/>
              <a:t>. </a:t>
            </a:r>
            <a:endParaRPr lang="en-US" dirty="0" smtClean="0"/>
          </a:p>
          <a:p>
            <a:pPr lvl="1"/>
            <a:r>
              <a:rPr lang="en-US" dirty="0" smtClean="0"/>
              <a:t>In </a:t>
            </a:r>
            <a:r>
              <a:rPr lang="en-US" dirty="0"/>
              <a:t>this example </a:t>
            </a:r>
            <a:r>
              <a:rPr lang="en-US" i="1" dirty="0"/>
              <a:t>x </a:t>
            </a:r>
            <a:r>
              <a:rPr lang="en-US" dirty="0"/>
              <a:t>could represent the advertising spend and </a:t>
            </a:r>
            <a:r>
              <a:rPr lang="en-US" i="1" dirty="0"/>
              <a:t>y </a:t>
            </a:r>
            <a:r>
              <a:rPr lang="en-US" dirty="0"/>
              <a:t>might be the revenue generated. </a:t>
            </a:r>
            <a:endParaRPr lang="en-US" dirty="0" smtClean="0"/>
          </a:p>
          <a:p>
            <a:pPr lvl="1"/>
            <a:r>
              <a:rPr lang="en-US" i="1" dirty="0" smtClean="0"/>
              <a:t>m</a:t>
            </a:r>
            <a:r>
              <a:rPr lang="en-US" dirty="0"/>
              <a:t> and </a:t>
            </a:r>
            <a:r>
              <a:rPr lang="en-US" i="1" dirty="0"/>
              <a:t>c</a:t>
            </a:r>
            <a:r>
              <a:rPr lang="en-US" dirty="0"/>
              <a:t> are parameters for this model. Different values for these parameters will give different lines (see figure below).</a:t>
            </a:r>
          </a:p>
        </p:txBody>
      </p:sp>
      <p:pic>
        <p:nvPicPr>
          <p:cNvPr id="4" name="Picture 3" descr="1_YE0OsCA9xug9fndqk7YGkg.png"/>
          <p:cNvPicPr>
            <a:picLocks noChangeAspect="1"/>
          </p:cNvPicPr>
          <p:nvPr/>
        </p:nvPicPr>
        <p:blipFill>
          <a:blip r:embed="rId2" cstate="print"/>
          <a:stretch>
            <a:fillRect/>
          </a:stretch>
        </p:blipFill>
        <p:spPr>
          <a:xfrm>
            <a:off x="4016332" y="1676400"/>
            <a:ext cx="4899068" cy="3352800"/>
          </a:xfrm>
          <a:prstGeom prst="rect">
            <a:avLst/>
          </a:prstGeom>
        </p:spPr>
      </p:pic>
      <p:sp>
        <p:nvSpPr>
          <p:cNvPr id="5" name="Rectangle 4"/>
          <p:cNvSpPr/>
          <p:nvPr/>
        </p:nvSpPr>
        <p:spPr>
          <a:xfrm>
            <a:off x="304800" y="5638800"/>
            <a:ext cx="8839200" cy="1200329"/>
          </a:xfrm>
          <a:prstGeom prst="rect">
            <a:avLst/>
          </a:prstGeom>
        </p:spPr>
        <p:txBody>
          <a:bodyPr wrap="square">
            <a:spAutoFit/>
          </a:bodyPr>
          <a:lstStyle/>
          <a:p>
            <a:r>
              <a:rPr lang="en-US" sz="2400" dirty="0"/>
              <a:t>So parameters define a blueprint for the model</a:t>
            </a:r>
            <a:r>
              <a:rPr lang="en-US" sz="2400" dirty="0" smtClean="0"/>
              <a:t>. </a:t>
            </a:r>
            <a:r>
              <a:rPr lang="en-US" sz="2400" dirty="0"/>
              <a:t>It is only when specific values are chosen for the parameters that we get an instantiation for the model that describes a given phenomenon.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Maximum likelihood estimation</a:t>
            </a:r>
            <a:endParaRPr lang="en-US" dirty="0"/>
          </a:p>
        </p:txBody>
      </p:sp>
      <p:sp>
        <p:nvSpPr>
          <p:cNvPr id="3" name="Content Placeholder 2"/>
          <p:cNvSpPr>
            <a:spLocks noGrp="1"/>
          </p:cNvSpPr>
          <p:nvPr>
            <p:ph idx="1"/>
          </p:nvPr>
        </p:nvSpPr>
        <p:spPr/>
        <p:txBody>
          <a:bodyPr/>
          <a:lstStyle/>
          <a:p>
            <a:r>
              <a:rPr lang="en-US" dirty="0" smtClean="0"/>
              <a:t>It is </a:t>
            </a:r>
            <a:r>
              <a:rPr lang="en-US" dirty="0"/>
              <a:t>a method that determines values for the parameters of a model. </a:t>
            </a:r>
            <a:endParaRPr lang="en-US" dirty="0" smtClean="0"/>
          </a:p>
          <a:p>
            <a:r>
              <a:rPr lang="en-US" dirty="0" smtClean="0"/>
              <a:t>The </a:t>
            </a:r>
            <a:r>
              <a:rPr lang="en-US" dirty="0"/>
              <a:t>parameter values are found such that they </a:t>
            </a:r>
            <a:r>
              <a:rPr lang="en-US" dirty="0" err="1"/>
              <a:t>maximise</a:t>
            </a:r>
            <a:r>
              <a:rPr lang="en-US" dirty="0"/>
              <a:t> the likelihood that the process described by the model produced the data that were actually observed</a:t>
            </a:r>
            <a:r>
              <a:rPr lang="en-US" dirty="0" smtClean="0"/>
              <a:t>.</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33496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457200" y="762000"/>
            <a:ext cx="8458200" cy="1676400"/>
          </a:xfrm>
        </p:spPr>
        <p:txBody>
          <a:bodyPr>
            <a:normAutofit fontScale="77500" lnSpcReduction="20000"/>
          </a:bodyPr>
          <a:lstStyle/>
          <a:p>
            <a:r>
              <a:rPr lang="en-US" dirty="0"/>
              <a:t>Let’s suppose we have observed 10 data points from some process. For example, each data point could represent the length of time in seconds that it takes a student to answer a specific exam question. These 10 data points are shown in the figure below</a:t>
            </a:r>
          </a:p>
        </p:txBody>
      </p:sp>
      <p:pic>
        <p:nvPicPr>
          <p:cNvPr id="4" name="Picture 3" descr="2.png"/>
          <p:cNvPicPr>
            <a:picLocks noChangeAspect="1"/>
          </p:cNvPicPr>
          <p:nvPr/>
        </p:nvPicPr>
        <p:blipFill>
          <a:blip r:embed="rId2"/>
          <a:stretch>
            <a:fillRect/>
          </a:stretch>
        </p:blipFill>
        <p:spPr>
          <a:xfrm>
            <a:off x="762000" y="2438400"/>
            <a:ext cx="6172200" cy="4362974"/>
          </a:xfrm>
          <a:prstGeom prst="rect">
            <a:avLst/>
          </a:prstGeom>
        </p:spPr>
      </p:pic>
      <p:sp>
        <p:nvSpPr>
          <p:cNvPr id="5" name="Rectangle 4"/>
          <p:cNvSpPr/>
          <p:nvPr/>
        </p:nvSpPr>
        <p:spPr>
          <a:xfrm>
            <a:off x="2819400" y="2209800"/>
            <a:ext cx="4572000" cy="646331"/>
          </a:xfrm>
          <a:prstGeom prst="rect">
            <a:avLst/>
          </a:prstGeom>
        </p:spPr>
        <p:txBody>
          <a:bodyPr>
            <a:spAutoFit/>
          </a:bodyPr>
          <a:lstStyle/>
          <a:p>
            <a:r>
              <a:rPr lang="en-US" dirty="0"/>
              <a:t>The 10 (hypothetical) data points that we have observed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We first have to decide which model we think best describes the process of generating the data</a:t>
            </a:r>
            <a:r>
              <a:rPr lang="en-US" dirty="0" smtClean="0"/>
              <a:t>.</a:t>
            </a:r>
          </a:p>
          <a:p>
            <a:r>
              <a:rPr lang="en-US" dirty="0" smtClean="0"/>
              <a:t> </a:t>
            </a:r>
            <a:r>
              <a:rPr lang="en-US" dirty="0"/>
              <a:t>This part is very important. At the very least, we should have a good idea about which model to use. This usually comes from having some domain expertise but we wont discuss this here.</a:t>
            </a:r>
          </a:p>
          <a:p>
            <a:r>
              <a:rPr lang="en-US" dirty="0"/>
              <a:t>For these data we’ll assume that the data generation process can be adequately described by a Gaussian (normal) distribution. </a:t>
            </a:r>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Visual inspection of the figure above suggests that a Gaussian distribution is plausible because most of the 10 points are clustered in the middle with few points scattered to the left and the right.</a:t>
            </a:r>
          </a:p>
          <a:p>
            <a:pPr>
              <a:buNone/>
            </a:pPr>
            <a:r>
              <a:rPr lang="en-US" dirty="0" smtClean="0"/>
              <a:t>Note: Making this sort of decision on the fly with only 10 data points is ill-advised but given that I generated these data points we’ll go with it.</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305800" cy="6324600"/>
          </a:xfrm>
        </p:spPr>
        <p:txBody>
          <a:bodyPr>
            <a:normAutofit fontScale="92500" lnSpcReduction="10000"/>
          </a:bodyPr>
          <a:lstStyle/>
          <a:p>
            <a:r>
              <a:rPr lang="en-US" dirty="0"/>
              <a:t>Recall that the Gaussian distribution has 2 parameters. </a:t>
            </a:r>
            <a:endParaRPr lang="en-US" dirty="0" smtClean="0"/>
          </a:p>
          <a:p>
            <a:endParaRPr lang="en-US" dirty="0" smtClean="0"/>
          </a:p>
          <a:p>
            <a:r>
              <a:rPr lang="en-US" dirty="0" smtClean="0"/>
              <a:t>The </a:t>
            </a:r>
            <a:r>
              <a:rPr lang="en-US" dirty="0"/>
              <a:t>mean, μ, and the standard deviation, σ. </a:t>
            </a:r>
            <a:endParaRPr lang="en-US" dirty="0" smtClean="0"/>
          </a:p>
          <a:p>
            <a:r>
              <a:rPr lang="en-US" dirty="0" smtClean="0"/>
              <a:t>Different </a:t>
            </a:r>
            <a:r>
              <a:rPr lang="en-US" dirty="0"/>
              <a:t>values of these parameters result in different curves (just like with the straight lines above). </a:t>
            </a:r>
            <a:endParaRPr lang="en-US" dirty="0" smtClean="0"/>
          </a:p>
          <a:p>
            <a:r>
              <a:rPr lang="en-US" dirty="0" smtClean="0"/>
              <a:t>We </a:t>
            </a:r>
            <a:r>
              <a:rPr lang="en-US" dirty="0"/>
              <a:t>want to know</a:t>
            </a:r>
            <a:r>
              <a:rPr lang="en-US" i="1" dirty="0">
                <a:solidFill>
                  <a:srgbClr val="FF0000"/>
                </a:solidFill>
              </a:rPr>
              <a:t> which curve was most likely responsible for creating the data points that we observed? </a:t>
            </a:r>
            <a:endParaRPr lang="en-US" i="1" dirty="0" smtClean="0">
              <a:solidFill>
                <a:srgbClr val="FF0000"/>
              </a:solidFill>
            </a:endParaRPr>
          </a:p>
          <a:p>
            <a:r>
              <a:rPr lang="en-US" dirty="0" smtClean="0"/>
              <a:t>Maximum </a:t>
            </a:r>
            <a:r>
              <a:rPr lang="en-US" dirty="0"/>
              <a:t>likelihood estimation </a:t>
            </a:r>
            <a:r>
              <a:rPr lang="en-US" b="1" dirty="0"/>
              <a:t>is a method that will find the values of μ and σ that result in the curve that best fits the data.</a:t>
            </a:r>
          </a:p>
        </p:txBody>
      </p:sp>
      <p:pic>
        <p:nvPicPr>
          <p:cNvPr id="5" name="Picture 4" descr="4.png"/>
          <p:cNvPicPr>
            <a:picLocks noChangeAspect="1"/>
          </p:cNvPicPr>
          <p:nvPr/>
        </p:nvPicPr>
        <p:blipFill>
          <a:blip r:embed="rId2" cstate="print"/>
          <a:stretch>
            <a:fillRect/>
          </a:stretch>
        </p:blipFill>
        <p:spPr>
          <a:xfrm>
            <a:off x="2819400" y="838200"/>
            <a:ext cx="3537284" cy="67208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534400" cy="3048000"/>
          </a:xfrm>
        </p:spPr>
        <p:txBody>
          <a:bodyPr>
            <a:normAutofit fontScale="62500" lnSpcReduction="20000"/>
          </a:bodyPr>
          <a:lstStyle/>
          <a:p>
            <a:r>
              <a:rPr lang="en-US" dirty="0"/>
              <a:t>The 10 data points and possible Gaussian distributions from which the data were drawn</a:t>
            </a:r>
            <a:r>
              <a:rPr lang="en-US" dirty="0" smtClean="0"/>
              <a:t>.</a:t>
            </a:r>
          </a:p>
          <a:p>
            <a:r>
              <a:rPr lang="en-US" dirty="0" smtClean="0"/>
              <a:t> </a:t>
            </a:r>
            <a:r>
              <a:rPr lang="en-US" dirty="0"/>
              <a:t>f1 is normally distributed with mean 10 and variance 2.25 (variance is equal to the square of the standard deviation), this is also denoted </a:t>
            </a:r>
            <a:endParaRPr lang="en-US" dirty="0" smtClean="0"/>
          </a:p>
          <a:p>
            <a:endParaRPr lang="en-US" dirty="0" smtClean="0"/>
          </a:p>
          <a:p>
            <a:r>
              <a:rPr lang="en-US" dirty="0" smtClean="0">
                <a:solidFill>
                  <a:srgbClr val="FF0000"/>
                </a:solidFill>
              </a:rPr>
              <a:t>f1 ∼ </a:t>
            </a:r>
            <a:r>
              <a:rPr lang="en-US" dirty="0">
                <a:solidFill>
                  <a:srgbClr val="FF0000"/>
                </a:solidFill>
              </a:rPr>
              <a:t>N (10, 2.25). f2 ∼ N (10, 9), f3 ∼ N (10, 0.25) and f4 ∼ N (8, 2.25). </a:t>
            </a:r>
            <a:endParaRPr lang="en-US" dirty="0" smtClean="0">
              <a:solidFill>
                <a:srgbClr val="FF0000"/>
              </a:solidFill>
            </a:endParaRPr>
          </a:p>
          <a:p>
            <a:endParaRPr lang="en-US" dirty="0" smtClean="0"/>
          </a:p>
          <a:p>
            <a:r>
              <a:rPr lang="en-US" dirty="0" smtClean="0"/>
              <a:t>The </a:t>
            </a:r>
            <a:r>
              <a:rPr lang="en-US" dirty="0"/>
              <a:t>goal of maximum likelihood is to find the parameter values that give the distribution that </a:t>
            </a:r>
            <a:r>
              <a:rPr lang="en-US" dirty="0" err="1"/>
              <a:t>maximise</a:t>
            </a:r>
            <a:r>
              <a:rPr lang="en-US" dirty="0"/>
              <a:t> the probability of observing the data.</a:t>
            </a:r>
          </a:p>
        </p:txBody>
      </p:sp>
      <p:pic>
        <p:nvPicPr>
          <p:cNvPr id="4" name="Picture 3" descr="3.png"/>
          <p:cNvPicPr>
            <a:picLocks noChangeAspect="1"/>
          </p:cNvPicPr>
          <p:nvPr/>
        </p:nvPicPr>
        <p:blipFill>
          <a:blip r:embed="rId2" cstate="print"/>
          <a:stretch>
            <a:fillRect/>
          </a:stretch>
        </p:blipFill>
        <p:spPr>
          <a:xfrm>
            <a:off x="1905000" y="3200400"/>
            <a:ext cx="5165191" cy="36576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822</Words>
  <Application>Microsoft Office PowerPoint</Application>
  <PresentationFormat>On-screen Show (4:3)</PresentationFormat>
  <Paragraphs>85</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Maximum Likelihood estimation</vt:lpstr>
      <vt:lpstr>Introduction</vt:lpstr>
      <vt:lpstr>Introduction Cont..</vt:lpstr>
      <vt:lpstr>Maximum likelihood estimation</vt:lpstr>
      <vt:lpstr>Example</vt:lpstr>
      <vt:lpstr>Slide 6</vt:lpstr>
      <vt:lpstr>Slide 7</vt:lpstr>
      <vt:lpstr>Slide 8</vt:lpstr>
      <vt:lpstr>Slide 9</vt:lpstr>
      <vt:lpstr>Calculating the Maximum Likelihood Estimates</vt:lpstr>
      <vt:lpstr>Example</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Maximum Likelihood estimation</dc:title>
  <dc:creator>shikha.mehta</dc:creator>
  <cp:lastModifiedBy>shikha.mehta</cp:lastModifiedBy>
  <cp:revision>20</cp:revision>
  <dcterms:created xsi:type="dcterms:W3CDTF">2018-10-15T08:38:24Z</dcterms:created>
  <dcterms:modified xsi:type="dcterms:W3CDTF">2018-10-29T05:05:47Z</dcterms:modified>
</cp:coreProperties>
</file>