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57" r:id="rId10"/>
    <p:sldId id="258" r:id="rId11"/>
    <p:sldId id="259" r:id="rId12"/>
    <p:sldId id="279" r:id="rId13"/>
    <p:sldId id="260" r:id="rId14"/>
    <p:sldId id="261" r:id="rId15"/>
    <p:sldId id="262" r:id="rId16"/>
    <p:sldId id="263" r:id="rId17"/>
    <p:sldId id="264" r:id="rId18"/>
    <p:sldId id="273" r:id="rId19"/>
    <p:sldId id="293" r:id="rId20"/>
    <p:sldId id="294" r:id="rId21"/>
    <p:sldId id="295" r:id="rId22"/>
    <p:sldId id="296" r:id="rId23"/>
    <p:sldId id="297" r:id="rId24"/>
    <p:sldId id="280" r:id="rId25"/>
    <p:sldId id="298" r:id="rId26"/>
    <p:sldId id="299" r:id="rId27"/>
    <p:sldId id="30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6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9FBC9-92BC-4FEF-BED7-7D77C441F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D232-319C-4332-A4D1-EB6A79F7BFE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EA94-DB58-4A24-83AE-D8C04CA1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baeldung.com/cs/ml-classification-vs-clusterin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22031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953000"/>
            <a:ext cx="6477000" cy="159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5562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is excitatory weights and p is inhibitory weight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M-P Neuron (Architecture)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508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81200"/>
            <a:ext cx="3352800" cy="13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1447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Activation Function</a:t>
            </a:r>
            <a:endParaRPr lang="en-US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572000"/>
            <a:ext cx="8382000" cy="176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572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M-P Neuron 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467600" cy="533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7768245" cy="546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304800"/>
            <a:ext cx="398117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535164"/>
            <a:ext cx="3962400" cy="598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93528"/>
            <a:ext cx="8243180" cy="484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457200" y="2286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LINEAR SEPARABILITY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457200" y="685800"/>
            <a:ext cx="8229600" cy="318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57200" indent="-457200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An ANN does not give exact solution for a non linear problem. It provides possible approximate solution </a:t>
            </a: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Linear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separability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is the concept wherein the separation of the input space into regions is based on whether the network response is positive or negative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.</a:t>
            </a: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The concept of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separability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 applies to binary 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  <a:hlinkClick r:id="rId2"/>
              </a:rPr>
              <a:t>classification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 problems.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In them, we have two classes: one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positive and the other negative. We say they’re separable if there’s a classifier whose decision boundary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separates the positive objects from the negative ones.</a:t>
            </a: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81000" y="3717925"/>
            <a:ext cx="4343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Consider a network having positive response in the first quadrant and negative response in all other quadrants (AND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function) with either binary or bipolar data, then the decision line is drawn separating the positive response region from the negative response region.</a:t>
            </a:r>
          </a:p>
        </p:txBody>
      </p:sp>
      <p:pic>
        <p:nvPicPr>
          <p:cNvPr id="70661" name="Picture 7" descr="ehjiiwi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505200"/>
            <a:ext cx="3429000" cy="322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16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000" dirty="0" smtClean="0"/>
              <a:t>Linear </a:t>
            </a:r>
            <a:r>
              <a:rPr lang="en-US" sz="2000" dirty="0" err="1" smtClean="0"/>
              <a:t>separability</a:t>
            </a:r>
            <a:r>
              <a:rPr lang="en-US" sz="2000" dirty="0" smtClean="0"/>
              <a:t>, is the concept wherein the separation of the input space into regions is based on whether network response is positive or negative . Generally the net input is calculated to the output unit is given 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38200" y="33528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exist weights (with bias) for which the training input vectors having positive (correct:) response,+ </a:t>
            </a:r>
            <a:r>
              <a:rPr lang="en-US" dirty="0" err="1" smtClean="0"/>
              <a:t>ve</a:t>
            </a:r>
            <a:r>
              <a:rPr lang="en-US" dirty="0" smtClean="0"/>
              <a:t> lie on one side of the decision boundary and all the other vectors having negative (incorrect) response, -1, lie on the other</a:t>
            </a:r>
            <a:br>
              <a:rPr lang="en-US" dirty="0" smtClean="0"/>
            </a:br>
            <a:r>
              <a:rPr lang="en-US" dirty="0" smtClean="0"/>
              <a:t>side of the decision boundary then it can be concluded that  the problem is  "linearly separable."  This region may be called as </a:t>
            </a:r>
            <a:r>
              <a:rPr lang="en-US" i="1" dirty="0" smtClean="0"/>
              <a:t>decision boundary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can be determined by the relation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5257800"/>
            <a:ext cx="266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Learning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Supervised Learning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- Providing the network with a series of sample inputs and comparing the output with the expected responses.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Unsupervised Learning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- Most similar input vector is assigned to the same output unit.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Reinforcement Learning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- Right answer is not provided but indication of whether ‘right’ or ‘wrong’ is provided.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endParaRPr lang="en-US" sz="2400" b="1" dirty="0">
              <a:solidFill>
                <a:srgbClr val="FF33CC"/>
              </a:solidFill>
              <a:latin typeface="Arial" pitchFamily="34" charset="0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A3728A-FD2D-403C-B846-EB5276A96E44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416836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286000"/>
            <a:ext cx="304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4904" y="4038600"/>
            <a:ext cx="825909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5410200"/>
            <a:ext cx="5410200" cy="11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threshold is used then 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44090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083" y="4572000"/>
            <a:ext cx="7305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OR linear Separators</a:t>
            </a:r>
          </a:p>
        </p:txBody>
      </p:sp>
      <p:pic>
        <p:nvPicPr>
          <p:cNvPr id="54275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/>
          <a:srcRect r="33333"/>
          <a:stretch>
            <a:fillRect/>
          </a:stretch>
        </p:blipFill>
        <p:spPr>
          <a:xfrm>
            <a:off x="685800" y="1905000"/>
            <a:ext cx="6096000" cy="33250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Separability</a:t>
            </a:r>
          </a:p>
        </p:txBody>
      </p:sp>
      <p:sp>
        <p:nvSpPr>
          <p:cNvPr id="1092611" name="Text Box 3"/>
          <p:cNvSpPr txBox="1">
            <a:spLocks noChangeArrowheads="1"/>
          </p:cNvSpPr>
          <p:nvPr/>
        </p:nvSpPr>
        <p:spPr bwMode="auto">
          <a:xfrm>
            <a:off x="5791200" y="3962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1092612" name="Text Box 4"/>
          <p:cNvSpPr txBox="1">
            <a:spLocks noChangeArrowheads="1"/>
          </p:cNvSpPr>
          <p:nvPr/>
        </p:nvSpPr>
        <p:spPr bwMode="auto">
          <a:xfrm>
            <a:off x="3657600" y="1828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1092613" name="Line 5"/>
          <p:cNvSpPr>
            <a:spLocks noChangeShapeType="1"/>
          </p:cNvSpPr>
          <p:nvPr/>
        </p:nvSpPr>
        <p:spPr bwMode="auto">
          <a:xfrm rot="5400000" flipV="1">
            <a:off x="4838700" y="32385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92614" name="Line 6"/>
          <p:cNvSpPr>
            <a:spLocks noChangeShapeType="1"/>
          </p:cNvSpPr>
          <p:nvPr/>
        </p:nvSpPr>
        <p:spPr bwMode="auto">
          <a:xfrm flipV="1">
            <a:off x="3810000" y="2209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92615" name="Oval 7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+</a:t>
            </a:r>
          </a:p>
        </p:txBody>
      </p:sp>
      <p:sp>
        <p:nvSpPr>
          <p:cNvPr id="1092616" name="Oval 8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1092617" name="Oval 9"/>
          <p:cNvSpPr>
            <a:spLocks noChangeArrowheads="1"/>
          </p:cNvSpPr>
          <p:nvPr/>
        </p:nvSpPr>
        <p:spPr bwMode="auto">
          <a:xfrm>
            <a:off x="3657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+</a:t>
            </a:r>
          </a:p>
        </p:txBody>
      </p:sp>
      <p:sp>
        <p:nvSpPr>
          <p:cNvPr id="1092618" name="Oval 10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1092619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XOR</a:t>
            </a:r>
          </a:p>
        </p:txBody>
      </p:sp>
      <p:sp>
        <p:nvSpPr>
          <p:cNvPr id="1092621" name="Line 13"/>
          <p:cNvSpPr>
            <a:spLocks noChangeShapeType="1"/>
          </p:cNvSpPr>
          <p:nvPr/>
        </p:nvSpPr>
        <p:spPr bwMode="auto">
          <a:xfrm>
            <a:off x="3124200" y="2438400"/>
            <a:ext cx="3352800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2622" name="Line 14"/>
          <p:cNvSpPr>
            <a:spLocks noChangeShapeType="1"/>
          </p:cNvSpPr>
          <p:nvPr/>
        </p:nvSpPr>
        <p:spPr bwMode="auto">
          <a:xfrm flipH="1">
            <a:off x="3505200" y="2286000"/>
            <a:ext cx="2286000" cy="3124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2624" name="Rectangle 16"/>
          <p:cNvSpPr>
            <a:spLocks noChangeArrowheads="1"/>
          </p:cNvSpPr>
          <p:nvPr/>
        </p:nvSpPr>
        <p:spPr bwMode="auto">
          <a:xfrm>
            <a:off x="1447800" y="5486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Minsky &amp; Papert (1969) </a:t>
            </a:r>
          </a:p>
          <a:p>
            <a:pPr algn="ctr"/>
            <a:r>
              <a:rPr lang="en-US" sz="2000">
                <a:solidFill>
                  <a:srgbClr val="FF0000"/>
                </a:solidFill>
              </a:rPr>
              <a:t>Bad News: Perceptrons can only represent linearly separable functions.</a:t>
            </a:r>
          </a:p>
        </p:txBody>
      </p:sp>
      <p:pic>
        <p:nvPicPr>
          <p:cNvPr id="109262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5851525" y="2403475"/>
            <a:ext cx="287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 linearly separable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Consider a threshold </a:t>
            </a:r>
            <a:r>
              <a:rPr lang="en-US" dirty="0" err="1"/>
              <a:t>perceptron</a:t>
            </a:r>
            <a:r>
              <a:rPr lang="en-US" dirty="0"/>
              <a:t> for the logical XOR function (two inputs):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Our examples are: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x1	x2	label</a:t>
            </a:r>
          </a:p>
          <a:p>
            <a:pPr>
              <a:buNone/>
            </a:pPr>
            <a:r>
              <a:rPr lang="en-US" dirty="0"/>
              <a:t>1	0	0	0</a:t>
            </a:r>
          </a:p>
          <a:p>
            <a:pPr>
              <a:buNone/>
            </a:pPr>
            <a:r>
              <a:rPr lang="en-US" dirty="0"/>
              <a:t>2	1	0	1</a:t>
            </a:r>
          </a:p>
          <a:p>
            <a:pPr>
              <a:buNone/>
            </a:pPr>
            <a:r>
              <a:rPr lang="en-US" dirty="0"/>
              <a:t>3	0	1	1</a:t>
            </a:r>
          </a:p>
          <a:p>
            <a:pPr>
              <a:buNone/>
            </a:pPr>
            <a:r>
              <a:rPr lang="en-US" dirty="0"/>
              <a:t>4	1	1	0</a:t>
            </a:r>
          </a:p>
        </p:txBody>
      </p:sp>
      <p:sp>
        <p:nvSpPr>
          <p:cNvPr id="126259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Linear Separability:</a:t>
            </a:r>
            <a:br>
              <a:rPr lang="en-US"/>
            </a:br>
            <a:r>
              <a:rPr lang="en-US"/>
              <a:t>XOR</a:t>
            </a:r>
          </a:p>
        </p:txBody>
      </p:sp>
      <p:graphicFrame>
        <p:nvGraphicFramePr>
          <p:cNvPr id="1262600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graphicFrame>
        <p:nvGraphicFramePr>
          <p:cNvPr id="1262601" name="Object 9"/>
          <p:cNvGraphicFramePr>
            <a:graphicFrameLocks noChangeAspect="1"/>
          </p:cNvGraphicFramePr>
          <p:nvPr/>
        </p:nvGraphicFramePr>
        <p:xfrm>
          <a:off x="3190875" y="2438400"/>
          <a:ext cx="1697038" cy="374650"/>
        </p:xfrm>
        <a:graphic>
          <a:graphicData uri="http://schemas.openxmlformats.org/presentationml/2006/ole">
            <p:oleObj spid="_x0000_s1027" name="Equation" r:id="rId4" imgW="977760" imgH="215640" progId="Equation.3">
              <p:embed/>
            </p:oleObj>
          </a:graphicData>
        </a:graphic>
      </p:graphicFrame>
      <p:sp>
        <p:nvSpPr>
          <p:cNvPr id="1262602" name="Text Box 10"/>
          <p:cNvSpPr txBox="1">
            <a:spLocks noChangeArrowheads="1"/>
          </p:cNvSpPr>
          <p:nvPr/>
        </p:nvSpPr>
        <p:spPr bwMode="auto">
          <a:xfrm>
            <a:off x="3581400" y="3276600"/>
            <a:ext cx="53467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Given our examples, we have the following inequalities </a:t>
            </a:r>
          </a:p>
          <a:p>
            <a:r>
              <a:rPr lang="en-US" sz="1800" dirty="0"/>
              <a:t>for the </a:t>
            </a:r>
            <a:r>
              <a:rPr lang="en-US" sz="1800" dirty="0" err="1"/>
              <a:t>perceptron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From (1) 0 + 0 </a:t>
            </a:r>
            <a:r>
              <a:rPr lang="en-US" sz="1800" dirty="0">
                <a:cs typeface="Times New Roman" pitchFamily="18" charset="0"/>
              </a:rPr>
              <a:t>≤ T 		</a:t>
            </a:r>
            <a:r>
              <a:rPr lang="en-US" sz="1800" dirty="0">
                <a:cs typeface="Times New Roman" pitchFamily="18" charset="0"/>
                <a:sym typeface="Wingdings" pitchFamily="2" charset="2"/>
              </a:rPr>
              <a:t> T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0</a:t>
            </a:r>
          </a:p>
          <a:p>
            <a:r>
              <a:rPr lang="en-US" sz="1800" dirty="0">
                <a:cs typeface="Times New Roman" pitchFamily="18" charset="0"/>
                <a:sym typeface="Symbol" pitchFamily="18" charset="2"/>
              </a:rPr>
              <a:t>From (2) w</a:t>
            </a:r>
            <a:r>
              <a:rPr lang="en-US" sz="1800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+ 0 &gt; T		</a:t>
            </a:r>
            <a:r>
              <a:rPr lang="en-US" sz="1800" dirty="0">
                <a:cs typeface="Times New Roman" pitchFamily="18" charset="0"/>
                <a:sym typeface="Wingdings" pitchFamily="2" charset="2"/>
              </a:rPr>
              <a:t> w</a:t>
            </a:r>
            <a:r>
              <a:rPr lang="en-US" sz="1800" baseline="-25000" dirty="0"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1800" dirty="0">
                <a:cs typeface="Times New Roman" pitchFamily="18" charset="0"/>
                <a:sym typeface="Wingdings" pitchFamily="2" charset="2"/>
              </a:rPr>
              <a:t> &gt; T</a:t>
            </a:r>
          </a:p>
          <a:p>
            <a:r>
              <a:rPr lang="en-US" sz="1800" dirty="0">
                <a:cs typeface="Times New Roman" pitchFamily="18" charset="0"/>
                <a:sym typeface="Wingdings" pitchFamily="2" charset="2"/>
              </a:rPr>
              <a:t>From (3) 0 + w2 &gt; T 	 w</a:t>
            </a:r>
            <a:r>
              <a:rPr lang="en-US" sz="1800" baseline="-25000" dirty="0">
                <a:cs typeface="Times New Roman" pitchFamily="18" charset="0"/>
                <a:sym typeface="Wingdings" pitchFamily="2" charset="2"/>
              </a:rPr>
              <a:t>2</a:t>
            </a:r>
            <a:r>
              <a:rPr lang="en-US" sz="1800" dirty="0">
                <a:cs typeface="Times New Roman" pitchFamily="18" charset="0"/>
                <a:sym typeface="Wingdings" pitchFamily="2" charset="2"/>
              </a:rPr>
              <a:t> &gt; T</a:t>
            </a:r>
          </a:p>
          <a:p>
            <a:r>
              <a:rPr lang="en-US" sz="1800" dirty="0">
                <a:cs typeface="Times New Roman" pitchFamily="18" charset="0"/>
                <a:sym typeface="Wingdings" pitchFamily="2" charset="2"/>
              </a:rPr>
              <a:t>From (4) w1 + w2 ≤ T </a:t>
            </a:r>
            <a:endParaRPr lang="en-US" sz="1800" dirty="0">
              <a:cs typeface="Times New Roman" pitchFamily="18" charset="0"/>
              <a:sym typeface="Symbol" pitchFamily="18" charset="2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391400" y="4419600"/>
            <a:ext cx="1616075" cy="609600"/>
            <a:chOff x="4704" y="2784"/>
            <a:chExt cx="1018" cy="384"/>
          </a:xfrm>
        </p:grpSpPr>
        <p:sp>
          <p:nvSpPr>
            <p:cNvPr id="1262604" name="AutoShape 12"/>
            <p:cNvSpPr>
              <a:spLocks/>
            </p:cNvSpPr>
            <p:nvPr/>
          </p:nvSpPr>
          <p:spPr bwMode="auto">
            <a:xfrm>
              <a:off x="4704" y="2784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607" name="Rectangle 15"/>
            <p:cNvSpPr>
              <a:spLocks noChangeArrowheads="1"/>
            </p:cNvSpPr>
            <p:nvPr/>
          </p:nvSpPr>
          <p:spPr bwMode="auto">
            <a:xfrm>
              <a:off x="4752" y="2832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cs typeface="Times New Roman" pitchFamily="18" charset="0"/>
                  <a:sym typeface="Wingdings" pitchFamily="2" charset="2"/>
                </a:rPr>
                <a:t>w1 + w2 &gt; 2T 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57800" y="4267200"/>
            <a:ext cx="3409950" cy="1325563"/>
            <a:chOff x="3312" y="2688"/>
            <a:chExt cx="2148" cy="835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312" y="3072"/>
              <a:ext cx="2148" cy="451"/>
              <a:chOff x="3312" y="3072"/>
              <a:chExt cx="2148" cy="451"/>
            </a:xfrm>
          </p:grpSpPr>
          <p:sp>
            <p:nvSpPr>
              <p:cNvPr id="1262608" name="Line 16"/>
              <p:cNvSpPr>
                <a:spLocks noChangeShapeType="1"/>
              </p:cNvSpPr>
              <p:nvPr/>
            </p:nvSpPr>
            <p:spPr bwMode="auto">
              <a:xfrm>
                <a:off x="3312" y="3312"/>
                <a:ext cx="105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09" name="Line 17"/>
              <p:cNvSpPr>
                <a:spLocks noChangeShapeType="1"/>
              </p:cNvSpPr>
              <p:nvPr/>
            </p:nvSpPr>
            <p:spPr bwMode="auto">
              <a:xfrm flipH="1">
                <a:off x="4464" y="3072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10" name="Text Box 18"/>
              <p:cNvSpPr txBox="1">
                <a:spLocks noChangeArrowheads="1"/>
              </p:cNvSpPr>
              <p:nvPr/>
            </p:nvSpPr>
            <p:spPr bwMode="auto">
              <a:xfrm>
                <a:off x="4502" y="3273"/>
                <a:ext cx="9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</a:rPr>
                  <a:t>contradiction</a:t>
                </a:r>
              </a:p>
            </p:txBody>
          </p:sp>
        </p:grpSp>
        <p:sp>
          <p:nvSpPr>
            <p:cNvPr id="1262614" name="Freeform 22"/>
            <p:cNvSpPr>
              <a:spLocks/>
            </p:cNvSpPr>
            <p:nvPr/>
          </p:nvSpPr>
          <p:spPr bwMode="auto">
            <a:xfrm>
              <a:off x="4416" y="2688"/>
              <a:ext cx="288" cy="624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336" y="144"/>
                </a:cxn>
                <a:cxn ang="0">
                  <a:pos x="0" y="720"/>
                </a:cxn>
              </a:cxnLst>
              <a:rect l="0" t="0" r="r" b="b"/>
              <a:pathLst>
                <a:path w="360" h="720">
                  <a:moveTo>
                    <a:pt x="144" y="0"/>
                  </a:moveTo>
                  <a:cubicBezTo>
                    <a:pt x="252" y="12"/>
                    <a:pt x="360" y="24"/>
                    <a:pt x="336" y="144"/>
                  </a:cubicBezTo>
                  <a:cubicBezTo>
                    <a:pt x="312" y="264"/>
                    <a:pt x="156" y="492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2616" name="Text Box 24"/>
          <p:cNvSpPr txBox="1">
            <a:spLocks noChangeArrowheads="1"/>
          </p:cNvSpPr>
          <p:nvPr/>
        </p:nvSpPr>
        <p:spPr bwMode="auto">
          <a:xfrm>
            <a:off x="2574925" y="5832475"/>
            <a:ext cx="427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So, XOR is not linearly separable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BE86BF9-E9C8-4D80-9B21-D63F3E5863FF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500063"/>
            <a:ext cx="86296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504397-AAE9-458A-AB0B-FF29B7C99D22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523875"/>
            <a:ext cx="87249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Example of Non linear Boundary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4114800" cy="400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667000"/>
            <a:ext cx="450099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Hebb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According to the </a:t>
            </a:r>
            <a:r>
              <a:rPr lang="en-US" dirty="0" err="1" smtClean="0"/>
              <a:t>Hebb</a:t>
            </a:r>
            <a:r>
              <a:rPr lang="en-US" dirty="0" smtClean="0"/>
              <a:t> rule, the weight vector is found to increase proportionately to the product of the</a:t>
            </a:r>
            <a:br>
              <a:rPr lang="en-US" dirty="0" smtClean="0"/>
            </a:br>
            <a:r>
              <a:rPr lang="en-US" dirty="0" smtClean="0"/>
              <a:t>input and the learning signal. Here the learning signal is equal to the neuron's output. In </a:t>
            </a:r>
            <a:r>
              <a:rPr lang="en-US" dirty="0" err="1" smtClean="0"/>
              <a:t>Hebb</a:t>
            </a:r>
            <a:r>
              <a:rPr lang="en-US" dirty="0" smtClean="0"/>
              <a:t> learning,</a:t>
            </a:r>
            <a:br>
              <a:rPr lang="en-US" dirty="0" smtClean="0"/>
            </a:br>
            <a:r>
              <a:rPr lang="en-US" dirty="0" smtClean="0"/>
              <a:t>if two interconnected neurons are 'on' simultaneously then the weights associated with these neurons can</a:t>
            </a:r>
            <a:br>
              <a:rPr lang="en-US" dirty="0" smtClean="0"/>
            </a:br>
            <a:r>
              <a:rPr lang="en-US" dirty="0" smtClean="0"/>
              <a:t>be increased by the modification made in their synaptic gap (strength). The weight update in </a:t>
            </a:r>
            <a:r>
              <a:rPr lang="en-US" dirty="0" err="1" smtClean="0"/>
              <a:t>Hebb</a:t>
            </a:r>
            <a:r>
              <a:rPr lang="en-US" dirty="0" smtClean="0"/>
              <a:t> rule is given by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800600"/>
            <a:ext cx="2971800" cy="87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66800" y="593467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Hebb</a:t>
            </a:r>
            <a:r>
              <a:rPr lang="en-US" dirty="0" smtClean="0">
                <a:solidFill>
                  <a:srgbClr val="FF0000"/>
                </a:solidFill>
              </a:rPr>
              <a:t> rule is more suited for  bipolar data than binary data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Algorithm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54177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048000"/>
            <a:ext cx="785801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LAYER PROPERTIES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457200" y="1143000"/>
            <a:ext cx="82296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Input Layer: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Each input unit may be designated by an attribute value possessed by the instance.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Hidden Layer: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Not directly observable, provides nonlinearities for the network.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Output Layer: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Encodes possible values.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73AF30B-CBB9-4A3A-B523-13ED76E2DDA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5791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</a:t>
            </a:r>
            <a:r>
              <a:rPr lang="en-US" dirty="0" err="1" smtClean="0"/>
              <a:t>Hebb</a:t>
            </a:r>
            <a:r>
              <a:rPr lang="en-US" dirty="0" smtClean="0"/>
              <a:t> net to implement logical AND</a:t>
            </a:r>
            <a:br>
              <a:rPr lang="en-US" dirty="0" smtClean="0"/>
            </a:br>
            <a:r>
              <a:rPr lang="en-US" dirty="0" smtClean="0"/>
              <a:t>function (use bipolar inputs and targets).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71800"/>
            <a:ext cx="387257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00800" y="3276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  set w1=w2=0</a:t>
            </a:r>
          </a:p>
          <a:p>
            <a:r>
              <a:rPr lang="en-US" smtClean="0"/>
              <a:t>b=0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4145280" cy="605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685800"/>
            <a:ext cx="39290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4860" y="2057400"/>
            <a:ext cx="66718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4739640" cy="50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288073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057400"/>
            <a:ext cx="29051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0" y="54864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separating  +</a:t>
            </a:r>
            <a:r>
              <a:rPr lang="en-US" dirty="0" err="1" smtClean="0"/>
              <a:t>ve</a:t>
            </a:r>
            <a:r>
              <a:rPr lang="en-US" dirty="0" smtClean="0"/>
              <a:t> samples </a:t>
            </a:r>
            <a:r>
              <a:rPr lang="en-US" dirty="0" err="1" smtClean="0"/>
              <a:t>frpm</a:t>
            </a:r>
            <a:r>
              <a:rPr lang="en-US" dirty="0" smtClean="0"/>
              <a:t> -</a:t>
            </a:r>
            <a:r>
              <a:rPr lang="en-US" dirty="0" err="1" smtClean="0"/>
              <a:t>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339991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10668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boundary line is same for the both</a:t>
            </a:r>
            <a:br>
              <a:rPr lang="en-US" dirty="0" smtClean="0"/>
            </a:br>
            <a:r>
              <a:rPr lang="en-US" dirty="0" smtClean="0"/>
              <a:t>third and fourth training pairs. And, the decision</a:t>
            </a:r>
            <a:br>
              <a:rPr lang="en-US" dirty="0" smtClean="0"/>
            </a:br>
            <a:r>
              <a:rPr lang="en-US" dirty="0" smtClean="0"/>
              <a:t>boundary line obtained from these input training pairs separates the positive response region from he negative response region. Hence</a:t>
            </a:r>
            <a:br>
              <a:rPr lang="en-US" dirty="0" smtClean="0"/>
            </a:br>
            <a:r>
              <a:rPr lang="en-US" dirty="0" smtClean="0"/>
              <a:t>obtained from this are the final weigh</a:t>
            </a:r>
            <a:br>
              <a:rPr lang="en-US" dirty="0" smtClean="0"/>
            </a:br>
            <a:r>
              <a:rPr lang="en-US" dirty="0" smtClean="0"/>
              <a:t>given as  w1=2, w2=2, b=-2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343400"/>
            <a:ext cx="33242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05600" y="5105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Hebb</a:t>
            </a:r>
            <a:r>
              <a:rPr lang="en-US" dirty="0" smtClean="0"/>
              <a:t> Net for AND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4267200" cy="464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184448" cy="212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on “Principles of Soft Computing” by Dr. S. N </a:t>
            </a:r>
            <a:r>
              <a:rPr lang="en-US" dirty="0" err="1" smtClean="0"/>
              <a:t>Sivnamdam</a:t>
            </a:r>
            <a:r>
              <a:rPr lang="en-US" dirty="0" smtClean="0"/>
              <a:t> and Dr. S. N. </a:t>
            </a:r>
            <a:r>
              <a:rPr lang="en-US" dirty="0" err="1" smtClean="0"/>
              <a:t>Deepa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MULTI LAYER ARTIFICIAL NEURAL NET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INPUT: 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records without class attribute with normalized attributes values. </a:t>
            </a:r>
          </a:p>
          <a:p>
            <a:pPr marL="342900" indent="-3429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INPUT VECTOR:   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X = { x</a:t>
            </a:r>
            <a:r>
              <a:rPr lang="en-US" altLang="ko-KR" sz="2000" baseline="-25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, x</a:t>
            </a:r>
            <a:r>
              <a:rPr lang="en-US" altLang="ko-KR" sz="2000" baseline="-25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, …, 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x</a:t>
            </a:r>
            <a:r>
              <a:rPr lang="en-US" altLang="ko-KR" sz="2000" baseline="-25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} where n is the number of (non-class) attributes. </a:t>
            </a:r>
          </a:p>
          <a:p>
            <a:pPr marL="342900" indent="-3429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INPUT LAYER: 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there are as many nodes as non-class attributes, i.e. as the length of the input vector.</a:t>
            </a:r>
          </a:p>
          <a:p>
            <a:pPr marL="342900" indent="-3429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HIDDEN LAYER: 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number of nodes in the hidden layer and the number of hidden layers depends on implementation.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76F219F-609F-4ED6-BC8C-E375389C9A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WEIGHT AND BIAS UPDATION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1534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Per Sample Updating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updating weights and biases after the presentation of each sample.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Per Training Set Updating (Epoch or Iteration)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029450" algn="l"/>
              </a:tabLst>
              <a:defRPr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weight and bias increments could be accumulated in variables and the weights and biases updated after all the samples of the training set have been presented.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8B4E522-9BFF-46FB-AD48-471B8E30A30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STOPPING CONDITION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35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All change in weights (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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wij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) in the previous epoch are below some threshold, or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 percentage of samples misclassified in the previous epoch is below some threshold, or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A pre-specified number of epochs has expired.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 practice, several hundreds of thousands of epochs may be required before the weights will converge.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E720CC-1FF5-4A50-8FD1-84D89B9A491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57200" y="457200"/>
            <a:ext cx="50339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latin typeface="Tahoma" pitchFamily="34" charset="0"/>
                <a:ea typeface="+mj-ea"/>
                <a:cs typeface="Tahoma" pitchFamily="34" charset="0"/>
              </a:rPr>
              <a:t>NEURAL NETWORKS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57200" y="1143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Neural Network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learns by adjusting the weights so as to be able to correctly classify the training data and hence, after testing phase, to classify unknown data.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Neural Network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needs long time for training.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  <a:defRPr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  <a:defRPr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Neural Network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has a high tolerance to noisy and incomplete data.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C726A9-1275-4D82-830A-985A201E443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8842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2400" b="1" dirty="0" smtClean="0"/>
              <a:t>General Procedure for Building Neural Networks</a:t>
            </a:r>
            <a:endParaRPr lang="en-IN" sz="2400" dirty="0"/>
          </a:p>
        </p:txBody>
      </p:sp>
      <p:sp>
        <p:nvSpPr>
          <p:cNvPr id="52227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10600" cy="487362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smtClean="0"/>
              <a:t>Formulating neural network solutions for particular problems is a multi-stage process:</a:t>
            </a:r>
          </a:p>
          <a:p>
            <a:pPr marL="709613" lvl="1" indent="-342900" algn="just">
              <a:buFont typeface="Century Schoolbook" pitchFamily="18" charset="0"/>
              <a:buAutoNum type="arabicPeriod"/>
            </a:pPr>
            <a:r>
              <a:rPr lang="en-IN" sz="1700" smtClean="0"/>
              <a:t>Understand and specify your problem in terms of </a:t>
            </a:r>
            <a:r>
              <a:rPr lang="en-IN" sz="1700" i="1" smtClean="0"/>
              <a:t>inputs and required outputs, e.g. </a:t>
            </a:r>
            <a:r>
              <a:rPr lang="en-IN" sz="2000" smtClean="0"/>
              <a:t>for classification the outputs are the classes usually represented as binary vectors.</a:t>
            </a:r>
          </a:p>
          <a:p>
            <a:pPr marL="709613" lvl="1" indent="-342900" algn="just">
              <a:buFont typeface="Century Schoolbook" pitchFamily="18" charset="0"/>
              <a:buAutoNum type="arabicPeriod"/>
            </a:pPr>
            <a:r>
              <a:rPr lang="en-IN" sz="1700" smtClean="0"/>
              <a:t>Take the </a:t>
            </a:r>
            <a:r>
              <a:rPr lang="en-IN" sz="1700" i="1" smtClean="0"/>
              <a:t>simplest form of network you think might be able to solve your problem, </a:t>
            </a:r>
            <a:r>
              <a:rPr lang="en-IN" sz="2000" smtClean="0"/>
              <a:t>e.g. a simple Perceptron.</a:t>
            </a:r>
          </a:p>
          <a:p>
            <a:pPr marL="709613" lvl="1" indent="-342900" algn="just">
              <a:buFont typeface="Century Schoolbook" pitchFamily="18" charset="0"/>
              <a:buAutoNum type="arabicPeriod"/>
            </a:pPr>
            <a:r>
              <a:rPr lang="en-IN" sz="1700" smtClean="0"/>
              <a:t>Try to find appropriate </a:t>
            </a:r>
            <a:r>
              <a:rPr lang="en-IN" sz="1700" i="1" smtClean="0"/>
              <a:t>connection weights (including neuron thresholds) so that </a:t>
            </a:r>
            <a:r>
              <a:rPr lang="en-IN" sz="2000" smtClean="0"/>
              <a:t>the network produces the right outputs for each input in its training data.</a:t>
            </a:r>
          </a:p>
          <a:p>
            <a:pPr marL="709613" lvl="1" indent="-342900" algn="just">
              <a:buFont typeface="Century Schoolbook" pitchFamily="18" charset="0"/>
              <a:buAutoNum type="arabicPeriod"/>
            </a:pPr>
            <a:r>
              <a:rPr lang="en-IN" sz="1700" smtClean="0"/>
              <a:t>Make sure that the network works on its </a:t>
            </a:r>
            <a:r>
              <a:rPr lang="en-IN" sz="1700" i="1" smtClean="0"/>
              <a:t>training data, and test its generalization </a:t>
            </a:r>
            <a:r>
              <a:rPr lang="en-IN" sz="2000" smtClean="0"/>
              <a:t>by checking its performance on new </a:t>
            </a:r>
            <a:r>
              <a:rPr lang="en-IN" sz="2000" i="1" smtClean="0"/>
              <a:t>testing data.</a:t>
            </a:r>
          </a:p>
          <a:p>
            <a:pPr marL="709613" lvl="1" indent="-342900" algn="just">
              <a:buFont typeface="Century Schoolbook" pitchFamily="18" charset="0"/>
              <a:buAutoNum type="arabicPeriod"/>
            </a:pPr>
            <a:r>
              <a:rPr lang="en-IN" sz="1700" smtClean="0"/>
              <a:t>If the network doesn’t perform well enough, go back to stage 3 and try harder.</a:t>
            </a:r>
          </a:p>
          <a:p>
            <a:pPr marL="709613" lvl="1" indent="-342900" algn="just">
              <a:buFont typeface="Century Schoolbook" pitchFamily="18" charset="0"/>
              <a:buAutoNum type="arabicPeriod"/>
            </a:pPr>
            <a:r>
              <a:rPr lang="en-IN" sz="1700" smtClean="0"/>
              <a:t>If the network still doesn’t perform well enough, go back to stage 2 and try harder.</a:t>
            </a:r>
          </a:p>
          <a:p>
            <a:pPr marL="709613" lvl="1" indent="-342900" algn="just">
              <a:buFont typeface="Century Schoolbook" pitchFamily="18" charset="0"/>
              <a:buAutoNum type="arabicPeriod"/>
            </a:pPr>
            <a:r>
              <a:rPr lang="en-IN" sz="1700" smtClean="0"/>
              <a:t>If the network still doesn’t perform well enough, go back to stage 1 and try harder.</a:t>
            </a:r>
          </a:p>
          <a:p>
            <a:pPr marL="709613" lvl="1" indent="-342900" algn="just">
              <a:buFont typeface="Century Schoolbook" pitchFamily="18" charset="0"/>
              <a:buAutoNum type="arabicPeriod"/>
            </a:pPr>
            <a:r>
              <a:rPr lang="en-IN" sz="1700" smtClean="0"/>
              <a:t>Problem solved – move on to next problem.</a:t>
            </a:r>
          </a:p>
          <a:p>
            <a:pPr algn="just"/>
            <a:endParaRPr lang="en-IN" sz="2000" smtClean="0"/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DA6D866-B3F4-486D-AC4F-78EB171903C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180975" y="657225"/>
            <a:chExt cx="8782050" cy="55435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0975" y="657225"/>
              <a:ext cx="8782050" cy="554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685800" y="5410200"/>
              <a:ext cx="4114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945</Words>
  <Application>Microsoft Office PowerPoint</Application>
  <PresentationFormat>On-screen Show (4:3)</PresentationFormat>
  <Paragraphs>133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ANN</vt:lpstr>
      <vt:lpstr>Slide 2</vt:lpstr>
      <vt:lpstr>Slide 3</vt:lpstr>
      <vt:lpstr>Slide 4</vt:lpstr>
      <vt:lpstr>Slide 5</vt:lpstr>
      <vt:lpstr>Slide 6</vt:lpstr>
      <vt:lpstr>Slide 7</vt:lpstr>
      <vt:lpstr>General Procedure for Building Neural Networks</vt:lpstr>
      <vt:lpstr>Slide 9</vt:lpstr>
      <vt:lpstr>Slide 10</vt:lpstr>
      <vt:lpstr>Slide 11</vt:lpstr>
      <vt:lpstr>M-P Neuron (Architecture)</vt:lpstr>
      <vt:lpstr>Slide 13</vt:lpstr>
      <vt:lpstr>Example</vt:lpstr>
      <vt:lpstr>Example</vt:lpstr>
      <vt:lpstr>Slide 16</vt:lpstr>
      <vt:lpstr>Slide 17</vt:lpstr>
      <vt:lpstr>Slide 18</vt:lpstr>
      <vt:lpstr>Linear Separability</vt:lpstr>
      <vt:lpstr>Example</vt:lpstr>
      <vt:lpstr>Exam</vt:lpstr>
      <vt:lpstr>AND and OR linear Separators</vt:lpstr>
      <vt:lpstr>Linear Separability</vt:lpstr>
      <vt:lpstr>Linear Separability: XOR</vt:lpstr>
      <vt:lpstr>Slide 25</vt:lpstr>
      <vt:lpstr>Slide 26</vt:lpstr>
      <vt:lpstr>Slide 27</vt:lpstr>
      <vt:lpstr>Hebb Network</vt:lpstr>
      <vt:lpstr>Training Algorithm</vt:lpstr>
      <vt:lpstr>Slide 30</vt:lpstr>
      <vt:lpstr>Example</vt:lpstr>
      <vt:lpstr>Slide 32</vt:lpstr>
      <vt:lpstr>Table </vt:lpstr>
      <vt:lpstr>Slide 34</vt:lpstr>
      <vt:lpstr>Slide 35</vt:lpstr>
      <vt:lpstr>Slide 36</vt:lpstr>
      <vt:lpstr>Exercise </vt:lpstr>
      <vt:lpstr>Hint</vt:lpstr>
      <vt:lpstr>References 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</dc:title>
  <dc:creator>payal.khurana</dc:creator>
  <cp:lastModifiedBy>payal.khurana</cp:lastModifiedBy>
  <cp:revision>19</cp:revision>
  <dcterms:created xsi:type="dcterms:W3CDTF">2022-10-10T10:05:58Z</dcterms:created>
  <dcterms:modified xsi:type="dcterms:W3CDTF">2022-10-11T10:17:15Z</dcterms:modified>
</cp:coreProperties>
</file>