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69" r:id="rId4"/>
    <p:sldId id="258" r:id="rId5"/>
    <p:sldId id="259" r:id="rId6"/>
    <p:sldId id="260" r:id="rId7"/>
    <p:sldId id="261" r:id="rId8"/>
    <p:sldId id="262" r:id="rId9"/>
    <p:sldId id="263" r:id="rId10"/>
    <p:sldId id="270" r:id="rId11"/>
    <p:sldId id="264" r:id="rId12"/>
    <p:sldId id="265" r:id="rId13"/>
    <p:sldId id="266" r:id="rId14"/>
    <p:sldId id="271" r:id="rId15"/>
    <p:sldId id="272" r:id="rId16"/>
    <p:sldId id="273" r:id="rId17"/>
    <p:sldId id="274" r:id="rId18"/>
    <p:sldId id="267"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DF5CD-8CFF-4CC8-AFDB-74C4BC0348EB}" type="datetimeFigureOut">
              <a:rPr lang="en-US" smtClean="0"/>
              <a:pPr/>
              <a:t>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FF7D5-BE0B-496E-B19A-C13AB80168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0410DB-C7A1-4665-8581-DE86616A8BB5}"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17CBCA-5ED2-4EF7-B417-C1859D8E94C9}"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6F83C-DBE8-464F-ACC1-5E7D8CEE5893}"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E98C1-F77B-4E78-A326-31289EB603E2}"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B3D94-CE52-45B5-AF9F-0C1BA4C0825A}"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7A4918-5C89-42F1-8D34-F608059F2A53}"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2DC1AC-6B01-4793-A5C2-1046E9A148DA}" type="datetime1">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EE5F9-BD61-4514-B750-79B11BBA7C4D}" type="datetime1">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3424A-5F1E-4A7C-8B2C-8FA15FA49F44}" type="datetime1">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9A757-917C-4499-9FC1-2FDB61140A5A}"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9E4D8-1D74-4450-B41B-AE429C593B1D}"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26B3C-15F3-439F-84A0-5707C28D94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BFE5-6AB1-47F2-9322-FAA3F4A08B70}" type="datetime1">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6B3C-15F3-439F-84A0-5707C28D94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oursera.org/learn/big-data-introduction/home/week/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(An Ecosystem for Big Data)</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HDFS</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endParaRPr lang="en-US" dirty="0"/>
          </a:p>
          <a:p>
            <a:pPr algn="just"/>
            <a:r>
              <a:rPr lang="en-US" dirty="0"/>
              <a:t>Block is the minimum amount of data that it can read or write. HDFS blocks are 128 MB by default and this is configurable. Files in HDFS are broken into block-sized chunks , which are stored as independent units</a:t>
            </a:r>
            <a:r>
              <a:rPr lang="en-US" dirty="0" smtClean="0"/>
              <a:t>.</a:t>
            </a:r>
          </a:p>
          <a:p>
            <a:pPr algn="just"/>
            <a:r>
              <a:rPr lang="en-US" b="1" dirty="0" smtClean="0"/>
              <a:t> </a:t>
            </a:r>
            <a:r>
              <a:rPr lang="en-US" b="1" dirty="0"/>
              <a:t>Name </a:t>
            </a:r>
            <a:r>
              <a:rPr lang="en-US" b="1" dirty="0" smtClean="0"/>
              <a:t>Node</a:t>
            </a:r>
            <a:r>
              <a:rPr lang="en-US" dirty="0" smtClean="0"/>
              <a:t>: </a:t>
            </a:r>
            <a:r>
              <a:rPr lang="en-US" dirty="0"/>
              <a:t>HDFS works in master-worker pattern where the name node acts as master. Name Node is controller </a:t>
            </a:r>
            <a:r>
              <a:rPr lang="en-US" b="1" dirty="0"/>
              <a:t>and </a:t>
            </a:r>
            <a:r>
              <a:rPr lang="en-US" dirty="0"/>
              <a:t>manager of HDFS as it knows the status and the metadata of all the files in HDFS; the metadata </a:t>
            </a:r>
            <a:r>
              <a:rPr lang="en-US" dirty="0" smtClean="0"/>
              <a:t>information </a:t>
            </a:r>
            <a:r>
              <a:rPr lang="en-US" b="1" dirty="0" smtClean="0"/>
              <a:t>being </a:t>
            </a:r>
            <a:r>
              <a:rPr lang="en-US" dirty="0"/>
              <a:t>file permission, names and location of each block</a:t>
            </a:r>
            <a:r>
              <a:rPr lang="en-US" dirty="0" smtClean="0"/>
              <a:t>.</a:t>
            </a:r>
          </a:p>
          <a:p>
            <a:pPr algn="just"/>
            <a:r>
              <a:rPr lang="en-US" b="1" dirty="0" smtClean="0"/>
              <a:t>Data Node: </a:t>
            </a:r>
            <a:r>
              <a:rPr lang="en-US" dirty="0"/>
              <a:t>They store and retrieve blocks when they are told to; by client or name node. They report back to name </a:t>
            </a:r>
            <a:r>
              <a:rPr lang="en-US" b="1" dirty="0"/>
              <a:t>node </a:t>
            </a:r>
            <a:r>
              <a:rPr lang="en-US" dirty="0"/>
              <a:t>periodically, with list of blocks that they are storing. The data </a:t>
            </a:r>
            <a:r>
              <a:rPr lang="en-US" b="1" dirty="0"/>
              <a:t>node </a:t>
            </a:r>
            <a:r>
              <a:rPr lang="en-US" dirty="0"/>
              <a:t>being a commodity hardware also does the </a:t>
            </a:r>
            <a:r>
              <a:rPr lang="en-US" b="1" dirty="0"/>
              <a:t>work of </a:t>
            </a:r>
            <a:r>
              <a:rPr lang="en-US" dirty="0"/>
              <a:t>block creation, deletion and replication as stated by the name node.</a:t>
            </a:r>
          </a:p>
          <a:p>
            <a:pPr algn="just">
              <a:buNone/>
            </a:pPr>
            <a:r>
              <a:rPr lang="en-US" dirty="0" smtClean="0"/>
              <a:t>       </a:t>
            </a:r>
            <a:endParaRPr lang="en-US" dirty="0"/>
          </a:p>
          <a:p>
            <a:pPr algn="just"/>
            <a:endParaRPr lang="en-US" b="1" dirty="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a:xfrm>
            <a:off x="457200" y="1600201"/>
            <a:ext cx="8229600" cy="2362200"/>
          </a:xfrm>
        </p:spPr>
        <p:txBody>
          <a:bodyPr>
            <a:normAutofit/>
          </a:bodyPr>
          <a:lstStyle/>
          <a:p>
            <a:r>
              <a:rPr lang="en-US" sz="2400" dirty="0" smtClean="0"/>
              <a:t>YARN, The Resource Manager for </a:t>
            </a:r>
            <a:r>
              <a:rPr lang="en-US" sz="2400" dirty="0" err="1" smtClean="0"/>
              <a:t>Hadoop</a:t>
            </a:r>
            <a:r>
              <a:rPr lang="en-US" sz="2400" dirty="0" smtClean="0"/>
              <a:t> which sits above the HDFS.</a:t>
            </a:r>
          </a:p>
          <a:p>
            <a:r>
              <a:rPr lang="en-US" sz="2400" dirty="0" smtClean="0"/>
              <a:t>YARN enables running multiple applications </a:t>
            </a:r>
            <a:r>
              <a:rPr lang="en-US" sz="2400" smtClean="0"/>
              <a:t>over </a:t>
            </a:r>
            <a:r>
              <a:rPr lang="en-US" sz="2400" smtClean="0"/>
              <a:t>HDFS increases</a:t>
            </a:r>
            <a:r>
              <a:rPr lang="en-US" sz="2400" dirty="0" smtClean="0"/>
              <a:t>  resource efficiency </a:t>
            </a:r>
          </a:p>
          <a:p>
            <a:endParaRPr lang="en-US" sz="2400" dirty="0"/>
          </a:p>
        </p:txBody>
      </p:sp>
      <p:sp>
        <p:nvSpPr>
          <p:cNvPr id="4" name="TextBox 3"/>
          <p:cNvSpPr txBox="1"/>
          <p:nvPr/>
        </p:nvSpPr>
        <p:spPr>
          <a:xfrm>
            <a:off x="2743200" y="4572000"/>
            <a:ext cx="2209800"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676400" y="3429000"/>
            <a:ext cx="5638800" cy="3090994"/>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a:bodyPr>
          <a:lstStyle/>
          <a:p>
            <a:pPr algn="just"/>
            <a:r>
              <a:rPr lang="en-US" sz="2400" dirty="0" smtClean="0"/>
              <a:t>The resource manager controls all the resources, and decides who gets what.</a:t>
            </a:r>
          </a:p>
          <a:p>
            <a:pPr algn="just"/>
            <a:r>
              <a:rPr lang="en-US" sz="2400" dirty="0" smtClean="0"/>
              <a:t>Node manager operates at machine level and is in charge of a single machine. Node manager operates at machine level and is in charge of a single machine.</a:t>
            </a:r>
          </a:p>
          <a:p>
            <a:pPr algn="just"/>
            <a:r>
              <a:rPr lang="en-US" sz="2400" dirty="0" smtClean="0"/>
              <a:t>Each application gets an application master. It negotiates resource from the Resource Manager and it talks to Node Manager to get its tasks completed.</a:t>
            </a:r>
          </a:p>
          <a:p>
            <a:pPr algn="just"/>
            <a:r>
              <a:rPr lang="en-US" sz="2400" dirty="0" smtClean="0"/>
              <a:t>The container  is an abstract Notions that signifies a resource that is  a collection of CPU, memory, disk network and  other resources within the compute note </a:t>
            </a:r>
          </a:p>
          <a:p>
            <a:pPr algn="just"/>
            <a:endParaRPr lang="en-US" sz="2400" dirty="0" smtClean="0"/>
          </a:p>
          <a:p>
            <a:pPr algn="just"/>
            <a:endParaRPr lang="en-US" sz="2400" dirty="0" smtClean="0"/>
          </a:p>
          <a:p>
            <a:pPr algn="just"/>
            <a:endParaRPr lang="en-US" sz="24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MapReduce</a:t>
            </a:r>
            <a:r>
              <a:rPr lang="en-US" dirty="0" smtClean="0"/>
              <a:t> is a programming model for the </a:t>
            </a:r>
            <a:r>
              <a:rPr lang="en-US" dirty="0" err="1" smtClean="0"/>
              <a:t>Hadoop</a:t>
            </a:r>
            <a:r>
              <a:rPr lang="en-US" dirty="0" smtClean="0"/>
              <a:t> ecosystem.  It relies on YARN to schedule and  execute parallel processing over the distributed file blocks in HDFS.</a:t>
            </a:r>
          </a:p>
          <a:p>
            <a:r>
              <a:rPr lang="en-US" dirty="0" smtClean="0"/>
              <a:t>Traditional parallel programming requires expertise on a number of computing and systems concepts.  For example, synchronization mechanisms like locks, semaphores, and monitors are essential.</a:t>
            </a:r>
          </a:p>
          <a:p>
            <a:r>
              <a:rPr lang="en-US" dirty="0" smtClean="0"/>
              <a:t>The </a:t>
            </a:r>
            <a:r>
              <a:rPr lang="en-US" dirty="0" err="1" smtClean="0"/>
              <a:t>MapReduce</a:t>
            </a:r>
            <a:r>
              <a:rPr lang="en-US" dirty="0" smtClean="0"/>
              <a:t> programming model greatly simplifies running code in parallel  since you don't have to deal with any of these issues. Instead, you only need to create and map and reduce tasks.</a:t>
            </a:r>
          </a:p>
          <a:p>
            <a:r>
              <a:rPr lang="en-US" dirty="0" smtClean="0"/>
              <a:t>Just provide a function, or operation for a map, and reduce. For map, the operation is applied on each data element. And in reduce, the operation summarizes elements in some manner.</a:t>
            </a:r>
          </a:p>
          <a:p>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1447800" y="6096000"/>
            <a:ext cx="4572000" cy="625475"/>
          </a:xfrm>
        </p:spPr>
        <p:txBody>
          <a:bodyPr/>
          <a:lstStyle/>
          <a:p>
            <a:r>
              <a:rPr lang="en-US" dirty="0" smtClean="0">
                <a:hlinkClick r:id="rId2"/>
              </a:rPr>
              <a:t>https://www.coursera.org/learn/big-data-introduction/home/week/3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Map Reduce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The </a:t>
            </a:r>
            <a:r>
              <a:rPr lang="en-US" dirty="0" err="1" smtClean="0"/>
              <a:t>MapReduce</a:t>
            </a:r>
            <a:r>
              <a:rPr lang="en-US" dirty="0" smtClean="0"/>
              <a:t> is a paradigm which has two phases, the </a:t>
            </a:r>
            <a:r>
              <a:rPr lang="en-US" dirty="0" err="1" smtClean="0"/>
              <a:t>mapper</a:t>
            </a:r>
            <a:r>
              <a:rPr lang="en-US" dirty="0" smtClean="0"/>
              <a:t> phase, and the reducer phase. </a:t>
            </a:r>
            <a:r>
              <a:rPr lang="en-US" b="1" dirty="0" smtClean="0"/>
              <a:t>In </a:t>
            </a:r>
            <a:r>
              <a:rPr lang="en-US" dirty="0" smtClean="0"/>
              <a:t>the </a:t>
            </a:r>
            <a:r>
              <a:rPr lang="en-US" dirty="0" err="1" smtClean="0"/>
              <a:t>Mapper</a:t>
            </a:r>
            <a:r>
              <a:rPr lang="en-US" dirty="0" smtClean="0"/>
              <a:t>, the input is given in the form of a key-value pair.</a:t>
            </a:r>
          </a:p>
          <a:p>
            <a:r>
              <a:rPr lang="en-US" b="1" dirty="0" smtClean="0"/>
              <a:t>The </a:t>
            </a:r>
            <a:r>
              <a:rPr lang="en-US" dirty="0" smtClean="0"/>
              <a:t>output of the </a:t>
            </a:r>
            <a:r>
              <a:rPr lang="en-US" dirty="0" err="1" smtClean="0"/>
              <a:t>Mapper</a:t>
            </a:r>
            <a:r>
              <a:rPr lang="en-US" dirty="0" smtClean="0"/>
              <a:t> is fed to the reducer as input. The reducer runs only after the </a:t>
            </a:r>
            <a:r>
              <a:rPr lang="en-US" dirty="0" err="1" smtClean="0"/>
              <a:t>Mapper</a:t>
            </a:r>
            <a:r>
              <a:rPr lang="en-US" dirty="0" smtClean="0"/>
              <a:t> is over. The reducer too takes input in key-value format, and the output of reducer is the final output.</a:t>
            </a:r>
          </a:p>
          <a:p>
            <a:pPr>
              <a:buNone/>
            </a:pPr>
            <a:r>
              <a:rPr lang="en-US" dirty="0" smtClean="0"/>
              <a:t>Steps in Map Reduce</a:t>
            </a:r>
          </a:p>
          <a:p>
            <a:pPr lvl="0" fontAlgn="base"/>
            <a:r>
              <a:rPr lang="en-US" dirty="0" smtClean="0"/>
              <a:t>The map takes data in the form of pairs and returns a list of &lt;key, value&gt; pairs. The keys will not be unique in this case.</a:t>
            </a:r>
          </a:p>
          <a:p>
            <a:pPr lvl="0" fontAlgn="base"/>
            <a:r>
              <a:rPr lang="en-US" dirty="0" smtClean="0"/>
              <a:t>Using the output of Map, sort and shuffle are applied by the </a:t>
            </a:r>
            <a:r>
              <a:rPr lang="en-US" dirty="0" err="1" smtClean="0"/>
              <a:t>Hadoop</a:t>
            </a:r>
            <a:r>
              <a:rPr lang="en-US" dirty="0" smtClean="0"/>
              <a:t> architecture. This sort and shuffle acts on these list of &lt;key, value&gt; pairs and sends out unique keys and a list of values associated with this unique key &lt;key, list(values)&gt;.</a:t>
            </a:r>
          </a:p>
          <a:p>
            <a:pPr lvl="0" fontAlgn="base"/>
            <a:r>
              <a:rPr lang="en-US" dirty="0" smtClean="0"/>
              <a:t>An output of sort and shuffle sent to the reducer phase. The reducer performs a defined function on a list of values for unique keys, and Final output &lt;key, value&gt; will be stored/displayed.</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Map Reduce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Sort and Shuffle</a:t>
            </a:r>
          </a:p>
          <a:p>
            <a:pPr>
              <a:buNone/>
            </a:pPr>
            <a:r>
              <a:rPr lang="en-US" b="1" dirty="0"/>
              <a:t>The sort and </a:t>
            </a:r>
            <a:r>
              <a:rPr lang="en-US" dirty="0"/>
              <a:t>shuffle occur on the output of </a:t>
            </a:r>
            <a:r>
              <a:rPr lang="en-US" u="sng" dirty="0" err="1"/>
              <a:t>Mapper</a:t>
            </a:r>
            <a:r>
              <a:rPr lang="en-US" dirty="0"/>
              <a:t> and before the reducer. When the </a:t>
            </a:r>
            <a:r>
              <a:rPr lang="en-US" dirty="0" err="1"/>
              <a:t>Mapper</a:t>
            </a:r>
            <a:r>
              <a:rPr lang="en-US" dirty="0"/>
              <a:t> task is complete, the results are </a:t>
            </a:r>
            <a:r>
              <a:rPr lang="en-US" b="1" dirty="0"/>
              <a:t>sorted by </a:t>
            </a:r>
            <a:r>
              <a:rPr lang="en-US" dirty="0"/>
              <a:t>key, partitioned if there are multiple reducers, and then written to disk.</a:t>
            </a:r>
          </a:p>
          <a:p>
            <a:pPr>
              <a:buNone/>
            </a:pPr>
            <a:r>
              <a:rPr lang="en-US" b="1" dirty="0"/>
              <a:t>Uses of </a:t>
            </a:r>
            <a:r>
              <a:rPr lang="en-US" b="1" dirty="0" err="1"/>
              <a:t>MapReduce</a:t>
            </a:r>
            <a:endParaRPr lang="en-US" b="1" dirty="0"/>
          </a:p>
          <a:p>
            <a:pPr lvl="0" fontAlgn="base"/>
            <a:r>
              <a:rPr lang="en-US" dirty="0"/>
              <a:t>It can be used in various application like document clustering, distributed sorting, and web link-graph reversal.</a:t>
            </a:r>
          </a:p>
          <a:p>
            <a:pPr lvl="0" fontAlgn="base"/>
            <a:r>
              <a:rPr lang="en-US" dirty="0"/>
              <a:t>It can be used for distributed pattern-based searching.</a:t>
            </a:r>
          </a:p>
          <a:p>
            <a:pPr lvl="0" fontAlgn="base"/>
            <a:r>
              <a:rPr lang="en-US" dirty="0"/>
              <a:t>We can also use </a:t>
            </a:r>
            <a:r>
              <a:rPr lang="en-US" dirty="0" err="1"/>
              <a:t>MapReduce</a:t>
            </a:r>
            <a:r>
              <a:rPr lang="en-US" dirty="0"/>
              <a:t> in machine learning.</a:t>
            </a:r>
          </a:p>
          <a:p>
            <a:pPr lvl="0" fontAlgn="base"/>
            <a:r>
              <a:rPr lang="en-US" dirty="0"/>
              <a:t>It was used by Google to regenerate Google's index of the World Wide Web.</a:t>
            </a:r>
          </a:p>
          <a:p>
            <a:pPr lvl="0" fontAlgn="base"/>
            <a:r>
              <a:rPr lang="en-US" dirty="0"/>
              <a:t>It can be used in multiple computing environments such as multi-cluster, multi-core, and mobile environment.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752600" y="381000"/>
            <a:ext cx="4686360" cy="5680437"/>
          </a:xfrm>
          <a:prstGeom prst="rect">
            <a:avLst/>
          </a:prstGeom>
          <a:noFill/>
          <a:ln w="9525">
            <a:noFill/>
            <a:miter lim="800000"/>
            <a:headEnd/>
            <a:tailEnd/>
          </a:ln>
          <a:effectLst/>
        </p:spPr>
      </p:pic>
      <p:sp>
        <p:nvSpPr>
          <p:cNvPr id="5" name="TextBox 4"/>
          <p:cNvSpPr txBox="1"/>
          <p:nvPr/>
        </p:nvSpPr>
        <p:spPr>
          <a:xfrm>
            <a:off x="6934200" y="2438400"/>
            <a:ext cx="1295400" cy="923330"/>
          </a:xfrm>
          <a:prstGeom prst="rect">
            <a:avLst/>
          </a:prstGeom>
          <a:noFill/>
        </p:spPr>
        <p:txBody>
          <a:bodyPr wrap="square" rtlCol="0">
            <a:spAutoFit/>
          </a:bodyPr>
          <a:lstStyle/>
          <a:p>
            <a:r>
              <a:rPr lang="en-US" dirty="0" smtClean="0"/>
              <a:t>Example  Map-Reduce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HDFS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Where to use HDFS:</a:t>
            </a:r>
          </a:p>
          <a:p>
            <a:r>
              <a:rPr lang="en-US" b="1" dirty="0" smtClean="0"/>
              <a:t>Very Large </a:t>
            </a:r>
            <a:r>
              <a:rPr lang="en-US" dirty="0" smtClean="0"/>
              <a:t>Files: Files should be of hundreds of </a:t>
            </a:r>
            <a:r>
              <a:rPr lang="en-US" b="1" dirty="0" smtClean="0"/>
              <a:t>megabytes, gigabytes </a:t>
            </a:r>
            <a:r>
              <a:rPr lang="en-US" dirty="0" smtClean="0"/>
              <a:t>or more.</a:t>
            </a:r>
          </a:p>
          <a:p>
            <a:r>
              <a:rPr lang="en-US" b="1" dirty="0" smtClean="0"/>
              <a:t>Streaming </a:t>
            </a:r>
            <a:r>
              <a:rPr lang="en-US" dirty="0" smtClean="0"/>
              <a:t>Data Access:  The  time to read whole data set is more important than latency in reading the first. HDFS is built on write-once and read-many-times pattern.</a:t>
            </a:r>
          </a:p>
          <a:p>
            <a:r>
              <a:rPr lang="en-US" dirty="0" smtClean="0"/>
              <a:t>Commodity Hardware: It works on low cost hardware</a:t>
            </a:r>
          </a:p>
          <a:p>
            <a:r>
              <a:rPr lang="en-US" b="1" dirty="0" smtClean="0"/>
              <a:t>Where not to use HDFS</a:t>
            </a:r>
            <a:endParaRPr lang="en-US" dirty="0" smtClean="0"/>
          </a:p>
          <a:p>
            <a:r>
              <a:rPr lang="en-US" b="1" dirty="0" smtClean="0"/>
              <a:t>Low Latency data </a:t>
            </a:r>
            <a:r>
              <a:rPr lang="en-US" dirty="0" smtClean="0"/>
              <a:t>access: Applications that require </a:t>
            </a:r>
            <a:r>
              <a:rPr lang="en-US" b="1" dirty="0" smtClean="0"/>
              <a:t>very less time to </a:t>
            </a:r>
            <a:r>
              <a:rPr lang="en-US" dirty="0" smtClean="0"/>
              <a:t>access the first data should not </a:t>
            </a:r>
            <a:r>
              <a:rPr lang="en-US" b="1" dirty="0" smtClean="0"/>
              <a:t>use HDFS </a:t>
            </a:r>
            <a:r>
              <a:rPr lang="en-US" dirty="0" smtClean="0"/>
              <a:t>as it is giving importance to whole data rather </a:t>
            </a:r>
            <a:r>
              <a:rPr lang="en-US" b="1" dirty="0" smtClean="0"/>
              <a:t>than time to fetch </a:t>
            </a:r>
            <a:r>
              <a:rPr lang="en-US" dirty="0" smtClean="0"/>
              <a:t>the first record.</a:t>
            </a:r>
          </a:p>
          <a:p>
            <a:r>
              <a:rPr lang="en-US" b="1" dirty="0" smtClean="0"/>
              <a:t>Lots Of Small Files</a:t>
            </a:r>
            <a:r>
              <a:rPr lang="en-US" dirty="0" smtClean="0"/>
              <a:t>: The name node contains the metadata of files </a:t>
            </a:r>
            <a:r>
              <a:rPr lang="en-US" b="1" dirty="0" smtClean="0"/>
              <a:t>in </a:t>
            </a:r>
            <a:r>
              <a:rPr lang="en-US" dirty="0" smtClean="0"/>
              <a:t>memory and if the files are small in size it takes a lot of memory for name </a:t>
            </a:r>
            <a:r>
              <a:rPr lang="en-US" b="1" dirty="0" smtClean="0"/>
              <a:t>node's </a:t>
            </a:r>
            <a:r>
              <a:rPr lang="en-US" dirty="0" smtClean="0"/>
              <a:t>memory which is not feasible.</a:t>
            </a:r>
          </a:p>
          <a:p>
            <a:r>
              <a:rPr lang="en-US" b="1" dirty="0" smtClean="0"/>
              <a:t>Multiple </a:t>
            </a:r>
            <a:r>
              <a:rPr lang="en-US" b="1" dirty="0" err="1" smtClean="0"/>
              <a:t>writes</a:t>
            </a:r>
            <a:r>
              <a:rPr lang="en-US" dirty="0" err="1" smtClean="0"/>
              <a:t>:It</a:t>
            </a:r>
            <a:r>
              <a:rPr lang="en-US" dirty="0" smtClean="0"/>
              <a:t> should not be used when we</a:t>
            </a:r>
            <a:r>
              <a:rPr lang="en-US" b="1" dirty="0" smtClean="0"/>
              <a:t/>
            </a:r>
            <a:br>
              <a:rPr lang="en-US" b="1" dirty="0" smtClean="0"/>
            </a:br>
            <a:r>
              <a:rPr lang="en-US" b="1" dirty="0" smtClean="0"/>
              <a:t>have to write multiple </a:t>
            </a:r>
            <a:r>
              <a:rPr lang="en-US" dirty="0" smtClean="0"/>
              <a:t>times</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Count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24000" y="2133600"/>
            <a:ext cx="6752486" cy="3444081"/>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[1] https://docs.microsoft.com/en-us/azure/architecture/guide/architecture-styles/big-data</a:t>
            </a:r>
          </a:p>
          <a:p>
            <a:r>
              <a:rPr lang="en-US" sz="2400" dirty="0" smtClean="0"/>
              <a:t>[2]  https://hadoop.apache.org/docs/r1.2.1/hdfs_design.html</a:t>
            </a:r>
          </a:p>
          <a:p>
            <a:r>
              <a:rPr lang="en-US" sz="2400" dirty="0" smtClean="0"/>
              <a:t>[3] https://www.coursera.org/learn/big-data-introduction/home/week/3</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(An Ecosystem for Big Data)</a:t>
            </a:r>
            <a:endParaRPr lang="en-US" dirty="0"/>
          </a:p>
        </p:txBody>
      </p:sp>
      <p:sp>
        <p:nvSpPr>
          <p:cNvPr id="3" name="Content Placeholder 2"/>
          <p:cNvSpPr>
            <a:spLocks noGrp="1"/>
          </p:cNvSpPr>
          <p:nvPr>
            <p:ph idx="1"/>
          </p:nvPr>
        </p:nvSpPr>
        <p:spPr/>
        <p:txBody>
          <a:bodyPr>
            <a:noAutofit/>
          </a:bodyPr>
          <a:lstStyle/>
          <a:p>
            <a:r>
              <a:rPr lang="en-US" sz="2400" dirty="0" smtClean="0"/>
              <a:t>Its is an Ecosystem which provides foundation to the many open source projects and Application</a:t>
            </a:r>
          </a:p>
          <a:p>
            <a:pPr>
              <a:buNone/>
            </a:pPr>
            <a:r>
              <a:rPr lang="en-US" sz="2400" b="1" dirty="0" smtClean="0"/>
              <a:t>Features:</a:t>
            </a:r>
            <a:r>
              <a:rPr lang="en-US" sz="2400" dirty="0" smtClean="0"/>
              <a:t> </a:t>
            </a:r>
          </a:p>
          <a:p>
            <a:pPr lvl="0" fontAlgn="base"/>
            <a:r>
              <a:rPr lang="en-US" sz="2400" b="1" dirty="0"/>
              <a:t>Highly Scalable - </a:t>
            </a:r>
            <a:r>
              <a:rPr lang="en-US" sz="2400" dirty="0"/>
              <a:t>scale hundreds of nodes in a single cluster.</a:t>
            </a:r>
          </a:p>
          <a:p>
            <a:pPr lvl="0" fontAlgn="base"/>
            <a:r>
              <a:rPr lang="en-US" sz="2400" b="1" dirty="0"/>
              <a:t>Replication - </a:t>
            </a:r>
            <a:r>
              <a:rPr lang="en-US" sz="2400" dirty="0"/>
              <a:t>Due to some unfavorable conditions, the node containing the data may be loss. So, to overcome.</a:t>
            </a:r>
          </a:p>
          <a:p>
            <a:pPr lvl="0" fontAlgn="base"/>
            <a:r>
              <a:rPr lang="en-US" sz="2400" b="1" dirty="0"/>
              <a:t>Fault tolerance - </a:t>
            </a:r>
            <a:r>
              <a:rPr lang="en-US" sz="2400" dirty="0"/>
              <a:t>In HDFS, the fault tolerance signifies the robustness of the system in the event of failure.</a:t>
            </a:r>
          </a:p>
          <a:p>
            <a:pPr lvl="0" fontAlgn="base"/>
            <a:r>
              <a:rPr lang="en-US" sz="2400" b="1" dirty="0"/>
              <a:t>Distributed data storage-. </a:t>
            </a:r>
            <a:r>
              <a:rPr lang="en-US" sz="2400" dirty="0"/>
              <a:t>Here, data is divided into multiple blocks and stored into nodes.</a:t>
            </a:r>
          </a:p>
          <a:p>
            <a:pPr lvl="0" fontAlgn="base"/>
            <a:r>
              <a:rPr lang="en-US" sz="2400" b="1" dirty="0"/>
              <a:t>Portable- </a:t>
            </a:r>
            <a:r>
              <a:rPr lang="en-US" sz="2400" dirty="0"/>
              <a:t>HDFS is designed in such a way that it can easily portable from platform to another</a:t>
            </a:r>
            <a:r>
              <a:rPr lang="en-US" sz="2400" dirty="0" smtClean="0"/>
              <a:t>.</a:t>
            </a:r>
          </a:p>
          <a:p>
            <a:pPr marL="514350" indent="-514350">
              <a:buNone/>
            </a:pPr>
            <a:r>
              <a:rPr lang="en-US" sz="2400" dirty="0" smtClean="0"/>
              <a:t/>
            </a:r>
            <a:br>
              <a:rPr lang="en-US" sz="2400" dirty="0" smtClean="0"/>
            </a:br>
            <a:r>
              <a:rPr lang="en-US" sz="2400" dirty="0" smtClean="0"/>
              <a:t/>
            </a:r>
            <a:br>
              <a:rPr lang="en-US" sz="2400" dirty="0" smtClean="0"/>
            </a:br>
            <a:endParaRPr lang="en-US" sz="24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(An Ecosystem for Big Data)</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Goals of HDFS</a:t>
            </a:r>
            <a:endParaRPr lang="en-US" dirty="0" smtClean="0"/>
          </a:p>
          <a:p>
            <a:r>
              <a:rPr lang="en-US" b="1" dirty="0" smtClean="0"/>
              <a:t>Handling the hardware failure -The </a:t>
            </a:r>
            <a:r>
              <a:rPr lang="en-US" dirty="0" smtClean="0"/>
              <a:t>HDFS contains multiple server machines. Anyhow, if any machine fails, the HDFS goal is to recover it quickly.</a:t>
            </a:r>
          </a:p>
          <a:p>
            <a:r>
              <a:rPr lang="en-US" b="1" dirty="0" smtClean="0"/>
              <a:t>Streaming data access - </a:t>
            </a:r>
            <a:r>
              <a:rPr lang="en-US" dirty="0" smtClean="0"/>
              <a:t>The HDFS applications usually run on the general-purpose file system. This application requires streaming access to their data sets.</a:t>
            </a:r>
          </a:p>
          <a:p>
            <a:r>
              <a:rPr lang="en-US" b="1" dirty="0" smtClean="0"/>
              <a:t>Coherence Model -The </a:t>
            </a:r>
            <a:r>
              <a:rPr lang="en-US" dirty="0" smtClean="0"/>
              <a:t>application that runs on HDFS require to follow the write-once-ready-many approach. So, once created need not to be changed. However, it can be appended and truncate</a:t>
            </a:r>
          </a:p>
          <a:p>
            <a:pPr marL="514350" indent="-514350"/>
            <a:r>
              <a:rPr lang="en-US" dirty="0" smtClean="0"/>
              <a:t>Optimized for a Variety of Data Types</a:t>
            </a:r>
          </a:p>
          <a:p>
            <a:pPr lvl="0" fontAlgn="base"/>
            <a:r>
              <a:rPr lang="en-US" b="1" dirty="0" err="1" smtClean="0"/>
              <a:t>Hadoop</a:t>
            </a:r>
            <a:r>
              <a:rPr lang="en-US" b="1" dirty="0" smtClean="0"/>
              <a:t> comes with a distributed file system called HDFS</a:t>
            </a:r>
            <a:endParaRPr lang="en-US" dirty="0" smtClean="0"/>
          </a:p>
          <a:p>
            <a:pPr lvl="0" fontAlgn="base"/>
            <a:r>
              <a:rPr lang="en-US" b="1" dirty="0" smtClean="0"/>
              <a:t>In HDFS </a:t>
            </a:r>
            <a:r>
              <a:rPr lang="en-US" dirty="0" smtClean="0"/>
              <a:t>data is </a:t>
            </a:r>
            <a:r>
              <a:rPr lang="en-US" b="1" dirty="0" smtClean="0"/>
              <a:t>distributed over several </a:t>
            </a:r>
            <a:r>
              <a:rPr lang="en-US" dirty="0" smtClean="0"/>
              <a:t>machines </a:t>
            </a:r>
            <a:r>
              <a:rPr lang="en-US" b="1" dirty="0" smtClean="0"/>
              <a:t>an replicated </a:t>
            </a:r>
            <a:r>
              <a:rPr lang="en-US" dirty="0" smtClean="0"/>
              <a:t>to ensure their durability to failure and high availability to parallel application.</a:t>
            </a:r>
          </a:p>
          <a:p>
            <a:r>
              <a:rPr lang="en-US" dirty="0" smtClean="0"/>
              <a:t>'A-. It is cost effective as it uses commodity hardware.</a:t>
            </a:r>
          </a:p>
          <a:p>
            <a:r>
              <a:rPr lang="en-US" i="1" dirty="0" smtClean="0"/>
              <a:t>'A- </a:t>
            </a:r>
            <a:r>
              <a:rPr lang="en-US" dirty="0" smtClean="0"/>
              <a:t>It involves the concept of blocks, data nodes and node name.</a:t>
            </a:r>
          </a:p>
          <a:p>
            <a:pPr marL="514350" indent="-514350"/>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Ecosystem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90600" y="2133600"/>
            <a:ext cx="7727496" cy="41148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Origin of </a:t>
            </a:r>
            <a:r>
              <a:rPr lang="en-US" dirty="0" err="1" smtClean="0"/>
              <a:t>Hadoop</a:t>
            </a:r>
            <a:r>
              <a:rPr lang="en-US" dirty="0" smtClean="0"/>
              <a:t> (Big </a:t>
            </a:r>
            <a:r>
              <a:rPr lang="en-US" dirty="0"/>
              <a:t>data open-source </a:t>
            </a:r>
            <a:r>
              <a:rPr lang="en-US" dirty="0" err="1" smtClean="0"/>
              <a:t>movemen</a:t>
            </a:r>
            <a:r>
              <a:rPr lang="en-US" dirty="0" smtClean="0"/>
              <a:t>)</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pPr algn="just">
              <a:buNone/>
            </a:pPr>
            <a:r>
              <a:rPr lang="en-US" dirty="0" smtClean="0"/>
              <a:t>In </a:t>
            </a:r>
            <a:r>
              <a:rPr lang="en-US" dirty="0"/>
              <a:t>2004 Google published a paper about their </a:t>
            </a:r>
            <a:r>
              <a:rPr lang="en-US" dirty="0" smtClean="0"/>
              <a:t> in-house </a:t>
            </a:r>
            <a:r>
              <a:rPr lang="en-US" dirty="0"/>
              <a:t>processing framework they called </a:t>
            </a:r>
            <a:r>
              <a:rPr lang="en-US" dirty="0" err="1"/>
              <a:t>MapReduce</a:t>
            </a:r>
            <a:r>
              <a:rPr lang="en-US" dirty="0"/>
              <a:t>. </a:t>
            </a:r>
            <a:r>
              <a:rPr lang="en-US" dirty="0" smtClean="0"/>
              <a:t> </a:t>
            </a:r>
            <a:endParaRPr lang="en-US" dirty="0"/>
          </a:p>
          <a:p>
            <a:pPr algn="just"/>
            <a:r>
              <a:rPr lang="en-US" dirty="0"/>
              <a:t>The next year, Yahoo released an open-source </a:t>
            </a:r>
            <a:r>
              <a:rPr lang="en-US" dirty="0" smtClean="0"/>
              <a:t> implementation </a:t>
            </a:r>
            <a:r>
              <a:rPr lang="en-US" dirty="0"/>
              <a:t>based on this framework called </a:t>
            </a:r>
            <a:r>
              <a:rPr lang="en-US" dirty="0" err="1"/>
              <a:t>Hadoop</a:t>
            </a:r>
            <a:r>
              <a:rPr lang="en-US" dirty="0"/>
              <a:t>. </a:t>
            </a:r>
          </a:p>
          <a:p>
            <a:pPr algn="just"/>
            <a:r>
              <a:rPr lang="en-US" dirty="0"/>
              <a:t>In the following years, other frameworks and </a:t>
            </a:r>
            <a:r>
              <a:rPr lang="en-US" dirty="0" smtClean="0"/>
              <a:t> tools </a:t>
            </a:r>
            <a:r>
              <a:rPr lang="en-US" dirty="0"/>
              <a:t>were released to the community as open-source projects. </a:t>
            </a:r>
            <a:r>
              <a:rPr lang="en-US" dirty="0" smtClean="0"/>
              <a:t>These </a:t>
            </a:r>
            <a:r>
              <a:rPr lang="en-US" dirty="0"/>
              <a:t>frameworks provided new capabilities missing in </a:t>
            </a:r>
            <a:r>
              <a:rPr lang="en-US" dirty="0" err="1"/>
              <a:t>Hadoop</a:t>
            </a:r>
            <a:r>
              <a:rPr lang="en-US" dirty="0"/>
              <a:t>, </a:t>
            </a:r>
            <a:r>
              <a:rPr lang="en-US" dirty="0" smtClean="0"/>
              <a:t>such </a:t>
            </a:r>
            <a:r>
              <a:rPr lang="en-US" dirty="0"/>
              <a:t>as SQL like querying or high level scripting</a:t>
            </a:r>
            <a:r>
              <a:rPr lang="en-US" dirty="0" smtClean="0"/>
              <a:t>. Now, </a:t>
            </a:r>
            <a:r>
              <a:rPr lang="en-US" dirty="0"/>
              <a:t>there are over 100 open-source projects for </a:t>
            </a:r>
            <a:r>
              <a:rPr lang="en-US" dirty="0" smtClean="0"/>
              <a:t>big </a:t>
            </a:r>
            <a:r>
              <a:rPr lang="en-US" dirty="0"/>
              <a:t>data and this number continues to grow</a:t>
            </a:r>
            <a:r>
              <a:rPr lang="en-US" dirty="0" smtClean="0"/>
              <a:t>. Many </a:t>
            </a:r>
            <a:r>
              <a:rPr lang="en-US" dirty="0"/>
              <a:t>rely on </a:t>
            </a:r>
            <a:r>
              <a:rPr lang="en-US" dirty="0" err="1"/>
              <a:t>Hadoop</a:t>
            </a:r>
            <a:r>
              <a:rPr lang="en-US" dirty="0"/>
              <a:t>, but some are </a:t>
            </a:r>
            <a:r>
              <a:rPr lang="en-US" dirty="0" smtClean="0"/>
              <a:t>independent.</a:t>
            </a:r>
            <a:endParaRPr lang="en-US" dirty="0"/>
          </a:p>
          <a:p>
            <a:pPr algn="just"/>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Diagram of </a:t>
            </a:r>
            <a:r>
              <a:rPr lang="en-US" dirty="0" err="1" smtClean="0"/>
              <a:t>Hadoop</a:t>
            </a:r>
            <a:r>
              <a:rPr lang="en-US" dirty="0" smtClean="0"/>
              <a:t> Eco System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562600" y="2057400"/>
            <a:ext cx="3215640" cy="3810000"/>
          </a:xfrm>
          <a:prstGeom prst="rect">
            <a:avLst/>
          </a:prstGeom>
          <a:noFill/>
          <a:ln w="9525">
            <a:noFill/>
            <a:miter lim="800000"/>
            <a:headEnd/>
            <a:tailEnd/>
          </a:ln>
          <a:effectLst/>
        </p:spPr>
      </p:pic>
      <p:sp>
        <p:nvSpPr>
          <p:cNvPr id="5" name="TextBox 4"/>
          <p:cNvSpPr txBox="1"/>
          <p:nvPr/>
        </p:nvSpPr>
        <p:spPr>
          <a:xfrm>
            <a:off x="0" y="2438400"/>
            <a:ext cx="5105400" cy="3693319"/>
          </a:xfrm>
          <a:prstGeom prst="rect">
            <a:avLst/>
          </a:prstGeom>
          <a:noFill/>
        </p:spPr>
        <p:txBody>
          <a:bodyPr wrap="square" rtlCol="0">
            <a:spAutoFit/>
          </a:bodyPr>
          <a:lstStyle/>
          <a:p>
            <a:r>
              <a:rPr lang="en-US" dirty="0" err="1" smtClean="0"/>
              <a:t>Hadoop</a:t>
            </a:r>
            <a:r>
              <a:rPr lang="en-US" dirty="0" smtClean="0"/>
              <a:t> Ecosystem works in layers with following functionalities:</a:t>
            </a:r>
          </a:p>
          <a:p>
            <a:pPr>
              <a:buFont typeface="Arial" pitchFamily="34" charset="0"/>
              <a:buChar char="•"/>
            </a:pPr>
            <a:r>
              <a:rPr lang="en-US" dirty="0"/>
              <a:t>In a layer diagram, a component uses the functionality or </a:t>
            </a:r>
            <a:r>
              <a:rPr lang="en-US" dirty="0" smtClean="0"/>
              <a:t> capabilities </a:t>
            </a:r>
            <a:r>
              <a:rPr lang="en-US" dirty="0"/>
              <a:t>of the </a:t>
            </a:r>
            <a:r>
              <a:rPr lang="en-US" dirty="0" smtClean="0"/>
              <a:t> components </a:t>
            </a:r>
            <a:r>
              <a:rPr lang="en-US" dirty="0"/>
              <a:t>in the layer below it. </a:t>
            </a:r>
            <a:r>
              <a:rPr lang="en-US" dirty="0" smtClean="0"/>
              <a:t> </a:t>
            </a:r>
          </a:p>
          <a:p>
            <a:pPr>
              <a:buFont typeface="Arial" pitchFamily="34" charset="0"/>
              <a:buChar char="•"/>
            </a:pPr>
            <a:r>
              <a:rPr lang="en-US" dirty="0" smtClean="0"/>
              <a:t>Usually </a:t>
            </a:r>
            <a:r>
              <a:rPr lang="en-US" dirty="0"/>
              <a:t>components at the same layer do not communicate. </a:t>
            </a:r>
            <a:r>
              <a:rPr lang="en-US" dirty="0" smtClean="0"/>
              <a:t> And </a:t>
            </a:r>
            <a:r>
              <a:rPr lang="en-US" dirty="0"/>
              <a:t>a component never assumes a specific tool or component is above it. </a:t>
            </a:r>
          </a:p>
          <a:p>
            <a:pPr>
              <a:buFont typeface="Arial" pitchFamily="34" charset="0"/>
              <a:buChar char="•"/>
            </a:pPr>
            <a:r>
              <a:rPr lang="en-US" dirty="0"/>
              <a:t>In this example, component A is in the bottom layer, </a:t>
            </a:r>
            <a:r>
              <a:rPr lang="en-US" dirty="0" smtClean="0"/>
              <a:t> which </a:t>
            </a:r>
            <a:r>
              <a:rPr lang="en-US" dirty="0"/>
              <a:t>components B and C use</a:t>
            </a:r>
            <a:r>
              <a:rPr lang="en-US" dirty="0" smtClean="0"/>
              <a:t>.</a:t>
            </a:r>
          </a:p>
          <a:p>
            <a:pPr>
              <a:buFont typeface="Arial" pitchFamily="34" charset="0"/>
              <a:buChar char="•"/>
            </a:pPr>
            <a:r>
              <a:rPr lang="en-US" dirty="0" smtClean="0"/>
              <a:t> Component </a:t>
            </a:r>
            <a:r>
              <a:rPr lang="en-US" dirty="0"/>
              <a:t>D uses B, but not C</a:t>
            </a:r>
            <a:r>
              <a:rPr lang="en-US" dirty="0" smtClean="0"/>
              <a:t>.</a:t>
            </a:r>
          </a:p>
          <a:p>
            <a:pPr>
              <a:buFont typeface="Arial" pitchFamily="34" charset="0"/>
              <a:buChar char="•"/>
            </a:pPr>
            <a:r>
              <a:rPr lang="en-US" dirty="0" smtClean="0"/>
              <a:t> </a:t>
            </a:r>
            <a:r>
              <a:rPr lang="en-US" dirty="0"/>
              <a:t>D does not directly use A.</a:t>
            </a:r>
          </a:p>
          <a:p>
            <a:endParaRPr lang="en-US" dirty="0"/>
          </a:p>
        </p:txBody>
      </p:sp>
      <p:pic>
        <p:nvPicPr>
          <p:cNvPr id="3075" name="Picture 3"/>
          <p:cNvPicPr>
            <a:picLocks noChangeAspect="1" noChangeArrowheads="1"/>
          </p:cNvPicPr>
          <p:nvPr/>
        </p:nvPicPr>
        <p:blipFill>
          <a:blip r:embed="rId3"/>
          <a:srcRect/>
          <a:stretch>
            <a:fillRect/>
          </a:stretch>
        </p:blipFill>
        <p:spPr bwMode="auto">
          <a:xfrm>
            <a:off x="6400800" y="1295400"/>
            <a:ext cx="199072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715000" y="5943600"/>
            <a:ext cx="3209925" cy="6096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5029200" y="2057399"/>
            <a:ext cx="458972" cy="4083269"/>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411162"/>
          </a:xfrm>
        </p:spPr>
        <p:txBody>
          <a:bodyPr>
            <a:normAutofit fontScale="90000"/>
          </a:bodyPr>
          <a:lstStyle/>
          <a:p>
            <a:r>
              <a:rPr lang="en-US" dirty="0" smtClean="0"/>
              <a:t>Features of </a:t>
            </a:r>
            <a:r>
              <a:rPr lang="en-US" dirty="0" err="1" smtClean="0"/>
              <a:t>Hadoop</a:t>
            </a:r>
            <a:endParaRPr lang="en-US" dirty="0"/>
          </a:p>
        </p:txBody>
      </p:sp>
      <p:sp>
        <p:nvSpPr>
          <p:cNvPr id="3" name="Content Placeholder 2"/>
          <p:cNvSpPr>
            <a:spLocks noGrp="1"/>
          </p:cNvSpPr>
          <p:nvPr>
            <p:ph idx="1"/>
          </p:nvPr>
        </p:nvSpPr>
        <p:spPr>
          <a:xfrm>
            <a:off x="457200" y="685800"/>
            <a:ext cx="8229600" cy="6172200"/>
          </a:xfrm>
        </p:spPr>
        <p:txBody>
          <a:bodyPr>
            <a:noAutofit/>
          </a:bodyPr>
          <a:lstStyle/>
          <a:p>
            <a:r>
              <a:rPr lang="en-US" sz="2000" dirty="0" smtClean="0">
                <a:latin typeface="Times New Roman" pitchFamily="18" charset="0"/>
                <a:cs typeface="Times New Roman" pitchFamily="18" charset="0"/>
              </a:rPr>
              <a:t>DFS (Distributed File System) at the foundation provides salable storage and fault tolerance.</a:t>
            </a:r>
          </a:p>
          <a:p>
            <a:r>
              <a:rPr lang="en-US" sz="2000" dirty="0" smtClean="0">
                <a:latin typeface="Times New Roman" pitchFamily="18" charset="0"/>
                <a:cs typeface="Times New Roman" pitchFamily="18" charset="0"/>
              </a:rPr>
              <a:t>YARN provides </a:t>
            </a:r>
            <a:r>
              <a:rPr lang="en-US" sz="2000" dirty="0">
                <a:latin typeface="Times New Roman" pitchFamily="18" charset="0"/>
                <a:cs typeface="Times New Roman" pitchFamily="18" charset="0"/>
              </a:rPr>
              <a:t>Flexible scheduling and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resource management</a:t>
            </a:r>
            <a:r>
              <a:rPr lang="en-US" sz="2000" dirty="0" smtClean="0">
                <a:latin typeface="Times New Roman" pitchFamily="18" charset="0"/>
                <a:cs typeface="Times New Roman" pitchFamily="18" charset="0"/>
              </a:rPr>
              <a:t> which schedules </a:t>
            </a:r>
            <a:r>
              <a:rPr lang="en-US" sz="2000" dirty="0">
                <a:latin typeface="Times New Roman" pitchFamily="18" charset="0"/>
                <a:cs typeface="Times New Roman" pitchFamily="18" charset="0"/>
              </a:rPr>
              <a:t>jobs </a:t>
            </a:r>
            <a:r>
              <a:rPr lang="en-US" sz="2000" dirty="0" smtClean="0">
                <a:latin typeface="Times New Roman" pitchFamily="18" charset="0"/>
                <a:cs typeface="Times New Roman" pitchFamily="18" charset="0"/>
              </a:rPr>
              <a:t>on &gt; </a:t>
            </a:r>
            <a:r>
              <a:rPr lang="en-US" sz="2000" dirty="0">
                <a:latin typeface="Times New Roman" pitchFamily="18" charset="0"/>
                <a:cs typeface="Times New Roman" pitchFamily="18" charset="0"/>
              </a:rPr>
              <a:t>40,000 servers at Yahoo</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Simplified programming model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Map </a:t>
            </a:r>
            <a:r>
              <a:rPr lang="en-US" sz="2000" dirty="0" smtClean="0">
                <a:latin typeface="Times New Roman" pitchFamily="18" charset="0"/>
                <a:cs typeface="Times New Roman" pitchFamily="18" charset="0"/>
              </a:rPr>
              <a:t>-&gt; </a:t>
            </a:r>
            <a:r>
              <a:rPr lang="en-US" sz="2000" dirty="0">
                <a:latin typeface="Times New Roman" pitchFamily="18" charset="0"/>
                <a:cs typeface="Times New Roman" pitchFamily="18" charset="0"/>
              </a:rPr>
              <a:t>apply</a:t>
            </a:r>
            <a:r>
              <a:rPr lang="en-US" sz="2000" dirty="0" smtClean="0">
                <a:latin typeface="Times New Roman" pitchFamily="18" charset="0"/>
                <a:cs typeface="Times New Roman" pitchFamily="18" charset="0"/>
              </a:rPr>
              <a:t>(), Reduce -&gt;summarize</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Higher-level programming models</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Pig = dataflow </a:t>
            </a:r>
            <a:r>
              <a:rPr lang="en-US" sz="2000" dirty="0" smtClean="0">
                <a:latin typeface="Times New Roman" pitchFamily="18" charset="0"/>
                <a:cs typeface="Times New Roman" pitchFamily="18" charset="0"/>
              </a:rPr>
              <a:t>scripting (</a:t>
            </a:r>
            <a:r>
              <a:rPr lang="en-US" sz="2000" dirty="0" smtClean="0"/>
              <a:t>Data flow script (DFS) is the underlying metadata, similar to a coding language, that is used to execute the transformations that are included in a mapping data flow.)</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Hive = SQL-like queries</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Specialized </a:t>
            </a:r>
            <a:r>
              <a:rPr lang="en-US" sz="2000" dirty="0" smtClean="0">
                <a:latin typeface="Times New Roman" pitchFamily="18" charset="0"/>
                <a:cs typeface="Times New Roman" pitchFamily="18" charset="0"/>
              </a:rPr>
              <a:t>models for </a:t>
            </a:r>
            <a:r>
              <a:rPr lang="en-US" sz="2000" dirty="0">
                <a:latin typeface="Times New Roman" pitchFamily="18" charset="0"/>
                <a:cs typeface="Times New Roman" pitchFamily="18" charset="0"/>
              </a:rPr>
              <a:t>graph </a:t>
            </a:r>
            <a:r>
              <a:rPr lang="en-US" sz="2000" dirty="0" smtClean="0">
                <a:latin typeface="Times New Roman" pitchFamily="18" charset="0"/>
                <a:cs typeface="Times New Roman" pitchFamily="18" charset="0"/>
              </a:rPr>
              <a:t>processing.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Giraph</a:t>
            </a:r>
            <a:r>
              <a:rPr lang="en-US" sz="2000" dirty="0">
                <a:latin typeface="Times New Roman" pitchFamily="18" charset="0"/>
                <a:cs typeface="Times New Roman" pitchFamily="18" charset="0"/>
              </a:rPr>
              <a:t> used by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to </a:t>
            </a:r>
            <a:r>
              <a:rPr lang="en-US" sz="2000" dirty="0">
                <a:latin typeface="Times New Roman" pitchFamily="18" charset="0"/>
                <a:cs typeface="Times New Roman" pitchFamily="18" charset="0"/>
              </a:rPr>
              <a:t>analyze social graphs</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err="1">
                <a:latin typeface="Times New Roman" pitchFamily="18" charset="0"/>
                <a:cs typeface="Times New Roman" pitchFamily="18" charset="0"/>
              </a:rPr>
              <a:t>NoSQL</a:t>
            </a:r>
            <a:r>
              <a:rPr lang="en-US" sz="2000" dirty="0">
                <a:latin typeface="Times New Roman" pitchFamily="18" charset="0"/>
                <a:cs typeface="Times New Roman" pitchFamily="18" charset="0"/>
              </a:rPr>
              <a:t> projects such as Cassandra, </a:t>
            </a:r>
            <a:r>
              <a:rPr lang="en-US" sz="2000" dirty="0" err="1">
                <a:latin typeface="Times New Roman" pitchFamily="18" charset="0"/>
                <a:cs typeface="Times New Roman" pitchFamily="18" charset="0"/>
              </a:rPr>
              <a:t>MongoDB</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HBase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Similarly</a:t>
            </a:r>
            <a:r>
              <a:rPr lang="en-US" sz="2000" dirty="0">
                <a:latin typeface="Times New Roman" pitchFamily="18" charset="0"/>
                <a:cs typeface="Times New Roman" pitchFamily="18" charset="0"/>
              </a:rPr>
              <a:t>, Storm, Spark, and </a:t>
            </a:r>
            <a:r>
              <a:rPr lang="en-US" sz="2000" dirty="0" err="1">
                <a:latin typeface="Times New Roman" pitchFamily="18" charset="0"/>
                <a:cs typeface="Times New Roman" pitchFamily="18" charset="0"/>
              </a:rPr>
              <a:t>Flink</a:t>
            </a:r>
            <a:r>
              <a:rPr lang="en-US" sz="2000" dirty="0">
                <a:latin typeface="Times New Roman" pitchFamily="18" charset="0"/>
                <a:cs typeface="Times New Roman" pitchFamily="18" charset="0"/>
              </a:rPr>
              <a:t> were built for </a:t>
            </a:r>
            <a:r>
              <a:rPr lang="en-US" sz="2000" dirty="0" smtClean="0">
                <a:latin typeface="Times New Roman" pitchFamily="18" charset="0"/>
                <a:cs typeface="Times New Roman" pitchFamily="18" charset="0"/>
              </a:rPr>
              <a:t>real </a:t>
            </a:r>
            <a:r>
              <a:rPr lang="en-US" sz="2000" dirty="0">
                <a:latin typeface="Times New Roman" pitchFamily="18" charset="0"/>
                <a:cs typeface="Times New Roman" pitchFamily="18" charset="0"/>
              </a:rPr>
              <a:t>time and in memory processing of big data on </a:t>
            </a:r>
            <a:r>
              <a:rPr lang="en-US" sz="2000" dirty="0" smtClean="0">
                <a:latin typeface="Times New Roman" pitchFamily="18" charset="0"/>
                <a:cs typeface="Times New Roman" pitchFamily="18" charset="0"/>
              </a:rPr>
              <a:t>top </a:t>
            </a:r>
            <a:r>
              <a:rPr lang="en-US" sz="2000" dirty="0">
                <a:latin typeface="Times New Roman" pitchFamily="18" charset="0"/>
                <a:cs typeface="Times New Roman" pitchFamily="18" charset="0"/>
              </a:rPr>
              <a:t>of the YARN resource scheduler and </a:t>
            </a:r>
            <a:r>
              <a:rPr lang="en-US" sz="2000" dirty="0" smtClean="0">
                <a:latin typeface="Times New Roman" pitchFamily="18" charset="0"/>
                <a:cs typeface="Times New Roman" pitchFamily="18" charset="0"/>
              </a:rPr>
              <a:t>HDFS</a:t>
            </a:r>
          </a:p>
          <a:p>
            <a:r>
              <a:rPr lang="en-US" sz="2000" dirty="0"/>
              <a:t>Finally, running all of these tools requires a centralized management system </a:t>
            </a:r>
            <a:r>
              <a:rPr lang="en-US" sz="2000" dirty="0" smtClean="0"/>
              <a:t> for </a:t>
            </a:r>
            <a:r>
              <a:rPr lang="en-US" sz="2000" dirty="0"/>
              <a:t>synchronization, configuration and to ensure high availability.</a:t>
            </a:r>
          </a:p>
          <a:p>
            <a:pPr>
              <a:buNone/>
            </a:pPr>
            <a:r>
              <a:rPr lang="en-US" sz="2000" dirty="0" smtClean="0"/>
              <a:t>	Zookeeper </a:t>
            </a:r>
            <a:r>
              <a:rPr lang="en-US" sz="2000" dirty="0"/>
              <a:t>performs these duties. </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HDFS</a:t>
            </a:r>
            <a:endParaRPr lang="en-US" dirty="0"/>
          </a:p>
        </p:txBody>
      </p:sp>
      <p:sp>
        <p:nvSpPr>
          <p:cNvPr id="3" name="Content Placeholder 2"/>
          <p:cNvSpPr>
            <a:spLocks noGrp="1"/>
          </p:cNvSpPr>
          <p:nvPr>
            <p:ph idx="1"/>
          </p:nvPr>
        </p:nvSpPr>
        <p:spPr>
          <a:xfrm>
            <a:off x="457200" y="1066800"/>
            <a:ext cx="8229600" cy="3352800"/>
          </a:xfrm>
        </p:spPr>
        <p:txBody>
          <a:bodyPr>
            <a:noAutofit/>
          </a:bodyPr>
          <a:lstStyle/>
          <a:p>
            <a:r>
              <a:rPr lang="en-US" sz="2400" dirty="0" smtClean="0">
                <a:latin typeface="Times New Roman" pitchFamily="18" charset="0"/>
                <a:cs typeface="Times New Roman" pitchFamily="18" charset="0"/>
              </a:rPr>
              <a:t>It store massively large data sets up to 200 </a:t>
            </a:r>
            <a:r>
              <a:rPr lang="en-US" sz="2400" dirty="0" err="1" smtClean="0">
                <a:latin typeface="Times New Roman" pitchFamily="18" charset="0"/>
                <a:cs typeface="Times New Roman" pitchFamily="18" charset="0"/>
              </a:rPr>
              <a:t>Petabytes</a:t>
            </a:r>
            <a:r>
              <a:rPr lang="en-US" sz="2400" dirty="0" smtClean="0">
                <a:latin typeface="Times New Roman" pitchFamily="18" charset="0"/>
                <a:cs typeface="Times New Roman" pitchFamily="18" charset="0"/>
              </a:rPr>
              <a:t>, 4500 servers, 1 billion files and blocks </a:t>
            </a:r>
          </a:p>
          <a:p>
            <a:r>
              <a:rPr lang="en-US" sz="2400" dirty="0" smtClean="0">
                <a:latin typeface="Times New Roman" pitchFamily="18" charset="0"/>
                <a:cs typeface="Times New Roman" pitchFamily="18" charset="0"/>
              </a:rPr>
              <a:t>HDFS splits files across nodes for parallel access </a:t>
            </a:r>
          </a:p>
          <a:p>
            <a:r>
              <a:rPr lang="en-US" sz="2400" dirty="0" smtClean="0">
                <a:latin typeface="Times New Roman" pitchFamily="18" charset="0"/>
                <a:cs typeface="Times New Roman" pitchFamily="18" charset="0"/>
              </a:rPr>
              <a:t>Replication for fault tolerance </a:t>
            </a:r>
          </a:p>
          <a:p>
            <a:r>
              <a:rPr lang="en-US" sz="2400" dirty="0" smtClean="0">
                <a:latin typeface="Times New Roman" pitchFamily="18" charset="0"/>
                <a:cs typeface="Times New Roman" pitchFamily="18" charset="0"/>
              </a:rPr>
              <a:t>Customized reading to handle</a:t>
            </a:r>
            <a:br>
              <a:rPr lang="en-US" sz="2400"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variety </a:t>
            </a:r>
            <a:r>
              <a:rPr lang="en-US" sz="2400" dirty="0" smtClean="0">
                <a:latin typeface="Times New Roman" pitchFamily="18" charset="0"/>
                <a:cs typeface="Times New Roman" pitchFamily="18" charset="0"/>
              </a:rPr>
              <a:t>of file types  such as text,  images,  geo spatial data, other domain specific data formats. </a:t>
            </a:r>
          </a:p>
          <a:p>
            <a:pPr>
              <a:buNone/>
            </a:pPr>
            <a:r>
              <a:rPr lang="en-US" sz="2400" dirty="0" smtClean="0">
                <a:latin typeface="Times New Roman" pitchFamily="18" charset="0"/>
                <a:cs typeface="Times New Roman" pitchFamily="18" charset="0"/>
              </a:rPr>
              <a:t>	Like FASTA, or FASTQ formats for sequence data genomics.</a:t>
            </a:r>
          </a:p>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pic>
        <p:nvPicPr>
          <p:cNvPr id="1027" name="Picture 3"/>
          <p:cNvPicPr>
            <a:picLocks noChangeAspect="1" noChangeArrowheads="1"/>
          </p:cNvPicPr>
          <p:nvPr/>
        </p:nvPicPr>
        <p:blipFill>
          <a:blip r:embed="rId2"/>
          <a:srcRect/>
          <a:stretch>
            <a:fillRect/>
          </a:stretch>
        </p:blipFill>
        <p:spPr bwMode="auto">
          <a:xfrm>
            <a:off x="2895600" y="4564088"/>
            <a:ext cx="3748088" cy="229391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Autofit/>
          </a:bodyPr>
          <a:lstStyle/>
          <a:p>
            <a:r>
              <a:rPr lang="en-US" sz="2400" dirty="0" smtClean="0"/>
              <a:t>Two key components of HDFS </a:t>
            </a:r>
            <a:br>
              <a:rPr lang="en-US" sz="2400" dirty="0" smtClean="0"/>
            </a:br>
            <a:r>
              <a:rPr lang="en-US" sz="2400" dirty="0" smtClean="0"/>
              <a:t>1. </a:t>
            </a:r>
            <a:r>
              <a:rPr lang="en-US" sz="2400" dirty="0" err="1" smtClean="0"/>
              <a:t>NameNode</a:t>
            </a:r>
            <a:r>
              <a:rPr lang="en-US" sz="2400" dirty="0" smtClean="0"/>
              <a:t> for metadata</a:t>
            </a:r>
          </a:p>
          <a:p>
            <a:pPr>
              <a:buNone/>
            </a:pPr>
            <a:r>
              <a:rPr lang="en-US" sz="2400" dirty="0" smtClean="0"/>
              <a:t>		</a:t>
            </a:r>
            <a:r>
              <a:rPr lang="en-US" sz="2400" i="1" dirty="0" smtClean="0"/>
              <a:t> Usually one per cluster </a:t>
            </a:r>
            <a:r>
              <a:rPr lang="en-US" sz="2400" dirty="0" smtClean="0"/>
              <a:t/>
            </a:r>
            <a:br>
              <a:rPr lang="en-US" sz="2400" dirty="0" smtClean="0"/>
            </a:br>
            <a:r>
              <a:rPr lang="en-US" sz="2400" dirty="0" smtClean="0"/>
              <a:t>2. </a:t>
            </a:r>
            <a:r>
              <a:rPr lang="en-US" sz="2400" dirty="0" err="1" smtClean="0"/>
              <a:t>DataNode</a:t>
            </a:r>
            <a:r>
              <a:rPr lang="en-US" sz="2400" dirty="0" smtClean="0"/>
              <a:t> for block storage</a:t>
            </a:r>
            <a:r>
              <a:rPr lang="en-US" sz="2400" i="1" dirty="0" smtClean="0"/>
              <a:t/>
            </a:r>
            <a:br>
              <a:rPr lang="en-US" sz="2400" i="1" dirty="0" smtClean="0"/>
            </a:br>
            <a:r>
              <a:rPr lang="en-US" sz="2400" i="1" dirty="0" smtClean="0"/>
              <a:t>	Usually one per machine</a:t>
            </a:r>
            <a:r>
              <a:rPr lang="en-US" sz="2400" dirty="0" smtClean="0"/>
              <a:t> </a:t>
            </a:r>
          </a:p>
          <a:p>
            <a:pPr>
              <a:buNone/>
            </a:pPr>
            <a:r>
              <a:rPr lang="en-US" sz="2400" dirty="0" smtClean="0"/>
              <a:t>The </a:t>
            </a:r>
            <a:r>
              <a:rPr lang="en-US" sz="2400" b="1" dirty="0" err="1" smtClean="0"/>
              <a:t>NameNode</a:t>
            </a:r>
            <a:r>
              <a:rPr lang="en-US" sz="2400" b="1" dirty="0" smtClean="0"/>
              <a:t> </a:t>
            </a:r>
            <a:r>
              <a:rPr lang="en-US" sz="2400" dirty="0" smtClean="0"/>
              <a:t>coordinates operations Keeps track of file name, location in directory, etc. Mapping of contents on </a:t>
            </a:r>
            <a:r>
              <a:rPr lang="en-US" sz="2400" dirty="0" err="1" smtClean="0"/>
              <a:t>DataNode</a:t>
            </a:r>
            <a:r>
              <a:rPr lang="en-US" sz="2400" dirty="0" smtClean="0"/>
              <a:t>. </a:t>
            </a:r>
            <a:br>
              <a:rPr lang="en-US" sz="2400" dirty="0" smtClean="0"/>
            </a:br>
            <a:endParaRPr lang="en-US" sz="2400" dirty="0" smtClean="0"/>
          </a:p>
          <a:p>
            <a:pPr>
              <a:buNone/>
            </a:pPr>
            <a:r>
              <a:rPr lang="en-US" sz="2400" dirty="0" smtClean="0"/>
              <a:t> </a:t>
            </a:r>
            <a:r>
              <a:rPr lang="en-US" sz="2400" b="1" dirty="0" err="1" smtClean="0"/>
              <a:t>DataNode</a:t>
            </a:r>
            <a:r>
              <a:rPr lang="en-US" sz="2400" dirty="0" smtClean="0"/>
              <a:t> stores file blocks Listens to </a:t>
            </a:r>
            <a:r>
              <a:rPr lang="en-US" sz="2400" dirty="0" err="1" smtClean="0"/>
              <a:t>NameNode</a:t>
            </a:r>
            <a:r>
              <a:rPr lang="en-US" sz="2400" dirty="0" smtClean="0"/>
              <a:t> for  block creation, deletion, replication </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a:t>
            </a:r>
            <a:br>
              <a:rPr lang="en-US" sz="2400" dirty="0" smtClean="0"/>
            </a:br>
            <a:endParaRPr lang="en-US" sz="24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1158</Words>
  <Application>Microsoft Office PowerPoint</Application>
  <PresentationFormat>On-screen Show (4:3)</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Hadoop (An Ecosystem for Big Data)</vt:lpstr>
      <vt:lpstr>Hadoop (An Ecosystem for Big Data)</vt:lpstr>
      <vt:lpstr>Hadoop (An Ecosystem for Big Data)</vt:lpstr>
      <vt:lpstr>Hadoop Ecosystem</vt:lpstr>
      <vt:lpstr>Origin of Hadoop (Big data open-source movemen)</vt:lpstr>
      <vt:lpstr>Layered Diagram of Hadoop Eco System </vt:lpstr>
      <vt:lpstr>Features of Hadoop</vt:lpstr>
      <vt:lpstr>HDFS</vt:lpstr>
      <vt:lpstr>HDFS</vt:lpstr>
      <vt:lpstr>HDFS</vt:lpstr>
      <vt:lpstr>YARN</vt:lpstr>
      <vt:lpstr>YARN</vt:lpstr>
      <vt:lpstr>Map Reduce</vt:lpstr>
      <vt:lpstr>Steps of Map Reduce</vt:lpstr>
      <vt:lpstr>Steps of Map Reduce</vt:lpstr>
      <vt:lpstr>Slide 16</vt:lpstr>
      <vt:lpstr>Usage of HDFS</vt:lpstr>
      <vt:lpstr>Example: Word Count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(An Ecosystem for Big Data)</dc:title>
  <dc:creator>payal</dc:creator>
  <cp:lastModifiedBy>payal.khurana</cp:lastModifiedBy>
  <cp:revision>28</cp:revision>
  <dcterms:created xsi:type="dcterms:W3CDTF">2020-08-08T11:43:28Z</dcterms:created>
  <dcterms:modified xsi:type="dcterms:W3CDTF">2022-11-09T05:15:14Z</dcterms:modified>
</cp:coreProperties>
</file>