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415" r:id="rId3"/>
    <p:sldId id="484" r:id="rId4"/>
    <p:sldId id="426" r:id="rId5"/>
    <p:sldId id="289" r:id="rId6"/>
    <p:sldId id="367" r:id="rId7"/>
    <p:sldId id="263" r:id="rId8"/>
    <p:sldId id="264" r:id="rId9"/>
    <p:sldId id="265" r:id="rId10"/>
    <p:sldId id="266" r:id="rId11"/>
    <p:sldId id="483" r:id="rId12"/>
    <p:sldId id="428" r:id="rId13"/>
    <p:sldId id="488" r:id="rId14"/>
    <p:sldId id="430" r:id="rId15"/>
    <p:sldId id="450" r:id="rId16"/>
    <p:sldId id="318" r:id="rId17"/>
    <p:sldId id="317" r:id="rId18"/>
    <p:sldId id="319" r:id="rId19"/>
    <p:sldId id="320" r:id="rId20"/>
    <p:sldId id="482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95" r:id="rId29"/>
    <p:sldId id="397" r:id="rId30"/>
    <p:sldId id="396" r:id="rId31"/>
    <p:sldId id="399" r:id="rId32"/>
    <p:sldId id="400" r:id="rId33"/>
    <p:sldId id="401" r:id="rId34"/>
    <p:sldId id="402" r:id="rId35"/>
    <p:sldId id="497" r:id="rId36"/>
    <p:sldId id="403" r:id="rId37"/>
    <p:sldId id="498" r:id="rId38"/>
    <p:sldId id="499" r:id="rId39"/>
    <p:sldId id="500" r:id="rId40"/>
  </p:sldIdLst>
  <p:sldSz cx="9144000" cy="6858000" type="screen4x3"/>
  <p:notesSz cx="9283700" cy="6997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65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65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B2B2B2"/>
    <a:srgbClr val="CC0066"/>
    <a:srgbClr val="FFFF00"/>
    <a:srgbClr val="008000"/>
    <a:srgbClr val="660033"/>
    <a:srgbClr val="FF6600"/>
    <a:srgbClr val="33CC33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824" y="-336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86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9388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9388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FAFDC0C7-BD68-471E-9374-1066C53B31B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9388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2425" y="525463"/>
            <a:ext cx="3498850" cy="262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2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8" y="3324225"/>
            <a:ext cx="7426325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2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9388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5E850A-F61C-43F8-A1E7-C1D7DFBE40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E45A4-9333-41F8-92B2-D82103818A7A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250" y="3324225"/>
            <a:ext cx="6807200" cy="3148013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>
              <a:buFont typeface="Symbol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r>
              <a:rPr lang="en-US"/>
              <a:t>CIS 391 Fall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r>
              <a:rPr lang="en-US"/>
              <a:t>       </a:t>
            </a:r>
            <a:fld id="{9490EBD3-E322-4B34-A9C3-90B09CC1ED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r>
              <a:rPr lang="en-US"/>
              <a:t>CIS 391 Fall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r>
              <a:rPr lang="en-US"/>
              <a:t>       </a:t>
            </a:r>
            <a:fld id="{3DF2749B-136C-40D1-8F0D-18A52CBD9E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r>
              <a:rPr lang="en-US"/>
              <a:t>CIS 391 Fall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r>
              <a:rPr lang="en-US"/>
              <a:t>       </a:t>
            </a:r>
            <a:fld id="{B3388C13-C4E2-4B28-9E95-60DEFB07C1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r>
              <a:rPr lang="en-US"/>
              <a:t>CIS 391 Fall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r>
              <a:rPr lang="en-US"/>
              <a:t>       </a:t>
            </a:r>
            <a:fld id="{BEA429B6-D717-423B-9EA6-1203768E6B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r>
              <a:rPr lang="en-US"/>
              <a:t>CIS 391 Fall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r>
              <a:rPr lang="en-US"/>
              <a:t>       </a:t>
            </a:r>
            <a:fld id="{6C58EE51-CA6E-45D5-ABE4-9EF6AD6E7B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r>
              <a:rPr lang="en-US"/>
              <a:t>CIS 391 Fall 2008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r>
              <a:rPr lang="en-US"/>
              <a:t>       </a:t>
            </a:r>
            <a:fld id="{3E104BD6-E1A6-4190-9FF1-BCBD66154A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r>
              <a:rPr lang="en-US"/>
              <a:t>CIS 391 Fall 2008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r>
              <a:rPr lang="en-US"/>
              <a:t>       </a:t>
            </a:r>
            <a:fld id="{85FB863E-76DE-4DE2-ABEE-C4EA43F573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r>
              <a:rPr lang="en-US"/>
              <a:t>CIS 391 Fall 2008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r>
              <a:rPr lang="en-US"/>
              <a:t>       </a:t>
            </a:r>
            <a:fld id="{717D28AF-DF8F-4C91-ABD5-F7BCFCF079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r>
              <a:rPr lang="en-US"/>
              <a:t>CIS 391 Fall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r>
              <a:rPr lang="en-US"/>
              <a:t>       </a:t>
            </a:r>
            <a:fld id="{57FE9D4C-1EFA-49F3-BF71-7AC2C42480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362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r>
              <a:rPr lang="en-US"/>
              <a:t>CIS 391 Fall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r>
              <a:rPr lang="en-US"/>
              <a:t>       </a:t>
            </a:r>
            <a:fld id="{4C9A75DF-F365-4DB8-A992-CC69A12C6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Font typeface="Symbol" pitchFamily="-65" charset="2"/>
        <a:buChar char="·"/>
        <a:defRPr sz="2400" b="1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—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2743200"/>
          </a:xfrm>
          <a:noFill/>
        </p:spPr>
        <p:txBody>
          <a:bodyPr/>
          <a:lstStyle/>
          <a:p>
            <a:r>
              <a:rPr lang="en-US" sz="8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 to 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Comments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5334000"/>
          </a:xfrm>
        </p:spPr>
        <p:txBody>
          <a:bodyPr/>
          <a:lstStyle/>
          <a:p>
            <a:pPr marL="236538" indent="-236538"/>
            <a:r>
              <a:rPr lang="en-US" sz="2800" b="0" smtClean="0"/>
              <a:t>Start comments with </a:t>
            </a:r>
            <a:r>
              <a:rPr lang="en-US" sz="2800" b="0" smtClean="0">
                <a:solidFill>
                  <a:schemeClr val="accent2"/>
                </a:solidFill>
              </a:rPr>
              <a:t>#, </a:t>
            </a:r>
            <a:r>
              <a:rPr lang="en-US" sz="2800" b="0" smtClean="0"/>
              <a:t>rest of line is ignored</a:t>
            </a:r>
          </a:p>
          <a:p>
            <a:pPr marL="236538" indent="-236538"/>
            <a:r>
              <a:rPr lang="en-US" sz="2800" b="0" smtClean="0"/>
              <a:t>Can include a “documentation string” as the first line of a new function or class you define</a:t>
            </a:r>
          </a:p>
          <a:p>
            <a:pPr marL="236538" indent="-236538"/>
            <a:r>
              <a:rPr lang="en-US" sz="2800" b="0" smtClean="0"/>
              <a:t>Development environments, debugger, and other tools use it: it’s good style to include one</a:t>
            </a:r>
          </a:p>
          <a:p>
            <a:pPr lvl="1">
              <a:buFontTx/>
              <a:buNone/>
            </a:pPr>
            <a:endParaRPr lang="en-US" sz="800" smtClean="0">
              <a:solidFill>
                <a:srgbClr val="FF6600"/>
              </a:solidFill>
              <a:latin typeface="Courier New" pitchFamily="-65" charset="0"/>
              <a:ea typeface="ＭＳ Ｐゴシック" pitchFamily="-65" charset="-128"/>
            </a:endParaRPr>
          </a:p>
          <a:p>
            <a:pPr lvl="1">
              <a:buFontTx/>
              <a:buNone/>
            </a:pPr>
            <a:r>
              <a:rPr lang="en-US" sz="2400" smtClean="0">
                <a:solidFill>
                  <a:srgbClr val="FF6600"/>
                </a:solidFill>
                <a:latin typeface="Courier New" pitchFamily="-65" charset="0"/>
                <a:ea typeface="ＭＳ Ｐゴシック" pitchFamily="-65" charset="-128"/>
              </a:rPr>
              <a:t>def fact</a:t>
            </a:r>
            <a:r>
              <a:rPr lang="en-US" sz="2400" smtClean="0">
                <a:latin typeface="Courier New" pitchFamily="-65" charset="0"/>
                <a:ea typeface="ＭＳ Ｐゴシック" pitchFamily="-65" charset="-128"/>
              </a:rPr>
              <a:t>(n):</a:t>
            </a:r>
          </a:p>
          <a:p>
            <a:pPr lvl="1">
              <a:buFontTx/>
              <a:buNone/>
            </a:pPr>
            <a:r>
              <a:rPr lang="en-US" sz="2400" smtClean="0">
                <a:solidFill>
                  <a:srgbClr val="008000"/>
                </a:solidFill>
                <a:latin typeface="Courier New" pitchFamily="-65" charset="0"/>
                <a:ea typeface="ＭＳ Ｐゴシック" pitchFamily="-65" charset="-128"/>
              </a:rPr>
              <a:t>  “““fact(n) assumes n is a positive integer and returns facorial of n.”””</a:t>
            </a:r>
            <a:br>
              <a:rPr lang="en-US" sz="2400" smtClean="0">
                <a:solidFill>
                  <a:srgbClr val="008000"/>
                </a:solidFill>
                <a:latin typeface="Courier New" pitchFamily="-65" charset="0"/>
                <a:ea typeface="ＭＳ Ｐゴシック" pitchFamily="-65" charset="-128"/>
              </a:rPr>
            </a:br>
            <a:r>
              <a:rPr lang="en-US" sz="2400" smtClean="0">
                <a:solidFill>
                  <a:srgbClr val="008000"/>
                </a:solidFill>
                <a:latin typeface="Courier New" pitchFamily="-65" charset="0"/>
                <a:ea typeface="ＭＳ Ｐゴシック" pitchFamily="-65" charset="-128"/>
              </a:rPr>
              <a:t>assert(n&gt;0)</a:t>
            </a:r>
          </a:p>
          <a:p>
            <a:pPr lvl="1">
              <a:buFontTx/>
              <a:buNone/>
            </a:pPr>
            <a:r>
              <a:rPr lang="en-US" sz="2400" smtClean="0">
                <a:solidFill>
                  <a:srgbClr val="008000"/>
                </a:solidFill>
                <a:latin typeface="Courier New" pitchFamily="-65" charset="0"/>
                <a:ea typeface="ＭＳ Ｐゴシック" pitchFamily="-65" charset="-128"/>
              </a:rPr>
              <a:t>	return 1 if n==1 else n*fact(n-1) </a:t>
            </a:r>
            <a:endParaRPr lang="en-US" sz="2400" smtClean="0">
              <a:latin typeface="Courier New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Assignment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b="0" i="1" smtClean="0"/>
              <a:t>Binding a variable</a:t>
            </a:r>
            <a:r>
              <a:rPr lang="en-US" b="0" smtClean="0"/>
              <a:t> in Python means setting a </a:t>
            </a:r>
            <a:r>
              <a:rPr lang="en-US" b="0" i="1" smtClean="0">
                <a:solidFill>
                  <a:schemeClr val="accent2"/>
                </a:solidFill>
              </a:rPr>
              <a:t>name</a:t>
            </a:r>
            <a:r>
              <a:rPr lang="en-US" b="0" smtClean="0"/>
              <a:t> to hold a </a:t>
            </a:r>
            <a:r>
              <a:rPr lang="en-US" b="0" i="1" smtClean="0">
                <a:solidFill>
                  <a:schemeClr val="accent2"/>
                </a:solidFill>
              </a:rPr>
              <a:t>reference</a:t>
            </a:r>
            <a:r>
              <a:rPr lang="en-US" b="0" smtClean="0"/>
              <a:t> to some </a:t>
            </a:r>
            <a:r>
              <a:rPr lang="en-US" b="0" i="1" smtClean="0">
                <a:solidFill>
                  <a:schemeClr val="accent2"/>
                </a:solidFill>
              </a:rPr>
              <a:t>object</a:t>
            </a:r>
            <a:endParaRPr lang="en-US" b="0" smtClean="0"/>
          </a:p>
          <a:p>
            <a:pPr lvl="1">
              <a:lnSpc>
                <a:spcPct val="90000"/>
              </a:lnSpc>
              <a:spcAft>
                <a:spcPct val="15000"/>
              </a:spcAft>
            </a:pPr>
            <a:r>
              <a:rPr lang="en-US" i="1" smtClean="0">
                <a:ea typeface="ＭＳ Ｐゴシック" pitchFamily="-65" charset="-128"/>
              </a:rPr>
              <a:t>Assignment creates references, not copies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b="0" smtClean="0"/>
              <a:t>Names in Python do not have an intrinsic type,  objects have types</a:t>
            </a:r>
          </a:p>
          <a:p>
            <a:pPr lvl="1">
              <a:lnSpc>
                <a:spcPct val="90000"/>
              </a:lnSpc>
              <a:spcAft>
                <a:spcPct val="15000"/>
              </a:spcAft>
            </a:pPr>
            <a:r>
              <a:rPr lang="en-US" smtClean="0">
                <a:ea typeface="ＭＳ Ｐゴシック" pitchFamily="-65" charset="-128"/>
              </a:rPr>
              <a:t>Python determines the type of the reference automatically based on what data is assigned to it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b="0" smtClean="0"/>
              <a:t>You create a name the first time it appears on the left side of an assignment expression:    </a:t>
            </a:r>
            <a:br>
              <a:rPr lang="en-US" b="0" smtClean="0"/>
            </a:br>
            <a:r>
              <a:rPr lang="en-US" sz="2000" b="0" smtClean="0">
                <a:solidFill>
                  <a:schemeClr val="accent2"/>
                </a:solidFill>
                <a:latin typeface="Lucida Sans Typewriter" pitchFamily="-65" charset="0"/>
              </a:rPr>
              <a:t>	x = 3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b="0" smtClean="0"/>
              <a:t>A reference is deleted via garbage collection after any names bound to it have passed out of scope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b="0" smtClean="0"/>
              <a:t>Python uses </a:t>
            </a:r>
            <a:r>
              <a:rPr lang="en-US" b="0" i="1" smtClean="0">
                <a:solidFill>
                  <a:schemeClr val="accent2"/>
                </a:solidFill>
              </a:rPr>
              <a:t>reference semantics</a:t>
            </a:r>
            <a:r>
              <a:rPr lang="en-US" b="0" smtClean="0"/>
              <a:t> (more later)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Naming Rules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0" smtClean="0"/>
              <a:t>Names are case sensitive and cannot start with a number.  They can contain letters, numbers, and underscores.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Courier New" pitchFamily="-65" charset="0"/>
                <a:ea typeface="ＭＳ Ｐゴシック" pitchFamily="-65" charset="-128"/>
              </a:rPr>
              <a:t> bob  Bob  _bob  _2_bob_  bob_2  BoB</a:t>
            </a:r>
          </a:p>
          <a:p>
            <a:pPr>
              <a:lnSpc>
                <a:spcPct val="90000"/>
              </a:lnSpc>
            </a:pPr>
            <a:r>
              <a:rPr lang="en-US" sz="2800" b="0" smtClean="0"/>
              <a:t>There are some reserved words: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smtClean="0">
                <a:solidFill>
                  <a:srgbClr val="2D2DB9"/>
                </a:solidFill>
                <a:ea typeface="ＭＳ Ｐゴシック" pitchFamily="-65" charset="-128"/>
              </a:rPr>
              <a:t>	</a:t>
            </a:r>
            <a:r>
              <a:rPr lang="en-US" sz="2400" smtClean="0">
                <a:solidFill>
                  <a:srgbClr val="2D2DB9"/>
                </a:solidFill>
                <a:latin typeface="Courier New" pitchFamily="-65" charset="0"/>
                <a:ea typeface="ＭＳ Ｐゴシック" pitchFamily="-65" charset="-128"/>
              </a:rPr>
              <a:t>and, assert, break, class, continue, def, del, elif, else, except, exec, finally, for, from, global, if, import, in, is, lambda, not, or, pass, print, raise, return, try, while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Naming conventions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Symbol" pitchFamily="-65" charset="2"/>
              <a:buNone/>
            </a:pPr>
            <a:r>
              <a:rPr lang="en-US" sz="2800" b="0" smtClean="0"/>
              <a:t>The Python community has these recommend-ed naming conventions</a:t>
            </a:r>
          </a:p>
          <a:p>
            <a:pPr marL="0" indent="0"/>
            <a:r>
              <a:rPr lang="en-US" sz="2800" smtClean="0"/>
              <a:t>joined_lower</a:t>
            </a:r>
            <a:r>
              <a:rPr lang="en-US" sz="2800" b="0" smtClean="0"/>
              <a:t> for functions, methods and, attributes</a:t>
            </a:r>
          </a:p>
          <a:p>
            <a:pPr marL="0" indent="0"/>
            <a:r>
              <a:rPr lang="en-US" sz="2800" smtClean="0"/>
              <a:t>joined_lower</a:t>
            </a:r>
            <a:r>
              <a:rPr lang="en-US" sz="2800" b="0" smtClean="0"/>
              <a:t> or </a:t>
            </a:r>
            <a:r>
              <a:rPr lang="en-US" sz="2800" smtClean="0"/>
              <a:t>ALL_CAPS</a:t>
            </a:r>
            <a:r>
              <a:rPr lang="en-US" sz="2800" b="0" smtClean="0"/>
              <a:t> for constants</a:t>
            </a:r>
          </a:p>
          <a:p>
            <a:pPr marL="0" indent="0"/>
            <a:r>
              <a:rPr lang="en-US" sz="2800" smtClean="0"/>
              <a:t>StudlyCaps</a:t>
            </a:r>
            <a:r>
              <a:rPr lang="en-US" sz="2800" b="0" smtClean="0"/>
              <a:t> for classes</a:t>
            </a:r>
          </a:p>
          <a:p>
            <a:pPr marL="0" indent="0"/>
            <a:r>
              <a:rPr lang="en-US" sz="2800" smtClean="0"/>
              <a:t>camelCase</a:t>
            </a:r>
            <a:r>
              <a:rPr lang="en-US" sz="2800" b="0" smtClean="0"/>
              <a:t> only to conform to pre-existing conventions</a:t>
            </a:r>
          </a:p>
          <a:p>
            <a:pPr marL="0" indent="0"/>
            <a:r>
              <a:rPr lang="en-US" sz="2800" b="0" smtClean="0"/>
              <a:t>Attributes: interface, _internal, __private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Assignment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6538" indent="-236538">
              <a:lnSpc>
                <a:spcPct val="90000"/>
              </a:lnSpc>
            </a:pPr>
            <a:r>
              <a:rPr lang="en-US" sz="3200" b="0" smtClean="0"/>
              <a:t>You can assign to multiple names at the same time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660033"/>
                </a:solidFill>
                <a:latin typeface="Courier New" pitchFamily="-65" charset="0"/>
                <a:ea typeface="ＭＳ Ｐゴシック" pitchFamily="-65" charset="-128"/>
              </a:rPr>
              <a:t>&gt;&gt;&gt;</a:t>
            </a:r>
            <a:r>
              <a:rPr lang="en-US" sz="2400" smtClean="0">
                <a:latin typeface="Courier New" pitchFamily="-65" charset="0"/>
                <a:ea typeface="ＭＳ Ｐゴシック" pitchFamily="-65" charset="-128"/>
              </a:rPr>
              <a:t> x, y = 2, 3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660033"/>
                </a:solidFill>
                <a:latin typeface="Courier New" pitchFamily="-65" charset="0"/>
                <a:ea typeface="ＭＳ Ｐゴシック" pitchFamily="-65" charset="-128"/>
              </a:rPr>
              <a:t>&gt;&gt;&gt;</a:t>
            </a:r>
            <a:r>
              <a:rPr lang="en-US" sz="2400" smtClean="0">
                <a:latin typeface="Courier New" pitchFamily="-65" charset="0"/>
                <a:ea typeface="ＭＳ Ｐゴシック" pitchFamily="-65" charset="-128"/>
              </a:rPr>
              <a:t> 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accent2"/>
                </a:solidFill>
                <a:latin typeface="Courier New" pitchFamily="-65" charset="0"/>
                <a:ea typeface="ＭＳ Ｐゴシック" pitchFamily="-65" charset="-128"/>
              </a:rPr>
              <a:t>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660033"/>
                </a:solidFill>
                <a:latin typeface="Courier New" pitchFamily="-65" charset="0"/>
                <a:ea typeface="ＭＳ Ｐゴシック" pitchFamily="-65" charset="-128"/>
              </a:rPr>
              <a:t>&gt;&gt;&gt;</a:t>
            </a:r>
            <a:r>
              <a:rPr lang="en-US" sz="2400" smtClean="0">
                <a:latin typeface="Courier New" pitchFamily="-65" charset="0"/>
                <a:ea typeface="ＭＳ Ｐゴシック" pitchFamily="-65" charset="-128"/>
              </a:rPr>
              <a:t> 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accent2"/>
                </a:solidFill>
                <a:latin typeface="Courier New" pitchFamily="-65" charset="0"/>
                <a:ea typeface="ＭＳ Ｐゴシック" pitchFamily="-65" charset="-128"/>
              </a:rPr>
              <a:t>3</a:t>
            </a:r>
          </a:p>
          <a:p>
            <a:pPr marL="236538" indent="-236538">
              <a:lnSpc>
                <a:spcPct val="90000"/>
              </a:lnSpc>
              <a:buFont typeface="Symbol" pitchFamily="-65" charset="2"/>
              <a:buNone/>
            </a:pPr>
            <a:r>
              <a:rPr lang="en-US" sz="3200" b="0" smtClean="0">
                <a:solidFill>
                  <a:srgbClr val="000000"/>
                </a:solidFill>
              </a:rPr>
              <a:t>This makes it easy to swap values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660033"/>
                </a:solidFill>
                <a:latin typeface="Courier New" pitchFamily="-65" charset="0"/>
                <a:ea typeface="ＭＳ Ｐゴシック" pitchFamily="-65" charset="-128"/>
              </a:rPr>
              <a:t>&gt;&gt;&gt;</a:t>
            </a:r>
            <a:r>
              <a:rPr lang="en-US" sz="2400" smtClean="0">
                <a:latin typeface="Courier New" pitchFamily="-65" charset="0"/>
                <a:ea typeface="ＭＳ Ｐゴシック" pitchFamily="-65" charset="-128"/>
              </a:rPr>
              <a:t> x, y = y, x</a:t>
            </a:r>
          </a:p>
          <a:p>
            <a:pPr marL="236538" indent="-236538">
              <a:lnSpc>
                <a:spcPct val="90000"/>
              </a:lnSpc>
            </a:pPr>
            <a:r>
              <a:rPr lang="en-US" sz="3200" b="0" smtClean="0"/>
              <a:t>Assignments can be chained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660033"/>
                </a:solidFill>
                <a:latin typeface="Courier New" pitchFamily="-65" charset="0"/>
                <a:ea typeface="ＭＳ Ｐゴシック" pitchFamily="-65" charset="-128"/>
              </a:rPr>
              <a:t>&gt;&gt;&gt;</a:t>
            </a:r>
            <a:r>
              <a:rPr lang="en-US" sz="2400" smtClean="0">
                <a:latin typeface="Courier New" pitchFamily="-65" charset="0"/>
                <a:ea typeface="ＭＳ Ｐゴシック" pitchFamily="-65" charset="-128"/>
              </a:rPr>
              <a:t> a = b = x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Accessing Non-Existent Name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800" b="0" smtClean="0"/>
              <a:t>Accessing a name before it’s been properly created (by placing it on the left side of an assignment), raises an error  </a:t>
            </a:r>
            <a:endParaRPr lang="en-US" sz="2800" b="0" smtClean="0">
              <a:solidFill>
                <a:srgbClr val="660033"/>
              </a:solidFill>
            </a:endParaRP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endParaRPr lang="en-US" sz="2000" b="0" smtClean="0">
              <a:solidFill>
                <a:srgbClr val="660033"/>
              </a:solidFill>
              <a:latin typeface="Courier New" pitchFamily="-65" charset="0"/>
            </a:endParaRP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sz="2000" b="0" smtClean="0">
                <a:latin typeface="Courier New" pitchFamily="-65" charset="0"/>
              </a:rPr>
              <a:t> y</a:t>
            </a: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endParaRPr lang="en-US" sz="2000" b="0" smtClean="0">
              <a:latin typeface="Courier New" pitchFamily="-65" charset="0"/>
            </a:endParaRP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FF3300"/>
                </a:solidFill>
                <a:latin typeface="Courier New" pitchFamily="-65" charset="0"/>
              </a:rPr>
              <a:t>Traceback (most recent call last):</a:t>
            </a: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FF3300"/>
                </a:solidFill>
                <a:latin typeface="Courier New" pitchFamily="-65" charset="0"/>
              </a:rPr>
              <a:t>  File "&lt;pyshell#16&gt;", line 1, in -toplevel-</a:t>
            </a: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FF3300"/>
                </a:solidFill>
                <a:latin typeface="Courier New" pitchFamily="-65" charset="0"/>
              </a:rPr>
              <a:t>    y</a:t>
            </a: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FF3300"/>
                </a:solidFill>
                <a:latin typeface="Courier New" pitchFamily="-65" charset="0"/>
              </a:rPr>
              <a:t>NameError: name ‘y' is not defined</a:t>
            </a: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sz="2000" b="0" smtClean="0">
                <a:latin typeface="Courier New" pitchFamily="-65" charset="0"/>
              </a:rPr>
              <a:t> y = 3</a:t>
            </a: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sz="2000" b="0" smtClean="0">
                <a:latin typeface="Courier New" pitchFamily="-65" charset="0"/>
              </a:rPr>
              <a:t> y</a:t>
            </a: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chemeClr val="accent2"/>
                </a:solidFill>
                <a:latin typeface="Courier New" pitchFamily="-65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819400"/>
          </a:xfrm>
        </p:spPr>
        <p:txBody>
          <a:bodyPr/>
          <a:lstStyle/>
          <a:p>
            <a:r>
              <a:rPr lang="en-US" sz="6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Sequence types: Tuples, Lists, and Strings</a:t>
            </a:r>
          </a:p>
        </p:txBody>
      </p:sp>
      <p:pic>
        <p:nvPicPr>
          <p:cNvPr id="66563" name="Picture 5" descr="j013856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651375"/>
            <a:ext cx="42672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Sequence Types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816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Symbol" pitchFamily="-65" charset="2"/>
              <a:buAutoNum type="arabicPeriod"/>
            </a:pPr>
            <a:r>
              <a:rPr lang="en-US" sz="3200" smtClean="0"/>
              <a:t>Tuple: (‘john’, 32, [CMSC])</a:t>
            </a:r>
          </a:p>
          <a:p>
            <a:pPr marL="838200" lvl="1" indent="-381000">
              <a:lnSpc>
                <a:spcPct val="90000"/>
              </a:lnSpc>
              <a:buFont typeface="Symbol" pitchFamily="-65" charset="2"/>
              <a:buChar char="·"/>
            </a:pPr>
            <a:r>
              <a:rPr lang="en-US" sz="2800" smtClean="0">
                <a:ea typeface="ＭＳ Ｐゴシック" pitchFamily="-65" charset="-128"/>
              </a:rPr>
              <a:t>A simple </a:t>
            </a:r>
            <a:r>
              <a:rPr lang="en-US" sz="2800" i="1" smtClean="0">
                <a:solidFill>
                  <a:schemeClr val="accent2"/>
                </a:solidFill>
                <a:ea typeface="ＭＳ Ｐゴシック" pitchFamily="-65" charset="-128"/>
              </a:rPr>
              <a:t>immutable</a:t>
            </a:r>
            <a:r>
              <a:rPr lang="en-US" sz="2800" smtClean="0">
                <a:ea typeface="ＭＳ Ｐゴシック" pitchFamily="-65" charset="-128"/>
              </a:rPr>
              <a:t> ordered sequence of items</a:t>
            </a:r>
          </a:p>
          <a:p>
            <a:pPr marL="838200" lvl="1" indent="-381000">
              <a:lnSpc>
                <a:spcPct val="90000"/>
              </a:lnSpc>
              <a:buFont typeface="Symbol" pitchFamily="-65" charset="2"/>
              <a:buChar char="·"/>
            </a:pPr>
            <a:r>
              <a:rPr lang="en-US" sz="2800" smtClean="0">
                <a:ea typeface="ＭＳ Ｐゴシック" pitchFamily="-65" charset="-128"/>
              </a:rPr>
              <a:t>Items can be of mixed types, including collection types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3200" smtClean="0"/>
              <a:t>Strings: “John Smith”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2800" i="1" smtClean="0">
                <a:solidFill>
                  <a:schemeClr val="accent2"/>
                </a:solidFill>
                <a:ea typeface="ＭＳ Ｐゴシック" pitchFamily="-65" charset="-128"/>
              </a:rPr>
              <a:t>Immutable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2800" smtClean="0">
                <a:ea typeface="ＭＳ Ｐゴシック" pitchFamily="-65" charset="-128"/>
              </a:rPr>
              <a:t>Conceptually very much like a tuple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sz="3200" smtClean="0"/>
              <a:t>List: [1, 2, ‘john’, (‘up’, ‘down’)]</a:t>
            </a:r>
          </a:p>
          <a:p>
            <a:pPr marL="838200" lvl="1" indent="-381000">
              <a:lnSpc>
                <a:spcPct val="90000"/>
              </a:lnSpc>
              <a:buFont typeface="Symbol" pitchFamily="-65" charset="2"/>
              <a:buChar char="·"/>
            </a:pPr>
            <a:r>
              <a:rPr lang="en-US" sz="2800" i="1" smtClean="0">
                <a:solidFill>
                  <a:schemeClr val="accent2"/>
                </a:solidFill>
                <a:ea typeface="ＭＳ Ｐゴシック" pitchFamily="-65" charset="-128"/>
              </a:rPr>
              <a:t>Mutable</a:t>
            </a:r>
            <a:r>
              <a:rPr lang="en-US" sz="2800" smtClean="0">
                <a:ea typeface="ＭＳ Ｐゴシック" pitchFamily="-65" charset="-128"/>
              </a:rPr>
              <a:t> ordered sequence of items of mixed types</a:t>
            </a:r>
          </a:p>
          <a:p>
            <a:pPr marL="838200" lvl="1" indent="-381000">
              <a:lnSpc>
                <a:spcPct val="90000"/>
              </a:lnSpc>
              <a:buFont typeface="Symbol" pitchFamily="-65" charset="2"/>
              <a:buChar char="·"/>
            </a:pPr>
            <a:endParaRPr lang="en-US" sz="3200" smtClean="0">
              <a:ea typeface="ＭＳ Ｐゴシック" pitchFamily="-65" charset="-128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3200" b="0" i="1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Similar Syntax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smtClean="0"/>
              <a:t>All three sequence types (tuples, strings, and lists) share much of the same syntax and functionality.</a:t>
            </a:r>
          </a:p>
          <a:p>
            <a:pPr>
              <a:lnSpc>
                <a:spcPct val="90000"/>
              </a:lnSpc>
            </a:pPr>
            <a:r>
              <a:rPr lang="en-US" sz="3200" b="0" smtClean="0"/>
              <a:t>Key difference: </a:t>
            </a:r>
          </a:p>
          <a:p>
            <a:pPr lvl="1">
              <a:lnSpc>
                <a:spcPct val="90000"/>
              </a:lnSpc>
            </a:pPr>
            <a:r>
              <a:rPr lang="en-US" sz="3200" smtClean="0">
                <a:ea typeface="ＭＳ Ｐゴシック" pitchFamily="-65" charset="-128"/>
              </a:rPr>
              <a:t>Tuples and strings are </a:t>
            </a:r>
            <a:r>
              <a:rPr lang="en-US" sz="3200" i="1" smtClean="0">
                <a:solidFill>
                  <a:schemeClr val="accent2"/>
                </a:solidFill>
                <a:ea typeface="ＭＳ Ｐゴシック" pitchFamily="-65" charset="-128"/>
              </a:rPr>
              <a:t>immutable</a:t>
            </a:r>
            <a:endParaRPr lang="en-US" sz="3200" smtClean="0">
              <a:ea typeface="ＭＳ Ｐゴシック" pitchFamily="-65" charset="-128"/>
            </a:endParaRPr>
          </a:p>
          <a:p>
            <a:pPr lvl="1">
              <a:lnSpc>
                <a:spcPct val="90000"/>
              </a:lnSpc>
            </a:pPr>
            <a:r>
              <a:rPr lang="en-US" sz="3200" smtClean="0">
                <a:ea typeface="ＭＳ Ｐゴシック" pitchFamily="-65" charset="-128"/>
              </a:rPr>
              <a:t> Lists are </a:t>
            </a:r>
            <a:r>
              <a:rPr lang="en-US" sz="3200" i="1" smtClean="0">
                <a:solidFill>
                  <a:schemeClr val="accent2"/>
                </a:solidFill>
                <a:ea typeface="ＭＳ Ｐゴシック" pitchFamily="-65" charset="-128"/>
              </a:rPr>
              <a:t>mutable</a:t>
            </a:r>
          </a:p>
          <a:p>
            <a:pPr>
              <a:lnSpc>
                <a:spcPct val="90000"/>
              </a:lnSpc>
            </a:pPr>
            <a:r>
              <a:rPr lang="en-US" sz="3200" b="0" smtClean="0"/>
              <a:t>The operations shown in this section can be applied to </a:t>
            </a:r>
            <a:r>
              <a:rPr lang="en-US" sz="3200" b="0" i="1" smtClean="0">
                <a:solidFill>
                  <a:schemeClr val="accent2"/>
                </a:solidFill>
              </a:rPr>
              <a:t>all</a:t>
            </a:r>
            <a:r>
              <a:rPr lang="en-US" sz="3200" b="0" smtClean="0"/>
              <a:t> sequence types</a:t>
            </a:r>
          </a:p>
          <a:p>
            <a:pPr lvl="1">
              <a:lnSpc>
                <a:spcPct val="90000"/>
              </a:lnSpc>
            </a:pPr>
            <a:r>
              <a:rPr lang="en-US" sz="3200" smtClean="0">
                <a:ea typeface="ＭＳ Ｐゴシック" pitchFamily="-65" charset="-128"/>
              </a:rPr>
              <a:t>most examples will just show the operation performed on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Sequence Types 1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953000"/>
          </a:xfrm>
        </p:spPr>
        <p:txBody>
          <a:bodyPr/>
          <a:lstStyle/>
          <a:p>
            <a:r>
              <a:rPr lang="en-US" sz="2800" b="0" smtClean="0"/>
              <a:t>Define tuples using parentheses and commas</a:t>
            </a:r>
          </a:p>
          <a:p>
            <a:pPr lvl="1">
              <a:buFont typeface="Symbol" pitchFamily="-65" charset="2"/>
              <a:buNone/>
            </a:pPr>
            <a:r>
              <a:rPr lang="en-US" smtClean="0">
                <a:solidFill>
                  <a:srgbClr val="660033"/>
                </a:solidFill>
                <a:latin typeface="Courier New" pitchFamily="-65" charset="0"/>
                <a:ea typeface="ＭＳ Ｐゴシック" pitchFamily="-65" charset="-128"/>
              </a:rPr>
              <a:t>&gt;&gt;&gt;</a:t>
            </a:r>
            <a:r>
              <a:rPr lang="en-US" smtClean="0">
                <a:latin typeface="Courier New" pitchFamily="-65" charset="0"/>
                <a:ea typeface="ＭＳ Ｐゴシック" pitchFamily="-65" charset="-128"/>
              </a:rPr>
              <a:t> tu = (23, </a:t>
            </a:r>
            <a:r>
              <a:rPr lang="en-US" smtClean="0">
                <a:solidFill>
                  <a:srgbClr val="008000"/>
                </a:solidFill>
                <a:latin typeface="Courier New" pitchFamily="-65" charset="0"/>
                <a:ea typeface="ＭＳ Ｐゴシック" pitchFamily="-65" charset="-128"/>
              </a:rPr>
              <a:t>‘abc’</a:t>
            </a:r>
            <a:r>
              <a:rPr lang="en-US" smtClean="0">
                <a:latin typeface="Courier New" pitchFamily="-65" charset="0"/>
                <a:ea typeface="ＭＳ Ｐゴシック" pitchFamily="-65" charset="-128"/>
              </a:rPr>
              <a:t>, 4.56, (2,3), </a:t>
            </a:r>
            <a:r>
              <a:rPr lang="en-US" smtClean="0">
                <a:solidFill>
                  <a:srgbClr val="008000"/>
                </a:solidFill>
                <a:latin typeface="Courier New" pitchFamily="-65" charset="0"/>
                <a:ea typeface="ＭＳ Ｐゴシック" pitchFamily="-65" charset="-128"/>
              </a:rPr>
              <a:t>‘def’</a:t>
            </a:r>
            <a:r>
              <a:rPr lang="en-US" smtClean="0">
                <a:latin typeface="Courier New" pitchFamily="-65" charset="0"/>
                <a:ea typeface="ＭＳ Ｐゴシック" pitchFamily="-65" charset="-128"/>
              </a:rPr>
              <a:t>)</a:t>
            </a:r>
          </a:p>
          <a:p>
            <a:r>
              <a:rPr lang="en-US" sz="2800" b="0" smtClean="0"/>
              <a:t>Define lists are using square brackets and commas</a:t>
            </a:r>
            <a:endParaRPr lang="en-US" b="0" smtClean="0">
              <a:latin typeface="Courier New" pitchFamily="-65" charset="0"/>
            </a:endParaRPr>
          </a:p>
          <a:p>
            <a:pPr lvl="1">
              <a:buFont typeface="Symbol" pitchFamily="-65" charset="2"/>
              <a:buNone/>
            </a:pPr>
            <a:r>
              <a:rPr lang="en-US" smtClean="0">
                <a:solidFill>
                  <a:srgbClr val="660033"/>
                </a:solidFill>
                <a:latin typeface="Courier New" pitchFamily="-65" charset="0"/>
                <a:ea typeface="ＭＳ Ｐゴシック" pitchFamily="-65" charset="-128"/>
              </a:rPr>
              <a:t>&gt;&gt;&gt;</a:t>
            </a:r>
            <a:r>
              <a:rPr lang="en-US" smtClean="0">
                <a:latin typeface="Courier New" pitchFamily="-65" charset="0"/>
                <a:ea typeface="ＭＳ Ｐゴシック" pitchFamily="-65" charset="-128"/>
              </a:rPr>
              <a:t> li = [</a:t>
            </a:r>
            <a:r>
              <a:rPr lang="en-US" smtClean="0">
                <a:solidFill>
                  <a:srgbClr val="008000"/>
                </a:solidFill>
                <a:latin typeface="Courier New" pitchFamily="-65" charset="0"/>
                <a:ea typeface="ＭＳ Ｐゴシック" pitchFamily="-65" charset="-128"/>
              </a:rPr>
              <a:t>“abc”</a:t>
            </a:r>
            <a:r>
              <a:rPr lang="en-US" smtClean="0">
                <a:latin typeface="Courier New" pitchFamily="-65" charset="0"/>
                <a:ea typeface="ＭＳ Ｐゴシック" pitchFamily="-65" charset="-128"/>
              </a:rPr>
              <a:t>, 34, 4.34, 23]</a:t>
            </a:r>
          </a:p>
          <a:p>
            <a:r>
              <a:rPr lang="en-US" sz="2800" b="0" smtClean="0"/>
              <a:t>Define strings using quotes (“, ‘, or “““).</a:t>
            </a:r>
            <a:endParaRPr lang="en-US" b="0" smtClean="0">
              <a:latin typeface="Courier New" pitchFamily="-65" charset="0"/>
            </a:endParaRPr>
          </a:p>
          <a:p>
            <a:pPr lvl="1">
              <a:buFont typeface="Symbol" pitchFamily="-65" charset="2"/>
              <a:buNone/>
            </a:pPr>
            <a:r>
              <a:rPr lang="en-US" smtClean="0">
                <a:solidFill>
                  <a:srgbClr val="660033"/>
                </a:solidFill>
                <a:latin typeface="Courier New" pitchFamily="-65" charset="0"/>
                <a:ea typeface="ＭＳ Ｐゴシック" pitchFamily="-65" charset="-128"/>
              </a:rPr>
              <a:t>&gt;&gt;&gt;</a:t>
            </a:r>
            <a:r>
              <a:rPr lang="en-US" smtClean="0">
                <a:latin typeface="Courier New" pitchFamily="-65" charset="0"/>
                <a:ea typeface="ＭＳ Ｐゴシック" pitchFamily="-65" charset="-128"/>
              </a:rPr>
              <a:t> st = </a:t>
            </a:r>
            <a:r>
              <a:rPr lang="en-US" smtClean="0">
                <a:solidFill>
                  <a:srgbClr val="008000"/>
                </a:solidFill>
                <a:latin typeface="Courier New" pitchFamily="-65" charset="0"/>
                <a:ea typeface="ＭＳ Ｐゴシック" pitchFamily="-65" charset="-128"/>
              </a:rPr>
              <a:t>“Hello World”</a:t>
            </a:r>
          </a:p>
          <a:p>
            <a:pPr lvl="1">
              <a:buFont typeface="Symbol" pitchFamily="-65" charset="2"/>
              <a:buNone/>
            </a:pPr>
            <a:r>
              <a:rPr lang="en-US" smtClean="0">
                <a:solidFill>
                  <a:srgbClr val="660033"/>
                </a:solidFill>
                <a:latin typeface="Courier New" pitchFamily="-65" charset="0"/>
                <a:ea typeface="ＭＳ Ｐゴシック" pitchFamily="-65" charset="-128"/>
              </a:rPr>
              <a:t>&gt;&gt;&gt;</a:t>
            </a:r>
            <a:r>
              <a:rPr lang="en-US" smtClean="0">
                <a:latin typeface="Courier New" pitchFamily="-65" charset="0"/>
                <a:ea typeface="ＭＳ Ｐゴシック" pitchFamily="-65" charset="-128"/>
              </a:rPr>
              <a:t> st = </a:t>
            </a:r>
            <a:r>
              <a:rPr lang="en-US" smtClean="0">
                <a:solidFill>
                  <a:srgbClr val="008000"/>
                </a:solidFill>
                <a:latin typeface="Courier New" pitchFamily="-65" charset="0"/>
                <a:ea typeface="ＭＳ Ｐゴシック" pitchFamily="-65" charset="-128"/>
              </a:rPr>
              <a:t>‘Hello World’</a:t>
            </a:r>
          </a:p>
          <a:p>
            <a:pPr lvl="1">
              <a:buFont typeface="Symbol" pitchFamily="-65" charset="2"/>
              <a:buNone/>
            </a:pPr>
            <a:r>
              <a:rPr lang="en-US" smtClean="0">
                <a:solidFill>
                  <a:srgbClr val="660033"/>
                </a:solidFill>
                <a:latin typeface="Courier New" pitchFamily="-65" charset="0"/>
                <a:ea typeface="ＭＳ Ｐゴシック" pitchFamily="-65" charset="-128"/>
              </a:rPr>
              <a:t>&gt;&gt;&gt;</a:t>
            </a:r>
            <a:r>
              <a:rPr lang="en-US" smtClean="0">
                <a:latin typeface="Courier New" pitchFamily="-65" charset="0"/>
                <a:ea typeface="ＭＳ Ｐゴシック" pitchFamily="-65" charset="-128"/>
              </a:rPr>
              <a:t> st = </a:t>
            </a:r>
            <a:r>
              <a:rPr lang="en-US" smtClean="0">
                <a:solidFill>
                  <a:srgbClr val="008000"/>
                </a:solidFill>
                <a:latin typeface="Courier New" pitchFamily="-65" charset="0"/>
                <a:ea typeface="ＭＳ Ｐゴシック" pitchFamily="-65" charset="-128"/>
              </a:rPr>
              <a:t>“““This is a multi-line</a:t>
            </a:r>
          </a:p>
          <a:p>
            <a:pPr lvl="1">
              <a:buFont typeface="Symbol" pitchFamily="-65" charset="2"/>
              <a:buNone/>
            </a:pPr>
            <a:r>
              <a:rPr lang="en-US" smtClean="0">
                <a:solidFill>
                  <a:srgbClr val="008000"/>
                </a:solidFill>
                <a:latin typeface="Courier New" pitchFamily="-65" charset="0"/>
                <a:ea typeface="ＭＳ Ｐゴシック" pitchFamily="-65" charset="-128"/>
              </a:rPr>
              <a:t>string that uses triple quotes.”””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Overview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r>
              <a:rPr lang="en-US" sz="3200" b="0" dirty="0" smtClean="0"/>
              <a:t>History</a:t>
            </a:r>
          </a:p>
          <a:p>
            <a:r>
              <a:rPr lang="en-US" sz="3200" b="0" dirty="0" smtClean="0"/>
              <a:t>Names &amp; Assignment</a:t>
            </a:r>
          </a:p>
          <a:p>
            <a:r>
              <a:rPr lang="en-US" sz="3200" b="0" dirty="0" smtClean="0"/>
              <a:t>Sequences types: Lists, </a:t>
            </a:r>
            <a:r>
              <a:rPr lang="en-US" sz="3200" b="0" dirty="0" err="1" smtClean="0"/>
              <a:t>Tuples</a:t>
            </a:r>
            <a:r>
              <a:rPr lang="en-US" sz="3200" b="0" dirty="0" smtClean="0"/>
              <a:t>, and Strings</a:t>
            </a:r>
          </a:p>
          <a:p>
            <a:r>
              <a:rPr lang="en-US" sz="3200" b="0" dirty="0" smtClean="0"/>
              <a:t>Mutability</a:t>
            </a:r>
          </a:p>
          <a:p>
            <a:pPr>
              <a:buFont typeface="Symbol" pitchFamily="-65" charset="2"/>
              <a:buNone/>
            </a:pPr>
            <a:endParaRPr lang="en-US" sz="3200" b="0" dirty="0" smtClean="0"/>
          </a:p>
          <a:p>
            <a:endParaRPr lang="en-US" sz="32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Sequence Types 2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0" smtClean="0"/>
              <a:t>Access individual members of a tuple, list, or string using square bracket “array” notation </a:t>
            </a:r>
          </a:p>
          <a:p>
            <a:pPr>
              <a:lnSpc>
                <a:spcPct val="90000"/>
              </a:lnSpc>
            </a:pPr>
            <a:r>
              <a:rPr lang="en-US" sz="2800" b="0" i="1" smtClean="0"/>
              <a:t>Note that all are 0 based… </a:t>
            </a: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endParaRPr lang="en-US" sz="1000" b="0" i="1" smtClean="0"/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sz="2000" b="0" smtClean="0">
                <a:latin typeface="Courier New" pitchFamily="-65" charset="0"/>
              </a:rPr>
              <a:t> tu = (23, </a:t>
            </a:r>
            <a:r>
              <a:rPr lang="en-US" sz="2000" b="0" smtClean="0">
                <a:solidFill>
                  <a:srgbClr val="008000"/>
                </a:solidFill>
                <a:latin typeface="Courier New" pitchFamily="-65" charset="0"/>
              </a:rPr>
              <a:t>‘abc’</a:t>
            </a:r>
            <a:r>
              <a:rPr lang="en-US" sz="2000" b="0" smtClean="0">
                <a:latin typeface="Courier New" pitchFamily="-65" charset="0"/>
              </a:rPr>
              <a:t>, 4.56, (2,3), </a:t>
            </a:r>
            <a:r>
              <a:rPr lang="en-US" sz="2000" b="0" smtClean="0">
                <a:solidFill>
                  <a:srgbClr val="008000"/>
                </a:solidFill>
                <a:latin typeface="Courier New" pitchFamily="-65" charset="0"/>
              </a:rPr>
              <a:t>‘def’</a:t>
            </a:r>
            <a:r>
              <a:rPr lang="en-US" sz="2000" b="0" smtClean="0">
                <a:latin typeface="Courier New" pitchFamily="-65" charset="0"/>
              </a:rPr>
              <a:t>)</a:t>
            </a: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sz="2000" b="0" smtClean="0">
                <a:latin typeface="Courier New" pitchFamily="-65" charset="0"/>
              </a:rPr>
              <a:t> tu[1]     # Second item in the tuple.</a:t>
            </a: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chemeClr val="accent2"/>
                </a:solidFill>
                <a:latin typeface="Courier New" pitchFamily="-65" charset="0"/>
              </a:rPr>
              <a:t> ‘abc’</a:t>
            </a: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endParaRPr lang="en-US" sz="800" b="0" smtClean="0">
              <a:solidFill>
                <a:schemeClr val="accent2"/>
              </a:solidFill>
              <a:latin typeface="Courier New" pitchFamily="-65" charset="0"/>
            </a:endParaRP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sz="2000" b="0" smtClean="0">
                <a:latin typeface="Courier New" pitchFamily="-65" charset="0"/>
              </a:rPr>
              <a:t> li = [</a:t>
            </a:r>
            <a:r>
              <a:rPr lang="en-US" sz="2000" b="0" smtClean="0">
                <a:solidFill>
                  <a:srgbClr val="008000"/>
                </a:solidFill>
                <a:latin typeface="Courier New" pitchFamily="-65" charset="0"/>
              </a:rPr>
              <a:t>“abc”</a:t>
            </a:r>
            <a:r>
              <a:rPr lang="en-US" sz="2000" b="0" smtClean="0">
                <a:latin typeface="Courier New" pitchFamily="-65" charset="0"/>
              </a:rPr>
              <a:t>, 34, 4.34, 23]</a:t>
            </a:r>
            <a:r>
              <a:rPr lang="en-US" sz="2000" b="0" smtClean="0">
                <a:solidFill>
                  <a:srgbClr val="660033"/>
                </a:solidFill>
                <a:latin typeface="Courier New" pitchFamily="-65" charset="0"/>
              </a:rPr>
              <a:t> </a:t>
            </a: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sz="2000" b="0" smtClean="0">
                <a:latin typeface="Courier New" pitchFamily="-65" charset="0"/>
              </a:rPr>
              <a:t> li[1]      # Second item in the list.</a:t>
            </a: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chemeClr val="accent2"/>
                </a:solidFill>
                <a:latin typeface="Courier New" pitchFamily="-65" charset="0"/>
              </a:rPr>
              <a:t> 34</a:t>
            </a: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endParaRPr lang="en-US" sz="800" b="0" smtClean="0">
              <a:solidFill>
                <a:schemeClr val="accent2"/>
              </a:solidFill>
              <a:latin typeface="Courier New" pitchFamily="-65" charset="0"/>
            </a:endParaRP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sz="2000" b="0" smtClean="0">
                <a:latin typeface="Courier New" pitchFamily="-65" charset="0"/>
              </a:rPr>
              <a:t> st = </a:t>
            </a:r>
            <a:r>
              <a:rPr lang="en-US" sz="2000" b="0" smtClean="0">
                <a:solidFill>
                  <a:srgbClr val="008000"/>
                </a:solidFill>
                <a:latin typeface="Courier New" pitchFamily="-65" charset="0"/>
              </a:rPr>
              <a:t>“Hello World”</a:t>
            </a: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sz="2000" b="0" smtClean="0">
                <a:latin typeface="Courier New" pitchFamily="-65" charset="0"/>
              </a:rPr>
              <a:t> st[1]   # Second character in string.</a:t>
            </a: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chemeClr val="accent2"/>
                </a:solidFill>
                <a:latin typeface="Courier New" pitchFamily="-65" charset="0"/>
              </a:rPr>
              <a:t> ‘e’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Positive and negative indices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77200" cy="4572000"/>
          </a:xfrm>
        </p:spPr>
        <p:txBody>
          <a:bodyPr/>
          <a:lstStyle/>
          <a:p>
            <a:pPr marL="0" indent="0">
              <a:buFont typeface="Symbol" pitchFamily="-65" charset="2"/>
              <a:buNone/>
            </a:pPr>
            <a:r>
              <a:rPr lang="en-US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b="0" smtClean="0">
                <a:latin typeface="Courier New" pitchFamily="-65" charset="0"/>
              </a:rPr>
              <a:t> t = (23, </a:t>
            </a:r>
            <a:r>
              <a:rPr lang="en-US" b="0" smtClean="0">
                <a:solidFill>
                  <a:srgbClr val="008000"/>
                </a:solidFill>
                <a:latin typeface="Courier New" pitchFamily="-65" charset="0"/>
              </a:rPr>
              <a:t>‘abc’</a:t>
            </a:r>
            <a:r>
              <a:rPr lang="en-US" b="0" smtClean="0">
                <a:latin typeface="Courier New" pitchFamily="-65" charset="0"/>
              </a:rPr>
              <a:t>, 4.56, (2,3), </a:t>
            </a:r>
            <a:r>
              <a:rPr lang="en-US" b="0" smtClean="0">
                <a:solidFill>
                  <a:srgbClr val="008000"/>
                </a:solidFill>
                <a:latin typeface="Courier New" pitchFamily="-65" charset="0"/>
              </a:rPr>
              <a:t>‘def’</a:t>
            </a:r>
            <a:r>
              <a:rPr lang="en-US" b="0" smtClean="0">
                <a:latin typeface="Courier New" pitchFamily="-65" charset="0"/>
              </a:rPr>
              <a:t>)</a:t>
            </a:r>
          </a:p>
          <a:p>
            <a:pPr marL="0" indent="0">
              <a:buFont typeface="Symbol" pitchFamily="-65" charset="2"/>
              <a:buNone/>
            </a:pPr>
            <a:r>
              <a:rPr lang="en-US" sz="2800" b="0" smtClean="0"/>
              <a:t>Positive index: count from the left, starting with 0</a:t>
            </a:r>
          </a:p>
          <a:p>
            <a:pPr marL="400050" lvl="1" indent="0">
              <a:buFont typeface="Symbol" pitchFamily="-65" charset="2"/>
              <a:buNone/>
            </a:pPr>
            <a:r>
              <a:rPr lang="en-US" sz="2800" smtClean="0">
                <a:ea typeface="ＭＳ Ｐゴシック" pitchFamily="-65" charset="-128"/>
              </a:rPr>
              <a:t> </a:t>
            </a:r>
            <a:r>
              <a:rPr lang="en-US" sz="2800" smtClean="0">
                <a:solidFill>
                  <a:srgbClr val="660033"/>
                </a:solidFill>
                <a:latin typeface="Courier New" pitchFamily="-65" charset="0"/>
                <a:ea typeface="ＭＳ Ｐゴシック" pitchFamily="-65" charset="-128"/>
              </a:rPr>
              <a:t>&gt;&gt;&gt;</a:t>
            </a:r>
            <a:r>
              <a:rPr lang="en-US" sz="2800" smtClean="0">
                <a:latin typeface="Courier New" pitchFamily="-65" charset="0"/>
                <a:ea typeface="ＭＳ Ｐゴシック" pitchFamily="-65" charset="-128"/>
              </a:rPr>
              <a:t> t[1] </a:t>
            </a:r>
          </a:p>
          <a:p>
            <a:pPr marL="400050" lvl="1" indent="0">
              <a:buFont typeface="Symbol" pitchFamily="-65" charset="2"/>
              <a:buNone/>
            </a:pPr>
            <a:r>
              <a:rPr lang="en-US" sz="2800" smtClean="0">
                <a:solidFill>
                  <a:schemeClr val="accent2"/>
                </a:solidFill>
                <a:latin typeface="Courier New" pitchFamily="-65" charset="0"/>
                <a:ea typeface="ＭＳ Ｐゴシック" pitchFamily="-65" charset="-128"/>
              </a:rPr>
              <a:t>‘abc’</a:t>
            </a:r>
            <a:endParaRPr lang="en-US" sz="2800" smtClean="0">
              <a:ea typeface="ＭＳ Ｐゴシック" pitchFamily="-65" charset="-128"/>
            </a:endParaRPr>
          </a:p>
          <a:p>
            <a:pPr marL="0" indent="0">
              <a:buFont typeface="Symbol" pitchFamily="-65" charset="2"/>
              <a:buNone/>
            </a:pPr>
            <a:r>
              <a:rPr lang="en-US" sz="2800" b="0" smtClean="0"/>
              <a:t>Negative index: count from right, starting with –1</a:t>
            </a:r>
            <a:endParaRPr lang="en-US" sz="2800" b="0" smtClean="0">
              <a:solidFill>
                <a:schemeClr val="accent2"/>
              </a:solidFill>
              <a:latin typeface="Courier New" pitchFamily="-65" charset="0"/>
            </a:endParaRPr>
          </a:p>
          <a:p>
            <a:pPr marL="400050" lvl="1" indent="0">
              <a:buFont typeface="Symbol" pitchFamily="-65" charset="2"/>
              <a:buNone/>
            </a:pPr>
            <a:r>
              <a:rPr lang="en-US" sz="2800" smtClean="0">
                <a:solidFill>
                  <a:srgbClr val="660033"/>
                </a:solidFill>
                <a:latin typeface="Courier New" pitchFamily="-65" charset="0"/>
                <a:ea typeface="ＭＳ Ｐゴシック" pitchFamily="-65" charset="-128"/>
              </a:rPr>
              <a:t>&gt;&gt;&gt;</a:t>
            </a:r>
            <a:r>
              <a:rPr lang="en-US" sz="2800" smtClean="0">
                <a:latin typeface="Courier New" pitchFamily="-65" charset="0"/>
                <a:ea typeface="ＭＳ Ｐゴシック" pitchFamily="-65" charset="-128"/>
              </a:rPr>
              <a:t> t[-3] </a:t>
            </a:r>
          </a:p>
          <a:p>
            <a:pPr marL="400050" lvl="1" indent="0">
              <a:buFont typeface="Symbol" pitchFamily="-65" charset="2"/>
              <a:buNone/>
            </a:pPr>
            <a:r>
              <a:rPr lang="en-US" sz="2800" smtClean="0">
                <a:solidFill>
                  <a:schemeClr val="accent2"/>
                </a:solidFill>
                <a:latin typeface="Courier New" pitchFamily="-65" charset="0"/>
                <a:ea typeface="ＭＳ Ｐゴシック" pitchFamily="-65" charset="-128"/>
              </a:rPr>
              <a:t>4.56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Slicing: return copy of a subset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b="0" smtClean="0">
                <a:latin typeface="Courier New" pitchFamily="-65" charset="0"/>
              </a:rPr>
              <a:t> t = (23, </a:t>
            </a:r>
            <a:r>
              <a:rPr lang="en-US" b="0" smtClean="0">
                <a:solidFill>
                  <a:srgbClr val="008000"/>
                </a:solidFill>
                <a:latin typeface="Courier New" pitchFamily="-65" charset="0"/>
              </a:rPr>
              <a:t>‘abc’</a:t>
            </a:r>
            <a:r>
              <a:rPr lang="en-US" b="0" smtClean="0">
                <a:latin typeface="Courier New" pitchFamily="-65" charset="0"/>
              </a:rPr>
              <a:t>, 4.56, (2,3), </a:t>
            </a:r>
            <a:r>
              <a:rPr lang="en-US" b="0" smtClean="0">
                <a:solidFill>
                  <a:srgbClr val="008000"/>
                </a:solidFill>
                <a:latin typeface="Courier New" pitchFamily="-65" charset="0"/>
              </a:rPr>
              <a:t>‘def’</a:t>
            </a:r>
            <a:r>
              <a:rPr lang="en-US" b="0" smtClean="0">
                <a:latin typeface="Courier New" pitchFamily="-65" charset="0"/>
              </a:rPr>
              <a:t>)</a:t>
            </a: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endParaRPr lang="en-US" sz="1000" b="0" smtClean="0">
              <a:latin typeface="Courier New" pitchFamily="-65" charset="0"/>
            </a:endParaRP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800" b="0" smtClean="0"/>
              <a:t>Return a copy of the container with a subset of the original members.  Start copying at the first index, and stop copying </a:t>
            </a:r>
            <a:r>
              <a:rPr lang="en-US" sz="2800" b="0" i="1" u="sng" smtClean="0">
                <a:solidFill>
                  <a:schemeClr val="accent2"/>
                </a:solidFill>
              </a:rPr>
              <a:t>before</a:t>
            </a:r>
            <a:r>
              <a:rPr lang="en-US" sz="2800" b="0" smtClean="0"/>
              <a:t> second.</a:t>
            </a:r>
          </a:p>
          <a:p>
            <a:pPr marL="400050" lvl="1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800" smtClean="0">
                <a:solidFill>
                  <a:srgbClr val="660033"/>
                </a:solidFill>
                <a:latin typeface="Courier New" pitchFamily="-65" charset="0"/>
                <a:ea typeface="ＭＳ Ｐゴシック" pitchFamily="-65" charset="-128"/>
              </a:rPr>
              <a:t>&gt;&gt;&gt;</a:t>
            </a:r>
            <a:r>
              <a:rPr lang="en-US" sz="2800" smtClean="0">
                <a:latin typeface="Courier New" pitchFamily="-65" charset="0"/>
                <a:ea typeface="ＭＳ Ｐゴシック" pitchFamily="-65" charset="-128"/>
              </a:rPr>
              <a:t> t[1:4]	</a:t>
            </a:r>
          </a:p>
          <a:p>
            <a:pPr marL="400050" lvl="1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800" smtClean="0">
                <a:solidFill>
                  <a:schemeClr val="accent2"/>
                </a:solidFill>
                <a:latin typeface="Courier New" pitchFamily="-65" charset="0"/>
                <a:ea typeface="ＭＳ Ｐゴシック" pitchFamily="-65" charset="-128"/>
              </a:rPr>
              <a:t>(‘abc’, 4.56, (2,3))</a:t>
            </a:r>
            <a:endParaRPr lang="en-US" sz="2800" smtClean="0">
              <a:latin typeface="Courier New" pitchFamily="-65" charset="0"/>
              <a:ea typeface="ＭＳ Ｐゴシック" pitchFamily="-65" charset="-128"/>
            </a:endParaRP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800" b="0" smtClean="0"/>
              <a:t>Negative indices count from end</a:t>
            </a:r>
          </a:p>
          <a:p>
            <a:pPr marL="400050" lvl="1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800" smtClean="0">
                <a:solidFill>
                  <a:srgbClr val="660033"/>
                </a:solidFill>
                <a:latin typeface="Courier New" pitchFamily="-65" charset="0"/>
                <a:ea typeface="ＭＳ Ｐゴシック" pitchFamily="-65" charset="-128"/>
              </a:rPr>
              <a:t>&gt;&gt;&gt;</a:t>
            </a:r>
            <a:r>
              <a:rPr lang="en-US" sz="2800" smtClean="0">
                <a:latin typeface="Courier New" pitchFamily="-65" charset="0"/>
                <a:ea typeface="ＭＳ Ｐゴシック" pitchFamily="-65" charset="-128"/>
              </a:rPr>
              <a:t> t[1:-1]</a:t>
            </a:r>
          </a:p>
          <a:p>
            <a:pPr marL="400050" lvl="1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800" smtClean="0">
                <a:solidFill>
                  <a:schemeClr val="accent2"/>
                </a:solidFill>
                <a:latin typeface="Courier New" pitchFamily="-65" charset="0"/>
                <a:ea typeface="ＭＳ Ｐゴシック" pitchFamily="-65" charset="-128"/>
              </a:rPr>
              <a:t>(‘abc’, 4.56, (2,3))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Slicing: return copy of a =subset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b="0" smtClean="0">
                <a:latin typeface="Courier New" pitchFamily="-65" charset="0"/>
              </a:rPr>
              <a:t> t = (23, </a:t>
            </a:r>
            <a:r>
              <a:rPr lang="en-US" b="0" smtClean="0">
                <a:solidFill>
                  <a:srgbClr val="008000"/>
                </a:solidFill>
                <a:latin typeface="Courier New" pitchFamily="-65" charset="0"/>
              </a:rPr>
              <a:t>‘abc’</a:t>
            </a:r>
            <a:r>
              <a:rPr lang="en-US" b="0" smtClean="0">
                <a:latin typeface="Courier New" pitchFamily="-65" charset="0"/>
              </a:rPr>
              <a:t>, 4.56, (2,3), </a:t>
            </a:r>
            <a:r>
              <a:rPr lang="en-US" b="0" smtClean="0">
                <a:solidFill>
                  <a:srgbClr val="008000"/>
                </a:solidFill>
                <a:latin typeface="Courier New" pitchFamily="-65" charset="0"/>
              </a:rPr>
              <a:t>‘def’</a:t>
            </a:r>
            <a:r>
              <a:rPr lang="en-US" b="0" smtClean="0">
                <a:latin typeface="Courier New" pitchFamily="-65" charset="0"/>
              </a:rPr>
              <a:t>)</a:t>
            </a: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800" b="0" smtClean="0"/>
              <a:t>Omit first index to make copy starting from beginning of the container</a:t>
            </a: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800" b="0" smtClean="0">
                <a:latin typeface="Courier New" pitchFamily="-65" charset="0"/>
              </a:rPr>
              <a:t>	</a:t>
            </a:r>
            <a:r>
              <a:rPr lang="en-US" sz="2800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sz="2800" b="0" smtClean="0">
                <a:latin typeface="Courier New" pitchFamily="-65" charset="0"/>
              </a:rPr>
              <a:t> t[:2] </a:t>
            </a: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800" b="0" smtClean="0">
                <a:solidFill>
                  <a:schemeClr val="accent2"/>
                </a:solidFill>
                <a:latin typeface="Courier New" pitchFamily="-65" charset="0"/>
              </a:rPr>
              <a:t>	(23, ‘abc’)</a:t>
            </a:r>
            <a:endParaRPr lang="en-US" sz="2800" b="0" smtClean="0">
              <a:latin typeface="Courier New" pitchFamily="-65" charset="0"/>
            </a:endParaRP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800" b="0" smtClean="0"/>
              <a:t>Omit second index to make copy starting at first index and going to end</a:t>
            </a: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800" b="0" smtClean="0">
                <a:latin typeface="Courier New" pitchFamily="-65" charset="0"/>
              </a:rPr>
              <a:t>	</a:t>
            </a:r>
            <a:r>
              <a:rPr lang="en-US" sz="2800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sz="2800" b="0" smtClean="0">
                <a:latin typeface="Courier New" pitchFamily="-65" charset="0"/>
              </a:rPr>
              <a:t> t[2:]</a:t>
            </a: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800" b="0" smtClean="0">
                <a:solidFill>
                  <a:schemeClr val="accent2"/>
                </a:solidFill>
                <a:latin typeface="Courier New" pitchFamily="-65" charset="0"/>
              </a:rPr>
              <a:t>	(4.56, (2,3), ‘def’)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Copying the Whole Sequence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sz="2800" b="0" smtClean="0"/>
              <a:t>[ : ] makes a </a:t>
            </a:r>
            <a:r>
              <a:rPr lang="en-US" sz="2800" b="0" i="1" smtClean="0">
                <a:solidFill>
                  <a:schemeClr val="accent2"/>
                </a:solidFill>
              </a:rPr>
              <a:t>copy</a:t>
            </a:r>
            <a:r>
              <a:rPr lang="en-US" sz="2800" b="0" smtClean="0"/>
              <a:t> of an entire sequence</a:t>
            </a:r>
          </a:p>
          <a:p>
            <a:pPr>
              <a:buFont typeface="Symbol" pitchFamily="-65" charset="2"/>
              <a:buNone/>
            </a:pPr>
            <a:r>
              <a:rPr lang="en-US" sz="2800" b="0" smtClean="0">
                <a:latin typeface="Courier New" pitchFamily="-65" charset="0"/>
              </a:rPr>
              <a:t>	</a:t>
            </a:r>
            <a:r>
              <a:rPr lang="en-US" sz="2800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sz="2800" b="0" smtClean="0">
                <a:latin typeface="Courier New" pitchFamily="-65" charset="0"/>
              </a:rPr>
              <a:t> t[:] </a:t>
            </a:r>
          </a:p>
          <a:p>
            <a:pPr>
              <a:buFont typeface="Symbol" pitchFamily="-65" charset="2"/>
              <a:buNone/>
            </a:pPr>
            <a:r>
              <a:rPr lang="en-US" sz="2800" b="0" smtClean="0">
                <a:solidFill>
                  <a:schemeClr val="accent2"/>
                </a:solidFill>
                <a:latin typeface="Courier New" pitchFamily="-65" charset="0"/>
              </a:rPr>
              <a:t>	(23, ‘abc’, 4.56, (2,3), ‘def’)</a:t>
            </a:r>
          </a:p>
          <a:p>
            <a:r>
              <a:rPr lang="en-US" sz="2800" b="0" smtClean="0"/>
              <a:t>Note the difference between these two lines for mutable sequences</a:t>
            </a:r>
          </a:p>
          <a:p>
            <a:pPr>
              <a:buFont typeface="Symbol" pitchFamily="-65" charset="2"/>
              <a:buNone/>
            </a:pPr>
            <a:r>
              <a:rPr lang="en-US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b="0" smtClean="0">
                <a:latin typeface="Courier New" pitchFamily="-65" charset="0"/>
              </a:rPr>
              <a:t> l2 = l1 # Both refer to 1 ref,</a:t>
            </a:r>
          </a:p>
          <a:p>
            <a:pPr>
              <a:buFont typeface="Symbol" pitchFamily="-65" charset="2"/>
              <a:buNone/>
            </a:pPr>
            <a:r>
              <a:rPr lang="en-US" b="0" smtClean="0">
                <a:latin typeface="Courier New" pitchFamily="-65" charset="0"/>
              </a:rPr>
              <a:t>  	       # changing one affects both</a:t>
            </a:r>
          </a:p>
          <a:p>
            <a:pPr>
              <a:buFont typeface="Symbol" pitchFamily="-65" charset="2"/>
              <a:buNone/>
            </a:pPr>
            <a:r>
              <a:rPr lang="en-US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b="0" smtClean="0">
                <a:latin typeface="Courier New" pitchFamily="-65" charset="0"/>
              </a:rPr>
              <a:t> l2 = l1[:] # Independent copies, two refs</a:t>
            </a:r>
          </a:p>
          <a:p>
            <a:pPr>
              <a:buFont typeface="Symbol" pitchFamily="-65" charset="2"/>
              <a:buNone/>
            </a:pPr>
            <a:r>
              <a:rPr lang="en-US" sz="2800" b="0" smtClean="0">
                <a:latin typeface="Courier New" pitchFamily="-65" charset="0"/>
              </a:rPr>
              <a:t>                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‘in’ Operator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0" smtClean="0"/>
              <a:t>Boolean test whether a value is inside a container:</a:t>
            </a:r>
            <a:endParaRPr lang="en-US" sz="2000" b="0" smtClean="0">
              <a:latin typeface="Courier New" pitchFamily="-65" charset="0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solidFill>
                  <a:srgbClr val="660033"/>
                </a:solidFill>
                <a:latin typeface="Courier New" pitchFamily="-65" charset="0"/>
                <a:ea typeface="ＭＳ Ｐゴシック" pitchFamily="-65" charset="-128"/>
              </a:rPr>
              <a:t>&gt;&gt;&gt;</a:t>
            </a:r>
            <a:r>
              <a:rPr lang="en-US" sz="1800" smtClean="0">
                <a:latin typeface="Courier New" pitchFamily="-65" charset="0"/>
                <a:ea typeface="ＭＳ Ｐゴシック" pitchFamily="-65" charset="-128"/>
              </a:rPr>
              <a:t> t = [1, 2, 4, 5]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solidFill>
                  <a:srgbClr val="660033"/>
                </a:solidFill>
                <a:latin typeface="Courier New" pitchFamily="-65" charset="0"/>
                <a:ea typeface="ＭＳ Ｐゴシック" pitchFamily="-65" charset="-128"/>
              </a:rPr>
              <a:t>&gt;&gt;&gt;</a:t>
            </a:r>
            <a:r>
              <a:rPr lang="en-US" sz="1800" smtClean="0">
                <a:latin typeface="Courier New" pitchFamily="-65" charset="0"/>
                <a:ea typeface="ＭＳ Ｐゴシック" pitchFamily="-65" charset="-128"/>
              </a:rPr>
              <a:t> 3 </a:t>
            </a:r>
            <a:r>
              <a:rPr lang="en-US" sz="1800" smtClean="0">
                <a:solidFill>
                  <a:srgbClr val="FF6600"/>
                </a:solidFill>
                <a:latin typeface="Courier New" pitchFamily="-65" charset="0"/>
                <a:ea typeface="ＭＳ Ｐゴシック" pitchFamily="-65" charset="-128"/>
              </a:rPr>
              <a:t>in</a:t>
            </a:r>
            <a:r>
              <a:rPr lang="en-US" sz="1800" smtClean="0">
                <a:latin typeface="Courier New" pitchFamily="-65" charset="0"/>
                <a:ea typeface="ＭＳ Ｐゴシック" pitchFamily="-65" charset="-128"/>
              </a:rPr>
              <a:t> 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solidFill>
                  <a:schemeClr val="accent2"/>
                </a:solidFill>
                <a:latin typeface="Courier New" pitchFamily="-65" charset="0"/>
                <a:ea typeface="ＭＳ Ｐゴシック" pitchFamily="-65" charset="-128"/>
              </a:rPr>
              <a:t>False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solidFill>
                  <a:srgbClr val="660033"/>
                </a:solidFill>
                <a:latin typeface="Courier New" pitchFamily="-65" charset="0"/>
                <a:ea typeface="ＭＳ Ｐゴシック" pitchFamily="-65" charset="-128"/>
              </a:rPr>
              <a:t>&gt;&gt;&gt;</a:t>
            </a:r>
            <a:r>
              <a:rPr lang="en-US" sz="1800" smtClean="0">
                <a:latin typeface="Courier New" pitchFamily="-65" charset="0"/>
                <a:ea typeface="ＭＳ Ｐゴシック" pitchFamily="-65" charset="-128"/>
              </a:rPr>
              <a:t> 4 </a:t>
            </a:r>
            <a:r>
              <a:rPr lang="en-US" sz="1800" smtClean="0">
                <a:solidFill>
                  <a:srgbClr val="FF6600"/>
                </a:solidFill>
                <a:latin typeface="Courier New" pitchFamily="-65" charset="0"/>
                <a:ea typeface="ＭＳ Ｐゴシック" pitchFamily="-65" charset="-128"/>
              </a:rPr>
              <a:t>in </a:t>
            </a:r>
            <a:r>
              <a:rPr lang="en-US" sz="1800" smtClean="0">
                <a:latin typeface="Courier New" pitchFamily="-65" charset="0"/>
                <a:ea typeface="ＭＳ Ｐゴシック" pitchFamily="-65" charset="-128"/>
              </a:rPr>
              <a:t>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solidFill>
                  <a:schemeClr val="accent2"/>
                </a:solidFill>
                <a:latin typeface="Courier New" pitchFamily="-65" charset="0"/>
                <a:ea typeface="ＭＳ Ｐゴシック" pitchFamily="-65" charset="-128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solidFill>
                  <a:srgbClr val="660033"/>
                </a:solidFill>
                <a:latin typeface="Courier New" pitchFamily="-65" charset="0"/>
                <a:ea typeface="ＭＳ Ｐゴシック" pitchFamily="-65" charset="-128"/>
              </a:rPr>
              <a:t>&gt;&gt;&gt;</a:t>
            </a:r>
            <a:r>
              <a:rPr lang="en-US" sz="1800" smtClean="0">
                <a:latin typeface="Courier New" pitchFamily="-65" charset="0"/>
                <a:ea typeface="ＭＳ Ｐゴシック" pitchFamily="-65" charset="-128"/>
              </a:rPr>
              <a:t> 4 </a:t>
            </a:r>
            <a:r>
              <a:rPr lang="en-US" sz="1800" smtClean="0">
                <a:solidFill>
                  <a:srgbClr val="FF6600"/>
                </a:solidFill>
                <a:latin typeface="Courier New" pitchFamily="-65" charset="0"/>
                <a:ea typeface="ＭＳ Ｐゴシック" pitchFamily="-65" charset="-128"/>
              </a:rPr>
              <a:t>not in </a:t>
            </a:r>
            <a:r>
              <a:rPr lang="en-US" sz="1800" smtClean="0">
                <a:latin typeface="Courier New" pitchFamily="-65" charset="0"/>
                <a:ea typeface="ＭＳ Ｐゴシック" pitchFamily="-65" charset="-128"/>
              </a:rPr>
              <a:t>t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solidFill>
                  <a:schemeClr val="accent2"/>
                </a:solidFill>
                <a:latin typeface="Courier New" pitchFamily="-65" charset="0"/>
                <a:ea typeface="ＭＳ Ｐゴシック" pitchFamily="-65" charset="-128"/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b="0" smtClean="0">
                <a:cs typeface="Arial" charset="0"/>
              </a:rPr>
              <a:t>For strings, tests for substrings</a:t>
            </a:r>
            <a:endParaRPr lang="en-US" b="0" smtClean="0"/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smtClean="0">
                <a:latin typeface="Courier New" pitchFamily="-65" charset="0"/>
                <a:ea typeface="ＭＳ Ｐゴシック" pitchFamily="-65" charset="-128"/>
              </a:rPr>
              <a:t>&gt;&gt;&gt; a = 'abcde'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-65" charset="0"/>
                <a:ea typeface="ＭＳ Ｐゴシック" pitchFamily="-65" charset="-128"/>
              </a:rPr>
              <a:t>&gt;&gt;&gt; 'c' </a:t>
            </a:r>
            <a:r>
              <a:rPr lang="en-US" sz="1800" smtClean="0">
                <a:solidFill>
                  <a:srgbClr val="FF6600"/>
                </a:solidFill>
                <a:latin typeface="Courier New" pitchFamily="-65" charset="0"/>
                <a:ea typeface="ＭＳ Ｐゴシック" pitchFamily="-65" charset="-128"/>
              </a:rPr>
              <a:t>in</a:t>
            </a:r>
            <a:r>
              <a:rPr lang="en-US" sz="1800" smtClean="0">
                <a:latin typeface="Courier New" pitchFamily="-65" charset="0"/>
                <a:ea typeface="ＭＳ Ｐゴシック" pitchFamily="-65" charset="-128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-65" charset="0"/>
                <a:ea typeface="ＭＳ Ｐゴシック" pitchFamily="-65" charset="-128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-65" charset="0"/>
                <a:ea typeface="ＭＳ Ｐゴシック" pitchFamily="-65" charset="-128"/>
              </a:rPr>
              <a:t>&gt;&gt;&gt; 'cd' </a:t>
            </a:r>
            <a:r>
              <a:rPr lang="en-US" sz="1800" smtClean="0">
                <a:solidFill>
                  <a:srgbClr val="FF6600"/>
                </a:solidFill>
                <a:latin typeface="Courier New" pitchFamily="-65" charset="0"/>
                <a:ea typeface="ＭＳ Ｐゴシック" pitchFamily="-65" charset="-128"/>
              </a:rPr>
              <a:t>in</a:t>
            </a:r>
            <a:r>
              <a:rPr lang="en-US" sz="1800" smtClean="0">
                <a:latin typeface="Courier New" pitchFamily="-65" charset="0"/>
                <a:ea typeface="ＭＳ Ｐゴシック" pitchFamily="-65" charset="-128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solidFill>
                  <a:schemeClr val="accent2"/>
                </a:solidFill>
                <a:latin typeface="Courier New" pitchFamily="-65" charset="0"/>
                <a:ea typeface="ＭＳ Ｐゴシック" pitchFamily="-65" charset="-128"/>
              </a:rPr>
              <a:t>True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latin typeface="Courier New" pitchFamily="-65" charset="0"/>
                <a:ea typeface="ＭＳ Ｐゴシック" pitchFamily="-65" charset="-128"/>
              </a:rPr>
              <a:t>&gt;&gt;&gt; 'ac' </a:t>
            </a:r>
            <a:r>
              <a:rPr lang="en-US" sz="1800" smtClean="0">
                <a:solidFill>
                  <a:srgbClr val="FF6600"/>
                </a:solidFill>
                <a:latin typeface="Courier New" pitchFamily="-65" charset="0"/>
                <a:ea typeface="ＭＳ Ｐゴシック" pitchFamily="-65" charset="-128"/>
              </a:rPr>
              <a:t>in</a:t>
            </a:r>
            <a:r>
              <a:rPr lang="en-US" sz="1800" smtClean="0">
                <a:latin typeface="Courier New" pitchFamily="-65" charset="0"/>
                <a:ea typeface="ＭＳ Ｐゴシック" pitchFamily="-65" charset="-128"/>
              </a:rPr>
              <a:t> a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smtClean="0">
                <a:solidFill>
                  <a:schemeClr val="accent2"/>
                </a:solidFill>
                <a:latin typeface="Courier New" pitchFamily="-65" charset="0"/>
                <a:ea typeface="ＭＳ Ｐゴシック" pitchFamily="-65" charset="-128"/>
              </a:rPr>
              <a:t>False</a:t>
            </a:r>
          </a:p>
          <a:p>
            <a:pPr>
              <a:lnSpc>
                <a:spcPct val="90000"/>
              </a:lnSpc>
            </a:pPr>
            <a:r>
              <a:rPr lang="en-US" b="0" smtClean="0"/>
              <a:t>Be careful: the </a:t>
            </a:r>
            <a:r>
              <a:rPr lang="en-US" b="0" i="1" smtClean="0">
                <a:solidFill>
                  <a:schemeClr val="accent2"/>
                </a:solidFill>
              </a:rPr>
              <a:t>in</a:t>
            </a:r>
            <a:r>
              <a:rPr lang="en-US" b="0" smtClean="0"/>
              <a:t> keyword is also used in the syntax of </a:t>
            </a:r>
            <a:r>
              <a:rPr lang="en-US" b="0" i="1" smtClean="0">
                <a:solidFill>
                  <a:schemeClr val="accent2"/>
                </a:solidFill>
              </a:rPr>
              <a:t>for</a:t>
            </a:r>
            <a:r>
              <a:rPr lang="en-US" b="0" smtClean="0"/>
              <a:t> </a:t>
            </a:r>
            <a:r>
              <a:rPr lang="en-US" b="0" i="1" smtClean="0">
                <a:solidFill>
                  <a:schemeClr val="accent2"/>
                </a:solidFill>
              </a:rPr>
              <a:t>loops</a:t>
            </a:r>
            <a:r>
              <a:rPr lang="en-US" b="0" smtClean="0"/>
              <a:t> and </a:t>
            </a:r>
            <a:r>
              <a:rPr lang="en-US" b="0" i="1" smtClean="0">
                <a:solidFill>
                  <a:schemeClr val="accent2"/>
                </a:solidFill>
              </a:rPr>
              <a:t>list comprehensions</a:t>
            </a:r>
            <a:endParaRPr lang="en-US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+ Operator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sz="2800" b="0" smtClean="0"/>
              <a:t>The + operator produces a </a:t>
            </a:r>
            <a:r>
              <a:rPr lang="en-US" sz="2800" b="0" i="1" smtClean="0">
                <a:solidFill>
                  <a:schemeClr val="accent2"/>
                </a:solidFill>
              </a:rPr>
              <a:t>new</a:t>
            </a:r>
            <a:r>
              <a:rPr lang="en-US" sz="2800" b="0" smtClean="0"/>
              <a:t>  tuple, list, or string whose value is the concatenation of its arguments.</a:t>
            </a:r>
            <a:endParaRPr lang="en-US" sz="3200" b="0" smtClean="0"/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endParaRPr lang="en-US" b="0" smtClean="0">
              <a:latin typeface="Courier New" pitchFamily="-65" charset="0"/>
            </a:endParaRP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b="0" smtClean="0">
                <a:latin typeface="Courier New" pitchFamily="-65" charset="0"/>
              </a:rPr>
              <a:t> (1, 2, 3) + (4, 5, 6)</a:t>
            </a: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b="0" smtClean="0">
                <a:solidFill>
                  <a:schemeClr val="accent2"/>
                </a:solidFill>
                <a:latin typeface="Courier New" pitchFamily="-65" charset="0"/>
              </a:rPr>
              <a:t> (1, 2, 3, 4, 5, 6)</a:t>
            </a: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endParaRPr lang="en-US" b="0" smtClean="0">
              <a:solidFill>
                <a:schemeClr val="accent2"/>
              </a:solidFill>
              <a:latin typeface="Courier New" pitchFamily="-65" charset="0"/>
            </a:endParaRP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b="0" smtClean="0">
                <a:latin typeface="Courier New" pitchFamily="-65" charset="0"/>
              </a:rPr>
              <a:t> [1, 2, 3] + [4, 5, 6]</a:t>
            </a: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b="0" smtClean="0">
                <a:solidFill>
                  <a:schemeClr val="accent2"/>
                </a:solidFill>
                <a:latin typeface="Courier New" pitchFamily="-65" charset="0"/>
              </a:rPr>
              <a:t> [1, 2, 3, 4, 5, 6]</a:t>
            </a: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endParaRPr lang="en-US" b="0" smtClean="0">
              <a:latin typeface="Courier New" pitchFamily="-65" charset="0"/>
            </a:endParaRP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b="0" smtClean="0">
                <a:latin typeface="Courier New" pitchFamily="-65" charset="0"/>
              </a:rPr>
              <a:t> </a:t>
            </a:r>
            <a:r>
              <a:rPr lang="en-US" b="0" smtClean="0">
                <a:solidFill>
                  <a:srgbClr val="008000"/>
                </a:solidFill>
                <a:latin typeface="Courier New" pitchFamily="-65" charset="0"/>
              </a:rPr>
              <a:t>“Hello” </a:t>
            </a:r>
            <a:r>
              <a:rPr lang="en-US" b="0" smtClean="0">
                <a:latin typeface="Courier New" pitchFamily="-65" charset="0"/>
              </a:rPr>
              <a:t>+</a:t>
            </a:r>
            <a:r>
              <a:rPr lang="en-US" b="0" smtClean="0">
                <a:solidFill>
                  <a:srgbClr val="008000"/>
                </a:solidFill>
                <a:latin typeface="Courier New" pitchFamily="-65" charset="0"/>
              </a:rPr>
              <a:t> “ ” </a:t>
            </a:r>
            <a:r>
              <a:rPr lang="en-US" b="0" smtClean="0">
                <a:latin typeface="Courier New" pitchFamily="-65" charset="0"/>
              </a:rPr>
              <a:t>+</a:t>
            </a:r>
            <a:r>
              <a:rPr lang="en-US" b="0" smtClean="0">
                <a:solidFill>
                  <a:srgbClr val="008000"/>
                </a:solidFill>
                <a:latin typeface="Courier New" pitchFamily="-65" charset="0"/>
              </a:rPr>
              <a:t> “World”</a:t>
            </a:r>
          </a:p>
          <a:p>
            <a:pPr marL="0" indent="0">
              <a:lnSpc>
                <a:spcPct val="90000"/>
              </a:lnSpc>
              <a:buFont typeface="Symbol" pitchFamily="-65" charset="2"/>
              <a:buNone/>
            </a:pPr>
            <a:r>
              <a:rPr lang="en-US" b="0" smtClean="0">
                <a:solidFill>
                  <a:schemeClr val="accent2"/>
                </a:solidFill>
                <a:latin typeface="Courier New" pitchFamily="-65" charset="0"/>
              </a:rPr>
              <a:t> ‘Hello World’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* Operator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0" smtClean="0"/>
              <a:t>The * operator produces a </a:t>
            </a:r>
            <a:r>
              <a:rPr lang="en-US" sz="2800" b="0" i="1" smtClean="0">
                <a:solidFill>
                  <a:schemeClr val="accent2"/>
                </a:solidFill>
              </a:rPr>
              <a:t>new</a:t>
            </a:r>
            <a:r>
              <a:rPr lang="en-US" sz="2800" b="0" smtClean="0"/>
              <a:t> tuple, list, or string that “repeats” the original content.</a:t>
            </a: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endParaRPr lang="en-US" sz="2000" b="0" smtClean="0">
              <a:latin typeface="Courier New" pitchFamily="-65" charset="0"/>
            </a:endParaRP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sz="2000" b="0" smtClean="0">
                <a:latin typeface="Courier New" pitchFamily="-65" charset="0"/>
              </a:rPr>
              <a:t> (1, 2, 3) * 3</a:t>
            </a: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chemeClr val="accent2"/>
                </a:solidFill>
                <a:latin typeface="Courier New" pitchFamily="-65" charset="0"/>
              </a:rPr>
              <a:t>(1, 2, 3, 1, 2, 3, 1, 2, 3)</a:t>
            </a: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endParaRPr lang="en-US" sz="2000" b="0" smtClean="0">
              <a:latin typeface="Courier New" pitchFamily="-65" charset="0"/>
            </a:endParaRP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sz="2000" b="0" smtClean="0">
                <a:latin typeface="Courier New" pitchFamily="-65" charset="0"/>
              </a:rPr>
              <a:t> [1, 2, 3] * 3</a:t>
            </a: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chemeClr val="accent2"/>
                </a:solidFill>
                <a:latin typeface="Courier New" pitchFamily="-65" charset="0"/>
              </a:rPr>
              <a:t>[1, 2, 3, 1, 2, 3, 1, 2, 3]</a:t>
            </a: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endParaRPr lang="en-US" sz="2000" b="0" smtClean="0">
              <a:solidFill>
                <a:schemeClr val="accent2"/>
              </a:solidFill>
              <a:latin typeface="Courier New" pitchFamily="-65" charset="0"/>
            </a:endParaRP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sz="2000" b="0" smtClean="0">
                <a:latin typeface="Courier New" pitchFamily="-65" charset="0"/>
              </a:rPr>
              <a:t> </a:t>
            </a:r>
            <a:r>
              <a:rPr lang="en-US" sz="2000" b="0" smtClean="0">
                <a:solidFill>
                  <a:srgbClr val="008000"/>
                </a:solidFill>
                <a:latin typeface="Courier New" pitchFamily="-65" charset="0"/>
              </a:rPr>
              <a:t>“Hello”</a:t>
            </a:r>
            <a:r>
              <a:rPr lang="en-US" sz="2000" b="0" smtClean="0">
                <a:latin typeface="Courier New" pitchFamily="-65" charset="0"/>
              </a:rPr>
              <a:t> * 3</a:t>
            </a: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chemeClr val="accent2"/>
                </a:solidFill>
                <a:latin typeface="Courier New" pitchFamily="-65" charset="0"/>
              </a:rPr>
              <a:t>‘HelloHelloHello’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2362200"/>
          </a:xfrm>
        </p:spPr>
        <p:txBody>
          <a:bodyPr/>
          <a:lstStyle/>
          <a:p>
            <a:r>
              <a:rPr lang="en-US" sz="6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Mutability:</a:t>
            </a:r>
            <a:br>
              <a:rPr lang="en-US" sz="660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6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Tuples vs. Lists</a:t>
            </a:r>
          </a:p>
        </p:txBody>
      </p:sp>
      <p:pic>
        <p:nvPicPr>
          <p:cNvPr id="91139" name="Picture 4" descr="j008444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543300"/>
            <a:ext cx="18288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Lists are mutable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924800" cy="4876800"/>
          </a:xfrm>
        </p:spPr>
        <p:txBody>
          <a:bodyPr/>
          <a:lstStyle/>
          <a:p>
            <a:pPr>
              <a:buFont typeface="Symbol" pitchFamily="-65" charset="2"/>
              <a:buNone/>
            </a:pPr>
            <a:r>
              <a:rPr lang="en-US" sz="3200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sz="3200" b="0" smtClean="0">
                <a:latin typeface="Courier New" pitchFamily="-65" charset="0"/>
              </a:rPr>
              <a:t> li = [</a:t>
            </a:r>
            <a:r>
              <a:rPr lang="en-US" sz="3200" b="0" smtClean="0">
                <a:solidFill>
                  <a:srgbClr val="008000"/>
                </a:solidFill>
                <a:latin typeface="Courier New" pitchFamily="-65" charset="0"/>
              </a:rPr>
              <a:t>‘abc’</a:t>
            </a:r>
            <a:r>
              <a:rPr lang="en-US" sz="3200" b="0" smtClean="0">
                <a:latin typeface="Courier New" pitchFamily="-65" charset="0"/>
              </a:rPr>
              <a:t>, 23, 4.34, 23]</a:t>
            </a:r>
          </a:p>
          <a:p>
            <a:pPr>
              <a:buFont typeface="Symbol" pitchFamily="-65" charset="2"/>
              <a:buNone/>
            </a:pPr>
            <a:r>
              <a:rPr lang="en-US" sz="3200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sz="3200" b="0" smtClean="0">
                <a:latin typeface="Courier New" pitchFamily="-65" charset="0"/>
              </a:rPr>
              <a:t> li[1] = 45 </a:t>
            </a:r>
          </a:p>
          <a:p>
            <a:pPr>
              <a:buFont typeface="Symbol" pitchFamily="-65" charset="2"/>
              <a:buNone/>
            </a:pPr>
            <a:r>
              <a:rPr lang="en-US" sz="3200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sz="3200" b="0" smtClean="0">
                <a:latin typeface="Courier New" pitchFamily="-65" charset="0"/>
              </a:rPr>
              <a:t> li</a:t>
            </a:r>
            <a:br>
              <a:rPr lang="en-US" sz="3200" b="0" smtClean="0">
                <a:latin typeface="Courier New" pitchFamily="-65" charset="0"/>
              </a:rPr>
            </a:br>
            <a:r>
              <a:rPr lang="en-US" sz="3200" b="0" smtClean="0">
                <a:solidFill>
                  <a:schemeClr val="accent2"/>
                </a:solidFill>
                <a:latin typeface="Courier New" pitchFamily="-65" charset="0"/>
              </a:rPr>
              <a:t>[‘abc’, 45, 4.34, 23]</a:t>
            </a:r>
            <a:endParaRPr lang="en-US" sz="3600" b="0" smtClean="0">
              <a:solidFill>
                <a:schemeClr val="accent2"/>
              </a:solidFill>
            </a:endParaRPr>
          </a:p>
          <a:p>
            <a:pPr>
              <a:buFont typeface="Symbol" pitchFamily="-65" charset="2"/>
              <a:buNone/>
            </a:pPr>
            <a:endParaRPr lang="en-US" sz="1100" b="0" smtClean="0"/>
          </a:p>
          <a:p>
            <a:r>
              <a:rPr lang="en-US" sz="3200" b="0" smtClean="0"/>
              <a:t>We can change lists </a:t>
            </a:r>
            <a:r>
              <a:rPr lang="en-US" sz="3200" b="0" i="1" smtClean="0"/>
              <a:t>in place.</a:t>
            </a:r>
            <a:r>
              <a:rPr lang="en-US" sz="3200" b="0" smtClean="0"/>
              <a:t> </a:t>
            </a:r>
          </a:p>
          <a:p>
            <a:r>
              <a:rPr lang="en-US" sz="3200" b="0" smtClean="0"/>
              <a:t>Name </a:t>
            </a:r>
            <a:r>
              <a:rPr lang="en-US" sz="3200" b="0" i="1" smtClean="0">
                <a:solidFill>
                  <a:schemeClr val="accent2"/>
                </a:solidFill>
              </a:rPr>
              <a:t>li</a:t>
            </a:r>
            <a:r>
              <a:rPr lang="en-US" sz="3200" b="0" smtClean="0"/>
              <a:t> still points to the same memory reference when we’re done. </a:t>
            </a:r>
          </a:p>
          <a:p>
            <a:endParaRPr lang="en-US" sz="1000" b="0" smtClean="0">
              <a:latin typeface="Courier New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Brief History of Python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b="0" dirty="0" smtClean="0"/>
              <a:t>Invented in the Netherlands, early 90s by Guido van </a:t>
            </a:r>
            <a:r>
              <a:rPr lang="en-US" sz="3200" b="0" dirty="0" err="1" smtClean="0"/>
              <a:t>Rossum</a:t>
            </a:r>
            <a:endParaRPr lang="en-US" sz="3200" b="0" dirty="0" smtClean="0"/>
          </a:p>
          <a:p>
            <a:pPr>
              <a:lnSpc>
                <a:spcPct val="90000"/>
              </a:lnSpc>
            </a:pPr>
            <a:r>
              <a:rPr lang="en-US" sz="3200" b="0" dirty="0" smtClean="0"/>
              <a:t>Named after Monty Python</a:t>
            </a:r>
          </a:p>
          <a:p>
            <a:pPr>
              <a:lnSpc>
                <a:spcPct val="90000"/>
              </a:lnSpc>
            </a:pPr>
            <a:r>
              <a:rPr lang="en-US" sz="3200" b="0" dirty="0" smtClean="0"/>
              <a:t>Open sourced from the beginning</a:t>
            </a:r>
          </a:p>
          <a:p>
            <a:pPr>
              <a:lnSpc>
                <a:spcPct val="90000"/>
              </a:lnSpc>
            </a:pPr>
            <a:r>
              <a:rPr lang="en-US" sz="3200" b="0" dirty="0" smtClean="0"/>
              <a:t>Considered a scripting language, but is much more</a:t>
            </a:r>
          </a:p>
          <a:p>
            <a:pPr>
              <a:lnSpc>
                <a:spcPct val="90000"/>
              </a:lnSpc>
            </a:pPr>
            <a:r>
              <a:rPr lang="en-US" sz="3200" b="0" dirty="0" smtClean="0"/>
              <a:t>Scalable, object oriented and functional from the beginning</a:t>
            </a:r>
          </a:p>
          <a:p>
            <a:pPr>
              <a:lnSpc>
                <a:spcPct val="90000"/>
              </a:lnSpc>
            </a:pPr>
            <a:r>
              <a:rPr lang="en-US" sz="3200" b="0" dirty="0" smtClean="0"/>
              <a:t>Used by Google from the beginning</a:t>
            </a:r>
          </a:p>
          <a:p>
            <a:pPr>
              <a:lnSpc>
                <a:spcPct val="90000"/>
              </a:lnSpc>
            </a:pPr>
            <a:r>
              <a:rPr lang="en-US" sz="3200" b="0" dirty="0" smtClean="0"/>
              <a:t>Increasingly popular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Tuples are immutable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800600"/>
          </a:xfrm>
        </p:spPr>
        <p:txBody>
          <a:bodyPr/>
          <a:lstStyle/>
          <a:p>
            <a:pPr marL="179388" indent="-179388"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sz="2000" b="0" smtClean="0">
                <a:latin typeface="Courier New" pitchFamily="-65" charset="0"/>
              </a:rPr>
              <a:t> t = (23, </a:t>
            </a:r>
            <a:r>
              <a:rPr lang="en-US" sz="2000" b="0" smtClean="0">
                <a:solidFill>
                  <a:srgbClr val="008000"/>
                </a:solidFill>
                <a:latin typeface="Courier New" pitchFamily="-65" charset="0"/>
              </a:rPr>
              <a:t>‘abc’</a:t>
            </a:r>
            <a:r>
              <a:rPr lang="en-US" sz="2000" b="0" smtClean="0">
                <a:latin typeface="Courier New" pitchFamily="-65" charset="0"/>
              </a:rPr>
              <a:t>, 4.56, (2,3), </a:t>
            </a:r>
            <a:r>
              <a:rPr lang="en-US" sz="2000" b="0" smtClean="0">
                <a:solidFill>
                  <a:srgbClr val="008000"/>
                </a:solidFill>
                <a:latin typeface="Courier New" pitchFamily="-65" charset="0"/>
              </a:rPr>
              <a:t>‘def’</a:t>
            </a:r>
            <a:r>
              <a:rPr lang="en-US" sz="2000" b="0" smtClean="0">
                <a:latin typeface="Courier New" pitchFamily="-65" charset="0"/>
              </a:rPr>
              <a:t>)</a:t>
            </a:r>
            <a:endParaRPr lang="en-US" sz="2000" b="0" smtClean="0">
              <a:solidFill>
                <a:schemeClr val="accent2"/>
              </a:solidFill>
              <a:latin typeface="Courier New" pitchFamily="-65" charset="0"/>
            </a:endParaRPr>
          </a:p>
          <a:p>
            <a:pPr marL="179388" indent="-179388"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sz="2000" b="0" smtClean="0">
                <a:latin typeface="Courier New" pitchFamily="-65" charset="0"/>
              </a:rPr>
              <a:t> t[2] = 3.14</a:t>
            </a:r>
          </a:p>
          <a:p>
            <a:pPr marL="179388" indent="-179388">
              <a:lnSpc>
                <a:spcPct val="90000"/>
              </a:lnSpc>
              <a:buFont typeface="Symbol" pitchFamily="-65" charset="2"/>
              <a:buNone/>
            </a:pPr>
            <a:endParaRPr lang="en-US" sz="1000" b="0" smtClean="0">
              <a:latin typeface="Courier New" pitchFamily="-65" charset="0"/>
            </a:endParaRPr>
          </a:p>
          <a:p>
            <a:pPr marL="179388" indent="-179388">
              <a:lnSpc>
                <a:spcPct val="90000"/>
              </a:lnSpc>
              <a:buFont typeface="Symbol" pitchFamily="-65" charset="2"/>
              <a:buNone/>
            </a:pPr>
            <a:r>
              <a:rPr lang="en-US" sz="1800" b="0" smtClean="0">
                <a:solidFill>
                  <a:srgbClr val="FF3300"/>
                </a:solidFill>
                <a:latin typeface="Courier New" pitchFamily="-65" charset="0"/>
              </a:rPr>
              <a:t>Traceback (most recent call last):</a:t>
            </a:r>
          </a:p>
          <a:p>
            <a:pPr marL="179388" indent="-179388">
              <a:lnSpc>
                <a:spcPct val="90000"/>
              </a:lnSpc>
              <a:buFont typeface="Symbol" pitchFamily="-65" charset="2"/>
              <a:buNone/>
            </a:pPr>
            <a:r>
              <a:rPr lang="en-US" sz="1800" b="0" smtClean="0">
                <a:solidFill>
                  <a:srgbClr val="FF3300"/>
                </a:solidFill>
                <a:latin typeface="Courier New" pitchFamily="-65" charset="0"/>
              </a:rPr>
              <a:t>  File "&lt;pyshell#75&gt;", line 1, in -toplevel-</a:t>
            </a:r>
          </a:p>
          <a:p>
            <a:pPr marL="179388" indent="-179388">
              <a:lnSpc>
                <a:spcPct val="90000"/>
              </a:lnSpc>
              <a:buFont typeface="Symbol" pitchFamily="-65" charset="2"/>
              <a:buNone/>
            </a:pPr>
            <a:r>
              <a:rPr lang="en-US" sz="1800" b="0" smtClean="0">
                <a:solidFill>
                  <a:srgbClr val="FF3300"/>
                </a:solidFill>
                <a:latin typeface="Courier New" pitchFamily="-65" charset="0"/>
              </a:rPr>
              <a:t>    tu[2] = 3.14</a:t>
            </a:r>
          </a:p>
          <a:p>
            <a:pPr marL="179388" indent="-179388">
              <a:lnSpc>
                <a:spcPct val="90000"/>
              </a:lnSpc>
              <a:buFont typeface="Symbol" pitchFamily="-65" charset="2"/>
              <a:buNone/>
            </a:pPr>
            <a:r>
              <a:rPr lang="en-US" sz="1800" b="0" smtClean="0">
                <a:solidFill>
                  <a:srgbClr val="FF3300"/>
                </a:solidFill>
                <a:latin typeface="Courier New" pitchFamily="-65" charset="0"/>
              </a:rPr>
              <a:t>TypeError: object doesn't support item assignment</a:t>
            </a:r>
          </a:p>
          <a:p>
            <a:pPr marL="179388" indent="-179388">
              <a:lnSpc>
                <a:spcPct val="90000"/>
              </a:lnSpc>
              <a:buFont typeface="Symbol" pitchFamily="-65" charset="2"/>
              <a:buNone/>
            </a:pPr>
            <a:endParaRPr lang="en-US" sz="1000" b="0" smtClean="0">
              <a:solidFill>
                <a:srgbClr val="FF3300"/>
              </a:solidFill>
              <a:latin typeface="Courier New" pitchFamily="-65" charset="0"/>
            </a:endParaRPr>
          </a:p>
          <a:p>
            <a:pPr marL="179388" indent="-179388">
              <a:lnSpc>
                <a:spcPct val="90000"/>
              </a:lnSpc>
            </a:pPr>
            <a:r>
              <a:rPr lang="en-US" sz="2800" b="0" smtClean="0"/>
              <a:t>You can’t change a tuple. </a:t>
            </a:r>
          </a:p>
          <a:p>
            <a:pPr marL="179388" indent="-179388">
              <a:lnSpc>
                <a:spcPct val="90000"/>
              </a:lnSpc>
            </a:pPr>
            <a:r>
              <a:rPr lang="en-US" sz="2800" b="0" smtClean="0"/>
              <a:t>You can make a fresh tuple and assign its reference to a previously used name.</a:t>
            </a:r>
          </a:p>
          <a:p>
            <a:pPr marL="179388" indent="-179388"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660033"/>
                </a:solidFill>
                <a:latin typeface="Courier New" pitchFamily="-65" charset="0"/>
              </a:rPr>
              <a:t>	&gt;&gt;&gt;</a:t>
            </a:r>
            <a:r>
              <a:rPr lang="en-US" sz="2000" b="0" smtClean="0">
                <a:latin typeface="Courier New" pitchFamily="-65" charset="0"/>
              </a:rPr>
              <a:t> t = (23, </a:t>
            </a:r>
            <a:r>
              <a:rPr lang="en-US" sz="2000" b="0" smtClean="0">
                <a:solidFill>
                  <a:srgbClr val="008000"/>
                </a:solidFill>
                <a:latin typeface="Courier New" pitchFamily="-65" charset="0"/>
              </a:rPr>
              <a:t>‘abc’</a:t>
            </a:r>
            <a:r>
              <a:rPr lang="en-US" sz="2000" b="0" smtClean="0">
                <a:latin typeface="Courier New" pitchFamily="-65" charset="0"/>
              </a:rPr>
              <a:t>, 3.14, (2,3), </a:t>
            </a:r>
            <a:r>
              <a:rPr lang="en-US" sz="2000" b="0" smtClean="0">
                <a:solidFill>
                  <a:srgbClr val="008000"/>
                </a:solidFill>
                <a:latin typeface="Courier New" pitchFamily="-65" charset="0"/>
              </a:rPr>
              <a:t>‘def’</a:t>
            </a:r>
            <a:r>
              <a:rPr lang="en-US" sz="2000" b="0" smtClean="0">
                <a:latin typeface="Courier New" pitchFamily="-65" charset="0"/>
              </a:rPr>
              <a:t>)</a:t>
            </a:r>
          </a:p>
          <a:p>
            <a:pPr marL="179388" indent="-179388">
              <a:lnSpc>
                <a:spcPct val="90000"/>
              </a:lnSpc>
            </a:pPr>
            <a:r>
              <a:rPr lang="en-US" sz="2800" b="0" i="1" smtClean="0">
                <a:solidFill>
                  <a:schemeClr val="accent2"/>
                </a:solidFill>
              </a:rPr>
              <a:t>The immutability of tuples means they’re faster than lists. </a:t>
            </a:r>
          </a:p>
          <a:p>
            <a:pPr marL="179388" indent="-179388">
              <a:lnSpc>
                <a:spcPct val="90000"/>
              </a:lnSpc>
              <a:buFont typeface="Symbol" pitchFamily="-65" charset="2"/>
              <a:buNone/>
            </a:pPr>
            <a:endParaRPr lang="en-US" b="0" i="1" smtClean="0">
              <a:solidFill>
                <a:schemeClr val="accent2"/>
              </a:solidFill>
              <a:latin typeface="Courier New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Operations on Lists Only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648200"/>
          </a:xfrm>
        </p:spPr>
        <p:txBody>
          <a:bodyPr/>
          <a:lstStyle/>
          <a:p>
            <a:pPr>
              <a:buFont typeface="Symbol" pitchFamily="-65" charset="2"/>
              <a:buNone/>
            </a:pPr>
            <a:r>
              <a:rPr lang="en-US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b="0" smtClean="0">
                <a:latin typeface="Courier New" pitchFamily="-65" charset="0"/>
              </a:rPr>
              <a:t> li = [1, 11, 3, 4, 5]</a:t>
            </a:r>
          </a:p>
          <a:p>
            <a:pPr>
              <a:buFont typeface="Symbol" pitchFamily="-65" charset="2"/>
              <a:buNone/>
            </a:pPr>
            <a:endParaRPr lang="en-US" b="0" smtClean="0">
              <a:latin typeface="Courier New" pitchFamily="-65" charset="0"/>
            </a:endParaRPr>
          </a:p>
          <a:p>
            <a:pPr>
              <a:buFont typeface="Symbol" pitchFamily="-65" charset="2"/>
              <a:buNone/>
            </a:pPr>
            <a:r>
              <a:rPr lang="en-US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b="0" smtClean="0">
                <a:latin typeface="Courier New" pitchFamily="-65" charset="0"/>
              </a:rPr>
              <a:t> li.append(‘a’)	# Note the </a:t>
            </a:r>
            <a:r>
              <a:rPr lang="en-US" b="0" i="1" smtClean="0">
                <a:latin typeface="Courier New" pitchFamily="-65" charset="0"/>
              </a:rPr>
              <a:t>method</a:t>
            </a:r>
            <a:r>
              <a:rPr lang="en-US" b="0" smtClean="0">
                <a:latin typeface="Courier New" pitchFamily="-65" charset="0"/>
              </a:rPr>
              <a:t> syntax</a:t>
            </a:r>
          </a:p>
          <a:p>
            <a:pPr>
              <a:buFont typeface="Symbol" pitchFamily="-65" charset="2"/>
              <a:buNone/>
            </a:pPr>
            <a:r>
              <a:rPr lang="en-US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b="0" smtClean="0">
                <a:latin typeface="Courier New" pitchFamily="-65" charset="0"/>
              </a:rPr>
              <a:t> li</a:t>
            </a:r>
          </a:p>
          <a:p>
            <a:pPr>
              <a:buFont typeface="Symbol" pitchFamily="-65" charset="2"/>
              <a:buNone/>
            </a:pPr>
            <a:r>
              <a:rPr lang="en-US" b="0" smtClean="0">
                <a:solidFill>
                  <a:schemeClr val="accent2"/>
                </a:solidFill>
                <a:latin typeface="Courier New" pitchFamily="-65" charset="0"/>
              </a:rPr>
              <a:t>[1, 11, 3, 4, 5, ‘a’]</a:t>
            </a:r>
          </a:p>
          <a:p>
            <a:pPr>
              <a:buFont typeface="Symbol" pitchFamily="-65" charset="2"/>
              <a:buNone/>
            </a:pPr>
            <a:endParaRPr lang="en-US" b="0" smtClean="0">
              <a:latin typeface="Courier New" pitchFamily="-65" charset="0"/>
            </a:endParaRPr>
          </a:p>
          <a:p>
            <a:pPr>
              <a:buFont typeface="Symbol" pitchFamily="-65" charset="2"/>
              <a:buNone/>
            </a:pPr>
            <a:r>
              <a:rPr lang="en-US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b="0" smtClean="0">
                <a:latin typeface="Courier New" pitchFamily="-65" charset="0"/>
              </a:rPr>
              <a:t> li.insert(2, ‘i’)</a:t>
            </a:r>
          </a:p>
          <a:p>
            <a:pPr>
              <a:buFont typeface="Symbol" pitchFamily="-65" charset="2"/>
              <a:buNone/>
            </a:pPr>
            <a:r>
              <a:rPr lang="en-US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b="0" smtClean="0">
                <a:latin typeface="Courier New" pitchFamily="-65" charset="0"/>
              </a:rPr>
              <a:t>li</a:t>
            </a:r>
          </a:p>
          <a:p>
            <a:pPr>
              <a:buFont typeface="Symbol" pitchFamily="-65" charset="2"/>
              <a:buNone/>
            </a:pPr>
            <a:r>
              <a:rPr lang="en-US" b="0" smtClean="0">
                <a:solidFill>
                  <a:schemeClr val="accent2"/>
                </a:solidFill>
                <a:latin typeface="Courier New" pitchFamily="-65" charset="0"/>
              </a:rPr>
              <a:t>[1, 11, ‘i’, 3, 4, 5, ‘a’]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</a:t>
            </a:r>
            <a:r>
              <a:rPr lang="en-US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extend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method vs  </a:t>
            </a:r>
            <a:r>
              <a:rPr lang="en-US" sz="4400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6538" indent="-236538">
              <a:lnSpc>
                <a:spcPct val="90000"/>
              </a:lnSpc>
              <a:tabLst>
                <a:tab pos="6224588" algn="l"/>
              </a:tabLst>
            </a:pPr>
            <a:r>
              <a:rPr lang="en-US" sz="2800" b="0" i="1" smtClean="0">
                <a:solidFill>
                  <a:schemeClr val="accent2"/>
                </a:solidFill>
              </a:rPr>
              <a:t>+</a:t>
            </a:r>
            <a:r>
              <a:rPr lang="en-US" sz="2800" b="0" smtClean="0"/>
              <a:t> creates a fresh list with a new memory ref</a:t>
            </a:r>
          </a:p>
          <a:p>
            <a:pPr marL="236538" indent="-236538">
              <a:lnSpc>
                <a:spcPct val="90000"/>
              </a:lnSpc>
              <a:tabLst>
                <a:tab pos="6224588" algn="l"/>
              </a:tabLst>
            </a:pPr>
            <a:r>
              <a:rPr lang="en-US" sz="2800" b="0" i="1" smtClean="0">
                <a:solidFill>
                  <a:schemeClr val="accent2"/>
                </a:solidFill>
              </a:rPr>
              <a:t>extend</a:t>
            </a:r>
            <a:r>
              <a:rPr lang="en-US" sz="2800" b="0" smtClean="0"/>
              <a:t> operates on list </a:t>
            </a:r>
            <a:r>
              <a:rPr lang="en-US" sz="2800" b="0" smtClean="0">
                <a:latin typeface="Courier New" pitchFamily="-65" charset="0"/>
              </a:rPr>
              <a:t>li</a:t>
            </a:r>
            <a:r>
              <a:rPr lang="en-US" sz="2800" b="0" smtClean="0"/>
              <a:t> in place.</a:t>
            </a:r>
          </a:p>
          <a:p>
            <a:pPr marL="236538" indent="-236538">
              <a:lnSpc>
                <a:spcPct val="90000"/>
              </a:lnSpc>
              <a:buFont typeface="Symbol" pitchFamily="-65" charset="2"/>
              <a:buNone/>
              <a:tabLst>
                <a:tab pos="6224588" algn="l"/>
              </a:tabLst>
            </a:pPr>
            <a:endParaRPr lang="en-US" sz="1000" b="0" smtClean="0">
              <a:latin typeface="Courier New" pitchFamily="-65" charset="0"/>
            </a:endParaRPr>
          </a:p>
          <a:p>
            <a:pPr marL="857250" lvl="1" indent="-457200">
              <a:lnSpc>
                <a:spcPct val="90000"/>
              </a:lnSpc>
              <a:buFont typeface="Symbol" pitchFamily="-65" charset="2"/>
              <a:buNone/>
              <a:tabLst>
                <a:tab pos="6224588" algn="l"/>
              </a:tabLst>
            </a:pPr>
            <a:r>
              <a:rPr lang="en-US" sz="2400" smtClean="0">
                <a:solidFill>
                  <a:srgbClr val="660033"/>
                </a:solidFill>
                <a:latin typeface="Courier New" pitchFamily="-65" charset="0"/>
                <a:ea typeface="ＭＳ Ｐゴシック" pitchFamily="-65" charset="-128"/>
              </a:rPr>
              <a:t>&gt;&gt;&gt;</a:t>
            </a:r>
            <a:r>
              <a:rPr lang="en-US" sz="2400" smtClean="0">
                <a:latin typeface="Courier New" pitchFamily="-65" charset="0"/>
                <a:ea typeface="ＭＳ Ｐゴシック" pitchFamily="-65" charset="-128"/>
              </a:rPr>
              <a:t> li.extend([9, 8, 7])           </a:t>
            </a:r>
          </a:p>
          <a:p>
            <a:pPr marL="857250" lvl="1" indent="-457200">
              <a:lnSpc>
                <a:spcPct val="90000"/>
              </a:lnSpc>
              <a:buFont typeface="Symbol" pitchFamily="-65" charset="2"/>
              <a:buNone/>
              <a:tabLst>
                <a:tab pos="6224588" algn="l"/>
              </a:tabLst>
            </a:pPr>
            <a:r>
              <a:rPr lang="en-US" sz="2400" smtClean="0">
                <a:solidFill>
                  <a:srgbClr val="660033"/>
                </a:solidFill>
                <a:latin typeface="Courier New" pitchFamily="-65" charset="0"/>
                <a:ea typeface="ＭＳ Ｐゴシック" pitchFamily="-65" charset="-128"/>
              </a:rPr>
              <a:t>&gt;&gt;&gt; </a:t>
            </a:r>
            <a:r>
              <a:rPr lang="en-US" sz="2400" smtClean="0">
                <a:latin typeface="Courier New" pitchFamily="-65" charset="0"/>
                <a:ea typeface="ＭＳ Ｐゴシック" pitchFamily="-65" charset="-128"/>
              </a:rPr>
              <a:t>li</a:t>
            </a:r>
          </a:p>
          <a:p>
            <a:pPr marL="857250" lvl="1" indent="-457200">
              <a:lnSpc>
                <a:spcPct val="90000"/>
              </a:lnSpc>
              <a:buFont typeface="Symbol" pitchFamily="-65" charset="2"/>
              <a:buNone/>
              <a:tabLst>
                <a:tab pos="6224588" algn="l"/>
              </a:tabLst>
            </a:pPr>
            <a:r>
              <a:rPr lang="en-US" sz="2400" smtClean="0">
                <a:solidFill>
                  <a:schemeClr val="accent2"/>
                </a:solidFill>
                <a:latin typeface="Courier New" pitchFamily="-65" charset="0"/>
                <a:ea typeface="ＭＳ Ｐゴシック" pitchFamily="-65" charset="-128"/>
              </a:rPr>
              <a:t>[1, 2, ‘i’, 3, 4, 5, ‘a’, 9, 8, 7]</a:t>
            </a:r>
          </a:p>
          <a:p>
            <a:pPr marL="236538" indent="-236538">
              <a:lnSpc>
                <a:spcPct val="90000"/>
              </a:lnSpc>
              <a:buFont typeface="Symbol" pitchFamily="-65" charset="2"/>
              <a:buNone/>
              <a:tabLst>
                <a:tab pos="6224588" algn="l"/>
              </a:tabLst>
            </a:pPr>
            <a:endParaRPr lang="en-US" sz="1000" b="0" smtClean="0">
              <a:solidFill>
                <a:schemeClr val="accent2"/>
              </a:solidFill>
              <a:latin typeface="Courier New" pitchFamily="-65" charset="0"/>
            </a:endParaRPr>
          </a:p>
          <a:p>
            <a:pPr marL="236538" indent="-236538">
              <a:lnSpc>
                <a:spcPct val="90000"/>
              </a:lnSpc>
              <a:tabLst>
                <a:tab pos="6224588" algn="l"/>
              </a:tabLst>
            </a:pPr>
            <a:r>
              <a:rPr lang="en-US" sz="2800" b="0" i="1" smtClean="0">
                <a:solidFill>
                  <a:schemeClr val="accent2"/>
                </a:solidFill>
              </a:rPr>
              <a:t>Potentially confusing</a:t>
            </a:r>
            <a:r>
              <a:rPr lang="en-US" sz="2800" b="0" smtClean="0"/>
              <a:t>: </a:t>
            </a:r>
          </a:p>
          <a:p>
            <a:pPr marL="857250" lvl="1" indent="-457200">
              <a:lnSpc>
                <a:spcPct val="90000"/>
              </a:lnSpc>
              <a:tabLst>
                <a:tab pos="6224588" algn="l"/>
              </a:tabLst>
            </a:pPr>
            <a:r>
              <a:rPr lang="en-US" sz="2400" i="1" smtClean="0">
                <a:solidFill>
                  <a:schemeClr val="accent2"/>
                </a:solidFill>
                <a:ea typeface="ＭＳ Ｐゴシック" pitchFamily="-65" charset="-128"/>
              </a:rPr>
              <a:t>extend</a:t>
            </a:r>
            <a:r>
              <a:rPr lang="en-US" sz="2400" smtClean="0">
                <a:ea typeface="ＭＳ Ｐゴシック" pitchFamily="-65" charset="-128"/>
              </a:rPr>
              <a:t> takes a list as an argument. </a:t>
            </a:r>
          </a:p>
          <a:p>
            <a:pPr marL="857250" lvl="1" indent="-457200">
              <a:lnSpc>
                <a:spcPct val="90000"/>
              </a:lnSpc>
              <a:tabLst>
                <a:tab pos="6224588" algn="l"/>
              </a:tabLst>
            </a:pPr>
            <a:r>
              <a:rPr lang="en-US" sz="2400" i="1" smtClean="0">
                <a:solidFill>
                  <a:schemeClr val="accent2"/>
                </a:solidFill>
                <a:ea typeface="ＭＳ Ｐゴシック" pitchFamily="-65" charset="-128"/>
              </a:rPr>
              <a:t>append</a:t>
            </a:r>
            <a:r>
              <a:rPr lang="en-US" sz="2400" smtClean="0">
                <a:ea typeface="ＭＳ Ｐゴシック" pitchFamily="-65" charset="-128"/>
              </a:rPr>
              <a:t> takes a singleton as an argument</a:t>
            </a:r>
            <a:r>
              <a:rPr lang="en-US" smtClean="0">
                <a:ea typeface="ＭＳ Ｐゴシック" pitchFamily="-65" charset="-128"/>
              </a:rPr>
              <a:t>.</a:t>
            </a:r>
            <a:endParaRPr lang="en-US" smtClean="0">
              <a:latin typeface="Courier New" pitchFamily="-65" charset="0"/>
              <a:ea typeface="ＭＳ Ｐゴシック" pitchFamily="-65" charset="-128"/>
            </a:endParaRPr>
          </a:p>
          <a:p>
            <a:pPr marL="857250" lvl="1" indent="-457200">
              <a:lnSpc>
                <a:spcPct val="90000"/>
              </a:lnSpc>
              <a:buFont typeface="Symbol" pitchFamily="-65" charset="2"/>
              <a:buNone/>
              <a:tabLst>
                <a:tab pos="6224588" algn="l"/>
              </a:tabLst>
            </a:pPr>
            <a:r>
              <a:rPr lang="en-US" sz="2400" smtClean="0">
                <a:solidFill>
                  <a:srgbClr val="660033"/>
                </a:solidFill>
                <a:latin typeface="Courier New" pitchFamily="-65" charset="0"/>
                <a:ea typeface="ＭＳ Ｐゴシック" pitchFamily="-65" charset="-128"/>
              </a:rPr>
              <a:t>&gt;&gt;&gt;</a:t>
            </a:r>
            <a:r>
              <a:rPr lang="en-US" sz="2400" smtClean="0">
                <a:latin typeface="Courier New" pitchFamily="-65" charset="0"/>
                <a:ea typeface="ＭＳ Ｐゴシック" pitchFamily="-65" charset="-128"/>
              </a:rPr>
              <a:t> li.append([10, 11, 12])</a:t>
            </a:r>
          </a:p>
          <a:p>
            <a:pPr marL="857250" lvl="1" indent="-457200">
              <a:lnSpc>
                <a:spcPct val="90000"/>
              </a:lnSpc>
              <a:buFont typeface="Symbol" pitchFamily="-65" charset="2"/>
              <a:buNone/>
              <a:tabLst>
                <a:tab pos="6224588" algn="l"/>
              </a:tabLst>
            </a:pPr>
            <a:r>
              <a:rPr lang="en-US" sz="2400" smtClean="0">
                <a:solidFill>
                  <a:srgbClr val="660033"/>
                </a:solidFill>
                <a:latin typeface="Courier New" pitchFamily="-65" charset="0"/>
                <a:ea typeface="ＭＳ Ｐゴシック" pitchFamily="-65" charset="-128"/>
              </a:rPr>
              <a:t>&gt;&gt;&gt;</a:t>
            </a:r>
            <a:r>
              <a:rPr lang="en-US" sz="2400" smtClean="0">
                <a:latin typeface="Courier New" pitchFamily="-65" charset="0"/>
                <a:ea typeface="ＭＳ Ｐゴシック" pitchFamily="-65" charset="-128"/>
              </a:rPr>
              <a:t> li</a:t>
            </a:r>
          </a:p>
          <a:p>
            <a:pPr marL="857250" lvl="1" indent="-457200">
              <a:lnSpc>
                <a:spcPct val="90000"/>
              </a:lnSpc>
              <a:buFont typeface="Symbol" pitchFamily="-65" charset="2"/>
              <a:buNone/>
              <a:tabLst>
                <a:tab pos="6224588" algn="l"/>
              </a:tabLst>
            </a:pPr>
            <a:r>
              <a:rPr lang="en-US" sz="2400" smtClean="0">
                <a:solidFill>
                  <a:schemeClr val="accent2"/>
                </a:solidFill>
                <a:latin typeface="Courier New" pitchFamily="-65" charset="0"/>
                <a:ea typeface="ＭＳ Ｐゴシック" pitchFamily="-65" charset="-128"/>
              </a:rPr>
              <a:t>[1, 2, ‘i’, 3, 4, 5, ‘a’, 9, 8, 7, [10, 11, 12]]</a:t>
            </a:r>
          </a:p>
          <a:p>
            <a:pPr marL="236538" indent="-236538">
              <a:lnSpc>
                <a:spcPct val="90000"/>
              </a:lnSpc>
              <a:buFont typeface="Symbol" pitchFamily="-65" charset="2"/>
              <a:buNone/>
              <a:tabLst>
                <a:tab pos="6224588" algn="l"/>
              </a:tabLst>
            </a:pPr>
            <a:endParaRPr lang="en-US" b="0" smtClean="0">
              <a:solidFill>
                <a:schemeClr val="accent2"/>
              </a:solidFill>
              <a:latin typeface="Courier New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Operations on Lists Only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5334000"/>
          </a:xfrm>
        </p:spPr>
        <p:txBody>
          <a:bodyPr/>
          <a:lstStyle/>
          <a:p>
            <a:pPr marL="0" indent="0">
              <a:buFont typeface="Symbol" pitchFamily="-65" charset="2"/>
              <a:buNone/>
            </a:pPr>
            <a:r>
              <a:rPr lang="en-US" sz="2800" b="0" smtClean="0">
                <a:solidFill>
                  <a:srgbClr val="000000"/>
                </a:solidFill>
              </a:rPr>
              <a:t>Lists have many methods, including index, count, remove, reverse, sort </a:t>
            </a:r>
          </a:p>
          <a:p>
            <a:pPr marL="0" indent="0">
              <a:buFont typeface="Symbol" pitchFamily="-65" charset="2"/>
              <a:buNone/>
            </a:pPr>
            <a:r>
              <a:rPr lang="en-US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b="0" smtClean="0">
                <a:latin typeface="Courier New" pitchFamily="-65" charset="0"/>
              </a:rPr>
              <a:t> li = [‘a’, ‘b’, ‘c’, ‘b’]</a:t>
            </a:r>
          </a:p>
          <a:p>
            <a:pPr marL="0" indent="0">
              <a:buFont typeface="Symbol" pitchFamily="-65" charset="2"/>
              <a:buNone/>
            </a:pPr>
            <a:r>
              <a:rPr lang="en-US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b="0" smtClean="0">
                <a:latin typeface="Courier New" pitchFamily="-65" charset="0"/>
              </a:rPr>
              <a:t> li.index(‘b’)  # index of 1</a:t>
            </a:r>
            <a:r>
              <a:rPr lang="en-US" b="0" baseline="30000" smtClean="0">
                <a:latin typeface="Courier New" pitchFamily="-65" charset="0"/>
              </a:rPr>
              <a:t>st</a:t>
            </a:r>
            <a:r>
              <a:rPr lang="en-US" b="0" smtClean="0">
                <a:latin typeface="Courier New" pitchFamily="-65" charset="0"/>
              </a:rPr>
              <a:t> occurrence</a:t>
            </a:r>
            <a:endParaRPr lang="en-US" b="0" baseline="30000" smtClean="0">
              <a:latin typeface="Courier New" pitchFamily="-65" charset="0"/>
            </a:endParaRPr>
          </a:p>
          <a:p>
            <a:pPr marL="0" indent="0">
              <a:buFont typeface="Symbol" pitchFamily="-65" charset="2"/>
              <a:buNone/>
            </a:pPr>
            <a:r>
              <a:rPr lang="en-US" b="0" smtClean="0">
                <a:solidFill>
                  <a:schemeClr val="accent2"/>
                </a:solidFill>
                <a:latin typeface="Courier New" pitchFamily="-65" charset="0"/>
              </a:rPr>
              <a:t>1</a:t>
            </a:r>
          </a:p>
          <a:p>
            <a:pPr marL="0" indent="0">
              <a:buFont typeface="Symbol" pitchFamily="-65" charset="2"/>
              <a:buNone/>
            </a:pPr>
            <a:r>
              <a:rPr lang="en-US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b="0" smtClean="0">
                <a:latin typeface="Courier New" pitchFamily="-65" charset="0"/>
              </a:rPr>
              <a:t> li.count(‘b’)  # number of occurrences</a:t>
            </a:r>
          </a:p>
          <a:p>
            <a:pPr marL="0" indent="0">
              <a:buFont typeface="Symbol" pitchFamily="-65" charset="2"/>
              <a:buNone/>
            </a:pPr>
            <a:r>
              <a:rPr lang="en-US" b="0" smtClean="0">
                <a:solidFill>
                  <a:schemeClr val="accent2"/>
                </a:solidFill>
                <a:latin typeface="Courier New" pitchFamily="-65" charset="0"/>
              </a:rPr>
              <a:t>2</a:t>
            </a:r>
            <a:endParaRPr lang="en-US" b="0" smtClean="0">
              <a:latin typeface="Courier New" pitchFamily="-65" charset="0"/>
            </a:endParaRPr>
          </a:p>
          <a:p>
            <a:pPr marL="0" indent="0">
              <a:buFont typeface="Symbol" pitchFamily="-65" charset="2"/>
              <a:buNone/>
            </a:pPr>
            <a:r>
              <a:rPr lang="en-US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b="0" smtClean="0">
                <a:latin typeface="Courier New" pitchFamily="-65" charset="0"/>
              </a:rPr>
              <a:t> li.remove(‘b’) # remove 1</a:t>
            </a:r>
            <a:r>
              <a:rPr lang="en-US" b="0" baseline="30000" smtClean="0">
                <a:latin typeface="Courier New" pitchFamily="-65" charset="0"/>
              </a:rPr>
              <a:t>st</a:t>
            </a:r>
            <a:r>
              <a:rPr lang="en-US" b="0" smtClean="0">
                <a:latin typeface="Courier New" pitchFamily="-65" charset="0"/>
              </a:rPr>
              <a:t> occurrence</a:t>
            </a:r>
          </a:p>
          <a:p>
            <a:pPr marL="0" indent="0">
              <a:buFont typeface="Symbol" pitchFamily="-65" charset="2"/>
              <a:buNone/>
            </a:pPr>
            <a:r>
              <a:rPr lang="en-US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b="0" smtClean="0">
                <a:latin typeface="Courier New" pitchFamily="-65" charset="0"/>
              </a:rPr>
              <a:t> li</a:t>
            </a:r>
          </a:p>
          <a:p>
            <a:pPr marL="0" indent="0">
              <a:buFont typeface="Symbol" pitchFamily="-65" charset="2"/>
              <a:buNone/>
            </a:pPr>
            <a:r>
              <a:rPr lang="en-US" b="0" smtClean="0">
                <a:solidFill>
                  <a:schemeClr val="accent2"/>
                </a:solidFill>
                <a:latin typeface="Courier New" pitchFamily="-65" charset="0"/>
              </a:rPr>
              <a:t>  [‘a’, ‘c’, ‘b’]</a:t>
            </a:r>
          </a:p>
          <a:p>
            <a:pPr marL="0" indent="0">
              <a:buFont typeface="Symbol" pitchFamily="-65" charset="2"/>
              <a:buNone/>
            </a:pPr>
            <a:endParaRPr lang="en-US" b="0" baseline="30000" smtClean="0">
              <a:latin typeface="Courier New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Operations on Lists Only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sz="2000" b="0" smtClean="0">
                <a:latin typeface="Courier New" pitchFamily="-65" charset="0"/>
              </a:rPr>
              <a:t> li = [5, 2, 6, 8]</a:t>
            </a: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endParaRPr lang="en-US" sz="2000" b="0" smtClean="0">
              <a:latin typeface="Courier New" pitchFamily="-65" charset="0"/>
            </a:endParaRP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sz="2000" b="0" smtClean="0">
                <a:latin typeface="Courier New" pitchFamily="-65" charset="0"/>
              </a:rPr>
              <a:t> li.reverse()    # reverse the list </a:t>
            </a:r>
            <a:r>
              <a:rPr lang="en-US" sz="2000" b="0" i="1" smtClean="0">
                <a:latin typeface="Courier New" pitchFamily="-65" charset="0"/>
              </a:rPr>
              <a:t>*in place*</a:t>
            </a: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sz="2000" b="0" smtClean="0">
                <a:latin typeface="Courier New" pitchFamily="-65" charset="0"/>
              </a:rPr>
              <a:t> li</a:t>
            </a: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latin typeface="Courier New" pitchFamily="-65" charset="0"/>
              </a:rPr>
              <a:t>  </a:t>
            </a:r>
            <a:r>
              <a:rPr lang="en-US" sz="2000" b="0" smtClean="0">
                <a:solidFill>
                  <a:schemeClr val="accent2"/>
                </a:solidFill>
                <a:latin typeface="Courier New" pitchFamily="-65" charset="0"/>
              </a:rPr>
              <a:t>[8, 6, 2, 5]</a:t>
            </a: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endParaRPr lang="en-US" sz="2000" b="0" smtClean="0">
              <a:latin typeface="Courier New" pitchFamily="-65" charset="0"/>
            </a:endParaRP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sz="2000" b="0" smtClean="0">
                <a:latin typeface="Courier New" pitchFamily="-65" charset="0"/>
              </a:rPr>
              <a:t> li.sort()       # sort the list </a:t>
            </a:r>
            <a:r>
              <a:rPr lang="en-US" sz="2000" b="0" i="1" smtClean="0">
                <a:latin typeface="Courier New" pitchFamily="-65" charset="0"/>
              </a:rPr>
              <a:t>*in place*</a:t>
            </a: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sz="2000" b="0" smtClean="0">
                <a:latin typeface="Courier New" pitchFamily="-65" charset="0"/>
              </a:rPr>
              <a:t> li</a:t>
            </a: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latin typeface="Courier New" pitchFamily="-65" charset="0"/>
              </a:rPr>
              <a:t>  </a:t>
            </a:r>
            <a:r>
              <a:rPr lang="en-US" sz="2000" b="0" smtClean="0">
                <a:solidFill>
                  <a:schemeClr val="accent2"/>
                </a:solidFill>
                <a:latin typeface="Courier New" pitchFamily="-65" charset="0"/>
              </a:rPr>
              <a:t>[2, 5, 6, 8]</a:t>
            </a: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endParaRPr lang="en-US" sz="2000" b="0" smtClean="0">
              <a:solidFill>
                <a:schemeClr val="accent2"/>
              </a:solidFill>
              <a:latin typeface="Courier New" pitchFamily="-65" charset="0"/>
            </a:endParaRP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solidFill>
                  <a:srgbClr val="660033"/>
                </a:solidFill>
                <a:latin typeface="Courier New" pitchFamily="-65" charset="0"/>
              </a:rPr>
              <a:t>&gt;&gt;&gt;</a:t>
            </a:r>
            <a:r>
              <a:rPr lang="en-US" sz="2000" b="0" smtClean="0">
                <a:latin typeface="Courier New" pitchFamily="-65" charset="0"/>
              </a:rPr>
              <a:t> li.sort(some_function)  </a:t>
            </a:r>
          </a:p>
          <a:p>
            <a:pPr>
              <a:lnSpc>
                <a:spcPct val="90000"/>
              </a:lnSpc>
              <a:buFont typeface="Symbol" pitchFamily="-65" charset="2"/>
              <a:buNone/>
            </a:pPr>
            <a:r>
              <a:rPr lang="en-US" sz="2000" b="0" smtClean="0">
                <a:latin typeface="Courier New" pitchFamily="-65" charset="0"/>
              </a:rPr>
              <a:t>    # sort in place using user-defined comparison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Tuple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77200" cy="5334000"/>
          </a:xfrm>
        </p:spPr>
        <p:txBody>
          <a:bodyPr/>
          <a:lstStyle/>
          <a:p>
            <a:pPr marL="236538" indent="-236538"/>
            <a:r>
              <a:rPr lang="en-US" b="0" smtClean="0"/>
              <a:t>The </a:t>
            </a:r>
            <a:r>
              <a:rPr lang="en-US" smtClean="0"/>
              <a:t>comma</a:t>
            </a:r>
            <a:r>
              <a:rPr lang="en-US" b="0" smtClean="0"/>
              <a:t> is the tuple creation operator, not parens</a:t>
            </a:r>
          </a:p>
          <a:p>
            <a:pPr lvl="1">
              <a:buFontTx/>
              <a:buNone/>
            </a:pPr>
            <a:r>
              <a:rPr lang="en-US" sz="1600" smtClean="0">
                <a:ea typeface="ＭＳ Ｐゴシック" pitchFamily="-65" charset="-128"/>
              </a:rPr>
              <a:t>&gt;&gt;&gt; 1,</a:t>
            </a:r>
          </a:p>
          <a:p>
            <a:pPr lvl="1">
              <a:buFontTx/>
              <a:buNone/>
            </a:pPr>
            <a:r>
              <a:rPr lang="en-US" sz="1600" smtClean="0">
                <a:ea typeface="ＭＳ Ｐゴシック" pitchFamily="-65" charset="-128"/>
              </a:rPr>
              <a:t>(1,)</a:t>
            </a:r>
          </a:p>
          <a:p>
            <a:pPr marL="236538" indent="-236538"/>
            <a:r>
              <a:rPr lang="en-US" b="0" smtClean="0"/>
              <a:t>Python shows parens for clarity (best practice)</a:t>
            </a:r>
            <a:endParaRPr lang="en-US" sz="1600" b="0" smtClean="0"/>
          </a:p>
          <a:p>
            <a:pPr lvl="1">
              <a:buFontTx/>
              <a:buNone/>
            </a:pPr>
            <a:r>
              <a:rPr lang="en-US" sz="1600" smtClean="0">
                <a:ea typeface="ＭＳ Ｐゴシック" pitchFamily="-65" charset="-128"/>
              </a:rPr>
              <a:t>&gt;&gt;&gt; (1,)</a:t>
            </a:r>
          </a:p>
          <a:p>
            <a:pPr lvl="1">
              <a:buFontTx/>
              <a:buNone/>
            </a:pPr>
            <a:r>
              <a:rPr lang="en-US" sz="1600" smtClean="0">
                <a:ea typeface="ＭＳ Ｐゴシック" pitchFamily="-65" charset="-128"/>
              </a:rPr>
              <a:t>(1,)</a:t>
            </a:r>
          </a:p>
          <a:p>
            <a:pPr marL="236538" indent="-236538"/>
            <a:r>
              <a:rPr lang="en-US" b="0" smtClean="0"/>
              <a:t>Don't forget the comma!</a:t>
            </a:r>
            <a:endParaRPr lang="en-US" sz="1600" b="0" smtClean="0"/>
          </a:p>
          <a:p>
            <a:pPr lvl="1">
              <a:buFontTx/>
              <a:buNone/>
            </a:pPr>
            <a:r>
              <a:rPr lang="en-US" sz="1600" smtClean="0">
                <a:ea typeface="ＭＳ Ｐゴシック" pitchFamily="-65" charset="-128"/>
              </a:rPr>
              <a:t>&gt;&gt;&gt; (1)</a:t>
            </a:r>
          </a:p>
          <a:p>
            <a:pPr lvl="1">
              <a:buFontTx/>
              <a:buNone/>
            </a:pPr>
            <a:r>
              <a:rPr lang="en-US" sz="1600" smtClean="0">
                <a:ea typeface="ＭＳ Ｐゴシック" pitchFamily="-65" charset="-128"/>
              </a:rPr>
              <a:t>1</a:t>
            </a:r>
          </a:p>
          <a:p>
            <a:pPr marL="236538" indent="-236538"/>
            <a:r>
              <a:rPr lang="en-US" b="0" smtClean="0"/>
              <a:t>Trailing comma only required for singletons others</a:t>
            </a:r>
          </a:p>
          <a:p>
            <a:pPr marL="236538" indent="-236538"/>
            <a:r>
              <a:rPr lang="en-US" b="0" smtClean="0"/>
              <a:t>Empty tuples have a special syntactic form</a:t>
            </a:r>
            <a:endParaRPr lang="en-US" sz="1600" b="0" smtClean="0"/>
          </a:p>
          <a:p>
            <a:pPr lvl="1">
              <a:buFontTx/>
              <a:buNone/>
            </a:pPr>
            <a:r>
              <a:rPr lang="en-US" sz="1600" smtClean="0">
                <a:ea typeface="ＭＳ Ｐゴシック" pitchFamily="-65" charset="-128"/>
              </a:rPr>
              <a:t>&gt;&gt;&gt; ()</a:t>
            </a:r>
          </a:p>
          <a:p>
            <a:pPr lvl="1">
              <a:buFontTx/>
              <a:buNone/>
            </a:pPr>
            <a:r>
              <a:rPr lang="en-US" sz="1600" smtClean="0">
                <a:ea typeface="ＭＳ Ｐゴシック" pitchFamily="-65" charset="-128"/>
              </a:rPr>
              <a:t>()</a:t>
            </a:r>
          </a:p>
          <a:p>
            <a:pPr lvl="1">
              <a:buFontTx/>
              <a:buNone/>
            </a:pPr>
            <a:r>
              <a:rPr lang="en-US" sz="1600" smtClean="0">
                <a:ea typeface="ＭＳ Ｐゴシック" pitchFamily="-65" charset="-128"/>
              </a:rPr>
              <a:t>&gt;&gt;&gt; tuple()</a:t>
            </a:r>
          </a:p>
          <a:p>
            <a:pPr lvl="1">
              <a:buFontTx/>
              <a:buNone/>
            </a:pPr>
            <a:r>
              <a:rPr lang="en-US" sz="1600" smtClean="0">
                <a:ea typeface="ＭＳ Ｐゴシック" pitchFamily="-65" charset="-128"/>
              </a:rPr>
              <a:t>()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Summary: Tuples vs. Lists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0" dirty="0" smtClean="0"/>
              <a:t>Lists slower but more powerful than </a:t>
            </a:r>
            <a:r>
              <a:rPr lang="en-US" sz="2800" b="0" dirty="0" err="1" smtClean="0"/>
              <a:t>tuples</a:t>
            </a:r>
            <a:endParaRPr lang="en-US" sz="2800" b="0" dirty="0" smtClean="0"/>
          </a:p>
          <a:p>
            <a:pPr lvl="1"/>
            <a:r>
              <a:rPr lang="en-US" sz="2800" dirty="0" smtClean="0">
                <a:ea typeface="ＭＳ Ｐゴシック" pitchFamily="-65" charset="-128"/>
              </a:rPr>
              <a:t>Lists can be modified, and they have lots of handy operations and </a:t>
            </a:r>
            <a:r>
              <a:rPr lang="en-US" sz="2800" dirty="0" err="1" smtClean="0">
                <a:ea typeface="ＭＳ Ｐゴシック" pitchFamily="-65" charset="-128"/>
              </a:rPr>
              <a:t>mehtods</a:t>
            </a:r>
            <a:endParaRPr lang="en-US" sz="2800" dirty="0" smtClean="0">
              <a:ea typeface="ＭＳ Ｐゴシック" pitchFamily="-65" charset="-128"/>
            </a:endParaRPr>
          </a:p>
          <a:p>
            <a:pPr lvl="1"/>
            <a:r>
              <a:rPr lang="en-US" sz="2800" dirty="0" err="1" smtClean="0">
                <a:ea typeface="ＭＳ Ｐゴシック" pitchFamily="-65" charset="-128"/>
              </a:rPr>
              <a:t>Tuples</a:t>
            </a:r>
            <a:r>
              <a:rPr lang="en-US" sz="2800" dirty="0" smtClean="0">
                <a:ea typeface="ＭＳ Ｐゴシック" pitchFamily="-65" charset="-128"/>
              </a:rPr>
              <a:t> are immutable and have fewer features</a:t>
            </a:r>
          </a:p>
          <a:p>
            <a:r>
              <a:rPr lang="en-US" sz="2800" b="0" dirty="0" smtClean="0"/>
              <a:t>To convert between </a:t>
            </a:r>
            <a:r>
              <a:rPr lang="en-US" sz="2800" b="0" dirty="0" err="1" smtClean="0"/>
              <a:t>tuples</a:t>
            </a:r>
            <a:r>
              <a:rPr lang="en-US" sz="2800" b="0" dirty="0" smtClean="0"/>
              <a:t> and lists use the list() and </a:t>
            </a:r>
            <a:r>
              <a:rPr lang="en-US" sz="2800" b="0" dirty="0" err="1" smtClean="0"/>
              <a:t>tuple</a:t>
            </a:r>
            <a:r>
              <a:rPr lang="en-US" sz="2800" b="0" dirty="0" smtClean="0"/>
              <a:t>() functions:</a:t>
            </a:r>
          </a:p>
          <a:p>
            <a:pPr lvl="1">
              <a:buFontTx/>
              <a:buNone/>
            </a:pPr>
            <a:r>
              <a:rPr lang="en-US" sz="2800" dirty="0" err="1" smtClean="0">
                <a:latin typeface="Courier New" pitchFamily="-65" charset="0"/>
                <a:ea typeface="ＭＳ Ｐゴシック" pitchFamily="-65" charset="-128"/>
              </a:rPr>
              <a:t>li</a:t>
            </a:r>
            <a:r>
              <a:rPr lang="en-US" sz="2800" dirty="0" smtClean="0">
                <a:latin typeface="Courier New" pitchFamily="-65" charset="0"/>
                <a:ea typeface="ＭＳ Ｐゴシック" pitchFamily="-65" charset="-128"/>
              </a:rPr>
              <a:t> = list(</a:t>
            </a:r>
            <a:r>
              <a:rPr lang="en-US" sz="2800" dirty="0" err="1" smtClean="0">
                <a:latin typeface="Courier New" pitchFamily="-65" charset="0"/>
                <a:ea typeface="ＭＳ Ｐゴシック" pitchFamily="-65" charset="-128"/>
              </a:rPr>
              <a:t>tu</a:t>
            </a:r>
            <a:r>
              <a:rPr lang="en-US" sz="2800" dirty="0" smtClean="0">
                <a:latin typeface="Courier New" pitchFamily="-65" charset="0"/>
                <a:ea typeface="ＭＳ Ｐゴシック" pitchFamily="-65" charset="-128"/>
              </a:rPr>
              <a:t>)</a:t>
            </a:r>
          </a:p>
          <a:p>
            <a:pPr lvl="1">
              <a:buFontTx/>
              <a:buNone/>
            </a:pPr>
            <a:r>
              <a:rPr lang="en-US" sz="2800" dirty="0" err="1" smtClean="0">
                <a:latin typeface="Courier New" pitchFamily="-65" charset="0"/>
                <a:ea typeface="ＭＳ Ｐゴシック" pitchFamily="-65" charset="-128"/>
              </a:rPr>
              <a:t>tu</a:t>
            </a:r>
            <a:r>
              <a:rPr lang="en-US" sz="2800" dirty="0" smtClean="0">
                <a:latin typeface="Courier New" pitchFamily="-65" charset="0"/>
                <a:ea typeface="ＭＳ Ｐゴシック" pitchFamily="-65" charset="-128"/>
              </a:rPr>
              <a:t> = </a:t>
            </a:r>
            <a:r>
              <a:rPr lang="en-US" sz="2800" dirty="0" err="1" smtClean="0">
                <a:latin typeface="Courier New" pitchFamily="-65" charset="0"/>
                <a:ea typeface="ＭＳ Ｐゴシック" pitchFamily="-65" charset="-128"/>
              </a:rPr>
              <a:t>tuple</a:t>
            </a:r>
            <a:r>
              <a:rPr lang="en-US" sz="2800" dirty="0" smtClean="0">
                <a:latin typeface="Courier New" pitchFamily="-65" charset="0"/>
                <a:ea typeface="ＭＳ Ｐゴシック" pitchFamily="-65" charset="-128"/>
              </a:rPr>
              <a:t>(</a:t>
            </a:r>
            <a:r>
              <a:rPr lang="en-US" sz="2800" dirty="0" err="1" smtClean="0">
                <a:latin typeface="Courier New" pitchFamily="-65" charset="0"/>
                <a:ea typeface="ＭＳ Ｐゴシック" pitchFamily="-65" charset="-128"/>
              </a:rPr>
              <a:t>li</a:t>
            </a:r>
            <a:r>
              <a:rPr lang="en-US" sz="2800" dirty="0" smtClean="0">
                <a:latin typeface="Courier New" pitchFamily="-65" charset="0"/>
                <a:ea typeface="ＭＳ Ｐゴシック" pitchFamily="-65" charset="-128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1"/>
            <a:ext cx="8382000" cy="5003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8117640" cy="4385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2146839"/>
            <a:ext cx="7772400" cy="3631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Python Interpreter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058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 b="0" dirty="0" smtClean="0"/>
              <a:t>Typical Python implementations offer</a:t>
            </a:r>
            <a:br>
              <a:rPr lang="en-US" sz="3200" b="0" dirty="0" smtClean="0"/>
            </a:br>
            <a:r>
              <a:rPr lang="en-US" sz="3200" b="0" dirty="0" smtClean="0"/>
              <a:t>both an interpreter and compiler</a:t>
            </a:r>
          </a:p>
          <a:p>
            <a:pPr>
              <a:lnSpc>
                <a:spcPct val="80000"/>
              </a:lnSpc>
            </a:pPr>
            <a:r>
              <a:rPr lang="en-US" sz="3200" b="0" dirty="0" smtClean="0"/>
              <a:t>Interactive interface to Python with a</a:t>
            </a:r>
            <a:br>
              <a:rPr lang="en-US" sz="3200" b="0" dirty="0" smtClean="0"/>
            </a:br>
            <a:r>
              <a:rPr lang="en-US" sz="3200" b="0" dirty="0" smtClean="0"/>
              <a:t>read-</a:t>
            </a:r>
            <a:r>
              <a:rPr lang="en-US" sz="3200" b="0" dirty="0" err="1" smtClean="0"/>
              <a:t>eval</a:t>
            </a:r>
            <a:r>
              <a:rPr lang="en-US" sz="3200" b="0" dirty="0" smtClean="0"/>
              <a:t>-print loop</a:t>
            </a:r>
          </a:p>
          <a:p>
            <a:pPr>
              <a:lnSpc>
                <a:spcPct val="80000"/>
              </a:lnSpc>
            </a:pPr>
            <a:endParaRPr lang="en-US" sz="800" b="0" dirty="0" smtClean="0"/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sz="2200" dirty="0" smtClean="0">
                <a:ea typeface="ＭＳ Ｐゴシック" pitchFamily="-65" charset="-128"/>
              </a:rPr>
              <a:t>[finin@linux2 ~]$ </a:t>
            </a:r>
            <a:r>
              <a:rPr lang="en-US" sz="2200" b="1" dirty="0" smtClean="0">
                <a:ea typeface="ＭＳ Ｐゴシック" pitchFamily="-65" charset="-128"/>
              </a:rPr>
              <a:t>python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sz="2000" dirty="0" smtClean="0">
                <a:ea typeface="ＭＳ Ｐゴシック" pitchFamily="-65" charset="-128"/>
              </a:rPr>
              <a:t>Python 2.4.3 (#1, Jan 14 2008, 18:32:40) 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sz="2000" dirty="0" smtClean="0">
                <a:ea typeface="ＭＳ Ｐゴシック" pitchFamily="-65" charset="-128"/>
              </a:rPr>
              <a:t>[GCC 4.1.2 20070626 (Red Hat 4.1.2-14)] on linux2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sz="2000" dirty="0" smtClean="0">
                <a:ea typeface="ＭＳ Ｐゴシック" pitchFamily="-65" charset="-128"/>
              </a:rPr>
              <a:t>Type "help", "copyright", "credits" or "license" for more information.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sz="2200" dirty="0" smtClean="0">
                <a:ea typeface="ＭＳ Ｐゴシック" pitchFamily="-65" charset="-128"/>
              </a:rPr>
              <a:t>&gt;&gt;&gt; </a:t>
            </a:r>
            <a:r>
              <a:rPr lang="en-US" sz="2200" b="1" dirty="0" smtClean="0">
                <a:ea typeface="ＭＳ Ｐゴシック" pitchFamily="-65" charset="-128"/>
              </a:rPr>
              <a:t>def square(x):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sz="2200" dirty="0" smtClean="0">
                <a:ea typeface="ＭＳ Ｐゴシック" pitchFamily="-65" charset="-128"/>
              </a:rPr>
              <a:t>...   </a:t>
            </a:r>
            <a:r>
              <a:rPr lang="en-US" sz="2200" b="1" dirty="0" smtClean="0">
                <a:ea typeface="ＭＳ Ｐゴシック" pitchFamily="-65" charset="-128"/>
              </a:rPr>
              <a:t>return x * x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sz="2200" dirty="0" smtClean="0">
                <a:ea typeface="ＭＳ Ｐゴシック" pitchFamily="-65" charset="-128"/>
              </a:rPr>
              <a:t>... 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sz="2200" dirty="0" smtClean="0">
                <a:ea typeface="ＭＳ Ｐゴシック" pitchFamily="-65" charset="-128"/>
              </a:rPr>
              <a:t>&gt;&gt;&gt; </a:t>
            </a:r>
            <a:r>
              <a:rPr lang="en-US" sz="2200" b="1" dirty="0" smtClean="0">
                <a:ea typeface="ＭＳ Ｐゴシック" pitchFamily="-65" charset="-128"/>
              </a:rPr>
              <a:t>map(square, [1, 2, 3, 4])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sz="2200" dirty="0" smtClean="0">
                <a:ea typeface="ＭＳ Ｐゴシック" pitchFamily="-65" charset="-128"/>
              </a:rPr>
              <a:t>[1, 4, 9, 16]</a:t>
            </a:r>
          </a:p>
          <a:p>
            <a:pPr marL="119063" lvl="2" indent="0">
              <a:lnSpc>
                <a:spcPct val="80000"/>
              </a:lnSpc>
              <a:buFontTx/>
              <a:buNone/>
            </a:pPr>
            <a:r>
              <a:rPr lang="en-US" sz="2200" dirty="0" smtClean="0">
                <a:ea typeface="ＭＳ Ｐゴシック" pitchFamily="-65" charset="-128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Basics</a:t>
            </a:r>
          </a:p>
        </p:txBody>
      </p:sp>
      <p:pic>
        <p:nvPicPr>
          <p:cNvPr id="45059" name="Picture 4" descr="AN03633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505200"/>
            <a:ext cx="4054475" cy="302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 Code Sample (in IDLE)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itchFamily="-65" charset="2"/>
              <a:buNone/>
            </a:pPr>
            <a:r>
              <a:rPr lang="en-US" b="0" smtClean="0">
                <a:latin typeface="Lucida Sans Typewriter" pitchFamily="-65" charset="0"/>
              </a:rPr>
              <a:t> x = 34 - 23            </a:t>
            </a:r>
            <a:r>
              <a:rPr lang="en-US" b="0" smtClean="0">
                <a:solidFill>
                  <a:srgbClr val="FF3300"/>
                </a:solidFill>
                <a:latin typeface="Lucida Sans Typewriter" pitchFamily="-65" charset="0"/>
              </a:rPr>
              <a:t># A comment.</a:t>
            </a:r>
          </a:p>
          <a:p>
            <a:pPr>
              <a:buFont typeface="Symbol" pitchFamily="-65" charset="2"/>
              <a:buNone/>
            </a:pPr>
            <a:r>
              <a:rPr lang="en-US" b="0" smtClean="0">
                <a:latin typeface="Lucida Sans Typewriter" pitchFamily="-65" charset="0"/>
              </a:rPr>
              <a:t> y = </a:t>
            </a:r>
            <a:r>
              <a:rPr lang="en-US" b="0" smtClean="0">
                <a:solidFill>
                  <a:srgbClr val="33CC33"/>
                </a:solidFill>
                <a:latin typeface="Lucida Sans Typewriter" pitchFamily="-65" charset="0"/>
              </a:rPr>
              <a:t>“Hello”</a:t>
            </a:r>
            <a:r>
              <a:rPr lang="en-US" b="0" smtClean="0">
                <a:latin typeface="Lucida Sans Typewriter" pitchFamily="-65" charset="0"/>
              </a:rPr>
              <a:t>            </a:t>
            </a:r>
            <a:r>
              <a:rPr lang="en-US" b="0" smtClean="0">
                <a:solidFill>
                  <a:srgbClr val="FF3300"/>
                </a:solidFill>
                <a:latin typeface="Lucida Sans Typewriter" pitchFamily="-65" charset="0"/>
              </a:rPr>
              <a:t># Another one.</a:t>
            </a:r>
          </a:p>
          <a:p>
            <a:pPr>
              <a:buFont typeface="Symbol" pitchFamily="-65" charset="2"/>
              <a:buNone/>
            </a:pPr>
            <a:r>
              <a:rPr lang="en-US" b="0" smtClean="0">
                <a:latin typeface="Lucida Sans Typewriter" pitchFamily="-65" charset="0"/>
              </a:rPr>
              <a:t> z = 3.45    </a:t>
            </a:r>
          </a:p>
          <a:p>
            <a:pPr>
              <a:buFont typeface="Symbol" pitchFamily="-65" charset="2"/>
              <a:buNone/>
            </a:pPr>
            <a:r>
              <a:rPr lang="en-US" b="0" smtClean="0">
                <a:latin typeface="Lucida Sans Typewriter" pitchFamily="-65" charset="0"/>
              </a:rPr>
              <a:t> </a:t>
            </a:r>
            <a:r>
              <a:rPr lang="en-US" b="0" smtClean="0">
                <a:solidFill>
                  <a:srgbClr val="FF6600"/>
                </a:solidFill>
                <a:latin typeface="Lucida Sans Typewriter" pitchFamily="-65" charset="0"/>
              </a:rPr>
              <a:t>if</a:t>
            </a:r>
            <a:r>
              <a:rPr lang="en-US" b="0" smtClean="0">
                <a:latin typeface="Lucida Sans Typewriter" pitchFamily="-65" charset="0"/>
              </a:rPr>
              <a:t> z == 3.45 </a:t>
            </a:r>
            <a:r>
              <a:rPr lang="en-US" b="0" smtClean="0">
                <a:solidFill>
                  <a:srgbClr val="FF6600"/>
                </a:solidFill>
                <a:latin typeface="Lucida Sans Typewriter" pitchFamily="-65" charset="0"/>
              </a:rPr>
              <a:t>or</a:t>
            </a:r>
            <a:r>
              <a:rPr lang="en-US" b="0" smtClean="0">
                <a:latin typeface="Lucida Sans Typewriter" pitchFamily="-65" charset="0"/>
              </a:rPr>
              <a:t> y == </a:t>
            </a:r>
            <a:r>
              <a:rPr lang="en-US" b="0" smtClean="0">
                <a:solidFill>
                  <a:srgbClr val="33CC33"/>
                </a:solidFill>
                <a:latin typeface="Lucida Sans Typewriter" pitchFamily="-65" charset="0"/>
              </a:rPr>
              <a:t>“Hello”</a:t>
            </a:r>
            <a:r>
              <a:rPr lang="en-US" b="0" smtClean="0">
                <a:latin typeface="Lucida Sans Typewriter" pitchFamily="-65" charset="0"/>
              </a:rPr>
              <a:t>:</a:t>
            </a:r>
          </a:p>
          <a:p>
            <a:pPr>
              <a:buFont typeface="Symbol" pitchFamily="-65" charset="2"/>
              <a:buNone/>
            </a:pPr>
            <a:r>
              <a:rPr lang="en-US" b="0" smtClean="0">
                <a:latin typeface="Lucida Sans Typewriter" pitchFamily="-65" charset="0"/>
              </a:rPr>
              <a:t>     x = x + 1</a:t>
            </a:r>
          </a:p>
          <a:p>
            <a:pPr>
              <a:buFont typeface="Symbol" pitchFamily="-65" charset="2"/>
              <a:buNone/>
            </a:pPr>
            <a:r>
              <a:rPr lang="en-US" b="0" smtClean="0">
                <a:latin typeface="Lucida Sans Typewriter" pitchFamily="-65" charset="0"/>
              </a:rPr>
              <a:t>     y = y + </a:t>
            </a:r>
            <a:r>
              <a:rPr lang="en-US" b="0" smtClean="0">
                <a:solidFill>
                  <a:srgbClr val="33CC33"/>
                </a:solidFill>
                <a:latin typeface="Lucida Sans Typewriter" pitchFamily="-65" charset="0"/>
              </a:rPr>
              <a:t>“ World”</a:t>
            </a:r>
            <a:r>
              <a:rPr lang="en-US" b="0" smtClean="0">
                <a:latin typeface="Lucida Sans Typewriter" pitchFamily="-65" charset="0"/>
              </a:rPr>
              <a:t>   </a:t>
            </a:r>
            <a:r>
              <a:rPr lang="en-US" b="0" smtClean="0">
                <a:solidFill>
                  <a:srgbClr val="FF3300"/>
                </a:solidFill>
                <a:latin typeface="Lucida Sans Typewriter" pitchFamily="-65" charset="0"/>
              </a:rPr>
              <a:t># String concat.</a:t>
            </a:r>
          </a:p>
          <a:p>
            <a:pPr>
              <a:buFont typeface="Symbol" pitchFamily="-65" charset="2"/>
              <a:buNone/>
            </a:pPr>
            <a:r>
              <a:rPr lang="en-US" b="0" smtClean="0">
                <a:latin typeface="Lucida Sans Typewriter" pitchFamily="-65" charset="0"/>
              </a:rPr>
              <a:t> </a:t>
            </a:r>
            <a:r>
              <a:rPr lang="en-US" b="0" smtClean="0">
                <a:solidFill>
                  <a:srgbClr val="FF6600"/>
                </a:solidFill>
                <a:latin typeface="Lucida Sans Typewriter" pitchFamily="-65" charset="0"/>
              </a:rPr>
              <a:t>print</a:t>
            </a:r>
            <a:r>
              <a:rPr lang="en-US" b="0" smtClean="0">
                <a:latin typeface="Lucida Sans Typewriter" pitchFamily="-65" charset="0"/>
              </a:rPr>
              <a:t> x</a:t>
            </a:r>
          </a:p>
          <a:p>
            <a:pPr>
              <a:buFont typeface="Symbol" pitchFamily="-65" charset="2"/>
              <a:buNone/>
            </a:pPr>
            <a:r>
              <a:rPr lang="en-US" b="0" smtClean="0">
                <a:latin typeface="Lucida Sans Typewriter" pitchFamily="-65" charset="0"/>
              </a:rPr>
              <a:t> </a:t>
            </a:r>
            <a:r>
              <a:rPr lang="en-US" b="0" smtClean="0">
                <a:solidFill>
                  <a:srgbClr val="FF6600"/>
                </a:solidFill>
                <a:latin typeface="Lucida Sans Typewriter" pitchFamily="-65" charset="0"/>
              </a:rPr>
              <a:t>print</a:t>
            </a:r>
            <a:r>
              <a:rPr lang="en-US" b="0" smtClean="0">
                <a:latin typeface="Lucida Sans Typewriter" pitchFamily="-65" charset="0"/>
              </a:rPr>
              <a:t> y</a:t>
            </a:r>
            <a:endParaRPr lang="en-US" sz="2800" smtClean="0">
              <a:latin typeface="Lucida Sans Typewriter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Enough to Understand the Code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Indentation matters to code meaning</a:t>
            </a:r>
          </a:p>
          <a:p>
            <a:pPr marL="457200" lvl="1" indent="-220663">
              <a:lnSpc>
                <a:spcPct val="90000"/>
              </a:lnSpc>
            </a:pPr>
            <a:r>
              <a:rPr lang="en-US" sz="2400" smtClean="0">
                <a:ea typeface="ＭＳ Ｐゴシック" pitchFamily="-65" charset="-128"/>
              </a:rPr>
              <a:t>Block structure indicated by indentation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First assignment to a variable creates it</a:t>
            </a:r>
          </a:p>
          <a:p>
            <a:pPr marL="457200" lvl="1" indent="-220663">
              <a:lnSpc>
                <a:spcPct val="90000"/>
              </a:lnSpc>
            </a:pPr>
            <a:r>
              <a:rPr lang="en-US" sz="2400" smtClean="0">
                <a:ea typeface="ＭＳ Ｐゴシック" pitchFamily="-65" charset="-128"/>
              </a:rPr>
              <a:t>Variable types don’t need to be declared.</a:t>
            </a:r>
          </a:p>
          <a:p>
            <a:pPr marL="457200" lvl="1" indent="-220663">
              <a:lnSpc>
                <a:spcPct val="90000"/>
              </a:lnSpc>
            </a:pPr>
            <a:r>
              <a:rPr lang="en-US" sz="2400" smtClean="0">
                <a:ea typeface="ＭＳ Ｐゴシック" pitchFamily="-65" charset="-128"/>
              </a:rPr>
              <a:t>Python figures out the variable types on its own. 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Assignment is </a:t>
            </a:r>
            <a:r>
              <a:rPr lang="en-US" sz="2800" i="1" smtClean="0">
                <a:solidFill>
                  <a:schemeClr val="accent2"/>
                </a:solidFill>
              </a:rPr>
              <a:t>=</a:t>
            </a:r>
            <a:r>
              <a:rPr lang="en-US" sz="2800" smtClean="0"/>
              <a:t> and comparison is </a:t>
            </a:r>
            <a:r>
              <a:rPr lang="en-US" sz="2800" i="1" smtClean="0">
                <a:solidFill>
                  <a:schemeClr val="accent2"/>
                </a:solidFill>
              </a:rPr>
              <a:t>==</a:t>
            </a: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For numbers </a:t>
            </a:r>
            <a:r>
              <a:rPr lang="en-US" sz="2800" i="1" smtClean="0">
                <a:solidFill>
                  <a:schemeClr val="accent2"/>
                </a:solidFill>
              </a:rPr>
              <a:t>+ - * / %</a:t>
            </a:r>
            <a:r>
              <a:rPr lang="en-US" sz="2800" smtClean="0"/>
              <a:t> are as expected</a:t>
            </a:r>
          </a:p>
          <a:p>
            <a:pPr marL="457200" lvl="1" indent="-220663">
              <a:lnSpc>
                <a:spcPct val="90000"/>
              </a:lnSpc>
            </a:pPr>
            <a:r>
              <a:rPr lang="en-US" sz="2400" smtClean="0">
                <a:ea typeface="ＭＳ Ｐゴシック" pitchFamily="-65" charset="-128"/>
              </a:rPr>
              <a:t>Special use of </a:t>
            </a:r>
            <a:r>
              <a:rPr lang="en-US" sz="2800" b="1" i="1" smtClean="0">
                <a:solidFill>
                  <a:schemeClr val="accent2"/>
                </a:solidFill>
                <a:ea typeface="ＭＳ Ｐゴシック" pitchFamily="-65" charset="-128"/>
              </a:rPr>
              <a:t>+</a:t>
            </a:r>
            <a:r>
              <a:rPr lang="en-US" sz="2400" smtClean="0">
                <a:ea typeface="ＭＳ Ｐゴシック" pitchFamily="-65" charset="-128"/>
              </a:rPr>
              <a:t> for string concatenation and </a:t>
            </a:r>
            <a:r>
              <a:rPr lang="en-US" sz="2800" b="1" i="1" smtClean="0">
                <a:solidFill>
                  <a:schemeClr val="accent2"/>
                </a:solidFill>
                <a:ea typeface="ＭＳ Ｐゴシック" pitchFamily="-65" charset="-128"/>
              </a:rPr>
              <a:t>%</a:t>
            </a:r>
            <a:r>
              <a:rPr lang="en-US" sz="2400" smtClean="0">
                <a:ea typeface="ＭＳ Ｐゴシック" pitchFamily="-65" charset="-128"/>
              </a:rPr>
              <a:t> for string formatting (as in C’s printf)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Logical operators are words (</a:t>
            </a:r>
            <a:r>
              <a:rPr lang="en-US" sz="2800" smtClean="0">
                <a:solidFill>
                  <a:schemeClr val="accent2"/>
                </a:solidFill>
                <a:latin typeface="Courier New" pitchFamily="-65" charset="0"/>
              </a:rPr>
              <a:t>and, or, not</a:t>
            </a:r>
            <a:r>
              <a:rPr lang="en-US" sz="2800" smtClean="0"/>
              <a:t>) </a:t>
            </a:r>
            <a:r>
              <a:rPr lang="en-US" sz="2800" i="1" smtClean="0"/>
              <a:t>not </a:t>
            </a:r>
            <a:r>
              <a:rPr lang="en-US" sz="2800" smtClean="0"/>
              <a:t>symbols</a:t>
            </a:r>
            <a:endParaRPr lang="en-US" sz="2800" i="1" smtClean="0"/>
          </a:p>
          <a:p>
            <a:pPr>
              <a:lnSpc>
                <a:spcPct val="90000"/>
              </a:lnSpc>
            </a:pPr>
            <a:r>
              <a:rPr lang="en-US" sz="2800" smtClean="0"/>
              <a:t>The basic printing command is </a:t>
            </a:r>
            <a:r>
              <a:rPr lang="en-US" sz="2800" smtClean="0">
                <a:solidFill>
                  <a:schemeClr val="accent2"/>
                </a:solidFill>
                <a:latin typeface="Courier New" pitchFamily="-65" charset="0"/>
              </a:rPr>
              <a:t>print</a:t>
            </a:r>
            <a:endParaRPr lang="en-US" sz="2800" smtClean="0"/>
          </a:p>
          <a:p>
            <a:pPr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Basic Datatypes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334000"/>
          </a:xfrm>
        </p:spPr>
        <p:txBody>
          <a:bodyPr/>
          <a:lstStyle/>
          <a:p>
            <a:r>
              <a:rPr lang="en-US" sz="2800" smtClean="0"/>
              <a:t>Integers (default for numbers)</a:t>
            </a:r>
          </a:p>
          <a:p>
            <a:pPr lvl="1">
              <a:buFontTx/>
              <a:buNone/>
            </a:pPr>
            <a:r>
              <a:rPr lang="en-US" sz="2400" smtClean="0">
                <a:solidFill>
                  <a:schemeClr val="accent2"/>
                </a:solidFill>
                <a:latin typeface="Lucida Sans Typewriter" pitchFamily="-65" charset="0"/>
                <a:ea typeface="ＭＳ Ｐゴシック" pitchFamily="-65" charset="-128"/>
              </a:rPr>
              <a:t>z = 5 / 2  # Answer 2, integer division</a:t>
            </a:r>
          </a:p>
          <a:p>
            <a:r>
              <a:rPr lang="en-US" sz="2800" smtClean="0"/>
              <a:t>Floats</a:t>
            </a:r>
          </a:p>
          <a:p>
            <a:pPr lvl="1">
              <a:buFontTx/>
              <a:buNone/>
            </a:pPr>
            <a:r>
              <a:rPr lang="en-US" sz="2400" smtClean="0">
                <a:solidFill>
                  <a:schemeClr val="accent2"/>
                </a:solidFill>
                <a:latin typeface="Lucida Sans Typewriter" pitchFamily="-65" charset="0"/>
                <a:ea typeface="ＭＳ Ｐゴシック" pitchFamily="-65" charset="-128"/>
              </a:rPr>
              <a:t>x = 3.456</a:t>
            </a:r>
          </a:p>
          <a:p>
            <a:r>
              <a:rPr lang="en-US" sz="2800" smtClean="0"/>
              <a:t>Strings</a:t>
            </a:r>
          </a:p>
          <a:p>
            <a:pPr lvl="1"/>
            <a:r>
              <a:rPr lang="en-US" sz="2600" smtClean="0">
                <a:ea typeface="ＭＳ Ｐゴシック" pitchFamily="-65" charset="-128"/>
              </a:rPr>
              <a:t>Can use “” or ‘’ to specify with </a:t>
            </a:r>
            <a:r>
              <a:rPr lang="en-US" sz="2600" smtClean="0">
                <a:solidFill>
                  <a:schemeClr val="accent2"/>
                </a:solidFill>
                <a:latin typeface="Lucida Sans Typewriter" pitchFamily="-65" charset="0"/>
                <a:ea typeface="ＭＳ Ｐゴシック" pitchFamily="-65" charset="-128"/>
              </a:rPr>
              <a:t>“abc” </a:t>
            </a:r>
            <a:r>
              <a:rPr lang="en-US" sz="2600" smtClean="0">
                <a:ea typeface="ＭＳ Ｐゴシック" pitchFamily="-65" charset="-128"/>
              </a:rPr>
              <a:t>== </a:t>
            </a:r>
            <a:r>
              <a:rPr lang="en-US" sz="2600" smtClean="0">
                <a:solidFill>
                  <a:schemeClr val="accent2"/>
                </a:solidFill>
                <a:latin typeface="Lucida Sans Typewriter" pitchFamily="-65" charset="0"/>
                <a:ea typeface="ＭＳ Ｐゴシック" pitchFamily="-65" charset="-128"/>
              </a:rPr>
              <a:t>‘abc’</a:t>
            </a:r>
            <a:endParaRPr lang="en-US" sz="2600" smtClean="0">
              <a:ea typeface="ＭＳ Ｐゴシック" pitchFamily="-65" charset="-128"/>
            </a:endParaRPr>
          </a:p>
          <a:p>
            <a:pPr lvl="1"/>
            <a:r>
              <a:rPr lang="en-US" sz="2600" smtClean="0">
                <a:ea typeface="ＭＳ Ｐゴシック" pitchFamily="-65" charset="-128"/>
              </a:rPr>
              <a:t>Unmatched can occur within the string: </a:t>
            </a:r>
            <a:r>
              <a:rPr lang="en-US" sz="2600" smtClean="0">
                <a:solidFill>
                  <a:schemeClr val="accent2"/>
                </a:solidFill>
                <a:latin typeface="Lucida Sans Typewriter" pitchFamily="-65" charset="0"/>
                <a:ea typeface="ＭＳ Ｐゴシック" pitchFamily="-65" charset="-128"/>
              </a:rPr>
              <a:t>“matt’s”</a:t>
            </a:r>
          </a:p>
          <a:p>
            <a:pPr lvl="1"/>
            <a:r>
              <a:rPr lang="en-US" sz="2600" smtClean="0">
                <a:ea typeface="ＭＳ Ｐゴシック" pitchFamily="-65" charset="-128"/>
              </a:rPr>
              <a:t>Use triple double-quotes for multi-line strings or strings than contain both ‘ and “ inside of them:  </a:t>
            </a:r>
            <a:br>
              <a:rPr lang="en-US" sz="2600" smtClean="0">
                <a:ea typeface="ＭＳ Ｐゴシック" pitchFamily="-65" charset="-128"/>
              </a:rPr>
            </a:br>
            <a:r>
              <a:rPr lang="en-US" sz="2600" smtClean="0">
                <a:solidFill>
                  <a:schemeClr val="accent2"/>
                </a:solidFill>
                <a:latin typeface="Lucida Sans Typewriter" pitchFamily="-65" charset="0"/>
                <a:ea typeface="ＭＳ Ｐゴシック" pitchFamily="-65" charset="-128"/>
              </a:rPr>
              <a:t>“““a‘b“c”””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Whitespace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5334000"/>
          </a:xfrm>
        </p:spPr>
        <p:txBody>
          <a:bodyPr/>
          <a:lstStyle/>
          <a:p>
            <a:pPr marL="0" indent="0">
              <a:buFont typeface="Symbol" pitchFamily="-65" charset="2"/>
              <a:buNone/>
            </a:pPr>
            <a:r>
              <a:rPr lang="en-US" sz="2800" b="0" smtClean="0"/>
              <a:t>Whitespace is meaningful in Python: especially indentation and placement of newlines</a:t>
            </a:r>
          </a:p>
          <a:p>
            <a:pPr marL="0" indent="0"/>
            <a:r>
              <a:rPr lang="en-US" sz="2800" b="0" smtClean="0"/>
              <a:t>Use a newline to end a line of code</a:t>
            </a:r>
          </a:p>
          <a:p>
            <a:pPr marL="636588" lvl="2" indent="-236538">
              <a:buFontTx/>
              <a:buNone/>
            </a:pPr>
            <a:r>
              <a:rPr lang="en-US" smtClean="0">
                <a:ea typeface="ＭＳ Ｐゴシック" pitchFamily="-65" charset="-128"/>
              </a:rPr>
              <a:t>Use </a:t>
            </a:r>
            <a:r>
              <a:rPr lang="en-US" smtClean="0">
                <a:solidFill>
                  <a:schemeClr val="accent2"/>
                </a:solidFill>
                <a:latin typeface="Lucida Sans Typewriter" pitchFamily="-65" charset="0"/>
                <a:ea typeface="ＭＳ Ｐゴシック" pitchFamily="-65" charset="-128"/>
              </a:rPr>
              <a:t>\ </a:t>
            </a:r>
            <a:r>
              <a:rPr lang="en-US" smtClean="0">
                <a:ea typeface="ＭＳ Ｐゴシック" pitchFamily="-65" charset="-128"/>
              </a:rPr>
              <a:t>when must go to next line prematurely</a:t>
            </a:r>
          </a:p>
          <a:p>
            <a:pPr marL="0" indent="0"/>
            <a:r>
              <a:rPr lang="en-US" sz="2800" b="0" smtClean="0"/>
              <a:t>No braces </a:t>
            </a:r>
            <a:r>
              <a:rPr lang="en-US" sz="2800" b="0" smtClean="0">
                <a:solidFill>
                  <a:schemeClr val="accent2"/>
                </a:solidFill>
                <a:latin typeface="Lucida Sans Typewriter" pitchFamily="-65" charset="0"/>
              </a:rPr>
              <a:t>{}</a:t>
            </a:r>
            <a:r>
              <a:rPr lang="en-US" sz="2800" b="0" smtClean="0"/>
              <a:t> to mark blocks of code, use </a:t>
            </a:r>
            <a:r>
              <a:rPr lang="en-US" sz="2800" b="0" i="1" smtClean="0"/>
              <a:t>consistent</a:t>
            </a:r>
            <a:r>
              <a:rPr lang="en-US" sz="2800" b="0" smtClean="0"/>
              <a:t> indentation instead</a:t>
            </a:r>
          </a:p>
          <a:p>
            <a:pPr marL="636588" lvl="2" indent="-236538">
              <a:buFont typeface="Arial" charset="0"/>
              <a:buChar char="•"/>
            </a:pPr>
            <a:r>
              <a:rPr lang="en-US" smtClean="0">
                <a:ea typeface="ＭＳ Ｐゴシック" pitchFamily="-65" charset="-128"/>
              </a:rPr>
              <a:t>First line with </a:t>
            </a:r>
            <a:r>
              <a:rPr lang="en-US" i="1" smtClean="0">
                <a:ea typeface="ＭＳ Ｐゴシック" pitchFamily="-65" charset="-128"/>
              </a:rPr>
              <a:t>less</a:t>
            </a:r>
            <a:r>
              <a:rPr lang="en-US" smtClean="0">
                <a:ea typeface="ＭＳ Ｐゴシック" pitchFamily="-65" charset="-128"/>
              </a:rPr>
              <a:t> indentation is outside of the block</a:t>
            </a:r>
          </a:p>
          <a:p>
            <a:pPr marL="636588" lvl="2" indent="-236538">
              <a:buFont typeface="Arial" charset="0"/>
              <a:buChar char="•"/>
            </a:pPr>
            <a:r>
              <a:rPr lang="en-US" smtClean="0">
                <a:ea typeface="ＭＳ Ｐゴシック" pitchFamily="-65" charset="-128"/>
              </a:rPr>
              <a:t>First line with </a:t>
            </a:r>
            <a:r>
              <a:rPr lang="en-US" i="1" smtClean="0">
                <a:ea typeface="ＭＳ Ｐゴシック" pitchFamily="-65" charset="-128"/>
              </a:rPr>
              <a:t>more</a:t>
            </a:r>
            <a:r>
              <a:rPr lang="en-US" smtClean="0">
                <a:ea typeface="ＭＳ Ｐゴシック" pitchFamily="-65" charset="-128"/>
              </a:rPr>
              <a:t> indentation starts a nested block</a:t>
            </a:r>
          </a:p>
          <a:p>
            <a:pPr marL="0" indent="0"/>
            <a:r>
              <a:rPr lang="en-US" sz="2800" b="0" smtClean="0"/>
              <a:t>Colons start of a new block in many constructs, e.g. function definitions, then clauses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bn-upen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bbn-upe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2_bbn-upen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bn-upen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penn-07</Template>
  <TotalTime>7012</TotalTime>
  <Words>1988</Words>
  <Application>Microsoft PowerPoint</Application>
  <PresentationFormat>On-screen Show (4:3)</PresentationFormat>
  <Paragraphs>325</Paragraphs>
  <Slides>39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2_bbn-upenn</vt:lpstr>
      <vt:lpstr>Introduction to  Python</vt:lpstr>
      <vt:lpstr>Overview</vt:lpstr>
      <vt:lpstr>Brief History of Python</vt:lpstr>
      <vt:lpstr>The Python Interpreter</vt:lpstr>
      <vt:lpstr>The Basics</vt:lpstr>
      <vt:lpstr>A Code Sample (in IDLE)</vt:lpstr>
      <vt:lpstr>Enough to Understand the Code</vt:lpstr>
      <vt:lpstr>Basic Datatypes</vt:lpstr>
      <vt:lpstr>Whitespace</vt:lpstr>
      <vt:lpstr>Comments</vt:lpstr>
      <vt:lpstr>Assignment</vt:lpstr>
      <vt:lpstr>Naming Rules</vt:lpstr>
      <vt:lpstr>Naming conventions</vt:lpstr>
      <vt:lpstr>Assignment</vt:lpstr>
      <vt:lpstr>Accessing Non-Existent Name</vt:lpstr>
      <vt:lpstr>Sequence types: Tuples, Lists, and Strings</vt:lpstr>
      <vt:lpstr>Sequence Types</vt:lpstr>
      <vt:lpstr>Similar Syntax</vt:lpstr>
      <vt:lpstr>Sequence Types 1</vt:lpstr>
      <vt:lpstr>Sequence Types 2</vt:lpstr>
      <vt:lpstr>Positive and negative indices</vt:lpstr>
      <vt:lpstr>Slicing: return copy of a subset</vt:lpstr>
      <vt:lpstr>Slicing: return copy of a =subset</vt:lpstr>
      <vt:lpstr>Copying the Whole Sequence</vt:lpstr>
      <vt:lpstr>The ‘in’ Operator</vt:lpstr>
      <vt:lpstr>The + Operator</vt:lpstr>
      <vt:lpstr>The * Operator</vt:lpstr>
      <vt:lpstr>Mutability: Tuples vs. Lists</vt:lpstr>
      <vt:lpstr>Lists are mutable</vt:lpstr>
      <vt:lpstr>Tuples are immutable</vt:lpstr>
      <vt:lpstr>Operations on Lists Only </vt:lpstr>
      <vt:lpstr>The extend method vs  +  </vt:lpstr>
      <vt:lpstr>Operations on Lists Only</vt:lpstr>
      <vt:lpstr>Operations on Lists Only</vt:lpstr>
      <vt:lpstr>Tuple details</vt:lpstr>
      <vt:lpstr>Summary: Tuples vs. Lists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Matt Huenerfauth</dc:creator>
  <cp:lastModifiedBy>payal.khurana</cp:lastModifiedBy>
  <cp:revision>366</cp:revision>
  <cp:lastPrinted>2008-11-03T20:43:19Z</cp:lastPrinted>
  <dcterms:created xsi:type="dcterms:W3CDTF">2009-09-14T19:39:05Z</dcterms:created>
  <dcterms:modified xsi:type="dcterms:W3CDTF">2022-11-23T09:39:29Z</dcterms:modified>
</cp:coreProperties>
</file>