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CD03EF-BF3A-450F-A301-338A6609B6F2}"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F953F-77F9-4DE1-8ABF-89C47D4130E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1F953F-77F9-4DE1-8ABF-89C47D4130E3}"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A34EC-0AB8-4FEF-A252-289A7388EDEB}"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43D6C-C875-4BC5-8C3C-489F5BD8BA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A34EC-0AB8-4FEF-A252-289A7388EDEB}" type="datetimeFigureOut">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43D6C-C875-4BC5-8C3C-489F5BD8BA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Fitting Distributions to Your Data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algn="just"/>
            <a:r>
              <a:rPr lang="en-US" dirty="0" smtClean="0"/>
              <a:t>Example 1: Researchers have conducted a survey of 1600 coffee drinkers asking how much coffee they drink in order to confirm previous studies. Previous studies have indicated that 72% of Americans drink coffee. The results of previous studies (left) and the survey (right) are below. At α = 0.05, is there enough evidence to conclude that the distributions are the same?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pic>
        <p:nvPicPr>
          <p:cNvPr id="1026" name="Picture 2"/>
          <p:cNvPicPr>
            <a:picLocks noGrp="1" noChangeAspect="1" noChangeArrowheads="1"/>
          </p:cNvPicPr>
          <p:nvPr>
            <p:ph idx="1"/>
          </p:nvPr>
        </p:nvPicPr>
        <p:blipFill>
          <a:blip r:embed="rId2"/>
          <a:srcRect l="27282" t="43774" r="32962" b="37706"/>
          <a:stretch>
            <a:fillRect/>
          </a:stretch>
        </p:blipFill>
        <p:spPr bwMode="auto">
          <a:xfrm>
            <a:off x="609600" y="2209800"/>
            <a:ext cx="8437418" cy="2209800"/>
          </a:xfrm>
          <a:prstGeom prst="rect">
            <a:avLst/>
          </a:prstGeom>
          <a:noFill/>
          <a:ln w="9525">
            <a:noFill/>
            <a:miter lim="800000"/>
            <a:headEnd/>
            <a:tailEnd/>
          </a:ln>
          <a:effectLst/>
        </p:spPr>
      </p:pic>
      <p:sp>
        <p:nvSpPr>
          <p:cNvPr id="4" name="TextBox 3"/>
          <p:cNvSpPr txBox="1"/>
          <p:nvPr/>
        </p:nvSpPr>
        <p:spPr>
          <a:xfrm>
            <a:off x="1447800" y="4724400"/>
            <a:ext cx="1550104" cy="369332"/>
          </a:xfrm>
          <a:prstGeom prst="rect">
            <a:avLst/>
          </a:prstGeom>
          <a:noFill/>
        </p:spPr>
        <p:txBody>
          <a:bodyPr wrap="none" rtlCol="0">
            <a:spAutoFit/>
          </a:bodyPr>
          <a:lstStyle/>
          <a:p>
            <a:r>
              <a:rPr lang="en-US" dirty="0" smtClean="0"/>
              <a:t>Previous study</a:t>
            </a:r>
            <a:endParaRPr lang="en-US" dirty="0"/>
          </a:p>
        </p:txBody>
      </p:sp>
      <p:sp>
        <p:nvSpPr>
          <p:cNvPr id="5" name="TextBox 4"/>
          <p:cNvSpPr txBox="1"/>
          <p:nvPr/>
        </p:nvSpPr>
        <p:spPr>
          <a:xfrm>
            <a:off x="6248400" y="4724400"/>
            <a:ext cx="1550104" cy="369332"/>
          </a:xfrm>
          <a:prstGeom prst="rect">
            <a:avLst/>
          </a:prstGeom>
          <a:noFill/>
        </p:spPr>
        <p:txBody>
          <a:bodyPr wrap="square" rtlCol="0">
            <a:spAutoFit/>
          </a:bodyPr>
          <a:lstStyle/>
          <a:p>
            <a:pPr algn="ctr"/>
            <a:r>
              <a:rPr lang="en-US" dirty="0" smtClean="0"/>
              <a:t>Survey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a:t>
            </a:r>
            <a:r>
              <a:rPr lang="en-US" dirty="0" err="1" smtClean="0"/>
              <a:t>i</a:t>
            </a:r>
            <a:r>
              <a:rPr lang="en-US" dirty="0" smtClean="0"/>
              <a:t>) The null hypothesis H0:the population frequencies are equal to the expected frequencies (to be calculated below).</a:t>
            </a:r>
          </a:p>
          <a:p>
            <a:r>
              <a:rPr lang="en-US" dirty="0" smtClean="0"/>
              <a:t> (ii) The alternative hypothesis, Ha: the null hypothesis is false.</a:t>
            </a:r>
          </a:p>
          <a:p>
            <a:r>
              <a:rPr lang="en-US" dirty="0" smtClean="0"/>
              <a:t> (iii) α = 0.05. </a:t>
            </a:r>
          </a:p>
          <a:p>
            <a:r>
              <a:rPr lang="en-US" dirty="0" smtClean="0"/>
              <a:t>(iv) The degrees of freedom: k − 1 = 4 − 1 = 3</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2050" name="Picture 2"/>
          <p:cNvPicPr>
            <a:picLocks noGrp="1" noChangeAspect="1" noChangeArrowheads="1"/>
          </p:cNvPicPr>
          <p:nvPr>
            <p:ph idx="1"/>
          </p:nvPr>
        </p:nvPicPr>
        <p:blipFill>
          <a:blip r:embed="rId2"/>
          <a:srcRect l="26336" t="35356" r="24442" b="39390"/>
          <a:stretch>
            <a:fillRect/>
          </a:stretch>
        </p:blipFill>
        <p:spPr bwMode="auto">
          <a:xfrm>
            <a:off x="457200" y="1447800"/>
            <a:ext cx="818896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3074" name="Picture 2"/>
          <p:cNvPicPr>
            <a:picLocks noGrp="1" noChangeAspect="1" noChangeArrowheads="1"/>
          </p:cNvPicPr>
          <p:nvPr>
            <p:ph idx="1"/>
          </p:nvPr>
        </p:nvPicPr>
        <p:blipFill>
          <a:blip r:embed="rId2"/>
          <a:srcRect l="26336" t="58927" r="26336" b="19186"/>
          <a:stretch>
            <a:fillRect/>
          </a:stretch>
        </p:blipFill>
        <p:spPr bwMode="auto">
          <a:xfrm>
            <a:off x="381000" y="1981200"/>
            <a:ext cx="8206154"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 Square Table</a:t>
            </a:r>
            <a:endParaRPr lang="en-US" dirty="0"/>
          </a:p>
        </p:txBody>
      </p:sp>
      <p:pic>
        <p:nvPicPr>
          <p:cNvPr id="3074" name="Picture 2"/>
          <p:cNvPicPr>
            <a:picLocks noGrp="1" noChangeAspect="1" noChangeArrowheads="1"/>
          </p:cNvPicPr>
          <p:nvPr>
            <p:ph idx="1"/>
          </p:nvPr>
        </p:nvPicPr>
        <p:blipFill>
          <a:blip r:embed="rId2"/>
          <a:srcRect l="56626" t="15153" r="7404" b="46124"/>
          <a:stretch>
            <a:fillRect/>
          </a:stretch>
        </p:blipFill>
        <p:spPr bwMode="auto">
          <a:xfrm>
            <a:off x="990600" y="1524000"/>
            <a:ext cx="7162801" cy="43353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1</a:t>
            </a:r>
            <a:endParaRPr lang="en-US" dirty="0"/>
          </a:p>
        </p:txBody>
      </p:sp>
      <p:pic>
        <p:nvPicPr>
          <p:cNvPr id="49154" name="Picture 2"/>
          <p:cNvPicPr>
            <a:picLocks noGrp="1" noChangeAspect="1" noChangeArrowheads="1"/>
          </p:cNvPicPr>
          <p:nvPr>
            <p:ph idx="1"/>
          </p:nvPr>
        </p:nvPicPr>
        <p:blipFill>
          <a:blip r:embed="rId2"/>
          <a:srcRect l="32015" t="67346" r="34855" b="22553"/>
          <a:stretch>
            <a:fillRect/>
          </a:stretch>
        </p:blipFill>
        <p:spPr bwMode="auto">
          <a:xfrm>
            <a:off x="304800" y="3810000"/>
            <a:ext cx="8001000" cy="1371600"/>
          </a:xfrm>
          <a:prstGeom prst="rect">
            <a:avLst/>
          </a:prstGeom>
          <a:noFill/>
          <a:ln w="9525">
            <a:noFill/>
            <a:miter lim="800000"/>
            <a:headEnd/>
            <a:tailEnd/>
          </a:ln>
          <a:effectLst/>
        </p:spPr>
      </p:pic>
      <p:sp>
        <p:nvSpPr>
          <p:cNvPr id="5" name="Rectangle 4"/>
          <p:cNvSpPr/>
          <p:nvPr/>
        </p:nvSpPr>
        <p:spPr>
          <a:xfrm>
            <a:off x="838200" y="1676400"/>
            <a:ext cx="7467600" cy="1754326"/>
          </a:xfrm>
          <a:prstGeom prst="rect">
            <a:avLst/>
          </a:prstGeom>
        </p:spPr>
        <p:txBody>
          <a:bodyPr wrap="square">
            <a:spAutoFit/>
          </a:bodyPr>
          <a:lstStyle/>
          <a:p>
            <a:pPr algn="just"/>
            <a:r>
              <a:rPr lang="en-US" dirty="0" smtClean="0"/>
              <a:t>A department store, A, has four competitors: B,C,D, and E. Store A hires a consultant to determine if the percentage of shoppers who prefer each of the five stores is the same. A survey of 1100 randomly selected shoppers is conducted, and the results about which one of the stores shoppers prefer are below. Is there enough evidence using a significance level α = 0.05 to conclude that the proportions are really the same?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i</a:t>
            </a:r>
            <a:r>
              <a:rPr lang="en-US" dirty="0" smtClean="0"/>
              <a:t>) The null hypothesis H0:the population frequencies are equal to the expected frequencies (to be calculated below). </a:t>
            </a:r>
          </a:p>
          <a:p>
            <a:r>
              <a:rPr lang="en-US" dirty="0" smtClean="0"/>
              <a:t>(ii) The alternative hypothesis, Ha: the null hypothesis is false. </a:t>
            </a:r>
          </a:p>
          <a:p>
            <a:r>
              <a:rPr lang="en-US" dirty="0" smtClean="0"/>
              <a:t>(iii) α = 0.05. </a:t>
            </a:r>
          </a:p>
          <a:p>
            <a:r>
              <a:rPr lang="en-US" dirty="0" smtClean="0"/>
              <a:t>(iv) The degrees of freedom: k − 1 = 5 − 1 = 4.</a:t>
            </a:r>
          </a:p>
          <a:p>
            <a:r>
              <a:rPr lang="en-US" dirty="0" smtClean="0"/>
              <a:t>(v) The test statistic can be calculated using a table: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1202" name="Picture 2"/>
          <p:cNvPicPr>
            <a:picLocks noGrp="1" noChangeAspect="1" noChangeArrowheads="1"/>
          </p:cNvPicPr>
          <p:nvPr>
            <p:ph idx="1"/>
          </p:nvPr>
        </p:nvPicPr>
        <p:blipFill>
          <a:blip r:embed="rId2"/>
          <a:srcRect l="19878" t="21887" r="21434" b="24237"/>
          <a:stretch>
            <a:fillRect/>
          </a:stretch>
        </p:blipFill>
        <p:spPr bwMode="auto">
          <a:xfrm>
            <a:off x="685800" y="1524000"/>
            <a:ext cx="7824788"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Chi-Square Test on Data</a:t>
            </a:r>
            <a:endParaRPr lang="en-US" dirty="0"/>
          </a:p>
        </p:txBody>
      </p:sp>
      <p:sp>
        <p:nvSpPr>
          <p:cNvPr id="3" name="Content Placeholder 2"/>
          <p:cNvSpPr>
            <a:spLocks noGrp="1"/>
          </p:cNvSpPr>
          <p:nvPr>
            <p:ph idx="1"/>
          </p:nvPr>
        </p:nvSpPr>
        <p:spPr/>
        <p:txBody>
          <a:bodyPr>
            <a:normAutofit/>
          </a:bodyPr>
          <a:lstStyle/>
          <a:p>
            <a:r>
              <a:rPr lang="en-US" sz="2400" dirty="0" smtClean="0"/>
              <a:t>Consider a dataset with 250 points distributed  Normally</a:t>
            </a:r>
            <a:endParaRPr lang="en-US" sz="2400" dirty="0"/>
          </a:p>
        </p:txBody>
      </p:sp>
      <p:pic>
        <p:nvPicPr>
          <p:cNvPr id="6147" name="Picture 3"/>
          <p:cNvPicPr>
            <a:picLocks noChangeAspect="1" noChangeArrowheads="1"/>
          </p:cNvPicPr>
          <p:nvPr/>
        </p:nvPicPr>
        <p:blipFill>
          <a:blip r:embed="rId2"/>
          <a:srcRect/>
          <a:stretch>
            <a:fillRect/>
          </a:stretch>
        </p:blipFill>
        <p:spPr bwMode="auto">
          <a:xfrm>
            <a:off x="685800" y="2057400"/>
            <a:ext cx="7620000" cy="2974258"/>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523875" y="5181600"/>
            <a:ext cx="7662333"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609600"/>
            <a:ext cx="7225788" cy="528796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457200" y="304800"/>
            <a:ext cx="7952465" cy="5364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533400" y="914400"/>
            <a:ext cx="8604184" cy="5333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685800" y="914400"/>
            <a:ext cx="8008722" cy="4906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81000" y="609600"/>
            <a:ext cx="7835018" cy="5562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4800" y="1676400"/>
            <a:ext cx="4382429" cy="2286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403271" y="1295400"/>
            <a:ext cx="4740729" cy="2743200"/>
          </a:xfrm>
          <a:prstGeom prst="rect">
            <a:avLst/>
          </a:prstGeom>
          <a:noFill/>
          <a:ln w="9525">
            <a:noFill/>
            <a:miter lim="800000"/>
            <a:headEnd/>
            <a:tailEnd/>
          </a:ln>
          <a:effectLst/>
        </p:spPr>
      </p:pic>
      <p:sp>
        <p:nvSpPr>
          <p:cNvPr id="6" name="TextBox 5"/>
          <p:cNvSpPr txBox="1"/>
          <p:nvPr/>
        </p:nvSpPr>
        <p:spPr>
          <a:xfrm>
            <a:off x="1066800" y="4343400"/>
            <a:ext cx="6324600" cy="646331"/>
          </a:xfrm>
          <a:prstGeom prst="rect">
            <a:avLst/>
          </a:prstGeom>
          <a:noFill/>
        </p:spPr>
        <p:txBody>
          <a:bodyPr wrap="square" rtlCol="0">
            <a:spAutoFit/>
          </a:bodyPr>
          <a:lstStyle/>
          <a:p>
            <a:r>
              <a:rPr lang="en-US" dirty="0" smtClean="0"/>
              <a:t>By visualization, one could argue that the two datasets have two different distributions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533399" y="381000"/>
            <a:ext cx="7693547" cy="5562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304800" y="304800"/>
            <a:ext cx="7433493" cy="4983163"/>
          </a:xfrm>
          <a:prstGeom prst="rect">
            <a:avLst/>
          </a:prstGeom>
          <a:noFill/>
          <a:ln w="9525">
            <a:noFill/>
            <a:miter lim="800000"/>
            <a:headEnd/>
            <a:tailEnd/>
          </a:ln>
          <a:effectLst/>
        </p:spPr>
      </p:pic>
      <p:sp>
        <p:nvSpPr>
          <p:cNvPr id="5" name="TextBox 4"/>
          <p:cNvSpPr txBox="1"/>
          <p:nvPr/>
        </p:nvSpPr>
        <p:spPr>
          <a:xfrm>
            <a:off x="533400" y="5715000"/>
            <a:ext cx="7543800" cy="369332"/>
          </a:xfrm>
          <a:prstGeom prst="rect">
            <a:avLst/>
          </a:prstGeom>
          <a:noFill/>
        </p:spPr>
        <p:txBody>
          <a:bodyPr wrap="square" rtlCol="0">
            <a:spAutoFit/>
          </a:bodyPr>
          <a:lstStyle/>
          <a:p>
            <a:r>
              <a:rPr lang="en-US" dirty="0" smtClean="0"/>
              <a:t>There are different type of distribution : Discrete and Continuous Distribution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distributions to data</a:t>
            </a:r>
            <a:endParaRPr lang="en-US" dirty="0"/>
          </a:p>
        </p:txBody>
      </p:sp>
      <p:sp>
        <p:nvSpPr>
          <p:cNvPr id="3" name="Content Placeholder 2"/>
          <p:cNvSpPr>
            <a:spLocks noGrp="1"/>
          </p:cNvSpPr>
          <p:nvPr>
            <p:ph idx="1"/>
          </p:nvPr>
        </p:nvSpPr>
        <p:spPr/>
        <p:txBody>
          <a:bodyPr>
            <a:normAutofit/>
          </a:bodyPr>
          <a:lstStyle/>
          <a:p>
            <a:r>
              <a:rPr lang="en-US" sz="2400" dirty="0" smtClean="0"/>
              <a:t>We can make to fit a “right” distribution by visualizing the data</a:t>
            </a:r>
          </a:p>
          <a:p>
            <a:r>
              <a:rPr lang="en-US" sz="2400" dirty="0" smtClean="0"/>
              <a:t>Goodness of fit tests provide statistical evidence to test hypotheses about the nature of distribution that can fit the data.</a:t>
            </a:r>
          </a:p>
          <a:p>
            <a:r>
              <a:rPr lang="en-US" sz="2400" dirty="0" smtClean="0"/>
              <a:t>Two popular statistical goodness-of-fit tests are – </a:t>
            </a:r>
          </a:p>
          <a:p>
            <a:r>
              <a:rPr lang="en-US" sz="2400" dirty="0" smtClean="0">
                <a:solidFill>
                  <a:srgbClr val="FF0000"/>
                </a:solidFill>
              </a:rPr>
              <a:t>Chi-Square test</a:t>
            </a:r>
          </a:p>
          <a:p>
            <a:r>
              <a:rPr lang="en-US" sz="2400" dirty="0" smtClean="0">
                <a:solidFill>
                  <a:srgbClr val="FF0000"/>
                </a:solidFill>
              </a:rPr>
              <a:t> </a:t>
            </a:r>
            <a:r>
              <a:rPr lang="en-US" sz="2400" dirty="0" err="1" smtClean="0">
                <a:solidFill>
                  <a:srgbClr val="FF0000"/>
                </a:solidFill>
              </a:rPr>
              <a:t>Kolmogorov</a:t>
            </a:r>
            <a:r>
              <a:rPr lang="en-US" sz="2400" dirty="0" smtClean="0">
                <a:solidFill>
                  <a:srgbClr val="FF0000"/>
                </a:solidFill>
              </a:rPr>
              <a:t>-Smirnov test.</a:t>
            </a:r>
          </a:p>
          <a:p>
            <a:r>
              <a:rPr lang="en-US" sz="2400" dirty="0" smtClean="0">
                <a:solidFill>
                  <a:srgbClr val="FF0000"/>
                </a:solidFill>
              </a:rPr>
              <a:t> Anderson-Darling test is another test that is used less frequently.</a:t>
            </a:r>
            <a:endParaRPr lang="en-US" sz="2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 of Fit</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Definition: </a:t>
            </a:r>
            <a:r>
              <a:rPr lang="en-US" b="1" dirty="0" smtClean="0"/>
              <a:t>A chi-square goodness-of-fit test </a:t>
            </a:r>
            <a:r>
              <a:rPr lang="en-US" dirty="0" smtClean="0"/>
              <a:t>is used to test whether a frequency distribution obtained experimentally fits an “expected” frequency distribution that is based on the theoretical or previously known probability of each outcome. </a:t>
            </a:r>
          </a:p>
          <a:p>
            <a:pPr algn="just"/>
            <a:r>
              <a:rPr lang="en-US" dirty="0" smtClean="0"/>
              <a:t>An experiment is conducted in which a simple random sample is taken from a population, and each member of the population is grouped into exactly one of k categories.</a:t>
            </a:r>
          </a:p>
          <a:p>
            <a:pPr algn="just"/>
            <a:r>
              <a:rPr lang="en-US" dirty="0" smtClean="0">
                <a:solidFill>
                  <a:srgbClr val="FF0000"/>
                </a:solidFill>
              </a:rPr>
              <a:t>Step 1:</a:t>
            </a:r>
            <a:r>
              <a:rPr lang="en-US" dirty="0" smtClean="0"/>
              <a:t> The observed frequencies are calculated for the sample. </a:t>
            </a:r>
          </a:p>
          <a:p>
            <a:pPr algn="just"/>
            <a:r>
              <a:rPr lang="en-US" dirty="0" smtClean="0">
                <a:solidFill>
                  <a:srgbClr val="FF0000"/>
                </a:solidFill>
              </a:rPr>
              <a:t>Step 2: </a:t>
            </a:r>
            <a:r>
              <a:rPr lang="en-US" dirty="0" smtClean="0"/>
              <a:t>The expected frequencies are obtained from previous knowledge (or belief) or probability theory. In order to proceed to the next step, it is necessary that each expected frequency is at least 5.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lgn="just"/>
            <a:r>
              <a:rPr lang="en-US" dirty="0" smtClean="0">
                <a:solidFill>
                  <a:srgbClr val="FF0000"/>
                </a:solidFill>
              </a:rPr>
              <a:t>Step 3: </a:t>
            </a:r>
            <a:r>
              <a:rPr lang="en-US" dirty="0" smtClean="0"/>
              <a:t>A hypothesis test is performed:</a:t>
            </a:r>
          </a:p>
          <a:p>
            <a:pPr algn="just"/>
            <a:r>
              <a:rPr lang="en-US" dirty="0" smtClean="0"/>
              <a:t> (</a:t>
            </a:r>
            <a:r>
              <a:rPr lang="en-US" dirty="0" err="1" smtClean="0"/>
              <a:t>i</a:t>
            </a:r>
            <a:r>
              <a:rPr lang="en-US" dirty="0" smtClean="0"/>
              <a:t>) </a:t>
            </a:r>
            <a:r>
              <a:rPr lang="en-US" b="1" dirty="0" smtClean="0"/>
              <a:t>The null hypothesis H0</a:t>
            </a:r>
            <a:r>
              <a:rPr lang="en-US" dirty="0" smtClean="0"/>
              <a:t>: the population frequencies are equal to the expected frequencies.</a:t>
            </a:r>
          </a:p>
          <a:p>
            <a:pPr algn="just"/>
            <a:r>
              <a:rPr lang="en-US" dirty="0" smtClean="0"/>
              <a:t> (ii) </a:t>
            </a:r>
            <a:r>
              <a:rPr lang="en-US" b="1" dirty="0" smtClean="0"/>
              <a:t>The alternative hypothesis, Ha: </a:t>
            </a:r>
            <a:r>
              <a:rPr lang="en-US" dirty="0" smtClean="0"/>
              <a:t>the null hypothesis is false (what does this imply about the population frequencies?).</a:t>
            </a:r>
          </a:p>
          <a:p>
            <a:pPr algn="just"/>
            <a:r>
              <a:rPr lang="en-US" dirty="0" smtClean="0"/>
              <a:t> (iii) α is the level of significance. (A significance level of 0.05 indicates a 5% risk (95 % confidence interval) of concluding that a difference exists when there is no actual difference).</a:t>
            </a:r>
          </a:p>
          <a:p>
            <a:pPr algn="just"/>
            <a:r>
              <a:rPr lang="en-US" dirty="0" smtClean="0"/>
              <a:t>(iv) The degrees of freedom: k − 1.</a:t>
            </a:r>
          </a:p>
          <a:p>
            <a:pPr algn="just"/>
            <a:r>
              <a:rPr lang="en-US" dirty="0" smtClean="0"/>
              <a:t> (v) A test statistic is calculated using χ 2 </a:t>
            </a:r>
            <a:r>
              <a:rPr lang="en-US" dirty="0" smtClean="0"/>
              <a:t>value</a:t>
            </a:r>
          </a:p>
          <a:p>
            <a:pPr algn="just"/>
            <a:endParaRPr lang="en-US" dirty="0" smtClean="0"/>
          </a:p>
          <a:p>
            <a:pPr algn="just"/>
            <a:endParaRPr lang="en-US" dirty="0" smtClean="0"/>
          </a:p>
          <a:p>
            <a:pPr algn="just"/>
            <a:r>
              <a:rPr lang="en-US" dirty="0" smtClean="0"/>
              <a:t>(vi) From α and k − 1, a critical value is determined from the chi-square table. </a:t>
            </a:r>
          </a:p>
          <a:p>
            <a:pPr algn="just"/>
            <a:r>
              <a:rPr lang="en-US" dirty="0" smtClean="0"/>
              <a:t>(vii) Reject H0 if χ 2 is larger than the critical value (right-tailed test). </a:t>
            </a:r>
            <a:endParaRPr lang="en-US" dirty="0"/>
          </a:p>
        </p:txBody>
      </p:sp>
      <p:sp>
        <p:nvSpPr>
          <p:cNvPr id="5" name="TextBox 4"/>
          <p:cNvSpPr txBox="1"/>
          <p:nvPr/>
        </p:nvSpPr>
        <p:spPr>
          <a:xfrm>
            <a:off x="990600" y="6324600"/>
            <a:ext cx="2743200" cy="369332"/>
          </a:xfrm>
          <a:prstGeom prst="rect">
            <a:avLst/>
          </a:prstGeom>
          <a:noFill/>
        </p:spPr>
        <p:txBody>
          <a:bodyPr wrap="square" rtlCol="0">
            <a:spAutoFit/>
          </a:bodyPr>
          <a:lstStyle/>
          <a:p>
            <a:endParaRPr lang="en-US" dirty="0"/>
          </a:p>
        </p:txBody>
      </p:sp>
      <p:pic>
        <p:nvPicPr>
          <p:cNvPr id="1027" name="Picture 3"/>
          <p:cNvPicPr>
            <a:picLocks noChangeAspect="1" noChangeArrowheads="1"/>
          </p:cNvPicPr>
          <p:nvPr/>
        </p:nvPicPr>
        <p:blipFill>
          <a:blip r:embed="rId3"/>
          <a:srcRect/>
          <a:stretch>
            <a:fillRect/>
          </a:stretch>
        </p:blipFill>
        <p:spPr bwMode="auto">
          <a:xfrm>
            <a:off x="4191000" y="4724400"/>
            <a:ext cx="4391025" cy="73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701</Words>
  <Application>Microsoft Office PowerPoint</Application>
  <PresentationFormat>On-screen Show (4:3)</PresentationFormat>
  <Paragraphs>52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Fitting Distributions to Your Data</vt:lpstr>
      <vt:lpstr>Slide 2</vt:lpstr>
      <vt:lpstr>Slide 3</vt:lpstr>
      <vt:lpstr>Distribution</vt:lpstr>
      <vt:lpstr>Slide 5</vt:lpstr>
      <vt:lpstr>Slide 6</vt:lpstr>
      <vt:lpstr>Fitting distributions to data</vt:lpstr>
      <vt:lpstr>Goodness of Fit</vt:lpstr>
      <vt:lpstr>Contd..</vt:lpstr>
      <vt:lpstr>Question?</vt:lpstr>
      <vt:lpstr>Data set</vt:lpstr>
      <vt:lpstr>Solution</vt:lpstr>
      <vt:lpstr>Solution</vt:lpstr>
      <vt:lpstr>Solution</vt:lpstr>
      <vt:lpstr>Chi Square Table</vt:lpstr>
      <vt:lpstr>Numerical 1</vt:lpstr>
      <vt:lpstr>Solution</vt:lpstr>
      <vt:lpstr>Contd..</vt:lpstr>
      <vt:lpstr>Running a Chi-Square Test on Data</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Fitting Distributions to Your Data</dc:title>
  <dc:creator>payal.khurana</dc:creator>
  <cp:lastModifiedBy>payal.khurana</cp:lastModifiedBy>
  <cp:revision>13</cp:revision>
  <dcterms:created xsi:type="dcterms:W3CDTF">2022-11-29T07:43:31Z</dcterms:created>
  <dcterms:modified xsi:type="dcterms:W3CDTF">2022-11-30T04:58:32Z</dcterms:modified>
</cp:coreProperties>
</file>