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77" r:id="rId4"/>
    <p:sldId id="278" r:id="rId5"/>
    <p:sldId id="280" r:id="rId6"/>
    <p:sldId id="281"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16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3F7936-C4D5-4C42-8B7A-59AD2293084E}" type="datetimeFigureOut">
              <a:rPr lang="en-US" smtClean="0"/>
              <a:pPr/>
              <a:t>11/16/2022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110D4F-7A68-49EA-886D-04D9C1E2CAA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88" name="Google Shape;388;p4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99" name="Google Shape;399;p4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4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415" name="Google Shape;415;p4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4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426" name="Google Shape;426;p4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4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438" name="Google Shape;438;p4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7" name="Google Shape;447;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9" name="Google Shape;459;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6" name="Google Shape;466;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2" name="Google Shape;472;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8" name="Google Shape;47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4" name="Google Shape;484;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7" name="Google Shape;337;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43" name="Google Shape;343;p4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57" name="Google Shape;357;p4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68" name="Google Shape;368;p4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78" name="Google Shape;378;p4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066B2A-C926-4AE5-8FEE-566461A8E32A}"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538D8E-423E-4275-9F17-54D680D968C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066B2A-C926-4AE5-8FEE-566461A8E32A}"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538D8E-423E-4275-9F17-54D680D968C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066B2A-C926-4AE5-8FEE-566461A8E32A}"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538D8E-423E-4275-9F17-54D680D968C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066B2A-C926-4AE5-8FEE-566461A8E32A}"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538D8E-423E-4275-9F17-54D680D968C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066B2A-C926-4AE5-8FEE-566461A8E32A}"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538D8E-423E-4275-9F17-54D680D968C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8066B2A-C926-4AE5-8FEE-566461A8E32A}" type="datetimeFigureOut">
              <a:rPr lang="en-US" smtClean="0"/>
              <a:pPr/>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538D8E-423E-4275-9F17-54D680D968C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066B2A-C926-4AE5-8FEE-566461A8E32A}" type="datetimeFigureOut">
              <a:rPr lang="en-US" smtClean="0"/>
              <a:pPr/>
              <a:t>11/16/2022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538D8E-423E-4275-9F17-54D680D968C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8066B2A-C926-4AE5-8FEE-566461A8E32A}" type="datetimeFigureOut">
              <a:rPr lang="en-US" smtClean="0"/>
              <a:pPr/>
              <a:t>11/16/2022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538D8E-423E-4275-9F17-54D680D968C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066B2A-C926-4AE5-8FEE-566461A8E32A}" type="datetimeFigureOut">
              <a:rPr lang="en-US" smtClean="0"/>
              <a:pPr/>
              <a:t>11/16/2022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538D8E-423E-4275-9F17-54D680D968C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066B2A-C926-4AE5-8FEE-566461A8E32A}" type="datetimeFigureOut">
              <a:rPr lang="en-US" smtClean="0"/>
              <a:pPr/>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538D8E-423E-4275-9F17-54D680D968C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066B2A-C926-4AE5-8FEE-566461A8E32A}" type="datetimeFigureOut">
              <a:rPr lang="en-US" smtClean="0"/>
              <a:pPr/>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538D8E-423E-4275-9F17-54D680D968C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066B2A-C926-4AE5-8FEE-566461A8E32A}" type="datetimeFigureOut">
              <a:rPr lang="en-US" smtClean="0"/>
              <a:pPr/>
              <a:t>11/16/2022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538D8E-423E-4275-9F17-54D680D968C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hyperlink" Target="https://medium.com/@antriksh_66433/dimensionality-reduction-singular-value-decomposition-727426d3b063" TargetMode="External"/><Relationship Id="rId3" Type="http://schemas.openxmlformats.org/officeDocument/2006/relationships/hyperlink" Target="https://www.machinelearningmindset.com/linear-independence-of-vectors/" TargetMode="External"/><Relationship Id="rId7" Type="http://schemas.openxmlformats.org/officeDocument/2006/relationships/hyperlink" Target="https://datajobs.com/data-science-repo/SVD-Tutorial-%5bKirk-Baker%5d.pdf"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hyperlink" Target="https://www.javatpoint.com/linear-algebra-for-machine-learning" TargetMode="External"/><Relationship Id="rId5" Type="http://schemas.openxmlformats.org/officeDocument/2006/relationships/hyperlink" Target="http://pi.math.cornell.edu/~mec/Winter2009/RalucaRemus/Lecture3/lecture3.html" TargetMode="External"/><Relationship Id="rId4" Type="http://schemas.openxmlformats.org/officeDocument/2006/relationships/hyperlink" Target="https://web.stanford.edu/~boyd/vml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Singular Value Decomposition(SVD)</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3"/>
          <p:cNvSpPr txBox="1">
            <a:spLocks noGrp="1"/>
          </p:cNvSpPr>
          <p:nvPr>
            <p:ph type="title"/>
          </p:nvPr>
        </p:nvSpPr>
        <p:spPr>
          <a:xfrm>
            <a:off x="457200" y="274638"/>
            <a:ext cx="8229600" cy="1143000"/>
          </a:xfrm>
          <a:prstGeom prst="rect">
            <a:avLst/>
          </a:prstGeom>
          <a:blipFill rotWithShape="1">
            <a:blip r:embed="rId3">
              <a:alphaModFix/>
            </a:blip>
            <a:stretch>
              <a:fillRect l="-1498" t="-10521" b="-2894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r>
              <a:rPr lang="en-US" sz="1800">
                <a:latin typeface="Calibri"/>
                <a:ea typeface="Calibri"/>
                <a:cs typeface="Calibri"/>
                <a:sym typeface="Calibri"/>
              </a:rPr>
              <a:t> </a:t>
            </a:r>
            <a:endParaRPr/>
          </a:p>
        </p:txBody>
      </p:sp>
      <p:pic>
        <p:nvPicPr>
          <p:cNvPr id="340" name="Google Shape;340;p53"/>
          <p:cNvPicPr preferRelativeResize="0">
            <a:picLocks noGrp="1"/>
          </p:cNvPicPr>
          <p:nvPr>
            <p:ph type="body" idx="1"/>
          </p:nvPr>
        </p:nvPicPr>
        <p:blipFill rotWithShape="1">
          <a:blip r:embed="rId4">
            <a:alphaModFix/>
          </a:blip>
          <a:srcRect/>
          <a:stretch/>
        </p:blipFill>
        <p:spPr>
          <a:xfrm>
            <a:off x="533400" y="1981200"/>
            <a:ext cx="8229600" cy="237063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4"/>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US"/>
              <a:pPr marL="0" lvl="0" indent="0" algn="r" rtl="0">
                <a:spcBef>
                  <a:spcPts val="0"/>
                </a:spcBef>
                <a:spcAft>
                  <a:spcPts val="0"/>
                </a:spcAft>
                <a:buClr>
                  <a:srgbClr val="888888"/>
                </a:buClr>
                <a:buSzPts val="1200"/>
                <a:buFont typeface="Calibri"/>
                <a:buNone/>
              </a:pPr>
              <a:t>11</a:t>
            </a:fld>
            <a:endParaRPr/>
          </a:p>
        </p:txBody>
      </p:sp>
      <p:sp>
        <p:nvSpPr>
          <p:cNvPr id="346" name="Google Shape;346;p54"/>
          <p:cNvSpPr txBox="1">
            <a:spLocks noGrp="1"/>
          </p:cNvSpPr>
          <p:nvPr>
            <p:ph type="title" idx="4294967295"/>
          </p:nvPr>
        </p:nvSpPr>
        <p:spPr>
          <a:xfrm>
            <a:off x="0" y="427039"/>
            <a:ext cx="7543800" cy="5556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Clr>
                <a:srgbClr val="3F3F3F"/>
              </a:buClr>
              <a:buSzPct val="100000"/>
              <a:buFont typeface="Calibri"/>
              <a:buNone/>
            </a:pPr>
            <a:r>
              <a:rPr lang="en-US"/>
              <a:t>Example</a:t>
            </a:r>
            <a:endParaRPr/>
          </a:p>
        </p:txBody>
      </p:sp>
      <p:sp>
        <p:nvSpPr>
          <p:cNvPr id="347" name="Google Shape;347;p54"/>
          <p:cNvSpPr txBox="1">
            <a:spLocks noGrp="1"/>
          </p:cNvSpPr>
          <p:nvPr>
            <p:ph type="body" idx="4294967295"/>
          </p:nvPr>
        </p:nvSpPr>
        <p:spPr>
          <a:xfrm>
            <a:off x="0" y="1127125"/>
            <a:ext cx="3325416" cy="368300"/>
          </a:xfrm>
          <a:prstGeom prst="rect">
            <a:avLst/>
          </a:prstGeom>
          <a:noFill/>
          <a:ln>
            <a:noFill/>
          </a:ln>
        </p:spPr>
        <p:txBody>
          <a:bodyPr spcFirstLastPara="1" wrap="square" lIns="0" tIns="45700" rIns="0" bIns="45700" anchor="t" anchorCtr="0">
            <a:noAutofit/>
          </a:bodyPr>
          <a:lstStyle/>
          <a:p>
            <a:pPr marL="91440" lvl="0" indent="-91440" algn="l" rtl="0">
              <a:lnSpc>
                <a:spcPct val="90000"/>
              </a:lnSpc>
              <a:spcBef>
                <a:spcPts val="0"/>
              </a:spcBef>
              <a:spcAft>
                <a:spcPts val="0"/>
              </a:spcAft>
              <a:buClr>
                <a:schemeClr val="dk1"/>
              </a:buClr>
              <a:buSzPts val="2000"/>
              <a:buChar char=" "/>
            </a:pPr>
            <a:r>
              <a:rPr lang="en-US" sz="2400">
                <a:solidFill>
                  <a:schemeClr val="dk1"/>
                </a:solidFill>
              </a:rPr>
              <a:t>Compute SVD decomposition of Matrix</a:t>
            </a:r>
            <a:endParaRPr sz="2400"/>
          </a:p>
        </p:txBody>
      </p:sp>
      <p:sp>
        <p:nvSpPr>
          <p:cNvPr id="348" name="Google Shape;348;p54"/>
          <p:cNvSpPr txBox="1"/>
          <p:nvPr/>
        </p:nvSpPr>
        <p:spPr>
          <a:xfrm>
            <a:off x="800810" y="2707799"/>
            <a:ext cx="6822503" cy="369332"/>
          </a:xfrm>
          <a:prstGeom prst="rect">
            <a:avLst/>
          </a:prstGeom>
          <a:blipFill rotWithShape="1">
            <a:blip r:embed="rId3">
              <a:alphaModFix/>
            </a:blip>
            <a:stretch>
              <a:fillRect l="-1674" t="-21663" b="-3166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349" name="Google Shape;349;p54"/>
          <p:cNvSpPr txBox="1"/>
          <p:nvPr/>
        </p:nvSpPr>
        <p:spPr>
          <a:xfrm>
            <a:off x="800810" y="3123341"/>
            <a:ext cx="1873675" cy="369332"/>
          </a:xfrm>
          <a:prstGeom prst="rect">
            <a:avLst/>
          </a:prstGeom>
          <a:blipFill rotWithShape="1">
            <a:blip r:embed="rId4">
              <a:alphaModFix/>
            </a:blip>
            <a:stretch>
              <a:fillRect l="-6338" t="-19665" b="-2458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350" name="Google Shape;350;p54"/>
          <p:cNvSpPr txBox="1"/>
          <p:nvPr/>
        </p:nvSpPr>
        <p:spPr>
          <a:xfrm>
            <a:off x="819503" y="3561474"/>
            <a:ext cx="5895343" cy="1211935"/>
          </a:xfrm>
          <a:prstGeom prst="rect">
            <a:avLst/>
          </a:prstGeom>
          <a:blipFill rotWithShape="1">
            <a:blip r:embed="rId5">
              <a:alphaModFix/>
            </a:blip>
            <a:stretch>
              <a:fillRect l="-851" t="-301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351" name="Google Shape;351;p54"/>
          <p:cNvSpPr txBox="1"/>
          <p:nvPr/>
        </p:nvSpPr>
        <p:spPr>
          <a:xfrm>
            <a:off x="1020531" y="4827932"/>
            <a:ext cx="3228343" cy="1415324"/>
          </a:xfrm>
          <a:prstGeom prst="rect">
            <a:avLst/>
          </a:prstGeom>
          <a:blipFill rotWithShape="1">
            <a:blip r:embed="rId6">
              <a:alphaModFix/>
            </a:blip>
            <a:stretch>
              <a:fillRect l="-1412" b="-42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pic>
        <p:nvPicPr>
          <p:cNvPr id="352" name="Google Shape;352;p54"/>
          <p:cNvPicPr preferRelativeResize="0"/>
          <p:nvPr/>
        </p:nvPicPr>
        <p:blipFill rotWithShape="1">
          <a:blip r:embed="rId7">
            <a:alphaModFix/>
          </a:blip>
          <a:srcRect/>
          <a:stretch/>
        </p:blipFill>
        <p:spPr>
          <a:xfrm>
            <a:off x="4279809" y="170288"/>
            <a:ext cx="4721496" cy="1623394"/>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
        <p:nvSpPr>
          <p:cNvPr id="353" name="Google Shape;353;p54"/>
          <p:cNvSpPr txBox="1"/>
          <p:nvPr/>
        </p:nvSpPr>
        <p:spPr>
          <a:xfrm>
            <a:off x="5029200" y="5027783"/>
            <a:ext cx="3862272"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Calibri"/>
              <a:buNone/>
            </a:pPr>
            <a:r>
              <a:rPr lang="en-US" sz="2000" b="0" i="0" u="none" strike="noStrike">
                <a:solidFill>
                  <a:schemeClr val="dk1"/>
                </a:solidFill>
                <a:latin typeface="Calibri"/>
                <a:ea typeface="Calibri"/>
                <a:cs typeface="Calibri"/>
                <a:sym typeface="Calibri"/>
              </a:rPr>
              <a:t>Step 2 :  Find eigen values and corresponding eigen vectors of </a:t>
            </a:r>
            <a:r>
              <a:rPr lang="en-US" sz="2000" b="0" i="1" u="none" strike="noStrike">
                <a:solidFill>
                  <a:schemeClr val="dk1"/>
                </a:solidFill>
                <a:latin typeface="Calibri"/>
                <a:ea typeface="Calibri"/>
                <a:cs typeface="Calibri"/>
                <a:sym typeface="Calibri"/>
              </a:rPr>
              <a:t>AA</a:t>
            </a:r>
            <a:r>
              <a:rPr lang="en-US" sz="2000" b="0" i="1" u="none" strike="noStrike" baseline="30000">
                <a:solidFill>
                  <a:schemeClr val="dk1"/>
                </a:solidFill>
                <a:latin typeface="Calibri"/>
                <a:ea typeface="Calibri"/>
                <a:cs typeface="Calibri"/>
                <a:sym typeface="Calibri"/>
              </a:rPr>
              <a:t>T</a:t>
            </a:r>
            <a:r>
              <a:rPr lang="en-US" sz="2000" b="0" i="1" u="none" strike="noStrike">
                <a:solidFill>
                  <a:schemeClr val="dk1"/>
                </a:solidFill>
                <a:latin typeface="Calibri"/>
                <a:ea typeface="Calibri"/>
                <a:cs typeface="Calibri"/>
                <a:sym typeface="Calibri"/>
              </a:rPr>
              <a:t> </a:t>
            </a:r>
            <a:r>
              <a:rPr lang="en-US" sz="2000" b="0" i="0" u="none" strike="noStrike">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pic>
        <p:nvPicPr>
          <p:cNvPr id="354" name="Google Shape;354;p54"/>
          <p:cNvPicPr preferRelativeResize="0"/>
          <p:nvPr/>
        </p:nvPicPr>
        <p:blipFill rotWithShape="1">
          <a:blip r:embed="rId8">
            <a:alphaModFix/>
          </a:blip>
          <a:srcRect/>
          <a:stretch/>
        </p:blipFill>
        <p:spPr>
          <a:xfrm>
            <a:off x="1163916" y="1855003"/>
            <a:ext cx="1470787" cy="65537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5"/>
          <p:cNvSpPr txBox="1"/>
          <p:nvPr/>
        </p:nvSpPr>
        <p:spPr>
          <a:xfrm>
            <a:off x="349191" y="128882"/>
            <a:ext cx="4013200" cy="13849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Calibri"/>
              <a:buNone/>
            </a:pPr>
            <a:r>
              <a:rPr lang="en-US" sz="2800" b="0" i="0" u="none" strike="noStrike">
                <a:solidFill>
                  <a:schemeClr val="dk1"/>
                </a:solidFill>
                <a:latin typeface="Calibri"/>
                <a:ea typeface="Calibri"/>
                <a:cs typeface="Calibri"/>
                <a:sym typeface="Calibri"/>
              </a:rPr>
              <a:t>Step 2 :  Find eigen values and corresponding eigen vectors of </a:t>
            </a:r>
            <a:r>
              <a:rPr lang="en-US" sz="2800" b="0" i="1" u="none" strike="noStrike">
                <a:solidFill>
                  <a:schemeClr val="dk1"/>
                </a:solidFill>
                <a:latin typeface="Calibri"/>
                <a:ea typeface="Calibri"/>
                <a:cs typeface="Calibri"/>
                <a:sym typeface="Calibri"/>
              </a:rPr>
              <a:t>AA</a:t>
            </a:r>
            <a:r>
              <a:rPr lang="en-US" sz="2800" b="0" i="1" u="none" strike="noStrike" baseline="30000">
                <a:solidFill>
                  <a:schemeClr val="dk1"/>
                </a:solidFill>
                <a:latin typeface="Calibri"/>
                <a:ea typeface="Calibri"/>
                <a:cs typeface="Calibri"/>
                <a:sym typeface="Calibri"/>
              </a:rPr>
              <a:t>T</a:t>
            </a:r>
            <a:r>
              <a:rPr lang="en-US" sz="2800" b="0" i="1" u="none" strike="noStrike">
                <a:solidFill>
                  <a:schemeClr val="dk1"/>
                </a:solidFill>
                <a:latin typeface="Calibri"/>
                <a:ea typeface="Calibri"/>
                <a:cs typeface="Calibri"/>
                <a:sym typeface="Calibri"/>
              </a:rPr>
              <a:t> </a:t>
            </a:r>
            <a:r>
              <a:rPr lang="en-US" sz="2800" b="0" i="0" u="none" strike="noStrike">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360" name="Google Shape;360;p55"/>
          <p:cNvSpPr txBox="1"/>
          <p:nvPr/>
        </p:nvSpPr>
        <p:spPr>
          <a:xfrm>
            <a:off x="349191" y="1923934"/>
            <a:ext cx="8309113"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2800"/>
              <a:buFont typeface="Calibri"/>
              <a:buNone/>
            </a:pPr>
            <a:r>
              <a:rPr lang="en-US" sz="2800">
                <a:solidFill>
                  <a:srgbClr val="FF0000"/>
                </a:solidFill>
                <a:latin typeface="Calibri"/>
                <a:ea typeface="Calibri"/>
                <a:cs typeface="Calibri"/>
                <a:sym typeface="Calibri"/>
              </a:rPr>
              <a:t>eigenvectors are defined by the equation A⃗v = λ⃗v, and applying this to AA</a:t>
            </a:r>
            <a:r>
              <a:rPr lang="en-US" sz="2800" baseline="30000">
                <a:solidFill>
                  <a:srgbClr val="FF0000"/>
                </a:solidFill>
                <a:latin typeface="Calibri"/>
                <a:ea typeface="Calibri"/>
                <a:cs typeface="Calibri"/>
                <a:sym typeface="Calibri"/>
              </a:rPr>
              <a:t>T</a:t>
            </a:r>
            <a:r>
              <a:rPr lang="en-US" sz="2800">
                <a:solidFill>
                  <a:srgbClr val="FF0000"/>
                </a:solidFill>
                <a:latin typeface="Calibri"/>
                <a:ea typeface="Calibri"/>
                <a:cs typeface="Calibri"/>
                <a:sym typeface="Calibri"/>
              </a:rPr>
              <a:t> gives : </a:t>
            </a:r>
            <a:endParaRPr sz="2800">
              <a:solidFill>
                <a:srgbClr val="FF0000"/>
              </a:solidFill>
              <a:latin typeface="Calibri"/>
              <a:ea typeface="Calibri"/>
              <a:cs typeface="Calibri"/>
              <a:sym typeface="Calibri"/>
            </a:endParaRPr>
          </a:p>
        </p:txBody>
      </p:sp>
      <p:sp>
        <p:nvSpPr>
          <p:cNvPr id="361" name="Google Shape;361;p55"/>
          <p:cNvSpPr txBox="1"/>
          <p:nvPr/>
        </p:nvSpPr>
        <p:spPr>
          <a:xfrm>
            <a:off x="882282" y="2766112"/>
            <a:ext cx="2638848" cy="717440"/>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362" name="Google Shape;362;p55"/>
          <p:cNvSpPr txBox="1"/>
          <p:nvPr/>
        </p:nvSpPr>
        <p:spPr>
          <a:xfrm>
            <a:off x="913373" y="3638937"/>
            <a:ext cx="6511971" cy="13849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Calibri"/>
              <a:buNone/>
            </a:pPr>
            <a:r>
              <a:rPr lang="en-US" sz="2800" b="0" i="0" u="none" strike="noStrike">
                <a:solidFill>
                  <a:schemeClr val="dk1"/>
                </a:solidFill>
                <a:latin typeface="Calibri"/>
                <a:ea typeface="Calibri"/>
                <a:cs typeface="Calibri"/>
                <a:sym typeface="Calibri"/>
              </a:rPr>
              <a:t>rewrite this as the set of equations</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800"/>
              <a:buFont typeface="Calibri"/>
              <a:buNone/>
            </a:pPr>
            <a:r>
              <a:rPr lang="en-US" sz="2800" b="0" i="0" u="none" strike="noStrike">
                <a:solidFill>
                  <a:schemeClr val="dk1"/>
                </a:solidFill>
                <a:latin typeface="Calibri"/>
                <a:ea typeface="Calibri"/>
                <a:cs typeface="Calibri"/>
                <a:sym typeface="Calibri"/>
              </a:rPr>
              <a:t>11</a:t>
            </a:r>
            <a:r>
              <a:rPr lang="en-US" sz="2800" b="0" i="1" u="none" strike="noStrike">
                <a:solidFill>
                  <a:schemeClr val="dk1"/>
                </a:solidFill>
                <a:latin typeface="Calibri"/>
                <a:ea typeface="Calibri"/>
                <a:cs typeface="Calibri"/>
                <a:sym typeface="Calibri"/>
              </a:rPr>
              <a:t>x</a:t>
            </a:r>
            <a:r>
              <a:rPr lang="en-US" sz="2800" b="0" i="0" u="none" strike="noStrike" baseline="-25000">
                <a:solidFill>
                  <a:schemeClr val="dk1"/>
                </a:solidFill>
                <a:latin typeface="Calibri"/>
                <a:ea typeface="Calibri"/>
                <a:cs typeface="Calibri"/>
                <a:sym typeface="Calibri"/>
              </a:rPr>
              <a:t>1</a:t>
            </a:r>
            <a:r>
              <a:rPr lang="en-US" sz="2800" b="0" i="0" u="none" strike="noStrike">
                <a:solidFill>
                  <a:schemeClr val="dk1"/>
                </a:solidFill>
                <a:latin typeface="Calibri"/>
                <a:ea typeface="Calibri"/>
                <a:cs typeface="Calibri"/>
                <a:sym typeface="Calibri"/>
              </a:rPr>
              <a:t> + </a:t>
            </a:r>
            <a:r>
              <a:rPr lang="en-US" sz="2800" b="0" i="1" u="none" strike="noStrike">
                <a:solidFill>
                  <a:schemeClr val="dk1"/>
                </a:solidFill>
                <a:latin typeface="Calibri"/>
                <a:ea typeface="Calibri"/>
                <a:cs typeface="Calibri"/>
                <a:sym typeface="Calibri"/>
              </a:rPr>
              <a:t>x</a:t>
            </a:r>
            <a:r>
              <a:rPr lang="en-US" sz="2800" b="0" i="0" u="none" strike="noStrike" baseline="-25000">
                <a:solidFill>
                  <a:schemeClr val="dk1"/>
                </a:solidFill>
                <a:latin typeface="Calibri"/>
                <a:ea typeface="Calibri"/>
                <a:cs typeface="Calibri"/>
                <a:sym typeface="Calibri"/>
              </a:rPr>
              <a:t>2</a:t>
            </a:r>
            <a:r>
              <a:rPr lang="en-US" sz="2800" b="0" i="0" u="none" strike="noStrike">
                <a:solidFill>
                  <a:schemeClr val="dk1"/>
                </a:solidFill>
                <a:latin typeface="Calibri"/>
                <a:ea typeface="Calibri"/>
                <a:cs typeface="Calibri"/>
                <a:sym typeface="Calibri"/>
              </a:rPr>
              <a:t> = </a:t>
            </a:r>
            <a:r>
              <a:rPr lang="en-US" sz="2800" b="0" i="1" u="none" strike="noStrike">
                <a:solidFill>
                  <a:schemeClr val="dk1"/>
                </a:solidFill>
                <a:latin typeface="Calibri"/>
                <a:ea typeface="Calibri"/>
                <a:cs typeface="Calibri"/>
                <a:sym typeface="Calibri"/>
              </a:rPr>
              <a:t>λ</a:t>
            </a:r>
            <a:r>
              <a:rPr lang="en-US" sz="2800" i="1">
                <a:solidFill>
                  <a:schemeClr val="dk1"/>
                </a:solidFill>
                <a:latin typeface="Calibri"/>
                <a:ea typeface="Calibri"/>
                <a:cs typeface="Calibri"/>
                <a:sym typeface="Calibri"/>
              </a:rPr>
              <a:t>x</a:t>
            </a:r>
            <a:r>
              <a:rPr lang="en-US" sz="2800" baseline="-25000">
                <a:solidFill>
                  <a:schemeClr val="dk1"/>
                </a:solidFill>
                <a:latin typeface="Calibri"/>
                <a:ea typeface="Calibri"/>
                <a:cs typeface="Calibri"/>
                <a:sym typeface="Calibri"/>
              </a:rPr>
              <a:t>1</a:t>
            </a:r>
            <a:endParaRPr sz="2800" b="0" i="0" u="none" strike="noStrik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800"/>
              <a:buFont typeface="Calibri"/>
              <a:buNone/>
            </a:pPr>
            <a:r>
              <a:rPr lang="en-US" sz="2800" i="1">
                <a:solidFill>
                  <a:schemeClr val="dk1"/>
                </a:solidFill>
                <a:latin typeface="Calibri"/>
                <a:ea typeface="Calibri"/>
                <a:cs typeface="Calibri"/>
                <a:sym typeface="Calibri"/>
              </a:rPr>
              <a:t>x</a:t>
            </a:r>
            <a:r>
              <a:rPr lang="en-US" sz="2800" baseline="-25000">
                <a:solidFill>
                  <a:schemeClr val="dk1"/>
                </a:solidFill>
                <a:latin typeface="Calibri"/>
                <a:ea typeface="Calibri"/>
                <a:cs typeface="Calibri"/>
                <a:sym typeface="Calibri"/>
              </a:rPr>
              <a:t>1</a:t>
            </a:r>
            <a:r>
              <a:rPr lang="en-US" sz="2800" b="0" i="0" u="none" strike="noStrike">
                <a:solidFill>
                  <a:schemeClr val="dk1"/>
                </a:solidFill>
                <a:latin typeface="Calibri"/>
                <a:ea typeface="Calibri"/>
                <a:cs typeface="Calibri"/>
                <a:sym typeface="Calibri"/>
              </a:rPr>
              <a:t> + 11</a:t>
            </a:r>
            <a:r>
              <a:rPr lang="en-US" sz="2800" i="1">
                <a:solidFill>
                  <a:schemeClr val="dk1"/>
                </a:solidFill>
                <a:latin typeface="Calibri"/>
                <a:ea typeface="Calibri"/>
                <a:cs typeface="Calibri"/>
                <a:sym typeface="Calibri"/>
              </a:rPr>
              <a:t> x</a:t>
            </a:r>
            <a:r>
              <a:rPr lang="en-US" sz="2800" baseline="-25000">
                <a:solidFill>
                  <a:schemeClr val="dk1"/>
                </a:solidFill>
                <a:latin typeface="Calibri"/>
                <a:ea typeface="Calibri"/>
                <a:cs typeface="Calibri"/>
                <a:sym typeface="Calibri"/>
              </a:rPr>
              <a:t>2</a:t>
            </a:r>
            <a:r>
              <a:rPr lang="en-US" sz="2800" b="0" i="0" u="none" strike="noStrike">
                <a:solidFill>
                  <a:schemeClr val="dk1"/>
                </a:solidFill>
                <a:latin typeface="Calibri"/>
                <a:ea typeface="Calibri"/>
                <a:cs typeface="Calibri"/>
                <a:sym typeface="Calibri"/>
              </a:rPr>
              <a:t> = </a:t>
            </a:r>
            <a:r>
              <a:rPr lang="en-US" sz="2800" b="0" i="1" u="none" strike="noStrike">
                <a:solidFill>
                  <a:schemeClr val="dk1"/>
                </a:solidFill>
                <a:latin typeface="Calibri"/>
                <a:ea typeface="Calibri"/>
                <a:cs typeface="Calibri"/>
                <a:sym typeface="Calibri"/>
              </a:rPr>
              <a:t>λ</a:t>
            </a:r>
            <a:r>
              <a:rPr lang="en-US" sz="2800" i="1">
                <a:solidFill>
                  <a:schemeClr val="dk1"/>
                </a:solidFill>
                <a:latin typeface="Calibri"/>
                <a:ea typeface="Calibri"/>
                <a:cs typeface="Calibri"/>
                <a:sym typeface="Calibri"/>
              </a:rPr>
              <a:t> x</a:t>
            </a:r>
            <a:r>
              <a:rPr lang="en-US" sz="2800" baseline="-25000">
                <a:solidFill>
                  <a:schemeClr val="dk1"/>
                </a:solidFill>
                <a:latin typeface="Calibri"/>
                <a:ea typeface="Calibri"/>
                <a:cs typeface="Calibri"/>
                <a:sym typeface="Calibri"/>
              </a:rPr>
              <a:t>2</a:t>
            </a:r>
            <a:endParaRPr sz="2800">
              <a:solidFill>
                <a:schemeClr val="dk1"/>
              </a:solidFill>
              <a:latin typeface="Calibri"/>
              <a:ea typeface="Calibri"/>
              <a:cs typeface="Calibri"/>
              <a:sym typeface="Calibri"/>
            </a:endParaRPr>
          </a:p>
        </p:txBody>
      </p:sp>
      <p:sp>
        <p:nvSpPr>
          <p:cNvPr id="363" name="Google Shape;363;p55"/>
          <p:cNvSpPr txBox="1"/>
          <p:nvPr/>
        </p:nvSpPr>
        <p:spPr>
          <a:xfrm>
            <a:off x="3001618" y="4931867"/>
            <a:ext cx="5327374" cy="13849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Calibri"/>
              <a:buNone/>
            </a:pPr>
            <a:r>
              <a:rPr lang="en-US" sz="2800" b="0" i="0" u="none" strike="noStrike">
                <a:solidFill>
                  <a:schemeClr val="dk1"/>
                </a:solidFill>
                <a:latin typeface="Calibri"/>
                <a:ea typeface="Calibri"/>
                <a:cs typeface="Calibri"/>
                <a:sym typeface="Calibri"/>
              </a:rPr>
              <a:t>Rearranging this equation  to </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800"/>
              <a:buFont typeface="Calibri"/>
              <a:buNone/>
            </a:pPr>
            <a:r>
              <a:rPr lang="en-US" sz="2800" b="0" i="0" u="none" strike="noStrike">
                <a:solidFill>
                  <a:schemeClr val="dk1"/>
                </a:solidFill>
                <a:latin typeface="Calibri"/>
                <a:ea typeface="Calibri"/>
                <a:cs typeface="Calibri"/>
                <a:sym typeface="Calibri"/>
              </a:rPr>
              <a:t>(11 </a:t>
            </a:r>
            <a:r>
              <a:rPr lang="en-US" sz="2800" b="0" i="1" u="none" strike="noStrike">
                <a:solidFill>
                  <a:schemeClr val="dk1"/>
                </a:solidFill>
                <a:latin typeface="Calibri"/>
                <a:ea typeface="Calibri"/>
                <a:cs typeface="Calibri"/>
                <a:sym typeface="Calibri"/>
              </a:rPr>
              <a:t>− λ</a:t>
            </a:r>
            <a:r>
              <a:rPr lang="en-US" sz="2800" b="0" i="0" u="none" strike="noStrike">
                <a:solidFill>
                  <a:schemeClr val="dk1"/>
                </a:solidFill>
                <a:latin typeface="Calibri"/>
                <a:ea typeface="Calibri"/>
                <a:cs typeface="Calibri"/>
                <a:sym typeface="Calibri"/>
              </a:rPr>
              <a:t>)</a:t>
            </a:r>
            <a:r>
              <a:rPr lang="en-US" sz="2800" i="1">
                <a:solidFill>
                  <a:schemeClr val="dk1"/>
                </a:solidFill>
                <a:latin typeface="Calibri"/>
                <a:ea typeface="Calibri"/>
                <a:cs typeface="Calibri"/>
                <a:sym typeface="Calibri"/>
              </a:rPr>
              <a:t> x</a:t>
            </a:r>
            <a:r>
              <a:rPr lang="en-US" sz="2800" baseline="-25000">
                <a:solidFill>
                  <a:schemeClr val="dk1"/>
                </a:solidFill>
                <a:latin typeface="Calibri"/>
                <a:ea typeface="Calibri"/>
                <a:cs typeface="Calibri"/>
                <a:sym typeface="Calibri"/>
              </a:rPr>
              <a:t>1</a:t>
            </a:r>
            <a:r>
              <a:rPr lang="en-US" sz="2800" b="0" i="0" u="none" strike="noStrike">
                <a:solidFill>
                  <a:schemeClr val="dk1"/>
                </a:solidFill>
                <a:latin typeface="Calibri"/>
                <a:ea typeface="Calibri"/>
                <a:cs typeface="Calibri"/>
                <a:sym typeface="Calibri"/>
              </a:rPr>
              <a:t> + </a:t>
            </a:r>
            <a:r>
              <a:rPr lang="en-US" sz="2800" i="1">
                <a:solidFill>
                  <a:schemeClr val="dk1"/>
                </a:solidFill>
                <a:latin typeface="Calibri"/>
                <a:ea typeface="Calibri"/>
                <a:cs typeface="Calibri"/>
                <a:sym typeface="Calibri"/>
              </a:rPr>
              <a:t>x</a:t>
            </a:r>
            <a:r>
              <a:rPr lang="en-US" sz="2800" baseline="-25000">
                <a:solidFill>
                  <a:schemeClr val="dk1"/>
                </a:solidFill>
                <a:latin typeface="Calibri"/>
                <a:ea typeface="Calibri"/>
                <a:cs typeface="Calibri"/>
                <a:sym typeface="Calibri"/>
              </a:rPr>
              <a:t>2</a:t>
            </a:r>
            <a:r>
              <a:rPr lang="en-US" sz="2800" b="0" i="0" u="none" strike="noStrike">
                <a:solidFill>
                  <a:schemeClr val="dk1"/>
                </a:solidFill>
                <a:latin typeface="Calibri"/>
                <a:ea typeface="Calibri"/>
                <a:cs typeface="Calibri"/>
                <a:sym typeface="Calibri"/>
              </a:rPr>
              <a:t> = 0</a:t>
            </a:r>
            <a:endParaRPr sz="2800" b="0" i="0" u="none" strike="noStrik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800"/>
              <a:buFont typeface="Calibri"/>
              <a:buNone/>
            </a:pPr>
            <a:r>
              <a:rPr lang="en-US" sz="2800" i="1">
                <a:solidFill>
                  <a:schemeClr val="dk1"/>
                </a:solidFill>
                <a:latin typeface="Calibri"/>
                <a:ea typeface="Calibri"/>
                <a:cs typeface="Calibri"/>
                <a:sym typeface="Calibri"/>
              </a:rPr>
              <a:t>x</a:t>
            </a:r>
            <a:r>
              <a:rPr lang="en-US" sz="2800" baseline="-25000">
                <a:solidFill>
                  <a:schemeClr val="dk1"/>
                </a:solidFill>
                <a:latin typeface="Calibri"/>
                <a:ea typeface="Calibri"/>
                <a:cs typeface="Calibri"/>
                <a:sym typeface="Calibri"/>
              </a:rPr>
              <a:t>1</a:t>
            </a:r>
            <a:r>
              <a:rPr lang="en-US" sz="2800" b="0" i="0" u="none" strike="noStrike">
                <a:solidFill>
                  <a:schemeClr val="dk1"/>
                </a:solidFill>
                <a:latin typeface="Calibri"/>
                <a:ea typeface="Calibri"/>
                <a:cs typeface="Calibri"/>
                <a:sym typeface="Calibri"/>
              </a:rPr>
              <a:t> + (11 </a:t>
            </a:r>
            <a:r>
              <a:rPr lang="en-US" sz="2800" b="0" i="1" u="none" strike="noStrike">
                <a:solidFill>
                  <a:schemeClr val="dk1"/>
                </a:solidFill>
                <a:latin typeface="Calibri"/>
                <a:ea typeface="Calibri"/>
                <a:cs typeface="Calibri"/>
                <a:sym typeface="Calibri"/>
              </a:rPr>
              <a:t>− λ</a:t>
            </a:r>
            <a:r>
              <a:rPr lang="en-US" sz="2800" b="0" i="0" u="none" strike="noStrike">
                <a:solidFill>
                  <a:schemeClr val="dk1"/>
                </a:solidFill>
                <a:latin typeface="Calibri"/>
                <a:ea typeface="Calibri"/>
                <a:cs typeface="Calibri"/>
                <a:sym typeface="Calibri"/>
              </a:rPr>
              <a:t>)</a:t>
            </a:r>
            <a:r>
              <a:rPr lang="en-US" sz="2800" i="1">
                <a:solidFill>
                  <a:schemeClr val="dk1"/>
                </a:solidFill>
                <a:latin typeface="Calibri"/>
                <a:ea typeface="Calibri"/>
                <a:cs typeface="Calibri"/>
                <a:sym typeface="Calibri"/>
              </a:rPr>
              <a:t> x</a:t>
            </a:r>
            <a:r>
              <a:rPr lang="en-US" sz="2800" baseline="-25000">
                <a:solidFill>
                  <a:schemeClr val="dk1"/>
                </a:solidFill>
                <a:latin typeface="Calibri"/>
                <a:ea typeface="Calibri"/>
                <a:cs typeface="Calibri"/>
                <a:sym typeface="Calibri"/>
              </a:rPr>
              <a:t>2</a:t>
            </a:r>
            <a:r>
              <a:rPr lang="en-US" sz="2800" b="0" i="0" u="none" strike="noStrike">
                <a:solidFill>
                  <a:schemeClr val="dk1"/>
                </a:solidFill>
                <a:latin typeface="Calibri"/>
                <a:ea typeface="Calibri"/>
                <a:cs typeface="Calibri"/>
                <a:sym typeface="Calibri"/>
              </a:rPr>
              <a:t> = 0</a:t>
            </a:r>
            <a:endParaRPr sz="2800">
              <a:solidFill>
                <a:schemeClr val="dk1"/>
              </a:solidFill>
              <a:latin typeface="Calibri"/>
              <a:ea typeface="Calibri"/>
              <a:cs typeface="Calibri"/>
              <a:sym typeface="Calibri"/>
            </a:endParaRPr>
          </a:p>
        </p:txBody>
      </p:sp>
      <p:pic>
        <p:nvPicPr>
          <p:cNvPr id="364" name="Google Shape;364;p55"/>
          <p:cNvPicPr preferRelativeResize="0"/>
          <p:nvPr/>
        </p:nvPicPr>
        <p:blipFill rotWithShape="1">
          <a:blip r:embed="rId3">
            <a:alphaModFix/>
          </a:blip>
          <a:srcRect/>
          <a:stretch/>
        </p:blipFill>
        <p:spPr>
          <a:xfrm>
            <a:off x="4687072" y="169817"/>
            <a:ext cx="3926552" cy="1350068"/>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
        <p:nvSpPr>
          <p:cNvPr id="365" name="Google Shape;365;p55"/>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US"/>
              <a:pPr marL="0" lvl="0" indent="0" algn="r" rtl="0">
                <a:spcBef>
                  <a:spcPts val="0"/>
                </a:spcBef>
                <a:spcAft>
                  <a:spcPts val="0"/>
                </a:spcAft>
                <a:buClr>
                  <a:srgbClr val="888888"/>
                </a:buClr>
                <a:buSzPts val="1200"/>
                <a:buFont typeface="Calibri"/>
                <a:buNone/>
              </a:pPr>
              <a:t>12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6"/>
          <p:cNvSpPr txBox="1"/>
          <p:nvPr/>
        </p:nvSpPr>
        <p:spPr>
          <a:xfrm>
            <a:off x="286228" y="285720"/>
            <a:ext cx="8275037" cy="9540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Calibri"/>
              <a:buNone/>
            </a:pPr>
            <a:r>
              <a:rPr lang="en-US" sz="2800" b="0" i="0" u="none" strike="noStrike">
                <a:solidFill>
                  <a:schemeClr val="dk1"/>
                </a:solidFill>
                <a:latin typeface="Calibri"/>
                <a:ea typeface="Calibri"/>
                <a:cs typeface="Calibri"/>
                <a:sym typeface="Calibri"/>
              </a:rPr>
              <a:t>Solve for </a:t>
            </a:r>
            <a:r>
              <a:rPr lang="en-US" sz="2800" b="0" i="1" u="none" strike="noStrike">
                <a:solidFill>
                  <a:schemeClr val="dk1"/>
                </a:solidFill>
                <a:latin typeface="Calibri"/>
                <a:ea typeface="Calibri"/>
                <a:cs typeface="Calibri"/>
                <a:sym typeface="Calibri"/>
              </a:rPr>
              <a:t>λ </a:t>
            </a:r>
            <a:r>
              <a:rPr lang="en-US" sz="2800" b="0" i="0" u="none" strike="noStrike">
                <a:solidFill>
                  <a:schemeClr val="dk1"/>
                </a:solidFill>
                <a:latin typeface="Calibri"/>
                <a:ea typeface="Calibri"/>
                <a:cs typeface="Calibri"/>
                <a:sym typeface="Calibri"/>
              </a:rPr>
              <a:t>by setting the determinant of the coefficient matrix to zero,</a:t>
            </a:r>
            <a:endParaRPr sz="2800">
              <a:solidFill>
                <a:schemeClr val="dk1"/>
              </a:solidFill>
              <a:latin typeface="Calibri"/>
              <a:ea typeface="Calibri"/>
              <a:cs typeface="Calibri"/>
              <a:sym typeface="Calibri"/>
            </a:endParaRPr>
          </a:p>
        </p:txBody>
      </p:sp>
      <p:sp>
        <p:nvSpPr>
          <p:cNvPr id="371" name="Google Shape;371;p56"/>
          <p:cNvSpPr txBox="1"/>
          <p:nvPr/>
        </p:nvSpPr>
        <p:spPr>
          <a:xfrm>
            <a:off x="666755" y="1070550"/>
            <a:ext cx="2796486" cy="827342"/>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372" name="Google Shape;372;p56"/>
          <p:cNvSpPr txBox="1"/>
          <p:nvPr/>
        </p:nvSpPr>
        <p:spPr>
          <a:xfrm>
            <a:off x="666755" y="2319393"/>
            <a:ext cx="5919126" cy="13849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Calibri"/>
              <a:buNone/>
            </a:pPr>
            <a:r>
              <a:rPr lang="en-US" sz="2800" b="0" i="0" u="none" strike="noStrike">
                <a:solidFill>
                  <a:schemeClr val="dk1"/>
                </a:solidFill>
                <a:latin typeface="Calibri"/>
                <a:ea typeface="Calibri"/>
                <a:cs typeface="Calibri"/>
                <a:sym typeface="Calibri"/>
              </a:rPr>
              <a:t>(11 </a:t>
            </a:r>
            <a:r>
              <a:rPr lang="en-US" sz="2800" b="0" i="1" u="none" strike="noStrike">
                <a:solidFill>
                  <a:schemeClr val="dk1"/>
                </a:solidFill>
                <a:latin typeface="Calibri"/>
                <a:ea typeface="Calibri"/>
                <a:cs typeface="Calibri"/>
                <a:sym typeface="Calibri"/>
              </a:rPr>
              <a:t>− λ</a:t>
            </a:r>
            <a:r>
              <a:rPr lang="en-US" sz="2800" b="0" i="0" u="none" strike="noStrike">
                <a:solidFill>
                  <a:schemeClr val="dk1"/>
                </a:solidFill>
                <a:latin typeface="Calibri"/>
                <a:ea typeface="Calibri"/>
                <a:cs typeface="Calibri"/>
                <a:sym typeface="Calibri"/>
              </a:rPr>
              <a:t>)(11 </a:t>
            </a:r>
            <a:r>
              <a:rPr lang="en-US" sz="2800" b="0" i="1" u="none" strike="noStrike">
                <a:solidFill>
                  <a:schemeClr val="dk1"/>
                </a:solidFill>
                <a:latin typeface="Calibri"/>
                <a:ea typeface="Calibri"/>
                <a:cs typeface="Calibri"/>
                <a:sym typeface="Calibri"/>
              </a:rPr>
              <a:t>− λ</a:t>
            </a:r>
            <a:r>
              <a:rPr lang="en-US" sz="2800" b="0" i="0" u="none" strike="noStrike">
                <a:solidFill>
                  <a:schemeClr val="dk1"/>
                </a:solidFill>
                <a:latin typeface="Calibri"/>
                <a:ea typeface="Calibri"/>
                <a:cs typeface="Calibri"/>
                <a:sym typeface="Calibri"/>
              </a:rPr>
              <a:t>) </a:t>
            </a:r>
            <a:r>
              <a:rPr lang="en-US" sz="2800" b="0" i="1" u="none" strike="noStrike">
                <a:solidFill>
                  <a:schemeClr val="dk1"/>
                </a:solidFill>
                <a:latin typeface="Calibri"/>
                <a:ea typeface="Calibri"/>
                <a:cs typeface="Calibri"/>
                <a:sym typeface="Calibri"/>
              </a:rPr>
              <a:t>− </a:t>
            </a:r>
            <a:r>
              <a:rPr lang="en-US" sz="2800" b="0" i="0" u="none" strike="noStrike">
                <a:solidFill>
                  <a:schemeClr val="dk1"/>
                </a:solidFill>
                <a:latin typeface="Calibri"/>
                <a:ea typeface="Calibri"/>
                <a:cs typeface="Calibri"/>
                <a:sym typeface="Calibri"/>
              </a:rPr>
              <a:t>1 </a:t>
            </a:r>
            <a:r>
              <a:rPr lang="en-US" sz="2800" b="0" i="1" u="none" strike="noStrike">
                <a:solidFill>
                  <a:schemeClr val="dk1"/>
                </a:solidFill>
                <a:latin typeface="Calibri"/>
                <a:ea typeface="Calibri"/>
                <a:cs typeface="Calibri"/>
                <a:sym typeface="Calibri"/>
              </a:rPr>
              <a:t>· </a:t>
            </a:r>
            <a:r>
              <a:rPr lang="en-US" sz="2800" b="0" i="0" u="none" strike="noStrike">
                <a:solidFill>
                  <a:schemeClr val="dk1"/>
                </a:solidFill>
                <a:latin typeface="Calibri"/>
                <a:ea typeface="Calibri"/>
                <a:cs typeface="Calibri"/>
                <a:sym typeface="Calibri"/>
              </a:rPr>
              <a:t>1 = 0</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800"/>
              <a:buFont typeface="Calibri"/>
              <a:buNone/>
            </a:pPr>
            <a:r>
              <a:rPr lang="en-US" sz="2800" b="0" i="0" u="none" strike="noStrike">
                <a:solidFill>
                  <a:schemeClr val="dk1"/>
                </a:solidFill>
                <a:latin typeface="Calibri"/>
                <a:ea typeface="Calibri"/>
                <a:cs typeface="Calibri"/>
                <a:sym typeface="Calibri"/>
              </a:rPr>
              <a:t>(</a:t>
            </a:r>
            <a:r>
              <a:rPr lang="en-US" sz="2800" b="0" i="1" u="none" strike="noStrike">
                <a:solidFill>
                  <a:schemeClr val="dk1"/>
                </a:solidFill>
                <a:latin typeface="Calibri"/>
                <a:ea typeface="Calibri"/>
                <a:cs typeface="Calibri"/>
                <a:sym typeface="Calibri"/>
              </a:rPr>
              <a:t>λ − </a:t>
            </a:r>
            <a:r>
              <a:rPr lang="en-US" sz="2800" b="0" i="0" u="none" strike="noStrike">
                <a:solidFill>
                  <a:schemeClr val="dk1"/>
                </a:solidFill>
                <a:latin typeface="Calibri"/>
                <a:ea typeface="Calibri"/>
                <a:cs typeface="Calibri"/>
                <a:sym typeface="Calibri"/>
              </a:rPr>
              <a:t>10)(</a:t>
            </a:r>
            <a:r>
              <a:rPr lang="en-US" sz="2800" b="0" i="1" u="none" strike="noStrike">
                <a:solidFill>
                  <a:schemeClr val="dk1"/>
                </a:solidFill>
                <a:latin typeface="Calibri"/>
                <a:ea typeface="Calibri"/>
                <a:cs typeface="Calibri"/>
                <a:sym typeface="Calibri"/>
              </a:rPr>
              <a:t>λ − </a:t>
            </a:r>
            <a:r>
              <a:rPr lang="en-US" sz="2800" b="0" i="0" u="none" strike="noStrike">
                <a:solidFill>
                  <a:schemeClr val="dk1"/>
                </a:solidFill>
                <a:latin typeface="Calibri"/>
                <a:ea typeface="Calibri"/>
                <a:cs typeface="Calibri"/>
                <a:sym typeface="Calibri"/>
              </a:rPr>
              <a:t>12) = 0</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800"/>
              <a:buFont typeface="Calibri"/>
              <a:buNone/>
            </a:pPr>
            <a:r>
              <a:rPr lang="en-US" sz="2800" b="0" i="1" u="none" strike="noStrike">
                <a:solidFill>
                  <a:schemeClr val="dk1"/>
                </a:solidFill>
                <a:latin typeface="Calibri"/>
                <a:ea typeface="Calibri"/>
                <a:cs typeface="Calibri"/>
                <a:sym typeface="Calibri"/>
              </a:rPr>
              <a:t>λ </a:t>
            </a:r>
            <a:r>
              <a:rPr lang="en-US" sz="2800" b="0" i="0" u="none" strike="noStrike">
                <a:solidFill>
                  <a:schemeClr val="dk1"/>
                </a:solidFill>
                <a:latin typeface="Calibri"/>
                <a:ea typeface="Calibri"/>
                <a:cs typeface="Calibri"/>
                <a:sym typeface="Calibri"/>
              </a:rPr>
              <a:t>= 10</a:t>
            </a:r>
            <a:r>
              <a:rPr lang="en-US" sz="2800" b="0" i="1" u="none" strike="noStrike">
                <a:solidFill>
                  <a:schemeClr val="dk1"/>
                </a:solidFill>
                <a:latin typeface="Calibri"/>
                <a:ea typeface="Calibri"/>
                <a:cs typeface="Calibri"/>
                <a:sym typeface="Calibri"/>
              </a:rPr>
              <a:t>, λ </a:t>
            </a:r>
            <a:r>
              <a:rPr lang="en-US" sz="2800" b="0" i="0" u="none" strike="noStrike">
                <a:solidFill>
                  <a:schemeClr val="dk1"/>
                </a:solidFill>
                <a:latin typeface="Calibri"/>
                <a:ea typeface="Calibri"/>
                <a:cs typeface="Calibri"/>
                <a:sym typeface="Calibri"/>
              </a:rPr>
              <a:t>= 12</a:t>
            </a:r>
            <a:endParaRPr sz="2800">
              <a:solidFill>
                <a:schemeClr val="dk1"/>
              </a:solidFill>
              <a:latin typeface="Calibri"/>
              <a:ea typeface="Calibri"/>
              <a:cs typeface="Calibri"/>
              <a:sym typeface="Calibri"/>
            </a:endParaRPr>
          </a:p>
        </p:txBody>
      </p:sp>
      <p:sp>
        <p:nvSpPr>
          <p:cNvPr id="373" name="Google Shape;373;p56"/>
          <p:cNvSpPr txBox="1"/>
          <p:nvPr/>
        </p:nvSpPr>
        <p:spPr>
          <a:xfrm>
            <a:off x="434482" y="3704387"/>
            <a:ext cx="8275037" cy="9540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Calibri"/>
              <a:buNone/>
            </a:pPr>
            <a:r>
              <a:rPr lang="en-US" sz="2800" b="0" i="0" u="none" strike="noStrike">
                <a:solidFill>
                  <a:schemeClr val="dk1"/>
                </a:solidFill>
                <a:latin typeface="Calibri"/>
                <a:ea typeface="Calibri"/>
                <a:cs typeface="Calibri"/>
                <a:sym typeface="Calibri"/>
              </a:rPr>
              <a:t>Substitute  </a:t>
            </a:r>
            <a:r>
              <a:rPr lang="en-US" sz="2800" b="0" i="1" u="none" strike="noStrike">
                <a:solidFill>
                  <a:schemeClr val="dk1"/>
                </a:solidFill>
                <a:latin typeface="Calibri"/>
                <a:ea typeface="Calibri"/>
                <a:cs typeface="Calibri"/>
                <a:sym typeface="Calibri"/>
              </a:rPr>
              <a:t>λ </a:t>
            </a:r>
            <a:r>
              <a:rPr lang="en-US" sz="2800" b="0" i="0" u="none" strike="noStrike">
                <a:solidFill>
                  <a:schemeClr val="dk1"/>
                </a:solidFill>
                <a:latin typeface="Calibri"/>
                <a:ea typeface="Calibri"/>
                <a:cs typeface="Calibri"/>
                <a:sym typeface="Calibri"/>
              </a:rPr>
              <a:t>back in to the original equations to compute eigenvectors. </a:t>
            </a:r>
            <a:endParaRPr sz="1800">
              <a:solidFill>
                <a:schemeClr val="dk1"/>
              </a:solidFill>
              <a:latin typeface="Calibri"/>
              <a:ea typeface="Calibri"/>
              <a:cs typeface="Calibri"/>
              <a:sym typeface="Calibri"/>
            </a:endParaRPr>
          </a:p>
        </p:txBody>
      </p:sp>
      <p:sp>
        <p:nvSpPr>
          <p:cNvPr id="374" name="Google Shape;374;p56"/>
          <p:cNvSpPr txBox="1"/>
          <p:nvPr/>
        </p:nvSpPr>
        <p:spPr>
          <a:xfrm>
            <a:off x="434482" y="4430009"/>
            <a:ext cx="7974881" cy="23082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400"/>
              <a:buFont typeface="Calibri"/>
              <a:buNone/>
            </a:pPr>
            <a:r>
              <a:rPr lang="en-US" sz="2400" b="0" i="0" u="none" strike="noStrike">
                <a:solidFill>
                  <a:schemeClr val="dk1"/>
                </a:solidFill>
                <a:latin typeface="Calibri"/>
                <a:ea typeface="Calibri"/>
                <a:cs typeface="Calibri"/>
                <a:sym typeface="Calibri"/>
              </a:rPr>
              <a:t>For </a:t>
            </a:r>
            <a:r>
              <a:rPr lang="en-US" sz="2400" b="0" i="1" u="none" strike="noStrike">
                <a:solidFill>
                  <a:schemeClr val="dk1"/>
                </a:solidFill>
                <a:latin typeface="Calibri"/>
                <a:ea typeface="Calibri"/>
                <a:cs typeface="Calibri"/>
                <a:sym typeface="Calibri"/>
              </a:rPr>
              <a:t>λ </a:t>
            </a:r>
            <a:r>
              <a:rPr lang="en-US" sz="2400" b="0" i="0" u="none" strike="noStrike">
                <a:solidFill>
                  <a:schemeClr val="dk1"/>
                </a:solidFill>
                <a:latin typeface="Calibri"/>
                <a:ea typeface="Calibri"/>
                <a:cs typeface="Calibri"/>
                <a:sym typeface="Calibri"/>
              </a:rPr>
              <a:t>= 10</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400"/>
              <a:buFont typeface="Calibri"/>
              <a:buNone/>
            </a:pPr>
            <a:r>
              <a:rPr lang="en-US" sz="2400" b="0" i="0" u="none" strike="noStrike">
                <a:solidFill>
                  <a:schemeClr val="dk1"/>
                </a:solidFill>
                <a:latin typeface="Calibri"/>
                <a:ea typeface="Calibri"/>
                <a:cs typeface="Calibri"/>
                <a:sym typeface="Calibri"/>
              </a:rPr>
              <a:t>(11 </a:t>
            </a:r>
            <a:r>
              <a:rPr lang="en-US" sz="2400" b="0" i="1" u="none" strike="noStrike">
                <a:solidFill>
                  <a:schemeClr val="dk1"/>
                </a:solidFill>
                <a:latin typeface="Calibri"/>
                <a:ea typeface="Calibri"/>
                <a:cs typeface="Calibri"/>
                <a:sym typeface="Calibri"/>
              </a:rPr>
              <a:t>− </a:t>
            </a:r>
            <a:r>
              <a:rPr lang="en-US" sz="2400" b="0" i="0" u="none" strike="noStrike">
                <a:solidFill>
                  <a:schemeClr val="dk1"/>
                </a:solidFill>
                <a:latin typeface="Calibri"/>
                <a:ea typeface="Calibri"/>
                <a:cs typeface="Calibri"/>
                <a:sym typeface="Calibri"/>
              </a:rPr>
              <a:t>10)</a:t>
            </a:r>
            <a:r>
              <a:rPr lang="en-US" sz="2400" b="0" i="1" u="none" strike="noStrike">
                <a:solidFill>
                  <a:schemeClr val="dk1"/>
                </a:solidFill>
                <a:latin typeface="Calibri"/>
                <a:ea typeface="Calibri"/>
                <a:cs typeface="Calibri"/>
                <a:sym typeface="Calibri"/>
              </a:rPr>
              <a:t>x</a:t>
            </a:r>
            <a:r>
              <a:rPr lang="en-US" sz="2400" b="0" i="0" u="none" strike="noStrike">
                <a:solidFill>
                  <a:schemeClr val="dk1"/>
                </a:solidFill>
                <a:latin typeface="Calibri"/>
                <a:ea typeface="Calibri"/>
                <a:cs typeface="Calibri"/>
                <a:sym typeface="Calibri"/>
              </a:rPr>
              <a:t>1 + </a:t>
            </a:r>
            <a:r>
              <a:rPr lang="en-US" sz="2400" b="0" i="1" u="none" strike="noStrike">
                <a:solidFill>
                  <a:schemeClr val="dk1"/>
                </a:solidFill>
                <a:latin typeface="Calibri"/>
                <a:ea typeface="Calibri"/>
                <a:cs typeface="Calibri"/>
                <a:sym typeface="Calibri"/>
              </a:rPr>
              <a:t>x</a:t>
            </a:r>
            <a:r>
              <a:rPr lang="en-US" sz="2400" b="0" i="0" u="none" strike="noStrike">
                <a:solidFill>
                  <a:schemeClr val="dk1"/>
                </a:solidFill>
                <a:latin typeface="Calibri"/>
                <a:ea typeface="Calibri"/>
                <a:cs typeface="Calibri"/>
                <a:sym typeface="Calibri"/>
              </a:rPr>
              <a:t>2 = 0</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400"/>
              <a:buFont typeface="Calibri"/>
              <a:buNone/>
            </a:pPr>
            <a:r>
              <a:rPr lang="en-US" sz="2400" b="0" i="1" u="none" strike="noStrike">
                <a:solidFill>
                  <a:schemeClr val="dk1"/>
                </a:solidFill>
                <a:latin typeface="Calibri"/>
                <a:ea typeface="Calibri"/>
                <a:cs typeface="Calibri"/>
                <a:sym typeface="Calibri"/>
              </a:rPr>
              <a:t>x</a:t>
            </a:r>
            <a:r>
              <a:rPr lang="en-US" sz="2400" b="0" i="0" u="none" strike="noStrike">
                <a:solidFill>
                  <a:schemeClr val="dk1"/>
                </a:solidFill>
                <a:latin typeface="Calibri"/>
                <a:ea typeface="Calibri"/>
                <a:cs typeface="Calibri"/>
                <a:sym typeface="Calibri"/>
              </a:rPr>
              <a:t>1 = </a:t>
            </a:r>
            <a:r>
              <a:rPr lang="en-US" sz="2400" b="0" i="1" u="none" strike="noStrike">
                <a:solidFill>
                  <a:schemeClr val="dk1"/>
                </a:solidFill>
                <a:latin typeface="Calibri"/>
                <a:ea typeface="Calibri"/>
                <a:cs typeface="Calibri"/>
                <a:sym typeface="Calibri"/>
              </a:rPr>
              <a:t>−x</a:t>
            </a:r>
            <a:r>
              <a:rPr lang="en-US" sz="2400" b="0" i="0" u="none" strike="noStrike">
                <a:solidFill>
                  <a:schemeClr val="dk1"/>
                </a:solidFill>
                <a:latin typeface="Calibri"/>
                <a:ea typeface="Calibri"/>
                <a:cs typeface="Calibri"/>
                <a:sym typeface="Calibri"/>
              </a:rPr>
              <a:t>2,    which is true for lots of values, so we'll pick </a:t>
            </a:r>
            <a:r>
              <a:rPr lang="en-US" sz="2400" b="0" i="1" u="none" strike="noStrike">
                <a:solidFill>
                  <a:schemeClr val="dk1"/>
                </a:solidFill>
                <a:latin typeface="Calibri"/>
                <a:ea typeface="Calibri"/>
                <a:cs typeface="Calibri"/>
                <a:sym typeface="Calibri"/>
              </a:rPr>
              <a:t>x</a:t>
            </a:r>
            <a:r>
              <a:rPr lang="en-US" sz="2400" b="0" i="0" u="none" strike="noStrike">
                <a:solidFill>
                  <a:schemeClr val="dk1"/>
                </a:solidFill>
                <a:latin typeface="Calibri"/>
                <a:ea typeface="Calibri"/>
                <a:cs typeface="Calibri"/>
                <a:sym typeface="Calibri"/>
              </a:rPr>
              <a:t>1 = 1 and </a:t>
            </a:r>
            <a:r>
              <a:rPr lang="en-US" sz="2400" b="0" i="1" u="none" strike="noStrike">
                <a:solidFill>
                  <a:schemeClr val="dk1"/>
                </a:solidFill>
                <a:latin typeface="Calibri"/>
                <a:ea typeface="Calibri"/>
                <a:cs typeface="Calibri"/>
                <a:sym typeface="Calibri"/>
              </a:rPr>
              <a:t>x</a:t>
            </a:r>
            <a:r>
              <a:rPr lang="en-US" sz="2400" b="0" i="0" u="none" strike="noStrike">
                <a:solidFill>
                  <a:schemeClr val="dk1"/>
                </a:solidFill>
                <a:latin typeface="Calibri"/>
                <a:ea typeface="Calibri"/>
                <a:cs typeface="Calibri"/>
                <a:sym typeface="Calibri"/>
              </a:rPr>
              <a:t>2 = </a:t>
            </a:r>
            <a:r>
              <a:rPr lang="en-US" sz="2400" b="0" i="1" u="none" strike="noStrike">
                <a:solidFill>
                  <a:schemeClr val="dk1"/>
                </a:solidFill>
                <a:latin typeface="Calibri"/>
                <a:ea typeface="Calibri"/>
                <a:cs typeface="Calibri"/>
                <a:sym typeface="Calibri"/>
              </a:rPr>
              <a:t>−</a:t>
            </a:r>
            <a:r>
              <a:rPr lang="en-US" sz="2400" b="0" i="0" u="none" strike="noStrike">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400"/>
              <a:buFont typeface="Calibri"/>
              <a:buNone/>
            </a:pPr>
            <a:r>
              <a:rPr lang="en-US" sz="2400" b="0" i="0" u="none" strike="noStrike">
                <a:solidFill>
                  <a:schemeClr val="dk1"/>
                </a:solidFill>
                <a:latin typeface="Calibri"/>
                <a:ea typeface="Calibri"/>
                <a:cs typeface="Calibri"/>
                <a:sym typeface="Calibri"/>
              </a:rPr>
              <a:t> Thus, we have </a:t>
            </a:r>
            <a:r>
              <a:rPr lang="en-US" sz="2400" b="1" i="0" u="none" strike="noStrike">
                <a:solidFill>
                  <a:schemeClr val="dk1"/>
                </a:solidFill>
                <a:latin typeface="Calibri"/>
                <a:ea typeface="Calibri"/>
                <a:cs typeface="Calibri"/>
                <a:sym typeface="Calibri"/>
              </a:rPr>
              <a:t>the eigenvector [1</a:t>
            </a:r>
            <a:r>
              <a:rPr lang="en-US" sz="2400" b="1" i="1" u="none" strike="noStrike">
                <a:solidFill>
                  <a:schemeClr val="dk1"/>
                </a:solidFill>
                <a:latin typeface="Calibri"/>
                <a:ea typeface="Calibri"/>
                <a:cs typeface="Calibri"/>
                <a:sym typeface="Calibri"/>
              </a:rPr>
              <a:t>,−</a:t>
            </a:r>
            <a:r>
              <a:rPr lang="en-US" sz="2400" b="1" i="0" u="none" strike="noStrike">
                <a:solidFill>
                  <a:schemeClr val="dk1"/>
                </a:solidFill>
                <a:latin typeface="Calibri"/>
                <a:ea typeface="Calibri"/>
                <a:cs typeface="Calibri"/>
                <a:sym typeface="Calibri"/>
              </a:rPr>
              <a:t>1] </a:t>
            </a:r>
            <a:r>
              <a:rPr lang="en-US" sz="2400" b="0" i="0" u="none" strike="noStrike">
                <a:solidFill>
                  <a:schemeClr val="dk1"/>
                </a:solidFill>
                <a:latin typeface="Calibri"/>
                <a:ea typeface="Calibri"/>
                <a:cs typeface="Calibri"/>
                <a:sym typeface="Calibri"/>
              </a:rPr>
              <a:t>corresponding to the eigenvalue   </a:t>
            </a:r>
            <a:r>
              <a:rPr lang="en-US" sz="2400" b="1" i="1" u="none" strike="noStrike">
                <a:solidFill>
                  <a:schemeClr val="dk1"/>
                </a:solidFill>
                <a:latin typeface="Calibri"/>
                <a:ea typeface="Calibri"/>
                <a:cs typeface="Calibri"/>
                <a:sym typeface="Calibri"/>
              </a:rPr>
              <a:t>λ </a:t>
            </a:r>
            <a:r>
              <a:rPr lang="en-US" sz="2400" b="1" i="0" u="none" strike="noStrike">
                <a:solidFill>
                  <a:schemeClr val="dk1"/>
                </a:solidFill>
                <a:latin typeface="Calibri"/>
                <a:ea typeface="Calibri"/>
                <a:cs typeface="Calibri"/>
                <a:sym typeface="Calibri"/>
              </a:rPr>
              <a:t>= 10. </a:t>
            </a:r>
            <a:endParaRPr sz="1800">
              <a:solidFill>
                <a:schemeClr val="dk1"/>
              </a:solidFill>
              <a:latin typeface="Calibri"/>
              <a:ea typeface="Calibri"/>
              <a:cs typeface="Calibri"/>
              <a:sym typeface="Calibri"/>
            </a:endParaRPr>
          </a:p>
        </p:txBody>
      </p:sp>
      <p:sp>
        <p:nvSpPr>
          <p:cNvPr id="375" name="Google Shape;375;p56"/>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US"/>
              <a:pPr marL="0" lvl="0" indent="0" algn="r" rtl="0">
                <a:spcBef>
                  <a:spcPts val="0"/>
                </a:spcBef>
                <a:spcAft>
                  <a:spcPts val="0"/>
                </a:spcAft>
                <a:buClr>
                  <a:srgbClr val="888888"/>
                </a:buClr>
                <a:buSzPts val="1200"/>
                <a:buFont typeface="Calibri"/>
                <a:buNone/>
              </a:pPr>
              <a:t>13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7"/>
          <p:cNvSpPr txBox="1"/>
          <p:nvPr/>
        </p:nvSpPr>
        <p:spPr>
          <a:xfrm>
            <a:off x="520619" y="257195"/>
            <a:ext cx="6605738"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400"/>
              <a:buFont typeface="Calibri"/>
              <a:buNone/>
            </a:pPr>
            <a:r>
              <a:rPr lang="en-US" sz="2400" b="0" i="0" u="none" strike="noStrike">
                <a:solidFill>
                  <a:schemeClr val="dk1"/>
                </a:solidFill>
                <a:latin typeface="Calibri"/>
                <a:ea typeface="Calibri"/>
                <a:cs typeface="Calibri"/>
                <a:sym typeface="Calibri"/>
              </a:rPr>
              <a:t>For </a:t>
            </a:r>
            <a:r>
              <a:rPr lang="en-US" sz="2400" b="0" i="1" u="none" strike="noStrike">
                <a:solidFill>
                  <a:schemeClr val="dk1"/>
                </a:solidFill>
                <a:latin typeface="Calibri"/>
                <a:ea typeface="Calibri"/>
                <a:cs typeface="Calibri"/>
                <a:sym typeface="Calibri"/>
              </a:rPr>
              <a:t>λ </a:t>
            </a:r>
            <a:r>
              <a:rPr lang="en-US" sz="2400" b="0" i="0" u="none" strike="noStrike">
                <a:solidFill>
                  <a:schemeClr val="dk1"/>
                </a:solidFill>
                <a:latin typeface="Calibri"/>
                <a:ea typeface="Calibri"/>
                <a:cs typeface="Calibri"/>
                <a:sym typeface="Calibri"/>
              </a:rPr>
              <a:t>= 12</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400"/>
              <a:buFont typeface="Calibri"/>
              <a:buNone/>
            </a:pPr>
            <a:r>
              <a:rPr lang="en-US" sz="2400" b="0" i="0" u="none" strike="noStrike">
                <a:solidFill>
                  <a:schemeClr val="dk1"/>
                </a:solidFill>
                <a:latin typeface="Calibri"/>
                <a:ea typeface="Calibri"/>
                <a:cs typeface="Calibri"/>
                <a:sym typeface="Calibri"/>
              </a:rPr>
              <a:t>(11 </a:t>
            </a:r>
            <a:r>
              <a:rPr lang="en-US" sz="2400" b="0" i="1" u="none" strike="noStrike">
                <a:solidFill>
                  <a:schemeClr val="dk1"/>
                </a:solidFill>
                <a:latin typeface="Calibri"/>
                <a:ea typeface="Calibri"/>
                <a:cs typeface="Calibri"/>
                <a:sym typeface="Calibri"/>
              </a:rPr>
              <a:t>− </a:t>
            </a:r>
            <a:r>
              <a:rPr lang="en-US" sz="2400" b="0" i="0" u="none" strike="noStrike">
                <a:solidFill>
                  <a:schemeClr val="dk1"/>
                </a:solidFill>
                <a:latin typeface="Calibri"/>
                <a:ea typeface="Calibri"/>
                <a:cs typeface="Calibri"/>
                <a:sym typeface="Calibri"/>
              </a:rPr>
              <a:t>12)</a:t>
            </a:r>
            <a:r>
              <a:rPr lang="en-US" sz="2400" b="0" i="1" u="none" strike="noStrike">
                <a:solidFill>
                  <a:schemeClr val="dk1"/>
                </a:solidFill>
                <a:latin typeface="Calibri"/>
                <a:ea typeface="Calibri"/>
                <a:cs typeface="Calibri"/>
                <a:sym typeface="Calibri"/>
              </a:rPr>
              <a:t>x</a:t>
            </a:r>
            <a:r>
              <a:rPr lang="en-US" sz="2400" b="0" i="0" u="none" strike="noStrike">
                <a:solidFill>
                  <a:schemeClr val="dk1"/>
                </a:solidFill>
                <a:latin typeface="Calibri"/>
                <a:ea typeface="Calibri"/>
                <a:cs typeface="Calibri"/>
                <a:sym typeface="Calibri"/>
              </a:rPr>
              <a:t>1 + </a:t>
            </a:r>
            <a:r>
              <a:rPr lang="en-US" sz="2400" b="0" i="1" u="none" strike="noStrike">
                <a:solidFill>
                  <a:schemeClr val="dk1"/>
                </a:solidFill>
                <a:latin typeface="Calibri"/>
                <a:ea typeface="Calibri"/>
                <a:cs typeface="Calibri"/>
                <a:sym typeface="Calibri"/>
              </a:rPr>
              <a:t>x</a:t>
            </a:r>
            <a:r>
              <a:rPr lang="en-US" sz="2400" b="0" i="0" u="none" strike="noStrike">
                <a:solidFill>
                  <a:schemeClr val="dk1"/>
                </a:solidFill>
                <a:latin typeface="Calibri"/>
                <a:ea typeface="Calibri"/>
                <a:cs typeface="Calibri"/>
                <a:sym typeface="Calibri"/>
              </a:rPr>
              <a:t>2 = 0</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400"/>
              <a:buFont typeface="Calibri"/>
              <a:buNone/>
            </a:pPr>
            <a:r>
              <a:rPr lang="en-US" sz="2400" b="0" i="1" u="none" strike="noStrike">
                <a:solidFill>
                  <a:schemeClr val="dk1"/>
                </a:solidFill>
                <a:latin typeface="Calibri"/>
                <a:ea typeface="Calibri"/>
                <a:cs typeface="Calibri"/>
                <a:sym typeface="Calibri"/>
              </a:rPr>
              <a:t>x</a:t>
            </a:r>
            <a:r>
              <a:rPr lang="en-US" sz="2400" b="0" i="0" u="none" strike="noStrike">
                <a:solidFill>
                  <a:schemeClr val="dk1"/>
                </a:solidFill>
                <a:latin typeface="Calibri"/>
                <a:ea typeface="Calibri"/>
                <a:cs typeface="Calibri"/>
                <a:sym typeface="Calibri"/>
              </a:rPr>
              <a:t>1 = </a:t>
            </a:r>
            <a:r>
              <a:rPr lang="en-US" sz="2400" b="0" i="1" u="none" strike="noStrike">
                <a:solidFill>
                  <a:schemeClr val="dk1"/>
                </a:solidFill>
                <a:latin typeface="Calibri"/>
                <a:ea typeface="Calibri"/>
                <a:cs typeface="Calibri"/>
                <a:sym typeface="Calibri"/>
              </a:rPr>
              <a:t>x</a:t>
            </a:r>
            <a:r>
              <a:rPr lang="en-US" sz="2400" b="0" i="0" u="none" strike="noStrike">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400"/>
              <a:buFont typeface="Calibri"/>
              <a:buNone/>
            </a:pPr>
            <a:r>
              <a:rPr lang="en-US" sz="2400" b="0" i="0" u="none" strike="noStrike">
                <a:solidFill>
                  <a:schemeClr val="dk1"/>
                </a:solidFill>
                <a:latin typeface="Calibri"/>
                <a:ea typeface="Calibri"/>
                <a:cs typeface="Calibri"/>
                <a:sym typeface="Calibri"/>
              </a:rPr>
              <a:t>Choose </a:t>
            </a:r>
            <a:r>
              <a:rPr lang="en-US" sz="2400" b="0" i="1" u="none" strike="noStrike">
                <a:solidFill>
                  <a:schemeClr val="dk1"/>
                </a:solidFill>
                <a:latin typeface="Calibri"/>
                <a:ea typeface="Calibri"/>
                <a:cs typeface="Calibri"/>
                <a:sym typeface="Calibri"/>
              </a:rPr>
              <a:t>x</a:t>
            </a:r>
            <a:r>
              <a:rPr lang="en-US" sz="2400" b="0" i="0" u="none" strike="noStrike">
                <a:solidFill>
                  <a:schemeClr val="dk1"/>
                </a:solidFill>
                <a:latin typeface="Calibri"/>
                <a:ea typeface="Calibri"/>
                <a:cs typeface="Calibri"/>
                <a:sym typeface="Calibri"/>
              </a:rPr>
              <a:t>1 = 1 and </a:t>
            </a:r>
            <a:r>
              <a:rPr lang="en-US" sz="2400" b="0" i="1" u="none" strike="noStrike">
                <a:solidFill>
                  <a:schemeClr val="dk1"/>
                </a:solidFill>
                <a:latin typeface="Calibri"/>
                <a:ea typeface="Calibri"/>
                <a:cs typeface="Calibri"/>
                <a:sym typeface="Calibri"/>
              </a:rPr>
              <a:t>x</a:t>
            </a:r>
            <a:r>
              <a:rPr lang="en-US" sz="2400" b="0" i="0" u="none" strike="noStrike">
                <a:solidFill>
                  <a:schemeClr val="dk1"/>
                </a:solidFill>
                <a:latin typeface="Calibri"/>
                <a:ea typeface="Calibri"/>
                <a:cs typeface="Calibri"/>
                <a:sym typeface="Calibri"/>
              </a:rPr>
              <a:t>2 = 1. for </a:t>
            </a:r>
            <a:r>
              <a:rPr lang="en-US" sz="2400" b="0" i="1" u="none" strike="noStrike">
                <a:solidFill>
                  <a:schemeClr val="dk1"/>
                </a:solidFill>
                <a:latin typeface="Calibri"/>
                <a:ea typeface="Calibri"/>
                <a:cs typeface="Calibri"/>
                <a:sym typeface="Calibri"/>
              </a:rPr>
              <a:t>λ </a:t>
            </a:r>
            <a:r>
              <a:rPr lang="en-US" sz="2400" b="0" i="0" u="none" strike="noStrike">
                <a:solidFill>
                  <a:schemeClr val="dk1"/>
                </a:solidFill>
                <a:latin typeface="Calibri"/>
                <a:ea typeface="Calibri"/>
                <a:cs typeface="Calibri"/>
                <a:sym typeface="Calibri"/>
              </a:rPr>
              <a:t>= 12 we have the</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400"/>
              <a:buFont typeface="Calibri"/>
              <a:buNone/>
            </a:pPr>
            <a:r>
              <a:rPr lang="en-US" sz="2400" b="0" i="0" u="none" strike="noStrike">
                <a:solidFill>
                  <a:schemeClr val="dk1"/>
                </a:solidFill>
                <a:latin typeface="Calibri"/>
                <a:ea typeface="Calibri"/>
                <a:cs typeface="Calibri"/>
                <a:sym typeface="Calibri"/>
              </a:rPr>
              <a:t>eigenvector [1</a:t>
            </a:r>
            <a:r>
              <a:rPr lang="en-US" sz="2400" b="0" i="1" u="none" strike="noStrike">
                <a:solidFill>
                  <a:schemeClr val="dk1"/>
                </a:solidFill>
                <a:latin typeface="Calibri"/>
                <a:ea typeface="Calibri"/>
                <a:cs typeface="Calibri"/>
                <a:sym typeface="Calibri"/>
              </a:rPr>
              <a:t>, </a:t>
            </a:r>
            <a:r>
              <a:rPr lang="en-US" sz="2400" b="0" i="0" u="none" strike="noStrike">
                <a:solidFill>
                  <a:schemeClr val="dk1"/>
                </a:solidFill>
                <a:latin typeface="Calibri"/>
                <a:ea typeface="Calibri"/>
                <a:cs typeface="Calibri"/>
                <a:sym typeface="Calibri"/>
              </a:rPr>
              <a:t>1].</a:t>
            </a:r>
            <a:endParaRPr sz="2400">
              <a:solidFill>
                <a:schemeClr val="dk1"/>
              </a:solidFill>
              <a:latin typeface="Calibri"/>
              <a:ea typeface="Calibri"/>
              <a:cs typeface="Calibri"/>
              <a:sym typeface="Calibri"/>
            </a:endParaRPr>
          </a:p>
        </p:txBody>
      </p:sp>
      <p:sp>
        <p:nvSpPr>
          <p:cNvPr id="381" name="Google Shape;381;p57"/>
          <p:cNvSpPr txBox="1"/>
          <p:nvPr/>
        </p:nvSpPr>
        <p:spPr>
          <a:xfrm>
            <a:off x="502897" y="2384842"/>
            <a:ext cx="7967399"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2400"/>
              <a:buFont typeface="Calibri"/>
              <a:buNone/>
            </a:pPr>
            <a:r>
              <a:rPr lang="en-US" sz="2400" b="0" i="0" u="none" strike="noStrike">
                <a:solidFill>
                  <a:srgbClr val="FF0000"/>
                </a:solidFill>
                <a:latin typeface="Calibri"/>
                <a:ea typeface="Calibri"/>
                <a:cs typeface="Calibri"/>
                <a:sym typeface="Calibri"/>
              </a:rPr>
              <a:t>The eigen vector corresponding to the largest eigen value will be the first column in the matrix and the second largest value in th</a:t>
            </a:r>
            <a:r>
              <a:rPr lang="en-US" sz="2400">
                <a:solidFill>
                  <a:srgbClr val="FF0000"/>
                </a:solidFill>
                <a:latin typeface="Calibri"/>
                <a:ea typeface="Calibri"/>
                <a:cs typeface="Calibri"/>
                <a:sym typeface="Calibri"/>
              </a:rPr>
              <a:t>e second column.</a:t>
            </a:r>
            <a:endParaRPr sz="2400">
              <a:solidFill>
                <a:srgbClr val="FF0000"/>
              </a:solidFill>
              <a:latin typeface="Calibri"/>
              <a:ea typeface="Calibri"/>
              <a:cs typeface="Calibri"/>
              <a:sym typeface="Calibri"/>
            </a:endParaRPr>
          </a:p>
        </p:txBody>
      </p:sp>
      <p:sp>
        <p:nvSpPr>
          <p:cNvPr id="382" name="Google Shape;382;p57"/>
          <p:cNvSpPr txBox="1"/>
          <p:nvPr/>
        </p:nvSpPr>
        <p:spPr>
          <a:xfrm>
            <a:off x="611258" y="3427042"/>
            <a:ext cx="1201339" cy="613438"/>
          </a:xfrm>
          <a:prstGeom prst="rect">
            <a:avLst/>
          </a:prstGeom>
          <a:blipFill rotWithShape="1">
            <a:blip r:embed="rId3">
              <a:alphaModFix/>
            </a:blip>
            <a:stretch>
              <a:fillRect l="-11830" b="-1187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383" name="Google Shape;383;p57"/>
          <p:cNvSpPr txBox="1"/>
          <p:nvPr/>
        </p:nvSpPr>
        <p:spPr>
          <a:xfrm>
            <a:off x="520620" y="4184216"/>
            <a:ext cx="6904724"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400"/>
              <a:buFont typeface="Calibri"/>
              <a:buNone/>
            </a:pPr>
            <a:r>
              <a:rPr lang="en-US" sz="2400" b="1" i="0" u="none" strike="noStrike">
                <a:solidFill>
                  <a:schemeClr val="dk1"/>
                </a:solidFill>
                <a:latin typeface="Calibri"/>
                <a:ea typeface="Calibri"/>
                <a:cs typeface="Calibri"/>
                <a:sym typeface="Calibri"/>
              </a:rPr>
              <a:t>The Matrix U has to be orthogonal. </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400"/>
              <a:buFont typeface="Calibri"/>
              <a:buNone/>
            </a:pPr>
            <a:r>
              <a:rPr lang="en-US" sz="2400" b="1">
                <a:solidFill>
                  <a:schemeClr val="dk1"/>
                </a:solidFill>
                <a:latin typeface="Calibri"/>
                <a:ea typeface="Calibri"/>
                <a:cs typeface="Calibri"/>
                <a:sym typeface="Calibri"/>
              </a:rPr>
              <a:t>A matrix U  is orthogonal, if U.U</a:t>
            </a:r>
            <a:r>
              <a:rPr lang="en-US" sz="2400" b="1" baseline="30000">
                <a:solidFill>
                  <a:schemeClr val="dk1"/>
                </a:solidFill>
                <a:latin typeface="Calibri"/>
                <a:ea typeface="Calibri"/>
                <a:cs typeface="Calibri"/>
                <a:sym typeface="Calibri"/>
              </a:rPr>
              <a:t>T</a:t>
            </a:r>
            <a:r>
              <a:rPr lang="en-US" sz="2400" b="1">
                <a:solidFill>
                  <a:schemeClr val="dk1"/>
                </a:solidFill>
                <a:latin typeface="Calibri"/>
                <a:ea typeface="Calibri"/>
                <a:cs typeface="Calibri"/>
                <a:sym typeface="Calibri"/>
              </a:rPr>
              <a:t>=I</a:t>
            </a:r>
            <a:endParaRPr sz="1800">
              <a:solidFill>
                <a:schemeClr val="dk1"/>
              </a:solidFill>
              <a:latin typeface="Calibri"/>
              <a:ea typeface="Calibri"/>
              <a:cs typeface="Calibri"/>
              <a:sym typeface="Calibri"/>
            </a:endParaRPr>
          </a:p>
        </p:txBody>
      </p:sp>
      <p:sp>
        <p:nvSpPr>
          <p:cNvPr id="384" name="Google Shape;384;p57"/>
          <p:cNvSpPr txBox="1"/>
          <p:nvPr/>
        </p:nvSpPr>
        <p:spPr>
          <a:xfrm>
            <a:off x="395724" y="5302683"/>
            <a:ext cx="8181746"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Step 3: convert this matrix into an orthogonal matrix by applying   the Gram-Schmidt orthonormalization process</a:t>
            </a:r>
            <a:endParaRPr sz="2400">
              <a:solidFill>
                <a:schemeClr val="dk1"/>
              </a:solidFill>
              <a:latin typeface="Calibri"/>
              <a:ea typeface="Calibri"/>
              <a:cs typeface="Calibri"/>
              <a:sym typeface="Calibri"/>
            </a:endParaRPr>
          </a:p>
        </p:txBody>
      </p:sp>
      <p:sp>
        <p:nvSpPr>
          <p:cNvPr id="385" name="Google Shape;385;p57"/>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US"/>
              <a:pPr marL="0" lvl="0" indent="0" algn="r" rtl="0">
                <a:spcBef>
                  <a:spcPts val="0"/>
                </a:spcBef>
                <a:spcAft>
                  <a:spcPts val="0"/>
                </a:spcAft>
                <a:buClr>
                  <a:srgbClr val="888888"/>
                </a:buClr>
                <a:buSzPts val="1200"/>
                <a:buFont typeface="Calibri"/>
                <a:buNone/>
              </a:pPr>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58"/>
          <p:cNvSpPr txBox="1"/>
          <p:nvPr/>
        </p:nvSpPr>
        <p:spPr>
          <a:xfrm>
            <a:off x="340250" y="387515"/>
            <a:ext cx="7330440"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Step 3: convert this matrix into an orthogonal matrix by applying   the Gram-Schmidt orthonormalization process to the column vectors</a:t>
            </a:r>
            <a:endParaRPr sz="2400">
              <a:solidFill>
                <a:schemeClr val="dk1"/>
              </a:solidFill>
              <a:latin typeface="Calibri"/>
              <a:ea typeface="Calibri"/>
              <a:cs typeface="Calibri"/>
              <a:sym typeface="Calibri"/>
            </a:endParaRPr>
          </a:p>
        </p:txBody>
      </p:sp>
      <p:sp>
        <p:nvSpPr>
          <p:cNvPr id="391" name="Google Shape;391;p58"/>
          <p:cNvSpPr txBox="1"/>
          <p:nvPr/>
        </p:nvSpPr>
        <p:spPr>
          <a:xfrm>
            <a:off x="902438" y="1591602"/>
            <a:ext cx="1201339" cy="613438"/>
          </a:xfrm>
          <a:prstGeom prst="rect">
            <a:avLst/>
          </a:prstGeom>
          <a:blipFill rotWithShape="1">
            <a:blip r:embed="rId3">
              <a:alphaModFix/>
            </a:blip>
            <a:stretch>
              <a:fillRect l="-11404" b="-1187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392" name="Google Shape;392;p58"/>
          <p:cNvSpPr txBox="1"/>
          <p:nvPr/>
        </p:nvSpPr>
        <p:spPr>
          <a:xfrm>
            <a:off x="686882" y="2385869"/>
            <a:ext cx="8019796" cy="36933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Divide each component  in the row vector by its length, hence  </a:t>
            </a:r>
            <a:endParaRPr sz="1800">
              <a:solidFill>
                <a:schemeClr val="dk1"/>
              </a:solidFill>
              <a:latin typeface="Calibri"/>
              <a:ea typeface="Calibri"/>
              <a:cs typeface="Calibri"/>
              <a:sym typeface="Calibri"/>
            </a:endParaRPr>
          </a:p>
        </p:txBody>
      </p:sp>
      <p:sp>
        <p:nvSpPr>
          <p:cNvPr id="393" name="Google Shape;393;p58"/>
          <p:cNvSpPr txBox="1"/>
          <p:nvPr/>
        </p:nvSpPr>
        <p:spPr>
          <a:xfrm>
            <a:off x="706222" y="2911572"/>
            <a:ext cx="4856378" cy="414472"/>
          </a:xfrm>
          <a:prstGeom prst="rect">
            <a:avLst/>
          </a:prstGeom>
          <a:blipFill rotWithShape="1">
            <a:blip r:embed="rId4">
              <a:alphaModFix/>
            </a:blip>
            <a:stretch>
              <a:fillRect l="-2820" t="-11760" b="-4410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394" name="Google Shape;394;p58"/>
          <p:cNvSpPr txBox="1"/>
          <p:nvPr/>
        </p:nvSpPr>
        <p:spPr>
          <a:xfrm>
            <a:off x="686882" y="3429001"/>
            <a:ext cx="4572000" cy="876137"/>
          </a:xfrm>
          <a:prstGeom prst="rect">
            <a:avLst/>
          </a:prstGeom>
          <a:blipFill rotWithShape="1">
            <a:blip r:embed="rId5">
              <a:alphaModFix/>
            </a:blip>
            <a:stretch>
              <a:fillRect l="-1498" t="-5591" b="-1538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395" name="Google Shape;395;p58"/>
          <p:cNvSpPr txBox="1"/>
          <p:nvPr/>
        </p:nvSpPr>
        <p:spPr>
          <a:xfrm>
            <a:off x="902438" y="4663296"/>
            <a:ext cx="1993960" cy="856196"/>
          </a:xfrm>
          <a:prstGeom prst="rect">
            <a:avLst/>
          </a:prstGeom>
          <a:blipFill rotWithShape="1">
            <a:blip r:embed="rId6">
              <a:alphaModFix/>
            </a:blip>
            <a:stretch>
              <a:fillRect l="-686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396" name="Google Shape;396;p58"/>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US"/>
              <a:pPr marL="0" lvl="0" indent="0" algn="r" rtl="0">
                <a:spcBef>
                  <a:spcPts val="0"/>
                </a:spcBef>
                <a:spcAft>
                  <a:spcPts val="0"/>
                </a:spcAft>
                <a:buClr>
                  <a:srgbClr val="888888"/>
                </a:buClr>
                <a:buSzPts val="1200"/>
                <a:buFont typeface="Calibri"/>
                <a:buNone/>
              </a:pPr>
              <a:t>15</a:t>
            </a:fld>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9"/>
          <p:cNvSpPr txBox="1"/>
          <p:nvPr/>
        </p:nvSpPr>
        <p:spPr>
          <a:xfrm>
            <a:off x="296333" y="674215"/>
            <a:ext cx="3629624"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b="0" i="0" u="none" strike="noStrike">
                <a:solidFill>
                  <a:schemeClr val="dk1"/>
                </a:solidFill>
                <a:latin typeface="Arial"/>
                <a:ea typeface="Arial"/>
                <a:cs typeface="Arial"/>
                <a:sym typeface="Arial"/>
              </a:rPr>
              <a:t>The calculation of </a:t>
            </a:r>
            <a:r>
              <a:rPr lang="en-US" sz="2000" b="0" i="1" u="none" strike="noStrike">
                <a:solidFill>
                  <a:schemeClr val="dk1"/>
                </a:solidFill>
                <a:latin typeface="Arial"/>
                <a:ea typeface="Arial"/>
                <a:cs typeface="Arial"/>
                <a:sym typeface="Arial"/>
              </a:rPr>
              <a:t>V </a:t>
            </a:r>
            <a:r>
              <a:rPr lang="en-US" sz="2000" b="0" i="0" u="none" strike="noStrike">
                <a:solidFill>
                  <a:schemeClr val="dk1"/>
                </a:solidFill>
                <a:latin typeface="Arial"/>
                <a:ea typeface="Arial"/>
                <a:cs typeface="Arial"/>
                <a:sym typeface="Arial"/>
              </a:rPr>
              <a:t>is similar. </a:t>
            </a:r>
            <a:r>
              <a:rPr lang="en-US" sz="2000" b="0" i="1" u="none" strike="noStrike">
                <a:solidFill>
                  <a:schemeClr val="dk1"/>
                </a:solidFill>
                <a:latin typeface="Arial"/>
                <a:ea typeface="Arial"/>
                <a:cs typeface="Arial"/>
                <a:sym typeface="Arial"/>
              </a:rPr>
              <a:t>V </a:t>
            </a:r>
            <a:r>
              <a:rPr lang="en-US" sz="2000" b="0" i="0" u="none" strike="noStrike">
                <a:solidFill>
                  <a:schemeClr val="dk1"/>
                </a:solidFill>
                <a:latin typeface="Arial"/>
                <a:ea typeface="Arial"/>
                <a:cs typeface="Arial"/>
                <a:sym typeface="Arial"/>
              </a:rPr>
              <a:t>is based on </a:t>
            </a:r>
            <a:r>
              <a:rPr lang="en-US" sz="2000" b="0" i="1" u="none" strike="noStrike">
                <a:solidFill>
                  <a:schemeClr val="dk1"/>
                </a:solidFill>
                <a:latin typeface="Arial"/>
                <a:ea typeface="Arial"/>
                <a:cs typeface="Arial"/>
                <a:sym typeface="Arial"/>
              </a:rPr>
              <a:t>A</a:t>
            </a:r>
            <a:r>
              <a:rPr lang="en-US" sz="2000" b="0" i="1" u="none" strike="noStrike" baseline="30000">
                <a:solidFill>
                  <a:schemeClr val="dk1"/>
                </a:solidFill>
                <a:latin typeface="Arial"/>
                <a:ea typeface="Arial"/>
                <a:cs typeface="Arial"/>
                <a:sym typeface="Arial"/>
              </a:rPr>
              <a:t>T</a:t>
            </a:r>
            <a:r>
              <a:rPr lang="en-US" sz="2000" b="0" i="1" u="none" strike="noStrike">
                <a:solidFill>
                  <a:schemeClr val="dk1"/>
                </a:solidFill>
                <a:latin typeface="Arial"/>
                <a:ea typeface="Arial"/>
                <a:cs typeface="Arial"/>
                <a:sym typeface="Arial"/>
              </a:rPr>
              <a:t>A</a:t>
            </a:r>
            <a:r>
              <a:rPr lang="en-US" sz="2000" b="0" i="0" u="none" strike="noStrike">
                <a:solidFill>
                  <a:schemeClr val="dk1"/>
                </a:solidFill>
                <a:latin typeface="Arial"/>
                <a:ea typeface="Arial"/>
                <a:cs typeface="Arial"/>
                <a:sym typeface="Arial"/>
              </a:rPr>
              <a:t>, so we have</a:t>
            </a:r>
            <a:endParaRPr sz="2000">
              <a:solidFill>
                <a:schemeClr val="dk1"/>
              </a:solidFill>
              <a:latin typeface="Calibri"/>
              <a:ea typeface="Calibri"/>
              <a:cs typeface="Calibri"/>
              <a:sym typeface="Calibri"/>
            </a:endParaRPr>
          </a:p>
        </p:txBody>
      </p:sp>
      <p:sp>
        <p:nvSpPr>
          <p:cNvPr id="402" name="Google Shape;402;p59"/>
          <p:cNvSpPr txBox="1"/>
          <p:nvPr/>
        </p:nvSpPr>
        <p:spPr>
          <a:xfrm>
            <a:off x="424875" y="1689878"/>
            <a:ext cx="3770209" cy="904158"/>
          </a:xfrm>
          <a:prstGeom prst="rect">
            <a:avLst/>
          </a:prstGeom>
          <a:blipFill rotWithShape="1">
            <a:blip r:embed="rId3">
              <a:alphaModFix/>
            </a:blip>
            <a:stretch>
              <a:fillRect l="-1331"/>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403" name="Google Shape;403;p59"/>
          <p:cNvSpPr txBox="1"/>
          <p:nvPr/>
        </p:nvSpPr>
        <p:spPr>
          <a:xfrm>
            <a:off x="519044" y="2721507"/>
            <a:ext cx="45720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b="0" i="0" u="none" strike="noStrike">
                <a:solidFill>
                  <a:schemeClr val="dk1"/>
                </a:solidFill>
                <a:latin typeface="Arial"/>
                <a:ea typeface="Arial"/>
                <a:cs typeface="Arial"/>
                <a:sym typeface="Arial"/>
              </a:rPr>
              <a:t>Find the eigenvalues of </a:t>
            </a:r>
            <a:r>
              <a:rPr lang="en-US" sz="2000">
                <a:solidFill>
                  <a:schemeClr val="dk1"/>
                </a:solidFill>
                <a:latin typeface="Calibri"/>
                <a:ea typeface="Calibri"/>
                <a:cs typeface="Calibri"/>
                <a:sym typeface="Calibri"/>
              </a:rPr>
              <a:t>A</a:t>
            </a:r>
            <a:r>
              <a:rPr lang="en-US" sz="2000" baseline="30000">
                <a:solidFill>
                  <a:schemeClr val="dk1"/>
                </a:solidFill>
                <a:latin typeface="Calibri"/>
                <a:ea typeface="Calibri"/>
                <a:cs typeface="Calibri"/>
                <a:sym typeface="Calibri"/>
              </a:rPr>
              <a:t>T</a:t>
            </a:r>
            <a:r>
              <a:rPr lang="en-US" sz="2000">
                <a:solidFill>
                  <a:schemeClr val="dk1"/>
                </a:solidFill>
                <a:latin typeface="Calibri"/>
                <a:ea typeface="Calibri"/>
                <a:cs typeface="Calibri"/>
                <a:sym typeface="Calibri"/>
              </a:rPr>
              <a:t>A</a:t>
            </a:r>
            <a:r>
              <a:rPr lang="en-US" sz="2000" b="0" i="1" u="none" strike="noStrike">
                <a:solidFill>
                  <a:schemeClr val="dk1"/>
                </a:solidFill>
                <a:latin typeface="Arial"/>
                <a:ea typeface="Arial"/>
                <a:cs typeface="Arial"/>
                <a:sym typeface="Arial"/>
              </a:rPr>
              <a:t> </a:t>
            </a:r>
            <a:r>
              <a:rPr lang="en-US" sz="2000" b="0" i="0" u="none" strike="noStrike">
                <a:solidFill>
                  <a:schemeClr val="dk1"/>
                </a:solidFill>
                <a:latin typeface="Arial"/>
                <a:ea typeface="Arial"/>
                <a:cs typeface="Arial"/>
                <a:sym typeface="Arial"/>
              </a:rPr>
              <a:t>by</a:t>
            </a:r>
            <a:endParaRPr sz="2000">
              <a:solidFill>
                <a:schemeClr val="dk1"/>
              </a:solidFill>
              <a:latin typeface="Calibri"/>
              <a:ea typeface="Calibri"/>
              <a:cs typeface="Calibri"/>
              <a:sym typeface="Calibri"/>
            </a:endParaRPr>
          </a:p>
        </p:txBody>
      </p:sp>
      <p:sp>
        <p:nvSpPr>
          <p:cNvPr id="404" name="Google Shape;404;p59"/>
          <p:cNvSpPr txBox="1"/>
          <p:nvPr/>
        </p:nvSpPr>
        <p:spPr>
          <a:xfrm>
            <a:off x="692059" y="3232435"/>
            <a:ext cx="2480733" cy="906980"/>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405" name="Google Shape;405;p59"/>
          <p:cNvSpPr txBox="1"/>
          <p:nvPr/>
        </p:nvSpPr>
        <p:spPr>
          <a:xfrm>
            <a:off x="424874" y="4457002"/>
            <a:ext cx="4572000" cy="16311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b="0" i="0" u="none" strike="noStrike">
                <a:solidFill>
                  <a:schemeClr val="dk1"/>
                </a:solidFill>
                <a:latin typeface="Arial"/>
                <a:ea typeface="Arial"/>
                <a:cs typeface="Arial"/>
                <a:sym typeface="Arial"/>
              </a:rPr>
              <a:t>which represents the system of equations</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000"/>
              <a:buFont typeface="Arial"/>
              <a:buNone/>
            </a:pPr>
            <a:r>
              <a:rPr lang="en-US" sz="2000" b="0" i="0" u="none" strike="noStrike">
                <a:solidFill>
                  <a:schemeClr val="dk1"/>
                </a:solidFill>
                <a:latin typeface="Arial"/>
                <a:ea typeface="Arial"/>
                <a:cs typeface="Arial"/>
                <a:sym typeface="Arial"/>
              </a:rPr>
              <a:t>10</a:t>
            </a:r>
            <a:r>
              <a:rPr lang="en-US" sz="2000" b="0" i="1" u="none" strike="noStrike">
                <a:solidFill>
                  <a:schemeClr val="dk1"/>
                </a:solidFill>
                <a:latin typeface="Arial"/>
                <a:ea typeface="Arial"/>
                <a:cs typeface="Arial"/>
                <a:sym typeface="Arial"/>
              </a:rPr>
              <a:t>x</a:t>
            </a:r>
            <a:r>
              <a:rPr lang="en-US" sz="2000" b="0" i="0" u="none" strike="noStrike" baseline="-25000">
                <a:solidFill>
                  <a:schemeClr val="dk1"/>
                </a:solidFill>
                <a:latin typeface="Old Standard TT"/>
                <a:ea typeface="Old Standard TT"/>
                <a:cs typeface="Old Standard TT"/>
                <a:sym typeface="Old Standard TT"/>
              </a:rPr>
              <a:t>1</a:t>
            </a:r>
            <a:r>
              <a:rPr lang="en-US" sz="2000" b="0" i="0" u="none" strike="noStrike">
                <a:solidFill>
                  <a:schemeClr val="dk1"/>
                </a:solidFill>
                <a:latin typeface="Old Standard TT"/>
                <a:ea typeface="Old Standard TT"/>
                <a:cs typeface="Old Standard TT"/>
                <a:sym typeface="Old Standard TT"/>
              </a:rPr>
              <a:t> </a:t>
            </a:r>
            <a:r>
              <a:rPr lang="en-US" sz="2000" b="0" i="0" u="none" strike="noStrike">
                <a:solidFill>
                  <a:schemeClr val="dk1"/>
                </a:solidFill>
                <a:latin typeface="Arial"/>
                <a:ea typeface="Arial"/>
                <a:cs typeface="Arial"/>
                <a:sym typeface="Arial"/>
              </a:rPr>
              <a:t>+ 2</a:t>
            </a:r>
            <a:r>
              <a:rPr lang="en-US" sz="2000" b="0" i="1" u="none" strike="noStrike">
                <a:solidFill>
                  <a:schemeClr val="dk1"/>
                </a:solidFill>
                <a:latin typeface="Arial"/>
                <a:ea typeface="Arial"/>
                <a:cs typeface="Arial"/>
                <a:sym typeface="Arial"/>
              </a:rPr>
              <a:t>x</a:t>
            </a:r>
            <a:r>
              <a:rPr lang="en-US" sz="2000" b="0" i="0" u="none" strike="noStrike" baseline="-25000">
                <a:solidFill>
                  <a:schemeClr val="dk1"/>
                </a:solidFill>
                <a:latin typeface="Old Standard TT"/>
                <a:ea typeface="Old Standard TT"/>
                <a:cs typeface="Old Standard TT"/>
                <a:sym typeface="Old Standard TT"/>
              </a:rPr>
              <a:t>3</a:t>
            </a:r>
            <a:r>
              <a:rPr lang="en-US" sz="2000" b="0" i="0" u="none" strike="noStrike">
                <a:solidFill>
                  <a:schemeClr val="dk1"/>
                </a:solidFill>
                <a:latin typeface="Old Standard TT"/>
                <a:ea typeface="Old Standard TT"/>
                <a:cs typeface="Old Standard TT"/>
                <a:sym typeface="Old Standard TT"/>
              </a:rPr>
              <a:t> </a:t>
            </a:r>
            <a:r>
              <a:rPr lang="en-US" sz="2000" b="0" i="0" u="none" strike="noStrike">
                <a:solidFill>
                  <a:schemeClr val="dk1"/>
                </a:solidFill>
                <a:latin typeface="Arial"/>
                <a:ea typeface="Arial"/>
                <a:cs typeface="Arial"/>
                <a:sym typeface="Arial"/>
              </a:rPr>
              <a:t>= </a:t>
            </a:r>
            <a:r>
              <a:rPr lang="en-US" sz="2000" b="0" i="1" u="none" strike="noStrike">
                <a:solidFill>
                  <a:schemeClr val="dk1"/>
                </a:solidFill>
                <a:latin typeface="Arial"/>
                <a:ea typeface="Arial"/>
                <a:cs typeface="Arial"/>
                <a:sym typeface="Arial"/>
              </a:rPr>
              <a:t>λ</a:t>
            </a:r>
            <a:r>
              <a:rPr lang="en-US" sz="2000" i="1">
                <a:solidFill>
                  <a:schemeClr val="dk1"/>
                </a:solidFill>
                <a:latin typeface="Arial"/>
                <a:ea typeface="Arial"/>
                <a:cs typeface="Arial"/>
                <a:sym typeface="Arial"/>
              </a:rPr>
              <a:t>x</a:t>
            </a:r>
            <a:r>
              <a:rPr lang="en-US" sz="2000" baseline="-25000">
                <a:solidFill>
                  <a:schemeClr val="dk1"/>
                </a:solidFill>
                <a:latin typeface="Old Standard TT"/>
                <a:ea typeface="Old Standard TT"/>
                <a:cs typeface="Old Standard TT"/>
                <a:sym typeface="Old Standard TT"/>
              </a:rPr>
              <a:t>1</a:t>
            </a:r>
            <a:endParaRPr sz="2000" b="0" i="0" u="none" strike="noStrike">
              <a:solidFill>
                <a:schemeClr val="dk1"/>
              </a:solidFill>
              <a:latin typeface="Old Standard TT"/>
              <a:ea typeface="Old Standard TT"/>
              <a:cs typeface="Old Standard TT"/>
              <a:sym typeface="Old Standard TT"/>
            </a:endParaRPr>
          </a:p>
          <a:p>
            <a:pPr marL="0" marR="0" lvl="0" indent="0" algn="l" rtl="0">
              <a:spcBef>
                <a:spcPts val="0"/>
              </a:spcBef>
              <a:spcAft>
                <a:spcPts val="0"/>
              </a:spcAft>
              <a:buClr>
                <a:schemeClr val="dk1"/>
              </a:buClr>
              <a:buSzPts val="2000"/>
              <a:buFont typeface="Arial"/>
              <a:buNone/>
            </a:pPr>
            <a:r>
              <a:rPr lang="en-US" sz="2000" b="0" i="0" u="none" strike="noStrike">
                <a:solidFill>
                  <a:schemeClr val="dk1"/>
                </a:solidFill>
                <a:latin typeface="Arial"/>
                <a:ea typeface="Arial"/>
                <a:cs typeface="Arial"/>
                <a:sym typeface="Arial"/>
              </a:rPr>
              <a:t>10</a:t>
            </a:r>
            <a:r>
              <a:rPr lang="en-US" sz="2000" b="0" i="1" u="none" strike="noStrike">
                <a:solidFill>
                  <a:schemeClr val="dk1"/>
                </a:solidFill>
                <a:latin typeface="Arial"/>
                <a:ea typeface="Arial"/>
                <a:cs typeface="Arial"/>
                <a:sym typeface="Arial"/>
              </a:rPr>
              <a:t>x</a:t>
            </a:r>
            <a:r>
              <a:rPr lang="en-US" sz="2000" b="0" i="0" u="none" strike="noStrike" baseline="-25000">
                <a:solidFill>
                  <a:schemeClr val="dk1"/>
                </a:solidFill>
                <a:latin typeface="Old Standard TT"/>
                <a:ea typeface="Old Standard TT"/>
                <a:cs typeface="Old Standard TT"/>
                <a:sym typeface="Old Standard TT"/>
              </a:rPr>
              <a:t>2</a:t>
            </a:r>
            <a:r>
              <a:rPr lang="en-US" sz="2000" b="0" i="0" u="none" strike="noStrike">
                <a:solidFill>
                  <a:schemeClr val="dk1"/>
                </a:solidFill>
                <a:latin typeface="Old Standard TT"/>
                <a:ea typeface="Old Standard TT"/>
                <a:cs typeface="Old Standard TT"/>
                <a:sym typeface="Old Standard TT"/>
              </a:rPr>
              <a:t> </a:t>
            </a:r>
            <a:r>
              <a:rPr lang="en-US" sz="2000" b="0" i="0" u="none" strike="noStrike">
                <a:solidFill>
                  <a:schemeClr val="dk1"/>
                </a:solidFill>
                <a:latin typeface="Arial"/>
                <a:ea typeface="Arial"/>
                <a:cs typeface="Arial"/>
                <a:sym typeface="Arial"/>
              </a:rPr>
              <a:t>+ 4</a:t>
            </a:r>
            <a:r>
              <a:rPr lang="en-US" sz="2000" i="1">
                <a:solidFill>
                  <a:schemeClr val="dk1"/>
                </a:solidFill>
                <a:latin typeface="Arial"/>
                <a:ea typeface="Arial"/>
                <a:cs typeface="Arial"/>
                <a:sym typeface="Arial"/>
              </a:rPr>
              <a:t>x</a:t>
            </a:r>
            <a:r>
              <a:rPr lang="en-US" sz="2000" baseline="-25000">
                <a:solidFill>
                  <a:schemeClr val="dk1"/>
                </a:solidFill>
                <a:latin typeface="Old Standard TT"/>
                <a:ea typeface="Old Standard TT"/>
                <a:cs typeface="Old Standard TT"/>
                <a:sym typeface="Old Standard TT"/>
              </a:rPr>
              <a:t>3</a:t>
            </a:r>
            <a:r>
              <a:rPr lang="en-US" sz="2000" b="0" i="0" u="none" strike="noStrike">
                <a:solidFill>
                  <a:schemeClr val="dk1"/>
                </a:solidFill>
                <a:latin typeface="Old Standard TT"/>
                <a:ea typeface="Old Standard TT"/>
                <a:cs typeface="Old Standard TT"/>
                <a:sym typeface="Old Standard TT"/>
              </a:rPr>
              <a:t> </a:t>
            </a:r>
            <a:r>
              <a:rPr lang="en-US" sz="2000" b="0" i="0" u="none" strike="noStrike">
                <a:solidFill>
                  <a:schemeClr val="dk1"/>
                </a:solidFill>
                <a:latin typeface="Arial"/>
                <a:ea typeface="Arial"/>
                <a:cs typeface="Arial"/>
                <a:sym typeface="Arial"/>
              </a:rPr>
              <a:t>= </a:t>
            </a:r>
            <a:r>
              <a:rPr lang="en-US" sz="2000" b="0" i="1" u="none" strike="noStrike">
                <a:solidFill>
                  <a:schemeClr val="dk1"/>
                </a:solidFill>
                <a:latin typeface="Arial"/>
                <a:ea typeface="Arial"/>
                <a:cs typeface="Arial"/>
                <a:sym typeface="Arial"/>
              </a:rPr>
              <a:t>λ</a:t>
            </a:r>
            <a:r>
              <a:rPr lang="en-US" sz="2000" i="1">
                <a:solidFill>
                  <a:schemeClr val="dk1"/>
                </a:solidFill>
                <a:latin typeface="Arial"/>
                <a:ea typeface="Arial"/>
                <a:cs typeface="Arial"/>
                <a:sym typeface="Arial"/>
              </a:rPr>
              <a:t>x</a:t>
            </a:r>
            <a:r>
              <a:rPr lang="en-US" sz="2000" baseline="-25000">
                <a:solidFill>
                  <a:schemeClr val="dk1"/>
                </a:solidFill>
                <a:latin typeface="Old Standard TT"/>
                <a:ea typeface="Old Standard TT"/>
                <a:cs typeface="Old Standard TT"/>
                <a:sym typeface="Old Standard TT"/>
              </a:rPr>
              <a:t>2</a:t>
            </a:r>
            <a:endParaRPr sz="2000" b="0" i="0" u="none" strike="noStrike">
              <a:solidFill>
                <a:schemeClr val="dk1"/>
              </a:solidFill>
              <a:latin typeface="Old Standard TT"/>
              <a:ea typeface="Old Standard TT"/>
              <a:cs typeface="Old Standard TT"/>
              <a:sym typeface="Old Standard TT"/>
            </a:endParaRPr>
          </a:p>
          <a:p>
            <a:pPr marL="0" marR="0" lvl="0" indent="0" algn="l" rtl="0">
              <a:spcBef>
                <a:spcPts val="0"/>
              </a:spcBef>
              <a:spcAft>
                <a:spcPts val="0"/>
              </a:spcAft>
              <a:buClr>
                <a:schemeClr val="dk1"/>
              </a:buClr>
              <a:buSzPts val="2000"/>
              <a:buFont typeface="Arial"/>
              <a:buNone/>
            </a:pPr>
            <a:r>
              <a:rPr lang="en-US" sz="2000" b="0" i="0" u="none" strike="noStrike">
                <a:solidFill>
                  <a:schemeClr val="dk1"/>
                </a:solidFill>
                <a:latin typeface="Arial"/>
                <a:ea typeface="Arial"/>
                <a:cs typeface="Arial"/>
                <a:sym typeface="Arial"/>
              </a:rPr>
              <a:t>2</a:t>
            </a:r>
            <a:r>
              <a:rPr lang="en-US" sz="2000" i="1">
                <a:solidFill>
                  <a:schemeClr val="dk1"/>
                </a:solidFill>
                <a:latin typeface="Arial"/>
                <a:ea typeface="Arial"/>
                <a:cs typeface="Arial"/>
                <a:sym typeface="Arial"/>
              </a:rPr>
              <a:t>x</a:t>
            </a:r>
            <a:r>
              <a:rPr lang="en-US" sz="2000" baseline="-25000">
                <a:solidFill>
                  <a:schemeClr val="dk1"/>
                </a:solidFill>
                <a:latin typeface="Old Standard TT"/>
                <a:ea typeface="Old Standard TT"/>
                <a:cs typeface="Old Standard TT"/>
                <a:sym typeface="Old Standard TT"/>
              </a:rPr>
              <a:t>1</a:t>
            </a:r>
            <a:r>
              <a:rPr lang="en-US" sz="2000" b="0" i="0" u="none" strike="noStrike">
                <a:solidFill>
                  <a:schemeClr val="dk1"/>
                </a:solidFill>
                <a:latin typeface="Old Standard TT"/>
                <a:ea typeface="Old Standard TT"/>
                <a:cs typeface="Old Standard TT"/>
                <a:sym typeface="Old Standard TT"/>
              </a:rPr>
              <a:t> </a:t>
            </a:r>
            <a:r>
              <a:rPr lang="en-US" sz="2000" b="0" i="0" u="none" strike="noStrike">
                <a:solidFill>
                  <a:schemeClr val="dk1"/>
                </a:solidFill>
                <a:latin typeface="Arial"/>
                <a:ea typeface="Arial"/>
                <a:cs typeface="Arial"/>
                <a:sym typeface="Arial"/>
              </a:rPr>
              <a:t>+ 4</a:t>
            </a:r>
            <a:r>
              <a:rPr lang="en-US" sz="2000" i="1">
                <a:solidFill>
                  <a:schemeClr val="dk1"/>
                </a:solidFill>
                <a:latin typeface="Arial"/>
                <a:ea typeface="Arial"/>
                <a:cs typeface="Arial"/>
                <a:sym typeface="Arial"/>
              </a:rPr>
              <a:t> x</a:t>
            </a:r>
            <a:r>
              <a:rPr lang="en-US" sz="2000" baseline="-25000">
                <a:solidFill>
                  <a:schemeClr val="dk1"/>
                </a:solidFill>
                <a:latin typeface="Old Standard TT"/>
                <a:ea typeface="Old Standard TT"/>
                <a:cs typeface="Old Standard TT"/>
                <a:sym typeface="Old Standard TT"/>
              </a:rPr>
              <a:t>2</a:t>
            </a:r>
            <a:r>
              <a:rPr lang="en-US" sz="2000" b="0" i="0" u="none" strike="noStrike">
                <a:solidFill>
                  <a:schemeClr val="dk1"/>
                </a:solidFill>
                <a:latin typeface="Old Standard TT"/>
                <a:ea typeface="Old Standard TT"/>
                <a:cs typeface="Old Standard TT"/>
                <a:sym typeface="Old Standard TT"/>
              </a:rPr>
              <a:t> </a:t>
            </a:r>
            <a:r>
              <a:rPr lang="en-US" sz="2000" b="0" i="0" u="none" strike="noStrike">
                <a:solidFill>
                  <a:schemeClr val="dk1"/>
                </a:solidFill>
                <a:latin typeface="Arial"/>
                <a:ea typeface="Arial"/>
                <a:cs typeface="Arial"/>
                <a:sym typeface="Arial"/>
              </a:rPr>
              <a:t>+ 2</a:t>
            </a:r>
            <a:r>
              <a:rPr lang="en-US" sz="2000" i="1">
                <a:solidFill>
                  <a:schemeClr val="dk1"/>
                </a:solidFill>
                <a:latin typeface="Arial"/>
                <a:ea typeface="Arial"/>
                <a:cs typeface="Arial"/>
                <a:sym typeface="Arial"/>
              </a:rPr>
              <a:t>x</a:t>
            </a:r>
            <a:r>
              <a:rPr lang="en-US" sz="2000" baseline="-25000">
                <a:solidFill>
                  <a:schemeClr val="dk1"/>
                </a:solidFill>
                <a:latin typeface="Old Standard TT"/>
                <a:ea typeface="Old Standard TT"/>
                <a:cs typeface="Old Standard TT"/>
                <a:sym typeface="Old Standard TT"/>
              </a:rPr>
              <a:t>3</a:t>
            </a:r>
            <a:r>
              <a:rPr lang="en-US" sz="2000" b="0" i="0" u="none" strike="noStrike">
                <a:solidFill>
                  <a:schemeClr val="dk1"/>
                </a:solidFill>
                <a:latin typeface="Old Standard TT"/>
                <a:ea typeface="Old Standard TT"/>
                <a:cs typeface="Old Standard TT"/>
                <a:sym typeface="Old Standard TT"/>
              </a:rPr>
              <a:t> </a:t>
            </a:r>
            <a:r>
              <a:rPr lang="en-US" sz="2000" b="0" i="0" u="none" strike="noStrike">
                <a:solidFill>
                  <a:schemeClr val="dk1"/>
                </a:solidFill>
                <a:latin typeface="Arial"/>
                <a:ea typeface="Arial"/>
                <a:cs typeface="Arial"/>
                <a:sym typeface="Arial"/>
              </a:rPr>
              <a:t>= </a:t>
            </a:r>
            <a:r>
              <a:rPr lang="en-US" sz="2000" b="0" i="1" u="none" strike="noStrike">
                <a:solidFill>
                  <a:schemeClr val="dk1"/>
                </a:solidFill>
                <a:latin typeface="Arial"/>
                <a:ea typeface="Arial"/>
                <a:cs typeface="Arial"/>
                <a:sym typeface="Arial"/>
              </a:rPr>
              <a:t>λ</a:t>
            </a:r>
            <a:r>
              <a:rPr lang="en-US" sz="2000" i="1">
                <a:solidFill>
                  <a:schemeClr val="dk1"/>
                </a:solidFill>
                <a:latin typeface="Arial"/>
                <a:ea typeface="Arial"/>
                <a:cs typeface="Arial"/>
                <a:sym typeface="Arial"/>
              </a:rPr>
              <a:t>x</a:t>
            </a:r>
            <a:r>
              <a:rPr lang="en-US" sz="2000" baseline="-25000">
                <a:solidFill>
                  <a:schemeClr val="dk1"/>
                </a:solidFill>
                <a:latin typeface="Old Standard TT"/>
                <a:ea typeface="Old Standard TT"/>
                <a:cs typeface="Old Standard TT"/>
                <a:sym typeface="Old Standard TT"/>
              </a:rPr>
              <a:t>3</a:t>
            </a:r>
            <a:endParaRPr sz="2000" b="0" i="0" u="none" strike="noStrike">
              <a:solidFill>
                <a:schemeClr val="dk1"/>
              </a:solidFill>
              <a:latin typeface="Old Standard TT"/>
              <a:ea typeface="Old Standard TT"/>
              <a:cs typeface="Old Standard TT"/>
              <a:sym typeface="Old Standard TT"/>
            </a:endParaRPr>
          </a:p>
        </p:txBody>
      </p:sp>
      <p:sp>
        <p:nvSpPr>
          <p:cNvPr id="406" name="Google Shape;406;p59"/>
          <p:cNvSpPr txBox="1"/>
          <p:nvPr/>
        </p:nvSpPr>
        <p:spPr>
          <a:xfrm>
            <a:off x="5265324" y="1838049"/>
            <a:ext cx="3172999"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b="0" i="0" u="none" strike="noStrike">
                <a:solidFill>
                  <a:schemeClr val="dk1"/>
                </a:solidFill>
                <a:latin typeface="Arial"/>
                <a:ea typeface="Arial"/>
                <a:cs typeface="Arial"/>
                <a:sym typeface="Arial"/>
              </a:rPr>
              <a:t>which rewritten as</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000"/>
              <a:buFont typeface="Arial"/>
              <a:buNone/>
            </a:pPr>
            <a:r>
              <a:rPr lang="en-US" sz="2000" b="0" i="0" u="none" strike="noStrike">
                <a:solidFill>
                  <a:schemeClr val="dk1"/>
                </a:solidFill>
                <a:latin typeface="Arial"/>
                <a:ea typeface="Arial"/>
                <a:cs typeface="Arial"/>
                <a:sym typeface="Arial"/>
              </a:rPr>
              <a:t>(10 </a:t>
            </a:r>
            <a:r>
              <a:rPr lang="en-US" sz="2000" b="0" i="1" u="none" strike="noStrike">
                <a:solidFill>
                  <a:schemeClr val="dk1"/>
                </a:solidFill>
                <a:latin typeface="Arial"/>
                <a:ea typeface="Arial"/>
                <a:cs typeface="Arial"/>
                <a:sym typeface="Arial"/>
              </a:rPr>
              <a:t>− λ</a:t>
            </a:r>
            <a:r>
              <a:rPr lang="en-US" sz="2000" b="0" i="0" u="none" strike="noStrike">
                <a:solidFill>
                  <a:schemeClr val="dk1"/>
                </a:solidFill>
                <a:latin typeface="Arial"/>
                <a:ea typeface="Arial"/>
                <a:cs typeface="Arial"/>
                <a:sym typeface="Arial"/>
              </a:rPr>
              <a:t>)</a:t>
            </a:r>
            <a:r>
              <a:rPr lang="en-US" sz="2000" i="1">
                <a:solidFill>
                  <a:schemeClr val="dk1"/>
                </a:solidFill>
                <a:latin typeface="Arial"/>
                <a:ea typeface="Arial"/>
                <a:cs typeface="Arial"/>
                <a:sym typeface="Arial"/>
              </a:rPr>
              <a:t> x</a:t>
            </a:r>
            <a:r>
              <a:rPr lang="en-US" sz="2000" baseline="-25000">
                <a:solidFill>
                  <a:schemeClr val="dk1"/>
                </a:solidFill>
                <a:latin typeface="Old Standard TT"/>
                <a:ea typeface="Old Standard TT"/>
                <a:cs typeface="Old Standard TT"/>
                <a:sym typeface="Old Standard TT"/>
              </a:rPr>
              <a:t>1</a:t>
            </a:r>
            <a:r>
              <a:rPr lang="en-US" sz="2000" b="0" i="0" u="none" strike="noStrike">
                <a:solidFill>
                  <a:schemeClr val="dk1"/>
                </a:solidFill>
                <a:latin typeface="Old Standard TT"/>
                <a:ea typeface="Old Standard TT"/>
                <a:cs typeface="Old Standard TT"/>
                <a:sym typeface="Old Standard TT"/>
              </a:rPr>
              <a:t> </a:t>
            </a:r>
            <a:r>
              <a:rPr lang="en-US" sz="2000" b="0" i="0" u="none" strike="noStrike">
                <a:solidFill>
                  <a:schemeClr val="dk1"/>
                </a:solidFill>
                <a:latin typeface="Arial"/>
                <a:ea typeface="Arial"/>
                <a:cs typeface="Arial"/>
                <a:sym typeface="Arial"/>
              </a:rPr>
              <a:t>+ 2</a:t>
            </a:r>
            <a:r>
              <a:rPr lang="en-US" sz="2000" i="1">
                <a:solidFill>
                  <a:schemeClr val="dk1"/>
                </a:solidFill>
                <a:latin typeface="Arial"/>
                <a:ea typeface="Arial"/>
                <a:cs typeface="Arial"/>
                <a:sym typeface="Arial"/>
              </a:rPr>
              <a:t> x</a:t>
            </a:r>
            <a:r>
              <a:rPr lang="en-US" sz="2000" baseline="-25000">
                <a:solidFill>
                  <a:schemeClr val="dk1"/>
                </a:solidFill>
                <a:latin typeface="Old Standard TT"/>
                <a:ea typeface="Old Standard TT"/>
                <a:cs typeface="Old Standard TT"/>
                <a:sym typeface="Old Standard TT"/>
              </a:rPr>
              <a:t>3</a:t>
            </a:r>
            <a:r>
              <a:rPr lang="en-US" sz="2000" b="0" i="0" u="none" strike="noStrike">
                <a:solidFill>
                  <a:schemeClr val="dk1"/>
                </a:solidFill>
                <a:latin typeface="Old Standard TT"/>
                <a:ea typeface="Old Standard TT"/>
                <a:cs typeface="Old Standard TT"/>
                <a:sym typeface="Old Standard TT"/>
              </a:rPr>
              <a:t> </a:t>
            </a:r>
            <a:r>
              <a:rPr lang="en-US" sz="2000" b="0" i="0" u="none" strike="noStrike">
                <a:solidFill>
                  <a:schemeClr val="dk1"/>
                </a:solidFill>
                <a:latin typeface="Arial"/>
                <a:ea typeface="Arial"/>
                <a:cs typeface="Arial"/>
                <a:sym typeface="Arial"/>
              </a:rPr>
              <a:t>= 0</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000"/>
              <a:buFont typeface="Arial"/>
              <a:buNone/>
            </a:pPr>
            <a:r>
              <a:rPr lang="en-US" sz="2000" b="0" i="0" u="none" strike="noStrike">
                <a:solidFill>
                  <a:schemeClr val="dk1"/>
                </a:solidFill>
                <a:latin typeface="Arial"/>
                <a:ea typeface="Arial"/>
                <a:cs typeface="Arial"/>
                <a:sym typeface="Arial"/>
              </a:rPr>
              <a:t>(10 </a:t>
            </a:r>
            <a:r>
              <a:rPr lang="en-US" sz="2000" b="0" i="1" u="none" strike="noStrike">
                <a:solidFill>
                  <a:schemeClr val="dk1"/>
                </a:solidFill>
                <a:latin typeface="Arial"/>
                <a:ea typeface="Arial"/>
                <a:cs typeface="Arial"/>
                <a:sym typeface="Arial"/>
              </a:rPr>
              <a:t>− λ</a:t>
            </a:r>
            <a:r>
              <a:rPr lang="en-US" sz="2000" b="0" i="0" u="none" strike="noStrike">
                <a:solidFill>
                  <a:schemeClr val="dk1"/>
                </a:solidFill>
                <a:latin typeface="Arial"/>
                <a:ea typeface="Arial"/>
                <a:cs typeface="Arial"/>
                <a:sym typeface="Arial"/>
              </a:rPr>
              <a:t>)</a:t>
            </a:r>
            <a:r>
              <a:rPr lang="en-US" sz="2000" i="1">
                <a:solidFill>
                  <a:schemeClr val="dk1"/>
                </a:solidFill>
                <a:latin typeface="Arial"/>
                <a:ea typeface="Arial"/>
                <a:cs typeface="Arial"/>
                <a:sym typeface="Arial"/>
              </a:rPr>
              <a:t> x</a:t>
            </a:r>
            <a:r>
              <a:rPr lang="en-US" sz="2000" baseline="-25000">
                <a:solidFill>
                  <a:schemeClr val="dk1"/>
                </a:solidFill>
                <a:latin typeface="Old Standard TT"/>
                <a:ea typeface="Old Standard TT"/>
                <a:cs typeface="Old Standard TT"/>
                <a:sym typeface="Old Standard TT"/>
              </a:rPr>
              <a:t>2</a:t>
            </a:r>
            <a:r>
              <a:rPr lang="en-US" sz="2000" b="0" i="0" u="none" strike="noStrike">
                <a:solidFill>
                  <a:schemeClr val="dk1"/>
                </a:solidFill>
                <a:latin typeface="Old Standard TT"/>
                <a:ea typeface="Old Standard TT"/>
                <a:cs typeface="Old Standard TT"/>
                <a:sym typeface="Old Standard TT"/>
              </a:rPr>
              <a:t> </a:t>
            </a:r>
            <a:r>
              <a:rPr lang="en-US" sz="2000" b="0" i="0" u="none" strike="noStrike">
                <a:solidFill>
                  <a:schemeClr val="dk1"/>
                </a:solidFill>
                <a:latin typeface="Arial"/>
                <a:ea typeface="Arial"/>
                <a:cs typeface="Arial"/>
                <a:sym typeface="Arial"/>
              </a:rPr>
              <a:t>+ 4</a:t>
            </a:r>
            <a:r>
              <a:rPr lang="en-US" sz="2000" i="1">
                <a:solidFill>
                  <a:schemeClr val="dk1"/>
                </a:solidFill>
                <a:latin typeface="Arial"/>
                <a:ea typeface="Arial"/>
                <a:cs typeface="Arial"/>
                <a:sym typeface="Arial"/>
              </a:rPr>
              <a:t> x</a:t>
            </a:r>
            <a:r>
              <a:rPr lang="en-US" sz="2000" baseline="-25000">
                <a:solidFill>
                  <a:schemeClr val="dk1"/>
                </a:solidFill>
                <a:latin typeface="Old Standard TT"/>
                <a:ea typeface="Old Standard TT"/>
                <a:cs typeface="Old Standard TT"/>
                <a:sym typeface="Old Standard TT"/>
              </a:rPr>
              <a:t>3</a:t>
            </a:r>
            <a:r>
              <a:rPr lang="en-US" sz="2000" b="0" i="0" u="none" strike="noStrike">
                <a:solidFill>
                  <a:schemeClr val="dk1"/>
                </a:solidFill>
                <a:latin typeface="Old Standard TT"/>
                <a:ea typeface="Old Standard TT"/>
                <a:cs typeface="Old Standard TT"/>
                <a:sym typeface="Old Standard TT"/>
              </a:rPr>
              <a:t> </a:t>
            </a:r>
            <a:r>
              <a:rPr lang="en-US" sz="2000" b="0" i="0" u="none" strike="noStrike">
                <a:solidFill>
                  <a:schemeClr val="dk1"/>
                </a:solidFill>
                <a:latin typeface="Arial"/>
                <a:ea typeface="Arial"/>
                <a:cs typeface="Arial"/>
                <a:sym typeface="Arial"/>
              </a:rPr>
              <a:t>= 0</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000"/>
              <a:buFont typeface="Arial"/>
              <a:buNone/>
            </a:pPr>
            <a:r>
              <a:rPr lang="en-US" sz="2000" b="0" i="0" u="none" strike="noStrike">
                <a:solidFill>
                  <a:schemeClr val="dk1"/>
                </a:solidFill>
                <a:latin typeface="Arial"/>
                <a:ea typeface="Arial"/>
                <a:cs typeface="Arial"/>
                <a:sym typeface="Arial"/>
              </a:rPr>
              <a:t>2</a:t>
            </a:r>
            <a:r>
              <a:rPr lang="en-US" sz="2000" b="0" i="1" u="none" strike="noStrike">
                <a:solidFill>
                  <a:schemeClr val="dk1"/>
                </a:solidFill>
                <a:latin typeface="Arial"/>
                <a:ea typeface="Arial"/>
                <a:cs typeface="Arial"/>
                <a:sym typeface="Arial"/>
              </a:rPr>
              <a:t>x</a:t>
            </a:r>
            <a:r>
              <a:rPr lang="en-US" sz="2000" b="0" i="0" u="none" strike="noStrike">
                <a:solidFill>
                  <a:schemeClr val="dk1"/>
                </a:solidFill>
                <a:latin typeface="Old Standard TT"/>
                <a:ea typeface="Old Standard TT"/>
                <a:cs typeface="Old Standard TT"/>
                <a:sym typeface="Old Standard TT"/>
              </a:rPr>
              <a:t>1 </a:t>
            </a:r>
            <a:r>
              <a:rPr lang="en-US" sz="2000" b="0" i="0" u="none" strike="noStrike">
                <a:solidFill>
                  <a:schemeClr val="dk1"/>
                </a:solidFill>
                <a:latin typeface="Arial"/>
                <a:ea typeface="Arial"/>
                <a:cs typeface="Arial"/>
                <a:sym typeface="Arial"/>
              </a:rPr>
              <a:t>+ 4</a:t>
            </a:r>
            <a:r>
              <a:rPr lang="en-US" sz="2000" i="1">
                <a:solidFill>
                  <a:schemeClr val="dk1"/>
                </a:solidFill>
                <a:latin typeface="Arial"/>
                <a:ea typeface="Arial"/>
                <a:cs typeface="Arial"/>
                <a:sym typeface="Arial"/>
              </a:rPr>
              <a:t> x</a:t>
            </a:r>
            <a:r>
              <a:rPr lang="en-US" sz="2000" baseline="-25000">
                <a:solidFill>
                  <a:schemeClr val="dk1"/>
                </a:solidFill>
                <a:latin typeface="Old Standard TT"/>
                <a:ea typeface="Old Standard TT"/>
                <a:cs typeface="Old Standard TT"/>
                <a:sym typeface="Old Standard TT"/>
              </a:rPr>
              <a:t>2</a:t>
            </a:r>
            <a:r>
              <a:rPr lang="en-US" sz="2000" b="0" i="0" u="none" strike="noStrike">
                <a:solidFill>
                  <a:schemeClr val="dk1"/>
                </a:solidFill>
                <a:latin typeface="Old Standard TT"/>
                <a:ea typeface="Old Standard TT"/>
                <a:cs typeface="Old Standard TT"/>
                <a:sym typeface="Old Standard TT"/>
              </a:rPr>
              <a:t> </a:t>
            </a:r>
            <a:r>
              <a:rPr lang="en-US" sz="2000" b="0" i="0" u="none" strike="noStrike">
                <a:solidFill>
                  <a:schemeClr val="dk1"/>
                </a:solidFill>
                <a:latin typeface="Arial"/>
                <a:ea typeface="Arial"/>
                <a:cs typeface="Arial"/>
                <a:sym typeface="Arial"/>
              </a:rPr>
              <a:t>+ (2 </a:t>
            </a:r>
            <a:r>
              <a:rPr lang="en-US" sz="2000" b="0" i="1" u="none" strike="noStrike">
                <a:solidFill>
                  <a:schemeClr val="dk1"/>
                </a:solidFill>
                <a:latin typeface="Arial"/>
                <a:ea typeface="Arial"/>
                <a:cs typeface="Arial"/>
                <a:sym typeface="Arial"/>
              </a:rPr>
              <a:t>− λ</a:t>
            </a:r>
            <a:r>
              <a:rPr lang="en-US" sz="2000" b="0" i="0" u="none" strike="noStrike">
                <a:solidFill>
                  <a:schemeClr val="dk1"/>
                </a:solidFill>
                <a:latin typeface="Arial"/>
                <a:ea typeface="Arial"/>
                <a:cs typeface="Arial"/>
                <a:sym typeface="Arial"/>
              </a:rPr>
              <a:t>)</a:t>
            </a:r>
            <a:r>
              <a:rPr lang="en-US" sz="2000" i="1">
                <a:solidFill>
                  <a:schemeClr val="dk1"/>
                </a:solidFill>
                <a:latin typeface="Arial"/>
                <a:ea typeface="Arial"/>
                <a:cs typeface="Arial"/>
                <a:sym typeface="Arial"/>
              </a:rPr>
              <a:t> x</a:t>
            </a:r>
            <a:r>
              <a:rPr lang="en-US" sz="2000" baseline="-25000">
                <a:solidFill>
                  <a:schemeClr val="dk1"/>
                </a:solidFill>
                <a:latin typeface="Old Standard TT"/>
                <a:ea typeface="Old Standard TT"/>
                <a:cs typeface="Old Standard TT"/>
                <a:sym typeface="Old Standard TT"/>
              </a:rPr>
              <a:t>3</a:t>
            </a:r>
            <a:r>
              <a:rPr lang="en-US" sz="2000" b="0" i="0" u="none" strike="noStrike">
                <a:solidFill>
                  <a:schemeClr val="dk1"/>
                </a:solidFill>
                <a:latin typeface="Old Standard TT"/>
                <a:ea typeface="Old Standard TT"/>
                <a:cs typeface="Old Standard TT"/>
                <a:sym typeface="Old Standard TT"/>
              </a:rPr>
              <a:t> </a:t>
            </a:r>
            <a:r>
              <a:rPr lang="en-US" sz="2000" b="0" i="0" u="none" strike="noStrike">
                <a:solidFill>
                  <a:schemeClr val="dk1"/>
                </a:solidFill>
                <a:latin typeface="Arial"/>
                <a:ea typeface="Arial"/>
                <a:cs typeface="Arial"/>
                <a:sym typeface="Arial"/>
              </a:rPr>
              <a:t>= 0</a:t>
            </a:r>
            <a:endParaRPr sz="2000">
              <a:solidFill>
                <a:schemeClr val="dk1"/>
              </a:solidFill>
              <a:latin typeface="Calibri"/>
              <a:ea typeface="Calibri"/>
              <a:cs typeface="Calibri"/>
              <a:sym typeface="Calibri"/>
            </a:endParaRPr>
          </a:p>
        </p:txBody>
      </p:sp>
      <p:sp>
        <p:nvSpPr>
          <p:cNvPr id="407" name="Google Shape;407;p59"/>
          <p:cNvSpPr txBox="1"/>
          <p:nvPr/>
        </p:nvSpPr>
        <p:spPr>
          <a:xfrm>
            <a:off x="5091045" y="3232435"/>
            <a:ext cx="3172999"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b="0" i="0" u="none" strike="noStrike">
                <a:solidFill>
                  <a:schemeClr val="dk1"/>
                </a:solidFill>
                <a:latin typeface="Arial"/>
                <a:ea typeface="Arial"/>
                <a:cs typeface="Arial"/>
                <a:sym typeface="Arial"/>
              </a:rPr>
              <a:t>which are solved by setting</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000"/>
              <a:buFont typeface="Calibri"/>
              <a:buNone/>
            </a:pPr>
            <a:endParaRPr sz="2000" b="0" i="0" u="none" strike="noStrike">
              <a:solidFill>
                <a:schemeClr val="dk1"/>
              </a:solidFill>
              <a:latin typeface="Arial"/>
              <a:ea typeface="Arial"/>
              <a:cs typeface="Arial"/>
              <a:sym typeface="Arial"/>
            </a:endParaRPr>
          </a:p>
        </p:txBody>
      </p:sp>
      <p:sp>
        <p:nvSpPr>
          <p:cNvPr id="408" name="Google Shape;408;p59"/>
          <p:cNvSpPr txBox="1"/>
          <p:nvPr/>
        </p:nvSpPr>
        <p:spPr>
          <a:xfrm>
            <a:off x="5265324" y="3852388"/>
            <a:ext cx="2573974" cy="863763"/>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409" name="Google Shape;409;p59"/>
          <p:cNvSpPr txBox="1"/>
          <p:nvPr/>
        </p:nvSpPr>
        <p:spPr>
          <a:xfrm>
            <a:off x="5192486" y="4869831"/>
            <a:ext cx="229797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b="0" i="1" u="none" strike="noStrike">
                <a:solidFill>
                  <a:schemeClr val="dk1"/>
                </a:solidFill>
                <a:latin typeface="Arial"/>
                <a:ea typeface="Arial"/>
                <a:cs typeface="Arial"/>
                <a:sym typeface="Arial"/>
              </a:rPr>
              <a:t>λ</a:t>
            </a:r>
            <a:r>
              <a:rPr lang="en-US" sz="2000" b="0" i="0" u="none" strike="noStrike">
                <a:solidFill>
                  <a:schemeClr val="dk1"/>
                </a:solidFill>
                <a:latin typeface="Arial"/>
                <a:ea typeface="Arial"/>
                <a:cs typeface="Arial"/>
                <a:sym typeface="Arial"/>
              </a:rPr>
              <a:t>(</a:t>
            </a:r>
            <a:r>
              <a:rPr lang="en-US" sz="2000" b="0" i="1" u="none" strike="noStrike">
                <a:solidFill>
                  <a:schemeClr val="dk1"/>
                </a:solidFill>
                <a:latin typeface="Arial"/>
                <a:ea typeface="Arial"/>
                <a:cs typeface="Arial"/>
                <a:sym typeface="Arial"/>
              </a:rPr>
              <a:t>λ − </a:t>
            </a:r>
            <a:r>
              <a:rPr lang="en-US" sz="2000" b="0" i="0" u="none" strike="noStrike">
                <a:solidFill>
                  <a:schemeClr val="dk1"/>
                </a:solidFill>
                <a:latin typeface="Arial"/>
                <a:ea typeface="Arial"/>
                <a:cs typeface="Arial"/>
                <a:sym typeface="Arial"/>
              </a:rPr>
              <a:t>10)(</a:t>
            </a:r>
            <a:r>
              <a:rPr lang="en-US" sz="2000" b="0" i="1" u="none" strike="noStrike">
                <a:solidFill>
                  <a:schemeClr val="dk1"/>
                </a:solidFill>
                <a:latin typeface="Arial"/>
                <a:ea typeface="Arial"/>
                <a:cs typeface="Arial"/>
                <a:sym typeface="Arial"/>
              </a:rPr>
              <a:t>λ − </a:t>
            </a:r>
            <a:r>
              <a:rPr lang="en-US" sz="2000" b="0" i="0" u="none" strike="noStrike">
                <a:solidFill>
                  <a:schemeClr val="dk1"/>
                </a:solidFill>
                <a:latin typeface="Arial"/>
                <a:ea typeface="Arial"/>
                <a:cs typeface="Arial"/>
                <a:sym typeface="Arial"/>
              </a:rPr>
              <a:t>12) = 0</a:t>
            </a:r>
            <a:r>
              <a:rPr lang="en-US" sz="2000" b="0" i="1" u="none" strike="noStrike">
                <a:solidFill>
                  <a:schemeClr val="dk1"/>
                </a:solidFill>
                <a:latin typeface="Arial"/>
                <a:ea typeface="Arial"/>
                <a:cs typeface="Arial"/>
                <a:sym typeface="Arial"/>
              </a:rPr>
              <a:t>,</a:t>
            </a:r>
            <a:endParaRPr sz="2000">
              <a:solidFill>
                <a:schemeClr val="dk1"/>
              </a:solidFill>
              <a:latin typeface="Calibri"/>
              <a:ea typeface="Calibri"/>
              <a:cs typeface="Calibri"/>
              <a:sym typeface="Calibri"/>
            </a:endParaRPr>
          </a:p>
        </p:txBody>
      </p:sp>
      <p:sp>
        <p:nvSpPr>
          <p:cNvPr id="410" name="Google Shape;410;p59"/>
          <p:cNvSpPr txBox="1"/>
          <p:nvPr/>
        </p:nvSpPr>
        <p:spPr>
          <a:xfrm>
            <a:off x="5265324" y="5281239"/>
            <a:ext cx="3878677" cy="707886"/>
          </a:xfrm>
          <a:prstGeom prst="rect">
            <a:avLst/>
          </a:prstGeom>
          <a:blipFill rotWithShape="1">
            <a:blip r:embed="rId6">
              <a:alphaModFix/>
            </a:blip>
            <a:stretch>
              <a:fillRect l="-1294" t="-4306" b="-1465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pic>
        <p:nvPicPr>
          <p:cNvPr id="411" name="Google Shape;411;p59"/>
          <p:cNvPicPr preferRelativeResize="0"/>
          <p:nvPr/>
        </p:nvPicPr>
        <p:blipFill rotWithShape="1">
          <a:blip r:embed="rId7">
            <a:alphaModFix/>
          </a:blip>
          <a:srcRect/>
          <a:stretch/>
        </p:blipFill>
        <p:spPr>
          <a:xfrm>
            <a:off x="4464209" y="99494"/>
            <a:ext cx="4721496" cy="1623394"/>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
        <p:nvSpPr>
          <p:cNvPr id="412" name="Google Shape;412;p59"/>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US"/>
              <a:pPr marL="0" lvl="0" indent="0" algn="r" rtl="0">
                <a:spcBef>
                  <a:spcPts val="0"/>
                </a:spcBef>
                <a:spcAft>
                  <a:spcPts val="0"/>
                </a:spcAft>
                <a:buClr>
                  <a:srgbClr val="888888"/>
                </a:buClr>
                <a:buSzPts val="1200"/>
                <a:buFont typeface="Calibri"/>
                <a:buNone/>
              </a:pPr>
              <a:t>16</a:t>
            </a:fld>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60"/>
          <p:cNvSpPr txBox="1"/>
          <p:nvPr/>
        </p:nvSpPr>
        <p:spPr>
          <a:xfrm>
            <a:off x="379675" y="434281"/>
            <a:ext cx="3748028"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Calibri"/>
              <a:buNone/>
            </a:pPr>
            <a:r>
              <a:rPr lang="en-US" sz="2000" b="0" i="0" u="none" strike="noStrike">
                <a:solidFill>
                  <a:schemeClr val="dk1"/>
                </a:solidFill>
                <a:latin typeface="Calibri"/>
                <a:ea typeface="Calibri"/>
                <a:cs typeface="Calibri"/>
                <a:sym typeface="Calibri"/>
              </a:rPr>
              <a:t>Substituting </a:t>
            </a:r>
            <a:r>
              <a:rPr lang="en-US" sz="2000" b="0" i="1" u="none" strike="noStrike">
                <a:solidFill>
                  <a:schemeClr val="dk1"/>
                </a:solidFill>
                <a:latin typeface="Calibri"/>
                <a:ea typeface="Calibri"/>
                <a:cs typeface="Calibri"/>
                <a:sym typeface="Calibri"/>
              </a:rPr>
              <a:t>λ </a:t>
            </a:r>
            <a:r>
              <a:rPr lang="en-US" sz="2000" b="0" i="0" u="none" strike="noStrike">
                <a:solidFill>
                  <a:schemeClr val="dk1"/>
                </a:solidFill>
                <a:latin typeface="Calibri"/>
                <a:ea typeface="Calibri"/>
                <a:cs typeface="Calibri"/>
                <a:sym typeface="Calibri"/>
              </a:rPr>
              <a:t>back into the original equations to find corresponding eigenvectors  </a:t>
            </a:r>
            <a:endParaRPr sz="2000">
              <a:solidFill>
                <a:schemeClr val="dk1"/>
              </a:solidFill>
              <a:latin typeface="Calibri"/>
              <a:ea typeface="Calibri"/>
              <a:cs typeface="Calibri"/>
              <a:sym typeface="Calibri"/>
            </a:endParaRPr>
          </a:p>
        </p:txBody>
      </p:sp>
      <p:sp>
        <p:nvSpPr>
          <p:cNvPr id="418" name="Google Shape;418;p60"/>
          <p:cNvSpPr txBox="1"/>
          <p:nvPr/>
        </p:nvSpPr>
        <p:spPr>
          <a:xfrm>
            <a:off x="253528" y="3501231"/>
            <a:ext cx="4058084" cy="22467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Calibri"/>
              <a:buNone/>
            </a:pPr>
            <a:r>
              <a:rPr lang="en-US" sz="2000" b="1" i="0" u="none" strike="noStrike">
                <a:solidFill>
                  <a:schemeClr val="dk1"/>
                </a:solidFill>
                <a:latin typeface="Calibri"/>
                <a:ea typeface="Calibri"/>
                <a:cs typeface="Calibri"/>
                <a:sym typeface="Calibri"/>
              </a:rPr>
              <a:t>For </a:t>
            </a:r>
            <a:r>
              <a:rPr lang="en-US" sz="2000" b="1" i="1" u="none" strike="noStrike">
                <a:solidFill>
                  <a:schemeClr val="dk1"/>
                </a:solidFill>
                <a:latin typeface="Calibri"/>
                <a:ea typeface="Calibri"/>
                <a:cs typeface="Calibri"/>
                <a:sym typeface="Calibri"/>
              </a:rPr>
              <a:t>λ </a:t>
            </a:r>
            <a:r>
              <a:rPr lang="en-US" sz="2000" b="1" i="0" u="none" strike="noStrike">
                <a:solidFill>
                  <a:schemeClr val="dk1"/>
                </a:solidFill>
                <a:latin typeface="Calibri"/>
                <a:ea typeface="Calibri"/>
                <a:cs typeface="Calibri"/>
                <a:sym typeface="Calibri"/>
              </a:rPr>
              <a:t>= 10 </a:t>
            </a:r>
            <a:r>
              <a:rPr lang="en-US" sz="2000" b="0" i="0" u="none" strike="noStrike">
                <a:solidFill>
                  <a:schemeClr val="dk1"/>
                </a:solidFill>
                <a:latin typeface="Calibri"/>
                <a:ea typeface="Calibri"/>
                <a:cs typeface="Calibri"/>
                <a:sym typeface="Calibri"/>
              </a:rPr>
              <a:t>we have</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000"/>
              <a:buFont typeface="Calibri"/>
              <a:buNone/>
            </a:pPr>
            <a:r>
              <a:rPr lang="en-US" sz="2000" b="0" i="0" u="none" strike="noStrike">
                <a:solidFill>
                  <a:schemeClr val="dk1"/>
                </a:solidFill>
                <a:latin typeface="Calibri"/>
                <a:ea typeface="Calibri"/>
                <a:cs typeface="Calibri"/>
                <a:sym typeface="Calibri"/>
              </a:rPr>
              <a:t>(10 </a:t>
            </a:r>
            <a:r>
              <a:rPr lang="en-US" sz="2000" b="0" i="1" u="none" strike="noStrike">
                <a:solidFill>
                  <a:schemeClr val="dk1"/>
                </a:solidFill>
                <a:latin typeface="Calibri"/>
                <a:ea typeface="Calibri"/>
                <a:cs typeface="Calibri"/>
                <a:sym typeface="Calibri"/>
              </a:rPr>
              <a:t>− </a:t>
            </a:r>
            <a:r>
              <a:rPr lang="en-US" sz="2000" b="0" i="0" u="none" strike="noStrike">
                <a:solidFill>
                  <a:schemeClr val="dk1"/>
                </a:solidFill>
                <a:latin typeface="Calibri"/>
                <a:ea typeface="Calibri"/>
                <a:cs typeface="Calibri"/>
                <a:sym typeface="Calibri"/>
              </a:rPr>
              <a:t>10)</a:t>
            </a:r>
            <a:r>
              <a:rPr lang="en-US" sz="2000" b="0" i="1" u="none" strike="noStrike">
                <a:solidFill>
                  <a:schemeClr val="dk1"/>
                </a:solidFill>
                <a:latin typeface="Calibri"/>
                <a:ea typeface="Calibri"/>
                <a:cs typeface="Calibri"/>
                <a:sym typeface="Calibri"/>
              </a:rPr>
              <a:t>x</a:t>
            </a:r>
            <a:r>
              <a:rPr lang="en-US" sz="2000" b="0" i="0" u="none" strike="noStrike">
                <a:solidFill>
                  <a:schemeClr val="dk1"/>
                </a:solidFill>
                <a:latin typeface="Calibri"/>
                <a:ea typeface="Calibri"/>
                <a:cs typeface="Calibri"/>
                <a:sym typeface="Calibri"/>
              </a:rPr>
              <a:t>1 + 2</a:t>
            </a:r>
            <a:r>
              <a:rPr lang="en-US" sz="2000" b="0" i="1" u="none" strike="noStrike">
                <a:solidFill>
                  <a:schemeClr val="dk1"/>
                </a:solidFill>
                <a:latin typeface="Calibri"/>
                <a:ea typeface="Calibri"/>
                <a:cs typeface="Calibri"/>
                <a:sym typeface="Calibri"/>
              </a:rPr>
              <a:t>x</a:t>
            </a:r>
            <a:r>
              <a:rPr lang="en-US" sz="2000" b="0" i="0" u="none" strike="noStrike">
                <a:solidFill>
                  <a:schemeClr val="dk1"/>
                </a:solidFill>
                <a:latin typeface="Calibri"/>
                <a:ea typeface="Calibri"/>
                <a:cs typeface="Calibri"/>
                <a:sym typeface="Calibri"/>
              </a:rPr>
              <a:t>3 = 2</a:t>
            </a:r>
            <a:r>
              <a:rPr lang="en-US" sz="2000" b="0" i="1" u="none" strike="noStrike">
                <a:solidFill>
                  <a:schemeClr val="dk1"/>
                </a:solidFill>
                <a:latin typeface="Calibri"/>
                <a:ea typeface="Calibri"/>
                <a:cs typeface="Calibri"/>
                <a:sym typeface="Calibri"/>
              </a:rPr>
              <a:t>x</a:t>
            </a:r>
            <a:r>
              <a:rPr lang="en-US" sz="2000" b="0" i="0" u="none" strike="noStrike">
                <a:solidFill>
                  <a:schemeClr val="dk1"/>
                </a:solidFill>
                <a:latin typeface="Calibri"/>
                <a:ea typeface="Calibri"/>
                <a:cs typeface="Calibri"/>
                <a:sym typeface="Calibri"/>
              </a:rPr>
              <a:t>3 = 0</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000"/>
              <a:buFont typeface="Calibri"/>
              <a:buNone/>
            </a:pPr>
            <a:r>
              <a:rPr lang="en-US" sz="2000" b="0" i="1" u="none" strike="noStrike">
                <a:solidFill>
                  <a:schemeClr val="dk1"/>
                </a:solidFill>
                <a:latin typeface="Calibri"/>
                <a:ea typeface="Calibri"/>
                <a:cs typeface="Calibri"/>
                <a:sym typeface="Calibri"/>
              </a:rPr>
              <a:t>x</a:t>
            </a:r>
            <a:r>
              <a:rPr lang="en-US" sz="2000" b="0" i="0" u="none" strike="noStrike">
                <a:solidFill>
                  <a:schemeClr val="dk1"/>
                </a:solidFill>
                <a:latin typeface="Calibri"/>
                <a:ea typeface="Calibri"/>
                <a:cs typeface="Calibri"/>
                <a:sym typeface="Calibri"/>
              </a:rPr>
              <a:t>3 = 0</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000"/>
              <a:buFont typeface="Calibri"/>
              <a:buNone/>
            </a:pPr>
            <a:r>
              <a:rPr lang="en-US" sz="2000" b="0" i="0" u="none" strike="noStrike">
                <a:solidFill>
                  <a:schemeClr val="dk1"/>
                </a:solidFill>
                <a:latin typeface="Calibri"/>
                <a:ea typeface="Calibri"/>
                <a:cs typeface="Calibri"/>
                <a:sym typeface="Calibri"/>
              </a:rPr>
              <a:t>2</a:t>
            </a:r>
            <a:r>
              <a:rPr lang="en-US" sz="2000" b="0" i="1" u="none" strike="noStrike">
                <a:solidFill>
                  <a:schemeClr val="dk1"/>
                </a:solidFill>
                <a:latin typeface="Calibri"/>
                <a:ea typeface="Calibri"/>
                <a:cs typeface="Calibri"/>
                <a:sym typeface="Calibri"/>
              </a:rPr>
              <a:t>x</a:t>
            </a:r>
            <a:r>
              <a:rPr lang="en-US" sz="2000" b="0" i="0" u="none" strike="noStrike">
                <a:solidFill>
                  <a:schemeClr val="dk1"/>
                </a:solidFill>
                <a:latin typeface="Calibri"/>
                <a:ea typeface="Calibri"/>
                <a:cs typeface="Calibri"/>
                <a:sym typeface="Calibri"/>
              </a:rPr>
              <a:t>1 + 4</a:t>
            </a:r>
            <a:r>
              <a:rPr lang="en-US" sz="2000" b="0" i="1" u="none" strike="noStrike">
                <a:solidFill>
                  <a:schemeClr val="dk1"/>
                </a:solidFill>
                <a:latin typeface="Calibri"/>
                <a:ea typeface="Calibri"/>
                <a:cs typeface="Calibri"/>
                <a:sym typeface="Calibri"/>
              </a:rPr>
              <a:t>x</a:t>
            </a:r>
            <a:r>
              <a:rPr lang="en-US" sz="2000" b="0" i="0" u="none" strike="noStrike">
                <a:solidFill>
                  <a:schemeClr val="dk1"/>
                </a:solidFill>
                <a:latin typeface="Calibri"/>
                <a:ea typeface="Calibri"/>
                <a:cs typeface="Calibri"/>
                <a:sym typeface="Calibri"/>
              </a:rPr>
              <a:t>2 = 0</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000"/>
              <a:buFont typeface="Calibri"/>
              <a:buNone/>
            </a:pPr>
            <a:r>
              <a:rPr lang="en-US" sz="2000" b="0" i="1" u="none" strike="noStrike">
                <a:solidFill>
                  <a:schemeClr val="dk1"/>
                </a:solidFill>
                <a:latin typeface="Calibri"/>
                <a:ea typeface="Calibri"/>
                <a:cs typeface="Calibri"/>
                <a:sym typeface="Calibri"/>
              </a:rPr>
              <a:t>x</a:t>
            </a:r>
            <a:r>
              <a:rPr lang="en-US" sz="2000" b="0" i="0" u="none" strike="noStrike">
                <a:solidFill>
                  <a:schemeClr val="dk1"/>
                </a:solidFill>
                <a:latin typeface="Calibri"/>
                <a:ea typeface="Calibri"/>
                <a:cs typeface="Calibri"/>
                <a:sym typeface="Calibri"/>
              </a:rPr>
              <a:t>1 = </a:t>
            </a:r>
            <a:r>
              <a:rPr lang="en-US" sz="2000" b="0" i="1" u="none" strike="noStrike">
                <a:solidFill>
                  <a:schemeClr val="dk1"/>
                </a:solidFill>
                <a:latin typeface="Calibri"/>
                <a:ea typeface="Calibri"/>
                <a:cs typeface="Calibri"/>
                <a:sym typeface="Calibri"/>
              </a:rPr>
              <a:t>−</a:t>
            </a:r>
            <a:r>
              <a:rPr lang="en-US" sz="2000" b="0" i="0" u="none" strike="noStrike">
                <a:solidFill>
                  <a:schemeClr val="dk1"/>
                </a:solidFill>
                <a:latin typeface="Calibri"/>
                <a:ea typeface="Calibri"/>
                <a:cs typeface="Calibri"/>
                <a:sym typeface="Calibri"/>
              </a:rPr>
              <a:t>2</a:t>
            </a:r>
            <a:r>
              <a:rPr lang="en-US" sz="2000" b="0" i="1" u="none" strike="noStrike">
                <a:solidFill>
                  <a:schemeClr val="dk1"/>
                </a:solidFill>
                <a:latin typeface="Calibri"/>
                <a:ea typeface="Calibri"/>
                <a:cs typeface="Calibri"/>
                <a:sym typeface="Calibri"/>
              </a:rPr>
              <a:t>x</a:t>
            </a:r>
            <a:r>
              <a:rPr lang="en-US" sz="2000" b="0" i="0" u="none" strike="noStrike">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000"/>
              <a:buFont typeface="Calibri"/>
              <a:buNone/>
            </a:pPr>
            <a:r>
              <a:rPr lang="en-US" sz="2000" b="0" i="1" u="none" strike="noStrike">
                <a:solidFill>
                  <a:schemeClr val="dk1"/>
                </a:solidFill>
                <a:latin typeface="Calibri"/>
                <a:ea typeface="Calibri"/>
                <a:cs typeface="Calibri"/>
                <a:sym typeface="Calibri"/>
              </a:rPr>
              <a:t>x</a:t>
            </a:r>
            <a:r>
              <a:rPr lang="en-US" sz="2000" b="0" i="0" u="none" strike="noStrike">
                <a:solidFill>
                  <a:schemeClr val="dk1"/>
                </a:solidFill>
                <a:latin typeface="Calibri"/>
                <a:ea typeface="Calibri"/>
                <a:cs typeface="Calibri"/>
                <a:sym typeface="Calibri"/>
              </a:rPr>
              <a:t>1 = 2</a:t>
            </a:r>
            <a:r>
              <a:rPr lang="en-US" sz="2000" b="0" i="1" u="none" strike="noStrike">
                <a:solidFill>
                  <a:schemeClr val="dk1"/>
                </a:solidFill>
                <a:latin typeface="Calibri"/>
                <a:ea typeface="Calibri"/>
                <a:cs typeface="Calibri"/>
                <a:sym typeface="Calibri"/>
              </a:rPr>
              <a:t>, x</a:t>
            </a:r>
            <a:r>
              <a:rPr lang="en-US" sz="2000" b="0" i="0" u="none" strike="noStrike">
                <a:solidFill>
                  <a:schemeClr val="dk1"/>
                </a:solidFill>
                <a:latin typeface="Calibri"/>
                <a:ea typeface="Calibri"/>
                <a:cs typeface="Calibri"/>
                <a:sym typeface="Calibri"/>
              </a:rPr>
              <a:t>2 = </a:t>
            </a:r>
            <a:r>
              <a:rPr lang="en-US" sz="2000" b="0" i="1" u="none" strike="noStrike">
                <a:solidFill>
                  <a:schemeClr val="dk1"/>
                </a:solidFill>
                <a:latin typeface="Calibri"/>
                <a:ea typeface="Calibri"/>
                <a:cs typeface="Calibri"/>
                <a:sym typeface="Calibri"/>
              </a:rPr>
              <a:t>−</a:t>
            </a:r>
            <a:r>
              <a:rPr lang="en-US" sz="2000" b="0" i="0" u="none" strike="noStrike">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a:p>
            <a:pPr marL="0" marR="0" lvl="0" indent="0" algn="l" rtl="0">
              <a:spcBef>
                <a:spcPts val="0"/>
              </a:spcBef>
              <a:spcAft>
                <a:spcPts val="0"/>
              </a:spcAft>
              <a:buClr>
                <a:srgbClr val="C00000"/>
              </a:buClr>
              <a:buSzPts val="2000"/>
              <a:buFont typeface="Calibri"/>
              <a:buNone/>
            </a:pPr>
            <a:r>
              <a:rPr lang="en-US" sz="2000" b="0" i="0" u="none" strike="noStrike">
                <a:solidFill>
                  <a:srgbClr val="C00000"/>
                </a:solidFill>
                <a:latin typeface="Calibri"/>
                <a:ea typeface="Calibri"/>
                <a:cs typeface="Calibri"/>
                <a:sym typeface="Calibri"/>
              </a:rPr>
              <a:t>So for </a:t>
            </a:r>
            <a:r>
              <a:rPr lang="en-US" sz="2000" b="0" i="1" u="none" strike="noStrike">
                <a:solidFill>
                  <a:srgbClr val="C00000"/>
                </a:solidFill>
                <a:latin typeface="Calibri"/>
                <a:ea typeface="Calibri"/>
                <a:cs typeface="Calibri"/>
                <a:sym typeface="Calibri"/>
              </a:rPr>
              <a:t>λ </a:t>
            </a:r>
            <a:r>
              <a:rPr lang="en-US" sz="2000" b="0" i="0" u="none" strike="noStrike">
                <a:solidFill>
                  <a:srgbClr val="C00000"/>
                </a:solidFill>
                <a:latin typeface="Calibri"/>
                <a:ea typeface="Calibri"/>
                <a:cs typeface="Calibri"/>
                <a:sym typeface="Calibri"/>
              </a:rPr>
              <a:t>= 10, </a:t>
            </a:r>
            <a:r>
              <a:rPr lang="en-US" sz="2000" b="0" i="1" u="none" strike="noStrike">
                <a:solidFill>
                  <a:srgbClr val="C00000"/>
                </a:solidFill>
                <a:latin typeface="Calibri"/>
                <a:ea typeface="Calibri"/>
                <a:cs typeface="Calibri"/>
                <a:sym typeface="Calibri"/>
              </a:rPr>
              <a:t>⃗v</a:t>
            </a:r>
            <a:r>
              <a:rPr lang="en-US" sz="2000" b="0" i="0" u="none" strike="noStrike">
                <a:solidFill>
                  <a:srgbClr val="C00000"/>
                </a:solidFill>
                <a:latin typeface="Calibri"/>
                <a:ea typeface="Calibri"/>
                <a:cs typeface="Calibri"/>
                <a:sym typeface="Calibri"/>
              </a:rPr>
              <a:t>2 = [2</a:t>
            </a:r>
            <a:r>
              <a:rPr lang="en-US" sz="2000" b="0" i="1" u="none" strike="noStrike">
                <a:solidFill>
                  <a:srgbClr val="C00000"/>
                </a:solidFill>
                <a:latin typeface="Calibri"/>
                <a:ea typeface="Calibri"/>
                <a:cs typeface="Calibri"/>
                <a:sym typeface="Calibri"/>
              </a:rPr>
              <a:t>,−</a:t>
            </a:r>
            <a:r>
              <a:rPr lang="en-US" sz="2000" b="0" i="0" u="none" strike="noStrike">
                <a:solidFill>
                  <a:srgbClr val="C00000"/>
                </a:solidFill>
                <a:latin typeface="Calibri"/>
                <a:ea typeface="Calibri"/>
                <a:cs typeface="Calibri"/>
                <a:sym typeface="Calibri"/>
              </a:rPr>
              <a:t>1</a:t>
            </a:r>
            <a:r>
              <a:rPr lang="en-US" sz="2000" b="0" i="1" u="none" strike="noStrike">
                <a:solidFill>
                  <a:srgbClr val="C00000"/>
                </a:solidFill>
                <a:latin typeface="Calibri"/>
                <a:ea typeface="Calibri"/>
                <a:cs typeface="Calibri"/>
                <a:sym typeface="Calibri"/>
              </a:rPr>
              <a:t>, </a:t>
            </a:r>
            <a:r>
              <a:rPr lang="en-US" sz="2000" b="0" i="0" u="none" strike="noStrike">
                <a:solidFill>
                  <a:srgbClr val="C00000"/>
                </a:solidFill>
                <a:latin typeface="Calibri"/>
                <a:ea typeface="Calibri"/>
                <a:cs typeface="Calibri"/>
                <a:sym typeface="Calibri"/>
              </a:rPr>
              <a:t>0].</a:t>
            </a:r>
            <a:endParaRPr sz="2000">
              <a:solidFill>
                <a:srgbClr val="C00000"/>
              </a:solidFill>
              <a:latin typeface="Calibri"/>
              <a:ea typeface="Calibri"/>
              <a:cs typeface="Calibri"/>
              <a:sym typeface="Calibri"/>
            </a:endParaRPr>
          </a:p>
        </p:txBody>
      </p:sp>
      <p:sp>
        <p:nvSpPr>
          <p:cNvPr id="419" name="Google Shape;419;p60"/>
          <p:cNvSpPr txBox="1"/>
          <p:nvPr/>
        </p:nvSpPr>
        <p:spPr>
          <a:xfrm>
            <a:off x="4870174" y="535648"/>
            <a:ext cx="3894152"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Calibri"/>
              <a:buNone/>
            </a:pPr>
            <a:r>
              <a:rPr lang="en-US" sz="2000" b="1" i="0" u="none" strike="noStrike">
                <a:solidFill>
                  <a:schemeClr val="dk1"/>
                </a:solidFill>
                <a:latin typeface="Calibri"/>
                <a:ea typeface="Calibri"/>
                <a:cs typeface="Calibri"/>
                <a:sym typeface="Calibri"/>
              </a:rPr>
              <a:t>For </a:t>
            </a:r>
            <a:r>
              <a:rPr lang="en-US" sz="2000" b="1" i="1" u="none" strike="noStrike">
                <a:solidFill>
                  <a:schemeClr val="dk1"/>
                </a:solidFill>
                <a:latin typeface="Calibri"/>
                <a:ea typeface="Calibri"/>
                <a:cs typeface="Calibri"/>
                <a:sym typeface="Calibri"/>
              </a:rPr>
              <a:t>λ </a:t>
            </a:r>
            <a:r>
              <a:rPr lang="en-US" sz="2000" b="1" i="0" u="none" strike="noStrike">
                <a:solidFill>
                  <a:schemeClr val="dk1"/>
                </a:solidFill>
                <a:latin typeface="Calibri"/>
                <a:ea typeface="Calibri"/>
                <a:cs typeface="Calibri"/>
                <a:sym typeface="Calibri"/>
              </a:rPr>
              <a:t>= 0</a:t>
            </a:r>
            <a:endParaRPr sz="2000" b="0" i="0" u="none" strike="noStrik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000"/>
              <a:buFont typeface="Calibri"/>
              <a:buNone/>
            </a:pPr>
            <a:r>
              <a:rPr lang="en-US" sz="2000" b="0" i="0" u="none" strike="noStrike">
                <a:solidFill>
                  <a:schemeClr val="dk1"/>
                </a:solidFill>
                <a:latin typeface="Calibri"/>
                <a:ea typeface="Calibri"/>
                <a:cs typeface="Calibri"/>
                <a:sym typeface="Calibri"/>
              </a:rPr>
              <a:t>10</a:t>
            </a:r>
            <a:r>
              <a:rPr lang="en-US" sz="2000" b="0" i="1" u="none" strike="noStrike">
                <a:solidFill>
                  <a:schemeClr val="dk1"/>
                </a:solidFill>
                <a:latin typeface="Calibri"/>
                <a:ea typeface="Calibri"/>
                <a:cs typeface="Calibri"/>
                <a:sym typeface="Calibri"/>
              </a:rPr>
              <a:t>x</a:t>
            </a:r>
            <a:r>
              <a:rPr lang="en-US" sz="2000" b="0" i="0" u="none" strike="noStrike">
                <a:solidFill>
                  <a:schemeClr val="dk1"/>
                </a:solidFill>
                <a:latin typeface="Calibri"/>
                <a:ea typeface="Calibri"/>
                <a:cs typeface="Calibri"/>
                <a:sym typeface="Calibri"/>
              </a:rPr>
              <a:t>1 + 2</a:t>
            </a:r>
            <a:r>
              <a:rPr lang="en-US" sz="2000" b="0" i="1" u="none" strike="noStrike">
                <a:solidFill>
                  <a:schemeClr val="dk1"/>
                </a:solidFill>
                <a:latin typeface="Calibri"/>
                <a:ea typeface="Calibri"/>
                <a:cs typeface="Calibri"/>
                <a:sym typeface="Calibri"/>
              </a:rPr>
              <a:t>x</a:t>
            </a:r>
            <a:r>
              <a:rPr lang="en-US" sz="2000" b="0" i="0" u="none" strike="noStrike">
                <a:solidFill>
                  <a:schemeClr val="dk1"/>
                </a:solidFill>
                <a:latin typeface="Calibri"/>
                <a:ea typeface="Calibri"/>
                <a:cs typeface="Calibri"/>
                <a:sym typeface="Calibri"/>
              </a:rPr>
              <a:t>3 = 0</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000"/>
              <a:buFont typeface="Calibri"/>
              <a:buNone/>
            </a:pPr>
            <a:r>
              <a:rPr lang="en-US" sz="2000" b="0" i="1" u="none" strike="noStrike">
                <a:solidFill>
                  <a:schemeClr val="dk1"/>
                </a:solidFill>
                <a:latin typeface="Calibri"/>
                <a:ea typeface="Calibri"/>
                <a:cs typeface="Calibri"/>
                <a:sym typeface="Calibri"/>
              </a:rPr>
              <a:t>x</a:t>
            </a:r>
            <a:r>
              <a:rPr lang="en-US" sz="2000" b="0" i="0" u="none" strike="noStrike">
                <a:solidFill>
                  <a:schemeClr val="dk1"/>
                </a:solidFill>
                <a:latin typeface="Calibri"/>
                <a:ea typeface="Calibri"/>
                <a:cs typeface="Calibri"/>
                <a:sym typeface="Calibri"/>
              </a:rPr>
              <a:t>3 = </a:t>
            </a:r>
            <a:r>
              <a:rPr lang="en-US" sz="2000" b="0" i="1" u="none" strike="noStrike">
                <a:solidFill>
                  <a:schemeClr val="dk1"/>
                </a:solidFill>
                <a:latin typeface="Calibri"/>
                <a:ea typeface="Calibri"/>
                <a:cs typeface="Calibri"/>
                <a:sym typeface="Calibri"/>
              </a:rPr>
              <a:t>−</a:t>
            </a:r>
            <a:r>
              <a:rPr lang="en-US" sz="2000" b="0" i="0" u="none" strike="noStrike">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000"/>
              <a:buFont typeface="Calibri"/>
              <a:buNone/>
            </a:pPr>
            <a:r>
              <a:rPr lang="en-US" sz="2000" b="0" i="0" u="none" strike="noStrike">
                <a:solidFill>
                  <a:schemeClr val="dk1"/>
                </a:solidFill>
                <a:latin typeface="Calibri"/>
                <a:ea typeface="Calibri"/>
                <a:cs typeface="Calibri"/>
                <a:sym typeface="Calibri"/>
              </a:rPr>
              <a:t>10</a:t>
            </a:r>
            <a:r>
              <a:rPr lang="en-US" sz="2000" b="0" i="1" u="none" strike="noStrike">
                <a:solidFill>
                  <a:schemeClr val="dk1"/>
                </a:solidFill>
                <a:latin typeface="Calibri"/>
                <a:ea typeface="Calibri"/>
                <a:cs typeface="Calibri"/>
                <a:sym typeface="Calibri"/>
              </a:rPr>
              <a:t>x</a:t>
            </a:r>
            <a:r>
              <a:rPr lang="en-US" sz="2000" b="0" i="0" u="none" strike="noStrike">
                <a:solidFill>
                  <a:schemeClr val="dk1"/>
                </a:solidFill>
                <a:latin typeface="Calibri"/>
                <a:ea typeface="Calibri"/>
                <a:cs typeface="Calibri"/>
                <a:sym typeface="Calibri"/>
              </a:rPr>
              <a:t>1 </a:t>
            </a:r>
            <a:r>
              <a:rPr lang="en-US" sz="2000" b="0" i="1" u="none" strike="noStrike">
                <a:solidFill>
                  <a:schemeClr val="dk1"/>
                </a:solidFill>
                <a:latin typeface="Calibri"/>
                <a:ea typeface="Calibri"/>
                <a:cs typeface="Calibri"/>
                <a:sym typeface="Calibri"/>
              </a:rPr>
              <a:t>− </a:t>
            </a:r>
            <a:r>
              <a:rPr lang="en-US" sz="2000" b="0" i="0" u="none" strike="noStrike">
                <a:solidFill>
                  <a:schemeClr val="dk1"/>
                </a:solidFill>
                <a:latin typeface="Calibri"/>
                <a:ea typeface="Calibri"/>
                <a:cs typeface="Calibri"/>
                <a:sym typeface="Calibri"/>
              </a:rPr>
              <a:t>20 = 0</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000"/>
              <a:buFont typeface="Calibri"/>
              <a:buNone/>
            </a:pPr>
            <a:r>
              <a:rPr lang="en-US" sz="2000" b="0" i="1" u="none" strike="noStrike">
                <a:solidFill>
                  <a:schemeClr val="dk1"/>
                </a:solidFill>
                <a:latin typeface="Calibri"/>
                <a:ea typeface="Calibri"/>
                <a:cs typeface="Calibri"/>
                <a:sym typeface="Calibri"/>
              </a:rPr>
              <a:t>x</a:t>
            </a:r>
            <a:r>
              <a:rPr lang="en-US" sz="2000" b="0" i="0" u="none" strike="noStrike">
                <a:solidFill>
                  <a:schemeClr val="dk1"/>
                </a:solidFill>
                <a:latin typeface="Calibri"/>
                <a:ea typeface="Calibri"/>
                <a:cs typeface="Calibri"/>
                <a:sym typeface="Calibri"/>
              </a:rPr>
              <a:t>2 = 2</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000"/>
              <a:buFont typeface="Calibri"/>
              <a:buNone/>
            </a:pPr>
            <a:r>
              <a:rPr lang="en-US" sz="2000" b="0" i="0" u="none" strike="noStrike">
                <a:solidFill>
                  <a:schemeClr val="dk1"/>
                </a:solidFill>
                <a:latin typeface="Calibri"/>
                <a:ea typeface="Calibri"/>
                <a:cs typeface="Calibri"/>
                <a:sym typeface="Calibri"/>
              </a:rPr>
              <a:t>2</a:t>
            </a:r>
            <a:r>
              <a:rPr lang="en-US" sz="2000" b="0" i="1" u="none" strike="noStrike">
                <a:solidFill>
                  <a:schemeClr val="dk1"/>
                </a:solidFill>
                <a:latin typeface="Calibri"/>
                <a:ea typeface="Calibri"/>
                <a:cs typeface="Calibri"/>
                <a:sym typeface="Calibri"/>
              </a:rPr>
              <a:t>x</a:t>
            </a:r>
            <a:r>
              <a:rPr lang="en-US" sz="2000" b="0" i="0" u="none" strike="noStrike">
                <a:solidFill>
                  <a:schemeClr val="dk1"/>
                </a:solidFill>
                <a:latin typeface="Calibri"/>
                <a:ea typeface="Calibri"/>
                <a:cs typeface="Calibri"/>
                <a:sym typeface="Calibri"/>
              </a:rPr>
              <a:t>1 + 8 </a:t>
            </a:r>
            <a:r>
              <a:rPr lang="en-US" sz="2000" b="0" i="1" u="none" strike="noStrike">
                <a:solidFill>
                  <a:schemeClr val="dk1"/>
                </a:solidFill>
                <a:latin typeface="Calibri"/>
                <a:ea typeface="Calibri"/>
                <a:cs typeface="Calibri"/>
                <a:sym typeface="Calibri"/>
              </a:rPr>
              <a:t>− </a:t>
            </a:r>
            <a:r>
              <a:rPr lang="en-US" sz="2000" b="0" i="0" u="none" strike="noStrike">
                <a:solidFill>
                  <a:schemeClr val="dk1"/>
                </a:solidFill>
                <a:latin typeface="Calibri"/>
                <a:ea typeface="Calibri"/>
                <a:cs typeface="Calibri"/>
                <a:sym typeface="Calibri"/>
              </a:rPr>
              <a:t>10 = 0</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000"/>
              <a:buFont typeface="Calibri"/>
              <a:buNone/>
            </a:pPr>
            <a:r>
              <a:rPr lang="en-US" sz="2000" b="0" i="1" u="none" strike="noStrike">
                <a:solidFill>
                  <a:schemeClr val="dk1"/>
                </a:solidFill>
                <a:latin typeface="Calibri"/>
                <a:ea typeface="Calibri"/>
                <a:cs typeface="Calibri"/>
                <a:sym typeface="Calibri"/>
              </a:rPr>
              <a:t>x</a:t>
            </a:r>
            <a:r>
              <a:rPr lang="en-US" sz="2000" b="0" i="0" u="none" strike="noStrike">
                <a:solidFill>
                  <a:schemeClr val="dk1"/>
                </a:solidFill>
                <a:latin typeface="Calibri"/>
                <a:ea typeface="Calibri"/>
                <a:cs typeface="Calibri"/>
                <a:sym typeface="Calibri"/>
              </a:rPr>
              <a:t>1 = 1</a:t>
            </a:r>
            <a:endParaRPr sz="1800">
              <a:solidFill>
                <a:schemeClr val="dk1"/>
              </a:solidFill>
              <a:latin typeface="Calibri"/>
              <a:ea typeface="Calibri"/>
              <a:cs typeface="Calibri"/>
              <a:sym typeface="Calibri"/>
            </a:endParaRPr>
          </a:p>
          <a:p>
            <a:pPr marL="0" marR="0" lvl="0" indent="0" algn="l" rtl="0">
              <a:spcBef>
                <a:spcPts val="0"/>
              </a:spcBef>
              <a:spcAft>
                <a:spcPts val="0"/>
              </a:spcAft>
              <a:buClr>
                <a:srgbClr val="C00000"/>
              </a:buClr>
              <a:buSzPts val="2000"/>
              <a:buFont typeface="Calibri"/>
              <a:buNone/>
            </a:pPr>
            <a:r>
              <a:rPr lang="en-US" sz="2000" b="0" i="0" u="none" strike="noStrike">
                <a:solidFill>
                  <a:srgbClr val="C00000"/>
                </a:solidFill>
                <a:latin typeface="Calibri"/>
                <a:ea typeface="Calibri"/>
                <a:cs typeface="Calibri"/>
                <a:sym typeface="Calibri"/>
              </a:rPr>
              <a:t>So for </a:t>
            </a:r>
            <a:r>
              <a:rPr lang="en-US" sz="2000" b="0" i="1" u="none" strike="noStrike">
                <a:solidFill>
                  <a:srgbClr val="C00000"/>
                </a:solidFill>
                <a:latin typeface="Calibri"/>
                <a:ea typeface="Calibri"/>
                <a:cs typeface="Calibri"/>
                <a:sym typeface="Calibri"/>
              </a:rPr>
              <a:t>λ </a:t>
            </a:r>
            <a:r>
              <a:rPr lang="en-US" sz="2000" b="0" i="0" u="none" strike="noStrike">
                <a:solidFill>
                  <a:srgbClr val="C00000"/>
                </a:solidFill>
                <a:latin typeface="Calibri"/>
                <a:ea typeface="Calibri"/>
                <a:cs typeface="Calibri"/>
                <a:sym typeface="Calibri"/>
              </a:rPr>
              <a:t>= 0, </a:t>
            </a:r>
            <a:r>
              <a:rPr lang="en-US" sz="2000" b="0" i="1" u="none" strike="noStrike">
                <a:solidFill>
                  <a:srgbClr val="C00000"/>
                </a:solidFill>
                <a:latin typeface="Calibri"/>
                <a:ea typeface="Calibri"/>
                <a:cs typeface="Calibri"/>
                <a:sym typeface="Calibri"/>
              </a:rPr>
              <a:t>⃗v</a:t>
            </a:r>
            <a:r>
              <a:rPr lang="en-US" sz="2000" b="0" i="0" u="none" strike="noStrike">
                <a:solidFill>
                  <a:srgbClr val="C00000"/>
                </a:solidFill>
                <a:latin typeface="Calibri"/>
                <a:ea typeface="Calibri"/>
                <a:cs typeface="Calibri"/>
                <a:sym typeface="Calibri"/>
              </a:rPr>
              <a:t>3 = [1</a:t>
            </a:r>
            <a:r>
              <a:rPr lang="en-US" sz="2000" b="0" i="1" u="none" strike="noStrike">
                <a:solidFill>
                  <a:srgbClr val="C00000"/>
                </a:solidFill>
                <a:latin typeface="Calibri"/>
                <a:ea typeface="Calibri"/>
                <a:cs typeface="Calibri"/>
                <a:sym typeface="Calibri"/>
              </a:rPr>
              <a:t>, </a:t>
            </a:r>
            <a:r>
              <a:rPr lang="en-US" sz="2000" b="0" i="0" u="none" strike="noStrike">
                <a:solidFill>
                  <a:srgbClr val="C00000"/>
                </a:solidFill>
                <a:latin typeface="Calibri"/>
                <a:ea typeface="Calibri"/>
                <a:cs typeface="Calibri"/>
                <a:sym typeface="Calibri"/>
              </a:rPr>
              <a:t>2</a:t>
            </a:r>
            <a:r>
              <a:rPr lang="en-US" sz="2000" b="0" i="1" u="none" strike="noStrike">
                <a:solidFill>
                  <a:srgbClr val="C00000"/>
                </a:solidFill>
                <a:latin typeface="Calibri"/>
                <a:ea typeface="Calibri"/>
                <a:cs typeface="Calibri"/>
                <a:sym typeface="Calibri"/>
              </a:rPr>
              <a:t>,−</a:t>
            </a:r>
            <a:r>
              <a:rPr lang="en-US" sz="2000" b="0" i="0" u="none" strike="noStrike">
                <a:solidFill>
                  <a:srgbClr val="C00000"/>
                </a:solidFill>
                <a:latin typeface="Calibri"/>
                <a:ea typeface="Calibri"/>
                <a:cs typeface="Calibri"/>
                <a:sym typeface="Calibri"/>
              </a:rPr>
              <a:t>5].</a:t>
            </a:r>
            <a:endParaRPr sz="2000">
              <a:solidFill>
                <a:srgbClr val="C00000"/>
              </a:solidFill>
              <a:latin typeface="Calibri"/>
              <a:ea typeface="Calibri"/>
              <a:cs typeface="Calibri"/>
              <a:sym typeface="Calibri"/>
            </a:endParaRPr>
          </a:p>
        </p:txBody>
      </p:sp>
      <p:sp>
        <p:nvSpPr>
          <p:cNvPr id="420" name="Google Shape;420;p60"/>
          <p:cNvSpPr txBox="1"/>
          <p:nvPr/>
        </p:nvSpPr>
        <p:spPr>
          <a:xfrm>
            <a:off x="4572000" y="3351923"/>
            <a:ext cx="4396360"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Calibri"/>
              <a:buNone/>
            </a:pPr>
            <a:r>
              <a:rPr lang="en-US" sz="2000" b="0" i="0" u="none" strike="noStrike">
                <a:solidFill>
                  <a:schemeClr val="dk1"/>
                </a:solidFill>
                <a:latin typeface="Calibri"/>
                <a:ea typeface="Calibri"/>
                <a:cs typeface="Calibri"/>
                <a:sym typeface="Calibri"/>
              </a:rPr>
              <a:t>Order </a:t>
            </a:r>
            <a:r>
              <a:rPr lang="en-US" sz="2000" b="0" i="1" u="none" strike="noStrike">
                <a:solidFill>
                  <a:schemeClr val="dk1"/>
                </a:solidFill>
                <a:latin typeface="Calibri"/>
                <a:ea typeface="Calibri"/>
                <a:cs typeface="Calibri"/>
                <a:sym typeface="Calibri"/>
              </a:rPr>
              <a:t>⃗v</a:t>
            </a:r>
            <a:r>
              <a:rPr lang="en-US" sz="2000" b="0" i="0" u="none" strike="noStrike">
                <a:solidFill>
                  <a:schemeClr val="dk1"/>
                </a:solidFill>
                <a:latin typeface="Calibri"/>
                <a:ea typeface="Calibri"/>
                <a:cs typeface="Calibri"/>
                <a:sym typeface="Calibri"/>
              </a:rPr>
              <a:t>1, </a:t>
            </a:r>
            <a:r>
              <a:rPr lang="en-US" sz="2000" b="0" i="1" u="none" strike="noStrike">
                <a:solidFill>
                  <a:schemeClr val="dk1"/>
                </a:solidFill>
                <a:latin typeface="Calibri"/>
                <a:ea typeface="Calibri"/>
                <a:cs typeface="Calibri"/>
                <a:sym typeface="Calibri"/>
              </a:rPr>
              <a:t>⃗v</a:t>
            </a:r>
            <a:r>
              <a:rPr lang="en-US" sz="2000" b="0" i="0" u="none" strike="noStrike">
                <a:solidFill>
                  <a:schemeClr val="dk1"/>
                </a:solidFill>
                <a:latin typeface="Calibri"/>
                <a:ea typeface="Calibri"/>
                <a:cs typeface="Calibri"/>
                <a:sym typeface="Calibri"/>
              </a:rPr>
              <a:t>2, and </a:t>
            </a:r>
            <a:r>
              <a:rPr lang="en-US" sz="2000" b="0" i="1" u="none" strike="noStrike">
                <a:solidFill>
                  <a:schemeClr val="dk1"/>
                </a:solidFill>
                <a:latin typeface="Calibri"/>
                <a:ea typeface="Calibri"/>
                <a:cs typeface="Calibri"/>
                <a:sym typeface="Calibri"/>
              </a:rPr>
              <a:t>⃗v</a:t>
            </a:r>
            <a:r>
              <a:rPr lang="en-US" sz="2000" b="0" i="0" u="none" strike="noStrike">
                <a:solidFill>
                  <a:schemeClr val="dk1"/>
                </a:solidFill>
                <a:latin typeface="Calibri"/>
                <a:ea typeface="Calibri"/>
                <a:cs typeface="Calibri"/>
                <a:sym typeface="Calibri"/>
              </a:rPr>
              <a:t>3 as column vectors in a matrix</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000"/>
              <a:buFont typeface="Calibri"/>
              <a:buNone/>
            </a:pPr>
            <a:r>
              <a:rPr lang="en-US" sz="2000" b="0" i="0" u="none" strike="noStrike">
                <a:solidFill>
                  <a:schemeClr val="dk1"/>
                </a:solidFill>
                <a:latin typeface="Calibri"/>
                <a:ea typeface="Calibri"/>
                <a:cs typeface="Calibri"/>
                <a:sym typeface="Calibri"/>
              </a:rPr>
              <a:t>according to the size of the eigenvalues</a:t>
            </a:r>
            <a:endParaRPr sz="2000">
              <a:solidFill>
                <a:schemeClr val="dk1"/>
              </a:solidFill>
              <a:latin typeface="Calibri"/>
              <a:ea typeface="Calibri"/>
              <a:cs typeface="Calibri"/>
              <a:sym typeface="Calibri"/>
            </a:endParaRPr>
          </a:p>
        </p:txBody>
      </p:sp>
      <p:sp>
        <p:nvSpPr>
          <p:cNvPr id="421" name="Google Shape;421;p60"/>
          <p:cNvSpPr txBox="1"/>
          <p:nvPr/>
        </p:nvSpPr>
        <p:spPr>
          <a:xfrm>
            <a:off x="4870175" y="4423365"/>
            <a:ext cx="3419060" cy="1019062"/>
          </a:xfrm>
          <a:prstGeom prst="rect">
            <a:avLst/>
          </a:prstGeom>
          <a:blipFill rotWithShape="1">
            <a:blip r:embed="rId3">
              <a:alphaModFix/>
            </a:blip>
            <a:stretch>
              <a:fillRect l="-333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422" name="Google Shape;422;p60"/>
          <p:cNvSpPr txBox="1"/>
          <p:nvPr/>
        </p:nvSpPr>
        <p:spPr>
          <a:xfrm>
            <a:off x="379675" y="1306037"/>
            <a:ext cx="4058084"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Calibri"/>
              <a:buNone/>
            </a:pPr>
            <a:r>
              <a:rPr lang="en-US" sz="1800" b="1" i="0" u="none" strike="noStrike">
                <a:solidFill>
                  <a:schemeClr val="dk1"/>
                </a:solidFill>
                <a:latin typeface="Calibri"/>
                <a:ea typeface="Calibri"/>
                <a:cs typeface="Calibri"/>
                <a:sym typeface="Calibri"/>
              </a:rPr>
              <a:t>for </a:t>
            </a:r>
            <a:r>
              <a:rPr lang="en-US" sz="1800" b="1" i="1" u="none" strike="noStrike">
                <a:solidFill>
                  <a:schemeClr val="dk1"/>
                </a:solidFill>
                <a:latin typeface="Calibri"/>
                <a:ea typeface="Calibri"/>
                <a:cs typeface="Calibri"/>
                <a:sym typeface="Calibri"/>
              </a:rPr>
              <a:t>λ </a:t>
            </a:r>
            <a:r>
              <a:rPr lang="en-US" sz="1800" b="1" i="0" u="none" strike="noStrike">
                <a:solidFill>
                  <a:schemeClr val="dk1"/>
                </a:solidFill>
                <a:latin typeface="Calibri"/>
                <a:ea typeface="Calibri"/>
                <a:cs typeface="Calibri"/>
                <a:sym typeface="Calibri"/>
              </a:rPr>
              <a:t>= 12</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r>
              <a:rPr lang="en-US" sz="1800" b="0" i="0" u="none" strike="noStrike">
                <a:solidFill>
                  <a:schemeClr val="dk1"/>
                </a:solidFill>
                <a:latin typeface="Calibri"/>
                <a:ea typeface="Calibri"/>
                <a:cs typeface="Calibri"/>
                <a:sym typeface="Calibri"/>
              </a:rPr>
              <a:t>(10 </a:t>
            </a:r>
            <a:r>
              <a:rPr lang="en-US" sz="1800" b="0" i="1" u="none" strike="noStrike">
                <a:solidFill>
                  <a:schemeClr val="dk1"/>
                </a:solidFill>
                <a:latin typeface="Calibri"/>
                <a:ea typeface="Calibri"/>
                <a:cs typeface="Calibri"/>
                <a:sym typeface="Calibri"/>
              </a:rPr>
              <a:t>− </a:t>
            </a:r>
            <a:r>
              <a:rPr lang="en-US" sz="1800" b="0" i="0" u="none" strike="noStrike">
                <a:solidFill>
                  <a:schemeClr val="dk1"/>
                </a:solidFill>
                <a:latin typeface="Calibri"/>
                <a:ea typeface="Calibri"/>
                <a:cs typeface="Calibri"/>
                <a:sym typeface="Calibri"/>
              </a:rPr>
              <a:t>12)</a:t>
            </a:r>
            <a:r>
              <a:rPr lang="en-US" sz="1800" b="0" i="1" u="none" strike="noStrike">
                <a:solidFill>
                  <a:schemeClr val="dk1"/>
                </a:solidFill>
                <a:latin typeface="Calibri"/>
                <a:ea typeface="Calibri"/>
                <a:cs typeface="Calibri"/>
                <a:sym typeface="Calibri"/>
              </a:rPr>
              <a:t>x</a:t>
            </a:r>
            <a:r>
              <a:rPr lang="en-US" sz="1800" b="0" i="0" u="none" strike="noStrike">
                <a:solidFill>
                  <a:schemeClr val="dk1"/>
                </a:solidFill>
                <a:latin typeface="Calibri"/>
                <a:ea typeface="Calibri"/>
                <a:cs typeface="Calibri"/>
                <a:sym typeface="Calibri"/>
              </a:rPr>
              <a:t>1 + 2</a:t>
            </a:r>
            <a:r>
              <a:rPr lang="en-US" sz="1800" b="0" i="1" u="none" strike="noStrike">
                <a:solidFill>
                  <a:schemeClr val="dk1"/>
                </a:solidFill>
                <a:latin typeface="Calibri"/>
                <a:ea typeface="Calibri"/>
                <a:cs typeface="Calibri"/>
                <a:sym typeface="Calibri"/>
              </a:rPr>
              <a:t>x</a:t>
            </a:r>
            <a:r>
              <a:rPr lang="en-US" sz="1800" b="0" i="0" u="none" strike="noStrike">
                <a:solidFill>
                  <a:schemeClr val="dk1"/>
                </a:solidFill>
                <a:latin typeface="Calibri"/>
                <a:ea typeface="Calibri"/>
                <a:cs typeface="Calibri"/>
                <a:sym typeface="Calibri"/>
              </a:rPr>
              <a:t>3 = </a:t>
            </a:r>
            <a:r>
              <a:rPr lang="en-US" sz="1800" b="0" i="1" u="none" strike="noStrike">
                <a:solidFill>
                  <a:schemeClr val="dk1"/>
                </a:solidFill>
                <a:latin typeface="Calibri"/>
                <a:ea typeface="Calibri"/>
                <a:cs typeface="Calibri"/>
                <a:sym typeface="Calibri"/>
              </a:rPr>
              <a:t>−</a:t>
            </a:r>
            <a:r>
              <a:rPr lang="en-US" sz="1800" b="0" i="0" u="none" strike="noStrike">
                <a:solidFill>
                  <a:schemeClr val="dk1"/>
                </a:solidFill>
                <a:latin typeface="Calibri"/>
                <a:ea typeface="Calibri"/>
                <a:cs typeface="Calibri"/>
                <a:sym typeface="Calibri"/>
              </a:rPr>
              <a:t>2</a:t>
            </a:r>
            <a:r>
              <a:rPr lang="en-US" sz="1800" b="0" i="1" u="none" strike="noStrike">
                <a:solidFill>
                  <a:schemeClr val="dk1"/>
                </a:solidFill>
                <a:latin typeface="Calibri"/>
                <a:ea typeface="Calibri"/>
                <a:cs typeface="Calibri"/>
                <a:sym typeface="Calibri"/>
              </a:rPr>
              <a:t>x</a:t>
            </a:r>
            <a:r>
              <a:rPr lang="en-US" sz="1800" b="0" i="0" u="none" strike="noStrike">
                <a:solidFill>
                  <a:schemeClr val="dk1"/>
                </a:solidFill>
                <a:latin typeface="Calibri"/>
                <a:ea typeface="Calibri"/>
                <a:cs typeface="Calibri"/>
                <a:sym typeface="Calibri"/>
              </a:rPr>
              <a:t>1 + 2</a:t>
            </a:r>
            <a:r>
              <a:rPr lang="en-US" sz="1800" b="0" i="1" u="none" strike="noStrike">
                <a:solidFill>
                  <a:schemeClr val="dk1"/>
                </a:solidFill>
                <a:latin typeface="Calibri"/>
                <a:ea typeface="Calibri"/>
                <a:cs typeface="Calibri"/>
                <a:sym typeface="Calibri"/>
              </a:rPr>
              <a:t>x</a:t>
            </a:r>
            <a:r>
              <a:rPr lang="en-US" sz="1800" b="0" i="0" u="none" strike="noStrike">
                <a:solidFill>
                  <a:schemeClr val="dk1"/>
                </a:solidFill>
                <a:latin typeface="Calibri"/>
                <a:ea typeface="Calibri"/>
                <a:cs typeface="Calibri"/>
                <a:sym typeface="Calibri"/>
              </a:rPr>
              <a:t>3 = 0</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r>
              <a:rPr lang="en-US" sz="1800" b="0" i="1" u="none" strike="noStrike">
                <a:solidFill>
                  <a:schemeClr val="dk1"/>
                </a:solidFill>
                <a:latin typeface="Calibri"/>
                <a:ea typeface="Calibri"/>
                <a:cs typeface="Calibri"/>
                <a:sym typeface="Calibri"/>
              </a:rPr>
              <a:t>x</a:t>
            </a:r>
            <a:r>
              <a:rPr lang="en-US" sz="1800" b="0" i="0" u="none" strike="noStrike">
                <a:solidFill>
                  <a:schemeClr val="dk1"/>
                </a:solidFill>
                <a:latin typeface="Calibri"/>
                <a:ea typeface="Calibri"/>
                <a:cs typeface="Calibri"/>
                <a:sym typeface="Calibri"/>
              </a:rPr>
              <a:t>1 = 1</a:t>
            </a:r>
            <a:r>
              <a:rPr lang="en-US" sz="1800" b="0" i="1" u="none" strike="noStrike">
                <a:solidFill>
                  <a:schemeClr val="dk1"/>
                </a:solidFill>
                <a:latin typeface="Calibri"/>
                <a:ea typeface="Calibri"/>
                <a:cs typeface="Calibri"/>
                <a:sym typeface="Calibri"/>
              </a:rPr>
              <a:t>, x</a:t>
            </a:r>
            <a:r>
              <a:rPr lang="en-US" sz="1800" b="0" i="0" u="none" strike="noStrike">
                <a:solidFill>
                  <a:schemeClr val="dk1"/>
                </a:solidFill>
                <a:latin typeface="Calibri"/>
                <a:ea typeface="Calibri"/>
                <a:cs typeface="Calibri"/>
                <a:sym typeface="Calibri"/>
              </a:rPr>
              <a:t>3 = 1</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r>
              <a:rPr lang="en-US" sz="1800" b="0" i="0" u="none" strike="noStrike">
                <a:solidFill>
                  <a:schemeClr val="dk1"/>
                </a:solidFill>
                <a:latin typeface="Calibri"/>
                <a:ea typeface="Calibri"/>
                <a:cs typeface="Calibri"/>
                <a:sym typeface="Calibri"/>
              </a:rPr>
              <a:t>(10 </a:t>
            </a:r>
            <a:r>
              <a:rPr lang="en-US" sz="1800" b="0" i="1" u="none" strike="noStrike">
                <a:solidFill>
                  <a:schemeClr val="dk1"/>
                </a:solidFill>
                <a:latin typeface="Calibri"/>
                <a:ea typeface="Calibri"/>
                <a:cs typeface="Calibri"/>
                <a:sym typeface="Calibri"/>
              </a:rPr>
              <a:t>− </a:t>
            </a:r>
            <a:r>
              <a:rPr lang="en-US" sz="1800" b="0" i="0" u="none" strike="noStrike">
                <a:solidFill>
                  <a:schemeClr val="dk1"/>
                </a:solidFill>
                <a:latin typeface="Calibri"/>
                <a:ea typeface="Calibri"/>
                <a:cs typeface="Calibri"/>
                <a:sym typeface="Calibri"/>
              </a:rPr>
              <a:t>12)</a:t>
            </a:r>
            <a:r>
              <a:rPr lang="en-US" sz="1800" b="0" i="1" u="none" strike="noStrike">
                <a:solidFill>
                  <a:schemeClr val="dk1"/>
                </a:solidFill>
                <a:latin typeface="Calibri"/>
                <a:ea typeface="Calibri"/>
                <a:cs typeface="Calibri"/>
                <a:sym typeface="Calibri"/>
              </a:rPr>
              <a:t>x</a:t>
            </a:r>
            <a:r>
              <a:rPr lang="en-US" sz="1800" b="0" i="0" u="none" strike="noStrike">
                <a:solidFill>
                  <a:schemeClr val="dk1"/>
                </a:solidFill>
                <a:latin typeface="Calibri"/>
                <a:ea typeface="Calibri"/>
                <a:cs typeface="Calibri"/>
                <a:sym typeface="Calibri"/>
              </a:rPr>
              <a:t>2 + 4</a:t>
            </a:r>
            <a:r>
              <a:rPr lang="en-US" sz="1800" b="0" i="1" u="none" strike="noStrike">
                <a:solidFill>
                  <a:schemeClr val="dk1"/>
                </a:solidFill>
                <a:latin typeface="Calibri"/>
                <a:ea typeface="Calibri"/>
                <a:cs typeface="Calibri"/>
                <a:sym typeface="Calibri"/>
              </a:rPr>
              <a:t>x</a:t>
            </a:r>
            <a:r>
              <a:rPr lang="en-US" sz="1800" b="0" i="0" u="none" strike="noStrike">
                <a:solidFill>
                  <a:schemeClr val="dk1"/>
                </a:solidFill>
                <a:latin typeface="Calibri"/>
                <a:ea typeface="Calibri"/>
                <a:cs typeface="Calibri"/>
                <a:sym typeface="Calibri"/>
              </a:rPr>
              <a:t>3 = </a:t>
            </a:r>
            <a:r>
              <a:rPr lang="en-US" sz="1800" b="0" i="1" u="none" strike="noStrike">
                <a:solidFill>
                  <a:schemeClr val="dk1"/>
                </a:solidFill>
                <a:latin typeface="Calibri"/>
                <a:ea typeface="Calibri"/>
                <a:cs typeface="Calibri"/>
                <a:sym typeface="Calibri"/>
              </a:rPr>
              <a:t>−</a:t>
            </a:r>
            <a:r>
              <a:rPr lang="en-US" sz="1800" b="0" i="0" u="none" strike="noStrike">
                <a:solidFill>
                  <a:schemeClr val="dk1"/>
                </a:solidFill>
                <a:latin typeface="Calibri"/>
                <a:ea typeface="Calibri"/>
                <a:cs typeface="Calibri"/>
                <a:sym typeface="Calibri"/>
              </a:rPr>
              <a:t>2</a:t>
            </a:r>
            <a:r>
              <a:rPr lang="en-US" sz="1800" b="0" i="1" u="none" strike="noStrike">
                <a:solidFill>
                  <a:schemeClr val="dk1"/>
                </a:solidFill>
                <a:latin typeface="Calibri"/>
                <a:ea typeface="Calibri"/>
                <a:cs typeface="Calibri"/>
                <a:sym typeface="Calibri"/>
              </a:rPr>
              <a:t>x</a:t>
            </a:r>
            <a:r>
              <a:rPr lang="en-US" sz="1800" b="0" i="0" u="none" strike="noStrike">
                <a:solidFill>
                  <a:schemeClr val="dk1"/>
                </a:solidFill>
                <a:latin typeface="Calibri"/>
                <a:ea typeface="Calibri"/>
                <a:cs typeface="Calibri"/>
                <a:sym typeface="Calibri"/>
              </a:rPr>
              <a:t>2 + 4</a:t>
            </a:r>
            <a:r>
              <a:rPr lang="en-US" sz="1800" b="0" i="1" u="none" strike="noStrike">
                <a:solidFill>
                  <a:schemeClr val="dk1"/>
                </a:solidFill>
                <a:latin typeface="Calibri"/>
                <a:ea typeface="Calibri"/>
                <a:cs typeface="Calibri"/>
                <a:sym typeface="Calibri"/>
              </a:rPr>
              <a:t>x</a:t>
            </a:r>
            <a:r>
              <a:rPr lang="en-US" sz="1800" b="0" i="0" u="none" strike="noStrike">
                <a:solidFill>
                  <a:schemeClr val="dk1"/>
                </a:solidFill>
                <a:latin typeface="Calibri"/>
                <a:ea typeface="Calibri"/>
                <a:cs typeface="Calibri"/>
                <a:sym typeface="Calibri"/>
              </a:rPr>
              <a:t>3 = 0</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r>
              <a:rPr lang="en-US" sz="1800" b="0" i="1" u="none" strike="noStrike">
                <a:solidFill>
                  <a:schemeClr val="dk1"/>
                </a:solidFill>
                <a:latin typeface="Calibri"/>
                <a:ea typeface="Calibri"/>
                <a:cs typeface="Calibri"/>
                <a:sym typeface="Calibri"/>
              </a:rPr>
              <a:t>x</a:t>
            </a:r>
            <a:r>
              <a:rPr lang="en-US" sz="1800" b="0" i="0" u="none" strike="noStrike">
                <a:solidFill>
                  <a:schemeClr val="dk1"/>
                </a:solidFill>
                <a:latin typeface="Calibri"/>
                <a:ea typeface="Calibri"/>
                <a:cs typeface="Calibri"/>
                <a:sym typeface="Calibri"/>
              </a:rPr>
              <a:t>2 = 2</a:t>
            </a:r>
            <a:r>
              <a:rPr lang="en-US" sz="1800" b="0" i="1" u="none" strike="noStrike">
                <a:solidFill>
                  <a:schemeClr val="dk1"/>
                </a:solidFill>
                <a:latin typeface="Calibri"/>
                <a:ea typeface="Calibri"/>
                <a:cs typeface="Calibri"/>
                <a:sym typeface="Calibri"/>
              </a:rPr>
              <a:t>x</a:t>
            </a:r>
            <a:r>
              <a:rPr lang="en-US" sz="1800" b="0" i="0" u="none" strike="noStrike">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r>
              <a:rPr lang="en-US" sz="1800" b="0" i="1" u="none" strike="noStrike">
                <a:solidFill>
                  <a:schemeClr val="dk1"/>
                </a:solidFill>
                <a:latin typeface="Calibri"/>
                <a:ea typeface="Calibri"/>
                <a:cs typeface="Calibri"/>
                <a:sym typeface="Calibri"/>
              </a:rPr>
              <a:t>x</a:t>
            </a:r>
            <a:r>
              <a:rPr lang="en-US" sz="1800" b="0" i="0" u="none" strike="noStrike">
                <a:solidFill>
                  <a:schemeClr val="dk1"/>
                </a:solidFill>
                <a:latin typeface="Calibri"/>
                <a:ea typeface="Calibri"/>
                <a:cs typeface="Calibri"/>
                <a:sym typeface="Calibri"/>
              </a:rPr>
              <a:t>2 = 2</a:t>
            </a:r>
            <a:endParaRPr sz="1800">
              <a:solidFill>
                <a:schemeClr val="dk1"/>
              </a:solidFill>
              <a:latin typeface="Calibri"/>
              <a:ea typeface="Calibri"/>
              <a:cs typeface="Calibri"/>
              <a:sym typeface="Calibri"/>
            </a:endParaRPr>
          </a:p>
          <a:p>
            <a:pPr marL="0" marR="0" lvl="0" indent="0" algn="l" rtl="0">
              <a:spcBef>
                <a:spcPts val="0"/>
              </a:spcBef>
              <a:spcAft>
                <a:spcPts val="0"/>
              </a:spcAft>
              <a:buClr>
                <a:srgbClr val="C00000"/>
              </a:buClr>
              <a:buSzPts val="1800"/>
              <a:buFont typeface="Calibri"/>
              <a:buNone/>
            </a:pPr>
            <a:r>
              <a:rPr lang="en-US" sz="1800" b="0" i="0" u="none" strike="noStrike">
                <a:solidFill>
                  <a:srgbClr val="C00000"/>
                </a:solidFill>
                <a:latin typeface="Calibri"/>
                <a:ea typeface="Calibri"/>
                <a:cs typeface="Calibri"/>
                <a:sym typeface="Calibri"/>
              </a:rPr>
              <a:t>So for </a:t>
            </a:r>
            <a:r>
              <a:rPr lang="en-US" sz="1800" b="0" i="1" u="none" strike="noStrike">
                <a:solidFill>
                  <a:srgbClr val="C00000"/>
                </a:solidFill>
                <a:latin typeface="Calibri"/>
                <a:ea typeface="Calibri"/>
                <a:cs typeface="Calibri"/>
                <a:sym typeface="Calibri"/>
              </a:rPr>
              <a:t>λ </a:t>
            </a:r>
            <a:r>
              <a:rPr lang="en-US" sz="1800" b="0" i="0" u="none" strike="noStrike">
                <a:solidFill>
                  <a:srgbClr val="C00000"/>
                </a:solidFill>
                <a:latin typeface="Calibri"/>
                <a:ea typeface="Calibri"/>
                <a:cs typeface="Calibri"/>
                <a:sym typeface="Calibri"/>
              </a:rPr>
              <a:t>= 12, </a:t>
            </a:r>
            <a:r>
              <a:rPr lang="en-US" sz="1800" b="0" i="1" u="none" strike="noStrike">
                <a:solidFill>
                  <a:srgbClr val="C00000"/>
                </a:solidFill>
                <a:latin typeface="Calibri"/>
                <a:ea typeface="Calibri"/>
                <a:cs typeface="Calibri"/>
                <a:sym typeface="Calibri"/>
              </a:rPr>
              <a:t>⃗v</a:t>
            </a:r>
            <a:r>
              <a:rPr lang="en-US" sz="1800" b="0" i="0" u="none" strike="noStrike">
                <a:solidFill>
                  <a:srgbClr val="C00000"/>
                </a:solidFill>
                <a:latin typeface="Calibri"/>
                <a:ea typeface="Calibri"/>
                <a:cs typeface="Calibri"/>
                <a:sym typeface="Calibri"/>
              </a:rPr>
              <a:t>1 = [1</a:t>
            </a:r>
            <a:r>
              <a:rPr lang="en-US" sz="1800" b="0" i="1" u="none" strike="noStrike">
                <a:solidFill>
                  <a:srgbClr val="C00000"/>
                </a:solidFill>
                <a:latin typeface="Calibri"/>
                <a:ea typeface="Calibri"/>
                <a:cs typeface="Calibri"/>
                <a:sym typeface="Calibri"/>
              </a:rPr>
              <a:t>, </a:t>
            </a:r>
            <a:r>
              <a:rPr lang="en-US" sz="1800" b="0" i="0" u="none" strike="noStrike">
                <a:solidFill>
                  <a:srgbClr val="C00000"/>
                </a:solidFill>
                <a:latin typeface="Calibri"/>
                <a:ea typeface="Calibri"/>
                <a:cs typeface="Calibri"/>
                <a:sym typeface="Calibri"/>
              </a:rPr>
              <a:t>2</a:t>
            </a:r>
            <a:r>
              <a:rPr lang="en-US" sz="1800" b="0" i="1" u="none" strike="noStrike">
                <a:solidFill>
                  <a:srgbClr val="C00000"/>
                </a:solidFill>
                <a:latin typeface="Calibri"/>
                <a:ea typeface="Calibri"/>
                <a:cs typeface="Calibri"/>
                <a:sym typeface="Calibri"/>
              </a:rPr>
              <a:t>, </a:t>
            </a:r>
            <a:r>
              <a:rPr lang="en-US" sz="1800" b="0" i="0" u="none" strike="noStrike">
                <a:solidFill>
                  <a:srgbClr val="C00000"/>
                </a:solidFill>
                <a:latin typeface="Calibri"/>
                <a:ea typeface="Calibri"/>
                <a:cs typeface="Calibri"/>
                <a:sym typeface="Calibri"/>
              </a:rPr>
              <a:t>1].</a:t>
            </a:r>
            <a:endParaRPr sz="1800">
              <a:solidFill>
                <a:srgbClr val="C00000"/>
              </a:solidFill>
              <a:latin typeface="Calibri"/>
              <a:ea typeface="Calibri"/>
              <a:cs typeface="Calibri"/>
              <a:sym typeface="Calibri"/>
            </a:endParaRPr>
          </a:p>
        </p:txBody>
      </p:sp>
      <p:sp>
        <p:nvSpPr>
          <p:cNvPr id="423" name="Google Shape;423;p60"/>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US"/>
              <a:pPr marL="0" lvl="0" indent="0" algn="r" rtl="0">
                <a:spcBef>
                  <a:spcPts val="0"/>
                </a:spcBef>
                <a:spcAft>
                  <a:spcPts val="0"/>
                </a:spcAft>
                <a:buClr>
                  <a:srgbClr val="888888"/>
                </a:buClr>
                <a:buSzPts val="1200"/>
                <a:buFont typeface="Calibri"/>
                <a:buNone/>
              </a:pPr>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61"/>
          <p:cNvSpPr txBox="1"/>
          <p:nvPr/>
        </p:nvSpPr>
        <p:spPr>
          <a:xfrm>
            <a:off x="355599" y="398891"/>
            <a:ext cx="7196667"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convert this matrix V</a:t>
            </a:r>
            <a:r>
              <a:rPr lang="en-US" sz="2400" baseline="30000">
                <a:solidFill>
                  <a:schemeClr val="dk1"/>
                </a:solidFill>
                <a:latin typeface="Times New Roman"/>
                <a:ea typeface="Times New Roman"/>
                <a:cs typeface="Times New Roman"/>
                <a:sym typeface="Times New Roman"/>
              </a:rPr>
              <a:t>T</a:t>
            </a:r>
            <a:r>
              <a:rPr lang="en-US" sz="2400">
                <a:solidFill>
                  <a:schemeClr val="dk1"/>
                </a:solidFill>
                <a:latin typeface="Times New Roman"/>
                <a:ea typeface="Times New Roman"/>
                <a:cs typeface="Times New Roman"/>
                <a:sym typeface="Times New Roman"/>
              </a:rPr>
              <a:t> into an orthogonal matrix by applying   the Gram-Schmidt orthonormalization process</a:t>
            </a:r>
            <a:endParaRPr sz="2400">
              <a:solidFill>
                <a:schemeClr val="dk1"/>
              </a:solidFill>
              <a:latin typeface="Calibri"/>
              <a:ea typeface="Calibri"/>
              <a:cs typeface="Calibri"/>
              <a:sym typeface="Calibri"/>
            </a:endParaRPr>
          </a:p>
        </p:txBody>
      </p:sp>
      <p:sp>
        <p:nvSpPr>
          <p:cNvPr id="429" name="Google Shape;429;p61"/>
          <p:cNvSpPr txBox="1"/>
          <p:nvPr/>
        </p:nvSpPr>
        <p:spPr>
          <a:xfrm>
            <a:off x="3640667" y="1503681"/>
            <a:ext cx="4572000" cy="876137"/>
          </a:xfrm>
          <a:prstGeom prst="rect">
            <a:avLst/>
          </a:prstGeom>
          <a:blipFill rotWithShape="1">
            <a:blip r:embed="rId3">
              <a:alphaModFix/>
            </a:blip>
            <a:stretch>
              <a:fillRect l="-1498" t="-5592" b="-1608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430" name="Google Shape;430;p61"/>
          <p:cNvSpPr txBox="1"/>
          <p:nvPr/>
        </p:nvSpPr>
        <p:spPr>
          <a:xfrm>
            <a:off x="822960" y="1566240"/>
            <a:ext cx="4572000" cy="1068947"/>
          </a:xfrm>
          <a:prstGeom prst="rect">
            <a:avLst/>
          </a:prstGeom>
          <a:blipFill rotWithShape="1">
            <a:blip r:embed="rId4">
              <a:alphaModFix/>
            </a:blip>
            <a:stretch>
              <a:fillRect l="-149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431" name="Google Shape;431;p61"/>
          <p:cNvSpPr txBox="1"/>
          <p:nvPr/>
        </p:nvSpPr>
        <p:spPr>
          <a:xfrm>
            <a:off x="3546282" y="2442377"/>
            <a:ext cx="4572000" cy="876137"/>
          </a:xfrm>
          <a:prstGeom prst="rect">
            <a:avLst/>
          </a:prstGeom>
          <a:blipFill rotWithShape="1">
            <a:blip r:embed="rId5">
              <a:alphaModFix/>
            </a:blip>
            <a:stretch>
              <a:fillRect l="-1598" t="-5592" b="-1608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432" name="Google Shape;432;p61"/>
          <p:cNvSpPr txBox="1"/>
          <p:nvPr/>
        </p:nvSpPr>
        <p:spPr>
          <a:xfrm>
            <a:off x="3514623" y="3381073"/>
            <a:ext cx="5118947" cy="876137"/>
          </a:xfrm>
          <a:prstGeom prst="rect">
            <a:avLst/>
          </a:prstGeom>
          <a:blipFill rotWithShape="1">
            <a:blip r:embed="rId6">
              <a:alphaModFix/>
            </a:blip>
            <a:stretch>
              <a:fillRect l="-1426" t="-5592" b="-1608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433" name="Google Shape;433;p61"/>
          <p:cNvSpPr txBox="1"/>
          <p:nvPr/>
        </p:nvSpPr>
        <p:spPr>
          <a:xfrm>
            <a:off x="822960" y="4319768"/>
            <a:ext cx="7019014" cy="73866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Divide each component  in the row vector by its length, hence  </a:t>
            </a:r>
            <a:endParaRPr sz="1800">
              <a:solidFill>
                <a:schemeClr val="dk1"/>
              </a:solidFill>
              <a:latin typeface="Calibri"/>
              <a:ea typeface="Calibri"/>
              <a:cs typeface="Calibri"/>
              <a:sym typeface="Calibri"/>
            </a:endParaRPr>
          </a:p>
        </p:txBody>
      </p:sp>
      <p:sp>
        <p:nvSpPr>
          <p:cNvPr id="434" name="Google Shape;434;p61"/>
          <p:cNvSpPr txBox="1"/>
          <p:nvPr/>
        </p:nvSpPr>
        <p:spPr>
          <a:xfrm>
            <a:off x="999066" y="4920720"/>
            <a:ext cx="4395895" cy="1452962"/>
          </a:xfrm>
          <a:prstGeom prst="rect">
            <a:avLst/>
          </a:prstGeom>
          <a:blipFill rotWithShape="1">
            <a:blip r:embed="rId7">
              <a:alphaModFix/>
            </a:blip>
            <a:stretch>
              <a:fillRect l="-166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435" name="Google Shape;435;p61"/>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US"/>
              <a:pPr marL="0" lvl="0" indent="0" algn="r" rtl="0">
                <a:spcBef>
                  <a:spcPts val="0"/>
                </a:spcBef>
                <a:spcAft>
                  <a:spcPts val="0"/>
                </a:spcAft>
                <a:buClr>
                  <a:srgbClr val="888888"/>
                </a:buClr>
                <a:buSzPts val="1200"/>
                <a:buFont typeface="Calibri"/>
                <a:buNone/>
              </a:pPr>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62"/>
          <p:cNvSpPr txBox="1"/>
          <p:nvPr/>
        </p:nvSpPr>
        <p:spPr>
          <a:xfrm>
            <a:off x="324679" y="612856"/>
            <a:ext cx="8025467" cy="1200329"/>
          </a:xfrm>
          <a:prstGeom prst="rect">
            <a:avLst/>
          </a:prstGeom>
          <a:blipFill rotWithShape="1">
            <a:blip r:embed="rId3">
              <a:alphaModFix/>
            </a:blip>
            <a:stretch>
              <a:fillRect l="-853" t="-5098" r="-167" b="-11221"/>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441" name="Google Shape;441;p62"/>
          <p:cNvSpPr txBox="1"/>
          <p:nvPr/>
        </p:nvSpPr>
        <p:spPr>
          <a:xfrm>
            <a:off x="524786" y="1994183"/>
            <a:ext cx="2063258" cy="821892"/>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442" name="Google Shape;442;p62"/>
          <p:cNvSpPr txBox="1"/>
          <p:nvPr/>
        </p:nvSpPr>
        <p:spPr>
          <a:xfrm>
            <a:off x="546879" y="3102590"/>
            <a:ext cx="3715352" cy="461665"/>
          </a:xfrm>
          <a:prstGeom prst="rect">
            <a:avLst/>
          </a:prstGeom>
          <a:blipFill rotWithShape="1">
            <a:blip r:embed="rId5">
              <a:alphaModFix/>
            </a:blip>
            <a:stretch>
              <a:fillRect l="-1966" t="-10521" b="-2894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443" name="Google Shape;443;p62"/>
          <p:cNvSpPr txBox="1"/>
          <p:nvPr/>
        </p:nvSpPr>
        <p:spPr>
          <a:xfrm>
            <a:off x="174316" y="3850770"/>
            <a:ext cx="8025467" cy="1360629"/>
          </a:xfrm>
          <a:prstGeom prst="rect">
            <a:avLst/>
          </a:prstGeom>
          <a:blipFill rotWithShape="1">
            <a:blip r:embed="rId6">
              <a:alphaModFix/>
            </a:blip>
            <a:stretch>
              <a:fillRect l="-170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444" name="Google Shape;444;p62"/>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en-US"/>
              <a:pPr marL="0" lvl="0" indent="0" algn="r" rtl="0">
                <a:spcBef>
                  <a:spcPts val="0"/>
                </a:spcBef>
                <a:spcAft>
                  <a:spcPts val="0"/>
                </a:spcAft>
                <a:buClr>
                  <a:srgbClr val="888888"/>
                </a:buClr>
                <a:buSzPts val="1200"/>
                <a:buFont typeface="Calibri"/>
                <a:buNone/>
              </a:pPr>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Singular Value Decomposition(SVD)</a:t>
            </a:r>
            <a:endParaRPr/>
          </a:p>
        </p:txBody>
      </p:sp>
      <p:sp>
        <p:nvSpPr>
          <p:cNvPr id="316" name="Google Shape;316;p4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91440" lvl="0" indent="-91440" algn="l" rtl="0">
              <a:lnSpc>
                <a:spcPct val="90000"/>
              </a:lnSpc>
              <a:spcBef>
                <a:spcPts val="0"/>
              </a:spcBef>
              <a:spcAft>
                <a:spcPts val="0"/>
              </a:spcAft>
              <a:buClr>
                <a:schemeClr val="dk1"/>
              </a:buClr>
              <a:buSzPts val="2800"/>
              <a:buFont typeface="Noto Sans"/>
              <a:buChar char="▪"/>
            </a:pPr>
            <a:r>
              <a:rPr lang="en-US" sz="2400" dirty="0">
                <a:solidFill>
                  <a:schemeClr val="dk1"/>
                </a:solidFill>
              </a:rPr>
              <a:t>Solve matrix system of equation Ax=b ,for non-square matrix A  ( particularly used in regression model)</a:t>
            </a:r>
            <a:endParaRPr sz="2400"/>
          </a:p>
          <a:p>
            <a:pPr marL="91440" lvl="0" indent="-91440" algn="l" rtl="0">
              <a:lnSpc>
                <a:spcPct val="90000"/>
              </a:lnSpc>
              <a:spcBef>
                <a:spcPts val="1400"/>
              </a:spcBef>
              <a:spcAft>
                <a:spcPts val="0"/>
              </a:spcAft>
              <a:buClr>
                <a:schemeClr val="dk1"/>
              </a:buClr>
              <a:buSzPts val="2800"/>
              <a:buFont typeface="Noto Sans"/>
              <a:buChar char="▪"/>
            </a:pPr>
            <a:r>
              <a:rPr lang="en-US" sz="2400" dirty="0">
                <a:solidFill>
                  <a:schemeClr val="dk1"/>
                </a:solidFill>
              </a:rPr>
              <a:t>Extract most important features</a:t>
            </a:r>
            <a:endParaRPr sz="2400"/>
          </a:p>
          <a:p>
            <a:pPr marL="91440" lvl="0" indent="-91440" algn="l" rtl="0">
              <a:lnSpc>
                <a:spcPct val="90000"/>
              </a:lnSpc>
              <a:spcBef>
                <a:spcPts val="1400"/>
              </a:spcBef>
              <a:spcAft>
                <a:spcPts val="0"/>
              </a:spcAft>
              <a:buClr>
                <a:schemeClr val="dk1"/>
              </a:buClr>
              <a:buSzPts val="2800"/>
              <a:buFont typeface="Noto Sans"/>
              <a:buChar char="▪"/>
            </a:pPr>
            <a:r>
              <a:rPr lang="en-US" sz="2400" dirty="0">
                <a:solidFill>
                  <a:schemeClr val="dk1"/>
                </a:solidFill>
              </a:rPr>
              <a:t>Can be used basis for PCA for dimensionality </a:t>
            </a:r>
            <a:r>
              <a:rPr lang="en-US" sz="2400" dirty="0" smtClean="0">
                <a:solidFill>
                  <a:schemeClr val="dk1"/>
                </a:solidFill>
              </a:rPr>
              <a:t>reduction</a:t>
            </a:r>
          </a:p>
          <a:p>
            <a:pPr marL="91440" lvl="0" indent="-91440">
              <a:lnSpc>
                <a:spcPct val="90000"/>
              </a:lnSpc>
              <a:spcBef>
                <a:spcPts val="1400"/>
              </a:spcBef>
              <a:buClr>
                <a:schemeClr val="dk1"/>
              </a:buClr>
              <a:buSzPts val="2800"/>
              <a:buNone/>
            </a:pPr>
            <a:r>
              <a:rPr lang="en-US" sz="2400" b="1" dirty="0" smtClean="0"/>
              <a:t>Feature extraction algorithms</a:t>
            </a:r>
            <a:r>
              <a:rPr lang="en-US" sz="2400" dirty="0" smtClean="0"/>
              <a:t> such as </a:t>
            </a:r>
            <a:r>
              <a:rPr lang="en-US" sz="2400" b="1" dirty="0" smtClean="0"/>
              <a:t>Principal component analysis (PCA)</a:t>
            </a:r>
            <a:r>
              <a:rPr lang="en-US" sz="2400" dirty="0" smtClean="0"/>
              <a:t> depend on the concepts of </a:t>
            </a:r>
            <a:r>
              <a:rPr lang="en-US" sz="2400" dirty="0" err="1" smtClean="0"/>
              <a:t>Eigenvalues</a:t>
            </a:r>
            <a:r>
              <a:rPr lang="en-US" sz="2400" dirty="0" smtClean="0"/>
              <a:t> and Eigenvectors to reduce the dimensionality of data (features) or compress the data (data compression) in form of </a:t>
            </a:r>
            <a:r>
              <a:rPr lang="en-US" sz="2400" b="1" dirty="0" smtClean="0"/>
              <a:t>principal components</a:t>
            </a:r>
            <a:r>
              <a:rPr lang="en-US" sz="2400" dirty="0" smtClean="0"/>
              <a:t> while retaining most of the original information. </a:t>
            </a:r>
            <a:endParaRPr sz="2400"/>
          </a:p>
          <a:p>
            <a:pPr marL="91440" lvl="0" indent="-91440" algn="l" rtl="0">
              <a:lnSpc>
                <a:spcPct val="90000"/>
              </a:lnSpc>
              <a:spcBef>
                <a:spcPts val="1400"/>
              </a:spcBef>
              <a:spcAft>
                <a:spcPts val="0"/>
              </a:spcAft>
              <a:buClr>
                <a:schemeClr val="dk1"/>
              </a:buClr>
              <a:buSzPts val="2800"/>
              <a:buFont typeface="Noto Sans"/>
              <a:buChar char="▪"/>
            </a:pPr>
            <a:r>
              <a:rPr lang="en-US" sz="2400" dirty="0">
                <a:solidFill>
                  <a:schemeClr val="dk1"/>
                </a:solidFill>
              </a:rPr>
              <a:t>Used in recommendation system</a:t>
            </a:r>
            <a:endParaRPr sz="2400"/>
          </a:p>
          <a:p>
            <a:pPr marL="91440" lvl="0" indent="-91440" algn="l" rtl="0">
              <a:lnSpc>
                <a:spcPct val="90000"/>
              </a:lnSpc>
              <a:spcBef>
                <a:spcPts val="1400"/>
              </a:spcBef>
              <a:spcAft>
                <a:spcPts val="0"/>
              </a:spcAft>
              <a:buClr>
                <a:schemeClr val="dk1"/>
              </a:buClr>
              <a:buSzPts val="2800"/>
              <a:buFont typeface="Noto Sans"/>
              <a:buChar char="▪"/>
            </a:pPr>
            <a:r>
              <a:rPr lang="en-US" sz="2400" dirty="0">
                <a:solidFill>
                  <a:schemeClr val="dk1"/>
                </a:solidFill>
              </a:rPr>
              <a:t>Many more applications</a:t>
            </a:r>
            <a:endParaRPr sz="24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63"/>
          <p:cNvSpPr txBox="1">
            <a:spLocks noGrp="1"/>
          </p:cNvSpPr>
          <p:nvPr>
            <p:ph type="title"/>
          </p:nvPr>
        </p:nvSpPr>
        <p:spPr>
          <a:xfrm>
            <a:off x="457200" y="0"/>
            <a:ext cx="8229600" cy="6858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Dimensionality Reduction (SVD)</a:t>
            </a:r>
            <a:endParaRPr/>
          </a:p>
        </p:txBody>
      </p:sp>
      <p:sp>
        <p:nvSpPr>
          <p:cNvPr id="450" name="Google Shape;450;p63"/>
          <p:cNvSpPr txBox="1">
            <a:spLocks noGrp="1"/>
          </p:cNvSpPr>
          <p:nvPr>
            <p:ph type="body" idx="1"/>
          </p:nvPr>
        </p:nvSpPr>
        <p:spPr>
          <a:xfrm>
            <a:off x="381000" y="785018"/>
            <a:ext cx="8229600" cy="5768182"/>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2200"/>
              <a:buChar char="•"/>
            </a:pPr>
            <a:r>
              <a:rPr lang="en-US" sz="2200"/>
              <a:t>Consider </a:t>
            </a:r>
            <a:r>
              <a:rPr lang="en-US" sz="2200" i="1"/>
              <a:t>Users to Movies </a:t>
            </a:r>
            <a:r>
              <a:rPr lang="en-US" sz="2200"/>
              <a:t>matrix. </a:t>
            </a:r>
            <a:endParaRPr sz="2200"/>
          </a:p>
          <a:p>
            <a:pPr marL="342900" lvl="0" indent="-342900" algn="just" rtl="0">
              <a:spcBef>
                <a:spcPts val="440"/>
              </a:spcBef>
              <a:spcAft>
                <a:spcPts val="0"/>
              </a:spcAft>
              <a:buClr>
                <a:schemeClr val="dk1"/>
              </a:buClr>
              <a:buSzPts val="2200"/>
              <a:buChar char="•"/>
            </a:pPr>
            <a:r>
              <a:rPr lang="en-US" sz="2200"/>
              <a:t>Let’s say we are Netflix or a user review website and we have a matrix that consists of users (rows) and movies (columns). User-based on their interest would have watched and rated a set of movies that they have seen. </a:t>
            </a:r>
            <a:endParaRPr sz="2200"/>
          </a:p>
          <a:p>
            <a:pPr marL="342900" lvl="0" indent="-342900" algn="just" rtl="0">
              <a:spcBef>
                <a:spcPts val="440"/>
              </a:spcBef>
              <a:spcAft>
                <a:spcPts val="0"/>
              </a:spcAft>
              <a:buClr>
                <a:schemeClr val="dk1"/>
              </a:buClr>
              <a:buSzPts val="2200"/>
              <a:buChar char="•"/>
            </a:pPr>
            <a:r>
              <a:rPr lang="en-US" sz="2200"/>
              <a:t>A value of 1 depicts they did not like the movie and 5 represents that they really liked the movie. </a:t>
            </a:r>
            <a:endParaRPr sz="2200"/>
          </a:p>
          <a:p>
            <a:pPr marL="342900" lvl="0" indent="-342900" algn="just" rtl="0">
              <a:spcBef>
                <a:spcPts val="640"/>
              </a:spcBef>
              <a:spcAft>
                <a:spcPts val="0"/>
              </a:spcAft>
              <a:buClr>
                <a:schemeClr val="dk1"/>
              </a:buClr>
              <a:buSzPts val="3200"/>
              <a:buChar char="•"/>
            </a:pPr>
            <a:r>
              <a:rPr lang="en-US"/>
              <a:t/>
            </a:r>
            <a:br>
              <a:rPr lang="en-US"/>
            </a:br>
            <a:endParaRPr/>
          </a:p>
          <a:p>
            <a:pPr marL="342900" lvl="0" indent="-139700" algn="just" rtl="0">
              <a:spcBef>
                <a:spcPts val="640"/>
              </a:spcBef>
              <a:spcAft>
                <a:spcPts val="0"/>
              </a:spcAft>
              <a:buClr>
                <a:schemeClr val="dk1"/>
              </a:buClr>
              <a:buSzPts val="3200"/>
              <a:buNone/>
            </a:pPr>
            <a:endParaRPr/>
          </a:p>
          <a:p>
            <a:pPr marL="342900" lvl="0" indent="-139700" algn="just" rtl="0">
              <a:spcBef>
                <a:spcPts val="640"/>
              </a:spcBef>
              <a:spcAft>
                <a:spcPts val="0"/>
              </a:spcAft>
              <a:buClr>
                <a:schemeClr val="dk1"/>
              </a:buClr>
              <a:buSzPts val="3200"/>
              <a:buNone/>
            </a:pPr>
            <a:endParaRPr/>
          </a:p>
          <a:p>
            <a:pPr marL="342900" lvl="0" indent="-342900" algn="just" rtl="0">
              <a:spcBef>
                <a:spcPts val="640"/>
              </a:spcBef>
              <a:spcAft>
                <a:spcPts val="0"/>
              </a:spcAft>
              <a:buClr>
                <a:schemeClr val="dk1"/>
              </a:buClr>
              <a:buSzPts val="3200"/>
              <a:buNone/>
            </a:pPr>
            <a:endParaRPr/>
          </a:p>
          <a:p>
            <a:pPr marL="342900" lvl="0" indent="-139700" algn="just" rtl="0">
              <a:spcBef>
                <a:spcPts val="640"/>
              </a:spcBef>
              <a:spcAft>
                <a:spcPts val="0"/>
              </a:spcAft>
              <a:buClr>
                <a:schemeClr val="dk1"/>
              </a:buClr>
              <a:buSzPts val="3200"/>
              <a:buNone/>
            </a:pPr>
            <a:endParaRPr/>
          </a:p>
        </p:txBody>
      </p:sp>
      <p:pic>
        <p:nvPicPr>
          <p:cNvPr id="451" name="Google Shape;451;p63"/>
          <p:cNvPicPr preferRelativeResize="0"/>
          <p:nvPr/>
        </p:nvPicPr>
        <p:blipFill rotWithShape="1">
          <a:blip r:embed="rId3">
            <a:alphaModFix/>
          </a:blip>
          <a:srcRect/>
          <a:stretch/>
        </p:blipFill>
        <p:spPr>
          <a:xfrm>
            <a:off x="1905000" y="3265138"/>
            <a:ext cx="5225611" cy="3364262"/>
          </a:xfrm>
          <a:prstGeom prst="rect">
            <a:avLst/>
          </a:prstGeom>
          <a:noFill/>
          <a:ln>
            <a:noFill/>
          </a:ln>
        </p:spPr>
      </p:pic>
      <p:cxnSp>
        <p:nvCxnSpPr>
          <p:cNvPr id="452" name="Google Shape;452;p63"/>
          <p:cNvCxnSpPr/>
          <p:nvPr/>
        </p:nvCxnSpPr>
        <p:spPr>
          <a:xfrm>
            <a:off x="990600" y="4572000"/>
            <a:ext cx="1447800" cy="304800"/>
          </a:xfrm>
          <a:prstGeom prst="straightConnector1">
            <a:avLst/>
          </a:prstGeom>
          <a:noFill/>
          <a:ln w="9525" cap="flat" cmpd="sng">
            <a:solidFill>
              <a:srgbClr val="4A7DBA"/>
            </a:solidFill>
            <a:prstDash val="solid"/>
            <a:round/>
            <a:headEnd type="none" w="sm" len="sm"/>
            <a:tailEnd type="triangle" w="med" len="med"/>
          </a:ln>
        </p:spPr>
      </p:cxnSp>
      <p:sp>
        <p:nvSpPr>
          <p:cNvPr id="453" name="Google Shape;453;p63"/>
          <p:cNvSpPr txBox="1"/>
          <p:nvPr/>
        </p:nvSpPr>
        <p:spPr>
          <a:xfrm>
            <a:off x="6858000" y="6400800"/>
            <a:ext cx="1219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4" name="Google Shape;454;p63"/>
          <p:cNvSpPr txBox="1"/>
          <p:nvPr/>
        </p:nvSpPr>
        <p:spPr>
          <a:xfrm>
            <a:off x="495300" y="3945404"/>
            <a:ext cx="12954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Sci-fi movies</a:t>
            </a:r>
            <a:endParaRPr sz="1800">
              <a:solidFill>
                <a:schemeClr val="dk1"/>
              </a:solidFill>
              <a:latin typeface="Calibri"/>
              <a:ea typeface="Calibri"/>
              <a:cs typeface="Calibri"/>
              <a:sym typeface="Calibri"/>
            </a:endParaRPr>
          </a:p>
        </p:txBody>
      </p:sp>
      <p:cxnSp>
        <p:nvCxnSpPr>
          <p:cNvPr id="455" name="Google Shape;455;p63"/>
          <p:cNvCxnSpPr/>
          <p:nvPr/>
        </p:nvCxnSpPr>
        <p:spPr>
          <a:xfrm>
            <a:off x="797145" y="5666599"/>
            <a:ext cx="2857500" cy="240062"/>
          </a:xfrm>
          <a:prstGeom prst="straightConnector1">
            <a:avLst/>
          </a:prstGeom>
          <a:noFill/>
          <a:ln w="9525" cap="flat" cmpd="sng">
            <a:solidFill>
              <a:srgbClr val="4A7DBA"/>
            </a:solidFill>
            <a:prstDash val="solid"/>
            <a:round/>
            <a:headEnd type="none" w="sm" len="sm"/>
            <a:tailEnd type="triangle" w="med" len="med"/>
          </a:ln>
        </p:spPr>
      </p:cxnSp>
      <p:sp>
        <p:nvSpPr>
          <p:cNvPr id="456" name="Google Shape;456;p63"/>
          <p:cNvSpPr txBox="1"/>
          <p:nvPr/>
        </p:nvSpPr>
        <p:spPr>
          <a:xfrm>
            <a:off x="457200" y="5756119"/>
            <a:ext cx="12954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Non Sci-fi movies</a:t>
            </a: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64"/>
          <p:cNvSpPr txBox="1"/>
          <p:nvPr/>
        </p:nvSpPr>
        <p:spPr>
          <a:xfrm>
            <a:off x="457200" y="0"/>
            <a:ext cx="8229600" cy="685800"/>
          </a:xfrm>
          <a:prstGeom prst="rect">
            <a:avLst/>
          </a:prstGeom>
          <a:noFill/>
          <a:ln>
            <a:noFill/>
          </a:ln>
        </p:spPr>
        <p:txBody>
          <a:bodyPr spcFirstLastPara="1" wrap="square" lIns="91425" tIns="45700" rIns="91425" bIns="45700" anchor="t" anchorCtr="0">
            <a:normAutofit fontScale="90000" lnSpcReduction="10000"/>
          </a:bodyPr>
          <a:lstStyle/>
          <a:p>
            <a:pPr marL="0" marR="0" lvl="0" indent="0" algn="ctr" rtl="0">
              <a:spcBef>
                <a:spcPts val="0"/>
              </a:spcBef>
              <a:spcAft>
                <a:spcPts val="0"/>
              </a:spcAft>
              <a:buClr>
                <a:schemeClr val="dk1"/>
              </a:buClr>
              <a:buSzPct val="100000"/>
              <a:buFont typeface="Calibri"/>
              <a:buNone/>
            </a:pPr>
            <a:r>
              <a:rPr lang="en-US" sz="4400">
                <a:solidFill>
                  <a:schemeClr val="dk1"/>
                </a:solidFill>
                <a:latin typeface="Calibri"/>
                <a:ea typeface="Calibri"/>
                <a:cs typeface="Calibri"/>
                <a:sym typeface="Calibri"/>
              </a:rPr>
              <a:t>Dimensionality Reduction (SVD)</a:t>
            </a:r>
            <a:endParaRPr sz="4400">
              <a:solidFill>
                <a:schemeClr val="dk1"/>
              </a:solidFill>
              <a:latin typeface="Calibri"/>
              <a:ea typeface="Calibri"/>
              <a:cs typeface="Calibri"/>
              <a:sym typeface="Calibri"/>
            </a:endParaRPr>
          </a:p>
        </p:txBody>
      </p:sp>
      <p:sp>
        <p:nvSpPr>
          <p:cNvPr id="462" name="Google Shape;462;p64"/>
          <p:cNvSpPr txBox="1"/>
          <p:nvPr/>
        </p:nvSpPr>
        <p:spPr>
          <a:xfrm>
            <a:off x="457200" y="838200"/>
            <a:ext cx="8229600" cy="5287963"/>
          </a:xfrm>
          <a:prstGeom prst="rect">
            <a:avLst/>
          </a:prstGeom>
          <a:noFill/>
          <a:ln>
            <a:noFill/>
          </a:ln>
        </p:spPr>
        <p:txBody>
          <a:bodyPr spcFirstLastPara="1" wrap="square" lIns="91425" tIns="45700" rIns="91425" bIns="45700" anchor="t" anchorCtr="0">
            <a:normAutofit/>
          </a:bodyPr>
          <a:lstStyle/>
          <a:p>
            <a:pPr marL="342900" marR="0" lvl="0" indent="-342900" algn="l" rtl="0">
              <a:spcBef>
                <a:spcPts val="0"/>
              </a:spcBef>
              <a:spcAft>
                <a:spcPts val="0"/>
              </a:spcAft>
              <a:buClr>
                <a:schemeClr val="dk1"/>
              </a:buClr>
              <a:buSzPts val="2400"/>
              <a:buFont typeface="Arial"/>
              <a:buChar char="•"/>
            </a:pPr>
            <a:r>
              <a:rPr lang="en-US" sz="2400" dirty="0">
                <a:solidFill>
                  <a:schemeClr val="dk1"/>
                </a:solidFill>
                <a:latin typeface="Calibri"/>
                <a:ea typeface="Calibri"/>
                <a:cs typeface="Calibri"/>
                <a:sym typeface="Calibri"/>
              </a:rPr>
              <a:t>Here movies can be broken down into two groups Sci-fi and Non-Sci-fi and also users can be grouped down into Sci-fi lovers and Non-Sci-fi lovers. </a:t>
            </a:r>
            <a:r>
              <a:rPr lang="en-US" sz="2400" dirty="0">
                <a:solidFill>
                  <a:srgbClr val="FF0000"/>
                </a:solidFill>
                <a:latin typeface="Calibri"/>
                <a:ea typeface="Calibri"/>
                <a:cs typeface="Calibri"/>
                <a:sym typeface="Calibri"/>
              </a:rPr>
              <a:t>After applying Singular Value decomposition the resultant matrices can be shown below</a:t>
            </a:r>
            <a:endParaRPr/>
          </a:p>
        </p:txBody>
      </p:sp>
      <p:pic>
        <p:nvPicPr>
          <p:cNvPr id="463" name="Google Shape;463;p64"/>
          <p:cNvPicPr preferRelativeResize="0"/>
          <p:nvPr/>
        </p:nvPicPr>
        <p:blipFill rotWithShape="1">
          <a:blip r:embed="rId3">
            <a:alphaModFix/>
          </a:blip>
          <a:srcRect/>
          <a:stretch/>
        </p:blipFill>
        <p:spPr>
          <a:xfrm>
            <a:off x="1066800" y="2553304"/>
            <a:ext cx="6858000" cy="3830099"/>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65"/>
          <p:cNvSpPr txBox="1"/>
          <p:nvPr/>
        </p:nvSpPr>
        <p:spPr>
          <a:xfrm>
            <a:off x="457200" y="0"/>
            <a:ext cx="8229600" cy="685800"/>
          </a:xfrm>
          <a:prstGeom prst="rect">
            <a:avLst/>
          </a:prstGeom>
          <a:noFill/>
          <a:ln>
            <a:noFill/>
          </a:ln>
        </p:spPr>
        <p:txBody>
          <a:bodyPr spcFirstLastPara="1" wrap="square" lIns="91425" tIns="45700" rIns="91425" bIns="45700" anchor="t" anchorCtr="0">
            <a:normAutofit fontScale="90000" lnSpcReduction="10000"/>
          </a:bodyPr>
          <a:lstStyle/>
          <a:p>
            <a:pPr marL="0" marR="0" lvl="0" indent="0" algn="ctr" rtl="0">
              <a:spcBef>
                <a:spcPts val="0"/>
              </a:spcBef>
              <a:spcAft>
                <a:spcPts val="0"/>
              </a:spcAft>
              <a:buClr>
                <a:schemeClr val="dk1"/>
              </a:buClr>
              <a:buSzPct val="100000"/>
              <a:buFont typeface="Calibri"/>
              <a:buNone/>
            </a:pPr>
            <a:r>
              <a:rPr lang="en-US" sz="4400">
                <a:solidFill>
                  <a:schemeClr val="dk1"/>
                </a:solidFill>
                <a:latin typeface="Calibri"/>
                <a:ea typeface="Calibri"/>
                <a:cs typeface="Calibri"/>
                <a:sym typeface="Calibri"/>
              </a:rPr>
              <a:t>Dimensionality Reduction (SVD)</a:t>
            </a:r>
            <a:endParaRPr sz="4400">
              <a:solidFill>
                <a:schemeClr val="dk1"/>
              </a:solidFill>
              <a:latin typeface="Calibri"/>
              <a:ea typeface="Calibri"/>
              <a:cs typeface="Calibri"/>
              <a:sym typeface="Calibri"/>
            </a:endParaRPr>
          </a:p>
        </p:txBody>
      </p:sp>
      <p:sp>
        <p:nvSpPr>
          <p:cNvPr id="469" name="Google Shape;469;p65"/>
          <p:cNvSpPr txBox="1"/>
          <p:nvPr/>
        </p:nvSpPr>
        <p:spPr>
          <a:xfrm>
            <a:off x="457200" y="838200"/>
            <a:ext cx="8229600" cy="5287963"/>
          </a:xfrm>
          <a:prstGeom prst="rect">
            <a:avLst/>
          </a:prstGeom>
          <a:noFill/>
          <a:ln>
            <a:noFill/>
          </a:ln>
        </p:spPr>
        <p:txBody>
          <a:bodyPr spcFirstLastPara="1" wrap="square" lIns="91425" tIns="45700" rIns="91425" bIns="45700" anchor="t" anchorCtr="0">
            <a:normAutofit/>
          </a:bodyPr>
          <a:lstStyle/>
          <a:p>
            <a:pPr marL="342900" marR="0" lvl="0" indent="-342900" algn="just" rtl="0">
              <a:spcBef>
                <a:spcPts val="0"/>
              </a:spcBef>
              <a:spcAft>
                <a:spcPts val="0"/>
              </a:spcAft>
              <a:buClr>
                <a:srgbClr val="FF0000"/>
              </a:buClr>
              <a:buSzPts val="2400"/>
              <a:buFont typeface="Arial"/>
              <a:buChar char="•"/>
            </a:pPr>
            <a:r>
              <a:rPr lang="en-US" sz="2400" b="1">
                <a:solidFill>
                  <a:srgbClr val="FF0000"/>
                </a:solidFill>
                <a:latin typeface="Calibri"/>
                <a:ea typeface="Calibri"/>
                <a:cs typeface="Calibri"/>
                <a:sym typeface="Calibri"/>
              </a:rPr>
              <a:t>Left Singular Matrix (U):</a:t>
            </a:r>
            <a:r>
              <a:rPr lang="en-US" sz="2400">
                <a:solidFill>
                  <a:schemeClr val="dk1"/>
                </a:solidFill>
                <a:latin typeface="Calibri"/>
                <a:ea typeface="Calibri"/>
                <a:cs typeface="Calibri"/>
                <a:sym typeface="Calibri"/>
              </a:rPr>
              <a:t> Columns of matrix U can be thought of as concepts, the first column of U corresponds to the SciFi concept and the second column of U corresponds to the Romance concept (non-SciFi) . </a:t>
            </a:r>
            <a:endParaRPr/>
          </a:p>
          <a:p>
            <a:pPr marL="342900" marR="0" lvl="0" indent="-342900" algn="just" rtl="0">
              <a:spcBef>
                <a:spcPts val="48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What it basically shows is first 4 users correspond to scifi concept and the last 3 users correspond to romance concept. Matrix U would be “</a:t>
            </a:r>
            <a:r>
              <a:rPr lang="en-US" sz="2400" b="1" i="1">
                <a:solidFill>
                  <a:schemeClr val="dk1"/>
                </a:solidFill>
                <a:latin typeface="Calibri"/>
                <a:ea typeface="Calibri"/>
                <a:cs typeface="Calibri"/>
                <a:sym typeface="Calibri"/>
              </a:rPr>
              <a:t>Users-to-Concept</a:t>
            </a:r>
            <a:r>
              <a:rPr lang="en-US" sz="2400">
                <a:solidFill>
                  <a:schemeClr val="dk1"/>
                </a:solidFill>
                <a:latin typeface="Calibri"/>
                <a:ea typeface="Calibri"/>
                <a:cs typeface="Calibri"/>
                <a:sym typeface="Calibri"/>
              </a:rPr>
              <a:t>” similarity matrix. </a:t>
            </a:r>
            <a:endParaRPr sz="2400">
              <a:solidFill>
                <a:schemeClr val="dk1"/>
              </a:solidFill>
              <a:latin typeface="Calibri"/>
              <a:ea typeface="Calibri"/>
              <a:cs typeface="Calibri"/>
              <a:sym typeface="Calibri"/>
            </a:endParaRPr>
          </a:p>
          <a:p>
            <a:pPr marL="342900" marR="0" lvl="0" indent="-342900" algn="just" rtl="0">
              <a:spcBef>
                <a:spcPts val="48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Each value in matrix U determines how much a given user corresponds to a given concept (in our case there are two concepts, SciFi and romance concept). </a:t>
            </a:r>
            <a:endParaRPr sz="2400">
              <a:solidFill>
                <a:schemeClr val="dk1"/>
              </a:solidFill>
              <a:latin typeface="Calibri"/>
              <a:ea typeface="Calibri"/>
              <a:cs typeface="Calibri"/>
              <a:sym typeface="Calibri"/>
            </a:endParaRPr>
          </a:p>
          <a:p>
            <a:pPr marL="342900" marR="0" lvl="0" indent="-342900" algn="just" rtl="0">
              <a:spcBef>
                <a:spcPts val="48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In the given matrix for eg, the first user corresponds to SciFi-concept whereas the fifth user corresponds to romance-concept.</a:t>
            </a:r>
            <a:endParaRPr sz="240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66"/>
          <p:cNvSpPr txBox="1"/>
          <p:nvPr/>
        </p:nvSpPr>
        <p:spPr>
          <a:xfrm>
            <a:off x="457200" y="0"/>
            <a:ext cx="8229600" cy="685800"/>
          </a:xfrm>
          <a:prstGeom prst="rect">
            <a:avLst/>
          </a:prstGeom>
          <a:noFill/>
          <a:ln>
            <a:noFill/>
          </a:ln>
        </p:spPr>
        <p:txBody>
          <a:bodyPr spcFirstLastPara="1" wrap="square" lIns="91425" tIns="45700" rIns="91425" bIns="45700" anchor="t" anchorCtr="0">
            <a:normAutofit fontScale="90000" lnSpcReduction="10000"/>
          </a:bodyPr>
          <a:lstStyle/>
          <a:p>
            <a:pPr marL="0" marR="0" lvl="0" indent="0" algn="ctr" rtl="0">
              <a:spcBef>
                <a:spcPts val="0"/>
              </a:spcBef>
              <a:spcAft>
                <a:spcPts val="0"/>
              </a:spcAft>
              <a:buClr>
                <a:schemeClr val="dk1"/>
              </a:buClr>
              <a:buSzPct val="100000"/>
              <a:buFont typeface="Calibri"/>
              <a:buNone/>
            </a:pPr>
            <a:r>
              <a:rPr lang="en-US" sz="4400">
                <a:solidFill>
                  <a:schemeClr val="dk1"/>
                </a:solidFill>
                <a:latin typeface="Calibri"/>
                <a:ea typeface="Calibri"/>
                <a:cs typeface="Calibri"/>
                <a:sym typeface="Calibri"/>
              </a:rPr>
              <a:t>Dimensionality Reduction (SVD)</a:t>
            </a:r>
            <a:endParaRPr sz="4400">
              <a:solidFill>
                <a:schemeClr val="dk1"/>
              </a:solidFill>
              <a:latin typeface="Calibri"/>
              <a:ea typeface="Calibri"/>
              <a:cs typeface="Calibri"/>
              <a:sym typeface="Calibri"/>
            </a:endParaRPr>
          </a:p>
        </p:txBody>
      </p:sp>
      <p:sp>
        <p:nvSpPr>
          <p:cNvPr id="475" name="Google Shape;475;p66"/>
          <p:cNvSpPr txBox="1"/>
          <p:nvPr/>
        </p:nvSpPr>
        <p:spPr>
          <a:xfrm>
            <a:off x="457200" y="838200"/>
            <a:ext cx="8229600" cy="5287963"/>
          </a:xfrm>
          <a:prstGeom prst="rect">
            <a:avLst/>
          </a:prstGeom>
          <a:noFill/>
          <a:ln>
            <a:noFill/>
          </a:ln>
        </p:spPr>
        <p:txBody>
          <a:bodyPr spcFirstLastPara="1" wrap="square" lIns="91425" tIns="45700" rIns="91425" bIns="45700" anchor="t" anchorCtr="0">
            <a:normAutofit/>
          </a:bodyPr>
          <a:lstStyle/>
          <a:p>
            <a:pPr marL="342900" marR="0" lvl="0" indent="-342900" algn="just" rtl="0">
              <a:spcBef>
                <a:spcPts val="0"/>
              </a:spcBef>
              <a:spcAft>
                <a:spcPts val="0"/>
              </a:spcAft>
              <a:buClr>
                <a:srgbClr val="FF0000"/>
              </a:buClr>
              <a:buSzPts val="2400"/>
              <a:buFont typeface="Arial"/>
              <a:buChar char="•"/>
            </a:pPr>
            <a:r>
              <a:rPr lang="en-US" sz="2400" b="1">
                <a:solidFill>
                  <a:srgbClr val="FF0000"/>
                </a:solidFill>
                <a:latin typeface="Calibri"/>
                <a:ea typeface="Calibri"/>
                <a:cs typeface="Calibri"/>
                <a:sym typeface="Calibri"/>
              </a:rPr>
              <a:t>Singular Values (Σ): </a:t>
            </a:r>
            <a:r>
              <a:rPr lang="en-US" sz="2400" b="1">
                <a:solidFill>
                  <a:schemeClr val="dk1"/>
                </a:solidFill>
                <a:latin typeface="Calibri"/>
                <a:ea typeface="Calibri"/>
                <a:cs typeface="Calibri"/>
                <a:sym typeface="Calibri"/>
              </a:rPr>
              <a:t>I</a:t>
            </a:r>
            <a:r>
              <a:rPr lang="en-US" sz="2400">
                <a:solidFill>
                  <a:schemeClr val="dk1"/>
                </a:solidFill>
                <a:latin typeface="Calibri"/>
                <a:ea typeface="Calibri"/>
                <a:cs typeface="Calibri"/>
                <a:sym typeface="Calibri"/>
              </a:rPr>
              <a:t>n this diagonal matrix, each diagonal values are non zero positive value. Each value depicts the strength of every concept. For instance, it can be seen “</a:t>
            </a:r>
            <a:r>
              <a:rPr lang="en-US" sz="2400" b="1">
                <a:solidFill>
                  <a:schemeClr val="dk1"/>
                </a:solidFill>
                <a:latin typeface="Calibri"/>
                <a:ea typeface="Calibri"/>
                <a:cs typeface="Calibri"/>
                <a:sym typeface="Calibri"/>
              </a:rPr>
              <a:t>strength</a:t>
            </a:r>
            <a:r>
              <a:rPr lang="en-US" sz="2400">
                <a:solidFill>
                  <a:schemeClr val="dk1"/>
                </a:solidFill>
                <a:latin typeface="Calibri"/>
                <a:ea typeface="Calibri"/>
                <a:cs typeface="Calibri"/>
                <a:sym typeface="Calibri"/>
              </a:rPr>
              <a:t>” of SciFi concept is higher than that of romance concept.</a:t>
            </a:r>
            <a:endParaRPr/>
          </a:p>
          <a:p>
            <a:pPr marL="342900" marR="0" lvl="0" indent="-342900" algn="just" rtl="0">
              <a:spcBef>
                <a:spcPts val="480"/>
              </a:spcBef>
              <a:spcAft>
                <a:spcPts val="0"/>
              </a:spcAft>
              <a:buClr>
                <a:srgbClr val="FF0000"/>
              </a:buClr>
              <a:buSzPts val="2400"/>
              <a:buFont typeface="Arial"/>
              <a:buChar char="•"/>
            </a:pPr>
            <a:r>
              <a:rPr lang="en-US" sz="2400" b="1">
                <a:solidFill>
                  <a:srgbClr val="FF0000"/>
                </a:solidFill>
                <a:latin typeface="Calibri"/>
                <a:ea typeface="Calibri"/>
                <a:cs typeface="Calibri"/>
                <a:sym typeface="Calibri"/>
              </a:rPr>
              <a:t>Right Singular Matrix (V): </a:t>
            </a:r>
            <a:r>
              <a:rPr lang="en-US" sz="2400">
                <a:solidFill>
                  <a:srgbClr val="FF0000"/>
                </a:solidFill>
                <a:latin typeface="Calibri"/>
                <a:ea typeface="Calibri"/>
                <a:cs typeface="Calibri"/>
                <a:sym typeface="Calibri"/>
              </a:rPr>
              <a:t>V is a “</a:t>
            </a:r>
            <a:r>
              <a:rPr lang="en-US" sz="2400" b="1">
                <a:solidFill>
                  <a:srgbClr val="FF0000"/>
                </a:solidFill>
                <a:latin typeface="Calibri"/>
                <a:ea typeface="Calibri"/>
                <a:cs typeface="Calibri"/>
                <a:sym typeface="Calibri"/>
              </a:rPr>
              <a:t>movie-to-concept</a:t>
            </a:r>
            <a:r>
              <a:rPr lang="en-US" sz="2400">
                <a:solidFill>
                  <a:srgbClr val="FF0000"/>
                </a:solidFill>
                <a:latin typeface="Calibri"/>
                <a:ea typeface="Calibri"/>
                <a:cs typeface="Calibri"/>
                <a:sym typeface="Calibri"/>
              </a:rPr>
              <a:t>”</a:t>
            </a:r>
            <a:r>
              <a:rPr lang="en-US" sz="2400">
                <a:solidFill>
                  <a:schemeClr val="dk1"/>
                </a:solidFill>
                <a:latin typeface="Calibri"/>
                <a:ea typeface="Calibri"/>
                <a:cs typeface="Calibri"/>
                <a:sym typeface="Calibri"/>
              </a:rPr>
              <a:t> matrix. For instance, it shows that first three movies heavily belongs to the first concept i.e. SciFi concept while last two belongs to second concept which is romance concept.</a:t>
            </a:r>
            <a:endParaRPr/>
          </a:p>
          <a:p>
            <a:pPr marL="342900" marR="0" lvl="0" indent="-342900" algn="just" rtl="0">
              <a:spcBef>
                <a:spcPts val="48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There </a:t>
            </a:r>
            <a:r>
              <a:rPr lang="en-US" sz="2400">
                <a:solidFill>
                  <a:srgbClr val="FF0000"/>
                </a:solidFill>
                <a:latin typeface="Calibri"/>
                <a:ea typeface="Calibri"/>
                <a:cs typeface="Calibri"/>
                <a:sym typeface="Calibri"/>
              </a:rPr>
              <a:t>third concept </a:t>
            </a:r>
            <a:r>
              <a:rPr lang="en-US" sz="2400">
                <a:solidFill>
                  <a:schemeClr val="dk1"/>
                </a:solidFill>
                <a:latin typeface="Calibri"/>
                <a:ea typeface="Calibri"/>
                <a:cs typeface="Calibri"/>
                <a:sym typeface="Calibri"/>
              </a:rPr>
              <a:t>but as we can notice the strength of </a:t>
            </a:r>
            <a:r>
              <a:rPr lang="en-US" sz="2400">
                <a:solidFill>
                  <a:srgbClr val="FF0000"/>
                </a:solidFill>
                <a:latin typeface="Calibri"/>
                <a:ea typeface="Calibri"/>
                <a:cs typeface="Calibri"/>
                <a:sym typeface="Calibri"/>
              </a:rPr>
              <a:t>third concept is too poor that we can ignore it</a:t>
            </a:r>
            <a:r>
              <a:rPr lang="en-US" sz="2400">
                <a:solidFill>
                  <a:schemeClr val="dk1"/>
                </a:solidFill>
                <a:latin typeface="Calibri"/>
                <a:ea typeface="Calibri"/>
                <a:cs typeface="Calibri"/>
                <a:sym typeface="Calibri"/>
              </a:rPr>
              <a:t> and is </a:t>
            </a:r>
            <a:r>
              <a:rPr lang="en-US" sz="2400">
                <a:solidFill>
                  <a:srgbClr val="FF0000"/>
                </a:solidFill>
                <a:latin typeface="Calibri"/>
                <a:ea typeface="Calibri"/>
                <a:cs typeface="Calibri"/>
                <a:sym typeface="Calibri"/>
              </a:rPr>
              <a:t>nothing but the noise in our data.</a:t>
            </a:r>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pic>
        <p:nvPicPr>
          <p:cNvPr id="480" name="Google Shape;480;p67"/>
          <p:cNvPicPr preferRelativeResize="0"/>
          <p:nvPr/>
        </p:nvPicPr>
        <p:blipFill rotWithShape="1">
          <a:blip r:embed="rId3">
            <a:alphaModFix/>
          </a:blip>
          <a:srcRect/>
          <a:stretch/>
        </p:blipFill>
        <p:spPr>
          <a:xfrm>
            <a:off x="1192237" y="1382852"/>
            <a:ext cx="6759526" cy="4092295"/>
          </a:xfrm>
          <a:prstGeom prst="rect">
            <a:avLst/>
          </a:prstGeom>
          <a:noFill/>
          <a:ln>
            <a:noFill/>
          </a:ln>
        </p:spPr>
      </p:pic>
      <p:sp>
        <p:nvSpPr>
          <p:cNvPr id="481" name="Google Shape;481;p67"/>
          <p:cNvSpPr txBox="1"/>
          <p:nvPr/>
        </p:nvSpPr>
        <p:spPr>
          <a:xfrm>
            <a:off x="457200" y="0"/>
            <a:ext cx="8229600" cy="685800"/>
          </a:xfrm>
          <a:prstGeom prst="rect">
            <a:avLst/>
          </a:prstGeom>
          <a:noFill/>
          <a:ln>
            <a:noFill/>
          </a:ln>
        </p:spPr>
        <p:txBody>
          <a:bodyPr spcFirstLastPara="1" wrap="square" lIns="91425" tIns="45700" rIns="91425" bIns="45700" anchor="t" anchorCtr="0">
            <a:normAutofit fontScale="90000" lnSpcReduction="10000"/>
          </a:bodyPr>
          <a:lstStyle/>
          <a:p>
            <a:pPr marL="0" marR="0" lvl="0" indent="0" algn="ctr" rtl="0">
              <a:spcBef>
                <a:spcPts val="0"/>
              </a:spcBef>
              <a:spcAft>
                <a:spcPts val="0"/>
              </a:spcAft>
              <a:buClr>
                <a:schemeClr val="dk1"/>
              </a:buClr>
              <a:buSzPct val="100000"/>
              <a:buFont typeface="Calibri"/>
              <a:buNone/>
            </a:pPr>
            <a:r>
              <a:rPr lang="en-US" sz="4400">
                <a:solidFill>
                  <a:schemeClr val="dk1"/>
                </a:solidFill>
                <a:latin typeface="Calibri"/>
                <a:ea typeface="Calibri"/>
                <a:cs typeface="Calibri"/>
                <a:sym typeface="Calibri"/>
              </a:rPr>
              <a:t>Dimensionality Reduction (SVD)</a:t>
            </a:r>
            <a:endParaRPr sz="44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68"/>
          <p:cNvSpPr txBox="1"/>
          <p:nvPr/>
        </p:nvSpPr>
        <p:spPr>
          <a:xfrm>
            <a:off x="457200" y="274638"/>
            <a:ext cx="8229600" cy="1143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4400"/>
              <a:buFont typeface="Calibri"/>
              <a:buNone/>
            </a:pPr>
            <a:r>
              <a:rPr lang="en-US" sz="4400" b="0" i="0" u="none" strike="noStrike" cap="none">
                <a:solidFill>
                  <a:schemeClr val="dk1"/>
                </a:solidFill>
                <a:latin typeface="Calibri"/>
                <a:ea typeface="Calibri"/>
                <a:cs typeface="Calibri"/>
                <a:sym typeface="Calibri"/>
              </a:rPr>
              <a:t>References</a:t>
            </a:r>
            <a:endParaRPr sz="4400" b="0" i="0" u="none" strike="noStrike" cap="none">
              <a:solidFill>
                <a:schemeClr val="dk1"/>
              </a:solidFill>
              <a:latin typeface="Calibri"/>
              <a:ea typeface="Calibri"/>
              <a:cs typeface="Calibri"/>
              <a:sym typeface="Calibri"/>
            </a:endParaRPr>
          </a:p>
        </p:txBody>
      </p:sp>
      <p:sp>
        <p:nvSpPr>
          <p:cNvPr id="487" name="Google Shape;487;p68"/>
          <p:cNvSpPr txBox="1"/>
          <p:nvPr/>
        </p:nvSpPr>
        <p:spPr>
          <a:xfrm>
            <a:off x="457200" y="1600200"/>
            <a:ext cx="8229600" cy="4525963"/>
          </a:xfrm>
          <a:prstGeom prst="rect">
            <a:avLst/>
          </a:prstGeom>
          <a:noFill/>
          <a:ln>
            <a:noFill/>
          </a:ln>
        </p:spPr>
        <p:txBody>
          <a:bodyPr spcFirstLastPara="1" wrap="square" lIns="91425" tIns="45700" rIns="91425" bIns="45700" anchor="t" anchorCtr="0">
            <a:normAutofit fontScale="77500" lnSpcReduction="20000"/>
          </a:bodyPr>
          <a:lstStyle/>
          <a:p>
            <a:pPr marL="342900" marR="0" lvl="0" indent="-342900" algn="l" rtl="0">
              <a:spcBef>
                <a:spcPts val="0"/>
              </a:spcBef>
              <a:spcAft>
                <a:spcPts val="0"/>
              </a:spcAft>
              <a:buClr>
                <a:schemeClr val="dk1"/>
              </a:buClr>
              <a:buSzPct val="100000"/>
              <a:buFont typeface="Arial"/>
              <a:buChar char="•"/>
            </a:pPr>
            <a:r>
              <a:rPr lang="en-US" sz="3200" u="sng" dirty="0">
                <a:solidFill>
                  <a:schemeClr val="hlink"/>
                </a:solidFill>
                <a:latin typeface="Calibri"/>
                <a:ea typeface="Calibri"/>
                <a:cs typeface="Calibri"/>
                <a:sym typeface="Calibri"/>
                <a:hlinkClick r:id="rId3"/>
              </a:rPr>
              <a:t>https://www.machinelearningmindset.com/linear-independence-of-vectors</a:t>
            </a:r>
            <a:r>
              <a:rPr lang="en-US" sz="3200" u="sng" dirty="0" smtClean="0">
                <a:solidFill>
                  <a:schemeClr val="hlink"/>
                </a:solidFill>
                <a:latin typeface="Calibri"/>
                <a:ea typeface="Calibri"/>
                <a:cs typeface="Calibri"/>
                <a:sym typeface="Calibri"/>
                <a:hlinkClick r:id="rId3"/>
              </a:rPr>
              <a:t>/</a:t>
            </a:r>
            <a:endParaRPr lang="en-US" sz="3200" u="sng" dirty="0" smtClean="0">
              <a:solidFill>
                <a:schemeClr val="hlink"/>
              </a:solidFill>
              <a:latin typeface="Calibri"/>
              <a:ea typeface="Calibri"/>
              <a:cs typeface="Calibri"/>
              <a:sym typeface="Calibri"/>
            </a:endParaRPr>
          </a:p>
          <a:p>
            <a:pPr marL="342900" lvl="0" indent="-342900">
              <a:buClr>
                <a:schemeClr val="dk1"/>
              </a:buClr>
              <a:buSzPct val="100000"/>
              <a:buFont typeface="Arial"/>
              <a:buChar char="•"/>
            </a:pPr>
            <a:r>
              <a:rPr lang="en-US" sz="3200" dirty="0" smtClean="0">
                <a:solidFill>
                  <a:schemeClr val="dk1"/>
                </a:solidFill>
                <a:ea typeface="Calibri"/>
                <a:cs typeface="Calibri"/>
                <a:sym typeface="Calibri"/>
              </a:rPr>
              <a:t>https://vitalflux.com/why-when-use-eigenvalue-eigenvector/</a:t>
            </a:r>
            <a:endParaRPr sz="3200">
              <a:solidFill>
                <a:schemeClr val="dk1"/>
              </a:solidFill>
              <a:latin typeface="Calibri"/>
              <a:ea typeface="Calibri"/>
              <a:cs typeface="Calibri"/>
              <a:sym typeface="Calibri"/>
            </a:endParaRPr>
          </a:p>
          <a:p>
            <a:pPr marL="342900" marR="0" lvl="0" indent="-342900" algn="l" rtl="0">
              <a:spcBef>
                <a:spcPts val="544"/>
              </a:spcBef>
              <a:spcAft>
                <a:spcPts val="0"/>
              </a:spcAft>
              <a:buClr>
                <a:schemeClr val="dk1"/>
              </a:buClr>
              <a:buSzPct val="100000"/>
              <a:buFont typeface="Arial"/>
              <a:buChar char="•"/>
            </a:pPr>
            <a:r>
              <a:rPr lang="en-US" sz="3200" u="sng" dirty="0">
                <a:solidFill>
                  <a:schemeClr val="hlink"/>
                </a:solidFill>
                <a:latin typeface="Calibri"/>
                <a:ea typeface="Calibri"/>
                <a:cs typeface="Calibri"/>
                <a:sym typeface="Calibri"/>
                <a:hlinkClick r:id="rId4"/>
              </a:rPr>
              <a:t>https://web.stanford.edu/~boyd/vmls/</a:t>
            </a:r>
            <a:endParaRPr sz="3200">
              <a:solidFill>
                <a:schemeClr val="dk1"/>
              </a:solidFill>
              <a:latin typeface="Calibri"/>
              <a:ea typeface="Calibri"/>
              <a:cs typeface="Calibri"/>
              <a:sym typeface="Calibri"/>
            </a:endParaRPr>
          </a:p>
          <a:p>
            <a:pPr marL="342900" marR="0" lvl="0" indent="-342900" algn="l" rtl="0">
              <a:spcBef>
                <a:spcPts val="544"/>
              </a:spcBef>
              <a:spcAft>
                <a:spcPts val="0"/>
              </a:spcAft>
              <a:buClr>
                <a:schemeClr val="dk1"/>
              </a:buClr>
              <a:buSzPct val="100000"/>
              <a:buFont typeface="Arial"/>
              <a:buChar char="•"/>
            </a:pPr>
            <a:r>
              <a:rPr lang="en-US" sz="3200" u="sng" dirty="0">
                <a:solidFill>
                  <a:schemeClr val="hlink"/>
                </a:solidFill>
                <a:latin typeface="Calibri"/>
                <a:ea typeface="Calibri"/>
                <a:cs typeface="Calibri"/>
                <a:sym typeface="Calibri"/>
                <a:hlinkClick r:id="rId5"/>
              </a:rPr>
              <a:t>http://pi.math.cornell.edu/~mec/Winter2009/RalucaRemus/Lecture3/lecture3.html</a:t>
            </a:r>
            <a:endParaRPr sz="3200">
              <a:solidFill>
                <a:schemeClr val="dk1"/>
              </a:solidFill>
              <a:latin typeface="Calibri"/>
              <a:ea typeface="Calibri"/>
              <a:cs typeface="Calibri"/>
              <a:sym typeface="Calibri"/>
            </a:endParaRPr>
          </a:p>
          <a:p>
            <a:pPr marL="342900" marR="0" lvl="0" indent="-342900" algn="l" rtl="0">
              <a:spcBef>
                <a:spcPts val="544"/>
              </a:spcBef>
              <a:spcAft>
                <a:spcPts val="0"/>
              </a:spcAft>
              <a:buClr>
                <a:schemeClr val="dk1"/>
              </a:buClr>
              <a:buSzPct val="100000"/>
              <a:buFont typeface="Arial"/>
              <a:buChar char="•"/>
            </a:pPr>
            <a:r>
              <a:rPr lang="en-US" sz="3200" u="sng" dirty="0">
                <a:solidFill>
                  <a:schemeClr val="hlink"/>
                </a:solidFill>
                <a:latin typeface="Calibri"/>
                <a:ea typeface="Calibri"/>
                <a:cs typeface="Calibri"/>
                <a:sym typeface="Calibri"/>
                <a:hlinkClick r:id="rId6"/>
              </a:rPr>
              <a:t>Linear Algebra for Machine learning – </a:t>
            </a:r>
            <a:r>
              <a:rPr lang="en-US" sz="3200" u="sng" dirty="0" err="1">
                <a:solidFill>
                  <a:schemeClr val="hlink"/>
                </a:solidFill>
                <a:latin typeface="Calibri"/>
                <a:ea typeface="Calibri"/>
                <a:cs typeface="Calibri"/>
                <a:sym typeface="Calibri"/>
                <a:hlinkClick r:id="rId6"/>
              </a:rPr>
              <a:t>Javatpoint</a:t>
            </a:r>
            <a:endParaRPr sz="3200">
              <a:solidFill>
                <a:schemeClr val="dk1"/>
              </a:solidFill>
              <a:latin typeface="Calibri"/>
              <a:ea typeface="Calibri"/>
              <a:cs typeface="Calibri"/>
              <a:sym typeface="Calibri"/>
            </a:endParaRPr>
          </a:p>
          <a:p>
            <a:pPr marL="342900" marR="0" lvl="0" indent="-342900" algn="l" rtl="0">
              <a:spcBef>
                <a:spcPts val="544"/>
              </a:spcBef>
              <a:spcAft>
                <a:spcPts val="0"/>
              </a:spcAft>
              <a:buClr>
                <a:schemeClr val="hlink"/>
              </a:buClr>
              <a:buSzPct val="100000"/>
              <a:buFont typeface="Arial"/>
              <a:buChar char="•"/>
            </a:pPr>
            <a:r>
              <a:rPr lang="en-US" sz="3200" u="sng" dirty="0">
                <a:solidFill>
                  <a:schemeClr val="hlink"/>
                </a:solidFill>
                <a:latin typeface="Calibri"/>
                <a:ea typeface="Calibri"/>
                <a:cs typeface="Calibri"/>
                <a:sym typeface="Calibri"/>
                <a:hlinkClick r:id="rId7"/>
              </a:rPr>
              <a:t>https://datajobs.com/data-science-repo/SVD-Tutorial-[Kirk-Baker].pdf</a:t>
            </a:r>
            <a:endParaRPr sz="3200" u="sng">
              <a:solidFill>
                <a:schemeClr val="hlink"/>
              </a:solidFill>
              <a:latin typeface="Calibri"/>
              <a:ea typeface="Calibri"/>
              <a:cs typeface="Calibri"/>
              <a:sym typeface="Calibri"/>
            </a:endParaRPr>
          </a:p>
          <a:p>
            <a:pPr marL="342900" marR="0" lvl="0" indent="-342900" algn="l" rtl="0">
              <a:spcBef>
                <a:spcPts val="544"/>
              </a:spcBef>
              <a:spcAft>
                <a:spcPts val="0"/>
              </a:spcAft>
              <a:buClr>
                <a:schemeClr val="dk1"/>
              </a:buClr>
              <a:buSzPct val="100000"/>
              <a:buFont typeface="Arial"/>
              <a:buChar char="•"/>
            </a:pPr>
            <a:r>
              <a:rPr lang="en-US" sz="3200" u="sng" dirty="0">
                <a:solidFill>
                  <a:schemeClr val="hlink"/>
                </a:solidFill>
                <a:latin typeface="Calibri"/>
                <a:ea typeface="Calibri"/>
                <a:cs typeface="Calibri"/>
                <a:sym typeface="Calibri"/>
                <a:hlinkClick r:id="rId8"/>
              </a:rPr>
              <a:t>https://medium.com/@antriksh_66433/dimensionality-reduction-singular-value-decomposition-727426d3b063</a:t>
            </a:r>
            <a:endParaRPr sz="3200">
              <a:solidFill>
                <a:schemeClr val="dk1"/>
              </a:solidFill>
              <a:latin typeface="Calibri"/>
              <a:ea typeface="Calibri"/>
              <a:cs typeface="Calibri"/>
              <a:sym typeface="Calibri"/>
            </a:endParaRPr>
          </a:p>
          <a:p>
            <a:pPr marL="342900" marR="0" lvl="0" indent="-170180" algn="l" rtl="0">
              <a:spcBef>
                <a:spcPts val="544"/>
              </a:spcBef>
              <a:spcAft>
                <a:spcPts val="0"/>
              </a:spcAft>
              <a:buClr>
                <a:schemeClr val="dk1"/>
              </a:buClr>
              <a:buSzPct val="100000"/>
              <a:buFont typeface="Arial"/>
              <a:buNone/>
            </a:pPr>
            <a:endParaRPr sz="3200" b="0" i="0" u="none" strike="noStrike" cap="none">
              <a:solidFill>
                <a:schemeClr val="dk1"/>
              </a:solidFill>
              <a:latin typeface="Calibri"/>
              <a:ea typeface="Calibri"/>
              <a:cs typeface="Calibri"/>
              <a:sym typeface="Calibri"/>
            </a:endParaRPr>
          </a:p>
          <a:p>
            <a:pPr marL="342900" marR="0" lvl="0" indent="-170180" algn="l" rtl="0">
              <a:lnSpc>
                <a:spcPct val="100000"/>
              </a:lnSpc>
              <a:spcBef>
                <a:spcPts val="544"/>
              </a:spcBef>
              <a:spcAft>
                <a:spcPts val="0"/>
              </a:spcAft>
              <a:buClr>
                <a:schemeClr val="dk1"/>
              </a:buClr>
              <a:buSzPct val="100000"/>
              <a:buFont typeface="Arial"/>
              <a:buNone/>
            </a:pPr>
            <a:endParaRPr sz="3200" b="0" i="0" u="none" strike="noStrike" cap="none">
              <a:solidFill>
                <a:schemeClr val="dk1"/>
              </a:solidFill>
              <a:latin typeface="Calibri"/>
              <a:ea typeface="Calibri"/>
              <a:cs typeface="Calibri"/>
              <a:sym typeface="Calibri"/>
            </a:endParaRPr>
          </a:p>
          <a:p>
            <a:pPr marL="342900" marR="0" lvl="0" indent="-342900" algn="l" rtl="0">
              <a:lnSpc>
                <a:spcPct val="100000"/>
              </a:lnSpc>
              <a:spcBef>
                <a:spcPts val="544"/>
              </a:spcBef>
              <a:spcAft>
                <a:spcPts val="0"/>
              </a:spcAft>
              <a:buClr>
                <a:schemeClr val="dk1"/>
              </a:buClr>
              <a:buSzPct val="100000"/>
              <a:buFont typeface="Arial"/>
              <a:buNone/>
            </a:pPr>
            <a:endParaRPr sz="3200" b="0" i="0" u="none" strike="noStrike" cap="none">
              <a:solidFill>
                <a:schemeClr val="dk1"/>
              </a:solidFill>
              <a:latin typeface="Calibri"/>
              <a:ea typeface="Calibri"/>
              <a:cs typeface="Calibri"/>
              <a:sym typeface="Calibri"/>
            </a:endParaRPr>
          </a:p>
          <a:p>
            <a:pPr marL="342900" marR="0" lvl="0" indent="-170180" algn="l" rtl="0">
              <a:lnSpc>
                <a:spcPct val="100000"/>
              </a:lnSpc>
              <a:spcBef>
                <a:spcPts val="544"/>
              </a:spcBef>
              <a:spcAft>
                <a:spcPts val="0"/>
              </a:spcAft>
              <a:buClr>
                <a:schemeClr val="dk1"/>
              </a:buClr>
              <a:buSzPct val="100000"/>
              <a:buFont typeface="Arial"/>
              <a:buNone/>
            </a:pPr>
            <a:endParaRPr sz="32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Matrix Decomposition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order to understand a thing or problem in a better manner, we tend to break down things into smaller components and understand the things’ properties by understanding these smaller components. </a:t>
            </a:r>
          </a:p>
          <a:p>
            <a:pPr fontAlgn="base"/>
            <a:r>
              <a:rPr lang="en-US" dirty="0" smtClean="0"/>
              <a:t>Let’s take another example of an integer 18. In order to understand the integer, we can break down or decompose the integer into its prime factors such as 2 x 3 x 3. We get to know the properties of the integer 18 such as the following:</a:t>
            </a:r>
          </a:p>
          <a:p>
            <a:pPr fontAlgn="base"/>
            <a:r>
              <a:rPr lang="en-US" dirty="0" smtClean="0"/>
              <a:t>Any multiple of 18 is divisible by 3. </a:t>
            </a:r>
          </a:p>
          <a:p>
            <a:pPr fontAlgn="base"/>
            <a:r>
              <a:rPr lang="en-US" dirty="0" smtClean="0"/>
              <a:t>18 is not divisible by 5 or 7</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Matrix Decomposition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Similarly, </a:t>
            </a:r>
            <a:r>
              <a:rPr lang="en-US" b="1" dirty="0" smtClean="0"/>
              <a:t>Matrices can be broken down or decomposed</a:t>
            </a:r>
            <a:r>
              <a:rPr lang="en-US" dirty="0" smtClean="0"/>
              <a:t> in ways that can show information about their functional properties that are not obvious from the representation of the matrix as an array of elements. One of the most widely used kinds of matrix decomposition is called </a:t>
            </a:r>
            <a:r>
              <a:rPr lang="en-US" b="1" dirty="0" err="1" smtClean="0"/>
              <a:t>eigen</a:t>
            </a:r>
            <a:r>
              <a:rPr lang="en-US" b="1" dirty="0" smtClean="0"/>
              <a:t>-decomposition</a:t>
            </a:r>
            <a:r>
              <a:rPr lang="en-US" dirty="0" smtClean="0"/>
              <a:t>, in which </a:t>
            </a:r>
            <a:r>
              <a:rPr lang="en-US" b="1" dirty="0" smtClean="0"/>
              <a:t>we decompose a matrix into a set of eigenvectors and </a:t>
            </a:r>
            <a:r>
              <a:rPr lang="en-US" b="1" dirty="0" err="1" smtClean="0"/>
              <a:t>eigenvalues</a:t>
            </a:r>
            <a:r>
              <a:rPr lang="en-US" dirty="0" smtClean="0"/>
              <a:t>.</a:t>
            </a:r>
          </a:p>
          <a:p>
            <a:r>
              <a:rPr lang="en-US" dirty="0" smtClean="0"/>
              <a:t>In simple words, the concept of Eigenvectors and </a:t>
            </a:r>
            <a:r>
              <a:rPr lang="en-US" dirty="0" err="1" smtClean="0"/>
              <a:t>Eigenvalues</a:t>
            </a:r>
            <a:r>
              <a:rPr lang="en-US" dirty="0" smtClean="0"/>
              <a:t> are used to determine a set of important variables (in form of a vector) along with scale along different dimensions (key dimensions based on variance) for analyzing the data in a better manner. </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Eigen Vectors and Values</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57200" y="1676400"/>
            <a:ext cx="3874017" cy="2667000"/>
          </a:xfrm>
          <a:prstGeom prst="rect">
            <a:avLst/>
          </a:prstGeom>
          <a:noFill/>
          <a:ln w="9525">
            <a:noFill/>
            <a:miter lim="800000"/>
            <a:headEnd/>
            <a:tailEnd/>
          </a:ln>
          <a:effectLst/>
        </p:spPr>
      </p:pic>
      <p:sp>
        <p:nvSpPr>
          <p:cNvPr id="5" name="TextBox 4"/>
          <p:cNvSpPr txBox="1"/>
          <p:nvPr/>
        </p:nvSpPr>
        <p:spPr>
          <a:xfrm>
            <a:off x="4343400" y="1600201"/>
            <a:ext cx="4800600" cy="5257800"/>
          </a:xfrm>
          <a:prstGeom prst="rect">
            <a:avLst/>
          </a:prstGeom>
          <a:noFill/>
        </p:spPr>
        <p:txBody>
          <a:bodyPr wrap="square" rtlCol="0">
            <a:spAutoFit/>
          </a:bodyPr>
          <a:lstStyle/>
          <a:p>
            <a:pPr>
              <a:buFont typeface="Arial" pitchFamily="34" charset="0"/>
              <a:buChar char="•"/>
            </a:pPr>
            <a:r>
              <a:rPr lang="en-US" dirty="0" smtClean="0"/>
              <a:t> Principle components of the tiger are </a:t>
            </a:r>
            <a:r>
              <a:rPr lang="fr-FR" dirty="0" smtClean="0"/>
              <a:t>body, face, legs, </a:t>
            </a:r>
            <a:r>
              <a:rPr lang="fr-FR" dirty="0" err="1" smtClean="0"/>
              <a:t>etc</a:t>
            </a:r>
            <a:r>
              <a:rPr lang="fr-FR" dirty="0" smtClean="0"/>
              <a:t> information. </a:t>
            </a:r>
            <a:r>
              <a:rPr lang="en-US" dirty="0" smtClean="0"/>
              <a:t>These principal  components/dimensions can be seen as eigenvectors with each one of them having its own elements.</a:t>
            </a:r>
          </a:p>
          <a:p>
            <a:endParaRPr lang="en-US" dirty="0" smtClean="0"/>
          </a:p>
          <a:p>
            <a:pPr>
              <a:buFont typeface="Arial" pitchFamily="34" charset="0"/>
              <a:buChar char="•"/>
            </a:pPr>
            <a:r>
              <a:rPr lang="en-US" dirty="0" smtClean="0"/>
              <a:t>For example, the body will have elements such as color, built, shape, etc. The face will have elements such as nose, eyes, color, etc. </a:t>
            </a:r>
          </a:p>
          <a:p>
            <a:pPr>
              <a:buFont typeface="Arial" pitchFamily="34" charset="0"/>
              <a:buChar char="•"/>
            </a:pPr>
            <a:endParaRPr lang="en-US" dirty="0" smtClean="0"/>
          </a:p>
          <a:p>
            <a:pPr>
              <a:buFont typeface="Arial" pitchFamily="34" charset="0"/>
              <a:buChar char="•"/>
            </a:pPr>
            <a:r>
              <a:rPr lang="en-US" dirty="0" smtClean="0"/>
              <a:t>The overall data (image) can be seen as a transformation matrix. The data (transformation matrix) when acted on the eigenvectors (principal components) will result in the eigenvectors multiplied by the scale factor (</a:t>
            </a:r>
            <a:r>
              <a:rPr lang="en-US" dirty="0" err="1" smtClean="0"/>
              <a:t>eigenvalue</a:t>
            </a:r>
            <a:r>
              <a:rPr lang="en-US" dirty="0" smtClean="0"/>
              <a:t>). And, accordingly, you can identify the image as the tiger.</a:t>
            </a:r>
            <a:endParaRPr lang="fr-FR"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fontAlgn="base"/>
            <a:r>
              <a:rPr lang="en-US" sz="2400" b="1" dirty="0" smtClean="0"/>
              <a:t>Eigenvectors</a:t>
            </a:r>
            <a:r>
              <a:rPr lang="en-US" sz="2400" dirty="0" smtClean="0"/>
              <a:t> are the vectors that when multiplied by a matrix (linear combination or transformation) result in another vector having the same direction but scaled (hence </a:t>
            </a:r>
            <a:r>
              <a:rPr lang="en-US" sz="2400" dirty="0" err="1" smtClean="0"/>
              <a:t>scaler</a:t>
            </a:r>
            <a:r>
              <a:rPr lang="en-US" sz="2400" dirty="0" smtClean="0"/>
              <a:t> multiple) in forward or reverse direction by a magnitude of the </a:t>
            </a:r>
            <a:r>
              <a:rPr lang="en-US" sz="2400" dirty="0" err="1" smtClean="0"/>
              <a:t>scaler</a:t>
            </a:r>
            <a:r>
              <a:rPr lang="en-US" sz="2400" dirty="0" smtClean="0"/>
              <a:t> multiple which can be termed as </a:t>
            </a:r>
            <a:r>
              <a:rPr lang="en-US" sz="2400" dirty="0" smtClean="0"/>
              <a:t>Eigen value</a:t>
            </a:r>
            <a:r>
              <a:rPr lang="en-US" sz="2400" dirty="0" smtClean="0"/>
              <a:t>. In simpler words, the </a:t>
            </a:r>
            <a:r>
              <a:rPr lang="en-US" sz="2400" dirty="0" err="1" smtClean="0"/>
              <a:t>eigen</a:t>
            </a:r>
            <a:r>
              <a:rPr lang="en-US" sz="2400" dirty="0" smtClean="0"/>
              <a:t> value </a:t>
            </a:r>
            <a:r>
              <a:rPr lang="en-US" sz="2400" dirty="0" smtClean="0"/>
              <a:t>can be seen as the </a:t>
            </a:r>
            <a:r>
              <a:rPr lang="en-US" sz="2400" b="1" dirty="0" smtClean="0"/>
              <a:t>scaling factor </a:t>
            </a:r>
            <a:r>
              <a:rPr lang="en-US" sz="2400" dirty="0" smtClean="0"/>
              <a:t>for eigenvectors. Here is the formula for what is called </a:t>
            </a:r>
            <a:r>
              <a:rPr lang="en-US" sz="2400" b="1" dirty="0" err="1" smtClean="0"/>
              <a:t>eigen</a:t>
            </a:r>
            <a:r>
              <a:rPr lang="en-US" sz="2400" b="1" dirty="0" smtClean="0"/>
              <a:t> equation</a:t>
            </a:r>
            <a:r>
              <a:rPr lang="en-US" sz="2400" dirty="0" smtClean="0"/>
              <a:t>.</a:t>
            </a:r>
          </a:p>
          <a:p>
            <a:r>
              <a:rPr lang="en-US" sz="2400" dirty="0" smtClean="0"/>
              <a:t>Ax=</a:t>
            </a:r>
            <a:r>
              <a:rPr lang="en-US" sz="2400" dirty="0" err="1" smtClean="0"/>
              <a:t>λx</a:t>
            </a:r>
            <a:r>
              <a:rPr lang="en-US" dirty="0" smtClean="0"/>
              <a:t/>
            </a:r>
            <a:br>
              <a:rPr lang="en-US" dirty="0" smtClean="0"/>
            </a:br>
            <a:endParaRPr lang="en-US" dirty="0"/>
          </a:p>
        </p:txBody>
      </p:sp>
      <p:pic>
        <p:nvPicPr>
          <p:cNvPr id="1026" name="Picture 2"/>
          <p:cNvPicPr>
            <a:picLocks noChangeAspect="1" noChangeArrowheads="1"/>
          </p:cNvPicPr>
          <p:nvPr/>
        </p:nvPicPr>
        <p:blipFill>
          <a:blip r:embed="rId2"/>
          <a:srcRect/>
          <a:stretch>
            <a:fillRect/>
          </a:stretch>
        </p:blipFill>
        <p:spPr bwMode="auto">
          <a:xfrm>
            <a:off x="4724400" y="3657600"/>
            <a:ext cx="3059944" cy="2757637"/>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Computation of SVD</a:t>
            </a:r>
            <a:endParaRPr/>
          </a:p>
        </p:txBody>
      </p:sp>
      <p:pic>
        <p:nvPicPr>
          <p:cNvPr id="322" name="Google Shape;322;p50"/>
          <p:cNvPicPr preferRelativeResize="0">
            <a:picLocks noGrp="1"/>
          </p:cNvPicPr>
          <p:nvPr>
            <p:ph type="body" idx="1"/>
          </p:nvPr>
        </p:nvPicPr>
        <p:blipFill rotWithShape="1">
          <a:blip r:embed="rId3">
            <a:alphaModFix/>
          </a:blip>
          <a:srcRect/>
          <a:stretch/>
        </p:blipFill>
        <p:spPr>
          <a:xfrm>
            <a:off x="152400" y="1676400"/>
            <a:ext cx="8763000" cy="3783277"/>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5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SVD</a:t>
            </a:r>
            <a:endParaRPr/>
          </a:p>
        </p:txBody>
      </p:sp>
      <p:pic>
        <p:nvPicPr>
          <p:cNvPr id="328" name="Google Shape;328;p51"/>
          <p:cNvPicPr preferRelativeResize="0">
            <a:picLocks noGrp="1"/>
          </p:cNvPicPr>
          <p:nvPr>
            <p:ph type="body" idx="1"/>
          </p:nvPr>
        </p:nvPicPr>
        <p:blipFill rotWithShape="1">
          <a:blip r:embed="rId3">
            <a:alphaModFix/>
          </a:blip>
          <a:srcRect/>
          <a:stretch/>
        </p:blipFill>
        <p:spPr>
          <a:xfrm>
            <a:off x="585787" y="2029619"/>
            <a:ext cx="7972425" cy="366712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SVD (Example)</a:t>
            </a:r>
            <a:endParaRPr/>
          </a:p>
        </p:txBody>
      </p:sp>
      <p:pic>
        <p:nvPicPr>
          <p:cNvPr id="334" name="Google Shape;334;p52"/>
          <p:cNvPicPr preferRelativeResize="0">
            <a:picLocks noGrp="1"/>
          </p:cNvPicPr>
          <p:nvPr>
            <p:ph type="body" idx="1"/>
          </p:nvPr>
        </p:nvPicPr>
        <p:blipFill rotWithShape="1">
          <a:blip r:embed="rId3">
            <a:alphaModFix/>
          </a:blip>
          <a:srcRect/>
          <a:stretch/>
        </p:blipFill>
        <p:spPr>
          <a:xfrm>
            <a:off x="457200" y="2133600"/>
            <a:ext cx="8480400" cy="281940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TotalTime>
  <Words>1057</Words>
  <Application>Microsoft Office PowerPoint</Application>
  <PresentationFormat>On-screen Show (4:3)</PresentationFormat>
  <Paragraphs>163</Paragraphs>
  <Slides>25</Slides>
  <Notes>20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Singular Value Decomposition(SVD)</vt:lpstr>
      <vt:lpstr>Singular Value Decomposition(SVD)</vt:lpstr>
      <vt:lpstr>Why Matrix Decomposition</vt:lpstr>
      <vt:lpstr>Why Matrix Decomposition</vt:lpstr>
      <vt:lpstr>Eigen Vectors and Values</vt:lpstr>
      <vt:lpstr>Slide 6</vt:lpstr>
      <vt:lpstr>Computation of SVD</vt:lpstr>
      <vt:lpstr>SVD</vt:lpstr>
      <vt:lpstr>SVD (Example)</vt:lpstr>
      <vt:lpstr> </vt:lpstr>
      <vt:lpstr>Example</vt:lpstr>
      <vt:lpstr>Slide 12</vt:lpstr>
      <vt:lpstr>Slide 13</vt:lpstr>
      <vt:lpstr>Slide 14</vt:lpstr>
      <vt:lpstr>Slide 15</vt:lpstr>
      <vt:lpstr>Slide 16</vt:lpstr>
      <vt:lpstr>Slide 17</vt:lpstr>
      <vt:lpstr>Slide 18</vt:lpstr>
      <vt:lpstr>Slide 19</vt:lpstr>
      <vt:lpstr>Dimensionality Reduction (SVD)</vt:lpstr>
      <vt:lpstr>Slide 21</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payal.khurana</dc:creator>
  <cp:lastModifiedBy>payal.khurana</cp:lastModifiedBy>
  <cp:revision>17</cp:revision>
  <dcterms:created xsi:type="dcterms:W3CDTF">2022-11-12T06:11:05Z</dcterms:created>
  <dcterms:modified xsi:type="dcterms:W3CDTF">2022-11-16T05:24:41Z</dcterms:modified>
</cp:coreProperties>
</file>