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89" r:id="rId15"/>
    <p:sldId id="290" r:id="rId16"/>
    <p:sldId id="292" r:id="rId17"/>
    <p:sldId id="293" r:id="rId18"/>
    <p:sldId id="294" r:id="rId19"/>
    <p:sldId id="295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 Session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Session </a:t>
            </a:r>
            <a:r>
              <a:rPr lang="en-US" sz="2400" dirty="0" smtClean="0"/>
              <a:t>layer is the network dialog controller.</a:t>
            </a:r>
          </a:p>
          <a:p>
            <a:r>
              <a:rPr lang="en-US" sz="2400" dirty="0" smtClean="0"/>
              <a:t>It is used to establish, maintain and synchronize the interaction among communicating system.</a:t>
            </a:r>
          </a:p>
          <a:p>
            <a:r>
              <a:rPr lang="en-US" sz="2400" dirty="0" smtClean="0"/>
              <a:t>Specific responsibility of session layer is dialog control.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6. Presentation </a:t>
            </a:r>
            <a:r>
              <a:rPr lang="en-US" sz="3200" dirty="0" smtClean="0"/>
              <a:t>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presentation </a:t>
            </a:r>
            <a:r>
              <a:rPr lang="en-US" sz="2400" dirty="0" smtClean="0"/>
              <a:t>layer is responsible to translate the information in to bit streams before transmission.</a:t>
            </a:r>
          </a:p>
          <a:p>
            <a:r>
              <a:rPr lang="en-US" sz="2400" dirty="0" smtClean="0"/>
              <a:t>It is also responsible for data encryption, data decryption and data comprehension.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7. Application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</a:t>
            </a:r>
            <a:r>
              <a:rPr lang="en-US" sz="2400" dirty="0" smtClean="0"/>
              <a:t>layer allows the user, whether human or software, to access the network.</a:t>
            </a:r>
          </a:p>
          <a:p>
            <a:r>
              <a:rPr lang="en-US" sz="2400" dirty="0" smtClean="0"/>
              <a:t>This layer provides user interfaces and application services for file transfers, e-mail, and other network software services.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TCP/IP Model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386805"/>
            <a:ext cx="4038600" cy="412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TCP/IP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TCP/IP </a:t>
            </a:r>
            <a:r>
              <a:rPr lang="en-US" sz="2400" dirty="0" smtClean="0"/>
              <a:t>means </a:t>
            </a:r>
            <a:r>
              <a:rPr lang="en-US" sz="2400" b="1" dirty="0" smtClean="0"/>
              <a:t>Transmission Control Protocol / Internet Protocol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TCP/IP model is a four layer model and the layers are host-to-network layer, Internet layer, transport layer and application layer.</a:t>
            </a:r>
          </a:p>
          <a:p>
            <a:r>
              <a:rPr lang="en-US" sz="2400" dirty="0" smtClean="0"/>
              <a:t>The three topmost layers (application, presentation and session) in the OSI model are represented in TCP/IP by a single layer called the </a:t>
            </a:r>
            <a:r>
              <a:rPr lang="en-US" sz="2400" b="1" dirty="0" smtClean="0"/>
              <a:t>application layer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host-to-network layer in the TCP/IP model is equivalent to the combination</a:t>
            </a:r>
            <a:br>
              <a:rPr lang="en-US" sz="2400" dirty="0" smtClean="0"/>
            </a:br>
            <a:r>
              <a:rPr lang="en-US" sz="2400" dirty="0" smtClean="0"/>
              <a:t>of physical and data link layer in the OSI model.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24137" y="1739106"/>
            <a:ext cx="3895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Host-to-network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Host-to-network </a:t>
            </a:r>
            <a:r>
              <a:rPr lang="en-US" sz="2400" dirty="0" smtClean="0"/>
              <a:t>layer does not define any specific protocol.</a:t>
            </a:r>
          </a:p>
          <a:p>
            <a:r>
              <a:rPr lang="en-US" sz="2400" dirty="0" smtClean="0"/>
              <a:t>It supports all the standard protocols.</a:t>
            </a:r>
          </a:p>
          <a:p>
            <a:r>
              <a:rPr lang="en-US" sz="2400" dirty="0" smtClean="0"/>
              <a:t>It is responsible for accepting and transmitting IP </a:t>
            </a:r>
            <a:r>
              <a:rPr lang="en-US" sz="2400" dirty="0" err="1" smtClean="0"/>
              <a:t>datagrams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TCP/IP network can be a </a:t>
            </a:r>
            <a:r>
              <a:rPr lang="en-US" sz="2400" b="1" dirty="0" smtClean="0"/>
              <a:t>Local Area Network (LAN)</a:t>
            </a:r>
            <a:r>
              <a:rPr lang="en-US" sz="2400" dirty="0" smtClean="0"/>
              <a:t> or a </a:t>
            </a:r>
            <a:r>
              <a:rPr lang="en-US" sz="2400" b="1" dirty="0" smtClean="0"/>
              <a:t>Wide Area Network (WAN).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Internet </a:t>
            </a:r>
            <a:r>
              <a:rPr lang="en-US" sz="3200" dirty="0" smtClean="0"/>
              <a:t>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At the </a:t>
            </a:r>
            <a:r>
              <a:rPr lang="en-US" sz="2000" dirty="0" smtClean="0"/>
              <a:t>Internet level, TCP/IP supports IP, ARP, RARP, ICMP and IGMP protocols.</a:t>
            </a:r>
          </a:p>
          <a:p>
            <a:r>
              <a:rPr lang="en-US" sz="2000" dirty="0" smtClean="0"/>
              <a:t>All these protocols handle machine to machine communication.</a:t>
            </a:r>
            <a:br>
              <a:rPr lang="en-US" sz="2000" dirty="0" smtClean="0"/>
            </a:br>
            <a:r>
              <a:rPr lang="en-US" sz="2000" b="1" dirty="0" smtClean="0"/>
              <a:t>IP </a:t>
            </a:r>
            <a:r>
              <a:rPr lang="en-US" sz="2000" dirty="0" smtClean="0"/>
              <a:t>– </a:t>
            </a:r>
            <a:r>
              <a:rPr lang="en-US" sz="2000" b="1" dirty="0" smtClean="0"/>
              <a:t>IP</a:t>
            </a:r>
            <a:r>
              <a:rPr lang="en-US" sz="2000" dirty="0" smtClean="0"/>
              <a:t> is the primary protocol, which is used to transport data in packets (</a:t>
            </a:r>
            <a:r>
              <a:rPr lang="en-US" sz="2000" dirty="0" err="1" smtClean="0"/>
              <a:t>datagrams</a:t>
            </a:r>
            <a:r>
              <a:rPr lang="en-US" sz="2000" dirty="0" smtClean="0"/>
              <a:t>). Each packet is transported separately.</a:t>
            </a:r>
            <a:br>
              <a:rPr lang="en-US" sz="2000" dirty="0" smtClean="0"/>
            </a:br>
            <a:r>
              <a:rPr lang="en-US" sz="2000" b="1" dirty="0" smtClean="0"/>
              <a:t>ARP</a:t>
            </a:r>
            <a:r>
              <a:rPr lang="en-US" sz="2000" dirty="0" smtClean="0"/>
              <a:t> – The </a:t>
            </a:r>
            <a:r>
              <a:rPr lang="en-US" sz="2000" b="1" dirty="0" smtClean="0"/>
              <a:t>Address Resolution Protocol</a:t>
            </a:r>
            <a:r>
              <a:rPr lang="en-US" sz="2000" dirty="0" smtClean="0"/>
              <a:t> is used to associate a logical address with a physical address.</a:t>
            </a:r>
            <a:br>
              <a:rPr lang="en-US" sz="2000" dirty="0" smtClean="0"/>
            </a:br>
            <a:r>
              <a:rPr lang="en-US" sz="2000" b="1" dirty="0" smtClean="0"/>
              <a:t>RARP</a:t>
            </a:r>
            <a:r>
              <a:rPr lang="en-US" sz="2000" dirty="0" smtClean="0"/>
              <a:t> – The </a:t>
            </a:r>
            <a:r>
              <a:rPr lang="en-US" sz="2000" b="1" dirty="0" smtClean="0"/>
              <a:t>Reserve Address Resolution Protocol</a:t>
            </a:r>
            <a:r>
              <a:rPr lang="en-US" sz="2000" dirty="0" smtClean="0"/>
              <a:t> is used to discover host's Internet address when it knows only its physical address.</a:t>
            </a:r>
            <a:br>
              <a:rPr lang="en-US" sz="2000" dirty="0" smtClean="0"/>
            </a:br>
            <a:r>
              <a:rPr lang="en-US" sz="2000" b="1" dirty="0" smtClean="0"/>
              <a:t>ICMP</a:t>
            </a:r>
            <a:r>
              <a:rPr lang="en-US" sz="2000" dirty="0" smtClean="0"/>
              <a:t> – The hosts and gateways use the ICMP (</a:t>
            </a:r>
            <a:r>
              <a:rPr lang="en-US" sz="2000" b="1" dirty="0" smtClean="0"/>
              <a:t>Internet Control Message Protocol</a:t>
            </a:r>
            <a:r>
              <a:rPr lang="en-US" sz="2000" dirty="0" smtClean="0"/>
              <a:t>) mechanism to send notification of datagram problems back  to the sender.</a:t>
            </a:r>
            <a:br>
              <a:rPr lang="en-US" sz="2000" dirty="0" smtClean="0"/>
            </a:br>
            <a:r>
              <a:rPr lang="en-US" sz="2000" b="1" dirty="0" smtClean="0"/>
              <a:t>IGMP</a:t>
            </a:r>
            <a:r>
              <a:rPr lang="en-US" sz="2000" dirty="0" smtClean="0"/>
              <a:t> – The  </a:t>
            </a:r>
            <a:r>
              <a:rPr lang="en-US" sz="2000" b="1" dirty="0" smtClean="0"/>
              <a:t>Internet Group Message Protocol</a:t>
            </a:r>
            <a:r>
              <a:rPr lang="en-US" sz="2000" dirty="0" smtClean="0"/>
              <a:t> is used for simultaneous transmission of a message to a group of recipients.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Transport </a:t>
            </a:r>
            <a:r>
              <a:rPr lang="en-US" sz="3200" dirty="0" smtClean="0"/>
              <a:t>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UDP and </a:t>
            </a:r>
            <a:r>
              <a:rPr lang="en-US" sz="2400" dirty="0" smtClean="0"/>
              <a:t>TCP are the transport layer protocols.</a:t>
            </a:r>
          </a:p>
          <a:p>
            <a:r>
              <a:rPr lang="en-US" sz="2400" dirty="0" smtClean="0"/>
              <a:t>These protocols are responsible for delivery of a message from one process to another process.</a:t>
            </a:r>
            <a:br>
              <a:rPr lang="en-US" sz="2400" dirty="0" smtClean="0"/>
            </a:br>
            <a:r>
              <a:rPr lang="en-US" sz="2400" b="1" dirty="0" smtClean="0"/>
              <a:t>TCP</a:t>
            </a:r>
            <a:r>
              <a:rPr lang="en-US" sz="2400" dirty="0" smtClean="0"/>
              <a:t> – TCP converts the incoming data stream into smaller units called segments and passes each one into the internet layer.</a:t>
            </a:r>
            <a:br>
              <a:rPr lang="en-US" sz="2400" dirty="0" smtClean="0"/>
            </a:br>
            <a:r>
              <a:rPr lang="en-US" sz="2400" b="1" dirty="0" smtClean="0"/>
              <a:t>UDP</a:t>
            </a:r>
            <a:r>
              <a:rPr lang="en-US" sz="2400" dirty="0" smtClean="0"/>
              <a:t> – This is a connectionless protocol. It adds only port address, checksum error control and length information to the data from the upper layer.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</a:t>
            </a:r>
            <a:r>
              <a:rPr lang="en-US" sz="3200" dirty="0" smtClean="0"/>
              <a:t>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application </a:t>
            </a:r>
            <a:r>
              <a:rPr lang="en-US" sz="2400" dirty="0" smtClean="0"/>
              <a:t>layer protocols are: SMTP, FTP, HTTP, DNS, SNMP TELNET and so on.</a:t>
            </a:r>
          </a:p>
          <a:p>
            <a:r>
              <a:rPr lang="en-US" sz="2400" dirty="0" smtClean="0"/>
              <a:t>TELNET is the Network Terminal Protocol, which provides remote login over the  network.</a:t>
            </a:r>
          </a:p>
          <a:p>
            <a:r>
              <a:rPr lang="en-US" sz="2400" dirty="0" smtClean="0"/>
              <a:t>SMTP is used to deliver the electronic mail.</a:t>
            </a:r>
          </a:p>
          <a:p>
            <a:r>
              <a:rPr lang="en-US" sz="2400" dirty="0" smtClean="0"/>
              <a:t>FTP is used for interactive file transfer.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Protocol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protocol</a:t>
            </a:r>
            <a:r>
              <a:rPr lang="en-US" sz="2400" dirty="0" smtClean="0"/>
              <a:t> is a set of rules and standards that primarily outline a language that devices will use to </a:t>
            </a:r>
            <a:r>
              <a:rPr lang="en-US" sz="2400" dirty="0" smtClean="0"/>
              <a:t>communicate.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Transmission Mode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way in which data is transmitted from one device to another device is known as </a:t>
            </a:r>
            <a:r>
              <a:rPr lang="en-US" sz="2400" b="1" dirty="0" smtClean="0"/>
              <a:t>transmission mode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transmission mode is also known as the communication mode.</a:t>
            </a:r>
          </a:p>
          <a:p>
            <a:r>
              <a:rPr lang="en-US" sz="2400" dirty="0" smtClean="0"/>
              <a:t>Each communication channel has a direction associated with it, and transmission media provide the direction. Therefore, the transmission mode is also known as a directional mode.</a:t>
            </a:r>
          </a:p>
          <a:p>
            <a:r>
              <a:rPr lang="en-US" sz="2400" dirty="0" smtClean="0"/>
              <a:t>The transmission mode is defined in the physical layer.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Transmission mode is divided into three categories:</a:t>
            </a:r>
          </a:p>
          <a:p>
            <a:r>
              <a:rPr lang="en-US" sz="2400" dirty="0" smtClean="0"/>
              <a:t>Simplex mode</a:t>
            </a:r>
          </a:p>
          <a:p>
            <a:r>
              <a:rPr lang="en-US" sz="2400" dirty="0" smtClean="0"/>
              <a:t>Half-duplex mode</a:t>
            </a:r>
          </a:p>
          <a:p>
            <a:r>
              <a:rPr lang="en-US" sz="2400" dirty="0" smtClean="0"/>
              <a:t>Full-duplex mode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Simplex Mode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Simplex mode, the communication is unidirectional, i.e., the data flow in one direction.</a:t>
            </a:r>
          </a:p>
          <a:p>
            <a:r>
              <a:rPr lang="en-US" sz="2400" dirty="0" smtClean="0"/>
              <a:t>A device can only send the data but cannot receive it or it can receive the data but cannot send the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radio station is a simplex channel as it transmits the signal to the listeners but never allows them to transmit back.</a:t>
            </a:r>
          </a:p>
          <a:p>
            <a:r>
              <a:rPr lang="en-US" sz="2400" dirty="0" smtClean="0"/>
              <a:t>Keyboard and Monitor are the examples of the simplex mode as a keyboard can only accept the data from the user and monitor can only be used to display the data on the screen.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Advantage </a:t>
            </a:r>
            <a:r>
              <a:rPr lang="en-US" sz="2400" b="1" dirty="0" smtClean="0"/>
              <a:t>of Simplex mode:</a:t>
            </a:r>
          </a:p>
          <a:p>
            <a:r>
              <a:rPr lang="en-US" sz="2400" dirty="0" smtClean="0"/>
              <a:t>In simplex mode, the station can utilize the entire bandwidth of the communication channel, so that more data can be transmitted at a time.</a:t>
            </a:r>
          </a:p>
          <a:p>
            <a:r>
              <a:rPr lang="en-US" sz="2400" b="1" dirty="0" smtClean="0"/>
              <a:t>Disadvantage of Simplex mode:</a:t>
            </a:r>
          </a:p>
          <a:p>
            <a:r>
              <a:rPr lang="en-US" sz="2400" dirty="0" smtClean="0"/>
              <a:t>Communication is unidirectional, so it has no inter-communication between devices.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Half Duplex Mode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Half-duplex channel, direction can be reversed, i.e., the station can transmit and receive the data as well.</a:t>
            </a:r>
          </a:p>
          <a:p>
            <a:r>
              <a:rPr lang="en-US" sz="2400" dirty="0" smtClean="0"/>
              <a:t>Messages flow in both the directions, but not at the same time.</a:t>
            </a:r>
          </a:p>
          <a:p>
            <a:r>
              <a:rPr lang="en-US" sz="2400" dirty="0" smtClean="0"/>
              <a:t>The entire bandwidth of the communication channel is utilized in one direction at a time.</a:t>
            </a:r>
          </a:p>
          <a:p>
            <a:r>
              <a:rPr lang="en-US" sz="2400" dirty="0" smtClean="0"/>
              <a:t>In half-duplex mode, it is possible to perform the error detection, and if any error occurs, then the receiver requests the sender to retransmit the data.</a:t>
            </a:r>
          </a:p>
          <a:p>
            <a:r>
              <a:rPr lang="en-US" sz="2400" dirty="0" smtClean="0"/>
              <a:t>A </a:t>
            </a:r>
            <a:r>
              <a:rPr lang="en-US" sz="2400" b="1" dirty="0" smtClean="0"/>
              <a:t>Walkie-talkie</a:t>
            </a:r>
            <a:r>
              <a:rPr lang="en-US" sz="2400" dirty="0" smtClean="0"/>
              <a:t> is an example 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Advantage of Half-duplex mode:</a:t>
            </a:r>
          </a:p>
          <a:p>
            <a:r>
              <a:rPr lang="en-US" sz="2400" dirty="0" smtClean="0"/>
              <a:t>In half-duplex mode, both the devices can send and receive the data and also can utilize the entire bandwidth of the communication channel during the transmission of data.</a:t>
            </a:r>
          </a:p>
          <a:p>
            <a:r>
              <a:rPr lang="en-US" sz="2400" dirty="0" smtClean="0"/>
              <a:t>Disadvantage of Half-Duplex mode:</a:t>
            </a:r>
          </a:p>
          <a:p>
            <a:r>
              <a:rPr lang="en-US" sz="2400" dirty="0" smtClean="0"/>
              <a:t>In half-duplex mode, when one device is sending the data, then another has to wait, this causes the delay in sending the data at the right time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Full-duplex mode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Full duplex mode, the communication is bi-directional, i.e., the data flow in both the directions.</a:t>
            </a:r>
          </a:p>
          <a:p>
            <a:r>
              <a:rPr lang="en-US" sz="2400" dirty="0" smtClean="0"/>
              <a:t>Both the stations can send and receive the message simultaneously.</a:t>
            </a:r>
          </a:p>
          <a:p>
            <a:r>
              <a:rPr lang="en-US" sz="2400" dirty="0" smtClean="0"/>
              <a:t>Full-duplex mode has two simplex channels. One channel has traffic moving in one direction, and another channel has traffic flowing in the opposite direction.</a:t>
            </a:r>
          </a:p>
          <a:p>
            <a:r>
              <a:rPr lang="en-US" sz="2400" dirty="0" smtClean="0"/>
              <a:t>The Full-duplex mode is the fastest mode of communication between devices.</a:t>
            </a:r>
          </a:p>
          <a:p>
            <a:r>
              <a:rPr lang="en-US" sz="2400" dirty="0" smtClean="0"/>
              <a:t>The most common example of the full-duplex mode is a telephone network. When two people are communicating with each other by a telephone line, both can talk and listen at the same time.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Advantage of Full-duplex mode:</a:t>
            </a:r>
          </a:p>
          <a:p>
            <a:r>
              <a:rPr lang="en-US" sz="2400" dirty="0" smtClean="0"/>
              <a:t>Both the stations can send and receive the data at the same time.</a:t>
            </a:r>
          </a:p>
          <a:p>
            <a:r>
              <a:rPr lang="en-US" sz="2400" dirty="0" smtClean="0"/>
              <a:t>Disadvantage of Full-duplex mode:</a:t>
            </a:r>
          </a:p>
          <a:p>
            <a:r>
              <a:rPr lang="en-US" sz="2400" dirty="0" smtClean="0"/>
              <a:t>If there is no dedicated path exists between the devices, then the capacity of the communication channel is divided into two parts.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Connection less and connection Oriented 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Data communication is a telecommunication network to send and receive data between two or more computers over the same or different network. </a:t>
            </a:r>
            <a:endParaRPr lang="en-US" sz="2200" dirty="0" smtClean="0"/>
          </a:p>
          <a:p>
            <a:r>
              <a:rPr lang="en-US" sz="2200" dirty="0" smtClean="0"/>
              <a:t>There </a:t>
            </a:r>
            <a:r>
              <a:rPr lang="en-US" sz="2200" dirty="0" smtClean="0"/>
              <a:t>are two ways to establish a connection before sending data from one device to another, that are </a:t>
            </a:r>
            <a:r>
              <a:rPr lang="en-US" sz="2200" b="1" dirty="0" smtClean="0"/>
              <a:t>Connection-Oriented</a:t>
            </a:r>
            <a:r>
              <a:rPr lang="en-US" sz="2200" dirty="0" smtClean="0"/>
              <a:t> and </a:t>
            </a:r>
            <a:r>
              <a:rPr lang="en-US" sz="2200" b="1" dirty="0" smtClean="0"/>
              <a:t>Connectionless Service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r>
              <a:rPr lang="en-US" sz="2200" dirty="0" smtClean="0"/>
              <a:t>Connection-oriented </a:t>
            </a:r>
            <a:r>
              <a:rPr lang="en-US" sz="2200" dirty="0" smtClean="0"/>
              <a:t>service involves the creation and termination of the connection for sending the data between two or more devices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 smtClean="0"/>
              <a:t>In contrast, connectionless service does not require establishing any connection and termination process for transferring the data over a network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Connection-Oriented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Connection is established.</a:t>
            </a:r>
          </a:p>
          <a:p>
            <a:r>
              <a:rPr lang="en-US" sz="2400" dirty="0" smtClean="0"/>
              <a:t>Information is sent.</a:t>
            </a:r>
          </a:p>
          <a:p>
            <a:r>
              <a:rPr lang="en-US" sz="2400" dirty="0" smtClean="0"/>
              <a:t>Connection is released.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Open System Interconnection (OSI) reference model describes how the information moves from one computer to another computer through a network.</a:t>
            </a:r>
          </a:p>
          <a:p>
            <a:r>
              <a:rPr lang="en-US" sz="2000" dirty="0" smtClean="0"/>
              <a:t>This model was developed by the International Organization for Standardization (ISO) in 1984.</a:t>
            </a:r>
          </a:p>
          <a:p>
            <a:r>
              <a:rPr lang="en-US" sz="2000" dirty="0" smtClean="0"/>
              <a:t>This model is used for understanding and designing a network architecture that is flexible, robust and inter-operable.</a:t>
            </a:r>
          </a:p>
          <a:p>
            <a:r>
              <a:rPr lang="en-US" sz="2000" dirty="0" smtClean="0"/>
              <a:t>OSI model has seven separate but related layers : Physical, Data link, Network, Transport, Session, Presentation and Application.</a:t>
            </a:r>
          </a:p>
          <a:p>
            <a:r>
              <a:rPr lang="en-US" sz="2000" dirty="0" smtClean="0"/>
              <a:t>Each layer defines a part of the process of moving information across the network.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Connectionless 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500" dirty="0" smtClean="0">
                <a:latin typeface="+mj-lt"/>
              </a:rPr>
              <a:t>It is similar to the postal </a:t>
            </a:r>
            <a:r>
              <a:rPr lang="en-US" sz="5500" dirty="0" smtClean="0">
                <a:latin typeface="+mj-lt"/>
              </a:rPr>
              <a:t>services</a:t>
            </a:r>
          </a:p>
          <a:p>
            <a:r>
              <a:rPr lang="en-US" sz="5500" dirty="0" smtClean="0">
                <a:latin typeface="+mj-lt"/>
              </a:rPr>
              <a:t>Carries </a:t>
            </a:r>
            <a:r>
              <a:rPr lang="en-US" sz="5500" dirty="0" smtClean="0">
                <a:latin typeface="+mj-lt"/>
              </a:rPr>
              <a:t>the full address </a:t>
            </a:r>
            <a:r>
              <a:rPr lang="en-US" sz="5500" dirty="0" smtClean="0">
                <a:latin typeface="+mj-lt"/>
              </a:rPr>
              <a:t>of destination.</a:t>
            </a:r>
          </a:p>
          <a:p>
            <a:r>
              <a:rPr lang="en-US" sz="5500" dirty="0" smtClean="0">
                <a:latin typeface="+mj-lt"/>
              </a:rPr>
              <a:t> </a:t>
            </a:r>
            <a:r>
              <a:rPr lang="en-US" sz="5500" dirty="0" smtClean="0">
                <a:latin typeface="+mj-lt"/>
              </a:rPr>
              <a:t>It is not a reliable network service because it does not guarantee the transfer of data packets to the receiver, and data packets can be received in any order to the receiver. </a:t>
            </a:r>
            <a:endParaRPr lang="en-US" sz="5500" dirty="0" smtClean="0">
              <a:latin typeface="+mj-lt"/>
            </a:endParaRPr>
          </a:p>
          <a:p>
            <a:r>
              <a:rPr lang="en-US" sz="5500" dirty="0" smtClean="0">
                <a:latin typeface="+mj-lt"/>
              </a:rPr>
              <a:t>Data </a:t>
            </a:r>
            <a:r>
              <a:rPr lang="en-US" sz="5500" dirty="0" smtClean="0">
                <a:latin typeface="+mj-lt"/>
              </a:rPr>
              <a:t>packet does not follow a </a:t>
            </a:r>
            <a:r>
              <a:rPr lang="en-US" sz="5500" b="1" dirty="0" smtClean="0">
                <a:latin typeface="+mj-lt"/>
              </a:rPr>
              <a:t>defined</a:t>
            </a:r>
            <a:r>
              <a:rPr lang="en-US" sz="5500" dirty="0" smtClean="0">
                <a:latin typeface="+mj-lt"/>
              </a:rPr>
              <a:t> path. </a:t>
            </a:r>
            <a:endParaRPr lang="en-US" sz="5500" dirty="0" smtClean="0">
              <a:latin typeface="+mj-lt"/>
            </a:endParaRPr>
          </a:p>
          <a:p>
            <a:r>
              <a:rPr lang="en-US" sz="5500" dirty="0" smtClean="0">
                <a:latin typeface="+mj-lt"/>
              </a:rPr>
              <a:t>In </a:t>
            </a:r>
            <a:r>
              <a:rPr lang="en-US" sz="5500" dirty="0" smtClean="0">
                <a:latin typeface="+mj-lt"/>
              </a:rPr>
              <a:t>connectionless service, the transmitted data packet is not received by the receiver due to network congestion, and the data may be lost</a:t>
            </a:r>
            <a:r>
              <a:rPr lang="en-US" sz="5500" dirty="0" smtClean="0">
                <a:latin typeface="+mj-lt"/>
              </a:rPr>
              <a:t>.</a:t>
            </a:r>
          </a:p>
          <a:p>
            <a:r>
              <a:rPr lang="en-US" sz="5500" dirty="0" smtClean="0">
                <a:latin typeface="+mj-lt"/>
              </a:rPr>
              <a:t> </a:t>
            </a:r>
            <a:r>
              <a:rPr lang="en-US" sz="5500" dirty="0" smtClean="0">
                <a:latin typeface="+mj-lt"/>
              </a:rPr>
              <a:t>Example of Connectionless service is UDP (User Datagram Protocol) protocol.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9196" y="202282"/>
            <a:ext cx="8071404" cy="627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3425" y="1881981"/>
            <a:ext cx="76771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Twisted </a:t>
            </a:r>
            <a:r>
              <a:rPr lang="en-US" dirty="0" smtClean="0"/>
              <a:t>pair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Twisted </a:t>
            </a:r>
            <a:r>
              <a:rPr lang="en-US" sz="2000" dirty="0" smtClean="0"/>
              <a:t>pair is a physical media made up of a pair of cables twisted with each other.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smtClean="0"/>
              <a:t>twisted pair cable is cheap as compared to other transmission media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Installation of the twisted pair cable is easy, and it is a lightweight cable.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frequency range for twisted pair cable is from 0 to 3.5KHz.</a:t>
            </a:r>
          </a:p>
          <a:p>
            <a:r>
              <a:rPr lang="en-US" sz="2000" dirty="0" smtClean="0"/>
              <a:t>A twisted pair consists of two insulated copper wires arranged in a regular spiral pattern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Unshielded </a:t>
            </a:r>
            <a:r>
              <a:rPr lang="en-US" dirty="0" smtClean="0"/>
              <a:t>twisted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 unshielded twisted pair is widely used in telecommunication. Following are the categories of the unshielded twisted pair cable:</a:t>
            </a:r>
          </a:p>
          <a:p>
            <a:r>
              <a:rPr lang="en-US" b="1" dirty="0" smtClean="0"/>
              <a:t>Category 1:</a:t>
            </a:r>
            <a:r>
              <a:rPr lang="en-US" dirty="0" smtClean="0"/>
              <a:t> Category 1 is used for telephone lines that have low-speed data.</a:t>
            </a:r>
          </a:p>
          <a:p>
            <a:r>
              <a:rPr lang="en-US" b="1" dirty="0" smtClean="0"/>
              <a:t>Category 2:</a:t>
            </a:r>
            <a:r>
              <a:rPr lang="en-US" dirty="0" smtClean="0"/>
              <a:t> It can support </a:t>
            </a:r>
            <a:r>
              <a:rPr lang="en-US" dirty="0" err="1" smtClean="0"/>
              <a:t>upto</a:t>
            </a:r>
            <a:r>
              <a:rPr lang="en-US" dirty="0" smtClean="0"/>
              <a:t> 4Mbps.</a:t>
            </a:r>
          </a:p>
          <a:p>
            <a:r>
              <a:rPr lang="en-US" b="1" dirty="0" smtClean="0"/>
              <a:t>Category 3:</a:t>
            </a:r>
            <a:r>
              <a:rPr lang="en-US" dirty="0" smtClean="0"/>
              <a:t> It can support </a:t>
            </a:r>
            <a:r>
              <a:rPr lang="en-US" dirty="0" err="1" smtClean="0"/>
              <a:t>upto</a:t>
            </a:r>
            <a:r>
              <a:rPr lang="en-US" dirty="0" smtClean="0"/>
              <a:t> 16Mbps.</a:t>
            </a:r>
          </a:p>
          <a:p>
            <a:r>
              <a:rPr lang="en-US" b="1" dirty="0" smtClean="0"/>
              <a:t>Category 4:</a:t>
            </a:r>
            <a:r>
              <a:rPr lang="en-US" dirty="0" smtClean="0"/>
              <a:t> It can support </a:t>
            </a:r>
            <a:r>
              <a:rPr lang="en-US" dirty="0" err="1" smtClean="0"/>
              <a:t>upto</a:t>
            </a:r>
            <a:r>
              <a:rPr lang="en-US" dirty="0" smtClean="0"/>
              <a:t> 20Mbps. Therefore, it can be used for long-distance communication.</a:t>
            </a:r>
          </a:p>
          <a:p>
            <a:r>
              <a:rPr lang="en-US" b="1" dirty="0" smtClean="0"/>
              <a:t>Category 5:</a:t>
            </a:r>
            <a:r>
              <a:rPr lang="en-US" dirty="0" smtClean="0"/>
              <a:t> It can support </a:t>
            </a:r>
            <a:r>
              <a:rPr lang="en-US" dirty="0" err="1" smtClean="0"/>
              <a:t>upto</a:t>
            </a:r>
            <a:r>
              <a:rPr lang="en-US" dirty="0" smtClean="0"/>
              <a:t> 200Mbps.</a:t>
            </a:r>
          </a:p>
          <a:p>
            <a:r>
              <a:rPr lang="en-US" b="1" dirty="0" smtClean="0"/>
              <a:t>Advantages Of Unshielded Twisted Pair:</a:t>
            </a:r>
            <a:endParaRPr lang="en-US" dirty="0" smtClean="0"/>
          </a:p>
          <a:p>
            <a:r>
              <a:rPr lang="en-US" dirty="0" smtClean="0"/>
              <a:t>It is cheap.</a:t>
            </a:r>
          </a:p>
          <a:p>
            <a:r>
              <a:rPr lang="en-US" dirty="0" smtClean="0"/>
              <a:t>Installation of the unshielded twisted pair is easy.</a:t>
            </a:r>
          </a:p>
          <a:p>
            <a:r>
              <a:rPr lang="en-US" dirty="0" smtClean="0"/>
              <a:t>It can be used for high-speed LAN.</a:t>
            </a:r>
          </a:p>
          <a:p>
            <a:r>
              <a:rPr lang="en-US" b="1" dirty="0" smtClean="0"/>
              <a:t>Disadvantage:</a:t>
            </a:r>
            <a:endParaRPr lang="en-US" dirty="0" smtClean="0"/>
          </a:p>
          <a:p>
            <a:r>
              <a:rPr lang="en-US" dirty="0" smtClean="0"/>
              <a:t>This cable can only be used for shorter distances because of attenuation.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Shielded Twisted Pair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shielded twisted pair is a cable that contains the mesh surrounding the wire that allows the higher transmission rate.</a:t>
            </a:r>
          </a:p>
          <a:p>
            <a:r>
              <a:rPr lang="en-US" b="1" dirty="0" smtClean="0"/>
              <a:t>Characteristics Of Shielded Twisted Pair:</a:t>
            </a:r>
            <a:endParaRPr lang="en-US" dirty="0" smtClean="0"/>
          </a:p>
          <a:p>
            <a:r>
              <a:rPr lang="en-US" dirty="0" smtClean="0"/>
              <a:t>The cost of the shielded twisted pair cable is not very high and not very low.</a:t>
            </a:r>
          </a:p>
          <a:p>
            <a:r>
              <a:rPr lang="en-US" dirty="0" smtClean="0"/>
              <a:t>An installation of STP is easy.</a:t>
            </a:r>
          </a:p>
          <a:p>
            <a:r>
              <a:rPr lang="en-US" dirty="0" smtClean="0"/>
              <a:t>It has higher capacity as compared to unshielded twisted pair cable.</a:t>
            </a:r>
          </a:p>
          <a:p>
            <a:r>
              <a:rPr lang="en-US" dirty="0" smtClean="0"/>
              <a:t>It has a higher attenuation.</a:t>
            </a:r>
          </a:p>
          <a:p>
            <a:r>
              <a:rPr lang="en-US" dirty="0" smtClean="0"/>
              <a:t>It is shielded that provides the higher data transmission rate.</a:t>
            </a:r>
          </a:p>
          <a:p>
            <a:r>
              <a:rPr lang="en-US" b="1" dirty="0" smtClean="0"/>
              <a:t>Disadvantages</a:t>
            </a:r>
            <a:endParaRPr lang="en-US" dirty="0" smtClean="0"/>
          </a:p>
          <a:p>
            <a:r>
              <a:rPr lang="en-US" dirty="0" smtClean="0"/>
              <a:t>It is more expensive as compared to UTP and coaxial cable.</a:t>
            </a:r>
          </a:p>
          <a:p>
            <a:r>
              <a:rPr lang="en-US" dirty="0" smtClean="0"/>
              <a:t>It has a higher attenuation rate.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Coaxial </a:t>
            </a:r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Fibre</a:t>
            </a:r>
            <a:r>
              <a:rPr lang="en-US" dirty="0" smtClean="0"/>
              <a:t> Optic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Fibre</a:t>
            </a:r>
            <a:r>
              <a:rPr lang="en-US" dirty="0" smtClean="0"/>
              <a:t> </a:t>
            </a:r>
            <a:r>
              <a:rPr lang="en-US" dirty="0" smtClean="0"/>
              <a:t>optic cable is a cable that uses electrical signals for communication.</a:t>
            </a:r>
          </a:p>
          <a:p>
            <a:r>
              <a:rPr lang="en-US" dirty="0" err="1" smtClean="0"/>
              <a:t>Fibre</a:t>
            </a:r>
            <a:r>
              <a:rPr lang="en-US" dirty="0" smtClean="0"/>
              <a:t> optic is a cable that holds the optical </a:t>
            </a:r>
            <a:r>
              <a:rPr lang="en-US" dirty="0" err="1" smtClean="0"/>
              <a:t>fibres</a:t>
            </a:r>
            <a:r>
              <a:rPr lang="en-US" dirty="0" smtClean="0"/>
              <a:t> coated in plastic that are used to send the data by pulses of light.</a:t>
            </a:r>
          </a:p>
          <a:p>
            <a:r>
              <a:rPr lang="en-US" dirty="0" smtClean="0"/>
              <a:t>The plastic coating protects the optical </a:t>
            </a:r>
            <a:r>
              <a:rPr lang="en-US" dirty="0" err="1" smtClean="0"/>
              <a:t>fibres</a:t>
            </a:r>
            <a:r>
              <a:rPr lang="en-US" dirty="0" smtClean="0"/>
              <a:t> from heat, cold, electromagnetic interference from other types of wiring.</a:t>
            </a:r>
          </a:p>
          <a:p>
            <a:r>
              <a:rPr lang="en-US" dirty="0" err="1" smtClean="0"/>
              <a:t>Fibre</a:t>
            </a:r>
            <a:r>
              <a:rPr lang="en-US" dirty="0" smtClean="0"/>
              <a:t> optics provide faster data transmission than copper wires.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3619500" cy="448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1390650"/>
            <a:ext cx="64103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Physical </a:t>
            </a:r>
            <a:r>
              <a:rPr lang="en-US" sz="3200" dirty="0" smtClean="0"/>
              <a:t>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Physical </a:t>
            </a:r>
            <a:r>
              <a:rPr lang="en-US" sz="2400" dirty="0" smtClean="0"/>
              <a:t>layer is the lowest layer of the OSI model.</a:t>
            </a:r>
          </a:p>
          <a:p>
            <a:r>
              <a:rPr lang="en-US" sz="2400" dirty="0" smtClean="0"/>
              <a:t>It coordinates the function required to transmit a bit stream over a communication channel.</a:t>
            </a:r>
          </a:p>
          <a:p>
            <a:r>
              <a:rPr lang="en-US" sz="2400" dirty="0" smtClean="0"/>
              <a:t>It defines the procedures and functions that physical devices and interfaces have to perform for transmission.</a:t>
            </a:r>
          </a:p>
          <a:p>
            <a:r>
              <a:rPr lang="en-US" sz="2400" dirty="0" smtClean="0"/>
              <a:t>Physical layer also defines the direction of transmission between two devices. Direction may be simplex, full-duplex and half-duplex.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 Data link </a:t>
            </a:r>
            <a:r>
              <a:rPr lang="en-US" sz="3200" dirty="0" smtClean="0"/>
              <a:t>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link </a:t>
            </a:r>
            <a:r>
              <a:rPr lang="en-US" sz="2400" dirty="0" smtClean="0"/>
              <a:t>layer is responsible for transmitting the data over the channels.</a:t>
            </a:r>
          </a:p>
          <a:p>
            <a:r>
              <a:rPr lang="en-US" sz="2400" dirty="0" smtClean="0"/>
              <a:t>It is used to divide the stream of bits received from the network layer into manageable data units called </a:t>
            </a:r>
            <a:r>
              <a:rPr lang="en-US" sz="2400" b="1" dirty="0" smtClean="0"/>
              <a:t>frames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adds a header to the frame to define the sender and receiver of the frame.</a:t>
            </a:r>
          </a:p>
          <a:p>
            <a:r>
              <a:rPr lang="en-US" sz="2400" dirty="0" smtClean="0"/>
              <a:t>Data link layer detects and corrects the transmission errors using the correction method.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3. Network </a:t>
            </a:r>
            <a:r>
              <a:rPr lang="en-US" sz="3200" dirty="0" smtClean="0"/>
              <a:t>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network </a:t>
            </a:r>
            <a:r>
              <a:rPr lang="en-US" sz="2400" dirty="0" smtClean="0"/>
              <a:t>layer is responsible for the delivery of a packet, across multiple network.</a:t>
            </a:r>
          </a:p>
          <a:p>
            <a:r>
              <a:rPr lang="en-US" sz="2400" dirty="0" smtClean="0"/>
              <a:t>It specifies the intra-network operations and different types of addressing and routing devices.</a:t>
            </a:r>
          </a:p>
          <a:p>
            <a:r>
              <a:rPr lang="en-US" sz="2400" dirty="0" smtClean="0"/>
              <a:t>Network layer also provides the logical and service addressing and switching control.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 Transport </a:t>
            </a:r>
            <a:r>
              <a:rPr lang="en-US" sz="3200" dirty="0" smtClean="0"/>
              <a:t>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transport </a:t>
            </a:r>
            <a:r>
              <a:rPr lang="en-US" sz="2400" dirty="0" smtClean="0"/>
              <a:t>layer specifies the process to process delivery of the entire message.</a:t>
            </a:r>
          </a:p>
          <a:p>
            <a:r>
              <a:rPr lang="en-US" sz="2400" dirty="0" smtClean="0"/>
              <a:t>It is responsible for flow control and error control.</a:t>
            </a:r>
          </a:p>
          <a:p>
            <a:r>
              <a:rPr lang="en-US" sz="2400" dirty="0" smtClean="0"/>
              <a:t>The transport layer of sending device makes sure that the entire message arrives at the transport layer of receiving device without error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1440</Words>
  <Application>Microsoft Office PowerPoint</Application>
  <PresentationFormat>On-screen Show (4:3)</PresentationFormat>
  <Paragraphs>152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Computer Network</vt:lpstr>
      <vt:lpstr>Protocol</vt:lpstr>
      <vt:lpstr>Slide 3</vt:lpstr>
      <vt:lpstr>Slide 4</vt:lpstr>
      <vt:lpstr>Slide 5</vt:lpstr>
      <vt:lpstr>1. Physical layer</vt:lpstr>
      <vt:lpstr>2. Data link layer</vt:lpstr>
      <vt:lpstr>3. Network layer</vt:lpstr>
      <vt:lpstr>4. Transport layer</vt:lpstr>
      <vt:lpstr>5. Session layer</vt:lpstr>
      <vt:lpstr>6. Presentation layer</vt:lpstr>
      <vt:lpstr>7. Application layer</vt:lpstr>
      <vt:lpstr>TCP/IP Model</vt:lpstr>
      <vt:lpstr>TCP/IP Model </vt:lpstr>
      <vt:lpstr>Slide 15</vt:lpstr>
      <vt:lpstr>Host-to-network</vt:lpstr>
      <vt:lpstr>Internet layer</vt:lpstr>
      <vt:lpstr>Transport layer</vt:lpstr>
      <vt:lpstr>Application layer</vt:lpstr>
      <vt:lpstr>Transmission Mode</vt:lpstr>
      <vt:lpstr>Slide 21</vt:lpstr>
      <vt:lpstr>Simplex Mode</vt:lpstr>
      <vt:lpstr>Slide 23</vt:lpstr>
      <vt:lpstr>Half Duplex Mode</vt:lpstr>
      <vt:lpstr>Slide 25</vt:lpstr>
      <vt:lpstr>Full-duplex mode </vt:lpstr>
      <vt:lpstr>Slide 27</vt:lpstr>
      <vt:lpstr>Connection less and connection Oriented service</vt:lpstr>
      <vt:lpstr>Connection-Oriented</vt:lpstr>
      <vt:lpstr>Connectionless Service</vt:lpstr>
      <vt:lpstr>Slide 31</vt:lpstr>
      <vt:lpstr>Physical Media</vt:lpstr>
      <vt:lpstr>Slide 33</vt:lpstr>
      <vt:lpstr>Twisted pair </vt:lpstr>
      <vt:lpstr>Unshielded twisted pair</vt:lpstr>
      <vt:lpstr>Shielded Twisted Pair </vt:lpstr>
      <vt:lpstr>Coaxial Cable</vt:lpstr>
      <vt:lpstr>Fibre Optic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Anuradha Gupta</dc:creator>
  <cp:lastModifiedBy>anuradha.gupta</cp:lastModifiedBy>
  <cp:revision>12</cp:revision>
  <dcterms:created xsi:type="dcterms:W3CDTF">2006-08-16T00:00:00Z</dcterms:created>
  <dcterms:modified xsi:type="dcterms:W3CDTF">2022-02-15T05:23:02Z</dcterms:modified>
</cp:coreProperties>
</file>